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4" r:id="rId2"/>
    <p:sldMasterId id="2147483756" r:id="rId3"/>
    <p:sldMasterId id="2147483768" r:id="rId4"/>
  </p:sldMasterIdLst>
  <p:notesMasterIdLst>
    <p:notesMasterId r:id="rId34"/>
  </p:notesMasterIdLst>
  <p:sldIdLst>
    <p:sldId id="263" r:id="rId5"/>
    <p:sldId id="267" r:id="rId6"/>
    <p:sldId id="294" r:id="rId7"/>
    <p:sldId id="295" r:id="rId8"/>
    <p:sldId id="293" r:id="rId9"/>
    <p:sldId id="292" r:id="rId10"/>
    <p:sldId id="287" r:id="rId11"/>
    <p:sldId id="270" r:id="rId12"/>
    <p:sldId id="271" r:id="rId13"/>
    <p:sldId id="272" r:id="rId14"/>
    <p:sldId id="273" r:id="rId15"/>
    <p:sldId id="274" r:id="rId16"/>
    <p:sldId id="275" r:id="rId17"/>
    <p:sldId id="268" r:id="rId18"/>
    <p:sldId id="264" r:id="rId19"/>
    <p:sldId id="261" r:id="rId20"/>
    <p:sldId id="257" r:id="rId21"/>
    <p:sldId id="262" r:id="rId22"/>
    <p:sldId id="258" r:id="rId23"/>
    <p:sldId id="279" r:id="rId24"/>
    <p:sldId id="280" r:id="rId25"/>
    <p:sldId id="281" r:id="rId26"/>
    <p:sldId id="282" r:id="rId27"/>
    <p:sldId id="288" r:id="rId28"/>
    <p:sldId id="260" r:id="rId29"/>
    <p:sldId id="278" r:id="rId30"/>
    <p:sldId id="289" r:id="rId31"/>
    <p:sldId id="259" r:id="rId32"/>
    <p:sldId id="28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p:scale>
          <a:sx n="71" d="100"/>
          <a:sy n="71" d="100"/>
        </p:scale>
        <p:origin x="-1368"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sz="3600" dirty="0" err="1" smtClean="0"/>
              <a:t>Xylanase</a:t>
            </a:r>
            <a:r>
              <a:rPr lang="en-US" sz="3600" dirty="0" smtClean="0"/>
              <a:t> </a:t>
            </a:r>
            <a:r>
              <a:rPr lang="en-US" sz="1800" dirty="0" smtClean="0"/>
              <a:t>IU/ml</a:t>
            </a:r>
            <a:endParaRPr lang="en-US" sz="1800" dirty="0"/>
          </a:p>
        </c:rich>
      </c:tx>
      <c:layout/>
      <c:overlay val="0"/>
    </c:title>
    <c:autoTitleDeleted val="0"/>
    <c:plotArea>
      <c:layout/>
      <c:barChart>
        <c:barDir val="col"/>
        <c:grouping val="clustered"/>
        <c:varyColors val="0"/>
        <c:ser>
          <c:idx val="0"/>
          <c:order val="0"/>
          <c:tx>
            <c:strRef>
              <c:f>OMICS!$I$2:$I$3</c:f>
              <c:strCache>
                <c:ptCount val="1"/>
                <c:pt idx="0">
                  <c:v>Xylanase</c:v>
                </c:pt>
              </c:strCache>
            </c:strRef>
          </c:tx>
          <c:spPr>
            <a:solidFill>
              <a:srgbClr val="00B0F0"/>
            </a:solidFill>
          </c:spPr>
          <c:invertIfNegative val="0"/>
          <c:dLbls>
            <c:showLegendKey val="0"/>
            <c:showVal val="1"/>
            <c:showCatName val="0"/>
            <c:showSerName val="0"/>
            <c:showPercent val="0"/>
            <c:showBubbleSize val="0"/>
            <c:showLeaderLines val="0"/>
          </c:dLbls>
          <c:cat>
            <c:strRef>
              <c:f>OMICS!$H$4:$H$22</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OMICS!$I$4:$I$22</c:f>
              <c:numCache>
                <c:formatCode>0.000</c:formatCode>
                <c:ptCount val="19"/>
                <c:pt idx="0">
                  <c:v>1.2574590163934425</c:v>
                </c:pt>
                <c:pt idx="1">
                  <c:v>1.374767329288757</c:v>
                </c:pt>
                <c:pt idx="2">
                  <c:v>1.4770085194268747</c:v>
                </c:pt>
                <c:pt idx="3">
                  <c:v>1.2111814250677682</c:v>
                </c:pt>
                <c:pt idx="4">
                  <c:v>1.4092064670194915</c:v>
                </c:pt>
                <c:pt idx="5">
                  <c:v>1.403825351749064</c:v>
                </c:pt>
                <c:pt idx="6">
                  <c:v>1.3510904220988771</c:v>
                </c:pt>
                <c:pt idx="7">
                  <c:v>0.88508583967987609</c:v>
                </c:pt>
                <c:pt idx="8">
                  <c:v>0.6504692138892475</c:v>
                </c:pt>
                <c:pt idx="9">
                  <c:v>1.3263372918549114</c:v>
                </c:pt>
                <c:pt idx="10">
                  <c:v>0.41154769588227696</c:v>
                </c:pt>
                <c:pt idx="11">
                  <c:v>1.2327058861494771</c:v>
                </c:pt>
                <c:pt idx="12">
                  <c:v>1.1218549115786756</c:v>
                </c:pt>
                <c:pt idx="13">
                  <c:v>0.97010746095262701</c:v>
                </c:pt>
                <c:pt idx="14">
                  <c:v>1.6890244610817087</c:v>
                </c:pt>
                <c:pt idx="15">
                  <c:v>0.11558635600877759</c:v>
                </c:pt>
                <c:pt idx="16">
                  <c:v>1.4737798502646184</c:v>
                </c:pt>
                <c:pt idx="17">
                  <c:v>1.4285784819930294</c:v>
                </c:pt>
                <c:pt idx="18">
                  <c:v>1.1649038337420938</c:v>
                </c:pt>
              </c:numCache>
            </c:numRef>
          </c:val>
        </c:ser>
        <c:dLbls>
          <c:showLegendKey val="0"/>
          <c:showVal val="0"/>
          <c:showCatName val="0"/>
          <c:showSerName val="0"/>
          <c:showPercent val="0"/>
          <c:showBubbleSize val="0"/>
        </c:dLbls>
        <c:gapWidth val="150"/>
        <c:axId val="95003008"/>
        <c:axId val="95004544"/>
      </c:barChart>
      <c:catAx>
        <c:axId val="95003008"/>
        <c:scaling>
          <c:orientation val="minMax"/>
        </c:scaling>
        <c:delete val="0"/>
        <c:axPos val="b"/>
        <c:majorTickMark val="out"/>
        <c:minorTickMark val="none"/>
        <c:tickLblPos val="nextTo"/>
        <c:crossAx val="95004544"/>
        <c:crosses val="autoZero"/>
        <c:auto val="1"/>
        <c:lblAlgn val="ctr"/>
        <c:lblOffset val="100"/>
        <c:noMultiLvlLbl val="0"/>
      </c:catAx>
      <c:valAx>
        <c:axId val="95004544"/>
        <c:scaling>
          <c:orientation val="minMax"/>
        </c:scaling>
        <c:delete val="0"/>
        <c:axPos val="l"/>
        <c:majorGridlines/>
        <c:numFmt formatCode="0.000" sourceLinked="1"/>
        <c:majorTickMark val="out"/>
        <c:minorTickMark val="none"/>
        <c:tickLblPos val="nextTo"/>
        <c:crossAx val="9500300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pPr>
            <a:r>
              <a:rPr lang="en-US" sz="3600" dirty="0" err="1" smtClean="0"/>
              <a:t>Fpase</a:t>
            </a:r>
            <a:r>
              <a:rPr lang="en-US" sz="3600" dirty="0" smtClean="0"/>
              <a:t> </a:t>
            </a:r>
            <a:endParaRPr lang="en-US" sz="3600" dirty="0"/>
          </a:p>
        </c:rich>
      </c:tx>
      <c:layout/>
      <c:overlay val="0"/>
    </c:title>
    <c:autoTitleDeleted val="0"/>
    <c:plotArea>
      <c:layout/>
      <c:barChart>
        <c:barDir val="col"/>
        <c:grouping val="clustered"/>
        <c:varyColors val="0"/>
        <c:ser>
          <c:idx val="0"/>
          <c:order val="0"/>
          <c:tx>
            <c:strRef>
              <c:f>OMICS!$G$2:$G$3</c:f>
              <c:strCache>
                <c:ptCount val="1"/>
                <c:pt idx="0">
                  <c:v>Fpase</c:v>
                </c:pt>
              </c:strCache>
            </c:strRef>
          </c:tx>
          <c:invertIfNegative val="0"/>
          <c:dLbls>
            <c:showLegendKey val="0"/>
            <c:showVal val="1"/>
            <c:showCatName val="0"/>
            <c:showSerName val="0"/>
            <c:showPercent val="0"/>
            <c:showBubbleSize val="0"/>
            <c:showLeaderLines val="0"/>
          </c:dLbls>
          <c:cat>
            <c:strRef>
              <c:f>OMICS!$F$4:$F$23</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OMICS!$G$4:$G$23</c:f>
              <c:numCache>
                <c:formatCode>0.000</c:formatCode>
                <c:ptCount val="20"/>
                <c:pt idx="0">
                  <c:v>8.8142398286937901E-2</c:v>
                </c:pt>
                <c:pt idx="1">
                  <c:v>4.5123460920770901E-2</c:v>
                </c:pt>
                <c:pt idx="2">
                  <c:v>0.15592043629550323</c:v>
                </c:pt>
                <c:pt idx="3">
                  <c:v>1.6341006423982871E-2</c:v>
                </c:pt>
                <c:pt idx="4">
                  <c:v>0.14756423982869379</c:v>
                </c:pt>
                <c:pt idx="5">
                  <c:v>5.3170168629550318E-2</c:v>
                </c:pt>
                <c:pt idx="6">
                  <c:v>0.16922845289079227</c:v>
                </c:pt>
                <c:pt idx="7">
                  <c:v>3.0886978051391858E-2</c:v>
                </c:pt>
                <c:pt idx="8">
                  <c:v>9.8417425053533188E-3</c:v>
                </c:pt>
                <c:pt idx="9">
                  <c:v>0.14385037473233406</c:v>
                </c:pt>
                <c:pt idx="10">
                  <c:v>2.7482601713062098E-2</c:v>
                </c:pt>
                <c:pt idx="11">
                  <c:v>6.5859207708779455E-2</c:v>
                </c:pt>
                <c:pt idx="12">
                  <c:v>8.9132762312633847E-3</c:v>
                </c:pt>
                <c:pt idx="13">
                  <c:v>1.1389186295503211E-2</c:v>
                </c:pt>
                <c:pt idx="14">
                  <c:v>0.20729557012847966</c:v>
                </c:pt>
                <c:pt idx="15">
                  <c:v>2.8411067987152032E-2</c:v>
                </c:pt>
                <c:pt idx="16">
                  <c:v>0.16396714400428267</c:v>
                </c:pt>
                <c:pt idx="17">
                  <c:v>0.1484927061027837</c:v>
                </c:pt>
                <c:pt idx="18">
                  <c:v>2.8720556745182008E-2</c:v>
                </c:pt>
              </c:numCache>
            </c:numRef>
          </c:val>
        </c:ser>
        <c:dLbls>
          <c:showLegendKey val="0"/>
          <c:showVal val="0"/>
          <c:showCatName val="0"/>
          <c:showSerName val="0"/>
          <c:showPercent val="0"/>
          <c:showBubbleSize val="0"/>
        </c:dLbls>
        <c:gapWidth val="150"/>
        <c:axId val="96631808"/>
        <c:axId val="97563392"/>
      </c:barChart>
      <c:catAx>
        <c:axId val="96631808"/>
        <c:scaling>
          <c:orientation val="minMax"/>
        </c:scaling>
        <c:delete val="0"/>
        <c:axPos val="b"/>
        <c:majorTickMark val="out"/>
        <c:minorTickMark val="none"/>
        <c:tickLblPos val="nextTo"/>
        <c:crossAx val="97563392"/>
        <c:crosses val="autoZero"/>
        <c:auto val="1"/>
        <c:lblAlgn val="ctr"/>
        <c:lblOffset val="100"/>
        <c:noMultiLvlLbl val="0"/>
      </c:catAx>
      <c:valAx>
        <c:axId val="97563392"/>
        <c:scaling>
          <c:orientation val="minMax"/>
        </c:scaling>
        <c:delete val="0"/>
        <c:axPos val="l"/>
        <c:majorGridlines/>
        <c:numFmt formatCode="0.000" sourceLinked="1"/>
        <c:majorTickMark val="out"/>
        <c:minorTickMark val="none"/>
        <c:tickLblPos val="nextTo"/>
        <c:crossAx val="9663180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3600" dirty="0" err="1"/>
              <a:t>Cellobiase</a:t>
            </a:r>
            <a:endParaRPr lang="en-US" sz="3600" dirty="0"/>
          </a:p>
        </c:rich>
      </c:tx>
      <c:layout>
        <c:manualLayout>
          <c:xMode val="edge"/>
          <c:yMode val="edge"/>
          <c:x val="0.42090398856392958"/>
          <c:y val="0"/>
        </c:manualLayout>
      </c:layout>
      <c:overlay val="0"/>
    </c:title>
    <c:autoTitleDeleted val="0"/>
    <c:plotArea>
      <c:layout/>
      <c:barChart>
        <c:barDir val="col"/>
        <c:grouping val="clustered"/>
        <c:varyColors val="0"/>
        <c:ser>
          <c:idx val="0"/>
          <c:order val="0"/>
          <c:tx>
            <c:strRef>
              <c:f>OMICS!$C$2:$C$3</c:f>
              <c:strCache>
                <c:ptCount val="1"/>
                <c:pt idx="0">
                  <c:v>Cellobiase</c:v>
                </c:pt>
              </c:strCache>
            </c:strRef>
          </c:tx>
          <c:spPr>
            <a:solidFill>
              <a:srgbClr val="C0504D">
                <a:lumMod val="75000"/>
              </a:srgbClr>
            </a:solidFill>
          </c:spPr>
          <c:invertIfNegative val="0"/>
          <c:dLbls>
            <c:showLegendKey val="0"/>
            <c:showVal val="1"/>
            <c:showCatName val="0"/>
            <c:showSerName val="0"/>
            <c:showPercent val="0"/>
            <c:showBubbleSize val="0"/>
            <c:showLeaderLines val="0"/>
          </c:dLbls>
          <c:cat>
            <c:strRef>
              <c:f>OMICS!$B$4:$B$22</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OMICS!$C$4:$C$22</c:f>
              <c:numCache>
                <c:formatCode>0.000</c:formatCode>
                <c:ptCount val="19"/>
                <c:pt idx="0">
                  <c:v>0.33858843537414973</c:v>
                </c:pt>
                <c:pt idx="1">
                  <c:v>0.35591156462585039</c:v>
                </c:pt>
                <c:pt idx="2">
                  <c:v>0.20236564625850342</c:v>
                </c:pt>
                <c:pt idx="3">
                  <c:v>0.30984778911564631</c:v>
                </c:pt>
                <c:pt idx="4">
                  <c:v>0.21594855442176872</c:v>
                </c:pt>
                <c:pt idx="5">
                  <c:v>0.37874659863945581</c:v>
                </c:pt>
                <c:pt idx="6">
                  <c:v>0.23583078231292517</c:v>
                </c:pt>
                <c:pt idx="7">
                  <c:v>0.11791539115646259</c:v>
                </c:pt>
                <c:pt idx="8">
                  <c:v>3.6614795918367339E-2</c:v>
                </c:pt>
                <c:pt idx="9">
                  <c:v>0.35099022108843536</c:v>
                </c:pt>
                <c:pt idx="10">
                  <c:v>0.12933290816326531</c:v>
                </c:pt>
                <c:pt idx="11">
                  <c:v>2.9724914965986397E-2</c:v>
                </c:pt>
                <c:pt idx="12">
                  <c:v>2.1653911564625854E-2</c:v>
                </c:pt>
                <c:pt idx="13">
                  <c:v>0.16614455782312926</c:v>
                </c:pt>
                <c:pt idx="14">
                  <c:v>0.16890051020408164</c:v>
                </c:pt>
                <c:pt idx="15">
                  <c:v>6.7717687074829933E-2</c:v>
                </c:pt>
                <c:pt idx="16">
                  <c:v>0.42717261904761911</c:v>
                </c:pt>
                <c:pt idx="17">
                  <c:v>0.21142091836734697</c:v>
                </c:pt>
                <c:pt idx="18">
                  <c:v>-2.401615646258504E-2</c:v>
                </c:pt>
              </c:numCache>
            </c:numRef>
          </c:val>
        </c:ser>
        <c:dLbls>
          <c:showLegendKey val="0"/>
          <c:showVal val="0"/>
          <c:showCatName val="0"/>
          <c:showSerName val="0"/>
          <c:showPercent val="0"/>
          <c:showBubbleSize val="0"/>
        </c:dLbls>
        <c:gapWidth val="150"/>
        <c:axId val="96983296"/>
        <c:axId val="96989184"/>
      </c:barChart>
      <c:catAx>
        <c:axId val="96983296"/>
        <c:scaling>
          <c:orientation val="minMax"/>
        </c:scaling>
        <c:delete val="0"/>
        <c:axPos val="b"/>
        <c:majorTickMark val="out"/>
        <c:minorTickMark val="none"/>
        <c:tickLblPos val="nextTo"/>
        <c:crossAx val="96989184"/>
        <c:crosses val="autoZero"/>
        <c:auto val="1"/>
        <c:lblAlgn val="ctr"/>
        <c:lblOffset val="100"/>
        <c:noMultiLvlLbl val="0"/>
      </c:catAx>
      <c:valAx>
        <c:axId val="96989184"/>
        <c:scaling>
          <c:orientation val="minMax"/>
        </c:scaling>
        <c:delete val="0"/>
        <c:axPos val="l"/>
        <c:majorGridlines/>
        <c:numFmt formatCode="0.000" sourceLinked="1"/>
        <c:majorTickMark val="out"/>
        <c:minorTickMark val="none"/>
        <c:tickLblPos val="nextTo"/>
        <c:crossAx val="9698329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en-US" sz="3600" dirty="0" err="1"/>
              <a:t>CMCase</a:t>
            </a:r>
            <a:endParaRPr lang="en-US" sz="3600" dirty="0"/>
          </a:p>
        </c:rich>
      </c:tx>
      <c:layout/>
      <c:overlay val="0"/>
    </c:title>
    <c:autoTitleDeleted val="0"/>
    <c:plotArea>
      <c:layout/>
      <c:barChart>
        <c:barDir val="col"/>
        <c:grouping val="clustered"/>
        <c:varyColors val="0"/>
        <c:ser>
          <c:idx val="0"/>
          <c:order val="0"/>
          <c:tx>
            <c:strRef>
              <c:f>OMICS!$E$2:$E$3</c:f>
              <c:strCache>
                <c:ptCount val="1"/>
                <c:pt idx="0">
                  <c:v>CMCase</c:v>
                </c:pt>
              </c:strCache>
            </c:strRef>
          </c:tx>
          <c:spPr>
            <a:solidFill>
              <a:srgbClr val="8064A2">
                <a:lumMod val="75000"/>
              </a:srgbClr>
            </a:solidFill>
          </c:spPr>
          <c:invertIfNegative val="0"/>
          <c:dLbls>
            <c:showLegendKey val="0"/>
            <c:showVal val="1"/>
            <c:showCatName val="0"/>
            <c:showSerName val="0"/>
            <c:showPercent val="0"/>
            <c:showBubbleSize val="0"/>
            <c:showLeaderLines val="0"/>
          </c:dLbls>
          <c:cat>
            <c:strRef>
              <c:f>OMICS!$D$4:$D$22</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OMICS!$E$4:$E$22</c:f>
              <c:numCache>
                <c:formatCode>0.000</c:formatCode>
                <c:ptCount val="19"/>
                <c:pt idx="0">
                  <c:v>0.18669897959183671</c:v>
                </c:pt>
                <c:pt idx="1">
                  <c:v>0.17788945578231291</c:v>
                </c:pt>
                <c:pt idx="2">
                  <c:v>0.4081955782312926</c:v>
                </c:pt>
                <c:pt idx="3">
                  <c:v>9.2311224489795923E-2</c:v>
                </c:pt>
                <c:pt idx="4">
                  <c:v>0.47867176870748307</c:v>
                </c:pt>
                <c:pt idx="5">
                  <c:v>0.21123979591836733</c:v>
                </c:pt>
                <c:pt idx="6">
                  <c:v>0.37673299319727893</c:v>
                </c:pt>
                <c:pt idx="7">
                  <c:v>0.14328061224489796</c:v>
                </c:pt>
                <c:pt idx="8">
                  <c:v>4.5117346938775504E-2</c:v>
                </c:pt>
                <c:pt idx="9">
                  <c:v>0.38113775510204084</c:v>
                </c:pt>
                <c:pt idx="10">
                  <c:v>0.21501530612244896</c:v>
                </c:pt>
                <c:pt idx="11">
                  <c:v>0.18984523809523809</c:v>
                </c:pt>
                <c:pt idx="12">
                  <c:v>4.5117346938775504E-2</c:v>
                </c:pt>
                <c:pt idx="13">
                  <c:v>4.6375850340136048E-2</c:v>
                </c:pt>
                <c:pt idx="14">
                  <c:v>0.50384183673469385</c:v>
                </c:pt>
                <c:pt idx="15">
                  <c:v>7.3622448979591805E-3</c:v>
                </c:pt>
                <c:pt idx="16">
                  <c:v>0.42644387755102037</c:v>
                </c:pt>
                <c:pt idx="17">
                  <c:v>0.42203911564625857</c:v>
                </c:pt>
                <c:pt idx="18">
                  <c:v>4.3229591836734693E-2</c:v>
                </c:pt>
              </c:numCache>
            </c:numRef>
          </c:val>
        </c:ser>
        <c:dLbls>
          <c:showLegendKey val="0"/>
          <c:showVal val="0"/>
          <c:showCatName val="0"/>
          <c:showSerName val="0"/>
          <c:showPercent val="0"/>
          <c:showBubbleSize val="0"/>
        </c:dLbls>
        <c:gapWidth val="150"/>
        <c:axId val="110421120"/>
        <c:axId val="110422656"/>
      </c:barChart>
      <c:catAx>
        <c:axId val="110421120"/>
        <c:scaling>
          <c:orientation val="minMax"/>
        </c:scaling>
        <c:delete val="0"/>
        <c:axPos val="b"/>
        <c:majorTickMark val="out"/>
        <c:minorTickMark val="none"/>
        <c:tickLblPos val="nextTo"/>
        <c:crossAx val="110422656"/>
        <c:crosses val="autoZero"/>
        <c:auto val="1"/>
        <c:lblAlgn val="ctr"/>
        <c:lblOffset val="100"/>
        <c:noMultiLvlLbl val="0"/>
      </c:catAx>
      <c:valAx>
        <c:axId val="110422656"/>
        <c:scaling>
          <c:orientation val="minMax"/>
        </c:scaling>
        <c:delete val="0"/>
        <c:axPos val="l"/>
        <c:majorGridlines/>
        <c:numFmt formatCode="0.000" sourceLinked="1"/>
        <c:majorTickMark val="out"/>
        <c:minorTickMark val="none"/>
        <c:tickLblPos val="nextTo"/>
        <c:crossAx val="11042112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OMICS!$D$25:$D$26</c:f>
              <c:strCache>
                <c:ptCount val="1"/>
                <c:pt idx="0">
                  <c:v>Cellobiase</c:v>
                </c:pt>
              </c:strCache>
            </c:strRef>
          </c:tx>
          <c:invertIfNegative val="0"/>
          <c:cat>
            <c:strRef>
              <c:f>OMICS!$C$27:$C$45</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OMICS!$D$27:$D$45</c:f>
              <c:numCache>
                <c:formatCode>0.000</c:formatCode>
                <c:ptCount val="19"/>
                <c:pt idx="0">
                  <c:v>0.33858843537414973</c:v>
                </c:pt>
                <c:pt idx="1">
                  <c:v>0.35591156462585039</c:v>
                </c:pt>
                <c:pt idx="2">
                  <c:v>0.20236564625850342</c:v>
                </c:pt>
                <c:pt idx="3">
                  <c:v>0.30984778911564631</c:v>
                </c:pt>
                <c:pt idx="4">
                  <c:v>0.21594855442176872</c:v>
                </c:pt>
                <c:pt idx="5">
                  <c:v>0.37874659863945581</c:v>
                </c:pt>
                <c:pt idx="6">
                  <c:v>0.23583078231292517</c:v>
                </c:pt>
                <c:pt idx="7">
                  <c:v>0.11791539115646259</c:v>
                </c:pt>
                <c:pt idx="8">
                  <c:v>3.6614795918367339E-2</c:v>
                </c:pt>
                <c:pt idx="9">
                  <c:v>0.35099022108843536</c:v>
                </c:pt>
                <c:pt idx="10">
                  <c:v>0.12933290816326531</c:v>
                </c:pt>
                <c:pt idx="11">
                  <c:v>2.9724914965986397E-2</c:v>
                </c:pt>
                <c:pt idx="12">
                  <c:v>2.1653911564625854E-2</c:v>
                </c:pt>
                <c:pt idx="13">
                  <c:v>0.16614455782312926</c:v>
                </c:pt>
                <c:pt idx="14">
                  <c:v>0.16890051020408164</c:v>
                </c:pt>
                <c:pt idx="15">
                  <c:v>6.7717687074829933E-2</c:v>
                </c:pt>
                <c:pt idx="16">
                  <c:v>0.42717261904761911</c:v>
                </c:pt>
                <c:pt idx="17">
                  <c:v>0.21142091836734697</c:v>
                </c:pt>
                <c:pt idx="18">
                  <c:v>-2.401615646258504E-2</c:v>
                </c:pt>
              </c:numCache>
            </c:numRef>
          </c:val>
        </c:ser>
        <c:ser>
          <c:idx val="1"/>
          <c:order val="1"/>
          <c:tx>
            <c:strRef>
              <c:f>OMICS!$E$25:$E$26</c:f>
              <c:strCache>
                <c:ptCount val="1"/>
                <c:pt idx="0">
                  <c:v>CMCase</c:v>
                </c:pt>
              </c:strCache>
            </c:strRef>
          </c:tx>
          <c:invertIfNegative val="0"/>
          <c:cat>
            <c:strRef>
              <c:f>OMICS!$C$27:$C$45</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OMICS!$E$27:$E$45</c:f>
              <c:numCache>
                <c:formatCode>0.000</c:formatCode>
                <c:ptCount val="19"/>
                <c:pt idx="0">
                  <c:v>0.18669897959183671</c:v>
                </c:pt>
                <c:pt idx="1">
                  <c:v>0.17788945578231291</c:v>
                </c:pt>
                <c:pt idx="2">
                  <c:v>0.4081955782312926</c:v>
                </c:pt>
                <c:pt idx="3">
                  <c:v>9.2311224489795923E-2</c:v>
                </c:pt>
                <c:pt idx="4">
                  <c:v>0.47867176870748307</c:v>
                </c:pt>
                <c:pt idx="5">
                  <c:v>0.21123979591836733</c:v>
                </c:pt>
                <c:pt idx="6">
                  <c:v>0.37673299319727893</c:v>
                </c:pt>
                <c:pt idx="7">
                  <c:v>0.14328061224489796</c:v>
                </c:pt>
                <c:pt idx="8">
                  <c:v>4.5117346938775504E-2</c:v>
                </c:pt>
                <c:pt idx="9">
                  <c:v>0.38113775510204084</c:v>
                </c:pt>
                <c:pt idx="10">
                  <c:v>0.21501530612244896</c:v>
                </c:pt>
                <c:pt idx="11">
                  <c:v>0.18984523809523809</c:v>
                </c:pt>
                <c:pt idx="12">
                  <c:v>4.5117346938775504E-2</c:v>
                </c:pt>
                <c:pt idx="13">
                  <c:v>4.6375850340136048E-2</c:v>
                </c:pt>
                <c:pt idx="14">
                  <c:v>0.50384183673469385</c:v>
                </c:pt>
                <c:pt idx="15">
                  <c:v>7.3622448979591805E-3</c:v>
                </c:pt>
                <c:pt idx="16">
                  <c:v>0.42644387755102037</c:v>
                </c:pt>
                <c:pt idx="17">
                  <c:v>0.42203911564625857</c:v>
                </c:pt>
                <c:pt idx="18">
                  <c:v>4.3229591836734693E-2</c:v>
                </c:pt>
              </c:numCache>
            </c:numRef>
          </c:val>
        </c:ser>
        <c:ser>
          <c:idx val="2"/>
          <c:order val="2"/>
          <c:tx>
            <c:strRef>
              <c:f>OMICS!$F$25:$F$26</c:f>
              <c:strCache>
                <c:ptCount val="1"/>
                <c:pt idx="0">
                  <c:v>Fpase</c:v>
                </c:pt>
              </c:strCache>
            </c:strRef>
          </c:tx>
          <c:invertIfNegative val="0"/>
          <c:cat>
            <c:strRef>
              <c:f>OMICS!$C$27:$C$45</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OMICS!$F$27:$F$45</c:f>
              <c:numCache>
                <c:formatCode>0.000</c:formatCode>
                <c:ptCount val="19"/>
                <c:pt idx="0">
                  <c:v>8.8142398286937901E-2</c:v>
                </c:pt>
                <c:pt idx="1">
                  <c:v>4.5123460920770901E-2</c:v>
                </c:pt>
                <c:pt idx="2">
                  <c:v>0.15592043629550323</c:v>
                </c:pt>
                <c:pt idx="3">
                  <c:v>1.6341006423982871E-2</c:v>
                </c:pt>
                <c:pt idx="4">
                  <c:v>0.14756423982869379</c:v>
                </c:pt>
                <c:pt idx="5">
                  <c:v>5.3170168629550318E-2</c:v>
                </c:pt>
                <c:pt idx="6">
                  <c:v>0.16922845289079227</c:v>
                </c:pt>
                <c:pt idx="7">
                  <c:v>3.0886978051391858E-2</c:v>
                </c:pt>
                <c:pt idx="8">
                  <c:v>9.8417425053533188E-3</c:v>
                </c:pt>
                <c:pt idx="9">
                  <c:v>0.14385037473233406</c:v>
                </c:pt>
                <c:pt idx="10">
                  <c:v>2.7482601713062098E-2</c:v>
                </c:pt>
                <c:pt idx="11">
                  <c:v>6.5859207708779455E-2</c:v>
                </c:pt>
                <c:pt idx="12">
                  <c:v>8.9132762312633847E-3</c:v>
                </c:pt>
                <c:pt idx="13">
                  <c:v>1.1389186295503211E-2</c:v>
                </c:pt>
                <c:pt idx="14">
                  <c:v>0.20729557012847966</c:v>
                </c:pt>
                <c:pt idx="15">
                  <c:v>2.8411067987152032E-2</c:v>
                </c:pt>
                <c:pt idx="16">
                  <c:v>0.16396714400428267</c:v>
                </c:pt>
                <c:pt idx="17">
                  <c:v>0.1484927061027837</c:v>
                </c:pt>
                <c:pt idx="18">
                  <c:v>2.8720556745182008E-2</c:v>
                </c:pt>
              </c:numCache>
            </c:numRef>
          </c:val>
        </c:ser>
        <c:ser>
          <c:idx val="3"/>
          <c:order val="3"/>
          <c:tx>
            <c:strRef>
              <c:f>OMICS!$G$25:$G$26</c:f>
              <c:strCache>
                <c:ptCount val="1"/>
                <c:pt idx="0">
                  <c:v>Xylanase</c:v>
                </c:pt>
              </c:strCache>
            </c:strRef>
          </c:tx>
          <c:invertIfNegative val="0"/>
          <c:cat>
            <c:strRef>
              <c:f>OMICS!$C$27:$C$45</c:f>
              <c:strCache>
                <c:ptCount val="19"/>
                <c:pt idx="0">
                  <c:v>MWM 1/1</c:v>
                </c:pt>
                <c:pt idx="1">
                  <c:v>MWM 1/3</c:v>
                </c:pt>
                <c:pt idx="2">
                  <c:v>MWM 1/6</c:v>
                </c:pt>
                <c:pt idx="3">
                  <c:v>MWM 1/8</c:v>
                </c:pt>
                <c:pt idx="4">
                  <c:v>MWM 1/9</c:v>
                </c:pt>
                <c:pt idx="5">
                  <c:v>MWM 1/10</c:v>
                </c:pt>
                <c:pt idx="6">
                  <c:v>RZWM 2/2</c:v>
                </c:pt>
                <c:pt idx="7">
                  <c:v>RZWM 2/4</c:v>
                </c:pt>
                <c:pt idx="8">
                  <c:v>RZWM 2/5</c:v>
                </c:pt>
                <c:pt idx="9">
                  <c:v>RPWM 3/1</c:v>
                </c:pt>
                <c:pt idx="10">
                  <c:v>RPWM 3/2</c:v>
                </c:pt>
                <c:pt idx="11">
                  <c:v>RPWM 3/4</c:v>
                </c:pt>
                <c:pt idx="12">
                  <c:v>RPW 4/5</c:v>
                </c:pt>
                <c:pt idx="13">
                  <c:v>RPW 4/6</c:v>
                </c:pt>
                <c:pt idx="14">
                  <c:v>RPW 4/7</c:v>
                </c:pt>
                <c:pt idx="15">
                  <c:v>RPW 4/8</c:v>
                </c:pt>
                <c:pt idx="16">
                  <c:v>RPW 4/9</c:v>
                </c:pt>
                <c:pt idx="17">
                  <c:v>RPW 4/13</c:v>
                </c:pt>
                <c:pt idx="18">
                  <c:v>RPW 4/14</c:v>
                </c:pt>
              </c:strCache>
            </c:strRef>
          </c:cat>
          <c:val>
            <c:numRef>
              <c:f>OMICS!$G$27:$G$45</c:f>
              <c:numCache>
                <c:formatCode>0.000</c:formatCode>
                <c:ptCount val="19"/>
                <c:pt idx="0">
                  <c:v>1.2574590163934425</c:v>
                </c:pt>
                <c:pt idx="1">
                  <c:v>1.374767329288757</c:v>
                </c:pt>
                <c:pt idx="2">
                  <c:v>1.4770085194268747</c:v>
                </c:pt>
                <c:pt idx="3">
                  <c:v>1.2111814250677682</c:v>
                </c:pt>
                <c:pt idx="4">
                  <c:v>1.4092064670194915</c:v>
                </c:pt>
                <c:pt idx="5">
                  <c:v>1.403825351749064</c:v>
                </c:pt>
                <c:pt idx="6">
                  <c:v>1.3510904220988771</c:v>
                </c:pt>
                <c:pt idx="7">
                  <c:v>0.88508583967987609</c:v>
                </c:pt>
                <c:pt idx="8">
                  <c:v>0.6504692138892475</c:v>
                </c:pt>
                <c:pt idx="9">
                  <c:v>1.3263372918549114</c:v>
                </c:pt>
                <c:pt idx="10">
                  <c:v>0.41154769588227696</c:v>
                </c:pt>
                <c:pt idx="11">
                  <c:v>1.2327058861494771</c:v>
                </c:pt>
                <c:pt idx="12">
                  <c:v>1.1218549115786756</c:v>
                </c:pt>
                <c:pt idx="13">
                  <c:v>0.97010746095262701</c:v>
                </c:pt>
                <c:pt idx="14">
                  <c:v>1.6890244610817087</c:v>
                </c:pt>
                <c:pt idx="15">
                  <c:v>0.11558635600877759</c:v>
                </c:pt>
                <c:pt idx="16">
                  <c:v>1.4737798502646184</c:v>
                </c:pt>
                <c:pt idx="17">
                  <c:v>1.4285784819930294</c:v>
                </c:pt>
                <c:pt idx="18">
                  <c:v>1.1649038337420938</c:v>
                </c:pt>
              </c:numCache>
            </c:numRef>
          </c:val>
        </c:ser>
        <c:dLbls>
          <c:showLegendKey val="0"/>
          <c:showVal val="0"/>
          <c:showCatName val="0"/>
          <c:showSerName val="0"/>
          <c:showPercent val="0"/>
          <c:showBubbleSize val="0"/>
        </c:dLbls>
        <c:gapWidth val="150"/>
        <c:shape val="cone"/>
        <c:axId val="110594304"/>
        <c:axId val="110600192"/>
        <c:axId val="0"/>
      </c:bar3DChart>
      <c:catAx>
        <c:axId val="110594304"/>
        <c:scaling>
          <c:orientation val="minMax"/>
        </c:scaling>
        <c:delete val="0"/>
        <c:axPos val="b"/>
        <c:majorTickMark val="out"/>
        <c:minorTickMark val="none"/>
        <c:tickLblPos val="nextTo"/>
        <c:crossAx val="110600192"/>
        <c:crosses val="autoZero"/>
        <c:auto val="1"/>
        <c:lblAlgn val="ctr"/>
        <c:lblOffset val="100"/>
        <c:noMultiLvlLbl val="0"/>
      </c:catAx>
      <c:valAx>
        <c:axId val="110600192"/>
        <c:scaling>
          <c:orientation val="minMax"/>
        </c:scaling>
        <c:delete val="0"/>
        <c:axPos val="l"/>
        <c:majorGridlines/>
        <c:numFmt formatCode="0.000" sourceLinked="1"/>
        <c:majorTickMark val="out"/>
        <c:minorTickMark val="none"/>
        <c:tickLblPos val="nextTo"/>
        <c:crossAx val="110594304"/>
        <c:crosses val="autoZero"/>
        <c:crossBetween val="between"/>
      </c:valAx>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7FFDC-53EE-448C-AE50-6562D9DF6D4B}" type="datetimeFigureOut">
              <a:rPr lang="en-IN" smtClean="0"/>
              <a:t>27-10-2014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7A9ED-46C9-45AB-A465-77C4D1AB17AD}" type="slidenum">
              <a:rPr lang="en-IN" smtClean="0"/>
              <a:t>‹#›</a:t>
            </a:fld>
            <a:endParaRPr lang="en-IN"/>
          </a:p>
        </p:txBody>
      </p:sp>
    </p:spTree>
    <p:extLst>
      <p:ext uri="{BB962C8B-B14F-4D97-AF65-F5344CB8AC3E}">
        <p14:creationId xmlns:p14="http://schemas.microsoft.com/office/powerpoint/2010/main" val="211194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417A9ED-46C9-45AB-A465-77C4D1AB17AD}" type="slidenum">
              <a:rPr lang="en-IN" smtClean="0"/>
              <a:t>3</a:t>
            </a:fld>
            <a:endParaRPr lang="en-IN"/>
          </a:p>
        </p:txBody>
      </p:sp>
    </p:spTree>
    <p:extLst>
      <p:ext uri="{BB962C8B-B14F-4D97-AF65-F5344CB8AC3E}">
        <p14:creationId xmlns:p14="http://schemas.microsoft.com/office/powerpoint/2010/main" val="262576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6FE950-FB01-43D7-BCCA-EF789A17A3E6}" type="slidenum">
              <a:rPr lang="en-US">
                <a:solidFill>
                  <a:prstClr val="black"/>
                </a:solidFill>
              </a:rPr>
              <a:pPr>
                <a:defRPr/>
              </a:pPr>
              <a:t>4</a:t>
            </a:fld>
            <a:endParaRPr lang="en-US">
              <a:solidFill>
                <a:prstClr val="black"/>
              </a:solidFill>
            </a:endParaRPr>
          </a:p>
        </p:txBody>
      </p:sp>
      <p:sp>
        <p:nvSpPr>
          <p:cNvPr id="90115" name="Rectangle 2"/>
          <p:cNvSpPr>
            <a:spLocks noGrp="1" noRot="1" noChangeAspect="1" noChangeArrowheads="1" noTextEdit="1"/>
          </p:cNvSpPr>
          <p:nvPr>
            <p:ph type="sldImg"/>
          </p:nvPr>
        </p:nvSpPr>
        <p:spPr>
          <a:xfrm>
            <a:off x="1144588" y="685800"/>
            <a:ext cx="4572000" cy="3429000"/>
          </a:xfrm>
          <a:ln/>
        </p:spPr>
      </p:sp>
      <p:sp>
        <p:nvSpPr>
          <p:cNvPr id="90116" name="Rectangle 3"/>
          <p:cNvSpPr>
            <a:spLocks noGrp="1" noChangeArrowheads="1"/>
          </p:cNvSpPr>
          <p:nvPr>
            <p:ph type="body" idx="1"/>
          </p:nvPr>
        </p:nvSpPr>
        <p:spPr>
          <a:xfrm>
            <a:off x="685177" y="4342892"/>
            <a:ext cx="5487646" cy="41145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a:noFill/>
                </a:ln>
                <a:solidFill>
                  <a:schemeClr val="tx1"/>
                </a:solidFill>
                <a:cs typeface="Times New Roman" pitchFamily="18" charset="0"/>
              </a:rPr>
              <a:t>Reduced tillage and crop residue retention have been proposed, as they facilitate water infiltration, reduce erosion, improve soil structure, increase soil organic matter and carbon content, and moderate soil temperatures.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a:noFill/>
                </a:ln>
                <a:solidFill>
                  <a:schemeClr val="tx1"/>
                </a:solidFill>
                <a:cs typeface="Times New Roman" pitchFamily="18" charset="0"/>
              </a:rPr>
              <a:t>Compared with conventional tillage and crop residue removal, these practices can also decrease production costs by reducing the use of heavy machinery, fuels, water, and fertilizers.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n>
                <a:noFill/>
              </a:ln>
              <a:solidFill>
                <a:schemeClr val="tx1"/>
              </a:solidFill>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5417A9ED-46C9-45AB-A465-77C4D1AB17AD}" type="slidenum">
              <a:rPr lang="en-IN" smtClean="0"/>
              <a:t>5</a:t>
            </a:fld>
            <a:endParaRPr lang="en-IN"/>
          </a:p>
        </p:txBody>
      </p:sp>
    </p:spTree>
    <p:extLst>
      <p:ext uri="{BB962C8B-B14F-4D97-AF65-F5344CB8AC3E}">
        <p14:creationId xmlns:p14="http://schemas.microsoft.com/office/powerpoint/2010/main" val="203162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p:txBody>
          <a:bodyPr/>
          <a:lstStyle/>
          <a:p>
            <a:pPr>
              <a:defRPr/>
            </a:pPr>
            <a:r>
              <a:rPr lang="en-GB" dirty="0" smtClean="0">
                <a:cs typeface="Times New Roman" pitchFamily="18" charset="0"/>
              </a:rPr>
              <a:t>CA is a broader concept than No-till.</a:t>
            </a:r>
          </a:p>
          <a:p>
            <a:pPr>
              <a:defRPr/>
            </a:pPr>
            <a:r>
              <a:rPr lang="en-US" dirty="0" smtClean="0">
                <a:cs typeface="Times New Roman" pitchFamily="18" charset="0"/>
              </a:rPr>
              <a:t>CA: a resource-saving agricultural production system that aims to achieve production intensification and high yields while enhancing the natural resource base through compliance with three interrelated principles, along with other good production practices of plant nutrition and pest management: </a:t>
            </a:r>
          </a:p>
          <a:p>
            <a:pPr marL="228581" indent="-228581">
              <a:buFont typeface="+mj-lt"/>
              <a:buAutoNum type="arabicPeriod"/>
              <a:defRPr/>
            </a:pPr>
            <a:r>
              <a:rPr lang="en-US" dirty="0" smtClean="0">
                <a:cs typeface="Times New Roman" pitchFamily="18" charset="0"/>
              </a:rPr>
              <a:t>Minimum mechanical soil disturbance with direct seeding: </a:t>
            </a:r>
            <a:r>
              <a:rPr lang="en-CA" dirty="0" smtClean="0">
                <a:solidFill>
                  <a:srgbClr val="FF0000"/>
                </a:solidFill>
                <a:effectLst>
                  <a:outerShdw blurRad="38100" dist="38100" dir="2700000" algn="tl">
                    <a:srgbClr val="000000"/>
                  </a:outerShdw>
                </a:effectLst>
                <a:cs typeface="Times New Roman" pitchFamily="18" charset="0"/>
              </a:rPr>
              <a:t>planting crops into untilled soil by opening a narrow slot, trench or band only of sufficient width and depth to obtain proper seed coverage. No other soil tillage is done. </a:t>
            </a:r>
            <a:r>
              <a:rPr lang="de-DE" dirty="0" smtClean="0">
                <a:solidFill>
                  <a:srgbClr val="FF0000"/>
                </a:solidFill>
                <a:effectLst>
                  <a:outerShdw blurRad="38100" dist="38100" dir="2700000" algn="tl">
                    <a:srgbClr val="000000"/>
                  </a:outerShdw>
                </a:effectLst>
                <a:cs typeface="Times New Roman" pitchFamily="18" charset="0"/>
              </a:rPr>
              <a:t> </a:t>
            </a:r>
            <a:br>
              <a:rPr lang="de-DE" dirty="0" smtClean="0">
                <a:solidFill>
                  <a:srgbClr val="FF0000"/>
                </a:solidFill>
                <a:effectLst>
                  <a:outerShdw blurRad="38100" dist="38100" dir="2700000" algn="tl">
                    <a:srgbClr val="000000"/>
                  </a:outerShdw>
                </a:effectLst>
                <a:cs typeface="Times New Roman" pitchFamily="18" charset="0"/>
              </a:rPr>
            </a:br>
            <a:r>
              <a:rPr lang="en-CA" dirty="0" smtClean="0">
                <a:solidFill>
                  <a:srgbClr val="FF0000"/>
                </a:solidFill>
                <a:effectLst>
                  <a:outerShdw blurRad="38100" dist="38100" dir="2700000" algn="tl">
                    <a:srgbClr val="000000"/>
                  </a:outerShdw>
                </a:effectLst>
                <a:cs typeface="Times New Roman" pitchFamily="18" charset="0"/>
              </a:rPr>
              <a:t>Permanent or continuous no-till is meant, rather than not tilling in one season and tilling in the other, or occasionally not tilling the soil. </a:t>
            </a:r>
            <a:endParaRPr lang="en-US" dirty="0" smtClean="0">
              <a:cs typeface="Times New Roman" pitchFamily="18" charset="0"/>
            </a:endParaRPr>
          </a:p>
          <a:p>
            <a:pPr marL="228581" indent="-228581">
              <a:buFont typeface="+mj-lt"/>
              <a:buAutoNum type="arabicPeriod"/>
              <a:defRPr/>
            </a:pPr>
            <a:r>
              <a:rPr lang="en-US" dirty="0" smtClean="0">
                <a:cs typeface="Times New Roman" pitchFamily="18" charset="0"/>
              </a:rPr>
              <a:t>Permanent soil organic cover with crop residues</a:t>
            </a:r>
            <a:r>
              <a:rPr lang="en-GB" dirty="0" smtClean="0">
                <a:cs typeface="Times New Roman" pitchFamily="18" charset="0"/>
              </a:rPr>
              <a:t> </a:t>
            </a:r>
            <a:r>
              <a:rPr lang="en-US" dirty="0" smtClean="0">
                <a:cs typeface="Times New Roman" pitchFamily="18" charset="0"/>
              </a:rPr>
              <a:t>and/or cover crops</a:t>
            </a:r>
            <a:r>
              <a:rPr lang="en-GB" dirty="0" smtClean="0">
                <a:cs typeface="Times New Roman" pitchFamily="18" charset="0"/>
              </a:rPr>
              <a:t> to the extent allowed by water availability; </a:t>
            </a:r>
          </a:p>
          <a:p>
            <a:pPr marL="228581" indent="-228581">
              <a:buFont typeface="+mj-lt"/>
              <a:buAutoNum type="arabicPeriod"/>
              <a:defRPr/>
            </a:pPr>
            <a:r>
              <a:rPr lang="en-US" dirty="0" smtClean="0">
                <a:cs typeface="Times New Roman" pitchFamily="18" charset="0"/>
              </a:rPr>
              <a:t>Species diversification through varied crop associations and/or rotations (involving annual and/or perennial crops including trees).</a:t>
            </a:r>
            <a:endParaRPr lang="it-IT" dirty="0" smtClean="0">
              <a:solidFill>
                <a:srgbClr val="FF0000"/>
              </a:solidFill>
              <a:effectLst>
                <a:outerShdw blurRad="38100" dist="38100" dir="2700000" algn="tl">
                  <a:srgbClr val="000000"/>
                </a:outerShdw>
              </a:effectLst>
              <a:cs typeface="Times New Roman" pitchFamily="18" charset="0"/>
            </a:endParaRPr>
          </a:p>
        </p:txBody>
      </p:sp>
      <p:sp>
        <p:nvSpPr>
          <p:cNvPr id="27652" name="Espace réservé du numéro de diapositive 3"/>
          <p:cNvSpPr>
            <a:spLocks noGrp="1"/>
          </p:cNvSpPr>
          <p:nvPr>
            <p:ph type="sldNum" sz="quarter" idx="5"/>
          </p:nvPr>
        </p:nvSpPr>
        <p:spPr/>
        <p:txBody>
          <a:bodyPr/>
          <a:lstStyle/>
          <a:p>
            <a:pPr>
              <a:defRPr/>
            </a:pPr>
            <a:fld id="{034E3011-A7C2-42AA-8987-5B01D484CC34}" type="slidenum">
              <a:rPr lang="fr-FR" smtClean="0">
                <a:solidFill>
                  <a:prstClr val="black"/>
                </a:solidFill>
              </a:rPr>
              <a:pPr>
                <a:defRPr/>
              </a:pPr>
              <a:t>6</a:t>
            </a:fld>
            <a:endParaRPr lang="fr-FR" dirty="0"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These could be used to finally enhance degradation of huge amount of cellulosic biomass deposited during every season, leading to improvement of soil health and reduction in environmental problems.</a:t>
            </a:r>
            <a:endParaRPr lang="en-IN" dirty="0"/>
          </a:p>
        </p:txBody>
      </p:sp>
      <p:sp>
        <p:nvSpPr>
          <p:cNvPr id="4" name="Slide Number Placeholder 3"/>
          <p:cNvSpPr>
            <a:spLocks noGrp="1"/>
          </p:cNvSpPr>
          <p:nvPr>
            <p:ph type="sldNum" sz="quarter" idx="10"/>
          </p:nvPr>
        </p:nvSpPr>
        <p:spPr/>
        <p:txBody>
          <a:bodyPr/>
          <a:lstStyle/>
          <a:p>
            <a:fld id="{5417A9ED-46C9-45AB-A465-77C4D1AB17AD}" type="slidenum">
              <a:rPr lang="en-IN" smtClean="0"/>
              <a:t>16</a:t>
            </a:fld>
            <a:endParaRPr lang="en-IN"/>
          </a:p>
        </p:txBody>
      </p:sp>
    </p:spTree>
    <p:extLst>
      <p:ext uri="{BB962C8B-B14F-4D97-AF65-F5344CB8AC3E}">
        <p14:creationId xmlns:p14="http://schemas.microsoft.com/office/powerpoint/2010/main" val="633984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1681D26-D076-4A4D-A267-1009A21990C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1233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10562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934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68727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41158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774551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37551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6779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6756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13895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218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89616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25938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1346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115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51323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01087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493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90565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11937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697868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4739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42492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4021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40123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7090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19488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177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18300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2433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71129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49092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0047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98EAF-B231-4867-A248-532F0E81E2F4}" type="datetimeFigureOut">
              <a:rPr lang="en-US" smtClean="0">
                <a:solidFill>
                  <a:prstClr val="white"/>
                </a:solidFill>
              </a:rPr>
              <a:pPr/>
              <a:t>10/27/2014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E1681D26-D076-4A4D-A267-1009A21990CB}" type="slidenum">
              <a:rPr lang="en-US" smtClean="0">
                <a:solidFill>
                  <a:prstClr val="white"/>
                </a:solidFill>
              </a:rPr>
              <a:pPr/>
              <a:t>‹#›</a:t>
            </a:fld>
            <a:endParaRPr 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9498EAF-B231-4867-A248-532F0E81E2F4}" type="datetimeFigureOut">
              <a:rPr lang="en-US" smtClean="0">
                <a:solidFill>
                  <a:prstClr val="white"/>
                </a:solidFill>
              </a:rPr>
              <a:pPr/>
              <a:t>10/27/2014</a:t>
            </a:fld>
            <a:endParaRPr lang="en-US">
              <a:solidFill>
                <a:prstClr val="white"/>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1681D26-D076-4A4D-A267-1009A21990CB}" type="slidenum">
              <a:rPr lang="en-US" smtClean="0">
                <a:solidFill>
                  <a:prstClr val="white"/>
                </a:solidFill>
              </a:rPr>
              <a:pPr/>
              <a:t>‹#›</a:t>
            </a:fld>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70301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470598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6C88E-B7BB-4B91-8CF9-9D0E1A378C18}" type="datetimeFigureOut">
              <a:rPr lang="en-IN" smtClean="0">
                <a:solidFill>
                  <a:prstClr val="black">
                    <a:tint val="75000"/>
                  </a:prstClr>
                </a:solidFill>
              </a:rPr>
              <a:pPr/>
              <a:t>27-10-2014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52B8D-D465-498A-B5AB-6ACF88FA03BB}"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5679394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fao.org/ag/ca/11.html"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10600" cy="4525963"/>
          </a:xfrm>
        </p:spPr>
        <p:txBody>
          <a:bodyPr>
            <a:normAutofit/>
          </a:bodyPr>
          <a:lstStyle/>
          <a:p>
            <a:pPr marL="0" indent="0" algn="ctr">
              <a:lnSpc>
                <a:spcPct val="120000"/>
              </a:lnSpc>
              <a:spcAft>
                <a:spcPts val="0"/>
              </a:spcAft>
              <a:buNone/>
            </a:pPr>
            <a:r>
              <a:rPr lang="en-US" sz="3500" b="1" dirty="0" err="1">
                <a:latin typeface="Times New Roman"/>
                <a:ea typeface="Calibri"/>
                <a:cs typeface="Times New Roman"/>
              </a:rPr>
              <a:t>Lignocellulolytic</a:t>
            </a:r>
            <a:r>
              <a:rPr lang="en-US" sz="3500" b="1" dirty="0">
                <a:latin typeface="Times New Roman"/>
                <a:ea typeface="Calibri"/>
                <a:cs typeface="Times New Roman"/>
              </a:rPr>
              <a:t> Activity of Soil Fungi Isolated from Different Scenarios of Conservation Agriculture  </a:t>
            </a:r>
            <a:endParaRPr lang="en-US" sz="3500" b="1" dirty="0" smtClean="0">
              <a:latin typeface="Times New Roman"/>
              <a:ea typeface="Calibri"/>
              <a:cs typeface="Times New Roman"/>
            </a:endParaRPr>
          </a:p>
          <a:p>
            <a:pPr marL="0" indent="0" algn="ctr">
              <a:lnSpc>
                <a:spcPct val="120000"/>
              </a:lnSpc>
              <a:spcAft>
                <a:spcPts val="0"/>
              </a:spcAft>
              <a:buNone/>
            </a:pPr>
            <a:endParaRPr lang="en-US" sz="3500" b="1" dirty="0">
              <a:latin typeface="Times New Roman"/>
              <a:ea typeface="Calibri"/>
              <a:cs typeface="Times New Roman"/>
            </a:endParaRPr>
          </a:p>
          <a:p>
            <a:pPr marL="0" indent="0" algn="ctr">
              <a:lnSpc>
                <a:spcPct val="120000"/>
              </a:lnSpc>
              <a:spcAft>
                <a:spcPts val="0"/>
              </a:spcAft>
              <a:buNone/>
            </a:pPr>
            <a:endParaRPr lang="en-IN" sz="2200" b="1" dirty="0">
              <a:ea typeface="Calibri"/>
              <a:cs typeface="Times New Roman"/>
            </a:endParaRPr>
          </a:p>
          <a:p>
            <a:pPr marL="0" indent="0" algn="ctr">
              <a:lnSpc>
                <a:spcPct val="120000"/>
              </a:lnSpc>
              <a:spcAft>
                <a:spcPts val="0"/>
              </a:spcAft>
              <a:buNone/>
            </a:pPr>
            <a:r>
              <a:rPr lang="en-US" sz="2000" b="1" dirty="0" err="1">
                <a:latin typeface="Times New Roman"/>
                <a:ea typeface="Calibri"/>
                <a:cs typeface="Times New Roman"/>
              </a:rPr>
              <a:t>Madhu</a:t>
            </a:r>
            <a:r>
              <a:rPr lang="en-US" sz="2000" b="1" dirty="0">
                <a:latin typeface="Times New Roman"/>
                <a:ea typeface="Calibri"/>
                <a:cs typeface="Times New Roman"/>
              </a:rPr>
              <a:t> Choudhary</a:t>
            </a:r>
            <a:r>
              <a:rPr lang="en-US" sz="2000" b="1" baseline="30000" dirty="0">
                <a:latin typeface="Times New Roman"/>
                <a:ea typeface="Calibri"/>
                <a:cs typeface="Times New Roman"/>
              </a:rPr>
              <a:t>*1</a:t>
            </a:r>
            <a:r>
              <a:rPr lang="en-US" sz="2000" b="1" dirty="0">
                <a:latin typeface="Times New Roman"/>
                <a:ea typeface="Calibri"/>
                <a:cs typeface="Times New Roman"/>
              </a:rPr>
              <a:t>, </a:t>
            </a:r>
            <a:r>
              <a:rPr lang="en-US" sz="2000" b="1" dirty="0" err="1">
                <a:latin typeface="Times New Roman"/>
                <a:ea typeface="Calibri"/>
                <a:cs typeface="Times New Roman"/>
              </a:rPr>
              <a:t>Neelam</a:t>
            </a:r>
            <a:r>
              <a:rPr lang="en-US" sz="2000" b="1" dirty="0">
                <a:latin typeface="Times New Roman"/>
                <a:ea typeface="Calibri"/>
                <a:cs typeface="Times New Roman"/>
              </a:rPr>
              <a:t> Garg</a:t>
            </a:r>
            <a:r>
              <a:rPr lang="en-US" sz="2000" b="1" baseline="30000" dirty="0">
                <a:latin typeface="Times New Roman"/>
                <a:ea typeface="Calibri"/>
                <a:cs typeface="Times New Roman"/>
              </a:rPr>
              <a:t>1</a:t>
            </a:r>
            <a:r>
              <a:rPr lang="en-US" sz="2000" b="1" dirty="0">
                <a:latin typeface="Times New Roman"/>
                <a:ea typeface="Calibri"/>
                <a:cs typeface="Times New Roman"/>
              </a:rPr>
              <a:t> and PC Sharma</a:t>
            </a:r>
            <a:r>
              <a:rPr lang="en-US" sz="2000" b="1" baseline="30000" dirty="0">
                <a:latin typeface="Times New Roman"/>
                <a:ea typeface="Calibri"/>
                <a:cs typeface="Times New Roman"/>
              </a:rPr>
              <a:t>2</a:t>
            </a:r>
            <a:endParaRPr lang="en-IN" sz="2000" dirty="0">
              <a:ea typeface="Calibri"/>
              <a:cs typeface="Times New Roman"/>
            </a:endParaRPr>
          </a:p>
          <a:p>
            <a:pPr marL="0" indent="0" algn="ctr">
              <a:lnSpc>
                <a:spcPct val="120000"/>
              </a:lnSpc>
              <a:spcAft>
                <a:spcPts val="0"/>
              </a:spcAft>
              <a:buNone/>
            </a:pPr>
            <a:r>
              <a:rPr lang="en-US" sz="1900" i="1" baseline="30000" dirty="0">
                <a:latin typeface="Times New Roman"/>
                <a:ea typeface="Calibri"/>
                <a:cs typeface="Times New Roman"/>
              </a:rPr>
              <a:t>1</a:t>
            </a:r>
            <a:r>
              <a:rPr lang="en-US" sz="1900" i="1" dirty="0">
                <a:latin typeface="Times New Roman"/>
                <a:ea typeface="Calibri"/>
                <a:cs typeface="Times New Roman"/>
              </a:rPr>
              <a:t>Deparment of Microbiology, </a:t>
            </a:r>
            <a:r>
              <a:rPr lang="en-US" sz="1900" i="1" dirty="0" err="1">
                <a:latin typeface="Times New Roman"/>
                <a:ea typeface="Calibri"/>
                <a:cs typeface="Times New Roman"/>
              </a:rPr>
              <a:t>Kurukshetra</a:t>
            </a:r>
            <a:r>
              <a:rPr lang="en-US" sz="1900" i="1" dirty="0">
                <a:latin typeface="Times New Roman"/>
                <a:ea typeface="Calibri"/>
                <a:cs typeface="Times New Roman"/>
              </a:rPr>
              <a:t> University, Kurukshetra-136 119, </a:t>
            </a:r>
            <a:r>
              <a:rPr lang="en-US" sz="1900" i="1" dirty="0" smtClean="0">
                <a:latin typeface="Times New Roman"/>
                <a:ea typeface="Calibri"/>
                <a:cs typeface="Times New Roman"/>
              </a:rPr>
              <a:t>Haryana</a:t>
            </a:r>
            <a:endParaRPr lang="en-IN" sz="1700" dirty="0" smtClean="0">
              <a:ea typeface="Calibri"/>
              <a:cs typeface="Times New Roman"/>
            </a:endParaRPr>
          </a:p>
          <a:p>
            <a:pPr marL="0" indent="0" algn="ctr">
              <a:lnSpc>
                <a:spcPct val="120000"/>
              </a:lnSpc>
              <a:spcAft>
                <a:spcPts val="0"/>
              </a:spcAft>
              <a:buNone/>
            </a:pPr>
            <a:r>
              <a:rPr lang="en-US" sz="1900" i="1" baseline="30000" dirty="0" smtClean="0">
                <a:latin typeface="Times New Roman"/>
                <a:ea typeface="Calibri"/>
                <a:cs typeface="Times New Roman"/>
              </a:rPr>
              <a:t>2</a:t>
            </a:r>
            <a:r>
              <a:rPr lang="en-US" sz="1900" i="1" dirty="0" smtClean="0">
                <a:latin typeface="Times New Roman"/>
                <a:ea typeface="Calibri"/>
                <a:cs typeface="Times New Roman"/>
              </a:rPr>
              <a:t>Division </a:t>
            </a:r>
            <a:r>
              <a:rPr lang="en-US" sz="1900" i="1" dirty="0">
                <a:latin typeface="Times New Roman"/>
                <a:ea typeface="Calibri"/>
                <a:cs typeface="Times New Roman"/>
              </a:rPr>
              <a:t>of Crop Improvement, CSSRI, </a:t>
            </a:r>
            <a:r>
              <a:rPr lang="en-US" sz="1900" i="1" dirty="0" err="1">
                <a:latin typeface="Times New Roman"/>
                <a:ea typeface="Calibri"/>
                <a:cs typeface="Times New Roman"/>
              </a:rPr>
              <a:t>Karnal</a:t>
            </a:r>
            <a:r>
              <a:rPr lang="en-US" sz="1900" i="1" dirty="0">
                <a:latin typeface="Times New Roman"/>
                <a:ea typeface="Calibri"/>
                <a:cs typeface="Times New Roman"/>
              </a:rPr>
              <a:t> -132 001, Haryana</a:t>
            </a:r>
            <a:endParaRPr lang="en-IN" sz="1700" dirty="0">
              <a:ea typeface="Calibri"/>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madhu\Desktop\12.7.13\DSC0479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447800" y="5780782"/>
            <a:ext cx="6248400" cy="584775"/>
          </a:xfrm>
          <a:prstGeom prst="rect">
            <a:avLst/>
          </a:prstGeom>
          <a:noFill/>
        </p:spPr>
        <p:txBody>
          <a:bodyPr wrap="square" rtlCol="0">
            <a:spAutoFit/>
          </a:bodyPr>
          <a:lstStyle/>
          <a:p>
            <a:pPr algn="ctr"/>
            <a:r>
              <a:rPr lang="en-US" sz="3200" b="1" dirty="0" smtClean="0"/>
              <a:t>Scenario 1  Farmer’s practice</a:t>
            </a:r>
            <a:endParaRPr lang="en-US" sz="3200" b="1" dirty="0"/>
          </a:p>
        </p:txBody>
      </p:sp>
    </p:spTree>
    <p:extLst>
      <p:ext uri="{BB962C8B-B14F-4D97-AF65-F5344CB8AC3E}">
        <p14:creationId xmlns:p14="http://schemas.microsoft.com/office/powerpoint/2010/main" val="2920366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madhu\Desktop\12.7.13\DSC0479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676400" y="5844988"/>
            <a:ext cx="5791200" cy="584775"/>
          </a:xfrm>
          <a:prstGeom prst="rect">
            <a:avLst/>
          </a:prstGeom>
          <a:noFill/>
        </p:spPr>
        <p:txBody>
          <a:bodyPr wrap="square" rtlCol="0">
            <a:spAutoFit/>
          </a:bodyPr>
          <a:lstStyle/>
          <a:p>
            <a:r>
              <a:rPr lang="en-US" sz="3200" b="1" dirty="0" smtClean="0"/>
              <a:t>Scenario 2 R-W-M CT/ZT </a:t>
            </a:r>
            <a:endParaRPr lang="en-US" sz="3200" b="1" dirty="0"/>
          </a:p>
        </p:txBody>
      </p:sp>
    </p:spTree>
    <p:extLst>
      <p:ext uri="{BB962C8B-B14F-4D97-AF65-F5344CB8AC3E}">
        <p14:creationId xmlns:p14="http://schemas.microsoft.com/office/powerpoint/2010/main" val="3158034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madhu\Desktop\12.7.13\DSC047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905000" y="5562600"/>
            <a:ext cx="5003101" cy="1077218"/>
          </a:xfrm>
          <a:prstGeom prst="rect">
            <a:avLst/>
          </a:prstGeom>
          <a:noFill/>
        </p:spPr>
        <p:txBody>
          <a:bodyPr wrap="none" rtlCol="0">
            <a:spAutoFit/>
          </a:bodyPr>
          <a:lstStyle/>
          <a:p>
            <a:r>
              <a:rPr lang="en-US" sz="3200" b="1" dirty="0" smtClean="0"/>
              <a:t>Scenario 3 R-W-M ZT/ZT </a:t>
            </a:r>
          </a:p>
          <a:p>
            <a:endParaRPr lang="en-US" sz="3200" dirty="0"/>
          </a:p>
        </p:txBody>
      </p:sp>
    </p:spTree>
    <p:extLst>
      <p:ext uri="{BB962C8B-B14F-4D97-AF65-F5344CB8AC3E}">
        <p14:creationId xmlns:p14="http://schemas.microsoft.com/office/powerpoint/2010/main" val="3867648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madhu\Desktop\12.7.13\DSC047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417564" y="5715000"/>
            <a:ext cx="4320222" cy="584775"/>
          </a:xfrm>
          <a:prstGeom prst="rect">
            <a:avLst/>
          </a:prstGeom>
          <a:noFill/>
        </p:spPr>
        <p:txBody>
          <a:bodyPr wrap="none" rtlCol="0">
            <a:spAutoFit/>
          </a:bodyPr>
          <a:lstStyle/>
          <a:p>
            <a:r>
              <a:rPr lang="en-US" sz="3200" b="1" dirty="0" smtClean="0"/>
              <a:t>Scenario 4 M-W-M ZT</a:t>
            </a:r>
            <a:endParaRPr lang="en-US" sz="3200" b="1" dirty="0"/>
          </a:p>
        </p:txBody>
      </p:sp>
    </p:spTree>
    <p:extLst>
      <p:ext uri="{BB962C8B-B14F-4D97-AF65-F5344CB8AC3E}">
        <p14:creationId xmlns:p14="http://schemas.microsoft.com/office/powerpoint/2010/main" val="1009541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1066800"/>
            <a:ext cx="5715000" cy="1371600"/>
          </a:xfrm>
        </p:spPr>
        <p:txBody>
          <a:bodyPr>
            <a:noAutofit/>
          </a:bodyPr>
          <a:lstStyle/>
          <a:p>
            <a:pPr marL="0" indent="0" algn="just">
              <a:buNone/>
            </a:pPr>
            <a:r>
              <a:rPr lang="en-IN" sz="2800" dirty="0" err="1" smtClean="0"/>
              <a:t>Lignocellulose</a:t>
            </a:r>
            <a:r>
              <a:rPr lang="en-IN" sz="2800" dirty="0" smtClean="0"/>
              <a:t> is the major structural component of plants and represents a major source of renewable organic matter. Lignocellulose consists of lignin, hemicellulose </a:t>
            </a:r>
            <a:r>
              <a:rPr lang="en-IN" sz="2800" dirty="0" smtClean="0"/>
              <a:t>and </a:t>
            </a:r>
            <a:r>
              <a:rPr lang="en-IN" sz="2800" dirty="0" smtClean="0"/>
              <a:t>cellulose.</a:t>
            </a:r>
            <a:endParaRPr lang="en-US" sz="2800" dirty="0"/>
          </a:p>
        </p:txBody>
      </p:sp>
      <p:pic>
        <p:nvPicPr>
          <p:cNvPr id="4" name="Picture 2" descr="C:\Users\OWNER\Pictures\images.jpg"/>
          <p:cNvPicPr>
            <a:picLocks noChangeAspect="1" noChangeArrowheads="1"/>
          </p:cNvPicPr>
          <p:nvPr/>
        </p:nvPicPr>
        <p:blipFill>
          <a:blip r:embed="rId2" cstate="print"/>
          <a:srcRect/>
          <a:stretch>
            <a:fillRect/>
          </a:stretch>
        </p:blipFill>
        <p:spPr bwMode="auto">
          <a:xfrm>
            <a:off x="6477000" y="1066800"/>
            <a:ext cx="2419350" cy="2438399"/>
          </a:xfrm>
          <a:prstGeom prst="rect">
            <a:avLst/>
          </a:prstGeom>
          <a:noFill/>
        </p:spPr>
      </p:pic>
      <p:sp>
        <p:nvSpPr>
          <p:cNvPr id="5" name="Rectangle 4"/>
          <p:cNvSpPr/>
          <p:nvPr/>
        </p:nvSpPr>
        <p:spPr>
          <a:xfrm>
            <a:off x="304800" y="4114800"/>
            <a:ext cx="7696200" cy="1815882"/>
          </a:xfrm>
          <a:prstGeom prst="rect">
            <a:avLst/>
          </a:prstGeom>
        </p:spPr>
        <p:txBody>
          <a:bodyPr wrap="square">
            <a:spAutoFit/>
          </a:bodyPr>
          <a:lstStyle/>
          <a:p>
            <a:pPr marL="64008" lvl="0" algn="just">
              <a:spcBef>
                <a:spcPct val="20000"/>
              </a:spcBef>
              <a:buClr>
                <a:srgbClr val="BCDCF9"/>
              </a:buClr>
              <a:buSzPct val="80000"/>
            </a:pPr>
            <a:r>
              <a:rPr lang="en-IN" sz="2800" dirty="0" smtClean="0"/>
              <a:t>In systems where crop residue is left on the surface, saprophytic fungi dominate, slowly breaking down more resistant substrates (Moore et al., 2003).</a:t>
            </a:r>
            <a:endParaRPr lang="en-IN" sz="2800" dirty="0" smtClean="0"/>
          </a:p>
        </p:txBody>
      </p:sp>
    </p:spTree>
    <p:extLst>
      <p:ext uri="{BB962C8B-B14F-4D97-AF65-F5344CB8AC3E}">
        <p14:creationId xmlns:p14="http://schemas.microsoft.com/office/powerpoint/2010/main" val="1943000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t>Isolation of fungus and their screening for </a:t>
            </a:r>
            <a:r>
              <a:rPr lang="en-US" sz="2800" dirty="0" err="1" smtClean="0"/>
              <a:t>cellulolytic</a:t>
            </a:r>
            <a:r>
              <a:rPr lang="en-US" sz="2800" dirty="0" smtClean="0"/>
              <a:t> activity</a:t>
            </a:r>
          </a:p>
          <a:p>
            <a:r>
              <a:rPr lang="en-IN" sz="2800" dirty="0" smtClean="0"/>
              <a:t>Quantitative assay of </a:t>
            </a:r>
            <a:r>
              <a:rPr lang="en-IN" sz="2800" dirty="0" err="1" smtClean="0"/>
              <a:t>lignocellulolytic</a:t>
            </a:r>
            <a:r>
              <a:rPr lang="en-IN" sz="2800" dirty="0" smtClean="0"/>
              <a:t> activity of screened isolates. </a:t>
            </a:r>
          </a:p>
          <a:p>
            <a:r>
              <a:rPr lang="en-IN" sz="2800" dirty="0" smtClean="0"/>
              <a:t>Study of selected fungus for decomposition of </a:t>
            </a:r>
            <a:r>
              <a:rPr lang="en-IN" sz="2800" dirty="0" err="1" smtClean="0"/>
              <a:t>lignocellulosic</a:t>
            </a:r>
            <a:r>
              <a:rPr lang="en-IN" sz="2800" dirty="0" smtClean="0"/>
              <a:t> residues in laboratory</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C:\Users\madhu\Desktop\WP_20131216_005.jpg"/>
          <p:cNvPicPr>
            <a:picLocks noGrp="1" noChangeAspect="1" noChangeArrowheads="1"/>
          </p:cNvPicPr>
          <p:nvPr>
            <p:ph idx="1"/>
          </p:nvPr>
        </p:nvPicPr>
        <p:blipFill>
          <a:blip r:embed="rId3" cstate="print"/>
          <a:srcRect/>
          <a:stretch>
            <a:fillRect/>
          </a:stretch>
        </p:blipFill>
        <p:spPr bwMode="auto">
          <a:xfrm>
            <a:off x="-24495" y="0"/>
            <a:ext cx="2334992" cy="2262981"/>
          </a:xfrm>
          <a:prstGeom prst="rect">
            <a:avLst/>
          </a:prstGeom>
          <a:noFill/>
        </p:spPr>
      </p:pic>
      <p:pic>
        <p:nvPicPr>
          <p:cNvPr id="1027" name="Picture 3" descr="C:\Users\madhu\Desktop\WP_20131216_007.jpg"/>
          <p:cNvPicPr>
            <a:picLocks noChangeAspect="1" noChangeArrowheads="1"/>
          </p:cNvPicPr>
          <p:nvPr/>
        </p:nvPicPr>
        <p:blipFill>
          <a:blip r:embed="rId4" cstate="print"/>
          <a:srcRect/>
          <a:stretch>
            <a:fillRect/>
          </a:stretch>
        </p:blipFill>
        <p:spPr bwMode="auto">
          <a:xfrm>
            <a:off x="6913200" y="2317299"/>
            <a:ext cx="2401641" cy="2257275"/>
          </a:xfrm>
          <a:prstGeom prst="rect">
            <a:avLst/>
          </a:prstGeom>
          <a:noFill/>
        </p:spPr>
      </p:pic>
      <p:pic>
        <p:nvPicPr>
          <p:cNvPr id="1028" name="Picture 4" descr="C:\Users\madhu\Desktop\WP_20131216_009.jpg"/>
          <p:cNvPicPr>
            <a:picLocks noChangeAspect="1" noChangeArrowheads="1"/>
          </p:cNvPicPr>
          <p:nvPr/>
        </p:nvPicPr>
        <p:blipFill>
          <a:blip r:embed="rId5" cstate="print"/>
          <a:srcRect/>
          <a:stretch>
            <a:fillRect/>
          </a:stretch>
        </p:blipFill>
        <p:spPr bwMode="auto">
          <a:xfrm>
            <a:off x="4678330" y="2257275"/>
            <a:ext cx="2417038" cy="2266258"/>
          </a:xfrm>
          <a:prstGeom prst="rect">
            <a:avLst/>
          </a:prstGeom>
          <a:noFill/>
        </p:spPr>
      </p:pic>
      <p:pic>
        <p:nvPicPr>
          <p:cNvPr id="1030" name="Picture 6" descr="C:\Users\madhu\Desktop\WP_20131216_013.jpg"/>
          <p:cNvPicPr>
            <a:picLocks noChangeAspect="1" noChangeArrowheads="1"/>
          </p:cNvPicPr>
          <p:nvPr/>
        </p:nvPicPr>
        <p:blipFill>
          <a:blip r:embed="rId6" cstate="print"/>
          <a:srcRect/>
          <a:stretch>
            <a:fillRect/>
          </a:stretch>
        </p:blipFill>
        <p:spPr bwMode="auto">
          <a:xfrm>
            <a:off x="-76885" y="2257275"/>
            <a:ext cx="2427810" cy="2326189"/>
          </a:xfrm>
          <a:prstGeom prst="rect">
            <a:avLst/>
          </a:prstGeom>
          <a:noFill/>
        </p:spPr>
      </p:pic>
      <p:pic>
        <p:nvPicPr>
          <p:cNvPr id="1031" name="Picture 7" descr="C:\Users\madhu\Desktop\WP_20131231_018.jpg"/>
          <p:cNvPicPr>
            <a:picLocks noChangeAspect="1" noChangeArrowheads="1"/>
          </p:cNvPicPr>
          <p:nvPr/>
        </p:nvPicPr>
        <p:blipFill>
          <a:blip r:embed="rId7" cstate="print"/>
          <a:srcRect/>
          <a:stretch>
            <a:fillRect/>
          </a:stretch>
        </p:blipFill>
        <p:spPr bwMode="auto">
          <a:xfrm>
            <a:off x="2353614" y="2327206"/>
            <a:ext cx="2324716" cy="2205906"/>
          </a:xfrm>
          <a:prstGeom prst="rect">
            <a:avLst/>
          </a:prstGeom>
          <a:noFill/>
        </p:spPr>
      </p:pic>
      <p:pic>
        <p:nvPicPr>
          <p:cNvPr id="1032" name="Picture 8" descr="C:\Users\madhu\Desktop\WP_20131226_007.jpg"/>
          <p:cNvPicPr>
            <a:picLocks noChangeAspect="1" noChangeArrowheads="1"/>
          </p:cNvPicPr>
          <p:nvPr/>
        </p:nvPicPr>
        <p:blipFill>
          <a:blip r:embed="rId8" cstate="print"/>
          <a:srcRect/>
          <a:stretch>
            <a:fillRect/>
          </a:stretch>
        </p:blipFill>
        <p:spPr bwMode="auto">
          <a:xfrm>
            <a:off x="6913200" y="4556645"/>
            <a:ext cx="2331549" cy="2062007"/>
          </a:xfrm>
          <a:prstGeom prst="rect">
            <a:avLst/>
          </a:prstGeom>
          <a:noFill/>
        </p:spPr>
      </p:pic>
      <p:pic>
        <p:nvPicPr>
          <p:cNvPr id="1033" name="Picture 9" descr="C:\Users\madhu\Desktop\WP_20131226_013.jpg"/>
          <p:cNvPicPr>
            <a:picLocks noChangeAspect="1" noChangeArrowheads="1"/>
          </p:cNvPicPr>
          <p:nvPr/>
        </p:nvPicPr>
        <p:blipFill>
          <a:blip r:embed="rId9" cstate="print"/>
          <a:srcRect/>
          <a:stretch>
            <a:fillRect/>
          </a:stretch>
        </p:blipFill>
        <p:spPr bwMode="auto">
          <a:xfrm>
            <a:off x="-76885" y="4579774"/>
            <a:ext cx="2368054" cy="2061290"/>
          </a:xfrm>
          <a:prstGeom prst="rect">
            <a:avLst/>
          </a:prstGeom>
          <a:noFill/>
        </p:spPr>
      </p:pic>
      <p:pic>
        <p:nvPicPr>
          <p:cNvPr id="1034" name="Picture 10" descr="C:\Users\madhu\Desktop\WP_20131216_023.jpg"/>
          <p:cNvPicPr>
            <a:picLocks noChangeAspect="1" noChangeArrowheads="1"/>
          </p:cNvPicPr>
          <p:nvPr/>
        </p:nvPicPr>
        <p:blipFill>
          <a:blip r:embed="rId10" cstate="print"/>
          <a:srcRect/>
          <a:stretch>
            <a:fillRect/>
          </a:stretch>
        </p:blipFill>
        <p:spPr bwMode="auto">
          <a:xfrm>
            <a:off x="2291169" y="4501736"/>
            <a:ext cx="2286000" cy="2133600"/>
          </a:xfrm>
          <a:prstGeom prst="rect">
            <a:avLst/>
          </a:prstGeom>
          <a:noFill/>
        </p:spPr>
      </p:pic>
      <p:pic>
        <p:nvPicPr>
          <p:cNvPr id="1035" name="Picture 11" descr="C:\Users\madhu\Desktop\WP_20131216_011.jpg"/>
          <p:cNvPicPr>
            <a:picLocks noChangeAspect="1" noChangeArrowheads="1"/>
          </p:cNvPicPr>
          <p:nvPr/>
        </p:nvPicPr>
        <p:blipFill>
          <a:blip r:embed="rId11" cstate="print"/>
          <a:srcRect/>
          <a:stretch>
            <a:fillRect/>
          </a:stretch>
        </p:blipFill>
        <p:spPr bwMode="auto">
          <a:xfrm>
            <a:off x="4577169" y="4501736"/>
            <a:ext cx="2336031" cy="2139328"/>
          </a:xfrm>
          <a:prstGeom prst="rect">
            <a:avLst/>
          </a:prstGeom>
          <a:noFill/>
        </p:spPr>
      </p:pic>
      <p:sp>
        <p:nvSpPr>
          <p:cNvPr id="14" name="TextBox 13"/>
          <p:cNvSpPr txBox="1"/>
          <p:nvPr/>
        </p:nvSpPr>
        <p:spPr>
          <a:xfrm>
            <a:off x="2408452" y="533400"/>
            <a:ext cx="6583148" cy="954107"/>
          </a:xfrm>
          <a:prstGeom prst="rect">
            <a:avLst/>
          </a:prstGeom>
          <a:noFill/>
        </p:spPr>
        <p:txBody>
          <a:bodyPr wrap="square" rtlCol="0">
            <a:spAutoFit/>
          </a:bodyPr>
          <a:lstStyle/>
          <a:p>
            <a:pPr algn="ctr"/>
            <a:r>
              <a:rPr lang="en-US" sz="2800" b="1" dirty="0" smtClean="0">
                <a:solidFill>
                  <a:schemeClr val="accent1"/>
                </a:solidFill>
              </a:rPr>
              <a:t>72 fungus isolated from soil on three types of media- PDA,RBA and CDA</a:t>
            </a:r>
            <a:endParaRPr lang="en-US" sz="28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solidFill>
                  <a:schemeClr val="tx2">
                    <a:lumMod val="10000"/>
                  </a:schemeClr>
                </a:solidFill>
                <a:effectLst/>
              </a:rPr>
              <a:t>Primary screening of isolates for cellulolytic activity</a:t>
            </a:r>
            <a:endParaRPr lang="en-US" sz="3200" b="1" dirty="0">
              <a:solidFill>
                <a:schemeClr val="tx2">
                  <a:lumMod val="10000"/>
                </a:schemeClr>
              </a:solidFill>
              <a:effectLst/>
            </a:endParaRPr>
          </a:p>
        </p:txBody>
      </p:sp>
      <p:pic>
        <p:nvPicPr>
          <p:cNvPr id="1026" name="Picture 2" descr="C:\Users\madhu\Desktop\DSC_0050.jpg"/>
          <p:cNvPicPr>
            <a:picLocks noGrp="1" noChangeAspect="1" noChangeArrowheads="1"/>
          </p:cNvPicPr>
          <p:nvPr>
            <p:ph idx="1"/>
          </p:nvPr>
        </p:nvPicPr>
        <p:blipFill>
          <a:blip r:embed="rId2" cstate="print"/>
          <a:srcRect/>
          <a:stretch>
            <a:fillRect/>
          </a:stretch>
        </p:blipFill>
        <p:spPr bwMode="auto">
          <a:xfrm>
            <a:off x="228600" y="1556414"/>
            <a:ext cx="3048001" cy="2089814"/>
          </a:xfrm>
          <a:prstGeom prst="rect">
            <a:avLst/>
          </a:prstGeom>
          <a:noFill/>
        </p:spPr>
      </p:pic>
      <p:pic>
        <p:nvPicPr>
          <p:cNvPr id="1027" name="Picture 3" descr="C:\Users\madhu\Desktop\DSC_0032.jpg"/>
          <p:cNvPicPr>
            <a:picLocks noChangeAspect="1" noChangeArrowheads="1"/>
          </p:cNvPicPr>
          <p:nvPr/>
        </p:nvPicPr>
        <p:blipFill>
          <a:blip r:embed="rId3" cstate="print"/>
          <a:srcRect/>
          <a:stretch>
            <a:fillRect/>
          </a:stretch>
        </p:blipFill>
        <p:spPr bwMode="auto">
          <a:xfrm>
            <a:off x="3200400" y="1560895"/>
            <a:ext cx="2965806" cy="2085332"/>
          </a:xfrm>
          <a:prstGeom prst="rect">
            <a:avLst/>
          </a:prstGeom>
          <a:noFill/>
        </p:spPr>
      </p:pic>
      <p:pic>
        <p:nvPicPr>
          <p:cNvPr id="1028" name="Picture 4" descr="C:\Users\madhu\Desktop\DSC_0041.jpg"/>
          <p:cNvPicPr>
            <a:picLocks noChangeAspect="1" noChangeArrowheads="1"/>
          </p:cNvPicPr>
          <p:nvPr/>
        </p:nvPicPr>
        <p:blipFill>
          <a:blip r:embed="rId4" cstate="print"/>
          <a:srcRect/>
          <a:stretch>
            <a:fillRect/>
          </a:stretch>
        </p:blipFill>
        <p:spPr bwMode="auto">
          <a:xfrm>
            <a:off x="6063465" y="1560896"/>
            <a:ext cx="3080535" cy="2085332"/>
          </a:xfrm>
          <a:prstGeom prst="rect">
            <a:avLst/>
          </a:prstGeom>
          <a:noFill/>
        </p:spPr>
      </p:pic>
      <p:sp>
        <p:nvSpPr>
          <p:cNvPr id="7" name="TextBox 6"/>
          <p:cNvSpPr txBox="1"/>
          <p:nvPr/>
        </p:nvSpPr>
        <p:spPr>
          <a:xfrm>
            <a:off x="990600" y="4191000"/>
            <a:ext cx="953851" cy="369332"/>
          </a:xfrm>
          <a:prstGeom prst="rect">
            <a:avLst/>
          </a:prstGeom>
          <a:noFill/>
        </p:spPr>
        <p:txBody>
          <a:bodyPr wrap="none" rtlCol="0">
            <a:spAutoFit/>
          </a:bodyPr>
          <a:lstStyle/>
          <a:p>
            <a:r>
              <a:rPr lang="en-US" dirty="0" smtClean="0"/>
              <a:t>No zone</a:t>
            </a:r>
            <a:endParaRPr lang="en-US" dirty="0"/>
          </a:p>
        </p:txBody>
      </p:sp>
      <p:sp>
        <p:nvSpPr>
          <p:cNvPr id="8" name="TextBox 7"/>
          <p:cNvSpPr txBox="1"/>
          <p:nvPr/>
        </p:nvSpPr>
        <p:spPr>
          <a:xfrm>
            <a:off x="5257800" y="4191000"/>
            <a:ext cx="2900025" cy="369332"/>
          </a:xfrm>
          <a:prstGeom prst="rect">
            <a:avLst/>
          </a:prstGeom>
          <a:noFill/>
        </p:spPr>
        <p:txBody>
          <a:bodyPr wrap="none" rtlCol="0">
            <a:spAutoFit/>
          </a:bodyPr>
          <a:lstStyle/>
          <a:p>
            <a:r>
              <a:rPr lang="en-US" dirty="0" smtClean="0"/>
              <a:t>Clearing zone around growth</a:t>
            </a:r>
            <a:endParaRPr lang="en-US" dirty="0"/>
          </a:p>
        </p:txBody>
      </p:sp>
      <p:sp>
        <p:nvSpPr>
          <p:cNvPr id="9" name="TextBox 8"/>
          <p:cNvSpPr txBox="1"/>
          <p:nvPr/>
        </p:nvSpPr>
        <p:spPr>
          <a:xfrm>
            <a:off x="1143000" y="5105400"/>
            <a:ext cx="7315200" cy="707886"/>
          </a:xfrm>
          <a:prstGeom prst="rect">
            <a:avLst/>
          </a:prstGeom>
          <a:noFill/>
        </p:spPr>
        <p:txBody>
          <a:bodyPr wrap="square" rtlCol="0">
            <a:spAutoFit/>
          </a:bodyPr>
          <a:lstStyle/>
          <a:p>
            <a:pPr algn="ctr"/>
            <a:r>
              <a:rPr lang="en-US" sz="2000" dirty="0" smtClean="0"/>
              <a:t>Growth of fungus on </a:t>
            </a:r>
            <a:r>
              <a:rPr lang="en-US" sz="2000" dirty="0" err="1" smtClean="0"/>
              <a:t>Carboxy</a:t>
            </a:r>
            <a:r>
              <a:rPr lang="en-US" sz="2000" dirty="0" smtClean="0"/>
              <a:t> Methyl Cellulose agar plates  showing </a:t>
            </a:r>
            <a:r>
              <a:rPr lang="en-US" sz="2000" dirty="0" err="1" smtClean="0"/>
              <a:t>cellulolytic</a:t>
            </a:r>
            <a:r>
              <a:rPr lang="en-US" sz="2000" dirty="0" smtClean="0"/>
              <a:t> activity</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533400"/>
            <a:ext cx="1676400" cy="990600"/>
          </a:xfrm>
        </p:spPr>
        <p:txBody>
          <a:bodyPr>
            <a:noAutofit/>
          </a:bodyPr>
          <a:lstStyle/>
          <a:p>
            <a:r>
              <a:rPr lang="en-US" sz="2400" dirty="0" smtClean="0"/>
              <a:t>Dark zone</a:t>
            </a:r>
            <a:endParaRPr lang="en-US" sz="2400" dirty="0"/>
          </a:p>
        </p:txBody>
      </p:sp>
      <p:pic>
        <p:nvPicPr>
          <p:cNvPr id="2050" name="Picture 2" descr="C:\Users\madhu\Desktop\WP_20131216_003.jpg"/>
          <p:cNvPicPr>
            <a:picLocks noGrp="1" noChangeAspect="1" noChangeArrowheads="1"/>
          </p:cNvPicPr>
          <p:nvPr>
            <p:ph idx="1"/>
          </p:nvPr>
        </p:nvPicPr>
        <p:blipFill>
          <a:blip r:embed="rId2" cstate="print"/>
          <a:srcRect/>
          <a:stretch>
            <a:fillRect/>
          </a:stretch>
        </p:blipFill>
        <p:spPr bwMode="auto">
          <a:xfrm>
            <a:off x="2455097" y="609600"/>
            <a:ext cx="3964864" cy="3989278"/>
          </a:xfrm>
          <a:prstGeom prst="rect">
            <a:avLst/>
          </a:prstGeom>
          <a:noFill/>
        </p:spPr>
      </p:pic>
      <p:sp>
        <p:nvSpPr>
          <p:cNvPr id="5" name="Rectangle 4"/>
          <p:cNvSpPr/>
          <p:nvPr/>
        </p:nvSpPr>
        <p:spPr>
          <a:xfrm>
            <a:off x="1618129" y="5139898"/>
            <a:ext cx="5638800" cy="830997"/>
          </a:xfrm>
          <a:prstGeom prst="rect">
            <a:avLst/>
          </a:prstGeom>
        </p:spPr>
        <p:txBody>
          <a:bodyPr wrap="square">
            <a:spAutoFit/>
          </a:bodyPr>
          <a:lstStyle/>
          <a:p>
            <a:pPr algn="ctr"/>
            <a:r>
              <a:rPr lang="en-US" sz="2400" dirty="0" smtClean="0"/>
              <a:t>Growth of fungus on Tannic acid agar plates showing  </a:t>
            </a:r>
            <a:r>
              <a:rPr lang="en-US" sz="2400" dirty="0" err="1" smtClean="0"/>
              <a:t>lignolytic</a:t>
            </a:r>
            <a:r>
              <a:rPr lang="en-US" sz="2400" dirty="0" smtClean="0"/>
              <a:t> activity</a:t>
            </a:r>
            <a:endParaRPr lang="en-US" sz="2400" dirty="0"/>
          </a:p>
        </p:txBody>
      </p:sp>
      <p:cxnSp>
        <p:nvCxnSpPr>
          <p:cNvPr id="4" name="Straight Arrow Connector 3"/>
          <p:cNvCxnSpPr/>
          <p:nvPr/>
        </p:nvCxnSpPr>
        <p:spPr>
          <a:xfrm flipH="1">
            <a:off x="4800600" y="1219200"/>
            <a:ext cx="22098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1"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600200"/>
          </a:xfrm>
        </p:spPr>
        <p:txBody>
          <a:bodyPr>
            <a:noAutofit/>
          </a:bodyPr>
          <a:lstStyle/>
          <a:p>
            <a:pPr algn="just"/>
            <a:r>
              <a:rPr lang="en-US" sz="2000" dirty="0" smtClean="0">
                <a:solidFill>
                  <a:srgbClr val="002060"/>
                </a:solidFill>
                <a:effectLst/>
                <a:latin typeface="Calibri" panose="020F0502020204030204" pitchFamily="34" charset="0"/>
              </a:rPr>
              <a:t>After primary screening </a:t>
            </a:r>
            <a:r>
              <a:rPr lang="en-US" sz="2000" dirty="0">
                <a:solidFill>
                  <a:srgbClr val="002060"/>
                </a:solidFill>
                <a:effectLst/>
                <a:latin typeface="Calibri" panose="020F0502020204030204" pitchFamily="34" charset="0"/>
              </a:rPr>
              <a:t>Isolates having </a:t>
            </a:r>
            <a:r>
              <a:rPr lang="en-US" sz="2000" i="1" dirty="0">
                <a:solidFill>
                  <a:srgbClr val="002060"/>
                </a:solidFill>
                <a:effectLst/>
                <a:latin typeface="Calibri" panose="020F0502020204030204" pitchFamily="34" charset="0"/>
              </a:rPr>
              <a:t>I</a:t>
            </a:r>
            <a:r>
              <a:rPr lang="en-US" sz="2000" i="1" baseline="-25000" dirty="0">
                <a:solidFill>
                  <a:srgbClr val="002060"/>
                </a:solidFill>
                <a:effectLst/>
                <a:latin typeface="Calibri" panose="020F0502020204030204" pitchFamily="34" charset="0"/>
              </a:rPr>
              <a:t>CMC  </a:t>
            </a:r>
            <a:r>
              <a:rPr lang="en-US" sz="2000" dirty="0">
                <a:solidFill>
                  <a:srgbClr val="002060"/>
                </a:solidFill>
                <a:effectLst/>
                <a:latin typeface="Calibri" panose="020F0502020204030204" pitchFamily="34" charset="0"/>
              </a:rPr>
              <a:t>&gt; 0.5 </a:t>
            </a:r>
            <a:r>
              <a:rPr lang="en-US" sz="2000" dirty="0" smtClean="0">
                <a:solidFill>
                  <a:srgbClr val="002060"/>
                </a:solidFill>
                <a:effectLst/>
                <a:latin typeface="Calibri" panose="020F0502020204030204" pitchFamily="34" charset="0"/>
              </a:rPr>
              <a:t>were selected. These 19 cultures were grown in  broth containing powdered straw as a sole source of carbon. Culture filtrate was used for estimation of different enzyme activity. Activity of </a:t>
            </a:r>
            <a:r>
              <a:rPr lang="en-US" sz="2000" dirty="0" err="1" smtClean="0">
                <a:solidFill>
                  <a:srgbClr val="002060"/>
                </a:solidFill>
                <a:effectLst/>
                <a:latin typeface="Calibri" panose="020F0502020204030204" pitchFamily="34" charset="0"/>
              </a:rPr>
              <a:t>CMCase</a:t>
            </a:r>
            <a:r>
              <a:rPr lang="en-US" sz="2000" dirty="0" smtClean="0">
                <a:solidFill>
                  <a:srgbClr val="002060"/>
                </a:solidFill>
                <a:effectLst/>
                <a:latin typeface="Calibri" panose="020F0502020204030204" pitchFamily="34" charset="0"/>
              </a:rPr>
              <a:t>  is recorded </a:t>
            </a:r>
            <a:r>
              <a:rPr lang="en-US" sz="2000" dirty="0" err="1" smtClean="0">
                <a:solidFill>
                  <a:srgbClr val="002060"/>
                </a:solidFill>
                <a:effectLst/>
                <a:latin typeface="Calibri" panose="020F0502020204030204" pitchFamily="34" charset="0"/>
              </a:rPr>
              <a:t>upto</a:t>
            </a:r>
            <a:r>
              <a:rPr lang="en-US" sz="2000" dirty="0" smtClean="0">
                <a:solidFill>
                  <a:srgbClr val="002060"/>
                </a:solidFill>
                <a:effectLst/>
                <a:latin typeface="Calibri" panose="020F0502020204030204" pitchFamily="34" charset="0"/>
              </a:rPr>
              <a:t> 0.479 IU/ml, </a:t>
            </a:r>
            <a:r>
              <a:rPr lang="en-US" sz="2000" dirty="0" err="1">
                <a:solidFill>
                  <a:srgbClr val="002060"/>
                </a:solidFill>
                <a:effectLst/>
                <a:latin typeface="Calibri" panose="020F0502020204030204" pitchFamily="34" charset="0"/>
              </a:rPr>
              <a:t>C</a:t>
            </a:r>
            <a:r>
              <a:rPr lang="en-US" sz="2000" dirty="0" err="1" smtClean="0">
                <a:solidFill>
                  <a:srgbClr val="002060"/>
                </a:solidFill>
                <a:effectLst/>
                <a:latin typeface="Calibri" panose="020F0502020204030204" pitchFamily="34" charset="0"/>
              </a:rPr>
              <a:t>ellobiase</a:t>
            </a:r>
            <a:r>
              <a:rPr lang="en-US" sz="2000" dirty="0" smtClean="0">
                <a:solidFill>
                  <a:srgbClr val="002060"/>
                </a:solidFill>
                <a:effectLst/>
                <a:latin typeface="Calibri" panose="020F0502020204030204" pitchFamily="34" charset="0"/>
              </a:rPr>
              <a:t> activity </a:t>
            </a:r>
            <a:r>
              <a:rPr lang="en-US" sz="2000" dirty="0" err="1" smtClean="0">
                <a:solidFill>
                  <a:srgbClr val="002060"/>
                </a:solidFill>
                <a:effectLst/>
                <a:latin typeface="Calibri" panose="020F0502020204030204" pitchFamily="34" charset="0"/>
              </a:rPr>
              <a:t>upto</a:t>
            </a:r>
            <a:r>
              <a:rPr lang="en-US" sz="2000" dirty="0" smtClean="0">
                <a:solidFill>
                  <a:srgbClr val="002060"/>
                </a:solidFill>
                <a:effectLst/>
                <a:latin typeface="Calibri" panose="020F0502020204030204" pitchFamily="34" charset="0"/>
              </a:rPr>
              <a:t> 0.379 IU/ml, </a:t>
            </a:r>
            <a:r>
              <a:rPr lang="en-US" sz="2000" dirty="0" err="1" smtClean="0">
                <a:solidFill>
                  <a:srgbClr val="002060"/>
                </a:solidFill>
                <a:effectLst/>
                <a:latin typeface="Calibri" panose="020F0502020204030204" pitchFamily="34" charset="0"/>
              </a:rPr>
              <a:t>Fpase</a:t>
            </a:r>
            <a:r>
              <a:rPr lang="en-US" sz="2000" dirty="0" smtClean="0">
                <a:solidFill>
                  <a:srgbClr val="002060"/>
                </a:solidFill>
                <a:effectLst/>
                <a:latin typeface="Calibri" panose="020F0502020204030204" pitchFamily="34" charset="0"/>
              </a:rPr>
              <a:t> activity </a:t>
            </a:r>
            <a:r>
              <a:rPr lang="en-US" sz="2000" dirty="0" err="1" smtClean="0">
                <a:solidFill>
                  <a:srgbClr val="002060"/>
                </a:solidFill>
                <a:effectLst/>
                <a:latin typeface="Calibri" panose="020F0502020204030204" pitchFamily="34" charset="0"/>
              </a:rPr>
              <a:t>upto</a:t>
            </a:r>
            <a:r>
              <a:rPr lang="en-US" sz="2000" dirty="0" smtClean="0">
                <a:solidFill>
                  <a:srgbClr val="002060"/>
                </a:solidFill>
                <a:effectLst/>
                <a:latin typeface="Calibri" panose="020F0502020204030204" pitchFamily="34" charset="0"/>
              </a:rPr>
              <a:t> 0.207 IU/ml and </a:t>
            </a:r>
            <a:r>
              <a:rPr lang="en-US" sz="2000" dirty="0" err="1" smtClean="0">
                <a:solidFill>
                  <a:srgbClr val="002060"/>
                </a:solidFill>
                <a:effectLst/>
                <a:latin typeface="Calibri" panose="020F0502020204030204" pitchFamily="34" charset="0"/>
              </a:rPr>
              <a:t>Xylanase</a:t>
            </a:r>
            <a:r>
              <a:rPr lang="en-US" sz="2000" dirty="0" smtClean="0">
                <a:solidFill>
                  <a:srgbClr val="002060"/>
                </a:solidFill>
                <a:effectLst/>
                <a:latin typeface="Calibri" panose="020F0502020204030204" pitchFamily="34" charset="0"/>
              </a:rPr>
              <a:t> activity is </a:t>
            </a:r>
            <a:r>
              <a:rPr lang="en-US" sz="2000" dirty="0" err="1" smtClean="0">
                <a:solidFill>
                  <a:srgbClr val="002060"/>
                </a:solidFill>
                <a:effectLst/>
                <a:latin typeface="Calibri" panose="020F0502020204030204" pitchFamily="34" charset="0"/>
              </a:rPr>
              <a:t>upto</a:t>
            </a:r>
            <a:r>
              <a:rPr lang="en-US" sz="2000" dirty="0" smtClean="0">
                <a:solidFill>
                  <a:srgbClr val="002060"/>
                </a:solidFill>
                <a:effectLst/>
                <a:latin typeface="Calibri" panose="020F0502020204030204" pitchFamily="34" charset="0"/>
              </a:rPr>
              <a:t> 1.6849 IU/ml. </a:t>
            </a:r>
            <a:endParaRPr lang="en-US" sz="2000" dirty="0">
              <a:solidFill>
                <a:srgbClr val="002060"/>
              </a:solidFill>
              <a:effectLst/>
              <a:latin typeface="Calibri" panose="020F0502020204030204" pitchFamily="34" charset="0"/>
            </a:endParaRPr>
          </a:p>
        </p:txBody>
      </p:sp>
      <p:pic>
        <p:nvPicPr>
          <p:cNvPr id="2051" name="Picture 3" descr="C:\Users\madhu\Desktop\New folder (5)\DSC06356.JPG"/>
          <p:cNvPicPr>
            <a:picLocks noGrp="1" noChangeAspect="1" noChangeArrowheads="1"/>
          </p:cNvPicPr>
          <p:nvPr>
            <p:ph idx="1"/>
          </p:nvPr>
        </p:nvPicPr>
        <p:blipFill>
          <a:blip r:embed="rId2" cstate="print"/>
          <a:srcRect/>
          <a:stretch>
            <a:fillRect/>
          </a:stretch>
        </p:blipFill>
        <p:spPr bwMode="auto">
          <a:xfrm>
            <a:off x="838200" y="3124200"/>
            <a:ext cx="7239000" cy="307607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a:ln>
            <a:noFill/>
          </a:ln>
        </p:spPr>
        <p:txBody>
          <a:bodyPr>
            <a:normAutofit fontScale="90000"/>
          </a:bodyPr>
          <a:lstStyle/>
          <a:p>
            <a:r>
              <a:rPr lang="en-US" dirty="0" smtClean="0">
                <a:solidFill>
                  <a:schemeClr val="bg1"/>
                </a:solidFill>
                <a:effectLst/>
                <a:latin typeface="+mn-lt"/>
              </a:rPr>
              <a:t>on</a:t>
            </a:r>
            <a:endParaRPr lang="en-US" dirty="0">
              <a:solidFill>
                <a:schemeClr val="bg1"/>
              </a:solidFill>
              <a:effectLst/>
              <a:latin typeface="+mn-lt"/>
            </a:endParaRPr>
          </a:p>
        </p:txBody>
      </p:sp>
      <p:sp>
        <p:nvSpPr>
          <p:cNvPr id="3" name="Content Placeholder 2"/>
          <p:cNvSpPr>
            <a:spLocks noGrp="1"/>
          </p:cNvSpPr>
          <p:nvPr>
            <p:ph idx="1"/>
          </p:nvPr>
        </p:nvSpPr>
        <p:spPr>
          <a:xfrm>
            <a:off x="381000" y="838200"/>
            <a:ext cx="8534400" cy="3505199"/>
          </a:xfrm>
          <a:solidFill>
            <a:schemeClr val="bg1"/>
          </a:solidFill>
        </p:spPr>
        <p:txBody>
          <a:bodyPr>
            <a:normAutofit fontScale="92500" lnSpcReduction="10000"/>
          </a:bodyPr>
          <a:lstStyle/>
          <a:p>
            <a:pPr algn="just">
              <a:buNone/>
            </a:pPr>
            <a:r>
              <a:rPr lang="en-US" sz="2800" dirty="0" smtClean="0">
                <a:solidFill>
                  <a:schemeClr val="bg1"/>
                </a:solidFill>
              </a:rPr>
              <a:t>“</a:t>
            </a:r>
            <a:r>
              <a:rPr lang="en-US" sz="2800" dirty="0" smtClean="0">
                <a:solidFill>
                  <a:schemeClr val="accent1">
                    <a:lumMod val="75000"/>
                  </a:schemeClr>
                </a:solidFill>
              </a:rPr>
              <a:t>Conservation agriculture (CA) aims to conserve, improve and make more efficient use of natural resources through integrated management of available soil, water and biological resources combined with external inputs. It contributes to environmental conservation as well as to enhanced and sustained agricultural production. It can also be referred to as resource efficient or resource effective agriculture.” (FAO </a:t>
            </a:r>
            <a:r>
              <a:rPr lang="en-IN" sz="2400" u="sng" dirty="0" smtClean="0">
                <a:solidFill>
                  <a:schemeClr val="accent1">
                    <a:lumMod val="75000"/>
                  </a:schemeClr>
                </a:solidFill>
                <a:hlinkClick r:id="rId2"/>
              </a:rPr>
              <a:t>http://www.fao.org/ag/ca/11.html</a:t>
            </a:r>
            <a:r>
              <a:rPr lang="en-US" sz="2800" dirty="0" smtClean="0">
                <a:solidFill>
                  <a:schemeClr val="accent1">
                    <a:lumMod val="75000"/>
                  </a:schemeClr>
                </a:solidFill>
              </a:rPr>
              <a:t>) </a:t>
            </a:r>
            <a:endParaRPr lang="en-US" sz="2800" dirty="0">
              <a:solidFill>
                <a:schemeClr val="accent1">
                  <a:lumMod val="75000"/>
                </a:schemeClr>
              </a:solidFill>
            </a:endParaRPr>
          </a:p>
        </p:txBody>
      </p:sp>
      <p:pic>
        <p:nvPicPr>
          <p:cNvPr id="5" name="Picture 4" descr="H:\Karnal Research Platform\Photographs\Wheat sowing 31-10-2010\IMG_86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343400"/>
            <a:ext cx="3124200" cy="2286000"/>
          </a:xfrm>
          <a:prstGeom prst="rect">
            <a:avLst/>
          </a:prstGeom>
          <a:noFill/>
          <a:ln>
            <a:noFill/>
          </a:ln>
        </p:spPr>
      </p:pic>
      <p:pic>
        <p:nvPicPr>
          <p:cNvPr id="6" name="Content Placeholder 4" descr="H:\conservation-photo\moong-2014\DSC_0235.JPG"/>
          <p:cNvPicPr>
            <a:picLocks/>
          </p:cNvPicPr>
          <p:nvPr/>
        </p:nvPicPr>
        <p:blipFill rotWithShape="1">
          <a:blip r:embed="rId4" cstate="print">
            <a:extLst>
              <a:ext uri="{28A0092B-C50C-407E-A947-70E740481C1C}">
                <a14:useLocalDpi xmlns:a14="http://schemas.microsoft.com/office/drawing/2010/main" val="0"/>
              </a:ext>
            </a:extLst>
          </a:blip>
          <a:stretch/>
        </p:blipFill>
        <p:spPr bwMode="auto">
          <a:xfrm>
            <a:off x="4639235" y="4301184"/>
            <a:ext cx="3478876" cy="23192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3962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7560373"/>
              </p:ext>
            </p:extLst>
          </p:nvPr>
        </p:nvGraphicFramePr>
        <p:xfrm>
          <a:off x="152400" y="228601"/>
          <a:ext cx="86106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905000" y="5557391"/>
            <a:ext cx="5410200" cy="1077218"/>
          </a:xfrm>
          <a:prstGeom prst="rect">
            <a:avLst/>
          </a:prstGeom>
          <a:noFill/>
        </p:spPr>
        <p:txBody>
          <a:bodyPr wrap="square" rtlCol="0">
            <a:spAutoFit/>
          </a:bodyPr>
          <a:lstStyle/>
          <a:p>
            <a:pPr lvl="0"/>
            <a:r>
              <a:rPr lang="en-IN" sz="1600" dirty="0">
                <a:solidFill>
                  <a:schemeClr val="tx1">
                    <a:lumMod val="95000"/>
                    <a:lumOff val="5000"/>
                  </a:schemeClr>
                </a:solidFill>
              </a:rPr>
              <a:t>MWM – Maize- Wheat- </a:t>
            </a:r>
            <a:r>
              <a:rPr lang="en-IN" sz="1600" dirty="0" err="1">
                <a:solidFill>
                  <a:schemeClr val="tx1">
                    <a:lumMod val="95000"/>
                    <a:lumOff val="5000"/>
                  </a:schemeClr>
                </a:solidFill>
              </a:rPr>
              <a:t>Mungbean</a:t>
            </a:r>
            <a:r>
              <a:rPr lang="en-IN" sz="1600" dirty="0">
                <a:solidFill>
                  <a:schemeClr val="tx1">
                    <a:lumMod val="95000"/>
                    <a:lumOff val="5000"/>
                  </a:schemeClr>
                </a:solidFill>
              </a:rPr>
              <a:t> </a:t>
            </a:r>
          </a:p>
          <a:p>
            <a:pPr lvl="0"/>
            <a:r>
              <a:rPr lang="en-IN" sz="1600" dirty="0">
                <a:solidFill>
                  <a:schemeClr val="tx1">
                    <a:lumMod val="95000"/>
                    <a:lumOff val="5000"/>
                  </a:schemeClr>
                </a:solidFill>
              </a:rPr>
              <a:t>RZWM- Rice </a:t>
            </a:r>
            <a:r>
              <a:rPr lang="en-IN" sz="1600" dirty="0" err="1">
                <a:solidFill>
                  <a:schemeClr val="tx1">
                    <a:lumMod val="95000"/>
                    <a:lumOff val="5000"/>
                  </a:schemeClr>
                </a:solidFill>
              </a:rPr>
              <a:t>Zerotill</a:t>
            </a:r>
            <a:r>
              <a:rPr lang="en-IN" sz="1600" dirty="0">
                <a:solidFill>
                  <a:schemeClr val="tx1">
                    <a:lumMod val="95000"/>
                    <a:lumOff val="5000"/>
                  </a:schemeClr>
                </a:solidFill>
              </a:rPr>
              <a:t>-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RPWM- Rice Puddled-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 Rice Puddled- Wheat</a:t>
            </a:r>
          </a:p>
        </p:txBody>
      </p:sp>
    </p:spTree>
    <p:extLst>
      <p:ext uri="{BB962C8B-B14F-4D97-AF65-F5344CB8AC3E}">
        <p14:creationId xmlns:p14="http://schemas.microsoft.com/office/powerpoint/2010/main" val="2820746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9964041"/>
              </p:ext>
            </p:extLst>
          </p:nvPr>
        </p:nvGraphicFramePr>
        <p:xfrm>
          <a:off x="381000" y="228600"/>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62200" y="5486400"/>
            <a:ext cx="5105400" cy="1077218"/>
          </a:xfrm>
          <a:prstGeom prst="rect">
            <a:avLst/>
          </a:prstGeom>
          <a:noFill/>
        </p:spPr>
        <p:txBody>
          <a:bodyPr wrap="square" rtlCol="0">
            <a:spAutoFit/>
          </a:bodyPr>
          <a:lstStyle/>
          <a:p>
            <a:pPr lvl="0"/>
            <a:r>
              <a:rPr lang="en-IN" sz="1600" dirty="0">
                <a:solidFill>
                  <a:schemeClr val="tx1">
                    <a:lumMod val="95000"/>
                    <a:lumOff val="5000"/>
                  </a:schemeClr>
                </a:solidFill>
              </a:rPr>
              <a:t>MWM – Maize- Wheat- </a:t>
            </a:r>
            <a:r>
              <a:rPr lang="en-IN" sz="1600" dirty="0" err="1">
                <a:solidFill>
                  <a:schemeClr val="tx1">
                    <a:lumMod val="95000"/>
                    <a:lumOff val="5000"/>
                  </a:schemeClr>
                </a:solidFill>
              </a:rPr>
              <a:t>Mungbean</a:t>
            </a:r>
            <a:r>
              <a:rPr lang="en-IN" sz="1600" dirty="0">
                <a:solidFill>
                  <a:schemeClr val="tx1">
                    <a:lumMod val="95000"/>
                    <a:lumOff val="5000"/>
                  </a:schemeClr>
                </a:solidFill>
              </a:rPr>
              <a:t> </a:t>
            </a:r>
          </a:p>
          <a:p>
            <a:pPr lvl="0"/>
            <a:r>
              <a:rPr lang="en-IN" sz="1600" dirty="0">
                <a:solidFill>
                  <a:schemeClr val="tx1">
                    <a:lumMod val="95000"/>
                    <a:lumOff val="5000"/>
                  </a:schemeClr>
                </a:solidFill>
              </a:rPr>
              <a:t>RZWM- Rice </a:t>
            </a:r>
            <a:r>
              <a:rPr lang="en-IN" sz="1600" dirty="0" err="1">
                <a:solidFill>
                  <a:schemeClr val="tx1">
                    <a:lumMod val="95000"/>
                    <a:lumOff val="5000"/>
                  </a:schemeClr>
                </a:solidFill>
              </a:rPr>
              <a:t>Zerotill</a:t>
            </a:r>
            <a:r>
              <a:rPr lang="en-IN" sz="1600" dirty="0">
                <a:solidFill>
                  <a:schemeClr val="tx1">
                    <a:lumMod val="95000"/>
                    <a:lumOff val="5000"/>
                  </a:schemeClr>
                </a:solidFill>
              </a:rPr>
              <a:t>-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RPWM- Rice Puddled-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 Rice Puddled- Wheat</a:t>
            </a:r>
          </a:p>
        </p:txBody>
      </p:sp>
    </p:spTree>
    <p:extLst>
      <p:ext uri="{BB962C8B-B14F-4D97-AF65-F5344CB8AC3E}">
        <p14:creationId xmlns:p14="http://schemas.microsoft.com/office/powerpoint/2010/main" val="710342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3531201"/>
              </p:ext>
            </p:extLst>
          </p:nvPr>
        </p:nvGraphicFramePr>
        <p:xfrm>
          <a:off x="304800" y="228601"/>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62200" y="5575320"/>
            <a:ext cx="4572000" cy="1077218"/>
          </a:xfrm>
          <a:prstGeom prst="rect">
            <a:avLst/>
          </a:prstGeom>
          <a:noFill/>
        </p:spPr>
        <p:txBody>
          <a:bodyPr wrap="square" rtlCol="0">
            <a:spAutoFit/>
          </a:bodyPr>
          <a:lstStyle/>
          <a:p>
            <a:pPr lvl="0"/>
            <a:r>
              <a:rPr lang="en-IN" sz="1600" dirty="0">
                <a:solidFill>
                  <a:schemeClr val="tx1">
                    <a:lumMod val="95000"/>
                    <a:lumOff val="5000"/>
                  </a:schemeClr>
                </a:solidFill>
              </a:rPr>
              <a:t>MWM – Maize- Wheat- </a:t>
            </a:r>
            <a:r>
              <a:rPr lang="en-IN" sz="1600" dirty="0" err="1">
                <a:solidFill>
                  <a:schemeClr val="tx1">
                    <a:lumMod val="95000"/>
                    <a:lumOff val="5000"/>
                  </a:schemeClr>
                </a:solidFill>
              </a:rPr>
              <a:t>Mungbean</a:t>
            </a:r>
            <a:r>
              <a:rPr lang="en-IN" sz="1600" dirty="0">
                <a:solidFill>
                  <a:schemeClr val="tx1">
                    <a:lumMod val="95000"/>
                    <a:lumOff val="5000"/>
                  </a:schemeClr>
                </a:solidFill>
              </a:rPr>
              <a:t> </a:t>
            </a:r>
          </a:p>
          <a:p>
            <a:pPr lvl="0"/>
            <a:r>
              <a:rPr lang="en-IN" sz="1600" dirty="0">
                <a:solidFill>
                  <a:schemeClr val="tx1">
                    <a:lumMod val="95000"/>
                    <a:lumOff val="5000"/>
                  </a:schemeClr>
                </a:solidFill>
              </a:rPr>
              <a:t>RZWM- Rice </a:t>
            </a:r>
            <a:r>
              <a:rPr lang="en-IN" sz="1600" dirty="0" err="1">
                <a:solidFill>
                  <a:schemeClr val="tx1">
                    <a:lumMod val="95000"/>
                    <a:lumOff val="5000"/>
                  </a:schemeClr>
                </a:solidFill>
              </a:rPr>
              <a:t>Zerotill</a:t>
            </a:r>
            <a:r>
              <a:rPr lang="en-IN" sz="1600" dirty="0">
                <a:solidFill>
                  <a:schemeClr val="tx1">
                    <a:lumMod val="95000"/>
                    <a:lumOff val="5000"/>
                  </a:schemeClr>
                </a:solidFill>
              </a:rPr>
              <a:t>-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RPWM- Rice Puddled-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 Rice Puddled- Wheat</a:t>
            </a:r>
          </a:p>
        </p:txBody>
      </p:sp>
    </p:spTree>
    <p:extLst>
      <p:ext uri="{BB962C8B-B14F-4D97-AF65-F5344CB8AC3E}">
        <p14:creationId xmlns:p14="http://schemas.microsoft.com/office/powerpoint/2010/main" val="1836060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9979573"/>
              </p:ext>
            </p:extLst>
          </p:nvPr>
        </p:nvGraphicFramePr>
        <p:xfrm>
          <a:off x="381000" y="381001"/>
          <a:ext cx="83058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6000" y="5373615"/>
            <a:ext cx="5105400" cy="1077218"/>
          </a:xfrm>
          <a:prstGeom prst="rect">
            <a:avLst/>
          </a:prstGeom>
          <a:noFill/>
        </p:spPr>
        <p:txBody>
          <a:bodyPr wrap="square" rtlCol="0">
            <a:spAutoFit/>
          </a:bodyPr>
          <a:lstStyle/>
          <a:p>
            <a:pPr lvl="0"/>
            <a:r>
              <a:rPr lang="en-IN" sz="1600" dirty="0">
                <a:solidFill>
                  <a:schemeClr val="tx1">
                    <a:lumMod val="95000"/>
                    <a:lumOff val="5000"/>
                  </a:schemeClr>
                </a:solidFill>
              </a:rPr>
              <a:t>MWM – Maize- Wheat- </a:t>
            </a:r>
            <a:r>
              <a:rPr lang="en-IN" sz="1600" dirty="0" err="1">
                <a:solidFill>
                  <a:schemeClr val="tx1">
                    <a:lumMod val="95000"/>
                    <a:lumOff val="5000"/>
                  </a:schemeClr>
                </a:solidFill>
              </a:rPr>
              <a:t>Mungbean</a:t>
            </a:r>
            <a:r>
              <a:rPr lang="en-IN" sz="1600" dirty="0">
                <a:solidFill>
                  <a:schemeClr val="tx1">
                    <a:lumMod val="95000"/>
                    <a:lumOff val="5000"/>
                  </a:schemeClr>
                </a:solidFill>
              </a:rPr>
              <a:t> </a:t>
            </a:r>
          </a:p>
          <a:p>
            <a:pPr lvl="0"/>
            <a:r>
              <a:rPr lang="en-IN" sz="1600" dirty="0">
                <a:solidFill>
                  <a:schemeClr val="tx1">
                    <a:lumMod val="95000"/>
                    <a:lumOff val="5000"/>
                  </a:schemeClr>
                </a:solidFill>
              </a:rPr>
              <a:t>RZWM- Rice </a:t>
            </a:r>
            <a:r>
              <a:rPr lang="en-IN" sz="1600" dirty="0" err="1">
                <a:solidFill>
                  <a:schemeClr val="tx1">
                    <a:lumMod val="95000"/>
                    <a:lumOff val="5000"/>
                  </a:schemeClr>
                </a:solidFill>
              </a:rPr>
              <a:t>Zerotill</a:t>
            </a:r>
            <a:r>
              <a:rPr lang="en-IN" sz="1600" dirty="0">
                <a:solidFill>
                  <a:schemeClr val="tx1">
                    <a:lumMod val="95000"/>
                    <a:lumOff val="5000"/>
                  </a:schemeClr>
                </a:solidFill>
              </a:rPr>
              <a:t>-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RPWM- Rice Puddled- Wheat- </a:t>
            </a:r>
            <a:r>
              <a:rPr lang="en-IN" sz="1600" dirty="0" err="1">
                <a:solidFill>
                  <a:schemeClr val="tx1">
                    <a:lumMod val="95000"/>
                    <a:lumOff val="5000"/>
                  </a:schemeClr>
                </a:solidFill>
              </a:rPr>
              <a:t>Mungbean</a:t>
            </a:r>
            <a:endParaRPr lang="en-IN" sz="1600" dirty="0">
              <a:solidFill>
                <a:schemeClr val="tx1">
                  <a:lumMod val="95000"/>
                  <a:lumOff val="5000"/>
                </a:schemeClr>
              </a:solidFill>
            </a:endParaRPr>
          </a:p>
          <a:p>
            <a:pPr lvl="0"/>
            <a:r>
              <a:rPr lang="en-IN" sz="1600" dirty="0">
                <a:solidFill>
                  <a:schemeClr val="tx1">
                    <a:lumMod val="95000"/>
                    <a:lumOff val="5000"/>
                  </a:schemeClr>
                </a:solidFill>
              </a:rPr>
              <a:t>RPW- Rice Puddled- Wheat</a:t>
            </a:r>
          </a:p>
        </p:txBody>
      </p:sp>
    </p:spTree>
    <p:extLst>
      <p:ext uri="{BB962C8B-B14F-4D97-AF65-F5344CB8AC3E}">
        <p14:creationId xmlns:p14="http://schemas.microsoft.com/office/powerpoint/2010/main" val="934251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5228962"/>
              </p:ext>
            </p:extLst>
          </p:nvPr>
        </p:nvGraphicFramePr>
        <p:xfrm>
          <a:off x="0" y="381000"/>
          <a:ext cx="90678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5242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pPr algn="just"/>
            <a:r>
              <a:rPr lang="en-US" sz="2400" dirty="0" smtClean="0">
                <a:solidFill>
                  <a:schemeClr val="accent1">
                    <a:lumMod val="75000"/>
                  </a:schemeClr>
                </a:solidFill>
                <a:effectLst/>
              </a:rPr>
              <a:t>On the basis of comparative study of enzyme activities 11 isolates are selected for further research. Selected fungus </a:t>
            </a:r>
            <a:r>
              <a:rPr lang="en-US" sz="2400" dirty="0" smtClean="0">
                <a:solidFill>
                  <a:schemeClr val="accent1">
                    <a:lumMod val="75000"/>
                  </a:schemeClr>
                </a:solidFill>
                <a:effectLst/>
              </a:rPr>
              <a:t>were inoculated </a:t>
            </a:r>
            <a:r>
              <a:rPr lang="en-US" sz="2400" dirty="0" smtClean="0">
                <a:solidFill>
                  <a:schemeClr val="accent1">
                    <a:lumMod val="75000"/>
                  </a:schemeClr>
                </a:solidFill>
                <a:effectLst/>
              </a:rPr>
              <a:t>on solid media composed of  chopped straw  and having 70 % moisture. </a:t>
            </a:r>
            <a:endParaRPr lang="en-US" sz="2400" dirty="0">
              <a:solidFill>
                <a:schemeClr val="accent1">
                  <a:lumMod val="75000"/>
                </a:schemeClr>
              </a:solidFill>
              <a:effectLst/>
            </a:endParaRPr>
          </a:p>
        </p:txBody>
      </p:sp>
      <p:pic>
        <p:nvPicPr>
          <p:cNvPr id="3074" name="Picture 2" descr="C:\Users\madhu\Desktop\WP_20140515_008.jpg"/>
          <p:cNvPicPr>
            <a:picLocks noGrp="1" noChangeAspect="1" noChangeArrowheads="1"/>
          </p:cNvPicPr>
          <p:nvPr>
            <p:ph idx="1"/>
          </p:nvPr>
        </p:nvPicPr>
        <p:blipFill>
          <a:blip r:embed="rId2" cstate="print"/>
          <a:srcRect/>
          <a:stretch>
            <a:fillRect/>
          </a:stretch>
        </p:blipFill>
        <p:spPr bwMode="auto">
          <a:xfrm>
            <a:off x="1524000" y="2133600"/>
            <a:ext cx="5791199" cy="422116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342106"/>
          </a:xfrm>
        </p:spPr>
        <p:txBody>
          <a:bodyPr>
            <a:normAutofit fontScale="90000"/>
          </a:bodyPr>
          <a:lstStyle/>
          <a:p>
            <a:r>
              <a:rPr lang="en-IN" dirty="0" smtClean="0">
                <a:effectLst/>
                <a:latin typeface="Calibri" panose="020F0502020204030204" pitchFamily="34" charset="0"/>
              </a:rPr>
              <a:t> Enzyme activities in Solid State</a:t>
            </a:r>
            <a:endParaRPr lang="en-IN" dirty="0">
              <a:effectLst/>
              <a:latin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8688447"/>
              </p:ext>
            </p:extLst>
          </p:nvPr>
        </p:nvGraphicFramePr>
        <p:xfrm>
          <a:off x="535641" y="914400"/>
          <a:ext cx="8229600" cy="44500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en-IN" dirty="0" smtClean="0"/>
                        <a:t>Isolate</a:t>
                      </a:r>
                      <a:endParaRPr lang="en-IN" dirty="0"/>
                    </a:p>
                  </a:txBody>
                  <a:tcPr/>
                </a:tc>
                <a:tc>
                  <a:txBody>
                    <a:bodyPr/>
                    <a:lstStyle/>
                    <a:p>
                      <a:r>
                        <a:rPr lang="en-IN" dirty="0" err="1" smtClean="0"/>
                        <a:t>Cellobiase</a:t>
                      </a:r>
                      <a:endParaRPr lang="en-IN" dirty="0"/>
                    </a:p>
                  </a:txBody>
                  <a:tcPr/>
                </a:tc>
                <a:tc>
                  <a:txBody>
                    <a:bodyPr/>
                    <a:lstStyle/>
                    <a:p>
                      <a:r>
                        <a:rPr lang="en-IN" dirty="0" err="1" smtClean="0"/>
                        <a:t>CMCase</a:t>
                      </a:r>
                      <a:endParaRPr lang="en-IN" dirty="0"/>
                    </a:p>
                  </a:txBody>
                  <a:tcPr/>
                </a:tc>
                <a:tc>
                  <a:txBody>
                    <a:bodyPr/>
                    <a:lstStyle/>
                    <a:p>
                      <a:r>
                        <a:rPr lang="en-IN" dirty="0" err="1" smtClean="0"/>
                        <a:t>FPase</a:t>
                      </a:r>
                      <a:endParaRPr lang="en-IN" dirty="0"/>
                    </a:p>
                  </a:txBody>
                  <a:tcPr/>
                </a:tc>
                <a:tc>
                  <a:txBody>
                    <a:bodyPr/>
                    <a:lstStyle/>
                    <a:p>
                      <a:r>
                        <a:rPr lang="en-IN" dirty="0" err="1" smtClean="0"/>
                        <a:t>Xylanase</a:t>
                      </a:r>
                      <a:endParaRPr lang="en-IN" dirty="0"/>
                    </a:p>
                  </a:txBody>
                  <a:tcPr/>
                </a:tc>
              </a:tr>
              <a:tr h="370840">
                <a:tc>
                  <a:txBody>
                    <a:bodyPr/>
                    <a:lstStyle/>
                    <a:p>
                      <a:r>
                        <a:rPr lang="en-IN" dirty="0" smtClean="0">
                          <a:latin typeface="Calibri" panose="020F0502020204030204" pitchFamily="34" charset="0"/>
                        </a:rPr>
                        <a:t>MWM 1/3</a:t>
                      </a:r>
                      <a:endParaRPr lang="en-IN" dirty="0">
                        <a:latin typeface="Calibri" panose="020F0502020204030204" pitchFamily="34" charset="0"/>
                      </a:endParaRPr>
                    </a:p>
                  </a:txBody>
                  <a:tcPr/>
                </a:tc>
                <a:tc>
                  <a:txBody>
                    <a:bodyPr/>
                    <a:lstStyle/>
                    <a:p>
                      <a:r>
                        <a:rPr lang="en-IN" dirty="0" smtClean="0"/>
                        <a:t>1.338</a:t>
                      </a:r>
                      <a:endParaRPr lang="en-IN" dirty="0"/>
                    </a:p>
                  </a:txBody>
                  <a:tcPr/>
                </a:tc>
                <a:tc>
                  <a:txBody>
                    <a:bodyPr/>
                    <a:lstStyle/>
                    <a:p>
                      <a:r>
                        <a:rPr lang="en-IN" dirty="0" smtClean="0"/>
                        <a:t>4.617</a:t>
                      </a:r>
                      <a:endParaRPr lang="en-IN" dirty="0"/>
                    </a:p>
                  </a:txBody>
                  <a:tcPr/>
                </a:tc>
                <a:tc>
                  <a:txBody>
                    <a:bodyPr/>
                    <a:lstStyle/>
                    <a:p>
                      <a:r>
                        <a:rPr lang="en-IN" dirty="0" smtClean="0"/>
                        <a:t>1.051</a:t>
                      </a:r>
                      <a:endParaRPr lang="en-IN" dirty="0"/>
                    </a:p>
                  </a:txBody>
                  <a:tcPr/>
                </a:tc>
                <a:tc>
                  <a:txBody>
                    <a:bodyPr/>
                    <a:lstStyle/>
                    <a:p>
                      <a:r>
                        <a:rPr lang="en-IN" dirty="0" smtClean="0"/>
                        <a:t>21.938</a:t>
                      </a:r>
                      <a:endParaRPr lang="en-IN" dirty="0"/>
                    </a:p>
                  </a:txBody>
                  <a:tcPr/>
                </a:tc>
              </a:tr>
              <a:tr h="370840">
                <a:tc>
                  <a:txBody>
                    <a:bodyPr/>
                    <a:lstStyle/>
                    <a:p>
                      <a:r>
                        <a:rPr lang="en-IN" dirty="0" smtClean="0"/>
                        <a:t>MWM</a:t>
                      </a:r>
                      <a:r>
                        <a:rPr lang="en-IN" dirty="0" smtClean="0">
                          <a:latin typeface="Calibri" panose="020F0502020204030204" pitchFamily="34" charset="0"/>
                        </a:rPr>
                        <a:t> 1/6</a:t>
                      </a:r>
                      <a:endParaRPr lang="en-IN" dirty="0"/>
                    </a:p>
                  </a:txBody>
                  <a:tcPr/>
                </a:tc>
                <a:tc>
                  <a:txBody>
                    <a:bodyPr/>
                    <a:lstStyle/>
                    <a:p>
                      <a:r>
                        <a:rPr lang="en-IN" dirty="0" smtClean="0"/>
                        <a:t>0.325</a:t>
                      </a:r>
                      <a:endParaRPr lang="en-IN" dirty="0"/>
                    </a:p>
                  </a:txBody>
                  <a:tcPr/>
                </a:tc>
                <a:tc>
                  <a:txBody>
                    <a:bodyPr/>
                    <a:lstStyle/>
                    <a:p>
                      <a:r>
                        <a:rPr lang="en-IN" dirty="0" smtClean="0"/>
                        <a:t>4.326</a:t>
                      </a:r>
                      <a:endParaRPr lang="en-IN" dirty="0"/>
                    </a:p>
                  </a:txBody>
                  <a:tcPr/>
                </a:tc>
                <a:tc>
                  <a:txBody>
                    <a:bodyPr/>
                    <a:lstStyle/>
                    <a:p>
                      <a:r>
                        <a:rPr lang="en-IN" dirty="0" smtClean="0"/>
                        <a:t>0.745</a:t>
                      </a:r>
                      <a:endParaRPr lang="en-IN" dirty="0"/>
                    </a:p>
                  </a:txBody>
                  <a:tcPr/>
                </a:tc>
                <a:tc>
                  <a:txBody>
                    <a:bodyPr/>
                    <a:lstStyle/>
                    <a:p>
                      <a:r>
                        <a:rPr lang="en-IN" dirty="0" smtClean="0"/>
                        <a:t>18.244</a:t>
                      </a:r>
                      <a:endParaRPr lang="en-IN" dirty="0"/>
                    </a:p>
                  </a:txBody>
                  <a:tcPr/>
                </a:tc>
              </a:tr>
              <a:tr h="370840">
                <a:tc>
                  <a:txBody>
                    <a:bodyPr/>
                    <a:lstStyle/>
                    <a:p>
                      <a:r>
                        <a:rPr lang="en-IN" dirty="0" smtClean="0"/>
                        <a:t>MWM </a:t>
                      </a:r>
                      <a:r>
                        <a:rPr lang="en-IN" dirty="0" smtClean="0">
                          <a:latin typeface="Calibri" panose="020F0502020204030204" pitchFamily="34" charset="0"/>
                        </a:rPr>
                        <a:t>1/9</a:t>
                      </a:r>
                      <a:endParaRPr lang="en-IN" dirty="0"/>
                    </a:p>
                  </a:txBody>
                  <a:tcPr/>
                </a:tc>
                <a:tc>
                  <a:txBody>
                    <a:bodyPr/>
                    <a:lstStyle/>
                    <a:p>
                      <a:r>
                        <a:rPr lang="en-IN" dirty="0" smtClean="0"/>
                        <a:t>4.840</a:t>
                      </a:r>
                      <a:endParaRPr lang="en-IN" dirty="0"/>
                    </a:p>
                  </a:txBody>
                  <a:tcPr>
                    <a:solidFill>
                      <a:srgbClr val="00B0F0"/>
                    </a:solidFill>
                  </a:tcPr>
                </a:tc>
                <a:tc>
                  <a:txBody>
                    <a:bodyPr/>
                    <a:lstStyle/>
                    <a:p>
                      <a:r>
                        <a:rPr lang="en-IN" dirty="0" smtClean="0"/>
                        <a:t>4.410</a:t>
                      </a:r>
                      <a:endParaRPr lang="en-IN" dirty="0"/>
                    </a:p>
                  </a:txBody>
                  <a:tcPr/>
                </a:tc>
                <a:tc>
                  <a:txBody>
                    <a:bodyPr/>
                    <a:lstStyle/>
                    <a:p>
                      <a:r>
                        <a:rPr lang="en-IN" dirty="0" smtClean="0"/>
                        <a:t>0.709</a:t>
                      </a:r>
                      <a:endParaRPr lang="en-IN" dirty="0"/>
                    </a:p>
                  </a:txBody>
                  <a:tcPr/>
                </a:tc>
                <a:tc>
                  <a:txBody>
                    <a:bodyPr/>
                    <a:lstStyle/>
                    <a:p>
                      <a:r>
                        <a:rPr lang="en-IN" dirty="0" smtClean="0"/>
                        <a:t>18.866</a:t>
                      </a:r>
                      <a:endParaRPr lang="en-IN" dirty="0"/>
                    </a:p>
                  </a:txBody>
                  <a:tcPr/>
                </a:tc>
              </a:tr>
              <a:tr h="370840">
                <a:tc>
                  <a:txBody>
                    <a:bodyPr/>
                    <a:lstStyle/>
                    <a:p>
                      <a:r>
                        <a:rPr lang="en-IN" dirty="0" smtClean="0"/>
                        <a:t>MWM</a:t>
                      </a:r>
                      <a:r>
                        <a:rPr lang="en-IN" dirty="0" smtClean="0">
                          <a:latin typeface="Calibri" panose="020F0502020204030204" pitchFamily="34" charset="0"/>
                        </a:rPr>
                        <a:t> 1/10</a:t>
                      </a:r>
                      <a:endParaRPr lang="en-IN" dirty="0"/>
                    </a:p>
                  </a:txBody>
                  <a:tcPr/>
                </a:tc>
                <a:tc>
                  <a:txBody>
                    <a:bodyPr/>
                    <a:lstStyle/>
                    <a:p>
                      <a:r>
                        <a:rPr lang="en-IN" dirty="0" smtClean="0"/>
                        <a:t>1.275</a:t>
                      </a:r>
                      <a:endParaRPr lang="en-IN" dirty="0"/>
                    </a:p>
                  </a:txBody>
                  <a:tcPr/>
                </a:tc>
                <a:tc>
                  <a:txBody>
                    <a:bodyPr/>
                    <a:lstStyle/>
                    <a:p>
                      <a:r>
                        <a:rPr lang="en-IN" dirty="0" smtClean="0"/>
                        <a:t>3.528</a:t>
                      </a:r>
                      <a:endParaRPr lang="en-IN" dirty="0"/>
                    </a:p>
                  </a:txBody>
                  <a:tcPr/>
                </a:tc>
                <a:tc>
                  <a:txBody>
                    <a:bodyPr/>
                    <a:lstStyle/>
                    <a:p>
                      <a:r>
                        <a:rPr lang="en-IN" dirty="0" smtClean="0"/>
                        <a:t>0.656</a:t>
                      </a:r>
                      <a:endParaRPr lang="en-IN" dirty="0"/>
                    </a:p>
                  </a:txBody>
                  <a:tcPr/>
                </a:tc>
                <a:tc>
                  <a:txBody>
                    <a:bodyPr/>
                    <a:lstStyle/>
                    <a:p>
                      <a:r>
                        <a:rPr lang="en-IN" dirty="0" smtClean="0"/>
                        <a:t>22.060</a:t>
                      </a:r>
                      <a:endParaRPr lang="en-IN" dirty="0"/>
                    </a:p>
                  </a:txBody>
                  <a:tcPr/>
                </a:tc>
              </a:tr>
              <a:tr h="370840">
                <a:tc>
                  <a:txBody>
                    <a:bodyPr/>
                    <a:lstStyle/>
                    <a:p>
                      <a:r>
                        <a:rPr lang="en-IN" dirty="0" smtClean="0"/>
                        <a:t>RZWM </a:t>
                      </a:r>
                      <a:r>
                        <a:rPr lang="en-IN" dirty="0" smtClean="0">
                          <a:latin typeface="Calibri" panose="020F0502020204030204" pitchFamily="34" charset="0"/>
                        </a:rPr>
                        <a:t>2/2</a:t>
                      </a:r>
                      <a:endParaRPr lang="en-IN" dirty="0"/>
                    </a:p>
                  </a:txBody>
                  <a:tcPr/>
                </a:tc>
                <a:tc>
                  <a:txBody>
                    <a:bodyPr/>
                    <a:lstStyle/>
                    <a:p>
                      <a:r>
                        <a:rPr lang="en-IN" dirty="0" smtClean="0"/>
                        <a:t>1.533</a:t>
                      </a:r>
                      <a:endParaRPr lang="en-IN" dirty="0"/>
                    </a:p>
                  </a:txBody>
                  <a:tcPr/>
                </a:tc>
                <a:tc>
                  <a:txBody>
                    <a:bodyPr/>
                    <a:lstStyle/>
                    <a:p>
                      <a:r>
                        <a:rPr lang="en-IN" dirty="0" smtClean="0"/>
                        <a:t>4.960</a:t>
                      </a:r>
                      <a:endParaRPr lang="en-IN" dirty="0"/>
                    </a:p>
                  </a:txBody>
                  <a:tcPr>
                    <a:solidFill>
                      <a:srgbClr val="00B0F0"/>
                    </a:solidFill>
                  </a:tcPr>
                </a:tc>
                <a:tc>
                  <a:txBody>
                    <a:bodyPr/>
                    <a:lstStyle/>
                    <a:p>
                      <a:r>
                        <a:rPr lang="en-IN" dirty="0" smtClean="0"/>
                        <a:t>1.413</a:t>
                      </a:r>
                      <a:endParaRPr lang="en-IN" dirty="0"/>
                    </a:p>
                  </a:txBody>
                  <a:tcPr>
                    <a:solidFill>
                      <a:srgbClr val="00B0F0"/>
                    </a:solidFill>
                  </a:tcPr>
                </a:tc>
                <a:tc>
                  <a:txBody>
                    <a:bodyPr/>
                    <a:lstStyle/>
                    <a:p>
                      <a:r>
                        <a:rPr lang="en-IN" dirty="0" smtClean="0"/>
                        <a:t>22.400</a:t>
                      </a:r>
                      <a:endParaRPr lang="en-IN" dirty="0"/>
                    </a:p>
                  </a:txBody>
                  <a:tcPr>
                    <a:solidFill>
                      <a:srgbClr val="00B0F0"/>
                    </a:solidFill>
                  </a:tcPr>
                </a:tc>
              </a:tr>
              <a:tr h="370840">
                <a:tc>
                  <a:txBody>
                    <a:bodyPr/>
                    <a:lstStyle/>
                    <a:p>
                      <a:r>
                        <a:rPr lang="en-IN" dirty="0" smtClean="0"/>
                        <a:t>RPWM</a:t>
                      </a:r>
                      <a:r>
                        <a:rPr lang="en-IN" dirty="0" smtClean="0">
                          <a:latin typeface="Calibri" panose="020F0502020204030204" pitchFamily="34" charset="0"/>
                        </a:rPr>
                        <a:t> 3/1</a:t>
                      </a:r>
                      <a:endParaRPr lang="en-IN" dirty="0"/>
                    </a:p>
                  </a:txBody>
                  <a:tcPr/>
                </a:tc>
                <a:tc>
                  <a:txBody>
                    <a:bodyPr/>
                    <a:lstStyle/>
                    <a:p>
                      <a:r>
                        <a:rPr lang="en-IN" dirty="0" smtClean="0"/>
                        <a:t>2.007</a:t>
                      </a:r>
                      <a:endParaRPr lang="en-IN" dirty="0"/>
                    </a:p>
                  </a:txBody>
                  <a:tcPr/>
                </a:tc>
                <a:tc>
                  <a:txBody>
                    <a:bodyPr/>
                    <a:lstStyle/>
                    <a:p>
                      <a:r>
                        <a:rPr lang="en-IN" dirty="0" smtClean="0"/>
                        <a:t>4.430</a:t>
                      </a:r>
                      <a:endParaRPr lang="en-IN" dirty="0"/>
                    </a:p>
                  </a:txBody>
                  <a:tcPr/>
                </a:tc>
                <a:tc>
                  <a:txBody>
                    <a:bodyPr/>
                    <a:lstStyle/>
                    <a:p>
                      <a:r>
                        <a:rPr lang="en-IN" dirty="0" smtClean="0"/>
                        <a:t>0.678</a:t>
                      </a:r>
                      <a:endParaRPr lang="en-IN" dirty="0"/>
                    </a:p>
                  </a:txBody>
                  <a:tcPr/>
                </a:tc>
                <a:tc>
                  <a:txBody>
                    <a:bodyPr/>
                    <a:lstStyle/>
                    <a:p>
                      <a:r>
                        <a:rPr lang="en-IN" dirty="0" smtClean="0"/>
                        <a:t>17.871</a:t>
                      </a:r>
                      <a:endParaRPr lang="en-IN" dirty="0"/>
                    </a:p>
                  </a:txBody>
                  <a:tcPr/>
                </a:tc>
              </a:tr>
              <a:tr h="370840">
                <a:tc>
                  <a:txBody>
                    <a:bodyPr/>
                    <a:lstStyle/>
                    <a:p>
                      <a:r>
                        <a:rPr lang="en-IN" dirty="0" smtClean="0"/>
                        <a:t>RPWM</a:t>
                      </a:r>
                      <a:r>
                        <a:rPr lang="en-IN" dirty="0" smtClean="0">
                          <a:latin typeface="Calibri" panose="020F0502020204030204" pitchFamily="34" charset="0"/>
                        </a:rPr>
                        <a:t> 3/2</a:t>
                      </a:r>
                      <a:endParaRPr lang="en-IN" dirty="0"/>
                    </a:p>
                  </a:txBody>
                  <a:tcPr/>
                </a:tc>
                <a:tc>
                  <a:txBody>
                    <a:bodyPr/>
                    <a:lstStyle/>
                    <a:p>
                      <a:r>
                        <a:rPr lang="en-IN" dirty="0" smtClean="0"/>
                        <a:t>2.685</a:t>
                      </a:r>
                      <a:endParaRPr lang="en-IN" dirty="0"/>
                    </a:p>
                  </a:txBody>
                  <a:tcPr/>
                </a:tc>
                <a:tc>
                  <a:txBody>
                    <a:bodyPr/>
                    <a:lstStyle/>
                    <a:p>
                      <a:r>
                        <a:rPr lang="en-IN" dirty="0" smtClean="0"/>
                        <a:t>2.455</a:t>
                      </a:r>
                      <a:endParaRPr lang="en-IN" dirty="0"/>
                    </a:p>
                  </a:txBody>
                  <a:tcPr/>
                </a:tc>
                <a:tc>
                  <a:txBody>
                    <a:bodyPr/>
                    <a:lstStyle/>
                    <a:p>
                      <a:r>
                        <a:rPr lang="en-IN" dirty="0" smtClean="0"/>
                        <a:t>1.093</a:t>
                      </a:r>
                      <a:endParaRPr lang="en-IN" dirty="0"/>
                    </a:p>
                  </a:txBody>
                  <a:tcPr/>
                </a:tc>
                <a:tc>
                  <a:txBody>
                    <a:bodyPr/>
                    <a:lstStyle/>
                    <a:p>
                      <a:r>
                        <a:rPr lang="en-IN" dirty="0" smtClean="0"/>
                        <a:t>19.924</a:t>
                      </a:r>
                      <a:endParaRPr lang="en-IN" dirty="0"/>
                    </a:p>
                  </a:txBody>
                  <a:tcPr/>
                </a:tc>
              </a:tr>
              <a:tr h="370840">
                <a:tc>
                  <a:txBody>
                    <a:bodyPr/>
                    <a:lstStyle/>
                    <a:p>
                      <a:r>
                        <a:rPr lang="en-IN" dirty="0" smtClean="0"/>
                        <a:t>RPW </a:t>
                      </a:r>
                      <a:r>
                        <a:rPr lang="en-IN" dirty="0" smtClean="0">
                          <a:latin typeface="Calibri" panose="020F0502020204030204" pitchFamily="34" charset="0"/>
                        </a:rPr>
                        <a:t>4/7</a:t>
                      </a:r>
                      <a:endParaRPr lang="en-IN" dirty="0"/>
                    </a:p>
                  </a:txBody>
                  <a:tcPr/>
                </a:tc>
                <a:tc>
                  <a:txBody>
                    <a:bodyPr/>
                    <a:lstStyle/>
                    <a:p>
                      <a:r>
                        <a:rPr lang="en-IN" dirty="0" smtClean="0"/>
                        <a:t>0.403</a:t>
                      </a:r>
                      <a:endParaRPr lang="en-IN" dirty="0"/>
                    </a:p>
                  </a:txBody>
                  <a:tcPr/>
                </a:tc>
                <a:tc>
                  <a:txBody>
                    <a:bodyPr/>
                    <a:lstStyle/>
                    <a:p>
                      <a:r>
                        <a:rPr lang="en-IN" dirty="0" smtClean="0"/>
                        <a:t>2.270</a:t>
                      </a:r>
                      <a:endParaRPr lang="en-IN" dirty="0"/>
                    </a:p>
                  </a:txBody>
                  <a:tcPr/>
                </a:tc>
                <a:tc>
                  <a:txBody>
                    <a:bodyPr/>
                    <a:lstStyle/>
                    <a:p>
                      <a:r>
                        <a:rPr lang="en-IN" dirty="0" smtClean="0"/>
                        <a:t>0.320</a:t>
                      </a:r>
                      <a:endParaRPr lang="en-IN" dirty="0"/>
                    </a:p>
                  </a:txBody>
                  <a:tcPr/>
                </a:tc>
                <a:tc>
                  <a:txBody>
                    <a:bodyPr/>
                    <a:lstStyle/>
                    <a:p>
                      <a:r>
                        <a:rPr lang="en-IN" dirty="0" smtClean="0"/>
                        <a:t>18.173</a:t>
                      </a:r>
                      <a:endParaRPr lang="en-IN" dirty="0"/>
                    </a:p>
                  </a:txBody>
                  <a:tcPr/>
                </a:tc>
              </a:tr>
              <a:tr h="370840">
                <a:tc>
                  <a:txBody>
                    <a:bodyPr/>
                    <a:lstStyle/>
                    <a:p>
                      <a:r>
                        <a:rPr lang="en-IN" dirty="0" smtClean="0"/>
                        <a:t>RPW </a:t>
                      </a:r>
                      <a:r>
                        <a:rPr lang="en-IN" dirty="0" smtClean="0">
                          <a:latin typeface="Calibri" panose="020F0502020204030204" pitchFamily="34" charset="0"/>
                        </a:rPr>
                        <a:t>4/9</a:t>
                      </a:r>
                      <a:endParaRPr lang="en-IN" dirty="0"/>
                    </a:p>
                  </a:txBody>
                  <a:tcPr/>
                </a:tc>
                <a:tc>
                  <a:txBody>
                    <a:bodyPr/>
                    <a:lstStyle/>
                    <a:p>
                      <a:r>
                        <a:rPr lang="en-IN" dirty="0" smtClean="0"/>
                        <a:t>1.635</a:t>
                      </a:r>
                      <a:endParaRPr lang="en-IN" dirty="0"/>
                    </a:p>
                  </a:txBody>
                  <a:tcPr/>
                </a:tc>
                <a:tc>
                  <a:txBody>
                    <a:bodyPr/>
                    <a:lstStyle/>
                    <a:p>
                      <a:r>
                        <a:rPr lang="en-IN" dirty="0" smtClean="0"/>
                        <a:t>1.938</a:t>
                      </a:r>
                      <a:endParaRPr lang="en-IN" dirty="0"/>
                    </a:p>
                  </a:txBody>
                  <a:tcPr/>
                </a:tc>
                <a:tc>
                  <a:txBody>
                    <a:bodyPr/>
                    <a:lstStyle/>
                    <a:p>
                      <a:r>
                        <a:rPr lang="en-IN" dirty="0" smtClean="0"/>
                        <a:t>0.407</a:t>
                      </a:r>
                      <a:endParaRPr lang="en-IN" dirty="0"/>
                    </a:p>
                  </a:txBody>
                  <a:tcPr/>
                </a:tc>
                <a:tc>
                  <a:txBody>
                    <a:bodyPr/>
                    <a:lstStyle/>
                    <a:p>
                      <a:r>
                        <a:rPr lang="en-IN" dirty="0" smtClean="0"/>
                        <a:t>10.683</a:t>
                      </a:r>
                      <a:endParaRPr lang="en-IN" dirty="0"/>
                    </a:p>
                  </a:txBody>
                  <a:tcPr/>
                </a:tc>
              </a:tr>
              <a:tr h="370840">
                <a:tc>
                  <a:txBody>
                    <a:bodyPr/>
                    <a:lstStyle/>
                    <a:p>
                      <a:r>
                        <a:rPr lang="en-IN" dirty="0" smtClean="0"/>
                        <a:t>RPW </a:t>
                      </a:r>
                      <a:r>
                        <a:rPr lang="en-IN" dirty="0" smtClean="0">
                          <a:latin typeface="Calibri" panose="020F0502020204030204" pitchFamily="34" charset="0"/>
                        </a:rPr>
                        <a:t> 4/13</a:t>
                      </a:r>
                      <a:endParaRPr lang="en-IN" dirty="0"/>
                    </a:p>
                  </a:txBody>
                  <a:tcPr/>
                </a:tc>
                <a:tc>
                  <a:txBody>
                    <a:bodyPr/>
                    <a:lstStyle/>
                    <a:p>
                      <a:r>
                        <a:rPr lang="en-IN" dirty="0" smtClean="0"/>
                        <a:t>1.733</a:t>
                      </a:r>
                      <a:endParaRPr lang="en-IN" dirty="0"/>
                    </a:p>
                  </a:txBody>
                  <a:tcPr/>
                </a:tc>
                <a:tc>
                  <a:txBody>
                    <a:bodyPr/>
                    <a:lstStyle/>
                    <a:p>
                      <a:r>
                        <a:rPr lang="en-IN" dirty="0" smtClean="0"/>
                        <a:t>2.133</a:t>
                      </a:r>
                      <a:endParaRPr lang="en-IN" dirty="0"/>
                    </a:p>
                  </a:txBody>
                  <a:tcPr/>
                </a:tc>
                <a:tc>
                  <a:txBody>
                    <a:bodyPr/>
                    <a:lstStyle/>
                    <a:p>
                      <a:r>
                        <a:rPr lang="en-IN" dirty="0" smtClean="0"/>
                        <a:t>0.220</a:t>
                      </a:r>
                      <a:endParaRPr lang="en-IN" dirty="0"/>
                    </a:p>
                  </a:txBody>
                  <a:tcPr/>
                </a:tc>
                <a:tc>
                  <a:txBody>
                    <a:bodyPr/>
                    <a:lstStyle/>
                    <a:p>
                      <a:r>
                        <a:rPr lang="en-IN" dirty="0" smtClean="0"/>
                        <a:t>12.701</a:t>
                      </a:r>
                      <a:endParaRPr lang="en-IN" dirty="0"/>
                    </a:p>
                  </a:txBody>
                  <a:tcPr/>
                </a:tc>
              </a:tr>
              <a:tr h="370840">
                <a:tc>
                  <a:txBody>
                    <a:bodyPr/>
                    <a:lstStyle/>
                    <a:p>
                      <a:r>
                        <a:rPr lang="en-IN" dirty="0" smtClean="0"/>
                        <a:t>RPW </a:t>
                      </a:r>
                      <a:r>
                        <a:rPr lang="en-IN" dirty="0" smtClean="0">
                          <a:latin typeface="Calibri" panose="020F0502020204030204" pitchFamily="34" charset="0"/>
                        </a:rPr>
                        <a:t>4/14</a:t>
                      </a:r>
                      <a:endParaRPr lang="en-IN" dirty="0"/>
                    </a:p>
                  </a:txBody>
                  <a:tcPr/>
                </a:tc>
                <a:tc>
                  <a:txBody>
                    <a:bodyPr/>
                    <a:lstStyle/>
                    <a:p>
                      <a:r>
                        <a:rPr lang="en-IN" dirty="0" smtClean="0"/>
                        <a:t>0.047</a:t>
                      </a:r>
                      <a:endParaRPr lang="en-IN" dirty="0"/>
                    </a:p>
                  </a:txBody>
                  <a:tcPr/>
                </a:tc>
                <a:tc>
                  <a:txBody>
                    <a:bodyPr/>
                    <a:lstStyle/>
                    <a:p>
                      <a:r>
                        <a:rPr lang="en-IN" dirty="0" smtClean="0"/>
                        <a:t>.807</a:t>
                      </a:r>
                      <a:endParaRPr lang="en-IN" dirty="0"/>
                    </a:p>
                  </a:txBody>
                  <a:tcPr/>
                </a:tc>
                <a:tc>
                  <a:txBody>
                    <a:bodyPr/>
                    <a:lstStyle/>
                    <a:p>
                      <a:r>
                        <a:rPr lang="en-IN" dirty="0" smtClean="0"/>
                        <a:t>0.138</a:t>
                      </a:r>
                      <a:endParaRPr lang="en-IN" dirty="0"/>
                    </a:p>
                  </a:txBody>
                  <a:tcPr/>
                </a:tc>
                <a:tc>
                  <a:txBody>
                    <a:bodyPr/>
                    <a:lstStyle/>
                    <a:p>
                      <a:r>
                        <a:rPr lang="en-IN" dirty="0" smtClean="0"/>
                        <a:t>2.359</a:t>
                      </a:r>
                      <a:endParaRPr lang="en-IN" dirty="0"/>
                    </a:p>
                  </a:txBody>
                  <a:tcPr/>
                </a:tc>
              </a:tr>
            </a:tbl>
          </a:graphicData>
        </a:graphic>
      </p:graphicFrame>
      <p:sp>
        <p:nvSpPr>
          <p:cNvPr id="5" name="TextBox 4"/>
          <p:cNvSpPr txBox="1"/>
          <p:nvPr/>
        </p:nvSpPr>
        <p:spPr>
          <a:xfrm>
            <a:off x="1411941" y="5516632"/>
            <a:ext cx="6477000" cy="1323439"/>
          </a:xfrm>
          <a:prstGeom prst="rect">
            <a:avLst/>
          </a:prstGeom>
          <a:noFill/>
        </p:spPr>
        <p:txBody>
          <a:bodyPr wrap="square" rtlCol="0">
            <a:spAutoFit/>
          </a:bodyPr>
          <a:lstStyle/>
          <a:p>
            <a:r>
              <a:rPr lang="en-IN" sz="1600" dirty="0" smtClean="0">
                <a:solidFill>
                  <a:srgbClr val="002060"/>
                </a:solidFill>
              </a:rPr>
              <a:t>Activities are in IU/gm</a:t>
            </a:r>
          </a:p>
          <a:p>
            <a:r>
              <a:rPr lang="en-IN" sz="1600" dirty="0" smtClean="0">
                <a:solidFill>
                  <a:srgbClr val="002060"/>
                </a:solidFill>
              </a:rPr>
              <a:t>MWM</a:t>
            </a:r>
            <a:r>
              <a:rPr lang="en-IN" sz="1600" dirty="0" smtClean="0"/>
              <a:t> – Maize- Wheat- </a:t>
            </a:r>
            <a:r>
              <a:rPr lang="en-IN" sz="1600" dirty="0" err="1" smtClean="0"/>
              <a:t>Mungbean</a:t>
            </a:r>
            <a:r>
              <a:rPr lang="en-IN" sz="1600" dirty="0" smtClean="0"/>
              <a:t> </a:t>
            </a:r>
          </a:p>
          <a:p>
            <a:r>
              <a:rPr lang="en-IN" sz="1600" dirty="0" smtClean="0">
                <a:solidFill>
                  <a:srgbClr val="002060"/>
                </a:solidFill>
              </a:rPr>
              <a:t>RZWM</a:t>
            </a:r>
            <a:r>
              <a:rPr lang="en-IN" sz="1600" dirty="0" smtClean="0"/>
              <a:t>- Rice </a:t>
            </a:r>
            <a:r>
              <a:rPr lang="en-IN" sz="1600" dirty="0" err="1" smtClean="0"/>
              <a:t>Zerotill</a:t>
            </a:r>
            <a:r>
              <a:rPr lang="en-IN" sz="1600" dirty="0" smtClean="0"/>
              <a:t>- Wheat- </a:t>
            </a:r>
            <a:r>
              <a:rPr lang="en-IN" sz="1600" dirty="0" err="1" smtClean="0"/>
              <a:t>Mungbean</a:t>
            </a:r>
            <a:endParaRPr lang="en-IN" sz="1600" dirty="0" smtClean="0"/>
          </a:p>
          <a:p>
            <a:r>
              <a:rPr lang="en-IN" sz="1600" dirty="0" smtClean="0">
                <a:solidFill>
                  <a:srgbClr val="002060"/>
                </a:solidFill>
              </a:rPr>
              <a:t>RPWM</a:t>
            </a:r>
            <a:r>
              <a:rPr lang="en-IN" sz="1600" dirty="0" smtClean="0"/>
              <a:t>- Rice Puddled- Wheat- </a:t>
            </a:r>
            <a:r>
              <a:rPr lang="en-IN" sz="1600" dirty="0" err="1" smtClean="0"/>
              <a:t>Mungbean</a:t>
            </a:r>
            <a:endParaRPr lang="en-IN" sz="1600" dirty="0" smtClean="0"/>
          </a:p>
          <a:p>
            <a:r>
              <a:rPr lang="en-IN" sz="1600" dirty="0" smtClean="0">
                <a:solidFill>
                  <a:srgbClr val="002060"/>
                </a:solidFill>
              </a:rPr>
              <a:t>RPW</a:t>
            </a:r>
            <a:r>
              <a:rPr lang="en-IN" sz="1600" dirty="0" smtClean="0"/>
              <a:t>- Rice Puddled- Wheat</a:t>
            </a:r>
          </a:p>
        </p:txBody>
      </p:sp>
    </p:spTree>
    <p:extLst>
      <p:ext uri="{BB962C8B-B14F-4D97-AF65-F5344CB8AC3E}">
        <p14:creationId xmlns:p14="http://schemas.microsoft.com/office/powerpoint/2010/main" val="3263006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effectLst/>
              </a:rPr>
              <a:t>Morphological identification of </a:t>
            </a:r>
            <a:r>
              <a:rPr lang="en-US" sz="3200" dirty="0" smtClean="0">
                <a:solidFill>
                  <a:srgbClr val="C00000"/>
                </a:solidFill>
                <a:effectLst/>
              </a:rPr>
              <a:t>Isolates</a:t>
            </a:r>
            <a:endParaRPr lang="en-IN"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2654565"/>
              </p:ext>
            </p:extLst>
          </p:nvPr>
        </p:nvGraphicFramePr>
        <p:xfrm>
          <a:off x="457200" y="1600200"/>
          <a:ext cx="8229600" cy="4732655"/>
        </p:xfrm>
        <a:graphic>
          <a:graphicData uri="http://schemas.openxmlformats.org/drawingml/2006/table">
            <a:tbl>
              <a:tblPr firstRow="1" bandRow="1">
                <a:tableStyleId>{5C22544A-7EE6-4342-B048-85BDC9FD1C3A}</a:tableStyleId>
              </a:tblPr>
              <a:tblGrid>
                <a:gridCol w="4114800"/>
                <a:gridCol w="4114800"/>
              </a:tblGrid>
              <a:tr h="653415">
                <a:tc>
                  <a:txBody>
                    <a:bodyPr/>
                    <a:lstStyle/>
                    <a:p>
                      <a:r>
                        <a:rPr lang="en-IN" dirty="0" smtClean="0"/>
                        <a:t>Isolate number</a:t>
                      </a:r>
                      <a:endParaRPr lang="en-IN" dirty="0"/>
                    </a:p>
                  </a:txBody>
                  <a:tcPr/>
                </a:tc>
                <a:tc>
                  <a:txBody>
                    <a:bodyPr/>
                    <a:lstStyle/>
                    <a:p>
                      <a:r>
                        <a:rPr lang="en-IN" dirty="0" smtClean="0"/>
                        <a:t>Isolate name</a:t>
                      </a:r>
                      <a:endParaRPr lang="en-IN" dirty="0"/>
                    </a:p>
                  </a:txBody>
                  <a:tcPr/>
                </a:tc>
              </a:tr>
              <a:tr h="370840">
                <a:tc>
                  <a:txBody>
                    <a:bodyPr/>
                    <a:lstStyle/>
                    <a:p>
                      <a:r>
                        <a:rPr lang="en-IN" dirty="0" smtClean="0">
                          <a:latin typeface="Calibri" panose="020F0502020204030204" pitchFamily="34" charset="0"/>
                        </a:rPr>
                        <a:t>MWM 1/3</a:t>
                      </a:r>
                      <a:endParaRPr lang="en-IN" dirty="0">
                        <a:latin typeface="Calibri" panose="020F0502020204030204" pitchFamily="34" charset="0"/>
                      </a:endParaRPr>
                    </a:p>
                  </a:txBody>
                  <a:tcPr/>
                </a:tc>
                <a:tc>
                  <a:txBody>
                    <a:bodyPr/>
                    <a:lstStyle/>
                    <a:p>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flavus</a:t>
                      </a:r>
                      <a:r>
                        <a:rPr lang="en-US" sz="1800" i="1" dirty="0" smtClean="0">
                          <a:solidFill>
                            <a:srgbClr val="002060"/>
                          </a:solidFill>
                        </a:rPr>
                        <a:t> </a:t>
                      </a:r>
                      <a:endParaRPr lang="en-IN" dirty="0"/>
                    </a:p>
                  </a:txBody>
                  <a:tcPr/>
                </a:tc>
              </a:tr>
              <a:tr h="370840">
                <a:tc>
                  <a:txBody>
                    <a:bodyPr/>
                    <a:lstStyle/>
                    <a:p>
                      <a:r>
                        <a:rPr lang="en-IN" dirty="0" smtClean="0"/>
                        <a:t>MWM</a:t>
                      </a:r>
                      <a:r>
                        <a:rPr lang="en-IN" dirty="0" smtClean="0">
                          <a:latin typeface="Calibri" panose="020F0502020204030204" pitchFamily="34" charset="0"/>
                        </a:rPr>
                        <a:t> 1/6</a:t>
                      </a:r>
                      <a:endParaRPr lang="en-IN" dirty="0"/>
                    </a:p>
                  </a:txBody>
                  <a:tcPr/>
                </a:tc>
                <a:tc>
                  <a:txBody>
                    <a:bodyPr/>
                    <a:lstStyle/>
                    <a:p>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terreus</a:t>
                      </a:r>
                      <a:r>
                        <a:rPr lang="en-US" sz="1800" i="1" dirty="0" smtClean="0">
                          <a:solidFill>
                            <a:srgbClr val="002060"/>
                          </a:solidFill>
                        </a:rPr>
                        <a:t> </a:t>
                      </a:r>
                      <a:endParaRPr lang="en-IN" dirty="0"/>
                    </a:p>
                  </a:txBody>
                  <a:tcPr/>
                </a:tc>
              </a:tr>
              <a:tr h="370840">
                <a:tc>
                  <a:txBody>
                    <a:bodyPr/>
                    <a:lstStyle/>
                    <a:p>
                      <a:r>
                        <a:rPr lang="en-IN" dirty="0" smtClean="0"/>
                        <a:t>MWM </a:t>
                      </a:r>
                      <a:r>
                        <a:rPr lang="en-IN" dirty="0" smtClean="0">
                          <a:latin typeface="Calibri" panose="020F0502020204030204" pitchFamily="34" charset="0"/>
                        </a:rPr>
                        <a:t>1/9</a:t>
                      </a:r>
                      <a:endParaRPr lang="en-IN" dirty="0"/>
                    </a:p>
                  </a:txBody>
                  <a:tcPr/>
                </a:tc>
                <a:tc>
                  <a:txBody>
                    <a:bodyPr/>
                    <a:lstStyle/>
                    <a:p>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terreus</a:t>
                      </a:r>
                      <a:r>
                        <a:rPr lang="en-US" sz="1800" i="1" dirty="0" smtClean="0">
                          <a:solidFill>
                            <a:srgbClr val="002060"/>
                          </a:solidFill>
                        </a:rPr>
                        <a:t> </a:t>
                      </a:r>
                      <a:endParaRPr lang="en-IN" dirty="0"/>
                    </a:p>
                  </a:txBody>
                  <a:tcPr/>
                </a:tc>
              </a:tr>
              <a:tr h="370840">
                <a:tc>
                  <a:txBody>
                    <a:bodyPr/>
                    <a:lstStyle/>
                    <a:p>
                      <a:r>
                        <a:rPr lang="en-IN" dirty="0" smtClean="0"/>
                        <a:t>MWM</a:t>
                      </a:r>
                      <a:r>
                        <a:rPr lang="en-IN" dirty="0" smtClean="0">
                          <a:latin typeface="Calibri" panose="020F0502020204030204" pitchFamily="34" charset="0"/>
                        </a:rPr>
                        <a:t> 1/10</a:t>
                      </a:r>
                      <a:endParaRPr lang="en-IN" dirty="0"/>
                    </a:p>
                  </a:txBody>
                  <a:tcPr/>
                </a:tc>
                <a:tc>
                  <a:txBody>
                    <a:bodyPr/>
                    <a:lstStyle/>
                    <a:p>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flavus</a:t>
                      </a:r>
                      <a:r>
                        <a:rPr lang="en-US" sz="1800" i="1" dirty="0" smtClean="0">
                          <a:solidFill>
                            <a:srgbClr val="002060"/>
                          </a:solidFill>
                        </a:rPr>
                        <a:t> </a:t>
                      </a:r>
                      <a:endParaRPr lang="en-IN" dirty="0"/>
                    </a:p>
                  </a:txBody>
                  <a:tcPr/>
                </a:tc>
              </a:tr>
              <a:tr h="370840">
                <a:tc>
                  <a:txBody>
                    <a:bodyPr/>
                    <a:lstStyle/>
                    <a:p>
                      <a:r>
                        <a:rPr lang="en-IN" dirty="0" smtClean="0"/>
                        <a:t>RZWM </a:t>
                      </a:r>
                      <a:r>
                        <a:rPr lang="en-IN" dirty="0" smtClean="0">
                          <a:latin typeface="Calibri" panose="020F0502020204030204" pitchFamily="34" charset="0"/>
                        </a:rPr>
                        <a:t>2/2</a:t>
                      </a:r>
                      <a:endParaRPr lang="en-IN" dirty="0"/>
                    </a:p>
                  </a:txBody>
                  <a:tcPr/>
                </a:tc>
                <a:tc>
                  <a:txBody>
                    <a:bodyPr/>
                    <a:lstStyle/>
                    <a:p>
                      <a:r>
                        <a:rPr lang="en-IN" i="1" dirty="0" err="1" smtClean="0">
                          <a:solidFill>
                            <a:schemeClr val="bg2">
                              <a:lumMod val="50000"/>
                            </a:schemeClr>
                          </a:solidFill>
                        </a:rPr>
                        <a:t>Penicillium</a:t>
                      </a:r>
                      <a:r>
                        <a:rPr lang="en-IN" i="1" dirty="0" smtClean="0">
                          <a:solidFill>
                            <a:schemeClr val="bg2">
                              <a:lumMod val="50000"/>
                            </a:schemeClr>
                          </a:solidFill>
                        </a:rPr>
                        <a:t> </a:t>
                      </a:r>
                      <a:r>
                        <a:rPr lang="en-IN" i="1" dirty="0" err="1" smtClean="0">
                          <a:solidFill>
                            <a:schemeClr val="bg2">
                              <a:lumMod val="50000"/>
                            </a:schemeClr>
                          </a:solidFill>
                        </a:rPr>
                        <a:t>janthinellum</a:t>
                      </a:r>
                      <a:endParaRPr lang="en-IN" i="1" dirty="0">
                        <a:solidFill>
                          <a:schemeClr val="bg2">
                            <a:lumMod val="50000"/>
                          </a:schemeClr>
                        </a:solidFill>
                      </a:endParaRPr>
                    </a:p>
                  </a:txBody>
                  <a:tcPr/>
                </a:tc>
              </a:tr>
              <a:tr h="370840">
                <a:tc>
                  <a:txBody>
                    <a:bodyPr/>
                    <a:lstStyle/>
                    <a:p>
                      <a:r>
                        <a:rPr lang="en-IN" dirty="0" smtClean="0"/>
                        <a:t>RPWM</a:t>
                      </a:r>
                      <a:r>
                        <a:rPr lang="en-IN" dirty="0" smtClean="0">
                          <a:latin typeface="Calibri" panose="020F0502020204030204" pitchFamily="34" charset="0"/>
                        </a:rPr>
                        <a:t> 3/1</a:t>
                      </a:r>
                      <a:endParaRPr lang="en-IN" dirty="0"/>
                    </a:p>
                  </a:txBody>
                  <a:tcPr/>
                </a:tc>
                <a:tc>
                  <a:txBody>
                    <a:bodyPr/>
                    <a:lstStyle/>
                    <a:p>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niger</a:t>
                      </a:r>
                      <a:r>
                        <a:rPr lang="en-US" sz="1800" i="1" dirty="0" smtClean="0">
                          <a:solidFill>
                            <a:srgbClr val="002060"/>
                          </a:solidFill>
                        </a:rPr>
                        <a:t> </a:t>
                      </a:r>
                      <a:endParaRPr lang="en-IN" dirty="0"/>
                    </a:p>
                  </a:txBody>
                  <a:tcPr/>
                </a:tc>
              </a:tr>
              <a:tr h="370840">
                <a:tc>
                  <a:txBody>
                    <a:bodyPr/>
                    <a:lstStyle/>
                    <a:p>
                      <a:r>
                        <a:rPr lang="en-IN" dirty="0" smtClean="0"/>
                        <a:t>RPWM</a:t>
                      </a:r>
                      <a:r>
                        <a:rPr lang="en-IN" dirty="0" smtClean="0">
                          <a:latin typeface="Calibri" panose="020F0502020204030204" pitchFamily="34" charset="0"/>
                        </a:rPr>
                        <a:t> 3/2</a:t>
                      </a:r>
                      <a:endParaRPr lang="en-IN" dirty="0"/>
                    </a:p>
                  </a:txBody>
                  <a:tcPr/>
                </a:tc>
                <a:tc>
                  <a:txBody>
                    <a:bodyPr/>
                    <a:lstStyle/>
                    <a:p>
                      <a:r>
                        <a:rPr lang="en-US" sz="1800" i="1" dirty="0" err="1" smtClean="0">
                          <a:solidFill>
                            <a:srgbClr val="002060"/>
                          </a:solidFill>
                        </a:rPr>
                        <a:t>Alternaria</a:t>
                      </a:r>
                      <a:r>
                        <a:rPr lang="en-US" sz="1800" i="1" dirty="0" smtClean="0">
                          <a:solidFill>
                            <a:srgbClr val="002060"/>
                          </a:solidFill>
                        </a:rPr>
                        <a:t> </a:t>
                      </a:r>
                      <a:r>
                        <a:rPr lang="en-US" sz="1800" i="1" dirty="0" err="1" smtClean="0">
                          <a:solidFill>
                            <a:srgbClr val="002060"/>
                          </a:solidFill>
                        </a:rPr>
                        <a:t>alternata</a:t>
                      </a:r>
                      <a:endParaRPr lang="en-IN" dirty="0"/>
                    </a:p>
                  </a:txBody>
                  <a:tcPr/>
                </a:tc>
              </a:tr>
              <a:tr h="370840">
                <a:tc>
                  <a:txBody>
                    <a:bodyPr/>
                    <a:lstStyle/>
                    <a:p>
                      <a:r>
                        <a:rPr lang="en-IN" dirty="0" smtClean="0"/>
                        <a:t>RPW </a:t>
                      </a:r>
                      <a:r>
                        <a:rPr lang="en-IN" dirty="0" smtClean="0">
                          <a:latin typeface="Calibri" panose="020F0502020204030204" pitchFamily="34" charset="0"/>
                        </a:rPr>
                        <a:t>4/7</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err="1" smtClean="0">
                          <a:solidFill>
                            <a:srgbClr val="002060"/>
                          </a:solidFill>
                        </a:rPr>
                        <a:t>Aspergillus</a:t>
                      </a:r>
                      <a:r>
                        <a:rPr lang="en-US" sz="1800" i="1" dirty="0" smtClean="0">
                          <a:solidFill>
                            <a:srgbClr val="002060"/>
                          </a:solidFill>
                        </a:rPr>
                        <a:t> </a:t>
                      </a:r>
                      <a:r>
                        <a:rPr lang="en-US" sz="1800" i="1" dirty="0" err="1" smtClean="0">
                          <a:solidFill>
                            <a:srgbClr val="002060"/>
                          </a:solidFill>
                        </a:rPr>
                        <a:t>terreus</a:t>
                      </a:r>
                      <a:r>
                        <a:rPr lang="en-US" sz="1800" i="1" dirty="0" smtClean="0">
                          <a:solidFill>
                            <a:srgbClr val="002060"/>
                          </a:solidFill>
                        </a:rPr>
                        <a:t> </a:t>
                      </a:r>
                      <a:endParaRPr lang="en-IN" dirty="0" smtClean="0"/>
                    </a:p>
                  </a:txBody>
                  <a:tcPr/>
                </a:tc>
              </a:tr>
              <a:tr h="370840">
                <a:tc>
                  <a:txBody>
                    <a:bodyPr/>
                    <a:lstStyle/>
                    <a:p>
                      <a:r>
                        <a:rPr lang="en-IN" dirty="0" smtClean="0"/>
                        <a:t>RPW </a:t>
                      </a:r>
                      <a:r>
                        <a:rPr lang="en-IN" dirty="0" smtClean="0">
                          <a:latin typeface="Calibri" panose="020F0502020204030204" pitchFamily="34" charset="0"/>
                        </a:rPr>
                        <a:t>4/9</a:t>
                      </a:r>
                      <a:endParaRPr lang="en-IN" dirty="0"/>
                    </a:p>
                  </a:txBody>
                  <a:tcPr/>
                </a:tc>
                <a:tc>
                  <a:txBody>
                    <a:bodyPr/>
                    <a:lstStyle/>
                    <a:p>
                      <a:r>
                        <a:rPr lang="en-US" sz="1800" i="1" dirty="0" err="1" smtClean="0">
                          <a:solidFill>
                            <a:srgbClr val="002060"/>
                          </a:solidFill>
                        </a:rPr>
                        <a:t>Penicillium</a:t>
                      </a:r>
                      <a:r>
                        <a:rPr lang="en-US" sz="1800" i="1" dirty="0" smtClean="0">
                          <a:solidFill>
                            <a:srgbClr val="002060"/>
                          </a:solidFill>
                        </a:rPr>
                        <a:t> </a:t>
                      </a:r>
                      <a:r>
                        <a:rPr lang="en-US" sz="1800" i="1" dirty="0" err="1" smtClean="0">
                          <a:solidFill>
                            <a:srgbClr val="002060"/>
                          </a:solidFill>
                        </a:rPr>
                        <a:t>oxalicum</a:t>
                      </a:r>
                      <a:r>
                        <a:rPr lang="en-US" sz="1800" i="1" dirty="0" smtClean="0">
                          <a:solidFill>
                            <a:srgbClr val="002060"/>
                          </a:solidFill>
                        </a:rPr>
                        <a:t> </a:t>
                      </a:r>
                      <a:endParaRPr lang="en-IN" dirty="0"/>
                    </a:p>
                  </a:txBody>
                  <a:tcPr/>
                </a:tc>
              </a:tr>
              <a:tr h="370840">
                <a:tc>
                  <a:txBody>
                    <a:bodyPr/>
                    <a:lstStyle/>
                    <a:p>
                      <a:r>
                        <a:rPr lang="en-IN" dirty="0" smtClean="0"/>
                        <a:t>RPW </a:t>
                      </a:r>
                      <a:r>
                        <a:rPr lang="en-IN" dirty="0" smtClean="0">
                          <a:latin typeface="Calibri" panose="020F0502020204030204" pitchFamily="34" charset="0"/>
                        </a:rPr>
                        <a:t> 4/13</a:t>
                      </a:r>
                      <a:endParaRPr lang="en-IN" dirty="0"/>
                    </a:p>
                  </a:txBody>
                  <a:tcPr/>
                </a:tc>
                <a:tc>
                  <a:txBody>
                    <a:bodyPr/>
                    <a:lstStyle/>
                    <a:p>
                      <a:r>
                        <a:rPr lang="en-US" sz="1800" i="1" dirty="0" err="1" smtClean="0">
                          <a:solidFill>
                            <a:srgbClr val="002060"/>
                          </a:solidFill>
                        </a:rPr>
                        <a:t>Penicillium</a:t>
                      </a:r>
                      <a:r>
                        <a:rPr lang="en-US" sz="1800" i="1" dirty="0" smtClean="0">
                          <a:solidFill>
                            <a:srgbClr val="002060"/>
                          </a:solidFill>
                        </a:rPr>
                        <a:t> </a:t>
                      </a:r>
                      <a:r>
                        <a:rPr lang="en-US" sz="1800" i="1" dirty="0" err="1" smtClean="0">
                          <a:solidFill>
                            <a:srgbClr val="002060"/>
                          </a:solidFill>
                        </a:rPr>
                        <a:t>oxalicum</a:t>
                      </a:r>
                      <a:r>
                        <a:rPr lang="en-US" sz="1800" i="1" dirty="0" smtClean="0">
                          <a:solidFill>
                            <a:srgbClr val="002060"/>
                          </a:solidFill>
                        </a:rPr>
                        <a:t> </a:t>
                      </a:r>
                      <a:endParaRPr lang="en-IN" dirty="0"/>
                    </a:p>
                  </a:txBody>
                  <a:tcPr/>
                </a:tc>
              </a:tr>
              <a:tr h="370840">
                <a:tc>
                  <a:txBody>
                    <a:bodyPr/>
                    <a:lstStyle/>
                    <a:p>
                      <a:r>
                        <a:rPr lang="en-IN" dirty="0" smtClean="0"/>
                        <a:t>RPW </a:t>
                      </a:r>
                      <a:r>
                        <a:rPr lang="en-IN" dirty="0" smtClean="0">
                          <a:latin typeface="Calibri" panose="020F0502020204030204" pitchFamily="34" charset="0"/>
                        </a:rPr>
                        <a:t>4/14</a:t>
                      </a:r>
                      <a:endParaRPr lang="en-IN" dirty="0"/>
                    </a:p>
                  </a:txBody>
                  <a:tcPr/>
                </a:tc>
                <a:tc>
                  <a:txBody>
                    <a:bodyPr/>
                    <a:lstStyle/>
                    <a:p>
                      <a:r>
                        <a:rPr lang="en-US" sz="1800" i="1" dirty="0" err="1" smtClean="0">
                          <a:solidFill>
                            <a:srgbClr val="002060"/>
                          </a:solidFill>
                        </a:rPr>
                        <a:t>Cladosporium</a:t>
                      </a:r>
                      <a:r>
                        <a:rPr lang="en-US" sz="1800" i="1" dirty="0" smtClean="0">
                          <a:solidFill>
                            <a:srgbClr val="002060"/>
                          </a:solidFill>
                        </a:rPr>
                        <a:t> </a:t>
                      </a:r>
                      <a:r>
                        <a:rPr lang="en-US" sz="1800" i="1" dirty="0" err="1" smtClean="0">
                          <a:solidFill>
                            <a:srgbClr val="002060"/>
                          </a:solidFill>
                        </a:rPr>
                        <a:t>cladosporoides</a:t>
                      </a:r>
                      <a:r>
                        <a:rPr lang="en-US" sz="1800" i="1" dirty="0" smtClean="0">
                          <a:solidFill>
                            <a:srgbClr val="002060"/>
                          </a:solidFill>
                        </a:rPr>
                        <a:t> </a:t>
                      </a:r>
                      <a:endParaRPr lang="en-IN" dirty="0"/>
                    </a:p>
                  </a:txBody>
                  <a:tcPr/>
                </a:tc>
              </a:tr>
            </a:tbl>
          </a:graphicData>
        </a:graphic>
      </p:graphicFrame>
    </p:spTree>
    <p:extLst>
      <p:ext uri="{BB962C8B-B14F-4D97-AF65-F5344CB8AC3E}">
        <p14:creationId xmlns:p14="http://schemas.microsoft.com/office/powerpoint/2010/main" val="2414220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madhu\Desktop\DSC06361.JPG"/>
          <p:cNvPicPr>
            <a:picLocks noGrp="1" noChangeAspect="1" noChangeArrowheads="1"/>
          </p:cNvPicPr>
          <p:nvPr>
            <p:ph idx="1"/>
          </p:nvPr>
        </p:nvPicPr>
        <p:blipFill>
          <a:blip r:embed="rId2" cstate="print"/>
          <a:srcRect/>
          <a:stretch>
            <a:fillRect/>
          </a:stretch>
        </p:blipFill>
        <p:spPr bwMode="auto">
          <a:xfrm>
            <a:off x="457201" y="304801"/>
            <a:ext cx="4191000" cy="3143250"/>
          </a:xfrm>
          <a:prstGeom prst="rect">
            <a:avLst/>
          </a:prstGeom>
          <a:noFill/>
        </p:spPr>
      </p:pic>
      <p:pic>
        <p:nvPicPr>
          <p:cNvPr id="6147" name="Picture 3" descr="C:\Users\madhu\Desktop\DSC06363.JPG"/>
          <p:cNvPicPr>
            <a:picLocks noChangeAspect="1" noChangeArrowheads="1"/>
          </p:cNvPicPr>
          <p:nvPr/>
        </p:nvPicPr>
        <p:blipFill>
          <a:blip r:embed="rId3" cstate="print"/>
          <a:srcRect/>
          <a:stretch>
            <a:fillRect/>
          </a:stretch>
        </p:blipFill>
        <p:spPr bwMode="auto">
          <a:xfrm>
            <a:off x="4775200" y="304800"/>
            <a:ext cx="4165600" cy="3124200"/>
          </a:xfrm>
          <a:prstGeom prst="rect">
            <a:avLst/>
          </a:prstGeom>
          <a:noFill/>
        </p:spPr>
      </p:pic>
      <p:sp>
        <p:nvSpPr>
          <p:cNvPr id="6" name="TextBox 5"/>
          <p:cNvSpPr txBox="1"/>
          <p:nvPr/>
        </p:nvSpPr>
        <p:spPr>
          <a:xfrm>
            <a:off x="381000" y="3971834"/>
            <a:ext cx="8077200" cy="1200329"/>
          </a:xfrm>
          <a:prstGeom prst="rect">
            <a:avLst/>
          </a:prstGeom>
          <a:noFill/>
        </p:spPr>
        <p:txBody>
          <a:bodyPr wrap="square" rtlCol="0">
            <a:spAutoFit/>
          </a:bodyPr>
          <a:lstStyle/>
          <a:p>
            <a:pPr algn="just"/>
            <a:r>
              <a:rPr lang="en-US" sz="2400" dirty="0" smtClean="0">
                <a:solidFill>
                  <a:srgbClr val="002060"/>
                </a:solidFill>
              </a:rPr>
              <a:t>Solid media </a:t>
            </a:r>
            <a:r>
              <a:rPr lang="en-US" sz="2400" dirty="0" smtClean="0">
                <a:solidFill>
                  <a:srgbClr val="002060"/>
                </a:solidFill>
              </a:rPr>
              <a:t>was </a:t>
            </a:r>
            <a:r>
              <a:rPr lang="en-US" sz="2400" dirty="0" smtClean="0">
                <a:solidFill>
                  <a:srgbClr val="002060"/>
                </a:solidFill>
              </a:rPr>
              <a:t>filtered by muslin cloth and residual straw  </a:t>
            </a:r>
            <a:r>
              <a:rPr lang="en-US" sz="2400" dirty="0" smtClean="0">
                <a:solidFill>
                  <a:srgbClr val="002060"/>
                </a:solidFill>
              </a:rPr>
              <a:t>was </a:t>
            </a:r>
            <a:r>
              <a:rPr lang="en-US" sz="2400" dirty="0" smtClean="0">
                <a:solidFill>
                  <a:srgbClr val="002060"/>
                </a:solidFill>
              </a:rPr>
              <a:t>collected. Residual straw </a:t>
            </a:r>
            <a:r>
              <a:rPr lang="en-US" sz="2400" dirty="0" smtClean="0">
                <a:solidFill>
                  <a:srgbClr val="002060"/>
                </a:solidFill>
              </a:rPr>
              <a:t>was </a:t>
            </a:r>
            <a:r>
              <a:rPr lang="en-US" sz="2400" dirty="0" smtClean="0">
                <a:solidFill>
                  <a:srgbClr val="002060"/>
                </a:solidFill>
              </a:rPr>
              <a:t>dried  and further analysis for ADF, NDF, cellulose and lignin is going on.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81000" y="990600"/>
            <a:ext cx="8229600" cy="4572000"/>
          </a:xfrm>
        </p:spPr>
        <p:txBody>
          <a:bodyPr>
            <a:normAutofit/>
          </a:bodyPr>
          <a:lstStyle/>
          <a:p>
            <a:pPr algn="ctr"/>
            <a:r>
              <a:rPr lang="en-IN" sz="6600" dirty="0" smtClean="0">
                <a:solidFill>
                  <a:schemeClr val="bg2">
                    <a:lumMod val="50000"/>
                  </a:schemeClr>
                </a:solidFill>
              </a:rPr>
              <a:t>THANK YOU</a:t>
            </a:r>
            <a:endParaRPr lang="en-IN" sz="6600" dirty="0">
              <a:solidFill>
                <a:schemeClr val="bg2">
                  <a:lumMod val="50000"/>
                </a:schemeClr>
              </a:solidFill>
            </a:endParaRPr>
          </a:p>
        </p:txBody>
      </p:sp>
    </p:spTree>
    <p:extLst>
      <p:ext uri="{BB962C8B-B14F-4D97-AF65-F5344CB8AC3E}">
        <p14:creationId xmlns:p14="http://schemas.microsoft.com/office/powerpoint/2010/main" val="2457004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32656"/>
            <a:ext cx="835292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N" sz="3200" b="1" dirty="0" smtClean="0">
                <a:solidFill>
                  <a:srgbClr val="FF0000"/>
                </a:solidFill>
                <a:latin typeface="Cambria" panose="02040503050406030204" pitchFamily="18" charset="0"/>
              </a:rPr>
              <a:t>Why Conservation Agriculture is needed?</a:t>
            </a:r>
            <a:endParaRPr lang="en-IN" sz="3200" b="1" dirty="0">
              <a:solidFill>
                <a:srgbClr val="FF0000"/>
              </a:solidFill>
              <a:latin typeface="Cambria" panose="02040503050406030204" pitchFamily="18" charset="0"/>
            </a:endParaRPr>
          </a:p>
        </p:txBody>
      </p:sp>
      <p:sp>
        <p:nvSpPr>
          <p:cNvPr id="5" name="TextBox 4"/>
          <p:cNvSpPr txBox="1"/>
          <p:nvPr/>
        </p:nvSpPr>
        <p:spPr>
          <a:xfrm>
            <a:off x="323528" y="1556792"/>
            <a:ext cx="8496944" cy="5078313"/>
          </a:xfrm>
          <a:prstGeom prst="rect">
            <a:avLst/>
          </a:prstGeom>
          <a:noFill/>
        </p:spPr>
        <p:txBody>
          <a:bodyPr wrap="square" rtlCol="0">
            <a:spAutoFit/>
          </a:bodyPr>
          <a:lstStyle/>
          <a:p>
            <a:r>
              <a:rPr lang="en-IN" b="1" dirty="0" smtClean="0">
                <a:solidFill>
                  <a:srgbClr val="002060"/>
                </a:solidFill>
                <a:latin typeface="Cambria" panose="02040503050406030204" pitchFamily="18" charset="0"/>
              </a:rPr>
              <a:t>(</a:t>
            </a:r>
            <a:r>
              <a:rPr lang="en-IN" b="1" dirty="0" err="1" smtClean="0">
                <a:solidFill>
                  <a:srgbClr val="002060"/>
                </a:solidFill>
                <a:latin typeface="Cambria" panose="02040503050406030204" pitchFamily="18" charset="0"/>
              </a:rPr>
              <a:t>i</a:t>
            </a:r>
            <a:r>
              <a:rPr lang="en-IN" b="1" dirty="0" smtClean="0">
                <a:solidFill>
                  <a:srgbClr val="002060"/>
                </a:solidFill>
                <a:latin typeface="Cambria" panose="02040503050406030204" pitchFamily="18" charset="0"/>
              </a:rPr>
              <a:t>) Overexploitation </a:t>
            </a:r>
            <a:r>
              <a:rPr lang="en-IN" b="1" dirty="0">
                <a:solidFill>
                  <a:srgbClr val="002060"/>
                </a:solidFill>
                <a:latin typeface="Cambria" panose="02040503050406030204" pitchFamily="18" charset="0"/>
              </a:rPr>
              <a:t>of groundwater </a:t>
            </a:r>
            <a:r>
              <a:rPr lang="en-IN" b="1" dirty="0" smtClean="0">
                <a:solidFill>
                  <a:srgbClr val="002060"/>
                </a:solidFill>
                <a:latin typeface="Cambria" panose="02040503050406030204" pitchFamily="18" charset="0"/>
              </a:rPr>
              <a:t>resources:</a:t>
            </a:r>
          </a:p>
          <a:p>
            <a:r>
              <a:rPr lang="en-IN" b="1" dirty="0" smtClean="0">
                <a:solidFill>
                  <a:srgbClr val="002060"/>
                </a:solidFill>
                <a:latin typeface="Cambria" panose="02040503050406030204" pitchFamily="18" charset="0"/>
              </a:rPr>
              <a:t>                  leading </a:t>
            </a:r>
            <a:r>
              <a:rPr lang="en-IN" b="1" dirty="0">
                <a:solidFill>
                  <a:srgbClr val="002060"/>
                </a:solidFill>
                <a:latin typeface="Cambria" panose="02040503050406030204" pitchFamily="18" charset="0"/>
              </a:rPr>
              <a:t>to a decline in </a:t>
            </a:r>
            <a:r>
              <a:rPr lang="en-IN" b="1" dirty="0" smtClean="0">
                <a:solidFill>
                  <a:srgbClr val="002060"/>
                </a:solidFill>
                <a:latin typeface="Cambria" panose="02040503050406030204" pitchFamily="18" charset="0"/>
              </a:rPr>
              <a:t>the groundwater </a:t>
            </a:r>
            <a:r>
              <a:rPr lang="en-IN" b="1" dirty="0">
                <a:solidFill>
                  <a:srgbClr val="002060"/>
                </a:solidFill>
                <a:latin typeface="Cambria" panose="02040503050406030204" pitchFamily="18" charset="0"/>
              </a:rPr>
              <a:t>table </a:t>
            </a:r>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                  increased </a:t>
            </a:r>
            <a:r>
              <a:rPr lang="en-IN" b="1" dirty="0">
                <a:solidFill>
                  <a:srgbClr val="002060"/>
                </a:solidFill>
                <a:latin typeface="Cambria" panose="02040503050406030204" pitchFamily="18" charset="0"/>
              </a:rPr>
              <a:t>energy cost of pumping water, </a:t>
            </a:r>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                 </a:t>
            </a:r>
            <a:r>
              <a:rPr lang="en-IN" b="1" dirty="0" err="1" smtClean="0">
                <a:solidFill>
                  <a:srgbClr val="002060"/>
                </a:solidFill>
                <a:latin typeface="Cambria" panose="02040503050406030204" pitchFamily="18" charset="0"/>
              </a:rPr>
              <a:t>Detrioration</a:t>
            </a:r>
            <a:r>
              <a:rPr lang="en-IN" b="1" dirty="0" smtClean="0">
                <a:solidFill>
                  <a:srgbClr val="002060"/>
                </a:solidFill>
                <a:latin typeface="Cambria" panose="02040503050406030204" pitchFamily="18" charset="0"/>
              </a:rPr>
              <a:t> </a:t>
            </a:r>
            <a:r>
              <a:rPr lang="en-IN" b="1" dirty="0">
                <a:solidFill>
                  <a:srgbClr val="002060"/>
                </a:solidFill>
                <a:latin typeface="Cambria" panose="02040503050406030204" pitchFamily="18" charset="0"/>
              </a:rPr>
              <a:t>of groundwater </a:t>
            </a:r>
            <a:r>
              <a:rPr lang="en-IN" b="1" dirty="0" smtClean="0">
                <a:solidFill>
                  <a:srgbClr val="002060"/>
                </a:solidFill>
                <a:latin typeface="Cambria" panose="02040503050406030204" pitchFamily="18" charset="0"/>
              </a:rPr>
              <a:t>quality</a:t>
            </a:r>
          </a:p>
          <a:p>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a:t>
            </a:r>
            <a:r>
              <a:rPr lang="en-IN" b="1" dirty="0">
                <a:solidFill>
                  <a:srgbClr val="002060"/>
                </a:solidFill>
                <a:latin typeface="Cambria" panose="02040503050406030204" pitchFamily="18" charset="0"/>
              </a:rPr>
              <a:t>ii) declining soil organic matter and increasing multiple deficiencies of major nutrients (N, P, K, and S) and micronutrients (Zn, Fe, and </a:t>
            </a:r>
            <a:r>
              <a:rPr lang="en-IN" b="1" dirty="0" err="1">
                <a:solidFill>
                  <a:srgbClr val="002060"/>
                </a:solidFill>
                <a:latin typeface="Cambria" panose="02040503050406030204" pitchFamily="18" charset="0"/>
              </a:rPr>
              <a:t>Mn</a:t>
            </a:r>
            <a:r>
              <a:rPr lang="en-IN" b="1" dirty="0">
                <a:solidFill>
                  <a:srgbClr val="002060"/>
                </a:solidFill>
                <a:latin typeface="Cambria" panose="02040503050406030204" pitchFamily="18" charset="0"/>
              </a:rPr>
              <a:t>) due to their </a:t>
            </a:r>
            <a:r>
              <a:rPr lang="en-IN" b="1" dirty="0" smtClean="0">
                <a:solidFill>
                  <a:srgbClr val="002060"/>
                </a:solidFill>
                <a:latin typeface="Cambria" panose="02040503050406030204" pitchFamily="18" charset="0"/>
              </a:rPr>
              <a:t>over mining </a:t>
            </a:r>
            <a:r>
              <a:rPr lang="en-IN" b="1" dirty="0">
                <a:solidFill>
                  <a:srgbClr val="002060"/>
                </a:solidFill>
                <a:latin typeface="Cambria" panose="02040503050406030204" pitchFamily="18" charset="0"/>
              </a:rPr>
              <a:t>from soils </a:t>
            </a:r>
          </a:p>
          <a:p>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a:t>
            </a:r>
            <a:r>
              <a:rPr lang="en-IN" b="1" dirty="0">
                <a:solidFill>
                  <a:srgbClr val="002060"/>
                </a:solidFill>
                <a:latin typeface="Cambria" panose="02040503050406030204" pitchFamily="18" charset="0"/>
              </a:rPr>
              <a:t>iii) excessive withdrawal of water for irrigation also led to impurities (heavy metal contamination etc.) and increasing salinity </a:t>
            </a:r>
            <a:endParaRPr lang="en-IN" b="1" dirty="0" smtClean="0">
              <a:solidFill>
                <a:srgbClr val="002060"/>
              </a:solidFill>
              <a:latin typeface="Cambria" panose="02040503050406030204" pitchFamily="18" charset="0"/>
            </a:endParaRPr>
          </a:p>
          <a:p>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a:t>
            </a:r>
            <a:r>
              <a:rPr lang="en-IN" b="1" dirty="0">
                <a:solidFill>
                  <a:srgbClr val="002060"/>
                </a:solidFill>
                <a:latin typeface="Cambria" panose="02040503050406030204" pitchFamily="18" charset="0"/>
              </a:rPr>
              <a:t>iv) the development of herbicide resistance and a shift in weed flora and pest populations </a:t>
            </a:r>
            <a:endParaRPr lang="en-IN" b="1" dirty="0" smtClean="0">
              <a:solidFill>
                <a:srgbClr val="002060"/>
              </a:solidFill>
              <a:latin typeface="Cambria" panose="02040503050406030204" pitchFamily="18" charset="0"/>
            </a:endParaRPr>
          </a:p>
          <a:p>
            <a:endParaRPr lang="en-IN" b="1" dirty="0" smtClean="0">
              <a:solidFill>
                <a:srgbClr val="002060"/>
              </a:solidFill>
              <a:latin typeface="Cambria" panose="02040503050406030204" pitchFamily="18" charset="0"/>
            </a:endParaRPr>
          </a:p>
          <a:p>
            <a:r>
              <a:rPr lang="en-IN" b="1" dirty="0" smtClean="0">
                <a:solidFill>
                  <a:srgbClr val="002060"/>
                </a:solidFill>
                <a:latin typeface="Cambria" panose="02040503050406030204" pitchFamily="18" charset="0"/>
              </a:rPr>
              <a:t>(</a:t>
            </a:r>
            <a:r>
              <a:rPr lang="en-IN" b="1" dirty="0">
                <a:solidFill>
                  <a:srgbClr val="002060"/>
                </a:solidFill>
                <a:latin typeface="Cambria" panose="02040503050406030204" pitchFamily="18" charset="0"/>
              </a:rPr>
              <a:t>v) poor management of crop residues, leading to their burning</a:t>
            </a:r>
            <a:r>
              <a:rPr lang="en-IN" b="1" dirty="0" smtClean="0">
                <a:solidFill>
                  <a:srgbClr val="002060"/>
                </a:solidFill>
                <a:latin typeface="Cambria" panose="02040503050406030204" pitchFamily="18" charset="0"/>
              </a:rPr>
              <a:t>.</a:t>
            </a:r>
          </a:p>
          <a:p>
            <a:r>
              <a:rPr lang="en-IN" b="1" dirty="0" smtClean="0">
                <a:solidFill>
                  <a:srgbClr val="002060"/>
                </a:solidFill>
                <a:latin typeface="Cambria" panose="02040503050406030204" pitchFamily="18" charset="0"/>
              </a:rPr>
              <a:t> </a:t>
            </a:r>
          </a:p>
          <a:p>
            <a:r>
              <a:rPr lang="en-IN" b="1" dirty="0" smtClean="0">
                <a:solidFill>
                  <a:srgbClr val="002060"/>
                </a:solidFill>
                <a:latin typeface="Cambria" panose="02040503050406030204" pitchFamily="18" charset="0"/>
              </a:rPr>
              <a:t>(vi) food  and nutritional insecurity </a:t>
            </a:r>
            <a:endParaRPr lang="en-IN"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658202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914400"/>
          </a:xfrm>
        </p:spPr>
        <p:txBody>
          <a:bodyPr>
            <a:normAutofit/>
          </a:bodyPr>
          <a:lstStyle/>
          <a:p>
            <a:r>
              <a:rPr lang="en-US" altLang="en-US" sz="3600" b="1" dirty="0" smtClean="0">
                <a:solidFill>
                  <a:srgbClr val="C00000"/>
                </a:solidFill>
                <a:latin typeface="Tahoma" pitchFamily="34" charset="0"/>
                <a:cs typeface="Tahoma" pitchFamily="34" charset="0"/>
              </a:rPr>
              <a:t>Unsustainability mainly caused by:</a:t>
            </a:r>
          </a:p>
        </p:txBody>
      </p:sp>
      <p:sp>
        <p:nvSpPr>
          <p:cNvPr id="45059" name="Rectangle 3"/>
          <p:cNvSpPr>
            <a:spLocks noGrp="1" noChangeArrowheads="1"/>
          </p:cNvSpPr>
          <p:nvPr>
            <p:ph type="body" idx="1"/>
          </p:nvPr>
        </p:nvSpPr>
        <p:spPr>
          <a:xfrm>
            <a:off x="76200" y="1447800"/>
            <a:ext cx="4495800" cy="2362200"/>
          </a:xfrm>
        </p:spPr>
        <p:txBody>
          <a:bodyPr>
            <a:normAutofit fontScale="62500" lnSpcReduction="20000"/>
          </a:bodyPr>
          <a:lstStyle/>
          <a:p>
            <a:pPr>
              <a:defRPr/>
            </a:pPr>
            <a:r>
              <a:rPr lang="en-US" sz="2800" b="1" dirty="0" smtClean="0">
                <a:solidFill>
                  <a:srgbClr val="C00000"/>
                </a:solidFill>
                <a:latin typeface="Tahoma" pitchFamily="34" charset="0"/>
                <a:ea typeface="Tahoma" pitchFamily="34" charset="0"/>
                <a:cs typeface="Tahoma" pitchFamily="34" charset="0"/>
              </a:rPr>
              <a:t>Tillage </a:t>
            </a:r>
          </a:p>
          <a:p>
            <a:pPr marL="742950" indent="-285750">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Soil Organic matter decline</a:t>
            </a:r>
          </a:p>
          <a:p>
            <a:pPr marL="742950" indent="-285750">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Soil structural degradation</a:t>
            </a:r>
          </a:p>
          <a:p>
            <a:pPr lvl="1">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Water and wind erosion</a:t>
            </a:r>
          </a:p>
          <a:p>
            <a:pPr lvl="1">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Reduced water infiltration rates</a:t>
            </a:r>
          </a:p>
          <a:p>
            <a:pPr lvl="1">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Surface sealing and crusting</a:t>
            </a:r>
          </a:p>
          <a:p>
            <a:pPr lvl="1">
              <a:buFont typeface="Arial" pitchFamily="34" charset="0"/>
              <a:buChar char="•"/>
              <a:defRPr/>
            </a:pPr>
            <a:r>
              <a:rPr lang="en-US" sz="2000" b="1" dirty="0" smtClean="0">
                <a:solidFill>
                  <a:srgbClr val="0033CC"/>
                </a:solidFill>
                <a:latin typeface="Tahoma" pitchFamily="34" charset="0"/>
                <a:ea typeface="Tahoma" pitchFamily="34" charset="0"/>
                <a:cs typeface="Tahoma" pitchFamily="34" charset="0"/>
              </a:rPr>
              <a:t>Soil compaction</a:t>
            </a:r>
          </a:p>
          <a:p>
            <a:pPr>
              <a:defRPr/>
            </a:pPr>
            <a:r>
              <a:rPr lang="en-US" sz="2800" b="1" dirty="0" smtClean="0">
                <a:solidFill>
                  <a:srgbClr val="008000"/>
                </a:solidFill>
                <a:latin typeface="Tahoma" pitchFamily="34" charset="0"/>
                <a:ea typeface="Tahoma" pitchFamily="34" charset="0"/>
                <a:cs typeface="Tahoma" pitchFamily="34" charset="0"/>
              </a:rPr>
              <a:t>Insufficient return of organic material</a:t>
            </a:r>
          </a:p>
          <a:p>
            <a:pPr>
              <a:defRPr/>
            </a:pPr>
            <a:r>
              <a:rPr lang="en-US" sz="2800" b="1" dirty="0" smtClean="0">
                <a:solidFill>
                  <a:srgbClr val="0033CC"/>
                </a:solidFill>
                <a:latin typeface="Tahoma" pitchFamily="34" charset="0"/>
                <a:ea typeface="Tahoma" pitchFamily="34" charset="0"/>
                <a:cs typeface="Tahoma" pitchFamily="34" charset="0"/>
              </a:rPr>
              <a:t>Mono cropping</a:t>
            </a:r>
          </a:p>
        </p:txBody>
      </p:sp>
      <p:pic>
        <p:nvPicPr>
          <p:cNvPr id="12293" name="Picture 5" descr="DSC_0337"/>
          <p:cNvPicPr>
            <a:picLocks noChangeAspect="1" noChangeArrowheads="1"/>
          </p:cNvPicPr>
          <p:nvPr/>
        </p:nvPicPr>
        <p:blipFill>
          <a:blip r:embed="rId3"/>
          <a:srcRect/>
          <a:stretch>
            <a:fillRect/>
          </a:stretch>
        </p:blipFill>
        <p:spPr bwMode="auto">
          <a:xfrm>
            <a:off x="4724400" y="3918703"/>
            <a:ext cx="4419600" cy="2939297"/>
          </a:xfrm>
          <a:prstGeom prst="rect">
            <a:avLst/>
          </a:prstGeom>
          <a:ln>
            <a:noFill/>
          </a:ln>
          <a:effectLst>
            <a:softEdge rad="112500"/>
          </a:effectLst>
        </p:spPr>
      </p:pic>
      <p:sp>
        <p:nvSpPr>
          <p:cNvPr id="2" name="Line 51"/>
          <p:cNvSpPr>
            <a:spLocks noChangeShapeType="1"/>
          </p:cNvSpPr>
          <p:nvPr/>
        </p:nvSpPr>
        <p:spPr bwMode="auto">
          <a:xfrm>
            <a:off x="0" y="914400"/>
            <a:ext cx="9144000" cy="0"/>
          </a:xfrm>
          <a:prstGeom prst="line">
            <a:avLst/>
          </a:prstGeom>
          <a:noFill/>
          <a:ln w="1016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solidFill>
                <a:prstClr val="black"/>
              </a:solidFill>
            </a:endParaRPr>
          </a:p>
        </p:txBody>
      </p:sp>
      <p:pic>
        <p:nvPicPr>
          <p:cNvPr id="12296" name="Picture 8"/>
          <p:cNvPicPr>
            <a:picLocks noChangeAspect="1" noChangeArrowheads="1"/>
          </p:cNvPicPr>
          <p:nvPr/>
        </p:nvPicPr>
        <p:blipFill>
          <a:blip r:embed="rId4"/>
          <a:srcRect/>
          <a:stretch>
            <a:fillRect/>
          </a:stretch>
        </p:blipFill>
        <p:spPr bwMode="auto">
          <a:xfrm>
            <a:off x="4724400" y="990600"/>
            <a:ext cx="4419600" cy="3114675"/>
          </a:xfrm>
          <a:prstGeom prst="rect">
            <a:avLst/>
          </a:prstGeom>
          <a:ln>
            <a:noFill/>
          </a:ln>
          <a:effectLst>
            <a:softEdge rad="112500"/>
          </a:effectLst>
        </p:spPr>
      </p:pic>
      <p:pic>
        <p:nvPicPr>
          <p:cNvPr id="7" name="Picture 7" descr="DSC01263"/>
          <p:cNvPicPr>
            <a:picLocks noChangeAspect="1" noChangeArrowheads="1"/>
          </p:cNvPicPr>
          <p:nvPr/>
        </p:nvPicPr>
        <p:blipFill>
          <a:blip r:embed="rId5"/>
          <a:srcRect l="3764" r="7796" b="13760"/>
          <a:stretch>
            <a:fillRect/>
          </a:stretch>
        </p:blipFill>
        <p:spPr bwMode="auto">
          <a:xfrm>
            <a:off x="971600" y="4130942"/>
            <a:ext cx="2569655" cy="2466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015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88900" y="88900"/>
            <a:ext cx="90551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r>
              <a:rPr lang="en-US" altLang="en-US" sz="3200" b="1">
                <a:solidFill>
                  <a:srgbClr val="0033CC"/>
                </a:solidFill>
                <a:latin typeface="Tahoma" pitchFamily="34" charset="0"/>
                <a:cs typeface="Tahoma" pitchFamily="34" charset="0"/>
              </a:rPr>
              <a:t>Unsustainable to Sustainable Agriculture</a:t>
            </a:r>
          </a:p>
          <a:p>
            <a:pPr algn="ctr" eaLnBrk="1" hangingPunct="1"/>
            <a:r>
              <a:rPr lang="en-US" altLang="en-US" sz="3200" b="1">
                <a:solidFill>
                  <a:srgbClr val="006600"/>
                </a:solidFill>
                <a:latin typeface="Tahoma" pitchFamily="34" charset="0"/>
                <a:cs typeface="Tahoma" pitchFamily="34" charset="0"/>
              </a:rPr>
              <a:t>What components needs shift?</a:t>
            </a:r>
            <a:endParaRPr lang="en-US" altLang="en-US" sz="3200">
              <a:solidFill>
                <a:srgbClr val="006600"/>
              </a:solidFill>
              <a:latin typeface="Tahoma" pitchFamily="34" charset="0"/>
              <a:cs typeface="Tahoma" pitchFamily="34" charset="0"/>
            </a:endParaRPr>
          </a:p>
        </p:txBody>
      </p:sp>
      <p:pic>
        <p:nvPicPr>
          <p:cNvPr id="21507" name="Picture 12" descr="Slid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700" y="4267200"/>
            <a:ext cx="151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descr="picture 0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205163"/>
            <a:ext cx="14478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4" descr="DSCN17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5088" y="2133600"/>
            <a:ext cx="14589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16"/>
          <p:cNvSpPr>
            <a:spLocks noChangeShapeType="1"/>
          </p:cNvSpPr>
          <p:nvPr/>
        </p:nvSpPr>
        <p:spPr bwMode="auto">
          <a:xfrm>
            <a:off x="0" y="1228725"/>
            <a:ext cx="9144000" cy="0"/>
          </a:xfrm>
          <a:prstGeom prst="line">
            <a:avLst/>
          </a:prstGeom>
          <a:noFill/>
          <a:ln w="76200">
            <a:solidFill>
              <a:srgbClr val="003300"/>
            </a:solidFill>
            <a:round/>
            <a:headEnd/>
            <a:tailEnd/>
          </a:ln>
          <a:extLst>
            <a:ext uri="{909E8E84-426E-40DD-AFC4-6F175D3DCCD1}">
              <a14:hiddenFill xmlns:a14="http://schemas.microsoft.com/office/drawing/2010/main">
                <a:noFill/>
              </a14:hiddenFill>
            </a:ext>
          </a:extLst>
        </p:spPr>
        <p:txBody>
          <a:bodyPr/>
          <a:lstStyle/>
          <a:p>
            <a:endParaRPr lang="en-IN">
              <a:solidFill>
                <a:prstClr val="black"/>
              </a:solidFill>
            </a:endParaRPr>
          </a:p>
        </p:txBody>
      </p:sp>
      <p:graphicFrame>
        <p:nvGraphicFramePr>
          <p:cNvPr id="10" name="Table 9"/>
          <p:cNvGraphicFramePr>
            <a:graphicFrameLocks noGrp="1"/>
          </p:cNvGraphicFramePr>
          <p:nvPr/>
        </p:nvGraphicFramePr>
        <p:xfrm>
          <a:off x="1600200" y="1570038"/>
          <a:ext cx="6096000" cy="3684660"/>
        </p:xfrm>
        <a:graphic>
          <a:graphicData uri="http://schemas.openxmlformats.org/drawingml/2006/table">
            <a:tbl>
              <a:tblPr firstRow="1" bandRow="1">
                <a:tableStyleId>{5C22544A-7EE6-4342-B048-85BDC9FD1C3A}</a:tableStyleId>
              </a:tblPr>
              <a:tblGrid>
                <a:gridCol w="2309214"/>
                <a:gridCol w="853086"/>
                <a:gridCol w="2933700"/>
              </a:tblGrid>
              <a:tr h="639996">
                <a:tc>
                  <a:txBody>
                    <a:bodyPr/>
                    <a:lstStyle/>
                    <a:p>
                      <a:r>
                        <a:rPr lang="en-US" sz="1800" dirty="0" smtClean="0">
                          <a:solidFill>
                            <a:srgbClr val="C00000"/>
                          </a:solidFill>
                          <a:latin typeface="Tahoma" pitchFamily="34" charset="0"/>
                          <a:ea typeface="Tahoma" pitchFamily="34" charset="0"/>
                          <a:cs typeface="Tahoma" pitchFamily="34" charset="0"/>
                        </a:rPr>
                        <a:t>Unsustainable</a:t>
                      </a:r>
                      <a:r>
                        <a:rPr lang="en-US" sz="1800" baseline="0" dirty="0" smtClean="0">
                          <a:solidFill>
                            <a:srgbClr val="C00000"/>
                          </a:solidFill>
                          <a:latin typeface="Tahoma" pitchFamily="34" charset="0"/>
                          <a:ea typeface="Tahoma" pitchFamily="34" charset="0"/>
                          <a:cs typeface="Tahoma" pitchFamily="34" charset="0"/>
                        </a:rPr>
                        <a:t> Agriculture</a:t>
                      </a:r>
                      <a:endParaRPr lang="en-IN" sz="1800" dirty="0">
                        <a:solidFill>
                          <a:srgbClr val="C00000"/>
                        </a:solidFill>
                        <a:latin typeface="Tahoma" pitchFamily="34" charset="0"/>
                        <a:ea typeface="Tahoma" pitchFamily="34" charset="0"/>
                        <a:cs typeface="Tahoma" pitchFamily="34" charset="0"/>
                      </a:endParaRPr>
                    </a:p>
                  </a:txBody>
                  <a:tcPr marT="45714" marB="45714"/>
                </a:tc>
                <a:tc>
                  <a:txBody>
                    <a:bodyPr/>
                    <a:lstStyle/>
                    <a:p>
                      <a:endParaRPr lang="en-IN" sz="180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6600"/>
                          </a:solidFill>
                          <a:latin typeface="Tahoma" pitchFamily="34" charset="0"/>
                          <a:ea typeface="Tahoma" pitchFamily="34" charset="0"/>
                          <a:cs typeface="Tahoma" pitchFamily="34" charset="0"/>
                        </a:rPr>
                        <a:t>Sustainable</a:t>
                      </a:r>
                      <a:r>
                        <a:rPr lang="en-US" sz="1800" baseline="0" dirty="0" smtClean="0">
                          <a:solidFill>
                            <a:srgbClr val="006600"/>
                          </a:solidFill>
                          <a:latin typeface="Tahoma" pitchFamily="34" charset="0"/>
                          <a:ea typeface="Tahoma" pitchFamily="34" charset="0"/>
                          <a:cs typeface="Tahoma" pitchFamily="34" charset="0"/>
                        </a:rPr>
                        <a:t> Agriculture</a:t>
                      </a:r>
                      <a:endParaRPr lang="en-IN" sz="1800" dirty="0" smtClean="0">
                        <a:solidFill>
                          <a:srgbClr val="006600"/>
                        </a:solidFill>
                        <a:latin typeface="Tahoma" pitchFamily="34" charset="0"/>
                        <a:ea typeface="Tahoma" pitchFamily="34" charset="0"/>
                        <a:cs typeface="Tahoma" pitchFamily="34" charset="0"/>
                      </a:endParaRPr>
                    </a:p>
                  </a:txBody>
                  <a:tcPr marT="45714" marB="45714"/>
                </a:tc>
              </a:tr>
              <a:tr h="1006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Tahoma" pitchFamily="34" charset="0"/>
                          <a:ea typeface="Tahoma" pitchFamily="34" charset="0"/>
                          <a:cs typeface="Tahoma" pitchFamily="34" charset="0"/>
                        </a:rPr>
                        <a:t>Ploughing/tilling the soil</a:t>
                      </a:r>
                    </a:p>
                  </a:txBody>
                  <a:tcPr marT="45714" marB="45714"/>
                </a:tc>
                <a:tc>
                  <a:txBody>
                    <a:bodyPr/>
                    <a:lstStyle/>
                    <a:p>
                      <a:endParaRPr lang="en-IN"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6600"/>
                          </a:solidFill>
                          <a:latin typeface="Tahoma" pitchFamily="34" charset="0"/>
                        </a:rPr>
                        <a:t>Minimum soil disturbance- </a:t>
                      </a:r>
                      <a:r>
                        <a:rPr lang="en-US" sz="1800" b="1" i="1" dirty="0" smtClean="0">
                          <a:latin typeface="Tahoma" pitchFamily="34" charset="0"/>
                        </a:rPr>
                        <a:t>No-till/minimum till</a:t>
                      </a:r>
                      <a:r>
                        <a:rPr lang="en-US" sz="1800" b="1" dirty="0" smtClean="0">
                          <a:solidFill>
                            <a:srgbClr val="0000FF"/>
                          </a:solidFill>
                          <a:latin typeface="Tahoma" pitchFamily="34" charset="0"/>
                        </a:rPr>
                        <a:t> </a:t>
                      </a:r>
                    </a:p>
                  </a:txBody>
                  <a:tcPr marT="45714" marB="45714"/>
                </a:tc>
              </a:tr>
              <a:tr h="10308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Tahoma" pitchFamily="34" charset="0"/>
                          <a:ea typeface="Tahoma" pitchFamily="34" charset="0"/>
                          <a:cs typeface="Tahoma" pitchFamily="34" charset="0"/>
                        </a:rPr>
                        <a:t>Removing all organic material</a:t>
                      </a:r>
                    </a:p>
                  </a:txBody>
                  <a:tcPr marT="45714" marB="45714"/>
                </a:tc>
                <a:tc>
                  <a:txBody>
                    <a:bodyPr/>
                    <a:lstStyle/>
                    <a:p>
                      <a:endParaRPr lang="en-IN"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6600"/>
                          </a:solidFill>
                          <a:latin typeface="Tahoma" pitchFamily="34" charset="0"/>
                        </a:rPr>
                        <a:t>Rational soil cover- </a:t>
                      </a:r>
                      <a:r>
                        <a:rPr lang="en-US" sz="1800" b="1" i="1" dirty="0" smtClean="0">
                          <a:latin typeface="Tahoma" pitchFamily="34" charset="0"/>
                        </a:rPr>
                        <a:t>Residue management</a:t>
                      </a:r>
                      <a:r>
                        <a:rPr lang="en-US" sz="1800" b="1" dirty="0" smtClean="0">
                          <a:solidFill>
                            <a:srgbClr val="0000FF"/>
                          </a:solidFill>
                          <a:latin typeface="Tahoma" pitchFamily="34" charset="0"/>
                        </a:rPr>
                        <a:t> </a:t>
                      </a:r>
                      <a:endParaRPr lang="en-US" sz="1800" b="1" i="1" dirty="0" smtClean="0">
                        <a:solidFill>
                          <a:srgbClr val="0000FF"/>
                        </a:solidFill>
                        <a:latin typeface="Tahoma" pitchFamily="34" charset="0"/>
                      </a:endParaRPr>
                    </a:p>
                  </a:txBody>
                  <a:tcPr marT="45714" marB="45714"/>
                </a:tc>
              </a:tr>
              <a:tr h="1006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latin typeface="Tahoma" pitchFamily="34" charset="0"/>
                          <a:ea typeface="Tahoma" pitchFamily="34" charset="0"/>
                          <a:cs typeface="Tahoma" pitchFamily="34" charset="0"/>
                        </a:rPr>
                        <a:t>Monoculture</a:t>
                      </a:r>
                    </a:p>
                  </a:txBody>
                  <a:tcPr marT="45714" marB="45714"/>
                </a:tc>
                <a:tc>
                  <a:txBody>
                    <a:bodyPr/>
                    <a:lstStyle/>
                    <a:p>
                      <a:endParaRPr lang="en-IN"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6600"/>
                          </a:solidFill>
                          <a:latin typeface="Tahoma" pitchFamily="34" charset="0"/>
                        </a:rPr>
                        <a:t>Efficient crop rotations- </a:t>
                      </a:r>
                      <a:r>
                        <a:rPr lang="en-US" sz="1800" b="1" i="1" dirty="0" smtClean="0">
                          <a:latin typeface="Tahoma" pitchFamily="34" charset="0"/>
                        </a:rPr>
                        <a:t>Crop diversification</a:t>
                      </a:r>
                    </a:p>
                  </a:txBody>
                  <a:tcPr marT="45714" marB="45714"/>
                </a:tc>
              </a:tr>
            </a:tbl>
          </a:graphicData>
        </a:graphic>
      </p:graphicFrame>
      <p:pic>
        <p:nvPicPr>
          <p:cNvPr id="21533" name="Picture 4" descr="IMG_31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4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5" descr="DSC_03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2209800"/>
            <a:ext cx="15303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19-23"/>
          <p:cNvPicPr>
            <a:picLocks noChangeAspect="1" noChangeArrowheads="1"/>
          </p:cNvPicPr>
          <p:nvPr/>
        </p:nvPicPr>
        <p:blipFill>
          <a:blip r:embed="rId8"/>
          <a:srcRect r="10626" b="12201"/>
          <a:stretch>
            <a:fillRect/>
          </a:stretch>
        </p:blipFill>
        <p:spPr>
          <a:xfrm>
            <a:off x="0" y="4267200"/>
            <a:ext cx="1524000" cy="908050"/>
          </a:xfrm>
          <a:prstGeom prst="rect">
            <a:avLst/>
          </a:prstGeom>
          <a:ln w="9525" cap="sq">
            <a:noFill/>
            <a:prstDash val="solid"/>
            <a:miter lim="800000"/>
          </a:ln>
          <a:effectLst>
            <a:outerShdw blurRad="50800" dist="38100" dir="2700000" algn="tl" rotWithShape="0">
              <a:srgbClr val="000000">
                <a:alpha val="43000"/>
              </a:srgbClr>
            </a:outerShdw>
          </a:effectLst>
        </p:spPr>
      </p:pic>
      <p:cxnSp>
        <p:nvCxnSpPr>
          <p:cNvPr id="15" name="Straight Arrow Connector 14"/>
          <p:cNvCxnSpPr/>
          <p:nvPr/>
        </p:nvCxnSpPr>
        <p:spPr bwMode="auto">
          <a:xfrm>
            <a:off x="3981450" y="2743200"/>
            <a:ext cx="720725" cy="1588"/>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bwMode="auto">
          <a:xfrm>
            <a:off x="4000500" y="3657600"/>
            <a:ext cx="720725" cy="1588"/>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bwMode="auto">
          <a:xfrm>
            <a:off x="4019550" y="4646613"/>
            <a:ext cx="720725" cy="15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bwMode="auto">
          <a:xfrm>
            <a:off x="3962400" y="1905000"/>
            <a:ext cx="720725" cy="1588"/>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9" name="Text Box 4"/>
          <p:cNvSpPr txBox="1">
            <a:spLocks noChangeArrowheads="1"/>
          </p:cNvSpPr>
          <p:nvPr/>
        </p:nvSpPr>
        <p:spPr bwMode="auto">
          <a:xfrm>
            <a:off x="0" y="52736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spcBef>
                <a:spcPct val="50000"/>
              </a:spcBef>
            </a:pPr>
            <a:r>
              <a:rPr lang="en-US" altLang="en-US" sz="2000" b="1" i="1">
                <a:solidFill>
                  <a:srgbClr val="008000"/>
                </a:solidFill>
                <a:latin typeface="Tahoma" pitchFamily="34" charset="0"/>
                <a:cs typeface="Tahoma" pitchFamily="34" charset="0"/>
              </a:rPr>
              <a:t>CA includes all of the other principles of sound crop management – </a:t>
            </a:r>
            <a:r>
              <a:rPr lang="en-US" altLang="en-US" sz="2000" b="1" i="1">
                <a:solidFill>
                  <a:srgbClr val="0033CC"/>
                </a:solidFill>
                <a:latin typeface="Tahoma" pitchFamily="34" charset="0"/>
                <a:cs typeface="Tahoma" pitchFamily="34" charset="0"/>
              </a:rPr>
              <a:t>we just need to remove the ills of the past</a:t>
            </a:r>
          </a:p>
        </p:txBody>
      </p:sp>
    </p:spTree>
    <p:extLst>
      <p:ext uri="{BB962C8B-B14F-4D97-AF65-F5344CB8AC3E}">
        <p14:creationId xmlns:p14="http://schemas.microsoft.com/office/powerpoint/2010/main" val="106478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Base Infographie\Base infographie png\Bibliotheque png des graphiques SCV\Fond piliers SC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713"/>
            <a:ext cx="9144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3" descr="F:\Base Infographie\Base infographie png\Bibliotheque png des intemperies\nuage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257175"/>
            <a:ext cx="21431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3" descr="F:\Base Infographie\Base infographie png\Bibliotheque png des intemperies\nuage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25" y="-342900"/>
            <a:ext cx="17494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7" descr="F:\Base Infographie\Base infographie png\Bibliotheque png des intemperies\nuage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4300" y="-342900"/>
            <a:ext cx="3562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8" descr="F:\Base Infographie\Base infographie png\Bibliotheque png des intemperies\nuage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588" y="-85725"/>
            <a:ext cx="2232026"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3" descr="F:\Base Infographie\Base infographie png\Bibliotheque png des intemperies\nuage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342900"/>
            <a:ext cx="17494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1" descr="F:\Base Infographie\Base infographie png\Bibliotheque png des animaux\oiseau.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 y="771525"/>
            <a:ext cx="200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5" descr="F:\Base Infographie\Base infographie png\Bibliotheque png des intemperies\nuag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9188" y="-257175"/>
            <a:ext cx="21971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5" descr="F:\Base Infographie\Base infographie png\Bibliotheque png des intemperies\nuag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6900" y="-428625"/>
            <a:ext cx="21971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4" descr="F:\Base Infographie\Base infographie png\Bibliotheque png des intemperies\nuag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5938" y="-342900"/>
            <a:ext cx="21971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49"/>
          <p:cNvGrpSpPr>
            <a:grpSpLocks/>
          </p:cNvGrpSpPr>
          <p:nvPr/>
        </p:nvGrpSpPr>
        <p:grpSpPr bwMode="auto">
          <a:xfrm>
            <a:off x="323850" y="2571750"/>
            <a:ext cx="3071813" cy="3486150"/>
            <a:chOff x="323850" y="2571750"/>
            <a:chExt cx="3071813" cy="3486150"/>
          </a:xfrm>
        </p:grpSpPr>
        <p:grpSp>
          <p:nvGrpSpPr>
            <p:cNvPr id="15402" name="Groupe 54"/>
            <p:cNvGrpSpPr>
              <a:grpSpLocks/>
            </p:cNvGrpSpPr>
            <p:nvPr/>
          </p:nvGrpSpPr>
          <p:grpSpPr bwMode="auto">
            <a:xfrm>
              <a:off x="323850" y="2571750"/>
              <a:ext cx="3071813" cy="1457325"/>
              <a:chOff x="-428660" y="2143120"/>
              <a:chExt cx="3071834" cy="1214446"/>
            </a:xfrm>
          </p:grpSpPr>
          <p:pic>
            <p:nvPicPr>
              <p:cNvPr id="15407" name="Picture 24" descr="F:\Base Infographie\Base infographie png\Bibliotheque png des agriculteurs\tracteu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28662" y="2143120"/>
                <a:ext cx="1500198" cy="91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Multiplier 34"/>
              <p:cNvSpPr/>
              <p:nvPr/>
            </p:nvSpPr>
            <p:spPr>
              <a:xfrm>
                <a:off x="785786" y="2428872"/>
                <a:ext cx="1857388" cy="928694"/>
              </a:xfrm>
              <a:prstGeom prst="mathMultiply">
                <a:avLst>
                  <a:gd name="adj1" fmla="val 104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solidFill>
                    <a:prstClr val="white"/>
                  </a:solidFill>
                </a:endParaRPr>
              </a:p>
            </p:txBody>
          </p:sp>
          <p:pic>
            <p:nvPicPr>
              <p:cNvPr id="15409" name="Picture 23" descr="F:\Base Infographie\Base infographie png\Bibliotheque png des agriculteurs\B_casseurs terr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70" y="2214558"/>
                <a:ext cx="917908" cy="94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Multiplier 35"/>
              <p:cNvSpPr/>
              <p:nvPr/>
            </p:nvSpPr>
            <p:spPr>
              <a:xfrm>
                <a:off x="-428660" y="2428872"/>
                <a:ext cx="1857388" cy="928694"/>
              </a:xfrm>
              <a:prstGeom prst="mathMultiply">
                <a:avLst>
                  <a:gd name="adj1" fmla="val 104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solidFill>
                    <a:prstClr val="white"/>
                  </a:solidFill>
                </a:endParaRPr>
              </a:p>
            </p:txBody>
          </p:sp>
        </p:grpSp>
        <p:sp>
          <p:nvSpPr>
            <p:cNvPr id="15403" name="ZoneTexte 41"/>
            <p:cNvSpPr txBox="1">
              <a:spLocks noChangeArrowheads="1"/>
            </p:cNvSpPr>
            <p:nvPr/>
          </p:nvSpPr>
          <p:spPr bwMode="auto">
            <a:xfrm>
              <a:off x="577850" y="4733925"/>
              <a:ext cx="2428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r>
                <a:rPr lang="en-US" altLang="en-US" sz="1600" b="1">
                  <a:solidFill>
                    <a:srgbClr val="0033CC"/>
                  </a:solidFill>
                </a:rPr>
                <a:t>Minimum mechanical </a:t>
              </a:r>
              <a:br>
                <a:rPr lang="en-US" altLang="en-US" sz="1600" b="1">
                  <a:solidFill>
                    <a:srgbClr val="0033CC"/>
                  </a:solidFill>
                </a:rPr>
              </a:br>
              <a:r>
                <a:rPr lang="en-US" altLang="en-US" sz="1600" b="1">
                  <a:solidFill>
                    <a:srgbClr val="0033CC"/>
                  </a:solidFill>
                </a:rPr>
                <a:t>soil disturbance </a:t>
              </a:r>
              <a:br>
                <a:rPr lang="en-US" altLang="en-US" sz="1600" b="1">
                  <a:solidFill>
                    <a:srgbClr val="0033CC"/>
                  </a:solidFill>
                </a:rPr>
              </a:br>
              <a:r>
                <a:rPr lang="en-US" altLang="en-US" sz="1600" b="1">
                  <a:solidFill>
                    <a:srgbClr val="0033CC"/>
                  </a:solidFill>
                </a:rPr>
                <a:t>(</a:t>
              </a:r>
              <a:r>
                <a:rPr lang="en-AU" altLang="en-US" sz="1600" b="1">
                  <a:solidFill>
                    <a:srgbClr val="0033CC"/>
                  </a:solidFill>
                </a:rPr>
                <a:t>the minimum soil disturbance necessary to sow the seed)</a:t>
              </a:r>
              <a:endParaRPr lang="fr-FR" altLang="en-US" sz="1600" b="1">
                <a:solidFill>
                  <a:srgbClr val="0033CC"/>
                </a:solidFill>
              </a:endParaRPr>
            </a:p>
          </p:txBody>
        </p:sp>
        <p:grpSp>
          <p:nvGrpSpPr>
            <p:cNvPr id="15404" name="Groupe 44"/>
            <p:cNvGrpSpPr>
              <a:grpSpLocks/>
            </p:cNvGrpSpPr>
            <p:nvPr/>
          </p:nvGrpSpPr>
          <p:grpSpPr bwMode="auto">
            <a:xfrm>
              <a:off x="1571625" y="3962400"/>
              <a:ext cx="571500" cy="600075"/>
              <a:chOff x="4000496" y="3286128"/>
              <a:chExt cx="571506" cy="500066"/>
            </a:xfrm>
          </p:grpSpPr>
          <p:sp>
            <p:nvSpPr>
              <p:cNvPr id="43" name="Ellipse 42"/>
              <p:cNvSpPr/>
              <p:nvPr/>
            </p:nvSpPr>
            <p:spPr>
              <a:xfrm>
                <a:off x="4000496" y="3286128"/>
                <a:ext cx="500068" cy="500066"/>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solidFill>
                    <a:prstClr val="white"/>
                  </a:solidFill>
                </a:endParaRPr>
              </a:p>
            </p:txBody>
          </p:sp>
          <p:sp>
            <p:nvSpPr>
              <p:cNvPr id="15406" name="ZoneTexte 43"/>
              <p:cNvSpPr txBox="1">
                <a:spLocks noChangeArrowheads="1"/>
              </p:cNvSpPr>
              <p:nvPr/>
            </p:nvSpPr>
            <p:spPr bwMode="auto">
              <a:xfrm>
                <a:off x="4071935" y="3286128"/>
                <a:ext cx="500067" cy="38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eaLnBrk="1" hangingPunct="1"/>
                <a:r>
                  <a:rPr lang="fr-FR" altLang="en-US" b="1">
                    <a:solidFill>
                      <a:srgbClr val="FFFF00"/>
                    </a:solidFill>
                    <a:latin typeface="Optimum"/>
                  </a:rPr>
                  <a:t>1</a:t>
                </a:r>
              </a:p>
            </p:txBody>
          </p:sp>
        </p:grpSp>
      </p:grpSp>
      <p:sp>
        <p:nvSpPr>
          <p:cNvPr id="15373" name="ZoneTexte 24"/>
          <p:cNvSpPr txBox="1">
            <a:spLocks noChangeArrowheads="1"/>
          </p:cNvSpPr>
          <p:nvPr/>
        </p:nvSpPr>
        <p:spPr bwMode="auto">
          <a:xfrm>
            <a:off x="785813" y="1208088"/>
            <a:ext cx="8358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eaLnBrk="1" hangingPunct="1"/>
            <a:r>
              <a:rPr lang="en-US" altLang="en-US" b="1">
                <a:solidFill>
                  <a:srgbClr val="C00000"/>
                </a:solidFill>
                <a:latin typeface="Tahoma" pitchFamily="34" charset="0"/>
                <a:cs typeface="Tahoma" pitchFamily="34" charset="0"/>
              </a:rPr>
              <a:t>CA is based on three principles  applied simultaneously (FAO, 2009)</a:t>
            </a:r>
            <a:endParaRPr lang="fr-FR" altLang="en-US" b="1">
              <a:solidFill>
                <a:srgbClr val="C00000"/>
              </a:solidFill>
              <a:latin typeface="Tahoma" pitchFamily="34" charset="0"/>
              <a:cs typeface="Tahoma" pitchFamily="34" charset="0"/>
            </a:endParaRPr>
          </a:p>
        </p:txBody>
      </p:sp>
      <p:grpSp>
        <p:nvGrpSpPr>
          <p:cNvPr id="5" name="Gruppo 50"/>
          <p:cNvGrpSpPr>
            <a:grpSpLocks/>
          </p:cNvGrpSpPr>
          <p:nvPr/>
        </p:nvGrpSpPr>
        <p:grpSpPr bwMode="auto">
          <a:xfrm>
            <a:off x="2682875" y="2778125"/>
            <a:ext cx="3571875" cy="3255963"/>
            <a:chOff x="2682875" y="2778125"/>
            <a:chExt cx="3571875" cy="3255963"/>
          </a:xfrm>
        </p:grpSpPr>
        <p:grpSp>
          <p:nvGrpSpPr>
            <p:cNvPr id="15392" name="Groupe 51"/>
            <p:cNvGrpSpPr>
              <a:grpSpLocks/>
            </p:cNvGrpSpPr>
            <p:nvPr/>
          </p:nvGrpSpPr>
          <p:grpSpPr bwMode="auto">
            <a:xfrm>
              <a:off x="2682875" y="2778125"/>
              <a:ext cx="3571875" cy="1763713"/>
              <a:chOff x="2500298" y="2314571"/>
              <a:chExt cx="3571900" cy="1469628"/>
            </a:xfrm>
          </p:grpSpPr>
          <p:grpSp>
            <p:nvGrpSpPr>
              <p:cNvPr id="15398" name="Groupe 32"/>
              <p:cNvGrpSpPr>
                <a:grpSpLocks/>
              </p:cNvGrpSpPr>
              <p:nvPr/>
            </p:nvGrpSpPr>
            <p:grpSpPr bwMode="auto">
              <a:xfrm>
                <a:off x="2500298" y="2500310"/>
                <a:ext cx="1785950" cy="785818"/>
                <a:chOff x="-2143172" y="2714624"/>
                <a:chExt cx="13635075" cy="447669"/>
              </a:xfrm>
            </p:grpSpPr>
            <p:pic>
              <p:nvPicPr>
                <p:cNvPr id="15400" name="Picture 20" descr="F:\Base Infographie\Base infographie png\Bibliotheque png des fonds\Litiere Styl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3172" y="2714624"/>
                  <a:ext cx="8277225" cy="44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20" descr="F:\Base Infographie\Base infographie png\Bibliotheque png des fonds\Litiere Styl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4678" y="2714624"/>
                  <a:ext cx="8277225" cy="44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99" name="Picture 7" descr="F:\Base Infographie\Base infographie png\Bibliotheque png des plantes\Plantes de couverture\Arachis stade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9058" y="2314571"/>
                <a:ext cx="2143140" cy="146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93" name="Groupe 52"/>
            <p:cNvGrpSpPr>
              <a:grpSpLocks/>
            </p:cNvGrpSpPr>
            <p:nvPr/>
          </p:nvGrpSpPr>
          <p:grpSpPr bwMode="auto">
            <a:xfrm>
              <a:off x="2843213" y="4025900"/>
              <a:ext cx="2428875" cy="2008188"/>
              <a:chOff x="2285984" y="3354478"/>
              <a:chExt cx="2428892" cy="1674292"/>
            </a:xfrm>
          </p:grpSpPr>
          <p:sp>
            <p:nvSpPr>
              <p:cNvPr id="15394" name="ZoneTexte 39"/>
              <p:cNvSpPr txBox="1">
                <a:spLocks noChangeArrowheads="1"/>
              </p:cNvSpPr>
              <p:nvPr/>
            </p:nvSpPr>
            <p:spPr bwMode="auto">
              <a:xfrm>
                <a:off x="2285984" y="3926252"/>
                <a:ext cx="2428892" cy="110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r>
                  <a:rPr lang="en-US" altLang="en-US" sz="1600" b="1">
                    <a:solidFill>
                      <a:srgbClr val="006600"/>
                    </a:solidFill>
                  </a:rPr>
                  <a:t>Permanent organic </a:t>
                </a:r>
                <a:br>
                  <a:rPr lang="en-US" altLang="en-US" sz="1600" b="1">
                    <a:solidFill>
                      <a:srgbClr val="006600"/>
                    </a:solidFill>
                  </a:rPr>
                </a:br>
                <a:r>
                  <a:rPr lang="en-US" altLang="en-US" sz="1600" b="1">
                    <a:solidFill>
                      <a:srgbClr val="006600"/>
                    </a:solidFill>
                  </a:rPr>
                  <a:t>soil cover </a:t>
                </a:r>
                <a:br>
                  <a:rPr lang="en-US" altLang="en-US" sz="1600" b="1">
                    <a:solidFill>
                      <a:srgbClr val="006600"/>
                    </a:solidFill>
                  </a:rPr>
                </a:br>
                <a:r>
                  <a:rPr lang="en-US" altLang="en-US" sz="1600" b="1">
                    <a:solidFill>
                      <a:srgbClr val="006600"/>
                    </a:solidFill>
                  </a:rPr>
                  <a:t>(retention of adequate levels of crop residues on the soil surface)</a:t>
                </a:r>
              </a:p>
            </p:txBody>
          </p:sp>
          <p:grpSp>
            <p:nvGrpSpPr>
              <p:cNvPr id="15395" name="Groupe 22"/>
              <p:cNvGrpSpPr>
                <a:grpSpLocks/>
              </p:cNvGrpSpPr>
              <p:nvPr/>
            </p:nvGrpSpPr>
            <p:grpSpPr bwMode="auto">
              <a:xfrm>
                <a:off x="3214679" y="3354478"/>
                <a:ext cx="571505" cy="500040"/>
                <a:chOff x="4000497" y="3286128"/>
                <a:chExt cx="571505" cy="500040"/>
              </a:xfrm>
            </p:grpSpPr>
            <p:sp>
              <p:nvSpPr>
                <p:cNvPr id="45" name="Ellipse 44"/>
                <p:cNvSpPr/>
                <p:nvPr/>
              </p:nvSpPr>
              <p:spPr>
                <a:xfrm>
                  <a:off x="4000496" y="3286128"/>
                  <a:ext cx="500066" cy="50030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solidFill>
                      <a:prstClr val="white"/>
                    </a:solidFill>
                  </a:endParaRPr>
                </a:p>
              </p:txBody>
            </p:sp>
            <p:sp>
              <p:nvSpPr>
                <p:cNvPr id="15397" name="ZoneTexte 45"/>
                <p:cNvSpPr txBox="1">
                  <a:spLocks noChangeArrowheads="1"/>
                </p:cNvSpPr>
                <p:nvPr/>
              </p:nvSpPr>
              <p:spPr bwMode="auto">
                <a:xfrm>
                  <a:off x="4071935" y="3286129"/>
                  <a:ext cx="500067" cy="3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eaLnBrk="1" hangingPunct="1"/>
                  <a:r>
                    <a:rPr lang="fr-FR" altLang="en-US" b="1">
                      <a:solidFill>
                        <a:srgbClr val="FFFF00"/>
                      </a:solidFill>
                      <a:latin typeface="Optimum"/>
                    </a:rPr>
                    <a:t>2</a:t>
                  </a:r>
                </a:p>
              </p:txBody>
            </p:sp>
          </p:grpSp>
        </p:grpSp>
      </p:grpSp>
      <p:grpSp>
        <p:nvGrpSpPr>
          <p:cNvPr id="10" name="Gruppo 51"/>
          <p:cNvGrpSpPr>
            <a:grpSpLocks/>
          </p:cNvGrpSpPr>
          <p:nvPr/>
        </p:nvGrpSpPr>
        <p:grpSpPr bwMode="auto">
          <a:xfrm>
            <a:off x="5214938" y="1885950"/>
            <a:ext cx="4714875" cy="4470400"/>
            <a:chOff x="5435600" y="1885950"/>
            <a:chExt cx="4714875" cy="4470400"/>
          </a:xfrm>
        </p:grpSpPr>
        <p:grpSp>
          <p:nvGrpSpPr>
            <p:cNvPr id="15377" name="Groupe 57"/>
            <p:cNvGrpSpPr>
              <a:grpSpLocks/>
            </p:cNvGrpSpPr>
            <p:nvPr/>
          </p:nvGrpSpPr>
          <p:grpSpPr bwMode="auto">
            <a:xfrm>
              <a:off x="5435600" y="1885950"/>
              <a:ext cx="4714875" cy="4470400"/>
              <a:chOff x="5643570" y="2489019"/>
              <a:chExt cx="4714908" cy="3726067"/>
            </a:xfrm>
          </p:grpSpPr>
          <p:grpSp>
            <p:nvGrpSpPr>
              <p:cNvPr id="15383" name="Groupe 56"/>
              <p:cNvGrpSpPr>
                <a:grpSpLocks/>
              </p:cNvGrpSpPr>
              <p:nvPr/>
            </p:nvGrpSpPr>
            <p:grpSpPr bwMode="auto">
              <a:xfrm>
                <a:off x="7299775" y="2928938"/>
                <a:ext cx="2630075" cy="2000264"/>
                <a:chOff x="7299775" y="2000244"/>
                <a:chExt cx="2630075" cy="2000264"/>
              </a:xfrm>
            </p:grpSpPr>
            <p:pic>
              <p:nvPicPr>
                <p:cNvPr id="15390" name="Picture 6" descr="F:\Base Infographie\Base infographie png\Bibliotheque png des plantes\Plantes de couverture\Brachiaria stade 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99775" y="2000244"/>
                  <a:ext cx="2630075" cy="20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5" descr="F:\Base Infographie\Base infographie png\Bibliotheque png des plantes\Cultures\Soja stade 8.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8149" y="2214558"/>
                  <a:ext cx="814379" cy="114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4" name="Groupe 55"/>
              <p:cNvGrpSpPr>
                <a:grpSpLocks/>
              </p:cNvGrpSpPr>
              <p:nvPr/>
            </p:nvGrpSpPr>
            <p:grpSpPr bwMode="auto">
              <a:xfrm>
                <a:off x="5643570" y="2489019"/>
                <a:ext cx="4714908" cy="3726067"/>
                <a:chOff x="5643570" y="1571616"/>
                <a:chExt cx="4714908" cy="3726067"/>
              </a:xfrm>
            </p:grpSpPr>
            <p:pic>
              <p:nvPicPr>
                <p:cNvPr id="15385" name="Picture 4" descr="F:\Base Infographie\Base infographie png\Bibliotheque png des plantes\Plantes de couverture\Stylosanthes  stade 4.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7504" y="2285996"/>
                  <a:ext cx="2086395" cy="13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0" descr="F:\Base Infographie\Base infographie png\Bibliotheque png des plantes\Plantes de couverture\Raphanus stade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5980087" y="2334158"/>
                  <a:ext cx="949367" cy="102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10" descr="F:\Base Infographie\Base infographie png\Bibliotheque png des plantes\Plantes de couverture\Raphanus stade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43570" y="2422451"/>
                  <a:ext cx="714380" cy="93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3" descr="F:\Base Infographie\Base infographie png\Bibliotheque png des plantes\Cultures\Sorgho court stade 6.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5272" y="1571616"/>
                  <a:ext cx="2643206" cy="372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6" descr="F:\Base Infographie\Base infographie png\Bibliotheque png des plantes\Cultures\Riz stade 7.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86644" y="1785930"/>
                  <a:ext cx="1114891" cy="15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378" name="Groupe 53"/>
            <p:cNvGrpSpPr>
              <a:grpSpLocks/>
            </p:cNvGrpSpPr>
            <p:nvPr/>
          </p:nvGrpSpPr>
          <p:grpSpPr bwMode="auto">
            <a:xfrm>
              <a:off x="5435600" y="4029074"/>
              <a:ext cx="3168650" cy="2091789"/>
              <a:chOff x="5724166" y="3357567"/>
              <a:chExt cx="3168462" cy="1743703"/>
            </a:xfrm>
          </p:grpSpPr>
          <p:sp>
            <p:nvSpPr>
              <p:cNvPr id="15379" name="ZoneTexte 46"/>
              <p:cNvSpPr txBox="1">
                <a:spLocks noChangeArrowheads="1"/>
              </p:cNvSpPr>
              <p:nvPr/>
            </p:nvSpPr>
            <p:spPr bwMode="auto">
              <a:xfrm>
                <a:off x="5724166" y="3998059"/>
                <a:ext cx="3168462" cy="110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lgn="ctr" eaLnBrk="1" hangingPunct="1"/>
                <a:r>
                  <a:rPr lang="en-US" altLang="en-US" sz="1600" b="1">
                    <a:solidFill>
                      <a:srgbClr val="0033CC"/>
                    </a:solidFill>
                  </a:rPr>
                  <a:t>Diversified crop rotations including cover crops </a:t>
                </a:r>
                <a:br>
                  <a:rPr lang="en-US" altLang="en-US" sz="1600" b="1">
                    <a:solidFill>
                      <a:srgbClr val="0033CC"/>
                    </a:solidFill>
                  </a:rPr>
                </a:br>
                <a:r>
                  <a:rPr lang="en-US" altLang="en-US" sz="1600" b="1">
                    <a:solidFill>
                      <a:srgbClr val="0033CC"/>
                    </a:solidFill>
                  </a:rPr>
                  <a:t>(to help moderate possible weed, disease and pest problems)</a:t>
                </a:r>
                <a:r>
                  <a:rPr lang="es-ES" altLang="en-US" sz="1600" b="1">
                    <a:solidFill>
                      <a:srgbClr val="0033CC"/>
                    </a:solidFill>
                  </a:rPr>
                  <a:t> </a:t>
                </a:r>
              </a:p>
            </p:txBody>
          </p:sp>
          <p:grpSp>
            <p:nvGrpSpPr>
              <p:cNvPr id="15380" name="Groupe 22"/>
              <p:cNvGrpSpPr>
                <a:grpSpLocks/>
              </p:cNvGrpSpPr>
              <p:nvPr/>
            </p:nvGrpSpPr>
            <p:grpSpPr bwMode="auto">
              <a:xfrm>
                <a:off x="7096944" y="3357567"/>
                <a:ext cx="571505" cy="500040"/>
                <a:chOff x="4810928" y="3286129"/>
                <a:chExt cx="571505" cy="500040"/>
              </a:xfrm>
            </p:grpSpPr>
            <p:sp>
              <p:nvSpPr>
                <p:cNvPr id="49" name="Ellipse 48"/>
                <p:cNvSpPr/>
                <p:nvPr/>
              </p:nvSpPr>
              <p:spPr>
                <a:xfrm>
                  <a:off x="4811256" y="3286130"/>
                  <a:ext cx="500033" cy="500219"/>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dirty="0">
                    <a:solidFill>
                      <a:prstClr val="white"/>
                    </a:solidFill>
                  </a:endParaRPr>
                </a:p>
              </p:txBody>
            </p:sp>
            <p:sp>
              <p:nvSpPr>
                <p:cNvPr id="15382" name="ZoneTexte 49"/>
                <p:cNvSpPr txBox="1">
                  <a:spLocks noChangeArrowheads="1"/>
                </p:cNvSpPr>
                <p:nvPr/>
              </p:nvSpPr>
              <p:spPr bwMode="auto">
                <a:xfrm>
                  <a:off x="4882367" y="3286129"/>
                  <a:ext cx="500066" cy="3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eaLnBrk="1" hangingPunct="1"/>
                  <a:r>
                    <a:rPr lang="fr-FR" altLang="en-US" b="1">
                      <a:solidFill>
                        <a:srgbClr val="FFFF00"/>
                      </a:solidFill>
                      <a:latin typeface="Optimum"/>
                    </a:rPr>
                    <a:t>3</a:t>
                  </a:r>
                </a:p>
              </p:txBody>
            </p:sp>
          </p:grpSp>
        </p:grpSp>
      </p:grpSp>
      <p:sp>
        <p:nvSpPr>
          <p:cNvPr id="10258" name="Rectangle 6"/>
          <p:cNvSpPr>
            <a:spLocks noChangeArrowheads="1"/>
          </p:cNvSpPr>
          <p:nvPr/>
        </p:nvSpPr>
        <p:spPr bwMode="auto">
          <a:xfrm rot="10800000">
            <a:off x="-1588" y="-15875"/>
            <a:ext cx="671513" cy="6900863"/>
          </a:xfrm>
          <a:prstGeom prst="rect">
            <a:avLst/>
          </a:prstGeom>
          <a:solidFill>
            <a:schemeClr val="bg1">
              <a:lumMod val="50000"/>
            </a:schemeClr>
          </a:solidFill>
          <a:ln w="9525" algn="ctr">
            <a:noFill/>
            <a:miter lim="800000"/>
            <a:headEnd/>
            <a:tailEnd/>
          </a:ln>
        </p:spPr>
        <p:txBody>
          <a:bodyPr vert="eaVert" wrap="none" anchor="ctr"/>
          <a:lstStyle/>
          <a:p>
            <a:pPr algn="ctr">
              <a:defRPr/>
            </a:pPr>
            <a:r>
              <a:rPr lang="en-GB" sz="2800" b="1" dirty="0">
                <a:solidFill>
                  <a:srgbClr val="FFFF00"/>
                </a:solidFill>
                <a:cs typeface="Times New Roman" pitchFamily="18" charset="0"/>
              </a:rPr>
              <a:t>Conservation agriculture systems</a:t>
            </a:r>
            <a:endParaRPr lang="it-IT" sz="2800" b="1" dirty="0">
              <a:solidFill>
                <a:srgbClr val="FFFF00"/>
              </a:solidFill>
              <a:cs typeface="Times New Roman" pitchFamily="18" charset="0"/>
            </a:endParaRPr>
          </a:p>
        </p:txBody>
      </p:sp>
    </p:spTree>
    <p:extLst>
      <p:ext uri="{BB962C8B-B14F-4D97-AF65-F5344CB8AC3E}">
        <p14:creationId xmlns:p14="http://schemas.microsoft.com/office/powerpoint/2010/main" val="40750861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19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5867400" cy="5867400"/>
          </a:xfrm>
        </p:spPr>
        <p:txBody>
          <a:bodyPr>
            <a:noAutofit/>
          </a:bodyPr>
          <a:lstStyle/>
          <a:p>
            <a:pPr algn="just">
              <a:buNone/>
            </a:pPr>
            <a:r>
              <a:rPr lang="en-US" sz="2000" dirty="0">
                <a:solidFill>
                  <a:schemeClr val="bg1"/>
                </a:solidFill>
              </a:rPr>
              <a:t>The positive </a:t>
            </a:r>
            <a:r>
              <a:rPr lang="en-US" sz="2000" dirty="0" smtClean="0">
                <a:solidFill>
                  <a:schemeClr val="bg1"/>
                </a:solidFill>
              </a:rPr>
              <a:t>effect of </a:t>
            </a:r>
            <a:r>
              <a:rPr lang="en-US" sz="2000" dirty="0">
                <a:solidFill>
                  <a:schemeClr val="bg1"/>
                </a:solidFill>
              </a:rPr>
              <a:t>these practices seems to be </a:t>
            </a:r>
            <a:r>
              <a:rPr lang="en-US" sz="2000" dirty="0"/>
              <a:t>correlated with the </a:t>
            </a:r>
            <a:r>
              <a:rPr lang="en-US" sz="2000" dirty="0" smtClean="0"/>
              <a:t>	improvement of </a:t>
            </a:r>
            <a:r>
              <a:rPr lang="en-US" sz="2000" dirty="0"/>
              <a:t>soil structure </a:t>
            </a:r>
            <a:endParaRPr lang="en-US" sz="2000" dirty="0" smtClean="0"/>
          </a:p>
          <a:p>
            <a:pPr algn="just">
              <a:buNone/>
            </a:pPr>
            <a:r>
              <a:rPr lang="en-US" sz="2000" dirty="0" smtClean="0"/>
              <a:t>		 </a:t>
            </a:r>
            <a:r>
              <a:rPr lang="en-US" sz="2000" dirty="0"/>
              <a:t>higher availability of organic </a:t>
            </a:r>
            <a:r>
              <a:rPr lang="en-US" sz="2000" dirty="0" smtClean="0"/>
              <a:t>substrates for microorganisms.</a:t>
            </a:r>
          </a:p>
          <a:p>
            <a:pPr algn="just">
              <a:buNone/>
            </a:pPr>
            <a:r>
              <a:rPr lang="en-US" sz="2000" dirty="0" smtClean="0"/>
              <a:t> </a:t>
            </a:r>
            <a:r>
              <a:rPr lang="en-US" sz="2000" dirty="0"/>
              <a:t>Improved soil structure allows </a:t>
            </a:r>
            <a:endParaRPr lang="en-US" sz="2000" dirty="0" smtClean="0"/>
          </a:p>
          <a:p>
            <a:pPr algn="just">
              <a:buNone/>
            </a:pPr>
            <a:r>
              <a:rPr lang="en-US" sz="2000" dirty="0" smtClean="0"/>
              <a:t>		better soil </a:t>
            </a:r>
            <a:r>
              <a:rPr lang="en-US" sz="2000" dirty="0"/>
              <a:t>aeration </a:t>
            </a:r>
            <a:r>
              <a:rPr lang="en-US" sz="2000" dirty="0" smtClean="0"/>
              <a:t> </a:t>
            </a:r>
          </a:p>
          <a:p>
            <a:pPr algn="just">
              <a:buNone/>
            </a:pPr>
            <a:r>
              <a:rPr lang="en-US" sz="2000" dirty="0" smtClean="0"/>
              <a:t>		diffusion </a:t>
            </a:r>
            <a:r>
              <a:rPr lang="en-US" sz="2000" dirty="0"/>
              <a:t>of water and nutrients </a:t>
            </a:r>
            <a:r>
              <a:rPr lang="en-US" sz="2000" dirty="0" smtClean="0"/>
              <a:t>through the </a:t>
            </a:r>
            <a:r>
              <a:rPr lang="en-US" sz="2000" dirty="0"/>
              <a:t>soil profile, </a:t>
            </a:r>
            <a:endParaRPr lang="en-US" sz="2000" dirty="0" smtClean="0"/>
          </a:p>
          <a:p>
            <a:pPr algn="just">
              <a:buNone/>
            </a:pPr>
            <a:r>
              <a:rPr lang="en-US" sz="2000" dirty="0" smtClean="0"/>
              <a:t>while </a:t>
            </a:r>
            <a:r>
              <a:rPr lang="en-US" sz="2000" dirty="0"/>
              <a:t>the retention of crop residues </a:t>
            </a:r>
            <a:endParaRPr lang="en-US" sz="2000" dirty="0" smtClean="0"/>
          </a:p>
          <a:p>
            <a:pPr algn="just">
              <a:buNone/>
            </a:pPr>
            <a:r>
              <a:rPr lang="en-US" sz="2000" dirty="0" smtClean="0"/>
              <a:t>		enhances microbial </a:t>
            </a:r>
            <a:r>
              <a:rPr lang="en-US" sz="2000" dirty="0"/>
              <a:t>activity and </a:t>
            </a:r>
            <a:endParaRPr lang="en-US" sz="2000" dirty="0" smtClean="0"/>
          </a:p>
          <a:p>
            <a:pPr algn="just">
              <a:buNone/>
            </a:pPr>
            <a:r>
              <a:rPr lang="en-US" sz="2000" dirty="0" smtClean="0"/>
              <a:t>		the </a:t>
            </a:r>
            <a:r>
              <a:rPr lang="en-US" sz="2000" dirty="0"/>
              <a:t>soil microbial biomass </a:t>
            </a:r>
            <a:r>
              <a:rPr lang="en-US" sz="2000" dirty="0" smtClean="0"/>
              <a:t>content. </a:t>
            </a:r>
          </a:p>
          <a:p>
            <a:pPr algn="just">
              <a:buNone/>
            </a:pPr>
            <a:r>
              <a:rPr lang="en-US" sz="2000" dirty="0" smtClean="0"/>
              <a:t>These </a:t>
            </a:r>
            <a:r>
              <a:rPr lang="en-US" sz="2000" dirty="0"/>
              <a:t>improvements in soil quality can also increase </a:t>
            </a:r>
            <a:r>
              <a:rPr lang="en-US" sz="2000" dirty="0" smtClean="0"/>
              <a:t>soil microbial </a:t>
            </a:r>
            <a:r>
              <a:rPr lang="en-US" sz="2000" dirty="0"/>
              <a:t>diversity, </a:t>
            </a:r>
            <a:r>
              <a:rPr lang="en-US" sz="2000" dirty="0" smtClean="0"/>
              <a:t>thus protecting </a:t>
            </a:r>
            <a:r>
              <a:rPr lang="en-US" sz="2000" dirty="0"/>
              <a:t>crops against pests </a:t>
            </a:r>
            <a:r>
              <a:rPr lang="en-US" sz="2000" dirty="0" smtClean="0"/>
              <a:t>and diseases </a:t>
            </a:r>
            <a:r>
              <a:rPr lang="en-US" sz="2000" dirty="0"/>
              <a:t>through competition for soil </a:t>
            </a:r>
            <a:r>
              <a:rPr lang="en-US" sz="2000" dirty="0" smtClean="0"/>
              <a:t>nutrients.</a:t>
            </a:r>
          </a:p>
          <a:p>
            <a:pPr algn="just">
              <a:buNone/>
            </a:pP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685800"/>
            <a:ext cx="274955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365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763000" cy="1905000"/>
          </a:xfrm>
        </p:spPr>
        <p:txBody>
          <a:bodyPr>
            <a:normAutofit fontScale="90000"/>
          </a:bodyPr>
          <a:lstStyle/>
          <a:p>
            <a:pPr algn="ctr"/>
            <a:r>
              <a:rPr lang="en-IN" sz="3100" dirty="0" smtClean="0">
                <a:solidFill>
                  <a:srgbClr val="002060"/>
                </a:solidFill>
                <a:effectLst/>
                <a:latin typeface="Arial Rounded MT Bold" pitchFamily="34" charset="0"/>
              </a:rPr>
              <a:t/>
            </a:r>
            <a:br>
              <a:rPr lang="en-IN" sz="3100" dirty="0" smtClean="0">
                <a:solidFill>
                  <a:srgbClr val="002060"/>
                </a:solidFill>
                <a:effectLst/>
                <a:latin typeface="Arial Rounded MT Bold" pitchFamily="34" charset="0"/>
              </a:rPr>
            </a:br>
            <a:r>
              <a:rPr lang="en-IN" sz="2700" dirty="0" smtClean="0">
                <a:solidFill>
                  <a:srgbClr val="002060"/>
                </a:solidFill>
                <a:effectLst/>
                <a:latin typeface="Arial Rounded MT Bold" pitchFamily="34" charset="0"/>
              </a:rPr>
              <a:t>Drivers of agricultural change, crop rotation, tillage, crop establishment method, and residue management of different scenario :</a:t>
            </a:r>
            <a:r>
              <a:rPr lang="en-US" sz="3600" dirty="0" smtClean="0"/>
              <a:t/>
            </a:r>
            <a:br>
              <a:rPr lang="en-US" sz="3600" dirty="0" smtClean="0"/>
            </a:br>
            <a:endParaRPr lang="en-US" dirty="0"/>
          </a:p>
        </p:txBody>
      </p:sp>
      <p:pic>
        <p:nvPicPr>
          <p:cNvPr id="1027" name="Picture 3"/>
          <p:cNvPicPr>
            <a:picLocks noGrp="1" noChangeAspect="1" noChangeArrowheads="1"/>
          </p:cNvPicPr>
          <p:nvPr>
            <p:ph idx="1"/>
          </p:nvPr>
        </p:nvPicPr>
        <p:blipFill rotWithShape="1">
          <a:blip r:embed="rId2" cstate="print"/>
          <a:srcRect l="12255" t="24620" r="9478" b="12840"/>
          <a:stretch/>
        </p:blipFill>
        <p:spPr bwMode="auto">
          <a:xfrm>
            <a:off x="86176" y="1633132"/>
            <a:ext cx="9177444" cy="4234268"/>
          </a:xfrm>
          <a:prstGeom prst="rect">
            <a:avLst/>
          </a:prstGeom>
          <a:noFill/>
          <a:ln w="9525">
            <a:noFill/>
            <a:miter lim="800000"/>
            <a:headEnd/>
            <a:tailEnd/>
          </a:ln>
          <a:effectLst/>
        </p:spPr>
      </p:pic>
    </p:spTree>
    <p:extLst>
      <p:ext uri="{BB962C8B-B14F-4D97-AF65-F5344CB8AC3E}">
        <p14:creationId xmlns:p14="http://schemas.microsoft.com/office/powerpoint/2010/main" val="654632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l="6896" t="30486" r="14392" b="17847"/>
          <a:stretch>
            <a:fillRect/>
          </a:stretch>
        </p:blipFill>
        <p:spPr bwMode="auto">
          <a:xfrm>
            <a:off x="0" y="304800"/>
            <a:ext cx="9144000" cy="33745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l="7283" t="46567" r="14428" b="14573"/>
          <a:stretch>
            <a:fillRect/>
          </a:stretch>
        </p:blipFill>
        <p:spPr bwMode="auto">
          <a:xfrm>
            <a:off x="0" y="3657600"/>
            <a:ext cx="9144000" cy="2698898"/>
          </a:xfrm>
          <a:prstGeom prst="rect">
            <a:avLst/>
          </a:prstGeom>
          <a:noFill/>
          <a:ln w="9525">
            <a:noFill/>
            <a:miter lim="800000"/>
            <a:headEnd/>
            <a:tailEnd/>
          </a:ln>
          <a:effectLst/>
        </p:spPr>
      </p:pic>
    </p:spTree>
    <p:extLst>
      <p:ext uri="{BB962C8B-B14F-4D97-AF65-F5344CB8AC3E}">
        <p14:creationId xmlns:p14="http://schemas.microsoft.com/office/powerpoint/2010/main" val="19154498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1009</TotalTime>
  <Words>1100</Words>
  <Application>Microsoft Office PowerPoint</Application>
  <PresentationFormat>On-screen Show (4:3)</PresentationFormat>
  <Paragraphs>206</Paragraphs>
  <Slides>29</Slides>
  <Notes>5</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2_Clarity</vt:lpstr>
      <vt:lpstr>1_Office Theme</vt:lpstr>
      <vt:lpstr>2_Office Theme</vt:lpstr>
      <vt:lpstr>3_Office Theme</vt:lpstr>
      <vt:lpstr>PowerPoint Presentation</vt:lpstr>
      <vt:lpstr>on</vt:lpstr>
      <vt:lpstr>PowerPoint Presentation</vt:lpstr>
      <vt:lpstr>Unsustainability mainly caused by:</vt:lpstr>
      <vt:lpstr>PowerPoint Presentation</vt:lpstr>
      <vt:lpstr>PowerPoint Presentation</vt:lpstr>
      <vt:lpstr>PowerPoint Presentation</vt:lpstr>
      <vt:lpstr> Drivers of agricultural change, crop rotation, tillage, crop establishment method, and residue management of different scenario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screening of isolates for cellulolytic activity</vt:lpstr>
      <vt:lpstr>Dark zone</vt:lpstr>
      <vt:lpstr>After primary screening Isolates having ICMC  &gt; 0.5 were selected. These 19 cultures were grown in  broth containing powdered straw as a sole source of carbon. Culture filtrate was used for estimation of different enzyme activity. Activity of CMCase  is recorded upto 0.479 IU/ml, Cellobiase activity upto 0.379 IU/ml, Fpase activity upto 0.207 IU/ml and Xylanase activity is upto 1.6849 IU/ml. </vt:lpstr>
      <vt:lpstr>PowerPoint Presentation</vt:lpstr>
      <vt:lpstr>PowerPoint Presentation</vt:lpstr>
      <vt:lpstr>PowerPoint Presentation</vt:lpstr>
      <vt:lpstr>PowerPoint Presentation</vt:lpstr>
      <vt:lpstr>PowerPoint Presentation</vt:lpstr>
      <vt:lpstr>On the basis of comparative study of enzyme activities 11 isolates are selected for further research. Selected fungus were inoculated on solid media composed of  chopped straw  and having 70 % moisture. </vt:lpstr>
      <vt:lpstr> Enzyme activities in Solid State</vt:lpstr>
      <vt:lpstr>Morphological identification of Isolates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Morphological identification of selected Fungus</dc:title>
  <dc:creator>madhu</dc:creator>
  <cp:lastModifiedBy>user2</cp:lastModifiedBy>
  <cp:revision>68</cp:revision>
  <dcterms:created xsi:type="dcterms:W3CDTF">2014-05-19T04:28:23Z</dcterms:created>
  <dcterms:modified xsi:type="dcterms:W3CDTF">2014-10-27T15:55:27Z</dcterms:modified>
</cp:coreProperties>
</file>