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63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81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5654" autoAdjust="0"/>
  </p:normalViewPr>
  <p:slideViewPr>
    <p:cSldViewPr>
      <p:cViewPr varScale="1">
        <p:scale>
          <a:sx n="89" d="100"/>
          <a:sy n="89" d="100"/>
        </p:scale>
        <p:origin x="16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OIL%20GAS%20ROME\OIL%20GAS%20ROME%20CORREC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29380183422712"/>
          <c:y val="6.7345124572996268E-2"/>
          <c:w val="0.77378628640033953"/>
          <c:h val="0.65449214576821058"/>
        </c:manualLayout>
      </c:layout>
      <c:lineChart>
        <c:grouping val="standard"/>
        <c:varyColors val="0"/>
        <c:ser>
          <c:idx val="1"/>
          <c:order val="0"/>
          <c:tx>
            <c:v>Plant Data</c:v>
          </c:tx>
          <c:cat>
            <c:strRef>
              <c:f>Plan1!$A$5:$A$22</c:f>
              <c:strCache>
                <c:ptCount val="18"/>
                <c:pt idx="0">
                  <c:v>Propane</c:v>
                </c:pt>
                <c:pt idx="1">
                  <c:v>i-Butane</c:v>
                </c:pt>
                <c:pt idx="2">
                  <c:v>n-Butane</c:v>
                </c:pt>
                <c:pt idx="3">
                  <c:v>i-Pentane</c:v>
                </c:pt>
                <c:pt idx="4">
                  <c:v>n-Pentane</c:v>
                </c:pt>
                <c:pt idx="5">
                  <c:v>n-Hexane</c:v>
                </c:pt>
                <c:pt idx="6">
                  <c:v>Mcyclopentan</c:v>
                </c:pt>
                <c:pt idx="7">
                  <c:v>Benzene</c:v>
                </c:pt>
                <c:pt idx="8">
                  <c:v>Cyclohexane</c:v>
                </c:pt>
                <c:pt idx="9">
                  <c:v>Mcyclohexane</c:v>
                </c:pt>
                <c:pt idx="10">
                  <c:v>Toluene</c:v>
                </c:pt>
                <c:pt idx="11">
                  <c:v>n-Heptane</c:v>
                </c:pt>
                <c:pt idx="12">
                  <c:v>n-Octane</c:v>
                </c:pt>
                <c:pt idx="13">
                  <c:v>p-Xylene</c:v>
                </c:pt>
                <c:pt idx="14">
                  <c:v>n-Nonane</c:v>
                </c:pt>
                <c:pt idx="15">
                  <c:v>n-Decane</c:v>
                </c:pt>
                <c:pt idx="16">
                  <c:v>Cumene</c:v>
                </c:pt>
                <c:pt idx="17">
                  <c:v>n-C11</c:v>
                </c:pt>
              </c:strCache>
            </c:strRef>
          </c:cat>
          <c:val>
            <c:numRef>
              <c:f>Plan1!$B$5:$B$22</c:f>
              <c:numCache>
                <c:formatCode>0.00000</c:formatCode>
                <c:ptCount val="18"/>
                <c:pt idx="0">
                  <c:v>0</c:v>
                </c:pt>
                <c:pt idx="1">
                  <c:v>2.5300000000000017E-2</c:v>
                </c:pt>
                <c:pt idx="2">
                  <c:v>6.8700000000000053E-2</c:v>
                </c:pt>
                <c:pt idx="3">
                  <c:v>6.5600000000000033E-2</c:v>
                </c:pt>
                <c:pt idx="4">
                  <c:v>6.7000000000000073E-2</c:v>
                </c:pt>
                <c:pt idx="5">
                  <c:v>0.12200000000000005</c:v>
                </c:pt>
                <c:pt idx="6">
                  <c:v>0</c:v>
                </c:pt>
                <c:pt idx="7">
                  <c:v>2.6900000000000018E-2</c:v>
                </c:pt>
                <c:pt idx="8">
                  <c:v>0</c:v>
                </c:pt>
                <c:pt idx="9">
                  <c:v>0</c:v>
                </c:pt>
                <c:pt idx="10">
                  <c:v>2.8500000000000001E-2</c:v>
                </c:pt>
                <c:pt idx="11">
                  <c:v>0.1406</c:v>
                </c:pt>
                <c:pt idx="12">
                  <c:v>0.13250000000000001</c:v>
                </c:pt>
                <c:pt idx="13">
                  <c:v>2.9700000000000011E-2</c:v>
                </c:pt>
                <c:pt idx="14">
                  <c:v>7.4600000000000055E-2</c:v>
                </c:pt>
                <c:pt idx="15">
                  <c:v>7.1700000000000055E-2</c:v>
                </c:pt>
                <c:pt idx="16">
                  <c:v>0</c:v>
                </c:pt>
                <c:pt idx="17">
                  <c:v>0.14219999999999999</c:v>
                </c:pt>
              </c:numCache>
            </c:numRef>
          </c:val>
          <c:smooth val="0"/>
        </c:ser>
        <c:ser>
          <c:idx val="2"/>
          <c:order val="1"/>
          <c:tx>
            <c:v>Rahmanian (2015)</c:v>
          </c:tx>
          <c:spPr>
            <a:ln w="25400">
              <a:solidFill>
                <a:schemeClr val="tx2"/>
              </a:solidFill>
              <a:prstDash val="sysDot"/>
            </a:ln>
          </c:spPr>
          <c:marker>
            <c:symbol val="triangle"/>
            <c:size val="9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Plan1!$A$5:$A$22</c:f>
              <c:strCache>
                <c:ptCount val="18"/>
                <c:pt idx="0">
                  <c:v>Propane</c:v>
                </c:pt>
                <c:pt idx="1">
                  <c:v>i-Butane</c:v>
                </c:pt>
                <c:pt idx="2">
                  <c:v>n-Butane</c:v>
                </c:pt>
                <c:pt idx="3">
                  <c:v>i-Pentane</c:v>
                </c:pt>
                <c:pt idx="4">
                  <c:v>n-Pentane</c:v>
                </c:pt>
                <c:pt idx="5">
                  <c:v>n-Hexane</c:v>
                </c:pt>
                <c:pt idx="6">
                  <c:v>Mcyclopentan</c:v>
                </c:pt>
                <c:pt idx="7">
                  <c:v>Benzene</c:v>
                </c:pt>
                <c:pt idx="8">
                  <c:v>Cyclohexane</c:v>
                </c:pt>
                <c:pt idx="9">
                  <c:v>Mcyclohexane</c:v>
                </c:pt>
                <c:pt idx="10">
                  <c:v>Toluene</c:v>
                </c:pt>
                <c:pt idx="11">
                  <c:v>n-Heptane</c:v>
                </c:pt>
                <c:pt idx="12">
                  <c:v>n-Octane</c:v>
                </c:pt>
                <c:pt idx="13">
                  <c:v>p-Xylene</c:v>
                </c:pt>
                <c:pt idx="14">
                  <c:v>n-Nonane</c:v>
                </c:pt>
                <c:pt idx="15">
                  <c:v>n-Decane</c:v>
                </c:pt>
                <c:pt idx="16">
                  <c:v>Cumene</c:v>
                </c:pt>
                <c:pt idx="17">
                  <c:v>n-C11</c:v>
                </c:pt>
              </c:strCache>
            </c:strRef>
          </c:cat>
          <c:val>
            <c:numRef>
              <c:f>Plan1!$C$5:$C$22</c:f>
              <c:numCache>
                <c:formatCode>0.00000</c:formatCode>
                <c:ptCount val="18"/>
                <c:pt idx="0">
                  <c:v>1.5900000000000015E-2</c:v>
                </c:pt>
                <c:pt idx="1">
                  <c:v>2.2600000000000016E-2</c:v>
                </c:pt>
                <c:pt idx="2">
                  <c:v>5.4000000000000041E-2</c:v>
                </c:pt>
                <c:pt idx="3">
                  <c:v>4.1200000000000001E-2</c:v>
                </c:pt>
                <c:pt idx="4">
                  <c:v>4.8400000000000033E-2</c:v>
                </c:pt>
                <c:pt idx="5">
                  <c:v>8.3400000000000044E-2</c:v>
                </c:pt>
                <c:pt idx="6">
                  <c:v>2.7600000000000031E-2</c:v>
                </c:pt>
                <c:pt idx="7">
                  <c:v>4.8000000000000039E-3</c:v>
                </c:pt>
                <c:pt idx="8">
                  <c:v>1.0200000000000009E-2</c:v>
                </c:pt>
                <c:pt idx="9">
                  <c:v>2.7600000000000031E-2</c:v>
                </c:pt>
                <c:pt idx="10">
                  <c:v>8.5000000000000075E-3</c:v>
                </c:pt>
                <c:pt idx="11">
                  <c:v>0.10410000000000005</c:v>
                </c:pt>
                <c:pt idx="12">
                  <c:v>0.12100000000000002</c:v>
                </c:pt>
                <c:pt idx="13">
                  <c:v>4.5200000000000004E-2</c:v>
                </c:pt>
                <c:pt idx="14">
                  <c:v>0.10370000000000006</c:v>
                </c:pt>
                <c:pt idx="15">
                  <c:v>8.3400000000000044E-2</c:v>
                </c:pt>
                <c:pt idx="16">
                  <c:v>1.2100000000000001E-2</c:v>
                </c:pt>
                <c:pt idx="17">
                  <c:v>0.19690000000000019</c:v>
                </c:pt>
              </c:numCache>
            </c:numRef>
          </c:val>
          <c:smooth val="0"/>
        </c:ser>
        <c:ser>
          <c:idx val="4"/>
          <c:order val="2"/>
          <c:tx>
            <c:v>This work</c:v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Plan1!$A$5:$A$22</c:f>
              <c:strCache>
                <c:ptCount val="18"/>
                <c:pt idx="0">
                  <c:v>Propane</c:v>
                </c:pt>
                <c:pt idx="1">
                  <c:v>i-Butane</c:v>
                </c:pt>
                <c:pt idx="2">
                  <c:v>n-Butane</c:v>
                </c:pt>
                <c:pt idx="3">
                  <c:v>i-Pentane</c:v>
                </c:pt>
                <c:pt idx="4">
                  <c:v>n-Pentane</c:v>
                </c:pt>
                <c:pt idx="5">
                  <c:v>n-Hexane</c:v>
                </c:pt>
                <c:pt idx="6">
                  <c:v>Mcyclopentan</c:v>
                </c:pt>
                <c:pt idx="7">
                  <c:v>Benzene</c:v>
                </c:pt>
                <c:pt idx="8">
                  <c:v>Cyclohexane</c:v>
                </c:pt>
                <c:pt idx="9">
                  <c:v>Mcyclohexane</c:v>
                </c:pt>
                <c:pt idx="10">
                  <c:v>Toluene</c:v>
                </c:pt>
                <c:pt idx="11">
                  <c:v>n-Heptane</c:v>
                </c:pt>
                <c:pt idx="12">
                  <c:v>n-Octane</c:v>
                </c:pt>
                <c:pt idx="13">
                  <c:v>p-Xylene</c:v>
                </c:pt>
                <c:pt idx="14">
                  <c:v>n-Nonane</c:v>
                </c:pt>
                <c:pt idx="15">
                  <c:v>n-Decane</c:v>
                </c:pt>
                <c:pt idx="16">
                  <c:v>Cumene</c:v>
                </c:pt>
                <c:pt idx="17">
                  <c:v>n-C11</c:v>
                </c:pt>
              </c:strCache>
            </c:strRef>
          </c:cat>
          <c:val>
            <c:numRef>
              <c:f>Plan1!$D$5:$D$22</c:f>
              <c:numCache>
                <c:formatCode>0.00000</c:formatCode>
                <c:ptCount val="18"/>
                <c:pt idx="0">
                  <c:v>2.2117214852804219E-2</c:v>
                </c:pt>
                <c:pt idx="1">
                  <c:v>2.2879444780791736E-2</c:v>
                </c:pt>
                <c:pt idx="2">
                  <c:v>5.200362990414311E-2</c:v>
                </c:pt>
                <c:pt idx="3">
                  <c:v>3.7588778352083012E-2</c:v>
                </c:pt>
                <c:pt idx="4">
                  <c:v>4.3885428256831151E-2</c:v>
                </c:pt>
                <c:pt idx="5">
                  <c:v>7.2788599085836903E-2</c:v>
                </c:pt>
                <c:pt idx="6">
                  <c:v>6.346040011614631E-3</c:v>
                </c:pt>
                <c:pt idx="7">
                  <c:v>4.3409349364548966E-3</c:v>
                </c:pt>
                <c:pt idx="8">
                  <c:v>9.0429885763227535E-3</c:v>
                </c:pt>
                <c:pt idx="9">
                  <c:v>2.5288145213928338E-2</c:v>
                </c:pt>
                <c:pt idx="10">
                  <c:v>7.8234330231017266E-3</c:v>
                </c:pt>
                <c:pt idx="11">
                  <c:v>9.5229495824114371E-2</c:v>
                </c:pt>
                <c:pt idx="12">
                  <c:v>0.11393284966934</c:v>
                </c:pt>
                <c:pt idx="13">
                  <c:v>4.2764809097067112E-2</c:v>
                </c:pt>
                <c:pt idx="14">
                  <c:v>9.9110404592141793E-2</c:v>
                </c:pt>
                <c:pt idx="15">
                  <c:v>8.0472358978587066E-2</c:v>
                </c:pt>
                <c:pt idx="16">
                  <c:v>1.1668628052093701E-2</c:v>
                </c:pt>
                <c:pt idx="17">
                  <c:v>0.19077969037213818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006000"/>
        <c:axId val="194007176"/>
      </c:lineChart>
      <c:catAx>
        <c:axId val="194006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pt-BR">
                    <a:latin typeface="Times New Roman" pitchFamily="18" charset="0"/>
                    <a:cs typeface="Times New Roman" pitchFamily="18" charset="0"/>
                  </a:rPr>
                  <a:t>Components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94007176"/>
        <c:crossesAt val="0"/>
        <c:auto val="1"/>
        <c:lblAlgn val="ctr"/>
        <c:lblOffset val="100"/>
        <c:noMultiLvlLbl val="0"/>
      </c:catAx>
      <c:valAx>
        <c:axId val="194007176"/>
        <c:scaling>
          <c:orientation val="minMax"/>
          <c:max val="0.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pt-BR">
                    <a:latin typeface="Times New Roman" pitchFamily="18" charset="0"/>
                    <a:cs typeface="Times New Roman" pitchFamily="18" charset="0"/>
                  </a:rPr>
                  <a:t>Molar fraction</a:t>
                </a:r>
              </a:p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pt-BR">
                    <a:latin typeface="Times New Roman" pitchFamily="18" charset="0"/>
                    <a:cs typeface="Times New Roman" pitchFamily="18" charset="0"/>
                  </a:rPr>
                  <a:t>Stream STORAGE</a:t>
                </a:r>
                <a:r>
                  <a:rPr lang="pt-BR" baseline="0">
                    <a:latin typeface="Times New Roman" pitchFamily="18" charset="0"/>
                    <a:cs typeface="Times New Roman" pitchFamily="18" charset="0"/>
                  </a:rPr>
                  <a:t> TANK</a:t>
                </a:r>
                <a:endParaRPr lang="pt-BR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4037154617535219E-2"/>
              <c:y val="0.2038206781941202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94006000"/>
        <c:crosses val="autoZero"/>
        <c:crossBetween val="midCat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9595278804999838"/>
          <c:y val="5.0595700853849089E-2"/>
          <c:w val="0.23142122629900527"/>
          <c:h val="0.1817378229731334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060EE-AAB0-4BD8-A330-1B55915AA00D}" type="datetimeFigureOut">
              <a:rPr lang="pt-BR" smtClean="0"/>
              <a:pPr/>
              <a:t>17/11/2016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EF1E9-93FC-46D1-82E9-C73CACBCAA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84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F1E9-93FC-46D1-82E9-C73CACBCAA1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04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F1E9-93FC-46D1-82E9-C73CACBCAA1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615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F1E9-93FC-46D1-82E9-C73CACBCAA17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000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F1E9-93FC-46D1-82E9-C73CACBCAA17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88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F1E9-93FC-46D1-82E9-C73CACBCAA17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40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F1E9-93FC-46D1-82E9-C73CACBCAA1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859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F1E9-93FC-46D1-82E9-C73CACBCAA1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69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F1E9-93FC-46D1-82E9-C73CACBCAA17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901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F1E9-93FC-46D1-82E9-C73CACBCAA1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616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F1E9-93FC-46D1-82E9-C73CACBCAA17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402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F1E9-93FC-46D1-82E9-C73CACBCAA1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454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F1E9-93FC-46D1-82E9-C73CACBCAA1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111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F1E9-93FC-46D1-82E9-C73CACBCAA1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48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6381384"/>
            <a:ext cx="9144000" cy="50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E3AF-A11F-4BBD-B3B4-D457EC63A960}" type="datetime1">
              <a:rPr lang="pt-BR" smtClean="0"/>
              <a:pPr/>
              <a:t>17/11/2016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Marcelo Vargas  </a:t>
            </a:r>
            <a:r>
              <a:rPr lang="pt-BR" dirty="0" err="1" smtClean="0"/>
              <a:t>Querino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‹nº›</a:t>
            </a:fld>
            <a:r>
              <a:rPr lang="pt-BR" dirty="0" smtClean="0"/>
              <a:t>/&lt;TOTAL&gt;</a:t>
            </a:r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4467-FC90-4EFC-9240-55395A8974CD}" type="datetime1">
              <a:rPr lang="pt-BR" smtClean="0"/>
              <a:pPr/>
              <a:t>17/11/2016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Marcelo Vargas  Querino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A3A3-DE1D-4DD9-B91E-387CD4B44911}" type="datetime1">
              <a:rPr lang="pt-BR" smtClean="0"/>
              <a:pPr/>
              <a:t>17/11/2016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Marcelo Vargas  Querino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6381384"/>
            <a:ext cx="9144000" cy="50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noFill/>
              </a:ln>
              <a:solidFill>
                <a:srgbClr val="DF7811"/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noFill/>
              </a:ln>
              <a:solidFill>
                <a:srgbClr val="DF781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229600" cy="620688"/>
          </a:xfrm>
        </p:spPr>
        <p:txBody>
          <a:bodyPr>
            <a:norm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 smtClean="0"/>
              <a:t>     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ü"/>
              <a:defRPr sz="2400">
                <a:latin typeface="+mn-lt"/>
              </a:defRPr>
            </a:lvl1pPr>
            <a:lvl2pPr>
              <a:defRPr sz="2000"/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Marcelo Vargas </a:t>
            </a:r>
            <a:r>
              <a:rPr lang="pt-BR" dirty="0" err="1" smtClean="0"/>
              <a:t>Querino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C0393-0C3A-4D5F-B549-CA2A09F769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2084-182F-4192-8098-8B05D4EA32B0}" type="datetime1">
              <a:rPr lang="pt-BR" smtClean="0"/>
              <a:pPr/>
              <a:t>17/11/2016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Marcelo Vargas  Querino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7518-CD52-4C4C-ABFC-E6F5A5A1DED2}" type="datetime1">
              <a:rPr lang="pt-BR" smtClean="0"/>
              <a:pPr/>
              <a:t>17/11/2016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Marcelo Vargas  Querino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F11F-F4C6-47C1-A0AE-A452210935F1}" type="datetime1">
              <a:rPr lang="pt-BR" smtClean="0"/>
              <a:pPr/>
              <a:t>17/11/2016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Marcelo Vargas  Querino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B5E-8382-4529-AB1E-A7BC4701A7FF}" type="datetime1">
              <a:rPr lang="pt-BR" smtClean="0"/>
              <a:pPr/>
              <a:t>17/11/2016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Marcelo Vargas  Querino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6237312"/>
            <a:ext cx="9144000" cy="116632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AB3B-B3B6-4497-8712-FEB82D801558}" type="datetime1">
              <a:rPr lang="pt-BR" smtClean="0"/>
              <a:pPr/>
              <a:t>17/11/2016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Marcelo Vargas  Querino</a:t>
            </a:r>
            <a:endParaRPr lang="pt-BR" dirty="0"/>
          </a:p>
        </p:txBody>
      </p:sp>
      <p:sp>
        <p:nvSpPr>
          <p:cNvPr id="12" name="Retângulo 11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3ED1-2FA2-4DB3-823A-A820A23C7851}" type="datetime1">
              <a:rPr lang="pt-BR" smtClean="0"/>
              <a:pPr/>
              <a:t>17/11/2016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Marcelo Vargas  Querino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C4A7-34D5-4218-943F-FDD15D04BBC2}" type="datetime1">
              <a:rPr lang="pt-BR" smtClean="0"/>
              <a:pPr/>
              <a:t>17/11/2016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Marcelo Vargas  Querino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F56E-7E77-41A9-94DB-00E2AEBC6E11}" type="datetime1">
              <a:rPr lang="pt-BR" smtClean="0"/>
              <a:pPr/>
              <a:t>17/11/2016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Marcelo Vargas  Querino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0393-0C3A-4D5F-B549-CA2A09F769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3.png"/><Relationship Id="rId4" Type="http://schemas.openxmlformats.org/officeDocument/2006/relationships/image" Target="../media/image17.jpeg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err="1" smtClean="0">
                <a:solidFill>
                  <a:srgbClr val="DF7811"/>
                </a:solidFill>
              </a:rPr>
              <a:t>Authors</a:t>
            </a:r>
            <a:r>
              <a:rPr lang="pt-BR" sz="2800" b="1" dirty="0" smtClean="0">
                <a:solidFill>
                  <a:srgbClr val="DF7811"/>
                </a:solidFill>
              </a:rPr>
              <a:t>: Machado, R.; Marangoni, C.;</a:t>
            </a:r>
          </a:p>
          <a:p>
            <a:pPr algn="just"/>
            <a:r>
              <a:rPr lang="pt-BR" sz="2800" b="1" dirty="0" smtClean="0">
                <a:solidFill>
                  <a:srgbClr val="DF7811"/>
                </a:solidFill>
              </a:rPr>
              <a:t>                 </a:t>
            </a:r>
            <a:r>
              <a:rPr lang="pt-BR" sz="2800" b="1" dirty="0" err="1" smtClean="0">
                <a:solidFill>
                  <a:srgbClr val="DF7811"/>
                </a:solidFill>
              </a:rPr>
              <a:t>Miotto</a:t>
            </a:r>
            <a:r>
              <a:rPr lang="pt-BR" sz="2800" b="1" dirty="0" smtClean="0">
                <a:solidFill>
                  <a:srgbClr val="DF7811"/>
                </a:solidFill>
              </a:rPr>
              <a:t>, F.; </a:t>
            </a:r>
            <a:r>
              <a:rPr lang="pt-BR" sz="2800" b="1" dirty="0" err="1" smtClean="0">
                <a:solidFill>
                  <a:srgbClr val="DF7811"/>
                </a:solidFill>
              </a:rPr>
              <a:t>Querino</a:t>
            </a:r>
            <a:r>
              <a:rPr lang="pt-BR" sz="2800" b="1" dirty="0" smtClean="0">
                <a:solidFill>
                  <a:srgbClr val="DF7811"/>
                </a:solidFill>
              </a:rPr>
              <a:t>, M.</a:t>
            </a:r>
            <a:endParaRPr lang="pt-BR" sz="2800" b="1" dirty="0">
              <a:solidFill>
                <a:srgbClr val="DF781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14700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of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ondensate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tabilization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lant</a:t>
            </a:r>
            <a:b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tatic and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ynamic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rocess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imulation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identidade.ufsc.br/files/2010/09/brasao_UFSC_vertical_sigl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" y="188640"/>
            <a:ext cx="1038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enu de Navegaçã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8680"/>
            <a:ext cx="13906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7195" t="23625" r="57939" b="54719"/>
          <a:stretch>
            <a:fillRect/>
          </a:stretch>
        </p:blipFill>
        <p:spPr bwMode="auto">
          <a:xfrm>
            <a:off x="2339752" y="4797152"/>
            <a:ext cx="45365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Results and </a:t>
            </a:r>
            <a:r>
              <a:rPr lang="pt-BR" dirty="0"/>
              <a:t>D</a:t>
            </a:r>
            <a:r>
              <a:rPr lang="pt-BR" dirty="0" smtClean="0"/>
              <a:t>iscussion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750" y="890948"/>
            <a:ext cx="5458370" cy="268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73016"/>
            <a:ext cx="5647583" cy="258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</a:t>
            </a:r>
            <a:r>
              <a:rPr lang="pt-BR" dirty="0" err="1" smtClean="0"/>
              <a:t>Results</a:t>
            </a:r>
            <a:r>
              <a:rPr lang="pt-BR" dirty="0" smtClean="0"/>
              <a:t> and Discussion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212" y="2182019"/>
            <a:ext cx="72675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</a:t>
            </a:r>
            <a:r>
              <a:rPr lang="pt-BR" dirty="0" err="1" smtClean="0"/>
              <a:t>Results</a:t>
            </a:r>
            <a:r>
              <a:rPr lang="pt-BR" dirty="0" smtClean="0"/>
              <a:t> and Discussion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954" t="38816" r="24954" b="19818"/>
          <a:stretch>
            <a:fillRect/>
          </a:stretch>
        </p:blipFill>
        <p:spPr bwMode="auto">
          <a:xfrm>
            <a:off x="1313227" y="1412776"/>
            <a:ext cx="651754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Results and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6" name="Picture 3" descr="C:\Users\user\Documents\OriginLab\85\User Files\Graph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752" y="636712"/>
            <a:ext cx="5054138" cy="366175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1358" y="3068960"/>
            <a:ext cx="4347146" cy="320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2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simulation performed </a:t>
            </a:r>
            <a:r>
              <a:rPr lang="en-US" dirty="0" smtClean="0"/>
              <a:t>for the condensate </a:t>
            </a:r>
            <a:r>
              <a:rPr lang="en-US" dirty="0"/>
              <a:t>stabilization provided specification of the products like the RVP criteria, </a:t>
            </a:r>
            <a:r>
              <a:rPr lang="en-US" dirty="0" smtClean="0"/>
              <a:t>were </a:t>
            </a:r>
            <a:r>
              <a:rPr lang="en-US" dirty="0"/>
              <a:t>presented in this work similarly </a:t>
            </a:r>
            <a:r>
              <a:rPr lang="en-US" dirty="0" smtClean="0"/>
              <a:t>to </a:t>
            </a:r>
            <a:r>
              <a:rPr lang="en-US" dirty="0"/>
              <a:t>all changes programmed into the system. </a:t>
            </a:r>
          </a:p>
          <a:p>
            <a:r>
              <a:rPr lang="en-US" dirty="0"/>
              <a:t>The changes in </a:t>
            </a:r>
            <a:r>
              <a:rPr lang="en-US" dirty="0" smtClean="0"/>
              <a:t>the feed </a:t>
            </a:r>
            <a:r>
              <a:rPr lang="en-US" dirty="0"/>
              <a:t>stream (temperature, pressure and flow) </a:t>
            </a:r>
            <a:r>
              <a:rPr lang="en-US" dirty="0" smtClean="0"/>
              <a:t>influenced </a:t>
            </a:r>
            <a:r>
              <a:rPr lang="en-US" dirty="0"/>
              <a:t>product quality. </a:t>
            </a:r>
          </a:p>
          <a:p>
            <a:r>
              <a:rPr lang="en-US" dirty="0" smtClean="0"/>
              <a:t>It is necessary </a:t>
            </a:r>
            <a:r>
              <a:rPr lang="en-US" dirty="0"/>
              <a:t>to set other process specifications to simulate the conditions of </a:t>
            </a:r>
            <a:r>
              <a:rPr lang="en-US" dirty="0" smtClean="0"/>
              <a:t>condensate stabilization.</a:t>
            </a:r>
            <a:endParaRPr lang="en-US" dirty="0"/>
          </a:p>
          <a:p>
            <a:r>
              <a:rPr lang="en-US" dirty="0"/>
              <a:t>It was possible to develop dynamic models for the process with added </a:t>
            </a:r>
            <a:r>
              <a:rPr lang="en-US" dirty="0" smtClean="0"/>
              <a:t>columns </a:t>
            </a:r>
            <a:r>
              <a:rPr lang="en-US" dirty="0"/>
              <a:t>for regeneration of MEG and for separating the final product. </a:t>
            </a:r>
          </a:p>
          <a:p>
            <a:r>
              <a:rPr lang="en-US" dirty="0"/>
              <a:t>The adjustment of the controllers is essential to the stabilization of </a:t>
            </a:r>
            <a:r>
              <a:rPr lang="en-US" dirty="0" smtClean="0"/>
              <a:t>the dynamic models.</a:t>
            </a:r>
            <a:endParaRPr lang="pt-BR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</a:t>
            </a:r>
            <a:r>
              <a:rPr lang="pt-BR" dirty="0" err="1" smtClean="0"/>
              <a:t>References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 smtClean="0"/>
          </a:p>
          <a:p>
            <a:r>
              <a:rPr lang="pt-BR" sz="2000" dirty="0" err="1" smtClean="0"/>
              <a:t>Peng</a:t>
            </a:r>
            <a:r>
              <a:rPr lang="pt-BR" sz="2000" dirty="0" smtClean="0"/>
              <a:t> D. </a:t>
            </a:r>
            <a:r>
              <a:rPr lang="pt-BR" sz="2000" dirty="0" err="1" smtClean="0"/>
              <a:t>and</a:t>
            </a:r>
            <a:r>
              <a:rPr lang="pt-BR" sz="2000" dirty="0" smtClean="0"/>
              <a:t> Robinson D. </a:t>
            </a:r>
            <a:r>
              <a:rPr lang="pt-BR" sz="2000" i="1" dirty="0" smtClean="0"/>
              <a:t>A </a:t>
            </a:r>
            <a:r>
              <a:rPr lang="pt-BR" sz="2000" i="1" dirty="0" err="1" smtClean="0"/>
              <a:t>new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two-constant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equation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of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state</a:t>
            </a:r>
            <a:r>
              <a:rPr lang="pt-BR" sz="2000" dirty="0" smtClean="0"/>
              <a:t>. Industrial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Engineering</a:t>
            </a:r>
            <a:r>
              <a:rPr lang="pt-BR" sz="2000" dirty="0" smtClean="0"/>
              <a:t> </a:t>
            </a:r>
            <a:r>
              <a:rPr lang="pt-BR" sz="2000" dirty="0" err="1" smtClean="0"/>
              <a:t>Chemistry</a:t>
            </a:r>
            <a:r>
              <a:rPr lang="pt-BR" sz="2000" dirty="0" smtClean="0"/>
              <a:t> 15, 59-64, 1976.</a:t>
            </a:r>
          </a:p>
          <a:p>
            <a:r>
              <a:rPr lang="pt-BR" sz="2000" dirty="0" err="1" smtClean="0"/>
              <a:t>Mohaktab</a:t>
            </a:r>
            <a:r>
              <a:rPr lang="pt-BR" sz="2000" dirty="0" smtClean="0"/>
              <a:t>, S.; Poe, W.; </a:t>
            </a:r>
            <a:r>
              <a:rPr lang="pt-BR" sz="2000" dirty="0" err="1" smtClean="0"/>
              <a:t>Speight</a:t>
            </a:r>
            <a:r>
              <a:rPr lang="pt-BR" sz="2000" dirty="0" smtClean="0"/>
              <a:t>, J. </a:t>
            </a:r>
            <a:r>
              <a:rPr lang="pt-BR" sz="2000" i="1" dirty="0" err="1" smtClean="0"/>
              <a:t>Handbook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of</a:t>
            </a:r>
            <a:r>
              <a:rPr lang="pt-BR" sz="2000" i="1" dirty="0" smtClean="0"/>
              <a:t> Natural </a:t>
            </a:r>
            <a:r>
              <a:rPr lang="pt-BR" sz="2000" i="1" dirty="0" err="1" smtClean="0"/>
              <a:t>Gas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Transmission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and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Processing</a:t>
            </a:r>
            <a:r>
              <a:rPr lang="pt-BR" sz="2000" dirty="0" smtClean="0"/>
              <a:t>. </a:t>
            </a:r>
            <a:r>
              <a:rPr lang="pt-BR" sz="2000" dirty="0" err="1" smtClean="0"/>
              <a:t>Gulf</a:t>
            </a:r>
            <a:r>
              <a:rPr lang="pt-BR" sz="2000" dirty="0" smtClean="0"/>
              <a:t> Professional </a:t>
            </a:r>
            <a:r>
              <a:rPr lang="pt-BR" sz="2000" dirty="0" err="1" smtClean="0"/>
              <a:t>Publishing</a:t>
            </a:r>
            <a:r>
              <a:rPr lang="pt-BR" sz="2000" dirty="0" smtClean="0"/>
              <a:t> 672, 2006.</a:t>
            </a:r>
          </a:p>
          <a:p>
            <a:r>
              <a:rPr lang="pt-BR" sz="2000" dirty="0" err="1" smtClean="0"/>
              <a:t>Rahmanian</a:t>
            </a:r>
            <a:r>
              <a:rPr lang="pt-BR" sz="2000" dirty="0" smtClean="0"/>
              <a:t>, N.; </a:t>
            </a:r>
            <a:r>
              <a:rPr lang="pt-BR" sz="2000" dirty="0" err="1" smtClean="0"/>
              <a:t>Ilias</a:t>
            </a:r>
            <a:r>
              <a:rPr lang="pt-BR" sz="2000" dirty="0" smtClean="0"/>
              <a:t>, I.; </a:t>
            </a:r>
            <a:r>
              <a:rPr lang="pt-BR" sz="2000" dirty="0" err="1" smtClean="0"/>
              <a:t>Nasrifar</a:t>
            </a:r>
            <a:r>
              <a:rPr lang="pt-BR" sz="2000" dirty="0" smtClean="0"/>
              <a:t>, K. </a:t>
            </a:r>
            <a:r>
              <a:rPr lang="pt-BR" sz="2000" i="1" dirty="0" err="1" smtClean="0"/>
              <a:t>Process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simulation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and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assessment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of</a:t>
            </a:r>
            <a:r>
              <a:rPr lang="pt-BR" sz="2000" i="1" dirty="0" smtClean="0"/>
              <a:t> a back-up </a:t>
            </a:r>
            <a:r>
              <a:rPr lang="pt-BR" sz="2000" i="1" dirty="0" err="1" smtClean="0"/>
              <a:t>condensate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stabilization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unit</a:t>
            </a:r>
            <a:r>
              <a:rPr lang="pt-BR" sz="2000" i="1" dirty="0" smtClean="0"/>
              <a:t>.</a:t>
            </a:r>
            <a:r>
              <a:rPr lang="pt-BR" sz="2000" dirty="0" smtClean="0"/>
              <a:t> </a:t>
            </a:r>
            <a:r>
              <a:rPr lang="pt-BR" sz="2000" dirty="0" err="1" smtClean="0"/>
              <a:t>Journal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Natural </a:t>
            </a:r>
            <a:r>
              <a:rPr lang="pt-BR" sz="2000" dirty="0" err="1" smtClean="0"/>
              <a:t>Gas</a:t>
            </a:r>
            <a:r>
              <a:rPr lang="pt-BR" sz="2000" dirty="0" smtClean="0"/>
              <a:t> </a:t>
            </a:r>
            <a:r>
              <a:rPr lang="pt-BR" sz="2000" dirty="0" err="1" smtClean="0"/>
              <a:t>Science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Engineering</a:t>
            </a:r>
            <a:r>
              <a:rPr lang="pt-BR" sz="2000" dirty="0" smtClean="0"/>
              <a:t> 26, 730-736, 2015.</a:t>
            </a:r>
          </a:p>
          <a:p>
            <a:r>
              <a:rPr lang="pt-BR" sz="2000" dirty="0" err="1" smtClean="0"/>
              <a:t>Rahmanian</a:t>
            </a:r>
            <a:r>
              <a:rPr lang="pt-BR" sz="2000" dirty="0" smtClean="0"/>
              <a:t>, N. </a:t>
            </a:r>
            <a:r>
              <a:rPr lang="pt-BR" sz="2000" dirty="0" err="1" smtClean="0"/>
              <a:t>et</a:t>
            </a:r>
            <a:r>
              <a:rPr lang="pt-BR" sz="2000" dirty="0" smtClean="0"/>
              <a:t> al. </a:t>
            </a:r>
            <a:r>
              <a:rPr lang="pt-BR" sz="2000" i="1" dirty="0" err="1" smtClean="0"/>
              <a:t>Simultation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and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optimization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of</a:t>
            </a:r>
            <a:r>
              <a:rPr lang="pt-BR" sz="2000" i="1" dirty="0" smtClean="0"/>
              <a:t> a </a:t>
            </a:r>
            <a:r>
              <a:rPr lang="pt-BR" sz="2000" i="1" dirty="0" err="1" smtClean="0"/>
              <a:t>condensate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stabilization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process</a:t>
            </a:r>
            <a:r>
              <a:rPr lang="pt-BR" sz="2000" i="1" dirty="0" smtClean="0"/>
              <a:t>.</a:t>
            </a:r>
            <a:r>
              <a:rPr lang="pt-BR" sz="2000" dirty="0" smtClean="0"/>
              <a:t> </a:t>
            </a:r>
            <a:r>
              <a:rPr lang="pt-BR" sz="2000" dirty="0" err="1" smtClean="0"/>
              <a:t>Journal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Natural </a:t>
            </a:r>
            <a:r>
              <a:rPr lang="pt-BR" sz="2000" dirty="0" err="1" smtClean="0"/>
              <a:t>Gas</a:t>
            </a:r>
            <a:r>
              <a:rPr lang="pt-BR" sz="2000" dirty="0" smtClean="0"/>
              <a:t> </a:t>
            </a:r>
            <a:r>
              <a:rPr lang="pt-BR" sz="2000" dirty="0" err="1" smtClean="0"/>
              <a:t>Science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Engineering</a:t>
            </a:r>
            <a:r>
              <a:rPr lang="pt-BR" sz="2000" dirty="0" smtClean="0"/>
              <a:t>  32, 453-464, 2016.</a:t>
            </a:r>
          </a:p>
          <a:p>
            <a:endParaRPr lang="pt-BR" sz="2000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mvquerino@gmail.com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16</a:t>
            </a:fld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376437" y="3712522"/>
            <a:ext cx="8300019" cy="2587599"/>
            <a:chOff x="395536" y="3712522"/>
            <a:chExt cx="8300019" cy="2587599"/>
          </a:xfrm>
        </p:grpSpPr>
        <p:pic>
          <p:nvPicPr>
            <p:cNvPr id="7" name="Picture 4" descr="MCTI - Ministério da Ciência, Tecnologia e Inovaçã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107" y="4357830"/>
              <a:ext cx="2208906" cy="33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https://lh5.googleusercontent.com/-iLOCRJxhg7E/AAAAAAAAAAI/AAAAAAAAAIM/KUqEv7xeX1I/s0-c-k-no-ns/phot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092" y="4892511"/>
              <a:ext cx="1217463" cy="121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PRH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792868"/>
              <a:ext cx="2880320" cy="1366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ANP - Agência Nacional do Petróleo, Gás Natural e Biocombustívei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4581128"/>
              <a:ext cx="1080120" cy="1718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918" y="5063255"/>
              <a:ext cx="2659493" cy="1128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6" descr="Menu de Navegaçã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529" y="5297290"/>
              <a:ext cx="1429615" cy="940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identidade.ufsc.br/files/2010/09/brasao_UFSC_vertical_sigla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734" y="3712522"/>
              <a:ext cx="936851" cy="1289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 l="7195" t="23625" r="57939" b="54719"/>
          <a:stretch>
            <a:fillRect/>
          </a:stretch>
        </p:blipFill>
        <p:spPr bwMode="auto">
          <a:xfrm>
            <a:off x="467544" y="1628800"/>
            <a:ext cx="45365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71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Today’s Agenda: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Introduction</a:t>
            </a:r>
            <a:endParaRPr lang="pt-BR" dirty="0" smtClean="0"/>
          </a:p>
          <a:p>
            <a:r>
              <a:rPr lang="pt-BR" dirty="0" err="1" smtClean="0"/>
              <a:t>Objective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 err="1" smtClean="0"/>
              <a:t>Methodology</a:t>
            </a:r>
            <a:endParaRPr lang="pt-BR" dirty="0" smtClean="0"/>
          </a:p>
          <a:p>
            <a:r>
              <a:rPr lang="pt-BR" dirty="0" smtClean="0"/>
              <a:t>Results and Disscussion</a:t>
            </a:r>
          </a:p>
          <a:p>
            <a:r>
              <a:rPr lang="pt-BR" dirty="0" smtClean="0"/>
              <a:t>Conclusion</a:t>
            </a:r>
          </a:p>
          <a:p>
            <a:r>
              <a:rPr lang="pt-BR" dirty="0" err="1" smtClean="0"/>
              <a:t>References</a:t>
            </a:r>
            <a:endParaRPr lang="pt-BR" dirty="0" smtClean="0"/>
          </a:p>
          <a:p>
            <a:r>
              <a:rPr lang="pt-BR" dirty="0" smtClean="0"/>
              <a:t>Acknowledgements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</a:t>
            </a:r>
            <a:r>
              <a:rPr lang="pt-BR" dirty="0" err="1" smtClean="0"/>
              <a:t>Introduction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/>
              <a:t>Condensate</a:t>
            </a:r>
            <a:r>
              <a:rPr lang="pt-BR" dirty="0" smtClean="0"/>
              <a:t> is the liquid formed by the condensation of a gas, specifically, the hydrocarbon liquid separate from natural gas because of changes in temperature and pressure when the gas from the reservoir was delivered to the surface separators. Such condensate remains a liquid at atmospheric temperature and pressure.</a:t>
            </a:r>
            <a:endParaRPr lang="pt-BR" b="1" dirty="0" smtClean="0"/>
          </a:p>
          <a:p>
            <a:pPr algn="just"/>
            <a:r>
              <a:rPr lang="pt-BR" b="1" dirty="0" smtClean="0"/>
              <a:t>Condensate stabilization</a:t>
            </a:r>
            <a:r>
              <a:rPr lang="pt-BR" dirty="0" smtClean="0"/>
              <a:t> is the removal of light components from hydrocarbon liquid to lower its vapour pressure to a desired level. </a:t>
            </a:r>
            <a:r>
              <a:rPr lang="pt-BR" dirty="0" err="1" smtClean="0"/>
              <a:t>Stabilization</a:t>
            </a:r>
            <a:r>
              <a:rPr lang="pt-BR" dirty="0" smtClean="0"/>
              <a:t> </a:t>
            </a:r>
            <a:r>
              <a:rPr lang="pt-BR" dirty="0" err="1" smtClean="0"/>
              <a:t>may</a:t>
            </a:r>
            <a:r>
              <a:rPr lang="pt-BR" dirty="0" smtClean="0"/>
              <a:t> </a:t>
            </a:r>
            <a:r>
              <a:rPr lang="pt-BR" dirty="0" err="1" smtClean="0"/>
              <a:t>be</a:t>
            </a:r>
            <a:r>
              <a:rPr lang="pt-BR" dirty="0" smtClean="0"/>
              <a:t> </a:t>
            </a:r>
            <a:r>
              <a:rPr lang="pt-BR" dirty="0" err="1" smtClean="0"/>
              <a:t>used</a:t>
            </a:r>
            <a:r>
              <a:rPr lang="pt-BR" dirty="0" smtClean="0"/>
              <a:t> to </a:t>
            </a:r>
            <a:r>
              <a:rPr lang="pt-BR" dirty="0" err="1" smtClean="0"/>
              <a:t>meet</a:t>
            </a:r>
            <a:r>
              <a:rPr lang="pt-BR" dirty="0" smtClean="0"/>
              <a:t> a </a:t>
            </a:r>
            <a:r>
              <a:rPr lang="pt-BR" dirty="0" err="1" smtClean="0"/>
              <a:t>required</a:t>
            </a:r>
            <a:r>
              <a:rPr lang="pt-BR" dirty="0" smtClean="0"/>
              <a:t> </a:t>
            </a:r>
            <a:r>
              <a:rPr lang="pt-BR" dirty="0" err="1" smtClean="0"/>
              <a:t>pipeline</a:t>
            </a:r>
            <a:r>
              <a:rPr lang="pt-BR" dirty="0" smtClean="0"/>
              <a:t> </a:t>
            </a:r>
            <a:r>
              <a:rPr lang="pt-BR" dirty="0" err="1" smtClean="0"/>
              <a:t>sales</a:t>
            </a:r>
            <a:r>
              <a:rPr lang="pt-BR" dirty="0" smtClean="0"/>
              <a:t> </a:t>
            </a:r>
            <a:r>
              <a:rPr lang="pt-BR" dirty="0" err="1" smtClean="0"/>
              <a:t>contract</a:t>
            </a:r>
            <a:r>
              <a:rPr lang="pt-BR" dirty="0" smtClean="0"/>
              <a:t> </a:t>
            </a:r>
            <a:r>
              <a:rPr lang="pt-BR" dirty="0" err="1" smtClean="0"/>
              <a:t>specification</a:t>
            </a:r>
            <a:r>
              <a:rPr lang="pt-BR" dirty="0" smtClean="0"/>
              <a:t> </a:t>
            </a:r>
            <a:r>
              <a:rPr lang="pt-BR" dirty="0" err="1" smtClean="0"/>
              <a:t>or</a:t>
            </a:r>
            <a:r>
              <a:rPr lang="pt-BR" dirty="0" smtClean="0"/>
              <a:t> to minimize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vaporization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hydrocarbon</a:t>
            </a:r>
            <a:r>
              <a:rPr lang="pt-BR" dirty="0" smtClean="0"/>
              <a:t>.</a:t>
            </a:r>
            <a:endParaRPr lang="pt-BR" b="1" dirty="0" smtClean="0"/>
          </a:p>
          <a:p>
            <a:pPr algn="just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</a:t>
            </a:r>
            <a:r>
              <a:rPr lang="pt-BR" dirty="0" err="1" smtClean="0"/>
              <a:t>Introduction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How can this be done? </a:t>
            </a:r>
            <a:endParaRPr lang="pt-BR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14298"/>
          <a:stretch>
            <a:fillRect/>
          </a:stretch>
        </p:blipFill>
        <p:spPr bwMode="auto">
          <a:xfrm>
            <a:off x="683566" y="2132856"/>
            <a:ext cx="767591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</a:t>
            </a:r>
            <a:r>
              <a:rPr lang="pt-BR" dirty="0" err="1" smtClean="0"/>
              <a:t>Introduction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Three </a:t>
            </a:r>
            <a:r>
              <a:rPr lang="pt-BR" b="1" dirty="0"/>
              <a:t>S</a:t>
            </a:r>
            <a:r>
              <a:rPr lang="pt-BR" b="1" dirty="0" smtClean="0"/>
              <a:t>tage </a:t>
            </a:r>
            <a:r>
              <a:rPr lang="pt-BR" b="1" dirty="0"/>
              <a:t>S</a:t>
            </a:r>
            <a:r>
              <a:rPr lang="pt-BR" b="1" dirty="0" smtClean="0"/>
              <a:t>eparation</a:t>
            </a:r>
            <a:endParaRPr lang="pt-BR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5</a:t>
            </a:fld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941399" y="2036411"/>
            <a:ext cx="6649130" cy="4176464"/>
            <a:chOff x="1239461" y="1988840"/>
            <a:chExt cx="6649130" cy="417646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2021"/>
            <a:stretch>
              <a:fillRect/>
            </a:stretch>
          </p:blipFill>
          <p:spPr bwMode="auto">
            <a:xfrm>
              <a:off x="1239461" y="1988840"/>
              <a:ext cx="6649130" cy="417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CaixaDeTexto 6"/>
            <p:cNvSpPr txBox="1"/>
            <p:nvPr/>
          </p:nvSpPr>
          <p:spPr>
            <a:xfrm>
              <a:off x="2123728" y="2334072"/>
              <a:ext cx="648072" cy="230832"/>
            </a:xfrm>
            <a:prstGeom prst="rect">
              <a:avLst/>
            </a:prstGeom>
            <a:solidFill>
              <a:srgbClr val="DF7811"/>
            </a:solidFill>
          </p:spPr>
          <p:txBody>
            <a:bodyPr wrap="square" rtlCol="0">
              <a:spAutoFit/>
            </a:bodyPr>
            <a:lstStyle/>
            <a:p>
              <a:r>
                <a:rPr lang="pt-BR" sz="900" b="1" dirty="0" smtClean="0">
                  <a:latin typeface="+mj-lt"/>
                </a:rPr>
                <a:t>600 </a:t>
              </a:r>
              <a:r>
                <a:rPr lang="pt-BR" sz="900" b="1" dirty="0" err="1" smtClean="0">
                  <a:latin typeface="+mj-lt"/>
                </a:rPr>
                <a:t>psi</a:t>
              </a:r>
              <a:endParaRPr lang="pt-BR" sz="900" b="1" dirty="0">
                <a:latin typeface="+mj-lt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3708169" y="2996952"/>
              <a:ext cx="575799" cy="230832"/>
            </a:xfrm>
            <a:prstGeom prst="rect">
              <a:avLst/>
            </a:prstGeom>
            <a:solidFill>
              <a:srgbClr val="DF7811"/>
            </a:solidFill>
          </p:spPr>
          <p:txBody>
            <a:bodyPr wrap="square" rtlCol="0">
              <a:spAutoFit/>
            </a:bodyPr>
            <a:lstStyle/>
            <a:p>
              <a:r>
                <a:rPr lang="pt-BR" sz="900" b="1" dirty="0" smtClean="0">
                  <a:latin typeface="+mj-lt"/>
                </a:rPr>
                <a:t>300 </a:t>
              </a:r>
              <a:r>
                <a:rPr lang="pt-BR" sz="900" b="1" dirty="0" err="1" smtClean="0">
                  <a:latin typeface="+mj-lt"/>
                </a:rPr>
                <a:t>psi</a:t>
              </a:r>
              <a:endParaRPr lang="pt-BR" sz="900" b="1" dirty="0" smtClean="0">
                <a:latin typeface="+mj-lt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436096" y="3429000"/>
              <a:ext cx="576064" cy="230832"/>
            </a:xfrm>
            <a:prstGeom prst="rect">
              <a:avLst/>
            </a:prstGeom>
            <a:solidFill>
              <a:srgbClr val="DF781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 dirty="0" smtClean="0">
                  <a:latin typeface="+mj-lt"/>
                </a:rPr>
                <a:t>65psi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6876256" y="4869160"/>
              <a:ext cx="64807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971600" y="6021288"/>
            <a:ext cx="3733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Source: </a:t>
            </a:r>
            <a:r>
              <a:rPr lang="pt-BR" sz="1600" dirty="0" err="1" smtClean="0"/>
              <a:t>Mokhatab</a:t>
            </a:r>
            <a:r>
              <a:rPr lang="pt-BR" sz="1600" dirty="0" smtClean="0"/>
              <a:t>, Poe </a:t>
            </a:r>
            <a:r>
              <a:rPr lang="pt-BR" sz="1600" dirty="0" err="1" smtClean="0"/>
              <a:t>and</a:t>
            </a:r>
            <a:r>
              <a:rPr lang="pt-BR" sz="1600" dirty="0" smtClean="0"/>
              <a:t> </a:t>
            </a:r>
            <a:r>
              <a:rPr lang="pt-BR" sz="1600" dirty="0" err="1" smtClean="0"/>
              <a:t>Speight</a:t>
            </a:r>
            <a:r>
              <a:rPr lang="pt-BR" sz="1600" dirty="0" smtClean="0"/>
              <a:t> (2006)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</a:t>
            </a:r>
            <a:r>
              <a:rPr lang="pt-BR" dirty="0" err="1" smtClean="0"/>
              <a:t>Objectives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actual plant data in the literature, it carried out a simulation using Aspen HYSYS® software to predict the opposite process behavior on some proposed amendments (</a:t>
            </a:r>
            <a:r>
              <a:rPr lang="pt-BR" dirty="0"/>
              <a:t>Rahmanian, Ilias and Nasrifar, 2015). </a:t>
            </a:r>
          </a:p>
          <a:p>
            <a:endParaRPr lang="en-US" dirty="0"/>
          </a:p>
          <a:p>
            <a:r>
              <a:rPr lang="en-US" dirty="0"/>
              <a:t>In the static software module, changes in temperature, pressure and flow of plant behavior were evaluated.</a:t>
            </a:r>
          </a:p>
          <a:p>
            <a:endParaRPr lang="en-US" dirty="0"/>
          </a:p>
          <a:p>
            <a:r>
              <a:rPr lang="en-US" dirty="0"/>
              <a:t>In the dynamic software module, a control system was tested and configured to stabilize disturbances in the model.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</a:t>
            </a:r>
            <a:r>
              <a:rPr lang="pt-BR" dirty="0" err="1" smtClean="0"/>
              <a:t>Methodology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/>
          <a:lstStyle/>
          <a:p>
            <a:r>
              <a:rPr lang="pt-BR" dirty="0" smtClean="0"/>
              <a:t>In this work we use the software Aspen Hysys</a:t>
            </a:r>
            <a:r>
              <a:rPr lang="pt-BR" dirty="0" smtClean="0">
                <a:latin typeface="Calibri"/>
                <a:cs typeface="Calibri"/>
              </a:rPr>
              <a:t>® </a:t>
            </a:r>
            <a:r>
              <a:rPr lang="pt-BR" dirty="0">
                <a:cs typeface="Calibri"/>
              </a:rPr>
              <a:t>version 8.6</a:t>
            </a:r>
            <a:endParaRPr lang="pt-BR" dirty="0" smtClean="0">
              <a:latin typeface="Calibri"/>
              <a:cs typeface="Calibri"/>
            </a:endParaRPr>
          </a:p>
          <a:p>
            <a:r>
              <a:rPr lang="pt-BR" dirty="0" err="1" smtClean="0">
                <a:latin typeface="Calibri"/>
                <a:cs typeface="Calibri"/>
              </a:rPr>
              <a:t>Fluid</a:t>
            </a:r>
            <a:r>
              <a:rPr lang="pt-BR" dirty="0" err="1">
                <a:latin typeface="Calibri"/>
                <a:cs typeface="Calibri"/>
              </a:rPr>
              <a:t>-</a:t>
            </a:r>
            <a:r>
              <a:rPr lang="pt-BR" dirty="0" err="1" smtClean="0">
                <a:latin typeface="Calibri"/>
                <a:cs typeface="Calibri"/>
              </a:rPr>
              <a:t>package</a:t>
            </a:r>
            <a:r>
              <a:rPr lang="pt-BR" dirty="0" smtClean="0">
                <a:latin typeface="Calibri"/>
                <a:cs typeface="Calibri"/>
              </a:rPr>
              <a:t>: </a:t>
            </a:r>
            <a:r>
              <a:rPr lang="pt-BR" dirty="0" err="1" smtClean="0">
                <a:latin typeface="Calibri"/>
                <a:cs typeface="Calibri"/>
              </a:rPr>
              <a:t>Peng</a:t>
            </a:r>
            <a:r>
              <a:rPr lang="pt-BR" dirty="0" smtClean="0">
                <a:latin typeface="Calibri"/>
                <a:cs typeface="Calibri"/>
              </a:rPr>
              <a:t>-Robinson</a:t>
            </a:r>
          </a:p>
          <a:p>
            <a:r>
              <a:rPr lang="pt-BR" dirty="0" err="1" smtClean="0">
                <a:latin typeface="Calibri"/>
                <a:cs typeface="Calibri"/>
              </a:rPr>
              <a:t>Feed</a:t>
            </a:r>
            <a:r>
              <a:rPr lang="pt-BR" dirty="0" smtClean="0">
                <a:latin typeface="Calibri"/>
                <a:cs typeface="Calibri"/>
              </a:rPr>
              <a:t> </a:t>
            </a:r>
            <a:r>
              <a:rPr lang="pt-BR" dirty="0" err="1" smtClean="0">
                <a:latin typeface="Calibri"/>
                <a:cs typeface="Calibri"/>
              </a:rPr>
              <a:t>condition</a:t>
            </a:r>
            <a:endParaRPr lang="pt-BR" dirty="0" smtClean="0">
              <a:latin typeface="Calibri"/>
              <a:cs typeface="Calibri"/>
            </a:endParaRPr>
          </a:p>
          <a:p>
            <a:endParaRPr lang="pt-BR" dirty="0" smtClean="0">
              <a:latin typeface="Calibri"/>
              <a:cs typeface="Calibri"/>
            </a:endParaRP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908920"/>
            <a:ext cx="3705225" cy="333375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grpSp>
        <p:nvGrpSpPr>
          <p:cNvPr id="12" name="Grupo 11"/>
          <p:cNvGrpSpPr/>
          <p:nvPr/>
        </p:nvGrpSpPr>
        <p:grpSpPr>
          <a:xfrm>
            <a:off x="4355976" y="2204864"/>
            <a:ext cx="4743183" cy="4176464"/>
            <a:chOff x="4355976" y="2204864"/>
            <a:chExt cx="4743183" cy="4176464"/>
          </a:xfrm>
        </p:grpSpPr>
        <p:pic>
          <p:nvPicPr>
            <p:cNvPr id="8" name="Picture 2" descr="C:\Users\user\Documents\OriginLab\85\User Files\Graph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5976" y="2946166"/>
              <a:ext cx="4743183" cy="3435162"/>
            </a:xfrm>
            <a:prstGeom prst="rect">
              <a:avLst/>
            </a:prstGeom>
            <a:noFill/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8024" y="2204864"/>
              <a:ext cx="417195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</a:t>
            </a:r>
            <a:r>
              <a:rPr lang="pt-BR" dirty="0" err="1" smtClean="0"/>
              <a:t>Methodology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Process </a:t>
            </a:r>
            <a:r>
              <a:rPr lang="pt-BR" dirty="0"/>
              <a:t>F</a:t>
            </a:r>
            <a:r>
              <a:rPr lang="pt-BR" dirty="0" smtClean="0"/>
              <a:t>low </a:t>
            </a:r>
            <a:r>
              <a:rPr lang="pt-BR" dirty="0"/>
              <a:t>D</a:t>
            </a:r>
            <a:r>
              <a:rPr lang="pt-BR" dirty="0" smtClean="0"/>
              <a:t>iagram for the Condensate </a:t>
            </a:r>
            <a:r>
              <a:rPr lang="pt-BR" dirty="0"/>
              <a:t>S</a:t>
            </a:r>
            <a:r>
              <a:rPr lang="pt-BR" dirty="0" smtClean="0"/>
              <a:t>tabilization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204864"/>
            <a:ext cx="8931079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Results and </a:t>
            </a:r>
            <a:r>
              <a:rPr lang="pt-BR" dirty="0"/>
              <a:t>D</a:t>
            </a:r>
            <a:r>
              <a:rPr lang="pt-BR" dirty="0" smtClean="0"/>
              <a:t>iscussion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 the </a:t>
            </a:r>
            <a:r>
              <a:rPr lang="pt-BR" dirty="0"/>
              <a:t>S</a:t>
            </a:r>
            <a:r>
              <a:rPr lang="pt-BR" dirty="0" smtClean="0"/>
              <a:t>tatic </a:t>
            </a:r>
            <a:r>
              <a:rPr lang="pt-BR" dirty="0"/>
              <a:t>P</a:t>
            </a:r>
            <a:r>
              <a:rPr lang="pt-BR" dirty="0" smtClean="0"/>
              <a:t>rocess </a:t>
            </a:r>
            <a:r>
              <a:rPr lang="pt-BR" dirty="0"/>
              <a:t>S</a:t>
            </a:r>
            <a:r>
              <a:rPr lang="pt-BR" dirty="0" smtClean="0"/>
              <a:t>imulation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0393-0C3A-4D5F-B549-CA2A09F769C5}" type="slidenum">
              <a:rPr lang="pt-BR" smtClean="0"/>
              <a:pPr/>
              <a:t>9</a:t>
            </a:fld>
            <a:endParaRPr lang="pt-BR"/>
          </a:p>
        </p:txBody>
      </p:sp>
      <p:graphicFrame>
        <p:nvGraphicFramePr>
          <p:cNvPr id="7" name="Gráfico 6"/>
          <p:cNvGraphicFramePr/>
          <p:nvPr/>
        </p:nvGraphicFramePr>
        <p:xfrm>
          <a:off x="899592" y="2204864"/>
          <a:ext cx="6095999" cy="376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554</Words>
  <Application>Microsoft Office PowerPoint</Application>
  <PresentationFormat>Apresentação na tela (4:3)</PresentationFormat>
  <Paragraphs>85</Paragraphs>
  <Slides>16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Tema do Office</vt:lpstr>
      <vt:lpstr>Evaluation of Condensate Stabilization Plant through Static and Dynamic Process Simulation </vt:lpstr>
      <vt:lpstr>    Today’s Agenda:</vt:lpstr>
      <vt:lpstr>    Introduction</vt:lpstr>
      <vt:lpstr>    Introduction</vt:lpstr>
      <vt:lpstr>    Introduction</vt:lpstr>
      <vt:lpstr>    Objectives</vt:lpstr>
      <vt:lpstr>    Methodology</vt:lpstr>
      <vt:lpstr>    Methodology</vt:lpstr>
      <vt:lpstr>    Results and Discussion</vt:lpstr>
      <vt:lpstr>    Results and Discussion</vt:lpstr>
      <vt:lpstr>    Results and Discussion</vt:lpstr>
      <vt:lpstr>    Results and Discussion</vt:lpstr>
      <vt:lpstr>    Results and Discussion</vt:lpstr>
      <vt:lpstr>    Conclusions</vt:lpstr>
      <vt:lpstr>    References</vt:lpstr>
      <vt:lpstr>    Acknowledgements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usuario</cp:lastModifiedBy>
  <cp:revision>101</cp:revision>
  <dcterms:created xsi:type="dcterms:W3CDTF">2016-10-12T20:46:39Z</dcterms:created>
  <dcterms:modified xsi:type="dcterms:W3CDTF">2016-11-17T11:40:33Z</dcterms:modified>
</cp:coreProperties>
</file>