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heme/themeOverride2.xml" ContentType="application/vnd.openxmlformats-officedocument.themeOverr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theme/themeOverride3.xml" ContentType="application/vnd.openxmlformats-officedocument.themeOverride+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Override4.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4054" r:id="rId2"/>
    <p:sldMasterId id="2147484068" r:id="rId3"/>
  </p:sldMasterIdLst>
  <p:notesMasterIdLst>
    <p:notesMasterId r:id="rId100"/>
  </p:notesMasterIdLst>
  <p:sldIdLst>
    <p:sldId id="256" r:id="rId4"/>
    <p:sldId id="445" r:id="rId5"/>
    <p:sldId id="446" r:id="rId6"/>
    <p:sldId id="414" r:id="rId7"/>
    <p:sldId id="415" r:id="rId8"/>
    <p:sldId id="416" r:id="rId9"/>
    <p:sldId id="417" r:id="rId10"/>
    <p:sldId id="418" r:id="rId11"/>
    <p:sldId id="419" r:id="rId12"/>
    <p:sldId id="420" r:id="rId13"/>
    <p:sldId id="421" r:id="rId14"/>
    <p:sldId id="422" r:id="rId15"/>
    <p:sldId id="423" r:id="rId16"/>
    <p:sldId id="424" r:id="rId17"/>
    <p:sldId id="485" r:id="rId18"/>
    <p:sldId id="425" r:id="rId19"/>
    <p:sldId id="426" r:id="rId20"/>
    <p:sldId id="487" r:id="rId21"/>
    <p:sldId id="428" r:id="rId22"/>
    <p:sldId id="429" r:id="rId23"/>
    <p:sldId id="430" r:id="rId24"/>
    <p:sldId id="486" r:id="rId25"/>
    <p:sldId id="431" r:id="rId26"/>
    <p:sldId id="432" r:id="rId27"/>
    <p:sldId id="433" r:id="rId28"/>
    <p:sldId id="434" r:id="rId29"/>
    <p:sldId id="257" r:id="rId30"/>
    <p:sldId id="447" r:id="rId31"/>
    <p:sldId id="259" r:id="rId32"/>
    <p:sldId id="375" r:id="rId33"/>
    <p:sldId id="260" r:id="rId34"/>
    <p:sldId id="261" r:id="rId35"/>
    <p:sldId id="262" r:id="rId36"/>
    <p:sldId id="263" r:id="rId37"/>
    <p:sldId id="299" r:id="rId38"/>
    <p:sldId id="265" r:id="rId39"/>
    <p:sldId id="400" r:id="rId40"/>
    <p:sldId id="401" r:id="rId41"/>
    <p:sldId id="402" r:id="rId42"/>
    <p:sldId id="403" r:id="rId43"/>
    <p:sldId id="404" r:id="rId44"/>
    <p:sldId id="405" r:id="rId45"/>
    <p:sldId id="313" r:id="rId46"/>
    <p:sldId id="314" r:id="rId47"/>
    <p:sldId id="315" r:id="rId48"/>
    <p:sldId id="384" r:id="rId49"/>
    <p:sldId id="385" r:id="rId50"/>
    <p:sldId id="386" r:id="rId51"/>
    <p:sldId id="389" r:id="rId52"/>
    <p:sldId id="390" r:id="rId53"/>
    <p:sldId id="391" r:id="rId54"/>
    <p:sldId id="392" r:id="rId55"/>
    <p:sldId id="393" r:id="rId56"/>
    <p:sldId id="394" r:id="rId57"/>
    <p:sldId id="395" r:id="rId58"/>
    <p:sldId id="396" r:id="rId59"/>
    <p:sldId id="397" r:id="rId60"/>
    <p:sldId id="398" r:id="rId61"/>
    <p:sldId id="471" r:id="rId62"/>
    <p:sldId id="472" r:id="rId63"/>
    <p:sldId id="473" r:id="rId64"/>
    <p:sldId id="474" r:id="rId65"/>
    <p:sldId id="475" r:id="rId66"/>
    <p:sldId id="476" r:id="rId67"/>
    <p:sldId id="477" r:id="rId68"/>
    <p:sldId id="478" r:id="rId69"/>
    <p:sldId id="479" r:id="rId70"/>
    <p:sldId id="480" r:id="rId71"/>
    <p:sldId id="481" r:id="rId72"/>
    <p:sldId id="482" r:id="rId73"/>
    <p:sldId id="483" r:id="rId74"/>
    <p:sldId id="484" r:id="rId75"/>
    <p:sldId id="448" r:id="rId76"/>
    <p:sldId id="469" r:id="rId77"/>
    <p:sldId id="470" r:id="rId78"/>
    <p:sldId id="450" r:id="rId79"/>
    <p:sldId id="451" r:id="rId80"/>
    <p:sldId id="452" r:id="rId81"/>
    <p:sldId id="453" r:id="rId82"/>
    <p:sldId id="454" r:id="rId83"/>
    <p:sldId id="455" r:id="rId84"/>
    <p:sldId id="456" r:id="rId85"/>
    <p:sldId id="457" r:id="rId86"/>
    <p:sldId id="458" r:id="rId87"/>
    <p:sldId id="459" r:id="rId88"/>
    <p:sldId id="460" r:id="rId89"/>
    <p:sldId id="461" r:id="rId90"/>
    <p:sldId id="462" r:id="rId91"/>
    <p:sldId id="463" r:id="rId92"/>
    <p:sldId id="464" r:id="rId93"/>
    <p:sldId id="465" r:id="rId94"/>
    <p:sldId id="466" r:id="rId95"/>
    <p:sldId id="488" r:id="rId96"/>
    <p:sldId id="489" r:id="rId97"/>
    <p:sldId id="490" r:id="rId98"/>
    <p:sldId id="377" r:id="rId9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24C3FC"/>
    <a:srgbClr val="00CCFF"/>
    <a:srgbClr val="FF66FF"/>
    <a:srgbClr val="F68CFE"/>
    <a:srgbClr val="FFFF66"/>
    <a:srgbClr val="66FFFF"/>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951" autoAdjust="0"/>
    <p:restoredTop sz="91005" autoAdjust="0"/>
  </p:normalViewPr>
  <p:slideViewPr>
    <p:cSldViewPr>
      <p:cViewPr varScale="1">
        <p:scale>
          <a:sx n="66" d="100"/>
          <a:sy n="66" d="100"/>
        </p:scale>
        <p:origin x="-1326"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36"/>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hart>
    <c:plotArea>
      <c:layout>
        <c:manualLayout>
          <c:layoutTarget val="inner"/>
          <c:xMode val="edge"/>
          <c:yMode val="edge"/>
          <c:x val="4.6892404059007561E-2"/>
          <c:y val="2.8577908455110563E-2"/>
          <c:w val="0.80508536036563327"/>
          <c:h val="0.8363362343890326"/>
        </c:manualLayout>
      </c:layout>
      <c:lineChart>
        <c:grouping val="standard"/>
        <c:ser>
          <c:idx val="0"/>
          <c:order val="0"/>
          <c:tx>
            <c:strRef>
              <c:f>Sheet1!$B$1</c:f>
              <c:strCache>
                <c:ptCount val="1"/>
                <c:pt idx="0">
                  <c:v>MSL-Water level(mts)</c:v>
                </c:pt>
              </c:strCache>
            </c:strRef>
          </c:tx>
          <c:marker>
            <c:symbol val="none"/>
          </c:marker>
          <c:cat>
            <c:numRef>
              <c:f>Sheet1!$A$2:$A$209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Sheet1!$B$2:$B$209</c:f>
              <c:numCache>
                <c:formatCode>General</c:formatCode>
                <c:ptCount val="208"/>
                <c:pt idx="0">
                  <c:v>512.4</c:v>
                </c:pt>
                <c:pt idx="1">
                  <c:v>511.8</c:v>
                </c:pt>
                <c:pt idx="2">
                  <c:v>512.70000000000005</c:v>
                </c:pt>
                <c:pt idx="3">
                  <c:v>512.6</c:v>
                </c:pt>
                <c:pt idx="4">
                  <c:v>512.5</c:v>
                </c:pt>
                <c:pt idx="5">
                  <c:v>512.5</c:v>
                </c:pt>
                <c:pt idx="6">
                  <c:v>513</c:v>
                </c:pt>
                <c:pt idx="7">
                  <c:v>512.5</c:v>
                </c:pt>
                <c:pt idx="8">
                  <c:v>512.4</c:v>
                </c:pt>
                <c:pt idx="9">
                  <c:v>512.20000000000005</c:v>
                </c:pt>
                <c:pt idx="10">
                  <c:v>512</c:v>
                </c:pt>
                <c:pt idx="11">
                  <c:v>508.2</c:v>
                </c:pt>
                <c:pt idx="12">
                  <c:v>510.5</c:v>
                </c:pt>
                <c:pt idx="13">
                  <c:v>510.8</c:v>
                </c:pt>
                <c:pt idx="14">
                  <c:v>511</c:v>
                </c:pt>
                <c:pt idx="15">
                  <c:v>511.9</c:v>
                </c:pt>
                <c:pt idx="16">
                  <c:v>511.8</c:v>
                </c:pt>
                <c:pt idx="17">
                  <c:v>511.7</c:v>
                </c:pt>
                <c:pt idx="18">
                  <c:v>511.6</c:v>
                </c:pt>
                <c:pt idx="19">
                  <c:v>511.6</c:v>
                </c:pt>
                <c:pt idx="20">
                  <c:v>511.5</c:v>
                </c:pt>
                <c:pt idx="21">
                  <c:v>511.4</c:v>
                </c:pt>
                <c:pt idx="22">
                  <c:v>511.4</c:v>
                </c:pt>
                <c:pt idx="23">
                  <c:v>511.3</c:v>
                </c:pt>
                <c:pt idx="24">
                  <c:v>511.3</c:v>
                </c:pt>
                <c:pt idx="25">
                  <c:v>513.4</c:v>
                </c:pt>
                <c:pt idx="26">
                  <c:v>512.20000000000005</c:v>
                </c:pt>
                <c:pt idx="27">
                  <c:v>512.20000000000005</c:v>
                </c:pt>
                <c:pt idx="28">
                  <c:v>511.9</c:v>
                </c:pt>
                <c:pt idx="29">
                  <c:v>511.8</c:v>
                </c:pt>
                <c:pt idx="30">
                  <c:v>511.3</c:v>
                </c:pt>
                <c:pt idx="31">
                  <c:v>511.2</c:v>
                </c:pt>
                <c:pt idx="32">
                  <c:v>510.9</c:v>
                </c:pt>
                <c:pt idx="33">
                  <c:v>511.4</c:v>
                </c:pt>
                <c:pt idx="34">
                  <c:v>511.4</c:v>
                </c:pt>
                <c:pt idx="35">
                  <c:v>511.5</c:v>
                </c:pt>
                <c:pt idx="36">
                  <c:v>511.5</c:v>
                </c:pt>
                <c:pt idx="37">
                  <c:v>511.6</c:v>
                </c:pt>
                <c:pt idx="38">
                  <c:v>511.7</c:v>
                </c:pt>
                <c:pt idx="39">
                  <c:v>511.5</c:v>
                </c:pt>
                <c:pt idx="40">
                  <c:v>511.3</c:v>
                </c:pt>
                <c:pt idx="41">
                  <c:v>511.4</c:v>
                </c:pt>
                <c:pt idx="42">
                  <c:v>511.7</c:v>
                </c:pt>
                <c:pt idx="43">
                  <c:v>511.6</c:v>
                </c:pt>
                <c:pt idx="44">
                  <c:v>511.8</c:v>
                </c:pt>
                <c:pt idx="45">
                  <c:v>511.7</c:v>
                </c:pt>
                <c:pt idx="46">
                  <c:v>511.8</c:v>
                </c:pt>
                <c:pt idx="47">
                  <c:v>511.6</c:v>
                </c:pt>
                <c:pt idx="48">
                  <c:v>511.9</c:v>
                </c:pt>
                <c:pt idx="49">
                  <c:v>511.5</c:v>
                </c:pt>
                <c:pt idx="50">
                  <c:v>511.6</c:v>
                </c:pt>
                <c:pt idx="51">
                  <c:v>511.8</c:v>
                </c:pt>
                <c:pt idx="52">
                  <c:v>511.7</c:v>
                </c:pt>
                <c:pt idx="53">
                  <c:v>512.1</c:v>
                </c:pt>
                <c:pt idx="54">
                  <c:v>512.4</c:v>
                </c:pt>
                <c:pt idx="55">
                  <c:v>512.4</c:v>
                </c:pt>
                <c:pt idx="56">
                  <c:v>512.20000000000005</c:v>
                </c:pt>
                <c:pt idx="57">
                  <c:v>512.4</c:v>
                </c:pt>
                <c:pt idx="58">
                  <c:v>512.6</c:v>
                </c:pt>
                <c:pt idx="59">
                  <c:v>512.54999999999939</c:v>
                </c:pt>
                <c:pt idx="60">
                  <c:v>512.6</c:v>
                </c:pt>
                <c:pt idx="61">
                  <c:v>512.70000000000005</c:v>
                </c:pt>
                <c:pt idx="62">
                  <c:v>512.70000000000005</c:v>
                </c:pt>
                <c:pt idx="63">
                  <c:v>512.79999999999995</c:v>
                </c:pt>
                <c:pt idx="64">
                  <c:v>513</c:v>
                </c:pt>
                <c:pt idx="65">
                  <c:v>512.9</c:v>
                </c:pt>
                <c:pt idx="66">
                  <c:v>513</c:v>
                </c:pt>
                <c:pt idx="67">
                  <c:v>512.79999999999995</c:v>
                </c:pt>
                <c:pt idx="68">
                  <c:v>512.6</c:v>
                </c:pt>
                <c:pt idx="69">
                  <c:v>512.70000000000005</c:v>
                </c:pt>
                <c:pt idx="70">
                  <c:v>512.70000000000005</c:v>
                </c:pt>
                <c:pt idx="71">
                  <c:v>514.29999999999995</c:v>
                </c:pt>
                <c:pt idx="72">
                  <c:v>514</c:v>
                </c:pt>
                <c:pt idx="73">
                  <c:v>513.9</c:v>
                </c:pt>
                <c:pt idx="74">
                  <c:v>514.20000000000005</c:v>
                </c:pt>
                <c:pt idx="75">
                  <c:v>514.29999999999995</c:v>
                </c:pt>
                <c:pt idx="76">
                  <c:v>514.20000000000005</c:v>
                </c:pt>
                <c:pt idx="77">
                  <c:v>515.5</c:v>
                </c:pt>
                <c:pt idx="78">
                  <c:v>515.70000000000005</c:v>
                </c:pt>
                <c:pt idx="79">
                  <c:v>517.1</c:v>
                </c:pt>
                <c:pt idx="80">
                  <c:v>517</c:v>
                </c:pt>
                <c:pt idx="81">
                  <c:v>516.9</c:v>
                </c:pt>
                <c:pt idx="82">
                  <c:v>518.70000000000005</c:v>
                </c:pt>
                <c:pt idx="83">
                  <c:v>519.79999999999995</c:v>
                </c:pt>
                <c:pt idx="84">
                  <c:v>533.1</c:v>
                </c:pt>
                <c:pt idx="85">
                  <c:v>534</c:v>
                </c:pt>
                <c:pt idx="86">
                  <c:v>533.9</c:v>
                </c:pt>
                <c:pt idx="87">
                  <c:v>533.79999999999995</c:v>
                </c:pt>
                <c:pt idx="88">
                  <c:v>534</c:v>
                </c:pt>
                <c:pt idx="89">
                  <c:v>533.5</c:v>
                </c:pt>
                <c:pt idx="90">
                  <c:v>531.4</c:v>
                </c:pt>
                <c:pt idx="91">
                  <c:v>518.70000000000005</c:v>
                </c:pt>
                <c:pt idx="92">
                  <c:v>518.9</c:v>
                </c:pt>
                <c:pt idx="93">
                  <c:v>518.70000000000005</c:v>
                </c:pt>
                <c:pt idx="94">
                  <c:v>518.70000000000005</c:v>
                </c:pt>
                <c:pt idx="95">
                  <c:v>518.5</c:v>
                </c:pt>
                <c:pt idx="96">
                  <c:v>519.70000000000005</c:v>
                </c:pt>
                <c:pt idx="97">
                  <c:v>520.29999999999995</c:v>
                </c:pt>
                <c:pt idx="98">
                  <c:v>519.70000000000005</c:v>
                </c:pt>
                <c:pt idx="99">
                  <c:v>519.79999999999995</c:v>
                </c:pt>
                <c:pt idx="100">
                  <c:v>519.79999999999995</c:v>
                </c:pt>
                <c:pt idx="101">
                  <c:v>520</c:v>
                </c:pt>
                <c:pt idx="102">
                  <c:v>520</c:v>
                </c:pt>
                <c:pt idx="103">
                  <c:v>520.1</c:v>
                </c:pt>
                <c:pt idx="104">
                  <c:v>520.1</c:v>
                </c:pt>
                <c:pt idx="105">
                  <c:v>520.20000000000005</c:v>
                </c:pt>
                <c:pt idx="106">
                  <c:v>520.5</c:v>
                </c:pt>
                <c:pt idx="107">
                  <c:v>520.70000000000005</c:v>
                </c:pt>
                <c:pt idx="108">
                  <c:v>520.79999999999995</c:v>
                </c:pt>
                <c:pt idx="109">
                  <c:v>521.6</c:v>
                </c:pt>
                <c:pt idx="110">
                  <c:v>521.70000000000005</c:v>
                </c:pt>
                <c:pt idx="111">
                  <c:v>521.5</c:v>
                </c:pt>
                <c:pt idx="112">
                  <c:v>520.79999999999995</c:v>
                </c:pt>
                <c:pt idx="113">
                  <c:v>520.79999999999995</c:v>
                </c:pt>
                <c:pt idx="114">
                  <c:v>520.1</c:v>
                </c:pt>
                <c:pt idx="115">
                  <c:v>520.1</c:v>
                </c:pt>
                <c:pt idx="116">
                  <c:v>521.1</c:v>
                </c:pt>
                <c:pt idx="117">
                  <c:v>519.5</c:v>
                </c:pt>
                <c:pt idx="118">
                  <c:v>519.5</c:v>
                </c:pt>
                <c:pt idx="119">
                  <c:v>519.70000000000005</c:v>
                </c:pt>
                <c:pt idx="120">
                  <c:v>519.79999999999995</c:v>
                </c:pt>
                <c:pt idx="121">
                  <c:v>519.79999999999995</c:v>
                </c:pt>
                <c:pt idx="122">
                  <c:v>519.5</c:v>
                </c:pt>
                <c:pt idx="123">
                  <c:v>519.1</c:v>
                </c:pt>
                <c:pt idx="124">
                  <c:v>518.9</c:v>
                </c:pt>
                <c:pt idx="125">
                  <c:v>518.70000000000005</c:v>
                </c:pt>
                <c:pt idx="126">
                  <c:v>518.9</c:v>
                </c:pt>
                <c:pt idx="127">
                  <c:v>518.6</c:v>
                </c:pt>
                <c:pt idx="128">
                  <c:v>518.79999999999995</c:v>
                </c:pt>
                <c:pt idx="129">
                  <c:v>518.9</c:v>
                </c:pt>
                <c:pt idx="130">
                  <c:v>519</c:v>
                </c:pt>
                <c:pt idx="131">
                  <c:v>519.9</c:v>
                </c:pt>
                <c:pt idx="132">
                  <c:v>519.5</c:v>
                </c:pt>
                <c:pt idx="133">
                  <c:v>519.6</c:v>
                </c:pt>
                <c:pt idx="134">
                  <c:v>519.79999999999995</c:v>
                </c:pt>
                <c:pt idx="135">
                  <c:v>519.79999999999995</c:v>
                </c:pt>
                <c:pt idx="136">
                  <c:v>520.4</c:v>
                </c:pt>
                <c:pt idx="137">
                  <c:v>520.9</c:v>
                </c:pt>
                <c:pt idx="138">
                  <c:v>521.1</c:v>
                </c:pt>
                <c:pt idx="139">
                  <c:v>522.5</c:v>
                </c:pt>
                <c:pt idx="140">
                  <c:v>523.1</c:v>
                </c:pt>
                <c:pt idx="141">
                  <c:v>523.5</c:v>
                </c:pt>
                <c:pt idx="142">
                  <c:v>523.6</c:v>
                </c:pt>
                <c:pt idx="143">
                  <c:v>523.4</c:v>
                </c:pt>
                <c:pt idx="144">
                  <c:v>523.1</c:v>
                </c:pt>
                <c:pt idx="145">
                  <c:v>522.79999999999995</c:v>
                </c:pt>
                <c:pt idx="146">
                  <c:v>522.4</c:v>
                </c:pt>
                <c:pt idx="147">
                  <c:v>522.20000000000005</c:v>
                </c:pt>
                <c:pt idx="148">
                  <c:v>521.9</c:v>
                </c:pt>
                <c:pt idx="149">
                  <c:v>521.79999999999995</c:v>
                </c:pt>
                <c:pt idx="150">
                  <c:v>521.6</c:v>
                </c:pt>
                <c:pt idx="151">
                  <c:v>521.20000000000005</c:v>
                </c:pt>
                <c:pt idx="152">
                  <c:v>521.1</c:v>
                </c:pt>
                <c:pt idx="153">
                  <c:v>521.20000000000005</c:v>
                </c:pt>
                <c:pt idx="154">
                  <c:v>521.1</c:v>
                </c:pt>
                <c:pt idx="155">
                  <c:v>521.4</c:v>
                </c:pt>
                <c:pt idx="156">
                  <c:v>521.29999999999995</c:v>
                </c:pt>
                <c:pt idx="157">
                  <c:v>521.20000000000005</c:v>
                </c:pt>
                <c:pt idx="158">
                  <c:v>521.20000000000005</c:v>
                </c:pt>
                <c:pt idx="159">
                  <c:v>521.1</c:v>
                </c:pt>
                <c:pt idx="160">
                  <c:v>521.1</c:v>
                </c:pt>
                <c:pt idx="161">
                  <c:v>520.9</c:v>
                </c:pt>
                <c:pt idx="162">
                  <c:v>520.70000000000005</c:v>
                </c:pt>
                <c:pt idx="163">
                  <c:v>520.70000000000005</c:v>
                </c:pt>
                <c:pt idx="164">
                  <c:v>520.70000000000005</c:v>
                </c:pt>
                <c:pt idx="165">
                  <c:v>520.6</c:v>
                </c:pt>
                <c:pt idx="166">
                  <c:v>520.5</c:v>
                </c:pt>
                <c:pt idx="167">
                  <c:v>520.29999999999995</c:v>
                </c:pt>
                <c:pt idx="168">
                  <c:v>520.1</c:v>
                </c:pt>
                <c:pt idx="169">
                  <c:v>520.1</c:v>
                </c:pt>
                <c:pt idx="170">
                  <c:v>519.9</c:v>
                </c:pt>
                <c:pt idx="171">
                  <c:v>520.1</c:v>
                </c:pt>
                <c:pt idx="172">
                  <c:v>520.1</c:v>
                </c:pt>
                <c:pt idx="173">
                  <c:v>519.9</c:v>
                </c:pt>
                <c:pt idx="174">
                  <c:v>519.79999999999995</c:v>
                </c:pt>
                <c:pt idx="175">
                  <c:v>520.1</c:v>
                </c:pt>
                <c:pt idx="176">
                  <c:v>520.29999999999995</c:v>
                </c:pt>
                <c:pt idx="177">
                  <c:v>521.6</c:v>
                </c:pt>
                <c:pt idx="178">
                  <c:v>521.5</c:v>
                </c:pt>
                <c:pt idx="179">
                  <c:v>522.79999999999995</c:v>
                </c:pt>
                <c:pt idx="180">
                  <c:v>522.70000000000005</c:v>
                </c:pt>
                <c:pt idx="181">
                  <c:v>522.5</c:v>
                </c:pt>
                <c:pt idx="182">
                  <c:v>522.5</c:v>
                </c:pt>
                <c:pt idx="183">
                  <c:v>522.4</c:v>
                </c:pt>
                <c:pt idx="184">
                  <c:v>522.20000000000005</c:v>
                </c:pt>
                <c:pt idx="185">
                  <c:v>521.79999999999995</c:v>
                </c:pt>
                <c:pt idx="186">
                  <c:v>521.6</c:v>
                </c:pt>
                <c:pt idx="187">
                  <c:v>521.4</c:v>
                </c:pt>
                <c:pt idx="188">
                  <c:v>521.20000000000005</c:v>
                </c:pt>
                <c:pt idx="189">
                  <c:v>521.1</c:v>
                </c:pt>
                <c:pt idx="190">
                  <c:v>521.1</c:v>
                </c:pt>
                <c:pt idx="191">
                  <c:v>521.1</c:v>
                </c:pt>
                <c:pt idx="192">
                  <c:v>520.6</c:v>
                </c:pt>
                <c:pt idx="193">
                  <c:v>520.5</c:v>
                </c:pt>
                <c:pt idx="194">
                  <c:v>520.4</c:v>
                </c:pt>
                <c:pt idx="195">
                  <c:v>520.4</c:v>
                </c:pt>
                <c:pt idx="196">
                  <c:v>520.29999999999995</c:v>
                </c:pt>
                <c:pt idx="197">
                  <c:v>520.29999999999995</c:v>
                </c:pt>
                <c:pt idx="198">
                  <c:v>520.1</c:v>
                </c:pt>
                <c:pt idx="199">
                  <c:v>519.9</c:v>
                </c:pt>
                <c:pt idx="200">
                  <c:v>519.9</c:v>
                </c:pt>
                <c:pt idx="201">
                  <c:v>519.79999999999995</c:v>
                </c:pt>
                <c:pt idx="202">
                  <c:v>519.79999999999995</c:v>
                </c:pt>
                <c:pt idx="203">
                  <c:v>519.70000000000005</c:v>
                </c:pt>
                <c:pt idx="204">
                  <c:v>519.6</c:v>
                </c:pt>
                <c:pt idx="205">
                  <c:v>519.20000000000005</c:v>
                </c:pt>
                <c:pt idx="206">
                  <c:v>519.20000000000005</c:v>
                </c:pt>
                <c:pt idx="207">
                  <c:v>519.1</c:v>
                </c:pt>
              </c:numCache>
            </c:numRef>
          </c:val>
        </c:ser>
        <c:marker val="1"/>
        <c:axId val="108133376"/>
        <c:axId val="108136704"/>
      </c:lineChart>
      <c:lineChart>
        <c:grouping val="standard"/>
        <c:ser>
          <c:idx val="1"/>
          <c:order val="1"/>
          <c:tx>
            <c:strRef>
              <c:f>Sheet1!$C$1</c:f>
              <c:strCache>
                <c:ptCount val="1"/>
                <c:pt idx="0">
                  <c:v>Rainfall(mm)</c:v>
                </c:pt>
              </c:strCache>
            </c:strRef>
          </c:tx>
          <c:marker>
            <c:symbol val="none"/>
          </c:marker>
          <c:cat>
            <c:numRef>
              <c:f>Sheet1!$A$2:$A$209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Sheet1!$C$2:$C$209</c:f>
              <c:numCache>
                <c:formatCode>General</c:formatCode>
                <c:ptCount val="208"/>
                <c:pt idx="0">
                  <c:v>0</c:v>
                </c:pt>
                <c:pt idx="1">
                  <c:v>0</c:v>
                </c:pt>
                <c:pt idx="2">
                  <c:v>0</c:v>
                </c:pt>
                <c:pt idx="3">
                  <c:v>47.8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5.6</c:v>
                </c:pt>
                <c:pt idx="23">
                  <c:v>0</c:v>
                </c:pt>
                <c:pt idx="24">
                  <c:v>18.600000000000001</c:v>
                </c:pt>
                <c:pt idx="25">
                  <c:v>0</c:v>
                </c:pt>
                <c:pt idx="26">
                  <c:v>0</c:v>
                </c:pt>
                <c:pt idx="27">
                  <c:v>0</c:v>
                </c:pt>
                <c:pt idx="28">
                  <c:v>0</c:v>
                </c:pt>
                <c:pt idx="29">
                  <c:v>0</c:v>
                </c:pt>
                <c:pt idx="30">
                  <c:v>0</c:v>
                </c:pt>
                <c:pt idx="31">
                  <c:v>2</c:v>
                </c:pt>
                <c:pt idx="32">
                  <c:v>22</c:v>
                </c:pt>
                <c:pt idx="33">
                  <c:v>0</c:v>
                </c:pt>
                <c:pt idx="34">
                  <c:v>3.4</c:v>
                </c:pt>
                <c:pt idx="35">
                  <c:v>0</c:v>
                </c:pt>
                <c:pt idx="36">
                  <c:v>0</c:v>
                </c:pt>
                <c:pt idx="37">
                  <c:v>0</c:v>
                </c:pt>
                <c:pt idx="38">
                  <c:v>0</c:v>
                </c:pt>
                <c:pt idx="39">
                  <c:v>37.200000000000003</c:v>
                </c:pt>
                <c:pt idx="40">
                  <c:v>3.2</c:v>
                </c:pt>
                <c:pt idx="41">
                  <c:v>4.5999999999999996</c:v>
                </c:pt>
                <c:pt idx="42">
                  <c:v>4.2</c:v>
                </c:pt>
                <c:pt idx="43">
                  <c:v>0</c:v>
                </c:pt>
                <c:pt idx="44">
                  <c:v>0</c:v>
                </c:pt>
                <c:pt idx="45">
                  <c:v>0</c:v>
                </c:pt>
                <c:pt idx="46">
                  <c:v>0</c:v>
                </c:pt>
                <c:pt idx="47">
                  <c:v>0</c:v>
                </c:pt>
                <c:pt idx="48">
                  <c:v>3</c:v>
                </c:pt>
                <c:pt idx="49">
                  <c:v>0</c:v>
                </c:pt>
                <c:pt idx="50">
                  <c:v>0</c:v>
                </c:pt>
                <c:pt idx="51">
                  <c:v>0</c:v>
                </c:pt>
                <c:pt idx="52">
                  <c:v>12.4</c:v>
                </c:pt>
                <c:pt idx="53">
                  <c:v>17.2</c:v>
                </c:pt>
                <c:pt idx="54">
                  <c:v>0</c:v>
                </c:pt>
                <c:pt idx="55">
                  <c:v>11.2</c:v>
                </c:pt>
                <c:pt idx="56">
                  <c:v>0</c:v>
                </c:pt>
                <c:pt idx="57">
                  <c:v>0</c:v>
                </c:pt>
                <c:pt idx="58">
                  <c:v>0</c:v>
                </c:pt>
                <c:pt idx="59">
                  <c:v>0</c:v>
                </c:pt>
                <c:pt idx="60">
                  <c:v>0</c:v>
                </c:pt>
                <c:pt idx="61">
                  <c:v>4</c:v>
                </c:pt>
                <c:pt idx="62">
                  <c:v>0</c:v>
                </c:pt>
                <c:pt idx="63">
                  <c:v>0</c:v>
                </c:pt>
                <c:pt idx="64">
                  <c:v>0</c:v>
                </c:pt>
                <c:pt idx="65">
                  <c:v>0</c:v>
                </c:pt>
                <c:pt idx="66">
                  <c:v>1.2</c:v>
                </c:pt>
                <c:pt idx="67">
                  <c:v>8.6</c:v>
                </c:pt>
                <c:pt idx="68">
                  <c:v>3.4</c:v>
                </c:pt>
                <c:pt idx="69">
                  <c:v>85.4</c:v>
                </c:pt>
                <c:pt idx="70">
                  <c:v>5.8</c:v>
                </c:pt>
                <c:pt idx="71">
                  <c:v>110</c:v>
                </c:pt>
                <c:pt idx="72">
                  <c:v>8.4</c:v>
                </c:pt>
                <c:pt idx="73">
                  <c:v>0</c:v>
                </c:pt>
                <c:pt idx="74">
                  <c:v>3.2</c:v>
                </c:pt>
                <c:pt idx="75">
                  <c:v>32.1</c:v>
                </c:pt>
                <c:pt idx="76">
                  <c:v>3.6</c:v>
                </c:pt>
                <c:pt idx="77">
                  <c:v>19.399999999999999</c:v>
                </c:pt>
                <c:pt idx="78">
                  <c:v>0</c:v>
                </c:pt>
                <c:pt idx="79">
                  <c:v>0</c:v>
                </c:pt>
                <c:pt idx="80">
                  <c:v>11.2</c:v>
                </c:pt>
                <c:pt idx="81">
                  <c:v>50.8</c:v>
                </c:pt>
                <c:pt idx="82">
                  <c:v>2.8</c:v>
                </c:pt>
                <c:pt idx="83">
                  <c:v>0</c:v>
                </c:pt>
                <c:pt idx="84">
                  <c:v>0</c:v>
                </c:pt>
                <c:pt idx="85">
                  <c:v>2.2000000000000002</c:v>
                </c:pt>
                <c:pt idx="86">
                  <c:v>0</c:v>
                </c:pt>
                <c:pt idx="87">
                  <c:v>0</c:v>
                </c:pt>
                <c:pt idx="88">
                  <c:v>0</c:v>
                </c:pt>
                <c:pt idx="89">
                  <c:v>12.8</c:v>
                </c:pt>
                <c:pt idx="90">
                  <c:v>15.2</c:v>
                </c:pt>
                <c:pt idx="91">
                  <c:v>0</c:v>
                </c:pt>
                <c:pt idx="92">
                  <c:v>0</c:v>
                </c:pt>
                <c:pt idx="93">
                  <c:v>0</c:v>
                </c:pt>
                <c:pt idx="94">
                  <c:v>16.2</c:v>
                </c:pt>
                <c:pt idx="95">
                  <c:v>19</c:v>
                </c:pt>
                <c:pt idx="96">
                  <c:v>0</c:v>
                </c:pt>
                <c:pt idx="97">
                  <c:v>0</c:v>
                </c:pt>
                <c:pt idx="98">
                  <c:v>0</c:v>
                </c:pt>
                <c:pt idx="99">
                  <c:v>0</c:v>
                </c:pt>
                <c:pt idx="100">
                  <c:v>0</c:v>
                </c:pt>
                <c:pt idx="101">
                  <c:v>0</c:v>
                </c:pt>
                <c:pt idx="102">
                  <c:v>32.800000000000004</c:v>
                </c:pt>
                <c:pt idx="103">
                  <c:v>0</c:v>
                </c:pt>
                <c:pt idx="104">
                  <c:v>0</c:v>
                </c:pt>
                <c:pt idx="105">
                  <c:v>20.2</c:v>
                </c:pt>
                <c:pt idx="106">
                  <c:v>0</c:v>
                </c:pt>
                <c:pt idx="107">
                  <c:v>0</c:v>
                </c:pt>
                <c:pt idx="108">
                  <c:v>31.8</c:v>
                </c:pt>
                <c:pt idx="109">
                  <c:v>0</c:v>
                </c:pt>
                <c:pt idx="110">
                  <c:v>0</c:v>
                </c:pt>
                <c:pt idx="111">
                  <c:v>0</c:v>
                </c:pt>
                <c:pt idx="112">
                  <c:v>0</c:v>
                </c:pt>
                <c:pt idx="113">
                  <c:v>0</c:v>
                </c:pt>
                <c:pt idx="114">
                  <c:v>0</c:v>
                </c:pt>
                <c:pt idx="115">
                  <c:v>0</c:v>
                </c:pt>
                <c:pt idx="116">
                  <c:v>8.8000000000000007</c:v>
                </c:pt>
                <c:pt idx="117">
                  <c:v>0</c:v>
                </c:pt>
                <c:pt idx="118">
                  <c:v>0</c:v>
                </c:pt>
                <c:pt idx="119">
                  <c:v>31.8</c:v>
                </c:pt>
                <c:pt idx="120">
                  <c:v>0</c:v>
                </c:pt>
                <c:pt idx="121">
                  <c:v>0</c:v>
                </c:pt>
                <c:pt idx="122">
                  <c:v>0</c:v>
                </c:pt>
                <c:pt idx="123">
                  <c:v>0.8</c:v>
                </c:pt>
                <c:pt idx="124">
                  <c:v>0</c:v>
                </c:pt>
                <c:pt idx="125">
                  <c:v>0</c:v>
                </c:pt>
                <c:pt idx="126">
                  <c:v>0</c:v>
                </c:pt>
                <c:pt idx="127">
                  <c:v>0</c:v>
                </c:pt>
                <c:pt idx="128">
                  <c:v>0</c:v>
                </c:pt>
                <c:pt idx="129">
                  <c:v>0</c:v>
                </c:pt>
                <c:pt idx="130">
                  <c:v>50.6</c:v>
                </c:pt>
                <c:pt idx="131">
                  <c:v>2</c:v>
                </c:pt>
                <c:pt idx="132">
                  <c:v>0</c:v>
                </c:pt>
                <c:pt idx="133">
                  <c:v>0</c:v>
                </c:pt>
                <c:pt idx="134">
                  <c:v>0</c:v>
                </c:pt>
                <c:pt idx="135">
                  <c:v>0</c:v>
                </c:pt>
                <c:pt idx="136">
                  <c:v>43.6</c:v>
                </c:pt>
                <c:pt idx="137">
                  <c:v>3.4</c:v>
                </c:pt>
                <c:pt idx="138">
                  <c:v>46.8</c:v>
                </c:pt>
                <c:pt idx="139">
                  <c:v>23</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33.4</c:v>
                </c:pt>
                <c:pt idx="154">
                  <c:v>0</c:v>
                </c:pt>
                <c:pt idx="155">
                  <c:v>0</c:v>
                </c:pt>
                <c:pt idx="156">
                  <c:v>0</c:v>
                </c:pt>
                <c:pt idx="157">
                  <c:v>0</c:v>
                </c:pt>
                <c:pt idx="158">
                  <c:v>0</c:v>
                </c:pt>
                <c:pt idx="159">
                  <c:v>0</c:v>
                </c:pt>
                <c:pt idx="160">
                  <c:v>19.2</c:v>
                </c:pt>
                <c:pt idx="161">
                  <c:v>0</c:v>
                </c:pt>
                <c:pt idx="162">
                  <c:v>0</c:v>
                </c:pt>
                <c:pt idx="163">
                  <c:v>0</c:v>
                </c:pt>
                <c:pt idx="164">
                  <c:v>0</c:v>
                </c:pt>
                <c:pt idx="165">
                  <c:v>0</c:v>
                </c:pt>
                <c:pt idx="166">
                  <c:v>0</c:v>
                </c:pt>
                <c:pt idx="167">
                  <c:v>0</c:v>
                </c:pt>
                <c:pt idx="168">
                  <c:v>0</c:v>
                </c:pt>
                <c:pt idx="169">
                  <c:v>0</c:v>
                </c:pt>
                <c:pt idx="170">
                  <c:v>0</c:v>
                </c:pt>
                <c:pt idx="171">
                  <c:v>0</c:v>
                </c:pt>
                <c:pt idx="172">
                  <c:v>1.6</c:v>
                </c:pt>
                <c:pt idx="173">
                  <c:v>5.6</c:v>
                </c:pt>
                <c:pt idx="174">
                  <c:v>36.200000000000003</c:v>
                </c:pt>
                <c:pt idx="175">
                  <c:v>34.4</c:v>
                </c:pt>
                <c:pt idx="176">
                  <c:v>36.200000000000003</c:v>
                </c:pt>
                <c:pt idx="177">
                  <c:v>2.2000000000000002</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5.4</c:v>
                </c:pt>
                <c:pt idx="206">
                  <c:v>8.4</c:v>
                </c:pt>
                <c:pt idx="207">
                  <c:v>0</c:v>
                </c:pt>
              </c:numCache>
            </c:numRef>
          </c:val>
        </c:ser>
        <c:marker val="1"/>
        <c:axId val="137285632"/>
        <c:axId val="108140800"/>
      </c:lineChart>
      <c:dateAx>
        <c:axId val="108133376"/>
        <c:scaling>
          <c:orientation val="minMax"/>
        </c:scaling>
        <c:axPos val="b"/>
        <c:numFmt formatCode="dd/mmm/yy" sourceLinked="1"/>
        <c:tickLblPos val="nextTo"/>
        <c:txPr>
          <a:bodyPr/>
          <a:lstStyle/>
          <a:p>
            <a:pPr>
              <a:defRPr lang="en-US"/>
            </a:pPr>
            <a:endParaRPr lang="en-US"/>
          </a:p>
        </c:txPr>
        <c:crossAx val="108136704"/>
        <c:crosses val="autoZero"/>
        <c:auto val="1"/>
        <c:lblOffset val="100"/>
      </c:dateAx>
      <c:valAx>
        <c:axId val="108136704"/>
        <c:scaling>
          <c:orientation val="minMax"/>
        </c:scaling>
        <c:axPos val="l"/>
        <c:numFmt formatCode="General" sourceLinked="1"/>
        <c:tickLblPos val="nextTo"/>
        <c:txPr>
          <a:bodyPr/>
          <a:lstStyle/>
          <a:p>
            <a:pPr>
              <a:defRPr lang="en-US"/>
            </a:pPr>
            <a:endParaRPr lang="en-US"/>
          </a:p>
        </c:txPr>
        <c:crossAx val="108133376"/>
        <c:crosses val="autoZero"/>
        <c:crossBetween val="between"/>
      </c:valAx>
      <c:valAx>
        <c:axId val="108140800"/>
        <c:scaling>
          <c:orientation val="minMax"/>
        </c:scaling>
        <c:axPos val="r"/>
        <c:numFmt formatCode="General" sourceLinked="1"/>
        <c:tickLblPos val="nextTo"/>
        <c:txPr>
          <a:bodyPr/>
          <a:lstStyle/>
          <a:p>
            <a:pPr>
              <a:defRPr lang="en-US"/>
            </a:pPr>
            <a:endParaRPr lang="en-US"/>
          </a:p>
        </c:txPr>
        <c:crossAx val="137285632"/>
        <c:crosses val="max"/>
        <c:crossBetween val="between"/>
      </c:valAx>
      <c:dateAx>
        <c:axId val="137285632"/>
        <c:scaling>
          <c:orientation val="minMax"/>
        </c:scaling>
        <c:delete val="1"/>
        <c:axPos val="b"/>
        <c:numFmt formatCode="dd/mmm/yy" sourceLinked="1"/>
        <c:tickLblPos val="nextTo"/>
        <c:crossAx val="108140800"/>
        <c:crosses val="autoZero"/>
        <c:auto val="1"/>
        <c:lblOffset val="100"/>
      </c:dateAx>
    </c:plotArea>
    <c:legend>
      <c:legendPos val="r"/>
      <c:layout>
        <c:manualLayout>
          <c:xMode val="edge"/>
          <c:yMode val="edge"/>
          <c:x val="0.61289061678405776"/>
          <c:y val="7.5645115923185985E-2"/>
          <c:w val="0.19952730497903734"/>
          <c:h val="0.11178567143393943"/>
        </c:manualLayout>
      </c:layout>
      <c:txPr>
        <a:bodyPr/>
        <a:lstStyle/>
        <a:p>
          <a:pPr>
            <a:defRPr lang="en-US"/>
          </a:pPr>
          <a:endParaRPr lang="en-US"/>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IN"/>
  <c:chart>
    <c:plotArea>
      <c:layout>
        <c:manualLayout>
          <c:layoutTarget val="inner"/>
          <c:xMode val="edge"/>
          <c:yMode val="edge"/>
          <c:x val="7.3940109071380475E-2"/>
          <c:y val="4.3284677134656432E-2"/>
          <c:w val="0.8334960900506001"/>
          <c:h val="0.83398290126014951"/>
        </c:manualLayout>
      </c:layout>
      <c:lineChart>
        <c:grouping val="standard"/>
        <c:ser>
          <c:idx val="0"/>
          <c:order val="0"/>
          <c:tx>
            <c:strRef>
              <c:f>Sheet1!$F$1</c:f>
              <c:strCache>
                <c:ptCount val="1"/>
                <c:pt idx="0">
                  <c:v>MSL-Water level(mts)</c:v>
                </c:pt>
              </c:strCache>
            </c:strRef>
          </c:tx>
          <c:marker>
            <c:symbol val="none"/>
          </c:marker>
          <c:cat>
            <c:numRef>
              <c:f>Sheet1!$E$2:$E$209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Sheet1!$F$2:$F$209</c:f>
              <c:numCache>
                <c:formatCode>General</c:formatCode>
                <c:ptCount val="208"/>
                <c:pt idx="0">
                  <c:v>532.5</c:v>
                </c:pt>
                <c:pt idx="1">
                  <c:v>532.9</c:v>
                </c:pt>
                <c:pt idx="2">
                  <c:v>533.79999999999995</c:v>
                </c:pt>
                <c:pt idx="3">
                  <c:v>533.79999999999995</c:v>
                </c:pt>
                <c:pt idx="4">
                  <c:v>533.9</c:v>
                </c:pt>
                <c:pt idx="5">
                  <c:v>533.9</c:v>
                </c:pt>
                <c:pt idx="6">
                  <c:v>534</c:v>
                </c:pt>
                <c:pt idx="7">
                  <c:v>534.1</c:v>
                </c:pt>
                <c:pt idx="8">
                  <c:v>534</c:v>
                </c:pt>
                <c:pt idx="9">
                  <c:v>533.79999999999995</c:v>
                </c:pt>
                <c:pt idx="10">
                  <c:v>533.79999999999995</c:v>
                </c:pt>
                <c:pt idx="11">
                  <c:v>533.70000000000005</c:v>
                </c:pt>
                <c:pt idx="12">
                  <c:v>533.6</c:v>
                </c:pt>
                <c:pt idx="13">
                  <c:v>533.5</c:v>
                </c:pt>
                <c:pt idx="14">
                  <c:v>533.5</c:v>
                </c:pt>
                <c:pt idx="15">
                  <c:v>533.4</c:v>
                </c:pt>
                <c:pt idx="16">
                  <c:v>533.20000000000005</c:v>
                </c:pt>
                <c:pt idx="17">
                  <c:v>532.9</c:v>
                </c:pt>
                <c:pt idx="18">
                  <c:v>532.9</c:v>
                </c:pt>
                <c:pt idx="19">
                  <c:v>532.79999999999995</c:v>
                </c:pt>
                <c:pt idx="20">
                  <c:v>532.9</c:v>
                </c:pt>
                <c:pt idx="21">
                  <c:v>532.79999999999995</c:v>
                </c:pt>
                <c:pt idx="22">
                  <c:v>532.6</c:v>
                </c:pt>
                <c:pt idx="23">
                  <c:v>532.5</c:v>
                </c:pt>
                <c:pt idx="24">
                  <c:v>532.20000000000005</c:v>
                </c:pt>
                <c:pt idx="25">
                  <c:v>534.20000000000005</c:v>
                </c:pt>
                <c:pt idx="26">
                  <c:v>533.5</c:v>
                </c:pt>
                <c:pt idx="27">
                  <c:v>533.20000000000005</c:v>
                </c:pt>
                <c:pt idx="28">
                  <c:v>532.9</c:v>
                </c:pt>
                <c:pt idx="29">
                  <c:v>533.5</c:v>
                </c:pt>
                <c:pt idx="30">
                  <c:v>532.79999999999995</c:v>
                </c:pt>
                <c:pt idx="31">
                  <c:v>532.70000000000005</c:v>
                </c:pt>
                <c:pt idx="32">
                  <c:v>532.4</c:v>
                </c:pt>
                <c:pt idx="33">
                  <c:v>533.1</c:v>
                </c:pt>
                <c:pt idx="34">
                  <c:v>532.70000000000005</c:v>
                </c:pt>
                <c:pt idx="35">
                  <c:v>532.79999999999995</c:v>
                </c:pt>
                <c:pt idx="36">
                  <c:v>532.70000000000005</c:v>
                </c:pt>
                <c:pt idx="37">
                  <c:v>532.70000000000005</c:v>
                </c:pt>
                <c:pt idx="38">
                  <c:v>532.70000000000005</c:v>
                </c:pt>
                <c:pt idx="39">
                  <c:v>532.6</c:v>
                </c:pt>
                <c:pt idx="40">
                  <c:v>532.5</c:v>
                </c:pt>
                <c:pt idx="41">
                  <c:v>532.6</c:v>
                </c:pt>
                <c:pt idx="42">
                  <c:v>532.79999999999995</c:v>
                </c:pt>
                <c:pt idx="43">
                  <c:v>532.70000000000005</c:v>
                </c:pt>
                <c:pt idx="44">
                  <c:v>532.79999999999995</c:v>
                </c:pt>
                <c:pt idx="45">
                  <c:v>532.6</c:v>
                </c:pt>
                <c:pt idx="46">
                  <c:v>532.6</c:v>
                </c:pt>
                <c:pt idx="47">
                  <c:v>532.20000000000005</c:v>
                </c:pt>
                <c:pt idx="48">
                  <c:v>532.20000000000005</c:v>
                </c:pt>
                <c:pt idx="49">
                  <c:v>532.6</c:v>
                </c:pt>
                <c:pt idx="50">
                  <c:v>533.4</c:v>
                </c:pt>
                <c:pt idx="51">
                  <c:v>533.4</c:v>
                </c:pt>
                <c:pt idx="52">
                  <c:v>533.6</c:v>
                </c:pt>
                <c:pt idx="53">
                  <c:v>533.6</c:v>
                </c:pt>
                <c:pt idx="54">
                  <c:v>534.1</c:v>
                </c:pt>
                <c:pt idx="55">
                  <c:v>533.70000000000005</c:v>
                </c:pt>
                <c:pt idx="56">
                  <c:v>533.9</c:v>
                </c:pt>
                <c:pt idx="57">
                  <c:v>533.9</c:v>
                </c:pt>
                <c:pt idx="58">
                  <c:v>533.9</c:v>
                </c:pt>
                <c:pt idx="59">
                  <c:v>534</c:v>
                </c:pt>
                <c:pt idx="60">
                  <c:v>534.1</c:v>
                </c:pt>
                <c:pt idx="61">
                  <c:v>534.1</c:v>
                </c:pt>
                <c:pt idx="62">
                  <c:v>534.1</c:v>
                </c:pt>
                <c:pt idx="63">
                  <c:v>534</c:v>
                </c:pt>
                <c:pt idx="64">
                  <c:v>533.9</c:v>
                </c:pt>
                <c:pt idx="65">
                  <c:v>534.20000000000005</c:v>
                </c:pt>
                <c:pt idx="66">
                  <c:v>533.79999999999995</c:v>
                </c:pt>
                <c:pt idx="67">
                  <c:v>533.79999999999995</c:v>
                </c:pt>
                <c:pt idx="68">
                  <c:v>533.70000000000005</c:v>
                </c:pt>
                <c:pt idx="69">
                  <c:v>533.70000000000005</c:v>
                </c:pt>
                <c:pt idx="70">
                  <c:v>533.70000000000005</c:v>
                </c:pt>
                <c:pt idx="71">
                  <c:v>533.9</c:v>
                </c:pt>
                <c:pt idx="72">
                  <c:v>534.1</c:v>
                </c:pt>
                <c:pt idx="73">
                  <c:v>534.5</c:v>
                </c:pt>
                <c:pt idx="74">
                  <c:v>535.29999999999995</c:v>
                </c:pt>
                <c:pt idx="75">
                  <c:v>535.20000000000005</c:v>
                </c:pt>
                <c:pt idx="76">
                  <c:v>535.79999999999995</c:v>
                </c:pt>
                <c:pt idx="77">
                  <c:v>535.9</c:v>
                </c:pt>
                <c:pt idx="78">
                  <c:v>536</c:v>
                </c:pt>
                <c:pt idx="79">
                  <c:v>535.20000000000005</c:v>
                </c:pt>
                <c:pt idx="80">
                  <c:v>535.70000000000005</c:v>
                </c:pt>
                <c:pt idx="81">
                  <c:v>536.6</c:v>
                </c:pt>
                <c:pt idx="82">
                  <c:v>536.9</c:v>
                </c:pt>
                <c:pt idx="83">
                  <c:v>536.70000000000005</c:v>
                </c:pt>
                <c:pt idx="84">
                  <c:v>536.1</c:v>
                </c:pt>
                <c:pt idx="85">
                  <c:v>537</c:v>
                </c:pt>
                <c:pt idx="86">
                  <c:v>536.9</c:v>
                </c:pt>
                <c:pt idx="87">
                  <c:v>537</c:v>
                </c:pt>
                <c:pt idx="88">
                  <c:v>537</c:v>
                </c:pt>
                <c:pt idx="89">
                  <c:v>538</c:v>
                </c:pt>
                <c:pt idx="90">
                  <c:v>536.9</c:v>
                </c:pt>
                <c:pt idx="91">
                  <c:v>537.1</c:v>
                </c:pt>
                <c:pt idx="92">
                  <c:v>537</c:v>
                </c:pt>
                <c:pt idx="93">
                  <c:v>537</c:v>
                </c:pt>
                <c:pt idx="94">
                  <c:v>536.9</c:v>
                </c:pt>
                <c:pt idx="95">
                  <c:v>536.9</c:v>
                </c:pt>
                <c:pt idx="96">
                  <c:v>537</c:v>
                </c:pt>
                <c:pt idx="97">
                  <c:v>537.1</c:v>
                </c:pt>
                <c:pt idx="98">
                  <c:v>537.1</c:v>
                </c:pt>
                <c:pt idx="99">
                  <c:v>537</c:v>
                </c:pt>
                <c:pt idx="100">
                  <c:v>536.9</c:v>
                </c:pt>
                <c:pt idx="101">
                  <c:v>537</c:v>
                </c:pt>
                <c:pt idx="102">
                  <c:v>537</c:v>
                </c:pt>
                <c:pt idx="103">
                  <c:v>536.9</c:v>
                </c:pt>
                <c:pt idx="104">
                  <c:v>536.79999999999995</c:v>
                </c:pt>
                <c:pt idx="105">
                  <c:v>537</c:v>
                </c:pt>
                <c:pt idx="106">
                  <c:v>537.1</c:v>
                </c:pt>
                <c:pt idx="107">
                  <c:v>537.20000000000005</c:v>
                </c:pt>
                <c:pt idx="108">
                  <c:v>537.20000000000005</c:v>
                </c:pt>
                <c:pt idx="109">
                  <c:v>537.1</c:v>
                </c:pt>
                <c:pt idx="110">
                  <c:v>537.1</c:v>
                </c:pt>
                <c:pt idx="111">
                  <c:v>536.9</c:v>
                </c:pt>
                <c:pt idx="112">
                  <c:v>537.20000000000005</c:v>
                </c:pt>
                <c:pt idx="113">
                  <c:v>537.20000000000005</c:v>
                </c:pt>
                <c:pt idx="114">
                  <c:v>537.20000000000005</c:v>
                </c:pt>
                <c:pt idx="115">
                  <c:v>537.29999999999995</c:v>
                </c:pt>
                <c:pt idx="116">
                  <c:v>537.20000000000005</c:v>
                </c:pt>
                <c:pt idx="117">
                  <c:v>537.1</c:v>
                </c:pt>
                <c:pt idx="118">
                  <c:v>537.20000000000005</c:v>
                </c:pt>
                <c:pt idx="119">
                  <c:v>537.20000000000005</c:v>
                </c:pt>
                <c:pt idx="120">
                  <c:v>537.1</c:v>
                </c:pt>
                <c:pt idx="121">
                  <c:v>537.1</c:v>
                </c:pt>
                <c:pt idx="122">
                  <c:v>534.20000000000005</c:v>
                </c:pt>
                <c:pt idx="123">
                  <c:v>534.20000000000005</c:v>
                </c:pt>
                <c:pt idx="124">
                  <c:v>534.20000000000005</c:v>
                </c:pt>
                <c:pt idx="125">
                  <c:v>534.20000000000005</c:v>
                </c:pt>
                <c:pt idx="126">
                  <c:v>534.1</c:v>
                </c:pt>
                <c:pt idx="127">
                  <c:v>534</c:v>
                </c:pt>
                <c:pt idx="128">
                  <c:v>533.79999999999995</c:v>
                </c:pt>
                <c:pt idx="129">
                  <c:v>534.1</c:v>
                </c:pt>
                <c:pt idx="130">
                  <c:v>534.4</c:v>
                </c:pt>
                <c:pt idx="131">
                  <c:v>534.5</c:v>
                </c:pt>
                <c:pt idx="132">
                  <c:v>534.4</c:v>
                </c:pt>
                <c:pt idx="133">
                  <c:v>534.29999999999995</c:v>
                </c:pt>
                <c:pt idx="134">
                  <c:v>534.20000000000005</c:v>
                </c:pt>
                <c:pt idx="135">
                  <c:v>534.20000000000005</c:v>
                </c:pt>
                <c:pt idx="136">
                  <c:v>534.29999999999995</c:v>
                </c:pt>
                <c:pt idx="137">
                  <c:v>534.29999999999995</c:v>
                </c:pt>
                <c:pt idx="138">
                  <c:v>534.29999999999995</c:v>
                </c:pt>
                <c:pt idx="139">
                  <c:v>534.4</c:v>
                </c:pt>
                <c:pt idx="140">
                  <c:v>534.5</c:v>
                </c:pt>
                <c:pt idx="141">
                  <c:v>534.5</c:v>
                </c:pt>
                <c:pt idx="142">
                  <c:v>534.4</c:v>
                </c:pt>
                <c:pt idx="143">
                  <c:v>534.4</c:v>
                </c:pt>
                <c:pt idx="144">
                  <c:v>534.29999999999995</c:v>
                </c:pt>
                <c:pt idx="145">
                  <c:v>534.29999999999995</c:v>
                </c:pt>
                <c:pt idx="146">
                  <c:v>534.29999999999995</c:v>
                </c:pt>
                <c:pt idx="147">
                  <c:v>534.29999999999995</c:v>
                </c:pt>
                <c:pt idx="148">
                  <c:v>534.29999999999995</c:v>
                </c:pt>
                <c:pt idx="149">
                  <c:v>534.20000000000005</c:v>
                </c:pt>
                <c:pt idx="150">
                  <c:v>534.20000000000005</c:v>
                </c:pt>
                <c:pt idx="151">
                  <c:v>534.29999999999995</c:v>
                </c:pt>
                <c:pt idx="152">
                  <c:v>534.29999999999995</c:v>
                </c:pt>
                <c:pt idx="153">
                  <c:v>534.29999999999995</c:v>
                </c:pt>
                <c:pt idx="154">
                  <c:v>534.20000000000005</c:v>
                </c:pt>
                <c:pt idx="155">
                  <c:v>534.20000000000005</c:v>
                </c:pt>
                <c:pt idx="156">
                  <c:v>534.20000000000005</c:v>
                </c:pt>
                <c:pt idx="157">
                  <c:v>534.20000000000005</c:v>
                </c:pt>
                <c:pt idx="158">
                  <c:v>534.29999999999995</c:v>
                </c:pt>
                <c:pt idx="159">
                  <c:v>534.29999999999995</c:v>
                </c:pt>
                <c:pt idx="160">
                  <c:v>534.29999999999995</c:v>
                </c:pt>
                <c:pt idx="161">
                  <c:v>534.29999999999995</c:v>
                </c:pt>
                <c:pt idx="162">
                  <c:v>534.20000000000005</c:v>
                </c:pt>
                <c:pt idx="163">
                  <c:v>534.1</c:v>
                </c:pt>
                <c:pt idx="164">
                  <c:v>534.1</c:v>
                </c:pt>
                <c:pt idx="165">
                  <c:v>534.1</c:v>
                </c:pt>
                <c:pt idx="166">
                  <c:v>534.1</c:v>
                </c:pt>
                <c:pt idx="167">
                  <c:v>534.1</c:v>
                </c:pt>
                <c:pt idx="168">
                  <c:v>534.1</c:v>
                </c:pt>
                <c:pt idx="169">
                  <c:v>534.1</c:v>
                </c:pt>
                <c:pt idx="170">
                  <c:v>534.20000000000005</c:v>
                </c:pt>
                <c:pt idx="171">
                  <c:v>534.29999999999995</c:v>
                </c:pt>
                <c:pt idx="172">
                  <c:v>534</c:v>
                </c:pt>
                <c:pt idx="173">
                  <c:v>534.1</c:v>
                </c:pt>
                <c:pt idx="174">
                  <c:v>534.4</c:v>
                </c:pt>
                <c:pt idx="175">
                  <c:v>534.29999999999995</c:v>
                </c:pt>
                <c:pt idx="176">
                  <c:v>534.20000000000005</c:v>
                </c:pt>
                <c:pt idx="177">
                  <c:v>534.4</c:v>
                </c:pt>
                <c:pt idx="178">
                  <c:v>534.1</c:v>
                </c:pt>
                <c:pt idx="179">
                  <c:v>534.1</c:v>
                </c:pt>
                <c:pt idx="180">
                  <c:v>534.20000000000005</c:v>
                </c:pt>
                <c:pt idx="181">
                  <c:v>534.20000000000005</c:v>
                </c:pt>
                <c:pt idx="182">
                  <c:v>534.29999999999995</c:v>
                </c:pt>
                <c:pt idx="183">
                  <c:v>534.29999999999995</c:v>
                </c:pt>
                <c:pt idx="184">
                  <c:v>534.29999999999995</c:v>
                </c:pt>
                <c:pt idx="185">
                  <c:v>534.20000000000005</c:v>
                </c:pt>
                <c:pt idx="186">
                  <c:v>534.20000000000005</c:v>
                </c:pt>
                <c:pt idx="187">
                  <c:v>534.20000000000005</c:v>
                </c:pt>
                <c:pt idx="188">
                  <c:v>534.20000000000005</c:v>
                </c:pt>
                <c:pt idx="189">
                  <c:v>534.1</c:v>
                </c:pt>
                <c:pt idx="190">
                  <c:v>534.1</c:v>
                </c:pt>
                <c:pt idx="191">
                  <c:v>534.1</c:v>
                </c:pt>
                <c:pt idx="192">
                  <c:v>534</c:v>
                </c:pt>
                <c:pt idx="193">
                  <c:v>534</c:v>
                </c:pt>
                <c:pt idx="194">
                  <c:v>534</c:v>
                </c:pt>
                <c:pt idx="195">
                  <c:v>534</c:v>
                </c:pt>
                <c:pt idx="196">
                  <c:v>534</c:v>
                </c:pt>
                <c:pt idx="197">
                  <c:v>534</c:v>
                </c:pt>
                <c:pt idx="198">
                  <c:v>534</c:v>
                </c:pt>
                <c:pt idx="199">
                  <c:v>533.9</c:v>
                </c:pt>
                <c:pt idx="200">
                  <c:v>533.9</c:v>
                </c:pt>
                <c:pt idx="201">
                  <c:v>533.79999999999995</c:v>
                </c:pt>
                <c:pt idx="202">
                  <c:v>533.79999999999995</c:v>
                </c:pt>
                <c:pt idx="203">
                  <c:v>533.79999999999995</c:v>
                </c:pt>
                <c:pt idx="204">
                  <c:v>533.70000000000005</c:v>
                </c:pt>
                <c:pt idx="205">
                  <c:v>533.6</c:v>
                </c:pt>
                <c:pt idx="206">
                  <c:v>533.70000000000005</c:v>
                </c:pt>
                <c:pt idx="207">
                  <c:v>533.70000000000005</c:v>
                </c:pt>
              </c:numCache>
            </c:numRef>
          </c:val>
        </c:ser>
        <c:marker val="1"/>
        <c:axId val="108282624"/>
        <c:axId val="108284160"/>
      </c:lineChart>
      <c:lineChart>
        <c:grouping val="standard"/>
        <c:ser>
          <c:idx val="1"/>
          <c:order val="1"/>
          <c:tx>
            <c:strRef>
              <c:f>Sheet1!$G$1</c:f>
              <c:strCache>
                <c:ptCount val="1"/>
                <c:pt idx="0">
                  <c:v>Rain fall(mm)</c:v>
                </c:pt>
              </c:strCache>
            </c:strRef>
          </c:tx>
          <c:marker>
            <c:symbol val="none"/>
          </c:marker>
          <c:cat>
            <c:numRef>
              <c:f>Sheet1!$E$2:$E$209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Sheet1!$G$2:$G$209</c:f>
              <c:numCache>
                <c:formatCode>General</c:formatCode>
                <c:ptCount val="208"/>
                <c:pt idx="0">
                  <c:v>0</c:v>
                </c:pt>
                <c:pt idx="1">
                  <c:v>0</c:v>
                </c:pt>
                <c:pt idx="2">
                  <c:v>0</c:v>
                </c:pt>
                <c:pt idx="3">
                  <c:v>47.8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5.6</c:v>
                </c:pt>
                <c:pt idx="23">
                  <c:v>0</c:v>
                </c:pt>
                <c:pt idx="24">
                  <c:v>18.600000000000001</c:v>
                </c:pt>
                <c:pt idx="25">
                  <c:v>0</c:v>
                </c:pt>
                <c:pt idx="26">
                  <c:v>0</c:v>
                </c:pt>
                <c:pt idx="27">
                  <c:v>0</c:v>
                </c:pt>
                <c:pt idx="28">
                  <c:v>0</c:v>
                </c:pt>
                <c:pt idx="29">
                  <c:v>0</c:v>
                </c:pt>
                <c:pt idx="30">
                  <c:v>0</c:v>
                </c:pt>
                <c:pt idx="31">
                  <c:v>2</c:v>
                </c:pt>
                <c:pt idx="32">
                  <c:v>22</c:v>
                </c:pt>
                <c:pt idx="33">
                  <c:v>0</c:v>
                </c:pt>
                <c:pt idx="34">
                  <c:v>3.4</c:v>
                </c:pt>
                <c:pt idx="35">
                  <c:v>0</c:v>
                </c:pt>
                <c:pt idx="36">
                  <c:v>0</c:v>
                </c:pt>
                <c:pt idx="37">
                  <c:v>0</c:v>
                </c:pt>
                <c:pt idx="38">
                  <c:v>0</c:v>
                </c:pt>
                <c:pt idx="39">
                  <c:v>37.200000000000003</c:v>
                </c:pt>
                <c:pt idx="40">
                  <c:v>3.2</c:v>
                </c:pt>
                <c:pt idx="41">
                  <c:v>4.5999999999999996</c:v>
                </c:pt>
                <c:pt idx="42">
                  <c:v>4.2</c:v>
                </c:pt>
                <c:pt idx="43">
                  <c:v>0</c:v>
                </c:pt>
                <c:pt idx="44">
                  <c:v>0</c:v>
                </c:pt>
                <c:pt idx="45">
                  <c:v>0</c:v>
                </c:pt>
                <c:pt idx="46">
                  <c:v>0</c:v>
                </c:pt>
                <c:pt idx="47">
                  <c:v>0</c:v>
                </c:pt>
                <c:pt idx="48">
                  <c:v>3</c:v>
                </c:pt>
                <c:pt idx="49">
                  <c:v>0</c:v>
                </c:pt>
                <c:pt idx="50">
                  <c:v>0</c:v>
                </c:pt>
                <c:pt idx="51">
                  <c:v>0</c:v>
                </c:pt>
                <c:pt idx="52">
                  <c:v>12.4</c:v>
                </c:pt>
                <c:pt idx="53">
                  <c:v>17.2</c:v>
                </c:pt>
                <c:pt idx="54">
                  <c:v>0</c:v>
                </c:pt>
                <c:pt idx="55">
                  <c:v>11.2</c:v>
                </c:pt>
                <c:pt idx="56">
                  <c:v>0</c:v>
                </c:pt>
                <c:pt idx="57">
                  <c:v>0</c:v>
                </c:pt>
                <c:pt idx="58">
                  <c:v>0</c:v>
                </c:pt>
                <c:pt idx="59">
                  <c:v>0</c:v>
                </c:pt>
                <c:pt idx="60">
                  <c:v>0</c:v>
                </c:pt>
                <c:pt idx="61">
                  <c:v>4</c:v>
                </c:pt>
                <c:pt idx="62">
                  <c:v>0</c:v>
                </c:pt>
                <c:pt idx="63">
                  <c:v>0</c:v>
                </c:pt>
                <c:pt idx="64">
                  <c:v>0</c:v>
                </c:pt>
                <c:pt idx="65">
                  <c:v>0</c:v>
                </c:pt>
                <c:pt idx="66">
                  <c:v>1.2</c:v>
                </c:pt>
                <c:pt idx="67">
                  <c:v>8.6</c:v>
                </c:pt>
                <c:pt idx="68">
                  <c:v>3.4</c:v>
                </c:pt>
                <c:pt idx="69">
                  <c:v>85.4</c:v>
                </c:pt>
                <c:pt idx="70">
                  <c:v>5.8</c:v>
                </c:pt>
                <c:pt idx="71">
                  <c:v>110</c:v>
                </c:pt>
                <c:pt idx="72">
                  <c:v>8.4</c:v>
                </c:pt>
                <c:pt idx="73">
                  <c:v>0</c:v>
                </c:pt>
                <c:pt idx="74">
                  <c:v>3.2</c:v>
                </c:pt>
                <c:pt idx="75">
                  <c:v>32.1</c:v>
                </c:pt>
                <c:pt idx="76">
                  <c:v>3.6</c:v>
                </c:pt>
                <c:pt idx="77">
                  <c:v>19.399999999999999</c:v>
                </c:pt>
                <c:pt idx="78">
                  <c:v>0</c:v>
                </c:pt>
                <c:pt idx="79">
                  <c:v>0</c:v>
                </c:pt>
                <c:pt idx="80">
                  <c:v>11.2</c:v>
                </c:pt>
                <c:pt idx="81">
                  <c:v>50.8</c:v>
                </c:pt>
                <c:pt idx="82">
                  <c:v>2.8</c:v>
                </c:pt>
                <c:pt idx="83">
                  <c:v>0</c:v>
                </c:pt>
                <c:pt idx="84">
                  <c:v>0</c:v>
                </c:pt>
                <c:pt idx="85">
                  <c:v>2.2000000000000002</c:v>
                </c:pt>
                <c:pt idx="86">
                  <c:v>0</c:v>
                </c:pt>
                <c:pt idx="87">
                  <c:v>0</c:v>
                </c:pt>
                <c:pt idx="88">
                  <c:v>0</c:v>
                </c:pt>
                <c:pt idx="89">
                  <c:v>12.8</c:v>
                </c:pt>
                <c:pt idx="90">
                  <c:v>15.2</c:v>
                </c:pt>
                <c:pt idx="91">
                  <c:v>0</c:v>
                </c:pt>
                <c:pt idx="92">
                  <c:v>0</c:v>
                </c:pt>
                <c:pt idx="93">
                  <c:v>0</c:v>
                </c:pt>
                <c:pt idx="94">
                  <c:v>16.2</c:v>
                </c:pt>
                <c:pt idx="95">
                  <c:v>19</c:v>
                </c:pt>
                <c:pt idx="96">
                  <c:v>0</c:v>
                </c:pt>
                <c:pt idx="97">
                  <c:v>0</c:v>
                </c:pt>
                <c:pt idx="98">
                  <c:v>0</c:v>
                </c:pt>
                <c:pt idx="99">
                  <c:v>0</c:v>
                </c:pt>
                <c:pt idx="100">
                  <c:v>0</c:v>
                </c:pt>
                <c:pt idx="101">
                  <c:v>0</c:v>
                </c:pt>
                <c:pt idx="102">
                  <c:v>32.800000000000004</c:v>
                </c:pt>
                <c:pt idx="103">
                  <c:v>0</c:v>
                </c:pt>
                <c:pt idx="104">
                  <c:v>0</c:v>
                </c:pt>
                <c:pt idx="105">
                  <c:v>20.2</c:v>
                </c:pt>
                <c:pt idx="106">
                  <c:v>0</c:v>
                </c:pt>
                <c:pt idx="107">
                  <c:v>0</c:v>
                </c:pt>
                <c:pt idx="108">
                  <c:v>31.8</c:v>
                </c:pt>
                <c:pt idx="109">
                  <c:v>0</c:v>
                </c:pt>
                <c:pt idx="110">
                  <c:v>0</c:v>
                </c:pt>
                <c:pt idx="111">
                  <c:v>0</c:v>
                </c:pt>
                <c:pt idx="112">
                  <c:v>0</c:v>
                </c:pt>
                <c:pt idx="113">
                  <c:v>0</c:v>
                </c:pt>
                <c:pt idx="114">
                  <c:v>0</c:v>
                </c:pt>
                <c:pt idx="115">
                  <c:v>0</c:v>
                </c:pt>
                <c:pt idx="116">
                  <c:v>8.8000000000000007</c:v>
                </c:pt>
                <c:pt idx="117">
                  <c:v>0</c:v>
                </c:pt>
                <c:pt idx="118">
                  <c:v>0</c:v>
                </c:pt>
                <c:pt idx="119">
                  <c:v>31.8</c:v>
                </c:pt>
                <c:pt idx="120">
                  <c:v>0</c:v>
                </c:pt>
                <c:pt idx="121">
                  <c:v>0</c:v>
                </c:pt>
                <c:pt idx="122">
                  <c:v>0</c:v>
                </c:pt>
                <c:pt idx="123">
                  <c:v>0.8</c:v>
                </c:pt>
                <c:pt idx="124">
                  <c:v>0</c:v>
                </c:pt>
                <c:pt idx="125">
                  <c:v>0</c:v>
                </c:pt>
                <c:pt idx="126">
                  <c:v>0</c:v>
                </c:pt>
                <c:pt idx="127">
                  <c:v>0</c:v>
                </c:pt>
                <c:pt idx="128">
                  <c:v>0</c:v>
                </c:pt>
                <c:pt idx="129">
                  <c:v>0</c:v>
                </c:pt>
                <c:pt idx="130">
                  <c:v>50.6</c:v>
                </c:pt>
                <c:pt idx="131">
                  <c:v>2</c:v>
                </c:pt>
                <c:pt idx="132">
                  <c:v>0</c:v>
                </c:pt>
                <c:pt idx="133">
                  <c:v>0</c:v>
                </c:pt>
                <c:pt idx="134">
                  <c:v>0</c:v>
                </c:pt>
                <c:pt idx="135">
                  <c:v>0</c:v>
                </c:pt>
                <c:pt idx="136">
                  <c:v>43.6</c:v>
                </c:pt>
                <c:pt idx="137">
                  <c:v>3.4</c:v>
                </c:pt>
                <c:pt idx="138">
                  <c:v>46.8</c:v>
                </c:pt>
                <c:pt idx="139">
                  <c:v>23</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33.4</c:v>
                </c:pt>
                <c:pt idx="154">
                  <c:v>0</c:v>
                </c:pt>
                <c:pt idx="155">
                  <c:v>0</c:v>
                </c:pt>
                <c:pt idx="156">
                  <c:v>0</c:v>
                </c:pt>
                <c:pt idx="157">
                  <c:v>0</c:v>
                </c:pt>
                <c:pt idx="158">
                  <c:v>0</c:v>
                </c:pt>
                <c:pt idx="159">
                  <c:v>0</c:v>
                </c:pt>
                <c:pt idx="160">
                  <c:v>19.2</c:v>
                </c:pt>
                <c:pt idx="161">
                  <c:v>0</c:v>
                </c:pt>
                <c:pt idx="162">
                  <c:v>0</c:v>
                </c:pt>
                <c:pt idx="163">
                  <c:v>0</c:v>
                </c:pt>
                <c:pt idx="164">
                  <c:v>0</c:v>
                </c:pt>
                <c:pt idx="165">
                  <c:v>0</c:v>
                </c:pt>
                <c:pt idx="166">
                  <c:v>0</c:v>
                </c:pt>
                <c:pt idx="167">
                  <c:v>0</c:v>
                </c:pt>
                <c:pt idx="168">
                  <c:v>0</c:v>
                </c:pt>
                <c:pt idx="169">
                  <c:v>0</c:v>
                </c:pt>
                <c:pt idx="170">
                  <c:v>0</c:v>
                </c:pt>
                <c:pt idx="171">
                  <c:v>0</c:v>
                </c:pt>
                <c:pt idx="172">
                  <c:v>1.6</c:v>
                </c:pt>
                <c:pt idx="173">
                  <c:v>5.6</c:v>
                </c:pt>
                <c:pt idx="174">
                  <c:v>36.200000000000003</c:v>
                </c:pt>
                <c:pt idx="175">
                  <c:v>34.4</c:v>
                </c:pt>
                <c:pt idx="176">
                  <c:v>36.200000000000003</c:v>
                </c:pt>
                <c:pt idx="177">
                  <c:v>2.2000000000000002</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5.4</c:v>
                </c:pt>
                <c:pt idx="206">
                  <c:v>8.4</c:v>
                </c:pt>
                <c:pt idx="207">
                  <c:v>0</c:v>
                </c:pt>
              </c:numCache>
            </c:numRef>
          </c:val>
        </c:ser>
        <c:marker val="1"/>
        <c:axId val="108295680"/>
        <c:axId val="108294144"/>
      </c:lineChart>
      <c:dateAx>
        <c:axId val="108282624"/>
        <c:scaling>
          <c:orientation val="minMax"/>
        </c:scaling>
        <c:axPos val="b"/>
        <c:numFmt formatCode="dd/mmm/yy" sourceLinked="1"/>
        <c:tickLblPos val="nextTo"/>
        <c:txPr>
          <a:bodyPr/>
          <a:lstStyle/>
          <a:p>
            <a:pPr>
              <a:defRPr lang="en-US"/>
            </a:pPr>
            <a:endParaRPr lang="en-US"/>
          </a:p>
        </c:txPr>
        <c:crossAx val="108284160"/>
        <c:crosses val="autoZero"/>
        <c:auto val="1"/>
        <c:lblOffset val="100"/>
      </c:dateAx>
      <c:valAx>
        <c:axId val="108284160"/>
        <c:scaling>
          <c:orientation val="minMax"/>
        </c:scaling>
        <c:axPos val="l"/>
        <c:numFmt formatCode="General" sourceLinked="1"/>
        <c:tickLblPos val="nextTo"/>
        <c:txPr>
          <a:bodyPr/>
          <a:lstStyle/>
          <a:p>
            <a:pPr>
              <a:defRPr lang="en-US"/>
            </a:pPr>
            <a:endParaRPr lang="en-US"/>
          </a:p>
        </c:txPr>
        <c:crossAx val="108282624"/>
        <c:crosses val="autoZero"/>
        <c:crossBetween val="between"/>
      </c:valAx>
      <c:valAx>
        <c:axId val="108294144"/>
        <c:scaling>
          <c:orientation val="minMax"/>
        </c:scaling>
        <c:axPos val="r"/>
        <c:numFmt formatCode="General" sourceLinked="1"/>
        <c:tickLblPos val="nextTo"/>
        <c:txPr>
          <a:bodyPr/>
          <a:lstStyle/>
          <a:p>
            <a:pPr>
              <a:defRPr lang="en-US"/>
            </a:pPr>
            <a:endParaRPr lang="en-US"/>
          </a:p>
        </c:txPr>
        <c:crossAx val="108295680"/>
        <c:crosses val="max"/>
        <c:crossBetween val="between"/>
      </c:valAx>
      <c:dateAx>
        <c:axId val="108295680"/>
        <c:scaling>
          <c:orientation val="minMax"/>
        </c:scaling>
        <c:delete val="1"/>
        <c:axPos val="b"/>
        <c:numFmt formatCode="dd/mmm/yy" sourceLinked="1"/>
        <c:tickLblPos val="nextTo"/>
        <c:crossAx val="108294144"/>
        <c:crosses val="autoZero"/>
        <c:auto val="1"/>
        <c:lblOffset val="100"/>
      </c:dateAx>
      <c:spPr>
        <a:noFill/>
        <a:ln w="25400">
          <a:noFill/>
        </a:ln>
      </c:spPr>
    </c:plotArea>
    <c:legend>
      <c:legendPos val="r"/>
      <c:layout>
        <c:manualLayout>
          <c:xMode val="edge"/>
          <c:yMode val="edge"/>
          <c:x val="0.55676975945017571"/>
          <c:y val="4.5025659106044613E-2"/>
          <c:w val="0.22845360824742345"/>
          <c:h val="8.9053159399851228E-2"/>
        </c:manualLayout>
      </c:layout>
      <c:txPr>
        <a:bodyPr/>
        <a:lstStyle/>
        <a:p>
          <a:pPr>
            <a:defRPr lang="en-US"/>
          </a:pPr>
          <a:endParaRPr lang="en-US"/>
        </a:p>
      </c:txP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IN"/>
  <c:chart>
    <c:plotArea>
      <c:layout>
        <c:manualLayout>
          <c:layoutTarget val="inner"/>
          <c:xMode val="edge"/>
          <c:yMode val="edge"/>
          <c:x val="8.7019270617488487E-2"/>
          <c:y val="3.3342562948862162E-2"/>
          <c:w val="0.83619163558503018"/>
          <c:h val="0.84716621960716454"/>
        </c:manualLayout>
      </c:layout>
      <c:lineChart>
        <c:grouping val="standard"/>
        <c:ser>
          <c:idx val="0"/>
          <c:order val="0"/>
          <c:tx>
            <c:strRef>
              <c:f>Sheet1!$J$1</c:f>
              <c:strCache>
                <c:ptCount val="1"/>
                <c:pt idx="0">
                  <c:v>MSL-Water level(mts)</c:v>
                </c:pt>
              </c:strCache>
            </c:strRef>
          </c:tx>
          <c:marker>
            <c:symbol val="none"/>
          </c:marker>
          <c:cat>
            <c:numRef>
              <c:f>Sheet1!$I$2:$I$209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Sheet1!$J$2:$J$209</c:f>
              <c:numCache>
                <c:formatCode>General</c:formatCode>
                <c:ptCount val="208"/>
                <c:pt idx="0">
                  <c:v>514</c:v>
                </c:pt>
                <c:pt idx="1">
                  <c:v>514</c:v>
                </c:pt>
                <c:pt idx="2">
                  <c:v>514</c:v>
                </c:pt>
                <c:pt idx="3">
                  <c:v>514</c:v>
                </c:pt>
                <c:pt idx="4">
                  <c:v>514</c:v>
                </c:pt>
                <c:pt idx="5">
                  <c:v>514</c:v>
                </c:pt>
                <c:pt idx="6">
                  <c:v>514</c:v>
                </c:pt>
                <c:pt idx="7">
                  <c:v>514</c:v>
                </c:pt>
                <c:pt idx="8">
                  <c:v>514</c:v>
                </c:pt>
                <c:pt idx="9">
                  <c:v>513</c:v>
                </c:pt>
                <c:pt idx="10">
                  <c:v>513</c:v>
                </c:pt>
                <c:pt idx="11">
                  <c:v>513</c:v>
                </c:pt>
                <c:pt idx="12">
                  <c:v>513</c:v>
                </c:pt>
                <c:pt idx="13">
                  <c:v>513</c:v>
                </c:pt>
                <c:pt idx="14">
                  <c:v>513</c:v>
                </c:pt>
                <c:pt idx="15">
                  <c:v>513</c:v>
                </c:pt>
                <c:pt idx="16">
                  <c:v>513</c:v>
                </c:pt>
                <c:pt idx="17">
                  <c:v>513</c:v>
                </c:pt>
                <c:pt idx="18">
                  <c:v>513</c:v>
                </c:pt>
                <c:pt idx="19">
                  <c:v>513</c:v>
                </c:pt>
                <c:pt idx="20">
                  <c:v>513</c:v>
                </c:pt>
                <c:pt idx="21">
                  <c:v>513</c:v>
                </c:pt>
                <c:pt idx="22">
                  <c:v>513</c:v>
                </c:pt>
                <c:pt idx="23">
                  <c:v>513</c:v>
                </c:pt>
                <c:pt idx="24">
                  <c:v>512</c:v>
                </c:pt>
                <c:pt idx="25">
                  <c:v>515</c:v>
                </c:pt>
                <c:pt idx="26">
                  <c:v>516</c:v>
                </c:pt>
                <c:pt idx="27">
                  <c:v>516</c:v>
                </c:pt>
                <c:pt idx="28">
                  <c:v>516</c:v>
                </c:pt>
                <c:pt idx="29">
                  <c:v>513</c:v>
                </c:pt>
                <c:pt idx="30">
                  <c:v>513.20000000000005</c:v>
                </c:pt>
                <c:pt idx="31">
                  <c:v>514</c:v>
                </c:pt>
                <c:pt idx="32">
                  <c:v>512.9</c:v>
                </c:pt>
                <c:pt idx="33">
                  <c:v>513.79999999999995</c:v>
                </c:pt>
                <c:pt idx="34">
                  <c:v>513.79999999999995</c:v>
                </c:pt>
                <c:pt idx="35">
                  <c:v>513.79999999999995</c:v>
                </c:pt>
                <c:pt idx="36">
                  <c:v>513.5</c:v>
                </c:pt>
                <c:pt idx="37">
                  <c:v>513.4</c:v>
                </c:pt>
                <c:pt idx="38">
                  <c:v>513.4</c:v>
                </c:pt>
                <c:pt idx="39">
                  <c:v>513.20000000000005</c:v>
                </c:pt>
                <c:pt idx="40">
                  <c:v>513</c:v>
                </c:pt>
                <c:pt idx="41">
                  <c:v>512.6</c:v>
                </c:pt>
                <c:pt idx="42">
                  <c:v>512.9</c:v>
                </c:pt>
                <c:pt idx="43">
                  <c:v>512.9</c:v>
                </c:pt>
                <c:pt idx="44">
                  <c:v>512.70000000000005</c:v>
                </c:pt>
                <c:pt idx="45">
                  <c:v>512.5</c:v>
                </c:pt>
                <c:pt idx="46">
                  <c:v>512.4</c:v>
                </c:pt>
                <c:pt idx="47">
                  <c:v>512.29999999999995</c:v>
                </c:pt>
                <c:pt idx="48">
                  <c:v>512.1</c:v>
                </c:pt>
                <c:pt idx="49">
                  <c:v>512.70000000000005</c:v>
                </c:pt>
                <c:pt idx="50">
                  <c:v>512.6</c:v>
                </c:pt>
                <c:pt idx="51">
                  <c:v>512.5</c:v>
                </c:pt>
                <c:pt idx="52">
                  <c:v>512.6</c:v>
                </c:pt>
                <c:pt idx="53">
                  <c:v>512.70000000000005</c:v>
                </c:pt>
                <c:pt idx="54">
                  <c:v>513.4</c:v>
                </c:pt>
                <c:pt idx="55">
                  <c:v>513.29999999999995</c:v>
                </c:pt>
                <c:pt idx="56">
                  <c:v>512.79999999999995</c:v>
                </c:pt>
                <c:pt idx="57">
                  <c:v>512.9</c:v>
                </c:pt>
                <c:pt idx="58">
                  <c:v>512.79999999999995</c:v>
                </c:pt>
                <c:pt idx="59">
                  <c:v>512.79999999999995</c:v>
                </c:pt>
                <c:pt idx="60">
                  <c:v>512.9</c:v>
                </c:pt>
                <c:pt idx="61">
                  <c:v>512.9</c:v>
                </c:pt>
                <c:pt idx="62">
                  <c:v>512.9</c:v>
                </c:pt>
                <c:pt idx="63">
                  <c:v>513.1</c:v>
                </c:pt>
                <c:pt idx="64">
                  <c:v>513</c:v>
                </c:pt>
                <c:pt idx="65">
                  <c:v>513</c:v>
                </c:pt>
                <c:pt idx="66">
                  <c:v>513</c:v>
                </c:pt>
                <c:pt idx="67">
                  <c:v>512.9</c:v>
                </c:pt>
                <c:pt idx="68">
                  <c:v>513.1</c:v>
                </c:pt>
                <c:pt idx="69">
                  <c:v>512.9</c:v>
                </c:pt>
                <c:pt idx="70">
                  <c:v>512.9</c:v>
                </c:pt>
                <c:pt idx="71">
                  <c:v>513.70000000000005</c:v>
                </c:pt>
                <c:pt idx="72">
                  <c:v>513.70000000000005</c:v>
                </c:pt>
                <c:pt idx="73">
                  <c:v>513.5</c:v>
                </c:pt>
                <c:pt idx="74">
                  <c:v>513.5</c:v>
                </c:pt>
                <c:pt idx="75">
                  <c:v>513.6</c:v>
                </c:pt>
                <c:pt idx="76">
                  <c:v>514.1</c:v>
                </c:pt>
                <c:pt idx="77">
                  <c:v>513.9</c:v>
                </c:pt>
                <c:pt idx="78">
                  <c:v>513.79999999999995</c:v>
                </c:pt>
                <c:pt idx="79">
                  <c:v>514.5</c:v>
                </c:pt>
                <c:pt idx="80">
                  <c:v>514.5</c:v>
                </c:pt>
                <c:pt idx="81">
                  <c:v>514.4</c:v>
                </c:pt>
                <c:pt idx="82">
                  <c:v>515.4</c:v>
                </c:pt>
                <c:pt idx="83">
                  <c:v>516.1</c:v>
                </c:pt>
                <c:pt idx="84">
                  <c:v>515.5</c:v>
                </c:pt>
                <c:pt idx="85">
                  <c:v>515.1</c:v>
                </c:pt>
                <c:pt idx="86">
                  <c:v>514.9</c:v>
                </c:pt>
                <c:pt idx="87">
                  <c:v>515</c:v>
                </c:pt>
                <c:pt idx="88">
                  <c:v>515.9</c:v>
                </c:pt>
                <c:pt idx="89">
                  <c:v>516</c:v>
                </c:pt>
                <c:pt idx="90">
                  <c:v>515.9</c:v>
                </c:pt>
                <c:pt idx="91">
                  <c:v>515.20000000000005</c:v>
                </c:pt>
                <c:pt idx="92">
                  <c:v>515.6</c:v>
                </c:pt>
                <c:pt idx="93">
                  <c:v>515.4</c:v>
                </c:pt>
                <c:pt idx="94">
                  <c:v>516</c:v>
                </c:pt>
                <c:pt idx="95">
                  <c:v>516.1</c:v>
                </c:pt>
                <c:pt idx="96">
                  <c:v>516.70000000000005</c:v>
                </c:pt>
                <c:pt idx="97">
                  <c:v>516.6</c:v>
                </c:pt>
                <c:pt idx="98">
                  <c:v>516.79999999999995</c:v>
                </c:pt>
                <c:pt idx="99">
                  <c:v>517</c:v>
                </c:pt>
                <c:pt idx="100">
                  <c:v>517</c:v>
                </c:pt>
                <c:pt idx="101">
                  <c:v>517.4</c:v>
                </c:pt>
                <c:pt idx="102">
                  <c:v>517.5</c:v>
                </c:pt>
                <c:pt idx="103">
                  <c:v>517.70000000000005</c:v>
                </c:pt>
                <c:pt idx="104">
                  <c:v>536.9</c:v>
                </c:pt>
                <c:pt idx="105">
                  <c:v>518.20000000000005</c:v>
                </c:pt>
                <c:pt idx="106">
                  <c:v>518.6</c:v>
                </c:pt>
                <c:pt idx="107">
                  <c:v>518.79999999999995</c:v>
                </c:pt>
                <c:pt idx="108">
                  <c:v>519</c:v>
                </c:pt>
                <c:pt idx="109">
                  <c:v>519.20000000000005</c:v>
                </c:pt>
                <c:pt idx="110">
                  <c:v>520.70000000000005</c:v>
                </c:pt>
                <c:pt idx="111">
                  <c:v>520.6</c:v>
                </c:pt>
                <c:pt idx="112">
                  <c:v>519.70000000000005</c:v>
                </c:pt>
                <c:pt idx="113">
                  <c:v>519.6</c:v>
                </c:pt>
                <c:pt idx="114">
                  <c:v>521.1</c:v>
                </c:pt>
                <c:pt idx="115">
                  <c:v>521.4</c:v>
                </c:pt>
                <c:pt idx="116">
                  <c:v>521.5</c:v>
                </c:pt>
                <c:pt idx="117">
                  <c:v>520.1</c:v>
                </c:pt>
                <c:pt idx="118">
                  <c:v>520.5</c:v>
                </c:pt>
                <c:pt idx="119">
                  <c:v>520.6</c:v>
                </c:pt>
                <c:pt idx="120">
                  <c:v>520.70000000000005</c:v>
                </c:pt>
                <c:pt idx="121">
                  <c:v>520.79999999999995</c:v>
                </c:pt>
                <c:pt idx="122">
                  <c:v>520.9</c:v>
                </c:pt>
                <c:pt idx="123">
                  <c:v>520.9</c:v>
                </c:pt>
                <c:pt idx="124">
                  <c:v>520.70000000000005</c:v>
                </c:pt>
                <c:pt idx="125">
                  <c:v>520.70000000000005</c:v>
                </c:pt>
                <c:pt idx="126">
                  <c:v>521.1</c:v>
                </c:pt>
                <c:pt idx="127">
                  <c:v>521.1</c:v>
                </c:pt>
                <c:pt idx="128">
                  <c:v>521.4</c:v>
                </c:pt>
                <c:pt idx="129">
                  <c:v>521.5</c:v>
                </c:pt>
                <c:pt idx="130">
                  <c:v>522</c:v>
                </c:pt>
                <c:pt idx="131">
                  <c:v>522.79999999999995</c:v>
                </c:pt>
                <c:pt idx="132">
                  <c:v>521.9</c:v>
                </c:pt>
                <c:pt idx="133">
                  <c:v>521.70000000000005</c:v>
                </c:pt>
                <c:pt idx="134">
                  <c:v>522.9</c:v>
                </c:pt>
                <c:pt idx="135">
                  <c:v>523</c:v>
                </c:pt>
                <c:pt idx="136">
                  <c:v>523.1</c:v>
                </c:pt>
                <c:pt idx="137">
                  <c:v>523.5</c:v>
                </c:pt>
                <c:pt idx="138">
                  <c:v>523.5</c:v>
                </c:pt>
                <c:pt idx="139">
                  <c:v>523.70000000000005</c:v>
                </c:pt>
                <c:pt idx="140">
                  <c:v>523.9</c:v>
                </c:pt>
                <c:pt idx="141">
                  <c:v>523.9</c:v>
                </c:pt>
                <c:pt idx="142">
                  <c:v>523.79999999999995</c:v>
                </c:pt>
                <c:pt idx="143">
                  <c:v>524</c:v>
                </c:pt>
                <c:pt idx="144">
                  <c:v>524.6</c:v>
                </c:pt>
                <c:pt idx="145">
                  <c:v>524.9</c:v>
                </c:pt>
                <c:pt idx="146">
                  <c:v>523.9</c:v>
                </c:pt>
                <c:pt idx="147">
                  <c:v>524.1</c:v>
                </c:pt>
                <c:pt idx="148">
                  <c:v>523.9</c:v>
                </c:pt>
                <c:pt idx="149">
                  <c:v>524.9</c:v>
                </c:pt>
                <c:pt idx="150">
                  <c:v>524.29999999999995</c:v>
                </c:pt>
                <c:pt idx="151">
                  <c:v>524.1</c:v>
                </c:pt>
                <c:pt idx="152">
                  <c:v>524.1</c:v>
                </c:pt>
                <c:pt idx="153">
                  <c:v>524.20000000000005</c:v>
                </c:pt>
                <c:pt idx="154">
                  <c:v>524.5</c:v>
                </c:pt>
                <c:pt idx="155">
                  <c:v>524.9</c:v>
                </c:pt>
                <c:pt idx="156">
                  <c:v>524.70000000000005</c:v>
                </c:pt>
                <c:pt idx="157">
                  <c:v>524.5</c:v>
                </c:pt>
                <c:pt idx="158">
                  <c:v>524.5</c:v>
                </c:pt>
                <c:pt idx="159">
                  <c:v>525.1</c:v>
                </c:pt>
                <c:pt idx="160">
                  <c:v>524.9</c:v>
                </c:pt>
                <c:pt idx="161">
                  <c:v>525.29999999999995</c:v>
                </c:pt>
                <c:pt idx="162">
                  <c:v>524.79999999999995</c:v>
                </c:pt>
                <c:pt idx="163">
                  <c:v>524.70000000000005</c:v>
                </c:pt>
                <c:pt idx="164">
                  <c:v>524.79999999999995</c:v>
                </c:pt>
                <c:pt idx="165">
                  <c:v>524.79999999999995</c:v>
                </c:pt>
                <c:pt idx="166">
                  <c:v>524.9</c:v>
                </c:pt>
                <c:pt idx="167">
                  <c:v>524.9</c:v>
                </c:pt>
                <c:pt idx="168">
                  <c:v>524.9</c:v>
                </c:pt>
                <c:pt idx="169">
                  <c:v>524.79999999999995</c:v>
                </c:pt>
                <c:pt idx="170">
                  <c:v>524.6</c:v>
                </c:pt>
                <c:pt idx="171">
                  <c:v>524.79999999999995</c:v>
                </c:pt>
                <c:pt idx="172">
                  <c:v>524.9</c:v>
                </c:pt>
                <c:pt idx="173">
                  <c:v>524.6</c:v>
                </c:pt>
                <c:pt idx="174">
                  <c:v>525.29999999999995</c:v>
                </c:pt>
                <c:pt idx="175">
                  <c:v>525.5</c:v>
                </c:pt>
                <c:pt idx="176">
                  <c:v>525.29999999999995</c:v>
                </c:pt>
                <c:pt idx="177">
                  <c:v>525.70000000000005</c:v>
                </c:pt>
                <c:pt idx="178">
                  <c:v>525.5</c:v>
                </c:pt>
                <c:pt idx="179">
                  <c:v>525.9</c:v>
                </c:pt>
                <c:pt idx="180">
                  <c:v>526</c:v>
                </c:pt>
                <c:pt idx="181">
                  <c:v>526</c:v>
                </c:pt>
                <c:pt idx="182">
                  <c:v>525.9</c:v>
                </c:pt>
                <c:pt idx="183">
                  <c:v>524.4</c:v>
                </c:pt>
                <c:pt idx="184">
                  <c:v>524.20000000000005</c:v>
                </c:pt>
                <c:pt idx="185">
                  <c:v>523.79999999999995</c:v>
                </c:pt>
                <c:pt idx="186">
                  <c:v>523.6</c:v>
                </c:pt>
                <c:pt idx="187">
                  <c:v>523.4</c:v>
                </c:pt>
                <c:pt idx="188">
                  <c:v>523.20000000000005</c:v>
                </c:pt>
                <c:pt idx="189">
                  <c:v>523.1</c:v>
                </c:pt>
                <c:pt idx="190">
                  <c:v>523.1</c:v>
                </c:pt>
                <c:pt idx="191">
                  <c:v>523.1</c:v>
                </c:pt>
                <c:pt idx="192">
                  <c:v>522.6</c:v>
                </c:pt>
                <c:pt idx="193">
                  <c:v>522.5</c:v>
                </c:pt>
                <c:pt idx="194">
                  <c:v>522.4</c:v>
                </c:pt>
                <c:pt idx="195">
                  <c:v>522.4</c:v>
                </c:pt>
                <c:pt idx="196">
                  <c:v>522.29999999999995</c:v>
                </c:pt>
                <c:pt idx="197">
                  <c:v>522.29999999999995</c:v>
                </c:pt>
                <c:pt idx="198">
                  <c:v>522.1</c:v>
                </c:pt>
                <c:pt idx="199">
                  <c:v>521.9</c:v>
                </c:pt>
                <c:pt idx="200">
                  <c:v>521.9</c:v>
                </c:pt>
                <c:pt idx="201">
                  <c:v>521.79999999999995</c:v>
                </c:pt>
                <c:pt idx="202">
                  <c:v>521.79999999999995</c:v>
                </c:pt>
                <c:pt idx="203">
                  <c:v>521.70000000000005</c:v>
                </c:pt>
                <c:pt idx="204">
                  <c:v>521.6</c:v>
                </c:pt>
                <c:pt idx="205">
                  <c:v>521.20000000000005</c:v>
                </c:pt>
                <c:pt idx="206">
                  <c:v>521.20000000000005</c:v>
                </c:pt>
                <c:pt idx="207">
                  <c:v>521.1</c:v>
                </c:pt>
              </c:numCache>
            </c:numRef>
          </c:val>
        </c:ser>
        <c:marker val="1"/>
        <c:axId val="108322816"/>
        <c:axId val="108324352"/>
      </c:lineChart>
      <c:lineChart>
        <c:grouping val="standard"/>
        <c:ser>
          <c:idx val="1"/>
          <c:order val="1"/>
          <c:tx>
            <c:strRef>
              <c:f>Sheet1!$K$1</c:f>
              <c:strCache>
                <c:ptCount val="1"/>
                <c:pt idx="0">
                  <c:v>Rain fall(mm)</c:v>
                </c:pt>
              </c:strCache>
            </c:strRef>
          </c:tx>
          <c:marker>
            <c:symbol val="none"/>
          </c:marker>
          <c:cat>
            <c:numRef>
              <c:f>Sheet1!$I$2:$I$209</c:f>
              <c:numCache>
                <c:formatCode>dd/mmm/yy</c:formatCode>
                <c:ptCount val="208"/>
                <c:pt idx="0">
                  <c:v>41365</c:v>
                </c:pt>
                <c:pt idx="1">
                  <c:v>41366</c:v>
                </c:pt>
                <c:pt idx="2">
                  <c:v>41367</c:v>
                </c:pt>
                <c:pt idx="3">
                  <c:v>41368</c:v>
                </c:pt>
                <c:pt idx="4">
                  <c:v>41369</c:v>
                </c:pt>
                <c:pt idx="5">
                  <c:v>41370</c:v>
                </c:pt>
                <c:pt idx="6">
                  <c:v>41371</c:v>
                </c:pt>
                <c:pt idx="7">
                  <c:v>41372</c:v>
                </c:pt>
                <c:pt idx="8">
                  <c:v>41373</c:v>
                </c:pt>
                <c:pt idx="9">
                  <c:v>41374</c:v>
                </c:pt>
                <c:pt idx="10">
                  <c:v>41375</c:v>
                </c:pt>
                <c:pt idx="11">
                  <c:v>41376</c:v>
                </c:pt>
                <c:pt idx="12">
                  <c:v>41377</c:v>
                </c:pt>
                <c:pt idx="13">
                  <c:v>41378</c:v>
                </c:pt>
                <c:pt idx="14">
                  <c:v>41379</c:v>
                </c:pt>
                <c:pt idx="15">
                  <c:v>41380</c:v>
                </c:pt>
                <c:pt idx="16">
                  <c:v>41381</c:v>
                </c:pt>
                <c:pt idx="17">
                  <c:v>41382</c:v>
                </c:pt>
                <c:pt idx="18">
                  <c:v>41383</c:v>
                </c:pt>
                <c:pt idx="19">
                  <c:v>41384</c:v>
                </c:pt>
                <c:pt idx="20">
                  <c:v>41385</c:v>
                </c:pt>
                <c:pt idx="21">
                  <c:v>41386</c:v>
                </c:pt>
                <c:pt idx="22">
                  <c:v>41387</c:v>
                </c:pt>
                <c:pt idx="23">
                  <c:v>41388</c:v>
                </c:pt>
                <c:pt idx="24">
                  <c:v>41389</c:v>
                </c:pt>
                <c:pt idx="25">
                  <c:v>41390</c:v>
                </c:pt>
                <c:pt idx="26">
                  <c:v>41391</c:v>
                </c:pt>
                <c:pt idx="27">
                  <c:v>41392</c:v>
                </c:pt>
                <c:pt idx="28">
                  <c:v>41393</c:v>
                </c:pt>
                <c:pt idx="29">
                  <c:v>41394</c:v>
                </c:pt>
                <c:pt idx="30">
                  <c:v>41426</c:v>
                </c:pt>
                <c:pt idx="31">
                  <c:v>41427</c:v>
                </c:pt>
                <c:pt idx="32">
                  <c:v>41428</c:v>
                </c:pt>
                <c:pt idx="33">
                  <c:v>41429</c:v>
                </c:pt>
                <c:pt idx="34">
                  <c:v>41430</c:v>
                </c:pt>
                <c:pt idx="35">
                  <c:v>41431</c:v>
                </c:pt>
                <c:pt idx="36">
                  <c:v>41432</c:v>
                </c:pt>
                <c:pt idx="37">
                  <c:v>41433</c:v>
                </c:pt>
                <c:pt idx="38">
                  <c:v>41434</c:v>
                </c:pt>
                <c:pt idx="39">
                  <c:v>41435</c:v>
                </c:pt>
                <c:pt idx="40">
                  <c:v>41436</c:v>
                </c:pt>
                <c:pt idx="41">
                  <c:v>41437</c:v>
                </c:pt>
                <c:pt idx="42">
                  <c:v>41438</c:v>
                </c:pt>
                <c:pt idx="43">
                  <c:v>41439</c:v>
                </c:pt>
                <c:pt idx="44">
                  <c:v>41440</c:v>
                </c:pt>
                <c:pt idx="45">
                  <c:v>41441</c:v>
                </c:pt>
                <c:pt idx="46">
                  <c:v>41442</c:v>
                </c:pt>
                <c:pt idx="47">
                  <c:v>41443</c:v>
                </c:pt>
                <c:pt idx="48">
                  <c:v>41444</c:v>
                </c:pt>
                <c:pt idx="49">
                  <c:v>41445</c:v>
                </c:pt>
                <c:pt idx="50">
                  <c:v>41446</c:v>
                </c:pt>
                <c:pt idx="51">
                  <c:v>41447</c:v>
                </c:pt>
                <c:pt idx="52">
                  <c:v>41448</c:v>
                </c:pt>
                <c:pt idx="53">
                  <c:v>41449</c:v>
                </c:pt>
                <c:pt idx="54">
                  <c:v>41450</c:v>
                </c:pt>
                <c:pt idx="55">
                  <c:v>41451</c:v>
                </c:pt>
                <c:pt idx="56">
                  <c:v>41452</c:v>
                </c:pt>
                <c:pt idx="57">
                  <c:v>41453</c:v>
                </c:pt>
                <c:pt idx="58">
                  <c:v>41454</c:v>
                </c:pt>
                <c:pt idx="59">
                  <c:v>41455</c:v>
                </c:pt>
                <c:pt idx="60">
                  <c:v>41456</c:v>
                </c:pt>
                <c:pt idx="61">
                  <c:v>41457</c:v>
                </c:pt>
                <c:pt idx="62">
                  <c:v>41458</c:v>
                </c:pt>
                <c:pt idx="63">
                  <c:v>41459</c:v>
                </c:pt>
                <c:pt idx="64">
                  <c:v>41460</c:v>
                </c:pt>
                <c:pt idx="65">
                  <c:v>41461</c:v>
                </c:pt>
                <c:pt idx="66">
                  <c:v>41462</c:v>
                </c:pt>
                <c:pt idx="67">
                  <c:v>41463</c:v>
                </c:pt>
                <c:pt idx="68">
                  <c:v>41464</c:v>
                </c:pt>
                <c:pt idx="69">
                  <c:v>41465</c:v>
                </c:pt>
                <c:pt idx="70">
                  <c:v>41466</c:v>
                </c:pt>
                <c:pt idx="71">
                  <c:v>41467</c:v>
                </c:pt>
                <c:pt idx="72">
                  <c:v>41468</c:v>
                </c:pt>
                <c:pt idx="73">
                  <c:v>41469</c:v>
                </c:pt>
                <c:pt idx="74">
                  <c:v>41470</c:v>
                </c:pt>
                <c:pt idx="75">
                  <c:v>41471</c:v>
                </c:pt>
                <c:pt idx="76">
                  <c:v>41472</c:v>
                </c:pt>
                <c:pt idx="77">
                  <c:v>41473</c:v>
                </c:pt>
                <c:pt idx="78">
                  <c:v>41474</c:v>
                </c:pt>
                <c:pt idx="79">
                  <c:v>41475</c:v>
                </c:pt>
                <c:pt idx="80">
                  <c:v>41476</c:v>
                </c:pt>
                <c:pt idx="81">
                  <c:v>41477</c:v>
                </c:pt>
                <c:pt idx="82">
                  <c:v>41478</c:v>
                </c:pt>
                <c:pt idx="83">
                  <c:v>41479</c:v>
                </c:pt>
                <c:pt idx="84">
                  <c:v>41480</c:v>
                </c:pt>
                <c:pt idx="85">
                  <c:v>41481</c:v>
                </c:pt>
                <c:pt idx="86">
                  <c:v>41482</c:v>
                </c:pt>
                <c:pt idx="87">
                  <c:v>41483</c:v>
                </c:pt>
                <c:pt idx="88">
                  <c:v>41484</c:v>
                </c:pt>
                <c:pt idx="89">
                  <c:v>41485</c:v>
                </c:pt>
                <c:pt idx="90">
                  <c:v>41486</c:v>
                </c:pt>
                <c:pt idx="91">
                  <c:v>41487</c:v>
                </c:pt>
                <c:pt idx="92">
                  <c:v>41488</c:v>
                </c:pt>
                <c:pt idx="93">
                  <c:v>41489</c:v>
                </c:pt>
                <c:pt idx="94">
                  <c:v>41490</c:v>
                </c:pt>
                <c:pt idx="95">
                  <c:v>41491</c:v>
                </c:pt>
                <c:pt idx="96">
                  <c:v>41492</c:v>
                </c:pt>
                <c:pt idx="97">
                  <c:v>41493</c:v>
                </c:pt>
                <c:pt idx="98">
                  <c:v>41494</c:v>
                </c:pt>
                <c:pt idx="99">
                  <c:v>41495</c:v>
                </c:pt>
                <c:pt idx="100">
                  <c:v>41496</c:v>
                </c:pt>
                <c:pt idx="101">
                  <c:v>41497</c:v>
                </c:pt>
                <c:pt idx="102">
                  <c:v>41498</c:v>
                </c:pt>
                <c:pt idx="103">
                  <c:v>41499</c:v>
                </c:pt>
                <c:pt idx="104">
                  <c:v>41500</c:v>
                </c:pt>
                <c:pt idx="105">
                  <c:v>41501</c:v>
                </c:pt>
                <c:pt idx="106">
                  <c:v>41502</c:v>
                </c:pt>
                <c:pt idx="107">
                  <c:v>41503</c:v>
                </c:pt>
                <c:pt idx="108">
                  <c:v>41504</c:v>
                </c:pt>
                <c:pt idx="109">
                  <c:v>41505</c:v>
                </c:pt>
                <c:pt idx="110">
                  <c:v>41506</c:v>
                </c:pt>
                <c:pt idx="111">
                  <c:v>41507</c:v>
                </c:pt>
                <c:pt idx="112">
                  <c:v>41508</c:v>
                </c:pt>
                <c:pt idx="113">
                  <c:v>41509</c:v>
                </c:pt>
                <c:pt idx="114">
                  <c:v>41510</c:v>
                </c:pt>
                <c:pt idx="115">
                  <c:v>41511</c:v>
                </c:pt>
                <c:pt idx="116">
                  <c:v>41512</c:v>
                </c:pt>
                <c:pt idx="117">
                  <c:v>41513</c:v>
                </c:pt>
                <c:pt idx="118">
                  <c:v>41514</c:v>
                </c:pt>
                <c:pt idx="119">
                  <c:v>41515</c:v>
                </c:pt>
                <c:pt idx="120">
                  <c:v>41516</c:v>
                </c:pt>
                <c:pt idx="121">
                  <c:v>41517</c:v>
                </c:pt>
                <c:pt idx="122">
                  <c:v>41518</c:v>
                </c:pt>
                <c:pt idx="123">
                  <c:v>41519</c:v>
                </c:pt>
                <c:pt idx="124">
                  <c:v>41520</c:v>
                </c:pt>
                <c:pt idx="125">
                  <c:v>41521</c:v>
                </c:pt>
                <c:pt idx="126">
                  <c:v>41522</c:v>
                </c:pt>
                <c:pt idx="127">
                  <c:v>41523</c:v>
                </c:pt>
                <c:pt idx="128">
                  <c:v>41524</c:v>
                </c:pt>
                <c:pt idx="129">
                  <c:v>41525</c:v>
                </c:pt>
                <c:pt idx="130">
                  <c:v>41526</c:v>
                </c:pt>
                <c:pt idx="131">
                  <c:v>41527</c:v>
                </c:pt>
                <c:pt idx="132">
                  <c:v>41528</c:v>
                </c:pt>
                <c:pt idx="133">
                  <c:v>41529</c:v>
                </c:pt>
                <c:pt idx="134">
                  <c:v>41530</c:v>
                </c:pt>
                <c:pt idx="135">
                  <c:v>41531</c:v>
                </c:pt>
                <c:pt idx="136">
                  <c:v>41532</c:v>
                </c:pt>
                <c:pt idx="137">
                  <c:v>41533</c:v>
                </c:pt>
                <c:pt idx="138">
                  <c:v>41534</c:v>
                </c:pt>
                <c:pt idx="139">
                  <c:v>41535</c:v>
                </c:pt>
                <c:pt idx="140">
                  <c:v>41536</c:v>
                </c:pt>
                <c:pt idx="141">
                  <c:v>41537</c:v>
                </c:pt>
                <c:pt idx="142">
                  <c:v>41538</c:v>
                </c:pt>
                <c:pt idx="143">
                  <c:v>41539</c:v>
                </c:pt>
                <c:pt idx="144">
                  <c:v>41540</c:v>
                </c:pt>
                <c:pt idx="145">
                  <c:v>41541</c:v>
                </c:pt>
                <c:pt idx="146">
                  <c:v>41542</c:v>
                </c:pt>
                <c:pt idx="147">
                  <c:v>41543</c:v>
                </c:pt>
                <c:pt idx="148">
                  <c:v>41544</c:v>
                </c:pt>
                <c:pt idx="149">
                  <c:v>41545</c:v>
                </c:pt>
                <c:pt idx="150">
                  <c:v>41546</c:v>
                </c:pt>
                <c:pt idx="151">
                  <c:v>41547</c:v>
                </c:pt>
                <c:pt idx="152">
                  <c:v>41548</c:v>
                </c:pt>
                <c:pt idx="153">
                  <c:v>41549</c:v>
                </c:pt>
                <c:pt idx="154">
                  <c:v>41550</c:v>
                </c:pt>
                <c:pt idx="155">
                  <c:v>41551</c:v>
                </c:pt>
                <c:pt idx="156">
                  <c:v>41552</c:v>
                </c:pt>
                <c:pt idx="157">
                  <c:v>41553</c:v>
                </c:pt>
                <c:pt idx="158">
                  <c:v>41554</c:v>
                </c:pt>
                <c:pt idx="159">
                  <c:v>41555</c:v>
                </c:pt>
                <c:pt idx="160">
                  <c:v>41556</c:v>
                </c:pt>
                <c:pt idx="161">
                  <c:v>41557</c:v>
                </c:pt>
                <c:pt idx="162">
                  <c:v>41558</c:v>
                </c:pt>
                <c:pt idx="163">
                  <c:v>41559</c:v>
                </c:pt>
                <c:pt idx="164">
                  <c:v>41560</c:v>
                </c:pt>
                <c:pt idx="165">
                  <c:v>41561</c:v>
                </c:pt>
                <c:pt idx="166">
                  <c:v>41562</c:v>
                </c:pt>
                <c:pt idx="167">
                  <c:v>41563</c:v>
                </c:pt>
                <c:pt idx="168">
                  <c:v>41564</c:v>
                </c:pt>
                <c:pt idx="169">
                  <c:v>41565</c:v>
                </c:pt>
                <c:pt idx="170">
                  <c:v>41566</c:v>
                </c:pt>
                <c:pt idx="171">
                  <c:v>41567</c:v>
                </c:pt>
                <c:pt idx="172">
                  <c:v>41568</c:v>
                </c:pt>
                <c:pt idx="173">
                  <c:v>41569</c:v>
                </c:pt>
                <c:pt idx="174">
                  <c:v>41570</c:v>
                </c:pt>
                <c:pt idx="175">
                  <c:v>41571</c:v>
                </c:pt>
                <c:pt idx="176">
                  <c:v>41572</c:v>
                </c:pt>
                <c:pt idx="177">
                  <c:v>41573</c:v>
                </c:pt>
                <c:pt idx="178">
                  <c:v>41574</c:v>
                </c:pt>
                <c:pt idx="179">
                  <c:v>41575</c:v>
                </c:pt>
                <c:pt idx="180">
                  <c:v>41576</c:v>
                </c:pt>
                <c:pt idx="181">
                  <c:v>41577</c:v>
                </c:pt>
                <c:pt idx="182">
                  <c:v>41578</c:v>
                </c:pt>
                <c:pt idx="183">
                  <c:v>41579</c:v>
                </c:pt>
                <c:pt idx="184">
                  <c:v>41580</c:v>
                </c:pt>
                <c:pt idx="185">
                  <c:v>41581</c:v>
                </c:pt>
                <c:pt idx="186">
                  <c:v>41582</c:v>
                </c:pt>
                <c:pt idx="187">
                  <c:v>41583</c:v>
                </c:pt>
                <c:pt idx="188">
                  <c:v>41584</c:v>
                </c:pt>
                <c:pt idx="189">
                  <c:v>41585</c:v>
                </c:pt>
                <c:pt idx="190">
                  <c:v>41586</c:v>
                </c:pt>
                <c:pt idx="191">
                  <c:v>41587</c:v>
                </c:pt>
                <c:pt idx="192">
                  <c:v>41588</c:v>
                </c:pt>
                <c:pt idx="193">
                  <c:v>41589</c:v>
                </c:pt>
                <c:pt idx="194">
                  <c:v>41590</c:v>
                </c:pt>
                <c:pt idx="195">
                  <c:v>41591</c:v>
                </c:pt>
                <c:pt idx="196">
                  <c:v>41592</c:v>
                </c:pt>
                <c:pt idx="197">
                  <c:v>41593</c:v>
                </c:pt>
                <c:pt idx="198">
                  <c:v>41594</c:v>
                </c:pt>
                <c:pt idx="199">
                  <c:v>41595</c:v>
                </c:pt>
                <c:pt idx="200">
                  <c:v>41596</c:v>
                </c:pt>
                <c:pt idx="201">
                  <c:v>41597</c:v>
                </c:pt>
                <c:pt idx="202">
                  <c:v>41598</c:v>
                </c:pt>
                <c:pt idx="203">
                  <c:v>41599</c:v>
                </c:pt>
                <c:pt idx="204">
                  <c:v>41600</c:v>
                </c:pt>
                <c:pt idx="205">
                  <c:v>41601</c:v>
                </c:pt>
                <c:pt idx="206">
                  <c:v>41602</c:v>
                </c:pt>
                <c:pt idx="207">
                  <c:v>41603</c:v>
                </c:pt>
              </c:numCache>
            </c:numRef>
          </c:cat>
          <c:val>
            <c:numRef>
              <c:f>Sheet1!$K$2:$K$209</c:f>
              <c:numCache>
                <c:formatCode>General</c:formatCode>
                <c:ptCount val="208"/>
                <c:pt idx="0">
                  <c:v>0</c:v>
                </c:pt>
                <c:pt idx="1">
                  <c:v>0</c:v>
                </c:pt>
                <c:pt idx="2">
                  <c:v>0</c:v>
                </c:pt>
                <c:pt idx="3">
                  <c:v>47.8</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5.6</c:v>
                </c:pt>
                <c:pt idx="23">
                  <c:v>0</c:v>
                </c:pt>
                <c:pt idx="24">
                  <c:v>18.600000000000001</c:v>
                </c:pt>
                <c:pt idx="25">
                  <c:v>0</c:v>
                </c:pt>
                <c:pt idx="26">
                  <c:v>0</c:v>
                </c:pt>
                <c:pt idx="27">
                  <c:v>0</c:v>
                </c:pt>
                <c:pt idx="28">
                  <c:v>0</c:v>
                </c:pt>
                <c:pt idx="29">
                  <c:v>0</c:v>
                </c:pt>
                <c:pt idx="30">
                  <c:v>0</c:v>
                </c:pt>
                <c:pt idx="31">
                  <c:v>2</c:v>
                </c:pt>
                <c:pt idx="32">
                  <c:v>22</c:v>
                </c:pt>
                <c:pt idx="33">
                  <c:v>0</c:v>
                </c:pt>
                <c:pt idx="34">
                  <c:v>3.4</c:v>
                </c:pt>
                <c:pt idx="35">
                  <c:v>0</c:v>
                </c:pt>
                <c:pt idx="36">
                  <c:v>0</c:v>
                </c:pt>
                <c:pt idx="37">
                  <c:v>0</c:v>
                </c:pt>
                <c:pt idx="38">
                  <c:v>0</c:v>
                </c:pt>
                <c:pt idx="39">
                  <c:v>37</c:v>
                </c:pt>
                <c:pt idx="40">
                  <c:v>3.2</c:v>
                </c:pt>
                <c:pt idx="41">
                  <c:v>4.5999999999999996</c:v>
                </c:pt>
                <c:pt idx="42">
                  <c:v>4.2</c:v>
                </c:pt>
                <c:pt idx="43">
                  <c:v>0</c:v>
                </c:pt>
                <c:pt idx="44">
                  <c:v>0</c:v>
                </c:pt>
                <c:pt idx="45">
                  <c:v>0</c:v>
                </c:pt>
                <c:pt idx="46">
                  <c:v>0</c:v>
                </c:pt>
                <c:pt idx="47">
                  <c:v>0</c:v>
                </c:pt>
                <c:pt idx="48">
                  <c:v>3</c:v>
                </c:pt>
                <c:pt idx="49">
                  <c:v>0</c:v>
                </c:pt>
                <c:pt idx="50">
                  <c:v>0</c:v>
                </c:pt>
                <c:pt idx="51">
                  <c:v>0</c:v>
                </c:pt>
                <c:pt idx="52">
                  <c:v>12</c:v>
                </c:pt>
                <c:pt idx="53">
                  <c:v>17</c:v>
                </c:pt>
                <c:pt idx="54">
                  <c:v>0</c:v>
                </c:pt>
                <c:pt idx="55">
                  <c:v>11</c:v>
                </c:pt>
                <c:pt idx="56">
                  <c:v>0</c:v>
                </c:pt>
                <c:pt idx="57">
                  <c:v>0</c:v>
                </c:pt>
                <c:pt idx="58">
                  <c:v>0</c:v>
                </c:pt>
                <c:pt idx="59">
                  <c:v>0</c:v>
                </c:pt>
                <c:pt idx="60">
                  <c:v>0</c:v>
                </c:pt>
                <c:pt idx="61">
                  <c:v>4</c:v>
                </c:pt>
                <c:pt idx="62">
                  <c:v>0</c:v>
                </c:pt>
                <c:pt idx="63">
                  <c:v>0</c:v>
                </c:pt>
                <c:pt idx="64">
                  <c:v>0</c:v>
                </c:pt>
                <c:pt idx="65">
                  <c:v>0</c:v>
                </c:pt>
                <c:pt idx="66">
                  <c:v>1.2</c:v>
                </c:pt>
                <c:pt idx="67">
                  <c:v>8.6</c:v>
                </c:pt>
                <c:pt idx="68">
                  <c:v>3.4</c:v>
                </c:pt>
                <c:pt idx="69">
                  <c:v>85</c:v>
                </c:pt>
                <c:pt idx="70">
                  <c:v>5.8</c:v>
                </c:pt>
                <c:pt idx="71">
                  <c:v>110</c:v>
                </c:pt>
                <c:pt idx="72">
                  <c:v>8.4</c:v>
                </c:pt>
                <c:pt idx="73">
                  <c:v>0</c:v>
                </c:pt>
                <c:pt idx="74">
                  <c:v>3.2</c:v>
                </c:pt>
                <c:pt idx="75">
                  <c:v>32</c:v>
                </c:pt>
                <c:pt idx="76">
                  <c:v>3.6</c:v>
                </c:pt>
                <c:pt idx="77">
                  <c:v>19</c:v>
                </c:pt>
                <c:pt idx="78">
                  <c:v>0</c:v>
                </c:pt>
                <c:pt idx="79">
                  <c:v>0</c:v>
                </c:pt>
                <c:pt idx="80">
                  <c:v>11</c:v>
                </c:pt>
                <c:pt idx="81">
                  <c:v>51</c:v>
                </c:pt>
                <c:pt idx="82">
                  <c:v>2.8</c:v>
                </c:pt>
                <c:pt idx="83">
                  <c:v>0</c:v>
                </c:pt>
                <c:pt idx="84">
                  <c:v>0</c:v>
                </c:pt>
                <c:pt idx="85">
                  <c:v>2.2000000000000002</c:v>
                </c:pt>
                <c:pt idx="86">
                  <c:v>0</c:v>
                </c:pt>
                <c:pt idx="87">
                  <c:v>0</c:v>
                </c:pt>
                <c:pt idx="88">
                  <c:v>0</c:v>
                </c:pt>
                <c:pt idx="89">
                  <c:v>13</c:v>
                </c:pt>
                <c:pt idx="90">
                  <c:v>15</c:v>
                </c:pt>
                <c:pt idx="91">
                  <c:v>0</c:v>
                </c:pt>
                <c:pt idx="92">
                  <c:v>0</c:v>
                </c:pt>
                <c:pt idx="93">
                  <c:v>0</c:v>
                </c:pt>
                <c:pt idx="94">
                  <c:v>16.2</c:v>
                </c:pt>
                <c:pt idx="95">
                  <c:v>19</c:v>
                </c:pt>
                <c:pt idx="96">
                  <c:v>0</c:v>
                </c:pt>
                <c:pt idx="97">
                  <c:v>0</c:v>
                </c:pt>
                <c:pt idx="98">
                  <c:v>0</c:v>
                </c:pt>
                <c:pt idx="99">
                  <c:v>0</c:v>
                </c:pt>
                <c:pt idx="100">
                  <c:v>0</c:v>
                </c:pt>
                <c:pt idx="101">
                  <c:v>0</c:v>
                </c:pt>
                <c:pt idx="102">
                  <c:v>32.800000000000004</c:v>
                </c:pt>
                <c:pt idx="103">
                  <c:v>0</c:v>
                </c:pt>
                <c:pt idx="104">
                  <c:v>0</c:v>
                </c:pt>
                <c:pt idx="105">
                  <c:v>20.2</c:v>
                </c:pt>
                <c:pt idx="106">
                  <c:v>0</c:v>
                </c:pt>
                <c:pt idx="107">
                  <c:v>0</c:v>
                </c:pt>
                <c:pt idx="108">
                  <c:v>31.8</c:v>
                </c:pt>
                <c:pt idx="109">
                  <c:v>0</c:v>
                </c:pt>
                <c:pt idx="110">
                  <c:v>0</c:v>
                </c:pt>
                <c:pt idx="111">
                  <c:v>0</c:v>
                </c:pt>
                <c:pt idx="112">
                  <c:v>0</c:v>
                </c:pt>
                <c:pt idx="113">
                  <c:v>0</c:v>
                </c:pt>
                <c:pt idx="114">
                  <c:v>0</c:v>
                </c:pt>
                <c:pt idx="115">
                  <c:v>0</c:v>
                </c:pt>
                <c:pt idx="116">
                  <c:v>8.8000000000000007</c:v>
                </c:pt>
                <c:pt idx="117">
                  <c:v>0</c:v>
                </c:pt>
                <c:pt idx="118">
                  <c:v>0</c:v>
                </c:pt>
                <c:pt idx="119">
                  <c:v>31.8</c:v>
                </c:pt>
                <c:pt idx="120">
                  <c:v>0</c:v>
                </c:pt>
                <c:pt idx="121">
                  <c:v>0</c:v>
                </c:pt>
                <c:pt idx="122">
                  <c:v>0</c:v>
                </c:pt>
                <c:pt idx="123">
                  <c:v>0.8</c:v>
                </c:pt>
                <c:pt idx="124">
                  <c:v>0</c:v>
                </c:pt>
                <c:pt idx="125">
                  <c:v>0</c:v>
                </c:pt>
                <c:pt idx="126">
                  <c:v>0</c:v>
                </c:pt>
                <c:pt idx="127">
                  <c:v>0</c:v>
                </c:pt>
                <c:pt idx="128">
                  <c:v>0</c:v>
                </c:pt>
                <c:pt idx="129">
                  <c:v>0</c:v>
                </c:pt>
                <c:pt idx="130">
                  <c:v>50.6</c:v>
                </c:pt>
                <c:pt idx="131">
                  <c:v>2</c:v>
                </c:pt>
                <c:pt idx="132">
                  <c:v>0</c:v>
                </c:pt>
                <c:pt idx="133">
                  <c:v>0</c:v>
                </c:pt>
                <c:pt idx="134">
                  <c:v>0</c:v>
                </c:pt>
                <c:pt idx="135">
                  <c:v>0</c:v>
                </c:pt>
                <c:pt idx="136">
                  <c:v>43.6</c:v>
                </c:pt>
                <c:pt idx="137">
                  <c:v>3.4</c:v>
                </c:pt>
                <c:pt idx="138">
                  <c:v>46.8</c:v>
                </c:pt>
                <c:pt idx="139">
                  <c:v>23</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33.4</c:v>
                </c:pt>
                <c:pt idx="154">
                  <c:v>0</c:v>
                </c:pt>
                <c:pt idx="155">
                  <c:v>0</c:v>
                </c:pt>
                <c:pt idx="156">
                  <c:v>0</c:v>
                </c:pt>
                <c:pt idx="157">
                  <c:v>0</c:v>
                </c:pt>
                <c:pt idx="158">
                  <c:v>0</c:v>
                </c:pt>
                <c:pt idx="159">
                  <c:v>0</c:v>
                </c:pt>
                <c:pt idx="160">
                  <c:v>19.2</c:v>
                </c:pt>
                <c:pt idx="161">
                  <c:v>0</c:v>
                </c:pt>
                <c:pt idx="162">
                  <c:v>0</c:v>
                </c:pt>
                <c:pt idx="163">
                  <c:v>0</c:v>
                </c:pt>
                <c:pt idx="164">
                  <c:v>0</c:v>
                </c:pt>
                <c:pt idx="165">
                  <c:v>0</c:v>
                </c:pt>
                <c:pt idx="166">
                  <c:v>0</c:v>
                </c:pt>
                <c:pt idx="167">
                  <c:v>0</c:v>
                </c:pt>
                <c:pt idx="168">
                  <c:v>0</c:v>
                </c:pt>
                <c:pt idx="169">
                  <c:v>0</c:v>
                </c:pt>
                <c:pt idx="170">
                  <c:v>0</c:v>
                </c:pt>
                <c:pt idx="171">
                  <c:v>0</c:v>
                </c:pt>
                <c:pt idx="172">
                  <c:v>1.6</c:v>
                </c:pt>
                <c:pt idx="173">
                  <c:v>5.6</c:v>
                </c:pt>
                <c:pt idx="174">
                  <c:v>36.200000000000003</c:v>
                </c:pt>
                <c:pt idx="175">
                  <c:v>34.4</c:v>
                </c:pt>
                <c:pt idx="176">
                  <c:v>36.200000000000003</c:v>
                </c:pt>
                <c:pt idx="177">
                  <c:v>2.2000000000000002</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5.4</c:v>
                </c:pt>
                <c:pt idx="206">
                  <c:v>8.4</c:v>
                </c:pt>
                <c:pt idx="207">
                  <c:v>0</c:v>
                </c:pt>
              </c:numCache>
            </c:numRef>
          </c:val>
        </c:ser>
        <c:marker val="1"/>
        <c:axId val="108331776"/>
        <c:axId val="108325888"/>
      </c:lineChart>
      <c:dateAx>
        <c:axId val="108322816"/>
        <c:scaling>
          <c:orientation val="minMax"/>
        </c:scaling>
        <c:axPos val="b"/>
        <c:numFmt formatCode="dd/mmm/yy" sourceLinked="1"/>
        <c:tickLblPos val="nextTo"/>
        <c:txPr>
          <a:bodyPr/>
          <a:lstStyle/>
          <a:p>
            <a:pPr>
              <a:defRPr lang="en-US"/>
            </a:pPr>
            <a:endParaRPr lang="en-US"/>
          </a:p>
        </c:txPr>
        <c:crossAx val="108324352"/>
        <c:crosses val="autoZero"/>
        <c:auto val="1"/>
        <c:lblOffset val="100"/>
      </c:dateAx>
      <c:valAx>
        <c:axId val="108324352"/>
        <c:scaling>
          <c:orientation val="minMax"/>
        </c:scaling>
        <c:axPos val="l"/>
        <c:numFmt formatCode="General" sourceLinked="1"/>
        <c:tickLblPos val="nextTo"/>
        <c:txPr>
          <a:bodyPr/>
          <a:lstStyle/>
          <a:p>
            <a:pPr>
              <a:defRPr lang="en-US"/>
            </a:pPr>
            <a:endParaRPr lang="en-US"/>
          </a:p>
        </c:txPr>
        <c:crossAx val="108322816"/>
        <c:crosses val="autoZero"/>
        <c:crossBetween val="between"/>
      </c:valAx>
      <c:valAx>
        <c:axId val="108325888"/>
        <c:scaling>
          <c:orientation val="minMax"/>
        </c:scaling>
        <c:axPos val="r"/>
        <c:numFmt formatCode="General" sourceLinked="1"/>
        <c:tickLblPos val="nextTo"/>
        <c:txPr>
          <a:bodyPr/>
          <a:lstStyle/>
          <a:p>
            <a:pPr>
              <a:defRPr lang="en-US"/>
            </a:pPr>
            <a:endParaRPr lang="en-US"/>
          </a:p>
        </c:txPr>
        <c:crossAx val="108331776"/>
        <c:crosses val="max"/>
        <c:crossBetween val="between"/>
      </c:valAx>
      <c:dateAx>
        <c:axId val="108331776"/>
        <c:scaling>
          <c:orientation val="minMax"/>
        </c:scaling>
        <c:delete val="1"/>
        <c:axPos val="b"/>
        <c:numFmt formatCode="dd/mmm/yy" sourceLinked="1"/>
        <c:tickLblPos val="nextTo"/>
        <c:crossAx val="108325888"/>
        <c:crosses val="autoZero"/>
        <c:auto val="1"/>
        <c:lblOffset val="100"/>
      </c:dateAx>
    </c:plotArea>
    <c:legend>
      <c:legendPos val="r"/>
      <c:layout>
        <c:manualLayout>
          <c:xMode val="edge"/>
          <c:yMode val="edge"/>
          <c:x val="0.56024122807018006"/>
          <c:y val="7.1124859392575845E-2"/>
          <c:w val="0.25993421052631405"/>
          <c:h val="0.13247555594012286"/>
        </c:manualLayout>
      </c:layout>
      <c:txPr>
        <a:bodyPr/>
        <a:lstStyle/>
        <a:p>
          <a:pPr>
            <a:defRPr lang="en-US"/>
          </a:pPr>
          <a:endParaRPr lang="en-US"/>
        </a:p>
      </c:txPr>
    </c:legend>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pPr>
              <a:defRPr/>
            </a:pPr>
            <a:fld id="{F25137EF-7EDB-4139-86A9-B9D4D6945DC1}" type="datetimeFigureOut">
              <a:rPr lang="en-US"/>
              <a:pPr>
                <a:defRPr/>
              </a:pPr>
              <a:t>7/24/2014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pPr>
              <a:defRPr/>
            </a:pPr>
            <a:fld id="{DA704853-B1BF-403B-BC14-43380C3CFA2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89D1545-00F2-4E20-A505-E262E661AECC}" type="slidenum">
              <a:rPr lang="en-US" smtClean="0">
                <a:latin typeface="Arial" charset="0"/>
              </a:rPr>
              <a:pPr/>
              <a:t>10</a:t>
            </a:fld>
            <a:endParaRPr lang="en-US" smtClean="0">
              <a:latin typeface="Arial" charset="0"/>
            </a:endParaRPr>
          </a:p>
        </p:txBody>
      </p:sp>
      <p:sp>
        <p:nvSpPr>
          <p:cNvPr id="116739" name="Rectangle 1026"/>
          <p:cNvSpPr>
            <a:spLocks noRot="1" noChangeArrowheads="1" noTextEdit="1"/>
          </p:cNvSpPr>
          <p:nvPr>
            <p:ph type="sldImg"/>
          </p:nvPr>
        </p:nvSpPr>
        <p:spPr bwMode="auto">
          <a:xfrm>
            <a:off x="1135063" y="687388"/>
            <a:ext cx="4586287" cy="3440112"/>
          </a:xfrm>
          <a:noFill/>
          <a:ln>
            <a:solidFill>
              <a:srgbClr val="000000"/>
            </a:solidFill>
            <a:miter lim="800000"/>
            <a:headEnd/>
            <a:tailEnd/>
          </a:ln>
        </p:spPr>
      </p:sp>
      <p:sp>
        <p:nvSpPr>
          <p:cNvPr id="116740" name="Rectangle 1027"/>
          <p:cNvSpPr>
            <a:spLocks noGrp="1" noChangeArrowheads="1"/>
          </p:cNvSpPr>
          <p:nvPr>
            <p:ph type="body" idx="1"/>
          </p:nvPr>
        </p:nvSpPr>
        <p:spPr bwMode="auto">
          <a:xfrm>
            <a:off x="914400" y="4356100"/>
            <a:ext cx="5029200" cy="4127500"/>
          </a:xfrm>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D6A3CC-D1C0-4138-AB86-E543B6524D39}" type="slidenum">
              <a:rPr lang="en-US" smtClean="0">
                <a:latin typeface="Arial" charset="0"/>
              </a:rPr>
              <a:pPr/>
              <a:t>76</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1" name="Straight Connector 10"/>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2" name="Straight Connector 11"/>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3" name="Straight Connector 12"/>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4" name="Straight Connector 13"/>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5" name="Straight Connector 14"/>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6" name="Rectangle 15"/>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Oval 18"/>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Oval 19"/>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Oval 20"/>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8" name="Title 7"/>
          <p:cNvSpPr>
            <a:spLocks noGrp="1"/>
          </p:cNvSpPr>
          <p:nvPr>
            <p:ph type="ctrTitle"/>
          </p:nvPr>
        </p:nvSpPr>
        <p:spPr>
          <a:xfrm>
            <a:off x="2286000" y="3124200"/>
            <a:ext cx="6172200" cy="1894362"/>
          </a:xfrm>
        </p:spPr>
        <p:txBody>
          <a:bodyPr/>
          <a:lstStyle>
            <a:lvl1pPr>
              <a:defRPr b="1"/>
            </a:lvl1pPr>
          </a:lstStyle>
          <a:p>
            <a:r>
              <a:rPr lang="en-US" smtClean="0"/>
              <a:t>Click to edit Master title style</a:t>
            </a:r>
            <a:endParaRPr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2" name="Date Placeholder 27"/>
          <p:cNvSpPr>
            <a:spLocks noGrp="1"/>
          </p:cNvSpPr>
          <p:nvPr>
            <p:ph type="dt" sz="half" idx="10"/>
          </p:nvPr>
        </p:nvSpPr>
        <p:spPr bwMode="auto">
          <a:xfrm rot="5400000">
            <a:off x="7764463" y="1174750"/>
            <a:ext cx="2286000" cy="381000"/>
          </a:xfrm>
        </p:spPr>
        <p:txBody>
          <a:bodyPr/>
          <a:lstStyle>
            <a:lvl1pPr>
              <a:defRPr/>
            </a:lvl1pPr>
          </a:lstStyle>
          <a:p>
            <a:pPr>
              <a:defRPr/>
            </a:pPr>
            <a:fld id="{5581B98C-0619-453E-A480-8FC666327EA3}" type="datetimeFigureOut">
              <a:rPr lang="en-US"/>
              <a:pPr>
                <a:defRPr/>
              </a:pPr>
              <a:t>7/24/2014</a:t>
            </a:fld>
            <a:endParaRPr lang="en-US"/>
          </a:p>
        </p:txBody>
      </p:sp>
      <p:sp>
        <p:nvSpPr>
          <p:cNvPr id="23" name="Footer Placeholder 16"/>
          <p:cNvSpPr>
            <a:spLocks noGrp="1"/>
          </p:cNvSpPr>
          <p:nvPr>
            <p:ph type="ftr" sz="quarter" idx="11"/>
          </p:nvPr>
        </p:nvSpPr>
        <p:spPr bwMode="auto">
          <a:xfrm rot="5400000">
            <a:off x="7077076" y="4181475"/>
            <a:ext cx="3657600" cy="384175"/>
          </a:xfrm>
        </p:spPr>
        <p:txBody>
          <a:bodyPr/>
          <a:lstStyle>
            <a:lvl1pPr>
              <a:defRPr/>
            </a:lvl1pPr>
          </a:lstStyle>
          <a:p>
            <a:pPr>
              <a:defRPr/>
            </a:pPr>
            <a:endParaRPr lang="en-US"/>
          </a:p>
        </p:txBody>
      </p:sp>
      <p:sp>
        <p:nvSpPr>
          <p:cNvPr id="24" name="Slide Number Placeholder 28"/>
          <p:cNvSpPr>
            <a:spLocks noGrp="1"/>
          </p:cNvSpPr>
          <p:nvPr>
            <p:ph type="sldNum" sz="quarter" idx="12"/>
          </p:nvPr>
        </p:nvSpPr>
        <p:spPr bwMode="auto">
          <a:xfrm>
            <a:off x="1325563" y="4929188"/>
            <a:ext cx="609600" cy="517525"/>
          </a:xfrm>
        </p:spPr>
        <p:txBody>
          <a:bodyPr/>
          <a:lstStyle>
            <a:lvl1pPr>
              <a:defRPr/>
            </a:lvl1pPr>
          </a:lstStyle>
          <a:p>
            <a:pPr>
              <a:defRPr/>
            </a:pPr>
            <a:fld id="{25209147-8F31-4F7A-93FD-D25FBEE2637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3B91BCB9-493C-4C0C-AECD-85D828D32DBD}" type="datetimeFigureOut">
              <a:rPr lang="en-US"/>
              <a:pPr>
                <a:defRPr/>
              </a:pPr>
              <a:t>7/24/2014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6DC10CA-6B05-4AE8-B033-442AADB12D3F}" type="slidenum">
              <a:rPr lang="en-US"/>
              <a:pPr>
                <a:defRPr/>
              </a:pPr>
              <a:t>‹#›</a:t>
            </a:fld>
            <a:endParaRPr lang="en-US"/>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CAAA758-99A9-495D-86C5-07D64F88756B}" type="datetimeFigureOut">
              <a:rPr lang="en-US"/>
              <a:pPr>
                <a:defRPr/>
              </a:pPr>
              <a:t>7/24/2014</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BCAD39DB-CBB1-4E13-B428-346D51B180B7}" type="slidenum">
              <a:rPr lang="en-US"/>
              <a:pPr>
                <a:defRPr/>
              </a:pPr>
              <a:t>‹#›</a:t>
            </a:fld>
            <a:endParaRPr lang="en-US"/>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083FC3B8-4FD5-4A31-96A0-10C9DA35999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D833E946-66AC-421A-85B4-C42E8D5584EB}" type="slidenum">
              <a:rPr lang="en-US"/>
              <a:pPr>
                <a:defRPr/>
              </a:pPr>
              <a:t>‹#›</a:t>
            </a:fld>
            <a:endParaRPr lang="en-US"/>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39067-75F9-41F0-B4E9-532C678A0E0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4FA5AAE-F641-4D33-B236-446936175032}" type="slidenum">
              <a:rPr lang="en-US"/>
              <a:pPr>
                <a:defRPr/>
              </a:pPr>
              <a:t>‹#›</a:t>
            </a:fld>
            <a:endParaRPr lang="en-US"/>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81980AC1-7FB8-4AF4-80DA-0B25F7F818C2}" type="slidenum">
              <a:rPr lang="en-US"/>
              <a:pPr>
                <a:defRPr/>
              </a:pPr>
              <a:t>‹#›</a:t>
            </a:fld>
            <a:endParaRPr lang="en-US"/>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2905F9CD-0BBC-48B1-BF19-E252406EEAC0}" type="slidenum">
              <a:rPr lang="en-US"/>
              <a:pPr>
                <a:defRPr/>
              </a:pPr>
              <a:t>‹#›</a:t>
            </a:fld>
            <a:endParaRPr lang="en-US"/>
          </a:p>
        </p:txBody>
      </p: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00744B4F-9A80-4D75-82B4-B579552A80C1}" type="slidenum">
              <a:rPr lang="en-US"/>
              <a:pPr>
                <a:defRPr/>
              </a:pPr>
              <a:t>‹#›</a:t>
            </a:fld>
            <a:endParaRPr lang="en-US"/>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7ABD01F-55A0-48C5-AA9D-F2C3E93D9983}" type="slidenum">
              <a:rPr lang="en-US"/>
              <a:pPr>
                <a:defRPr/>
              </a:pPr>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600200"/>
            <a:ext cx="7467600" cy="487375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6"/>
          <p:cNvSpPr>
            <a:spLocks noGrp="1"/>
          </p:cNvSpPr>
          <p:nvPr>
            <p:ph type="dt" sz="half" idx="10"/>
          </p:nvPr>
        </p:nvSpPr>
        <p:spPr/>
        <p:txBody>
          <a:bodyPr rtlCol="0"/>
          <a:lstStyle>
            <a:lvl1pPr>
              <a:defRPr/>
            </a:lvl1pPr>
          </a:lstStyle>
          <a:p>
            <a:pPr>
              <a:defRPr/>
            </a:pPr>
            <a:fld id="{8727E716-D119-4621-8B67-350023E518C9}" type="datetimeFigureOut">
              <a:rPr lang="en-US"/>
              <a:pPr>
                <a:defRPr/>
              </a:pPr>
              <a:t>7/24/2014</a:t>
            </a:fld>
            <a:endParaRPr lang="en-US"/>
          </a:p>
        </p:txBody>
      </p:sp>
      <p:sp>
        <p:nvSpPr>
          <p:cNvPr id="5" name="Slide Number Placeholder 8"/>
          <p:cNvSpPr>
            <a:spLocks noGrp="1"/>
          </p:cNvSpPr>
          <p:nvPr>
            <p:ph type="sldNum" sz="quarter" idx="11"/>
          </p:nvPr>
        </p:nvSpPr>
        <p:spPr/>
        <p:txBody>
          <a:bodyPr rtlCol="0"/>
          <a:lstStyle>
            <a:lvl1pPr>
              <a:defRPr/>
            </a:lvl1pPr>
          </a:lstStyle>
          <a:p>
            <a:pPr>
              <a:defRPr/>
            </a:pPr>
            <a:fld id="{199E98D7-D3F7-401B-AFD4-3810146A8B8E}" type="slidenum">
              <a:rPr lang="en-US"/>
              <a:pPr>
                <a:defRPr/>
              </a:pPr>
              <a:t>‹#›</a:t>
            </a:fld>
            <a:endParaRPr lang="en-US"/>
          </a:p>
        </p:txBody>
      </p:sp>
      <p:sp>
        <p:nvSpPr>
          <p:cNvPr id="6" name="Footer Placeholder 9"/>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00B19EB0-8800-4086-8F5A-392EBD9297A9}" type="slidenum">
              <a:rPr lang="en-US"/>
              <a:pPr>
                <a:defRPr/>
              </a:pPr>
              <a:t>‹#›</a:t>
            </a:fld>
            <a:endParaRPr lang="en-US"/>
          </a:p>
        </p:txBody>
      </p:sp>
    </p:spTree>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D3AD55F-9421-4AEF-9006-AA1BD39C6966}" type="slidenum">
              <a:rPr lang="en-US"/>
              <a:pPr>
                <a:defRPr/>
              </a:pPr>
              <a:t>‹#›</a:t>
            </a:fld>
            <a:endParaRPr lang="en-US"/>
          </a:p>
        </p:txBody>
      </p:sp>
    </p:spTree>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803C1AE-F97B-43FD-B0C2-8ADE81D0729D}" type="slidenum">
              <a:rPr lang="en-US"/>
              <a:pPr>
                <a:defRPr/>
              </a:pPr>
              <a:t>‹#›</a:t>
            </a:fld>
            <a:endParaRPr lang="en-US"/>
          </a:p>
        </p:txBody>
      </p:sp>
    </p:spTree>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7F18BB08-8043-4577-99EE-E750C447934D}" type="slidenum">
              <a:rPr lang="en-US"/>
              <a:pPr>
                <a:defRPr/>
              </a:pPr>
              <a:t>‹#›</a:t>
            </a:fld>
            <a:endParaRPr lang="en-US"/>
          </a:p>
        </p:txBody>
      </p:sp>
    </p:spTree>
  </p:cSld>
  <p:clrMapOvr>
    <a:masterClrMapping/>
  </p:clrMapOvr>
  <p:transition advClick="0"/>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US" noProof="0" smtClean="0"/>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B42439C4-58BE-4A20-98F0-7C44F025AE2C}" type="slidenum">
              <a:rPr lang="en-US"/>
              <a:pPr>
                <a:defRPr/>
              </a:pPr>
              <a:t>‹#›</a:t>
            </a:fld>
            <a:endParaRPr lang="en-US"/>
          </a:p>
        </p:txBody>
      </p:sp>
    </p:spTree>
  </p:cSld>
  <p:clrMapOvr>
    <a:masterClrMapping/>
  </p:clrMapOvr>
  <p:transition advClick="0"/>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lvl1pPr>
          </a:lstStyle>
          <a:p>
            <a:pPr>
              <a:defRPr/>
            </a:pPr>
            <a:fld id="{15239A51-1A35-49EF-92D6-5AA4283FA71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9A75327A-FD63-42B0-B8E7-D38D2C2695F2}"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17BC350-E752-415D-9D3C-6E699D832CD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8155AD83-4FAD-4639-9E84-363FC654FA3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16A592A-A432-4455-809A-8DFE6F736A3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5" name="Rectangle 4"/>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6" name="Rectangle 5"/>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7" name="Rectangle 6"/>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8" name="Straight Connector 7"/>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9" name="Straight Connector 8"/>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0" name="Straight Connector 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1" name="Straight Connector 10"/>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2" name="Straight Connector 11"/>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3" name="Rectangle 12"/>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4" name="Oval 13"/>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5" name="Oval 14"/>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6" name="Oval 15"/>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7" name="Oval 16"/>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8" name="Oval 17"/>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19" name="Straight Connector 18"/>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lang="en-US" smtClean="0"/>
              <a:t>Click to edit Master title style</a:t>
            </a:r>
            <a:endParaRPr lang="en-US"/>
          </a:p>
        </p:txBody>
      </p:sp>
      <p:sp>
        <p:nvSpPr>
          <p:cNvPr id="3" name="Text Placeholder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0" name="Date Placeholder 3"/>
          <p:cNvSpPr>
            <a:spLocks noGrp="1"/>
          </p:cNvSpPr>
          <p:nvPr>
            <p:ph type="dt" sz="half" idx="10"/>
          </p:nvPr>
        </p:nvSpPr>
        <p:spPr bwMode="auto">
          <a:xfrm rot="5400000">
            <a:off x="7762875" y="1169988"/>
            <a:ext cx="2286000" cy="381000"/>
          </a:xfrm>
        </p:spPr>
        <p:txBody>
          <a:bodyPr/>
          <a:lstStyle>
            <a:lvl1pPr>
              <a:defRPr/>
            </a:lvl1pPr>
          </a:lstStyle>
          <a:p>
            <a:pPr>
              <a:defRPr/>
            </a:pPr>
            <a:fld id="{FA0D80B8-09B7-4E8A-8D4E-7D28CC4621E2}" type="datetimeFigureOut">
              <a:rPr lang="en-US"/>
              <a:pPr>
                <a:defRPr/>
              </a:pPr>
              <a:t>7/24/2014</a:t>
            </a:fld>
            <a:endParaRPr lang="en-US"/>
          </a:p>
        </p:txBody>
      </p:sp>
      <p:sp>
        <p:nvSpPr>
          <p:cNvPr id="21" name="Footer Placeholder 4"/>
          <p:cNvSpPr>
            <a:spLocks noGrp="1"/>
          </p:cNvSpPr>
          <p:nvPr>
            <p:ph type="ftr" sz="quarter" idx="11"/>
          </p:nvPr>
        </p:nvSpPr>
        <p:spPr bwMode="auto">
          <a:xfrm rot="5400000">
            <a:off x="7077076" y="4178300"/>
            <a:ext cx="3657600" cy="384175"/>
          </a:xfrm>
        </p:spPr>
        <p:txBody>
          <a:bodyPr/>
          <a:lstStyle>
            <a:lvl1pPr>
              <a:defRPr/>
            </a:lvl1pPr>
          </a:lstStyle>
          <a:p>
            <a:pPr>
              <a:defRPr/>
            </a:pPr>
            <a:endParaRPr lang="en-US"/>
          </a:p>
        </p:txBody>
      </p:sp>
      <p:sp>
        <p:nvSpPr>
          <p:cNvPr id="22" name="Slide Number Placeholder 5"/>
          <p:cNvSpPr>
            <a:spLocks noGrp="1"/>
          </p:cNvSpPr>
          <p:nvPr>
            <p:ph type="sldNum" sz="quarter" idx="12"/>
          </p:nvPr>
        </p:nvSpPr>
        <p:spPr bwMode="auto">
          <a:xfrm>
            <a:off x="1339850" y="4929188"/>
            <a:ext cx="609600" cy="517525"/>
          </a:xfrm>
        </p:spPr>
        <p:txBody>
          <a:bodyPr/>
          <a:lstStyle>
            <a:lvl1pPr>
              <a:defRPr/>
            </a:lvl1pPr>
          </a:lstStyle>
          <a:p>
            <a:pPr>
              <a:defRPr/>
            </a:pPr>
            <a:fld id="{2FD1B59E-5C4B-46B0-9221-FB7D928B6F2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0377D29-FCF3-4898-956A-F89CF4B90035}"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251A1479-8BD2-41C9-9BC9-75B178ADB64C}"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669146F3-9E08-4B56-A7DF-66A631BC4E06}"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9DBD120-69FD-4713-A410-C32EF89E3D60}"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E7EF388-AD8B-4CF6-990E-8971F3745D10}"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FF2459F-451D-4470-A8DC-F5E01BCF2CCC}"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F0D960C-D68B-40D2-83CD-EF55D28554AC}" type="slidenum">
              <a:rPr lang="en-US"/>
              <a:pPr>
                <a:defRPr/>
              </a:pPr>
              <a:t>‹#›</a:t>
            </a:fld>
            <a:endParaRPr lang="en-US"/>
          </a:p>
        </p:txBody>
      </p:sp>
    </p:spTree>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270248" y="1600200"/>
            <a:ext cx="3657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1BB6C9D-9B19-4159-8B3C-DC29C9EAD88F}" type="datetimeFigureOut">
              <a:rPr lang="en-US"/>
              <a:pPr>
                <a:defRPr/>
              </a:pPr>
              <a:t>7/24/2014</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35EAF07-444B-4BB2-951B-F67941083419}" type="slidenum">
              <a:rPr lang="en-US"/>
              <a:pPr>
                <a:defRPr/>
              </a:pPr>
              <a:t>‹#›</a:t>
            </a:fld>
            <a:endParaRPr lang="en-US"/>
          </a:p>
        </p:txBody>
      </p:sp>
    </p:spTree>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457200"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371975" y="2362200"/>
            <a:ext cx="3657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en-US" smtClean="0"/>
              <a:t>Click to edit Master text styles</a:t>
            </a:r>
          </a:p>
        </p:txBody>
      </p:sp>
      <p:sp>
        <p:nvSpPr>
          <p:cNvPr id="7" name="Date Placeholder 13"/>
          <p:cNvSpPr>
            <a:spLocks noGrp="1"/>
          </p:cNvSpPr>
          <p:nvPr>
            <p:ph type="dt" sz="half" idx="10"/>
          </p:nvPr>
        </p:nvSpPr>
        <p:spPr/>
        <p:txBody>
          <a:bodyPr/>
          <a:lstStyle>
            <a:lvl1pPr>
              <a:defRPr/>
            </a:lvl1pPr>
          </a:lstStyle>
          <a:p>
            <a:pPr>
              <a:defRPr/>
            </a:pPr>
            <a:fld id="{4B36426C-E68D-4800-A665-059C193CC71C}" type="datetimeFigureOut">
              <a:rPr lang="en-US"/>
              <a:pPr>
                <a:defRPr/>
              </a:pPr>
              <a:t>7/24/2014</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EA08CD93-2CC8-4BE4-91B6-AD2983EE3E7F}" type="slidenum">
              <a:rPr lang="en-US"/>
              <a:pPr>
                <a:defRPr/>
              </a:pPr>
              <a:t>‹#›</a:t>
            </a:fld>
            <a:endParaRPr lang="en-US"/>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5"/>
          <p:cNvSpPr>
            <a:spLocks noGrp="1"/>
          </p:cNvSpPr>
          <p:nvPr>
            <p:ph type="dt" sz="half" idx="10"/>
          </p:nvPr>
        </p:nvSpPr>
        <p:spPr/>
        <p:txBody>
          <a:bodyPr rtlCol="0"/>
          <a:lstStyle>
            <a:lvl1pPr>
              <a:defRPr/>
            </a:lvl1pPr>
          </a:lstStyle>
          <a:p>
            <a:pPr>
              <a:defRPr/>
            </a:pPr>
            <a:fld id="{403F7F60-6E87-40C3-A840-FCC099B0E659}" type="datetimeFigureOut">
              <a:rPr lang="en-US"/>
              <a:pPr>
                <a:defRPr/>
              </a:pPr>
              <a:t>7/24/2014</a:t>
            </a:fld>
            <a:endParaRPr lang="en-US"/>
          </a:p>
        </p:txBody>
      </p:sp>
      <p:sp>
        <p:nvSpPr>
          <p:cNvPr id="4" name="Slide Number Placeholder 6"/>
          <p:cNvSpPr>
            <a:spLocks noGrp="1"/>
          </p:cNvSpPr>
          <p:nvPr>
            <p:ph type="sldNum" sz="quarter" idx="11"/>
          </p:nvPr>
        </p:nvSpPr>
        <p:spPr/>
        <p:txBody>
          <a:bodyPr rtlCol="0"/>
          <a:lstStyle>
            <a:lvl1pPr>
              <a:defRPr/>
            </a:lvl1pPr>
          </a:lstStyle>
          <a:p>
            <a:pPr>
              <a:defRPr/>
            </a:pPr>
            <a:fld id="{4DD219D3-8723-46A6-9089-97FD981BE336}" type="slidenum">
              <a:rPr lang="en-US"/>
              <a:pPr>
                <a:defRPr/>
              </a:pPr>
              <a:t>‹#›</a:t>
            </a:fld>
            <a:endParaRPr lang="en-US"/>
          </a:p>
        </p:txBody>
      </p:sp>
      <p:sp>
        <p:nvSpPr>
          <p:cNvPr id="5" name="Footer Placeholder 7"/>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64D18A24-D2A6-40B3-B41D-394A73DB9115}" type="datetimeFigureOut">
              <a:rPr lang="en-US"/>
              <a:pPr>
                <a:defRPr/>
              </a:pPr>
              <a:t>7/24/2014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653E9606-CAE6-46F8-AAAC-FA2AA7F2BB93}" type="slidenum">
              <a:rPr lang="en-US"/>
              <a:pPr>
                <a:defRPr/>
              </a:pPr>
              <a:t>‹#›</a:t>
            </a:fld>
            <a:endParaRPr lang="en-US"/>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6" name="Straight Connector 5"/>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7" name="Straight Connector 6"/>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8" name="Straight Connector 7"/>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9" name="Rectangle 8"/>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0" name="Straight Connector 9"/>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1" name="Oval 10"/>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 name="Title 1"/>
          <p:cNvSpPr>
            <a:spLocks noGrp="1"/>
          </p:cNvSpPr>
          <p:nvPr>
            <p:ph type="title"/>
          </p:nvPr>
        </p:nvSpPr>
        <p:spPr>
          <a:xfrm rot="5400000">
            <a:off x="3371850" y="3200400"/>
            <a:ext cx="6309360" cy="457200"/>
          </a:xfrm>
        </p:spPr>
        <p:txBody>
          <a:bodyPr/>
          <a:lstStyle>
            <a:lvl1pPr algn="l">
              <a:buNone/>
              <a:defRPr sz="2000" b="1" cap="small" baseline="0"/>
            </a:lvl1pPr>
          </a:lstStyle>
          <a:p>
            <a:r>
              <a:rPr lang="en-US" smtClean="0"/>
              <a:t>Click to edit Master title style</a:t>
            </a:r>
            <a:endParaRPr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8" name="Content Placeholder 17"/>
          <p:cNvSpPr>
            <a:spLocks noGrp="1"/>
          </p:cNvSpPr>
          <p:nvPr>
            <p:ph sz="quarter" idx="1"/>
          </p:nvPr>
        </p:nvSpPr>
        <p:spPr>
          <a:xfrm>
            <a:off x="304800" y="274320"/>
            <a:ext cx="5638800" cy="63276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Date Placeholder 20"/>
          <p:cNvSpPr>
            <a:spLocks noGrp="1"/>
          </p:cNvSpPr>
          <p:nvPr>
            <p:ph type="dt" sz="half" idx="10"/>
          </p:nvPr>
        </p:nvSpPr>
        <p:spPr/>
        <p:txBody>
          <a:bodyPr rtlCol="0"/>
          <a:lstStyle>
            <a:lvl1pPr>
              <a:defRPr/>
            </a:lvl1pPr>
          </a:lstStyle>
          <a:p>
            <a:pPr>
              <a:defRPr/>
            </a:pPr>
            <a:fld id="{FBE530AD-A6E5-4768-8548-0C36797DE770}" type="datetimeFigureOut">
              <a:rPr lang="en-US"/>
              <a:pPr>
                <a:defRPr/>
              </a:pPr>
              <a:t>7/24/2014</a:t>
            </a:fld>
            <a:endParaRPr lang="en-US"/>
          </a:p>
        </p:txBody>
      </p:sp>
      <p:sp>
        <p:nvSpPr>
          <p:cNvPr id="13" name="Slide Number Placeholder 21"/>
          <p:cNvSpPr>
            <a:spLocks noGrp="1"/>
          </p:cNvSpPr>
          <p:nvPr>
            <p:ph type="sldNum" sz="quarter" idx="11"/>
          </p:nvPr>
        </p:nvSpPr>
        <p:spPr/>
        <p:txBody>
          <a:bodyPr rtlCol="0"/>
          <a:lstStyle>
            <a:lvl1pPr>
              <a:defRPr/>
            </a:lvl1pPr>
          </a:lstStyle>
          <a:p>
            <a:pPr>
              <a:defRPr/>
            </a:pPr>
            <a:fld id="{B9874D8F-EF29-48AF-93C3-3BDFC1043371}" type="slidenum">
              <a:rPr lang="en-US"/>
              <a:pPr>
                <a:defRPr/>
              </a:pPr>
              <a:t>‹#›</a:t>
            </a:fld>
            <a:endParaRPr lang="en-US"/>
          </a:p>
        </p:txBody>
      </p:sp>
      <p:sp>
        <p:nvSpPr>
          <p:cNvPr id="14" name="Footer Placeholder 22"/>
          <p:cNvSpPr>
            <a:spLocks noGrp="1"/>
          </p:cNvSpPr>
          <p:nvPr>
            <p:ph type="ftr" sz="quarter" idx="12"/>
          </p:nvPr>
        </p:nvSpPr>
        <p:spPr/>
        <p:txBody>
          <a:bodyPr rtlCol="0"/>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6" name="Oval 5"/>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7" name="Straight Connector 6"/>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8" name="Rectangle 7"/>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9" name="Straight Connector 8"/>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0" name="Straight Connector 9"/>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11" name="Straight Connector 10"/>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2" name="Title 1"/>
          <p:cNvSpPr>
            <a:spLocks noGrp="1"/>
          </p:cNvSpPr>
          <p:nvPr>
            <p:ph type="title"/>
          </p:nvPr>
        </p:nvSpPr>
        <p:spPr>
          <a:xfrm rot="5400000">
            <a:off x="3350133" y="3200400"/>
            <a:ext cx="6309360" cy="457200"/>
          </a:xfrm>
        </p:spPr>
        <p:txBody>
          <a:bodyPr/>
          <a:lstStyle>
            <a:lvl1pPr algn="l">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en-US" smtClean="0"/>
              <a:t>Click to edit Master text styles</a:t>
            </a:r>
          </a:p>
        </p:txBody>
      </p:sp>
      <p:sp>
        <p:nvSpPr>
          <p:cNvPr id="12" name="Date Placeholder 16"/>
          <p:cNvSpPr>
            <a:spLocks noGrp="1"/>
          </p:cNvSpPr>
          <p:nvPr>
            <p:ph type="dt" sz="half" idx="10"/>
          </p:nvPr>
        </p:nvSpPr>
        <p:spPr/>
        <p:txBody>
          <a:bodyPr rtlCol="0"/>
          <a:lstStyle>
            <a:lvl1pPr>
              <a:defRPr/>
            </a:lvl1pPr>
          </a:lstStyle>
          <a:p>
            <a:pPr>
              <a:defRPr/>
            </a:pPr>
            <a:fld id="{FD4B8286-E701-430A-A374-38150B941A96}" type="datetimeFigureOut">
              <a:rPr lang="en-US"/>
              <a:pPr>
                <a:defRPr/>
              </a:pPr>
              <a:t>7/24/2014</a:t>
            </a:fld>
            <a:endParaRPr lang="en-US"/>
          </a:p>
        </p:txBody>
      </p:sp>
      <p:sp>
        <p:nvSpPr>
          <p:cNvPr id="13" name="Slide Number Placeholder 17"/>
          <p:cNvSpPr>
            <a:spLocks noGrp="1"/>
          </p:cNvSpPr>
          <p:nvPr>
            <p:ph type="sldNum" sz="quarter" idx="11"/>
          </p:nvPr>
        </p:nvSpPr>
        <p:spPr/>
        <p:txBody>
          <a:bodyPr rtlCol="0"/>
          <a:lstStyle>
            <a:lvl1pPr>
              <a:defRPr/>
            </a:lvl1pPr>
          </a:lstStyle>
          <a:p>
            <a:pPr>
              <a:defRPr/>
            </a:pPr>
            <a:fld id="{1BD88921-E892-4A31-ABA6-BB0BA3349EC1}" type="slidenum">
              <a:rPr lang="en-US"/>
              <a:pPr>
                <a:defRPr/>
              </a:pPr>
              <a:t>‹#›</a:t>
            </a:fld>
            <a:endParaRPr lang="en-US"/>
          </a:p>
        </p:txBody>
      </p:sp>
      <p:sp>
        <p:nvSpPr>
          <p:cNvPr id="14" name="Footer Placeholder 20"/>
          <p:cNvSpPr>
            <a:spLocks noGrp="1"/>
          </p:cNvSpPr>
          <p:nvPr>
            <p:ph type="ftr" sz="quarter" idx="12"/>
          </p:nvPr>
        </p:nvSpPr>
        <p:spPr/>
        <p:txBody>
          <a:bodyPr rtlCol="0"/>
          <a:lstStyle>
            <a:lvl1pPr>
              <a:defRPr/>
            </a:lvl1pPr>
          </a:lstStyle>
          <a:p>
            <a:pPr>
              <a:defRPr/>
            </a:pPr>
            <a:endParaRPr lang="en-US"/>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a:defRPr/>
            </a:pPr>
            <a:endParaRPr lang="en-US" dirty="0">
              <a:latin typeface="Arial" pitchFamily="34" charset="0"/>
            </a:endParaRPr>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lang="en-US" smtClean="0"/>
              <a:t>Click to edit Master title style</a:t>
            </a:r>
            <a:endParaRPr lang="en-US"/>
          </a:p>
        </p:txBody>
      </p:sp>
      <p:sp>
        <p:nvSpPr>
          <p:cNvPr id="1028" name="Text Placeholder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rot="5400000">
            <a:off x="7589045" y="1081881"/>
            <a:ext cx="2011362" cy="384175"/>
          </a:xfrm>
          <a:prstGeom prst="rect">
            <a:avLst/>
          </a:prstGeom>
        </p:spPr>
        <p:txBody>
          <a:bodyPr vert="horz" anchor="ctr" anchorCtr="0"/>
          <a:lstStyle>
            <a:lvl1pPr algn="r" eaLnBrk="1" latinLnBrk="0" hangingPunct="1">
              <a:defRPr kumimoji="0" sz="1200">
                <a:solidFill>
                  <a:schemeClr val="tx2"/>
                </a:solidFill>
                <a:latin typeface="Arial" pitchFamily="34" charset="0"/>
              </a:defRPr>
            </a:lvl1pPr>
          </a:lstStyle>
          <a:p>
            <a:pPr>
              <a:defRPr/>
            </a:pPr>
            <a:fld id="{5AFC831D-30EF-4CB8-8688-907EAD648EE1}" type="datetimeFigureOut">
              <a:rPr lang="en-US"/>
              <a:pPr>
                <a:defRPr/>
              </a:pPr>
              <a:t>7/24/2014</a:t>
            </a:fld>
            <a:endParaRPr lang="en-US"/>
          </a:p>
        </p:txBody>
      </p:sp>
      <p:sp>
        <p:nvSpPr>
          <p:cNvPr id="3" name="Footer Placeholder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latinLnBrk="0" hangingPunct="1">
              <a:defRPr kumimoji="0" sz="1200">
                <a:solidFill>
                  <a:schemeClr val="tx2"/>
                </a:solidFill>
                <a:latin typeface="Arial" pitchFamily="34" charset="0"/>
              </a:defRPr>
            </a:lvl1pPr>
          </a:lstStyle>
          <a:p>
            <a:pPr>
              <a:defRPr/>
            </a:pP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a:defRPr/>
            </a:pPr>
            <a:endParaRPr lang="en-US">
              <a:latin typeface="Arial" pitchFamily="34" charset="0"/>
            </a:endParaRPr>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a:defRPr/>
            </a:pPr>
            <a:endParaRPr lang="en-US">
              <a:latin typeface="Arial" pitchFamily="34" charset="0"/>
            </a:endParaRPr>
          </a:p>
        </p:txBody>
      </p:sp>
      <p:sp>
        <p:nvSpPr>
          <p:cNvPr id="12" name="Oval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Slide Number Placeholder 22"/>
          <p:cNvSpPr>
            <a:spLocks noGrp="1"/>
          </p:cNvSpPr>
          <p:nvPr>
            <p:ph type="sldNum" sz="quarter" idx="4"/>
          </p:nvPr>
        </p:nvSpPr>
        <p:spPr>
          <a:xfrm>
            <a:off x="8129588" y="5734050"/>
            <a:ext cx="609600" cy="520700"/>
          </a:xfrm>
          <a:prstGeom prst="rect">
            <a:avLst/>
          </a:prstGeom>
        </p:spPr>
        <p:txBody>
          <a:bodyPr vert="horz" anchor="ctr"/>
          <a:lstStyle>
            <a:lvl1pPr algn="ctr" eaLnBrk="1" latinLnBrk="0" hangingPunct="1">
              <a:defRPr kumimoji="0" sz="1400" b="1">
                <a:solidFill>
                  <a:srgbClr val="FFFFFF"/>
                </a:solidFill>
                <a:latin typeface="Arial" pitchFamily="34" charset="0"/>
              </a:defRPr>
            </a:lvl1pPr>
          </a:lstStyle>
          <a:p>
            <a:pPr>
              <a:defRPr/>
            </a:pPr>
            <a:fld id="{C5BD22B9-BED0-45F8-BC35-2D2D41EDC6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45" r:id="rId4"/>
    <p:sldLayoutId id="2147484146" r:id="rId5"/>
    <p:sldLayoutId id="2147484171" r:id="rId6"/>
    <p:sldLayoutId id="2147484147" r:id="rId7"/>
    <p:sldLayoutId id="2147484172" r:id="rId8"/>
    <p:sldLayoutId id="2147484173" r:id="rId9"/>
    <p:sldLayoutId id="2147484148" r:id="rId10"/>
    <p:sldLayoutId id="2147484149" r:id="rId11"/>
  </p:sldLayoutIdLst>
  <p:transition advClick="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E0752F"/>
        </a:buClr>
        <a:buSzPct val="60000"/>
        <a:buFont typeface="Wingdings" pitchFamily="2" charset="2"/>
        <a:buChar char=""/>
        <a:defRPr sz="2400"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FEC3AE"/>
        </a:buClr>
        <a:buSzPct val="60000"/>
        <a:buFont typeface="Wingdings" pitchFamily="2" charset="2"/>
        <a:buChar char=""/>
        <a:defRPr sz="2000"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AE9"/>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2052"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2053"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34" charset="0"/>
              </a:defRPr>
            </a:lvl1pPr>
          </a:lstStyle>
          <a:p>
            <a:pPr>
              <a:defRPr/>
            </a:pPr>
            <a:fld id="{C358E65F-72D4-4180-B0F5-B5E0D761DFC1}" type="slidenum">
              <a:rPr lang="en-US"/>
              <a:pPr>
                <a:defRPr/>
              </a:pPr>
              <a:t>‹#›</a:t>
            </a:fld>
            <a:endParaRPr lang="en-US"/>
          </a:p>
        </p:txBody>
      </p:sp>
      <p:grpSp>
        <p:nvGrpSpPr>
          <p:cNvPr id="2057"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4174" r:id="rId1"/>
    <p:sldLayoutId id="2147484150" r:id="rId2"/>
    <p:sldLayoutId id="2147484175" r:id="rId3"/>
    <p:sldLayoutId id="2147484151" r:id="rId4"/>
    <p:sldLayoutId id="2147484152" r:id="rId5"/>
    <p:sldLayoutId id="2147484153" r:id="rId6"/>
    <p:sldLayoutId id="2147484154" r:id="rId7"/>
    <p:sldLayoutId id="2147484155" r:id="rId8"/>
    <p:sldLayoutId id="2147484176" r:id="rId9"/>
    <p:sldLayoutId id="2147484156" r:id="rId10"/>
    <p:sldLayoutId id="2147484157" r:id="rId11"/>
    <p:sldLayoutId id="2147484158" r:id="rId12"/>
    <p:sldLayoutId id="2147484159" r:id="rId13"/>
  </p:sldLayoutIdLst>
  <p:transition advClick="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ndParaRPr>
          </a:p>
        </p:txBody>
      </p:sp>
      <p:sp>
        <p:nvSpPr>
          <p:cNvPr id="3076"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3077"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pitchFamily="34" charset="0"/>
              </a:defRPr>
            </a:lvl1pPr>
          </a:lstStyle>
          <a:p>
            <a:pPr>
              <a:defRPr/>
            </a:pPr>
            <a:fld id="{DBF70969-50C3-4253-A38B-6800CB47B911}" type="slidenum">
              <a:rPr lang="en-US"/>
              <a:pPr>
                <a:defRPr/>
              </a:pPr>
              <a:t>‹#›</a:t>
            </a:fld>
            <a:endParaRPr lang="en-US"/>
          </a:p>
        </p:txBody>
      </p:sp>
      <p:grpSp>
        <p:nvGrpSpPr>
          <p:cNvPr id="308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pitchFamily="34" charset="0"/>
              </a:endParaRPr>
            </a:p>
          </p:txBody>
        </p:sp>
      </p:grpSp>
    </p:spTree>
  </p:cSld>
  <p:clrMap bg1="lt1" tx1="dk1" bg2="lt2" tx2="dk2" accent1="accent1" accent2="accent2" accent3="accent3" accent4="accent4" accent5="accent5" accent6="accent6" hlink="hlink" folHlink="folHlink"/>
  <p:sldLayoutIdLst>
    <p:sldLayoutId id="2147484177" r:id="rId1"/>
    <p:sldLayoutId id="2147484160" r:id="rId2"/>
    <p:sldLayoutId id="2147484178" r:id="rId3"/>
    <p:sldLayoutId id="2147484161" r:id="rId4"/>
    <p:sldLayoutId id="2147484162" r:id="rId5"/>
    <p:sldLayoutId id="2147484163" r:id="rId6"/>
    <p:sldLayoutId id="2147484164" r:id="rId7"/>
    <p:sldLayoutId id="2147484165" r:id="rId8"/>
    <p:sldLayoutId id="2147484179" r:id="rId9"/>
    <p:sldLayoutId id="2147484166" r:id="rId10"/>
    <p:sldLayoutId id="2147484167" r:id="rId11"/>
    <p:sldLayoutId id="2147484180"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0" y="1143000"/>
            <a:ext cx="9144000" cy="1828800"/>
          </a:xfrm>
        </p:spPr>
        <p:txBody>
          <a:bodyPr>
            <a:normAutofit fontScale="90000"/>
          </a:bodyPr>
          <a:lstStyle/>
          <a:p>
            <a:pPr eaLnBrk="1" fontAlgn="auto" hangingPunct="1">
              <a:spcAft>
                <a:spcPts val="0"/>
              </a:spcAft>
              <a:defRPr/>
            </a:pPr>
            <a:r>
              <a:rPr lang="en-US" dirty="0" smtClean="0">
                <a:solidFill>
                  <a:schemeClr val="accent6">
                    <a:lumMod val="60000"/>
                    <a:lumOff val="40000"/>
                  </a:schemeClr>
                </a:solidFill>
              </a:rPr>
              <a:t>Rooftop Rainwater Harvesting for Recharging Shallow Groundwater</a:t>
            </a:r>
            <a:r>
              <a:rPr lang="en-US" sz="4000" dirty="0" smtClean="0">
                <a:solidFill>
                  <a:schemeClr val="accent6">
                    <a:lumMod val="60000"/>
                    <a:lumOff val="40000"/>
                  </a:schemeClr>
                </a:solidFill>
              </a:rPr>
              <a:t/>
            </a:r>
            <a:br>
              <a:rPr lang="en-US" sz="4000" dirty="0" smtClean="0">
                <a:solidFill>
                  <a:schemeClr val="accent6">
                    <a:lumMod val="60000"/>
                    <a:lumOff val="40000"/>
                  </a:schemeClr>
                </a:solidFill>
              </a:rPr>
            </a:br>
            <a:endParaRPr lang="en-US" sz="4000" dirty="0" smtClean="0">
              <a:solidFill>
                <a:schemeClr val="accent6">
                  <a:lumMod val="60000"/>
                  <a:lumOff val="40000"/>
                </a:schemeClr>
              </a:solidFill>
            </a:endParaRPr>
          </a:p>
        </p:txBody>
      </p:sp>
      <p:sp>
        <p:nvSpPr>
          <p:cNvPr id="17411" name="Rectangle 3"/>
          <p:cNvSpPr>
            <a:spLocks noGrp="1" noChangeArrowheads="1"/>
          </p:cNvSpPr>
          <p:nvPr>
            <p:ph type="subTitle" idx="1"/>
          </p:nvPr>
        </p:nvSpPr>
        <p:spPr>
          <a:xfrm>
            <a:off x="228600" y="4038600"/>
            <a:ext cx="8686800" cy="3276600"/>
          </a:xfrm>
        </p:spPr>
        <p:txBody>
          <a:bodyPr/>
          <a:lstStyle/>
          <a:p>
            <a:pPr marR="0" algn="ctr" eaLnBrk="1" hangingPunct="1"/>
            <a:r>
              <a:rPr lang="en-US" sz="2000" b="1" smtClean="0">
                <a:solidFill>
                  <a:srgbClr val="FFFF00"/>
                </a:solidFill>
              </a:rPr>
              <a:t>By</a:t>
            </a:r>
          </a:p>
          <a:p>
            <a:pPr marR="0" algn="ctr" eaLnBrk="1" hangingPunct="1"/>
            <a:r>
              <a:rPr lang="en-US" sz="2000" b="1" smtClean="0">
                <a:solidFill>
                  <a:srgbClr val="FFFF00"/>
                </a:solidFill>
              </a:rPr>
              <a:t>Prof. Rameshwar Rao,</a:t>
            </a:r>
            <a:r>
              <a:rPr lang="en-US" sz="2000" b="1" baseline="30000" smtClean="0">
                <a:solidFill>
                  <a:srgbClr val="FFFF00"/>
                </a:solidFill>
              </a:rPr>
              <a:t> </a:t>
            </a:r>
          </a:p>
          <a:p>
            <a:pPr marR="0" algn="ctr" eaLnBrk="1" hangingPunct="1"/>
            <a:r>
              <a:rPr lang="en-US" sz="2000" b="1" smtClean="0">
                <a:solidFill>
                  <a:srgbClr val="FFFF00"/>
                </a:solidFill>
              </a:rPr>
              <a:t>Vice-Chancellor, JNTUH, Telangana State, India.</a:t>
            </a:r>
            <a:endParaRPr lang="en-US" sz="2000" b="1" baseline="30000" smtClean="0">
              <a:solidFill>
                <a:srgbClr val="FFFF00"/>
              </a:solidFill>
            </a:endParaRPr>
          </a:p>
          <a:p>
            <a:pPr marR="0" algn="ctr" eaLnBrk="1" hangingPunct="1"/>
            <a:r>
              <a:rPr lang="en-US" sz="2000" b="1" smtClean="0">
                <a:solidFill>
                  <a:srgbClr val="FFFF00"/>
                </a:solidFill>
              </a:rPr>
              <a:t>Dr.M.V.S.S.Giridhar, </a:t>
            </a:r>
          </a:p>
          <a:p>
            <a:pPr marR="0" algn="ctr" eaLnBrk="1" hangingPunct="1"/>
            <a:r>
              <a:rPr lang="en-US" sz="2000" b="1" smtClean="0">
                <a:solidFill>
                  <a:srgbClr val="FFFF00"/>
                </a:solidFill>
              </a:rPr>
              <a:t>Assistant Professor, CWR, JNTUH, Telangana State, India</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685800" y="304800"/>
            <a:ext cx="7772400" cy="685800"/>
          </a:xfrm>
        </p:spPr>
        <p:txBody>
          <a:bodyPr/>
          <a:lstStyle/>
          <a:p>
            <a:pPr eaLnBrk="1" fontAlgn="auto" hangingPunct="1">
              <a:spcAft>
                <a:spcPts val="0"/>
              </a:spcAft>
              <a:defRPr/>
            </a:pPr>
            <a:r>
              <a:rPr lang="en-US" sz="4000" smtClean="0">
                <a:solidFill>
                  <a:srgbClr val="FF6600"/>
                </a:solidFill>
              </a:rPr>
              <a:t>Water Availability</a:t>
            </a:r>
          </a:p>
        </p:txBody>
      </p:sp>
      <p:sp>
        <p:nvSpPr>
          <p:cNvPr id="26627" name="Rectangle 3"/>
          <p:cNvSpPr>
            <a:spLocks noGrp="1" noChangeArrowheads="1"/>
          </p:cNvSpPr>
          <p:nvPr>
            <p:ph type="subTitle" idx="1"/>
          </p:nvPr>
        </p:nvSpPr>
        <p:spPr>
          <a:xfrm>
            <a:off x="228600" y="1066800"/>
            <a:ext cx="4953000" cy="5257800"/>
          </a:xfrm>
        </p:spPr>
        <p:txBody>
          <a:bodyPr/>
          <a:lstStyle/>
          <a:p>
            <a:pPr marR="0" algn="l" eaLnBrk="1" hangingPunct="1"/>
            <a:r>
              <a:rPr lang="en-US" b="1" smtClean="0"/>
              <a:t> </a:t>
            </a:r>
            <a:r>
              <a:rPr lang="en-US" sz="2400" b="1" u="sng" smtClean="0"/>
              <a:t>Year    Per Capita Availability</a:t>
            </a:r>
            <a:endParaRPr lang="en-US" sz="2400" b="1" smtClean="0"/>
          </a:p>
          <a:p>
            <a:pPr marR="0" algn="l" eaLnBrk="1" hangingPunct="1"/>
            <a:r>
              <a:rPr lang="en-US" sz="2400" b="1" smtClean="0">
                <a:solidFill>
                  <a:srgbClr val="CC0000"/>
                </a:solidFill>
              </a:rPr>
              <a:t>2000 --- 2100 m</a:t>
            </a:r>
            <a:r>
              <a:rPr lang="en-US" sz="2400" b="1" baseline="30000" smtClean="0">
                <a:solidFill>
                  <a:srgbClr val="CC0000"/>
                </a:solidFill>
              </a:rPr>
              <a:t>3  </a:t>
            </a:r>
            <a:r>
              <a:rPr lang="en-US" sz="2400" b="1" smtClean="0">
                <a:solidFill>
                  <a:srgbClr val="CC0000"/>
                </a:solidFill>
              </a:rPr>
              <a:t>(comfortable)</a:t>
            </a:r>
            <a:r>
              <a:rPr lang="en-US" sz="2400" b="1" smtClean="0"/>
              <a:t>   </a:t>
            </a:r>
          </a:p>
          <a:p>
            <a:pPr marR="0" algn="l" eaLnBrk="1" hangingPunct="1"/>
            <a:r>
              <a:rPr lang="en-US" sz="2400" b="1" smtClean="0">
                <a:solidFill>
                  <a:srgbClr val="000099"/>
                </a:solidFill>
              </a:rPr>
              <a:t>2025 --- 1700 m</a:t>
            </a:r>
            <a:r>
              <a:rPr lang="en-US" sz="2400" b="1" baseline="30000" smtClean="0">
                <a:solidFill>
                  <a:srgbClr val="000099"/>
                </a:solidFill>
              </a:rPr>
              <a:t>3</a:t>
            </a:r>
            <a:r>
              <a:rPr lang="en-US" sz="2400" b="1" smtClean="0">
                <a:solidFill>
                  <a:srgbClr val="000099"/>
                </a:solidFill>
              </a:rPr>
              <a:t> (stress level) </a:t>
            </a:r>
            <a:r>
              <a:rPr lang="en-US" sz="2400" b="1" smtClean="0"/>
              <a:t>     </a:t>
            </a:r>
          </a:p>
          <a:p>
            <a:pPr marR="0" algn="l" eaLnBrk="1" hangingPunct="1"/>
            <a:r>
              <a:rPr lang="en-US" sz="2400" b="1" smtClean="0">
                <a:solidFill>
                  <a:srgbClr val="CC0066"/>
                </a:solidFill>
              </a:rPr>
              <a:t>2050  ----1236 m</a:t>
            </a:r>
            <a:r>
              <a:rPr lang="en-US" sz="2400" b="1" baseline="30000" smtClean="0">
                <a:solidFill>
                  <a:srgbClr val="CC0066"/>
                </a:solidFill>
              </a:rPr>
              <a:t>3 </a:t>
            </a:r>
            <a:r>
              <a:rPr lang="en-US" sz="2400" b="1" smtClean="0">
                <a:solidFill>
                  <a:srgbClr val="CC0066"/>
                </a:solidFill>
              </a:rPr>
              <a:t>(scarcity level)</a:t>
            </a:r>
            <a:r>
              <a:rPr lang="en-US" sz="2400" b="1" smtClean="0"/>
              <a:t>    </a:t>
            </a:r>
          </a:p>
          <a:p>
            <a:pPr marR="0" algn="l" eaLnBrk="1" hangingPunct="1"/>
            <a:endParaRPr lang="en-US" sz="2400" b="1" smtClean="0">
              <a:solidFill>
                <a:srgbClr val="006600"/>
              </a:solidFill>
            </a:endParaRPr>
          </a:p>
          <a:p>
            <a:pPr marR="0" algn="l" eaLnBrk="1" hangingPunct="1"/>
            <a:r>
              <a:rPr lang="en-US" sz="2400" b="1" smtClean="0">
                <a:solidFill>
                  <a:srgbClr val="006600"/>
                </a:solidFill>
              </a:rPr>
              <a:t>Agriculture sector is largest user (80%) of water resources</a:t>
            </a:r>
          </a:p>
          <a:p>
            <a:pPr marR="0" algn="l" eaLnBrk="1" hangingPunct="1"/>
            <a:endParaRPr lang="en-US" sz="2400" b="1" smtClean="0"/>
          </a:p>
          <a:p>
            <a:pPr marR="0" algn="l" eaLnBrk="1" hangingPunct="1"/>
            <a:r>
              <a:rPr lang="en-US" sz="2800" b="1" smtClean="0"/>
              <a:t> </a:t>
            </a:r>
            <a:r>
              <a:rPr lang="en-US" sz="3600" b="1" smtClean="0">
                <a:solidFill>
                  <a:schemeClr val="accent2"/>
                </a:solidFill>
              </a:rPr>
              <a:t>“</a:t>
            </a:r>
            <a:r>
              <a:rPr lang="en-US" b="1" smtClean="0">
                <a:solidFill>
                  <a:schemeClr val="accent2"/>
                </a:solidFill>
              </a:rPr>
              <a:t>More usage Per Drop</a:t>
            </a:r>
            <a:r>
              <a:rPr lang="en-US" sz="3600" b="1" smtClean="0">
                <a:solidFill>
                  <a:schemeClr val="accent2"/>
                </a:solidFill>
              </a:rPr>
              <a:t>”</a:t>
            </a:r>
            <a:r>
              <a:rPr lang="en-US" sz="2400" b="1" smtClean="0"/>
              <a:t>          </a:t>
            </a:r>
          </a:p>
        </p:txBody>
      </p:sp>
      <p:pic>
        <p:nvPicPr>
          <p:cNvPr id="26628" name="Picture 4" descr="03"/>
          <p:cNvPicPr>
            <a:picLocks noChangeAspect="1" noChangeArrowheads="1"/>
          </p:cNvPicPr>
          <p:nvPr/>
        </p:nvPicPr>
        <p:blipFill>
          <a:blip r:embed="rId3"/>
          <a:srcRect/>
          <a:stretch>
            <a:fillRect/>
          </a:stretch>
        </p:blipFill>
        <p:spPr bwMode="auto">
          <a:xfrm>
            <a:off x="5791200" y="1676400"/>
            <a:ext cx="3200400" cy="495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idx="1"/>
          </p:nvPr>
        </p:nvSpPr>
        <p:spPr>
          <a:xfrm>
            <a:off x="533400" y="457200"/>
            <a:ext cx="8229600" cy="5334000"/>
          </a:xfrm>
        </p:spPr>
        <p:txBody>
          <a:bodyPr/>
          <a:lstStyle/>
          <a:p>
            <a:pPr eaLnBrk="1" hangingPunct="1">
              <a:lnSpc>
                <a:spcPct val="80000"/>
              </a:lnSpc>
            </a:pPr>
            <a:endParaRPr lang="en-GB" sz="2800" smtClean="0"/>
          </a:p>
          <a:p>
            <a:pPr eaLnBrk="1" hangingPunct="1">
              <a:lnSpc>
                <a:spcPct val="80000"/>
              </a:lnSpc>
            </a:pPr>
            <a:endParaRPr lang="en-GB" sz="2800" b="1" smtClean="0"/>
          </a:p>
          <a:p>
            <a:pPr eaLnBrk="1" hangingPunct="1">
              <a:lnSpc>
                <a:spcPct val="80000"/>
              </a:lnSpc>
            </a:pPr>
            <a:r>
              <a:rPr lang="en-GB" sz="2800" b="1" smtClean="0"/>
              <a:t>Only </a:t>
            </a:r>
            <a:r>
              <a:rPr lang="en-GB" sz="2800" b="1" smtClean="0">
                <a:solidFill>
                  <a:schemeClr val="accent2"/>
                </a:solidFill>
              </a:rPr>
              <a:t>12% of rainwater</a:t>
            </a:r>
            <a:r>
              <a:rPr lang="en-GB" sz="2800" b="1" smtClean="0"/>
              <a:t> is being used in country</a:t>
            </a:r>
          </a:p>
          <a:p>
            <a:pPr eaLnBrk="1" hangingPunct="1">
              <a:lnSpc>
                <a:spcPct val="80000"/>
              </a:lnSpc>
            </a:pPr>
            <a:endParaRPr lang="en-GB" sz="2800" b="1" smtClean="0"/>
          </a:p>
          <a:p>
            <a:pPr eaLnBrk="1" hangingPunct="1">
              <a:lnSpc>
                <a:spcPct val="80000"/>
              </a:lnSpc>
            </a:pPr>
            <a:endParaRPr lang="en-GB" sz="2800" b="1" smtClean="0"/>
          </a:p>
          <a:p>
            <a:pPr eaLnBrk="1" hangingPunct="1">
              <a:lnSpc>
                <a:spcPct val="80000"/>
              </a:lnSpc>
            </a:pPr>
            <a:r>
              <a:rPr lang="en-GB" sz="2800" b="1" smtClean="0">
                <a:solidFill>
                  <a:schemeClr val="accent2"/>
                </a:solidFill>
              </a:rPr>
              <a:t>The rest flows into sea</a:t>
            </a:r>
          </a:p>
          <a:p>
            <a:pPr eaLnBrk="1" hangingPunct="1">
              <a:lnSpc>
                <a:spcPct val="80000"/>
              </a:lnSpc>
              <a:buFontTx/>
              <a:buNone/>
            </a:pPr>
            <a:r>
              <a:rPr lang="en-GB" sz="2800" b="1" smtClean="0"/>
              <a:t> </a:t>
            </a:r>
          </a:p>
          <a:p>
            <a:pPr eaLnBrk="1" hangingPunct="1">
              <a:lnSpc>
                <a:spcPct val="80000"/>
              </a:lnSpc>
              <a:buFontTx/>
              <a:buNone/>
            </a:pPr>
            <a:endParaRPr lang="en-GB" sz="2800" b="1" smtClean="0"/>
          </a:p>
          <a:p>
            <a:pPr eaLnBrk="1" hangingPunct="1">
              <a:lnSpc>
                <a:spcPct val="80000"/>
              </a:lnSpc>
            </a:pPr>
            <a:r>
              <a:rPr lang="en-GB" sz="2800" b="1" smtClean="0">
                <a:solidFill>
                  <a:srgbClr val="FF6600"/>
                </a:solidFill>
              </a:rPr>
              <a:t>Only </a:t>
            </a:r>
            <a:r>
              <a:rPr lang="en-GB" sz="2800" b="1" smtClean="0">
                <a:solidFill>
                  <a:schemeClr val="tx2"/>
                </a:solidFill>
              </a:rPr>
              <a:t>10%</a:t>
            </a:r>
            <a:r>
              <a:rPr lang="en-GB" sz="2800" b="1" smtClean="0">
                <a:solidFill>
                  <a:srgbClr val="FF6600"/>
                </a:solidFill>
              </a:rPr>
              <a:t> of surface water and </a:t>
            </a:r>
            <a:r>
              <a:rPr lang="en-GB" sz="2800" b="1" smtClean="0"/>
              <a:t>90%</a:t>
            </a:r>
            <a:r>
              <a:rPr lang="en-GB" sz="2800" b="1" smtClean="0">
                <a:solidFill>
                  <a:srgbClr val="FF6600"/>
                </a:solidFill>
              </a:rPr>
              <a:t> of groundwater are being used for drinking purposes</a:t>
            </a:r>
            <a:r>
              <a:rPr lang="en-US" sz="2800" b="1" smtClean="0"/>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idx="1"/>
          </p:nvPr>
        </p:nvSpPr>
        <p:spPr>
          <a:xfrm>
            <a:off x="457200" y="838200"/>
            <a:ext cx="8229600" cy="4343400"/>
          </a:xfrm>
        </p:spPr>
        <p:txBody>
          <a:bodyPr/>
          <a:lstStyle/>
          <a:p>
            <a:pPr eaLnBrk="1" hangingPunct="1">
              <a:buFontTx/>
              <a:buNone/>
            </a:pPr>
            <a:r>
              <a:rPr lang="en-GB" sz="2800" smtClean="0"/>
              <a:t>  </a:t>
            </a:r>
          </a:p>
          <a:p>
            <a:pPr algn="just" eaLnBrk="1" hangingPunct="1">
              <a:lnSpc>
                <a:spcPct val="150000"/>
              </a:lnSpc>
              <a:buFontTx/>
              <a:buNone/>
            </a:pPr>
            <a:r>
              <a:rPr lang="en-GB" sz="2800" smtClean="0"/>
              <a:t>    The World Bank estimates that by the year 2025 3.25 billion people in  </a:t>
            </a:r>
            <a:r>
              <a:rPr lang="en-GB" sz="2800" smtClean="0">
                <a:solidFill>
                  <a:srgbClr val="FF6600"/>
                </a:solidFill>
              </a:rPr>
              <a:t>52 countries </a:t>
            </a:r>
            <a:r>
              <a:rPr lang="en-GB" sz="2800" smtClean="0"/>
              <a:t>will live in conditions of </a:t>
            </a:r>
            <a:r>
              <a:rPr lang="en-GB" sz="2800" smtClean="0">
                <a:solidFill>
                  <a:schemeClr val="accent2"/>
                </a:solidFill>
              </a:rPr>
              <a:t>water shortage</a:t>
            </a:r>
            <a:endParaRPr lang="en-GB" sz="280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idx="1"/>
          </p:nvPr>
        </p:nvSpPr>
        <p:spPr/>
        <p:txBody>
          <a:bodyPr/>
          <a:lstStyle/>
          <a:p>
            <a:pPr algn="ctr" eaLnBrk="1" hangingPunct="1">
              <a:buFontTx/>
              <a:buNone/>
            </a:pPr>
            <a:r>
              <a:rPr lang="en-US" sz="25200" smtClean="0"/>
              <a:t>?</a:t>
            </a:r>
          </a:p>
        </p:txBody>
      </p:sp>
      <p:sp>
        <p:nvSpPr>
          <p:cNvPr id="29699" name="Rectangle 5"/>
          <p:cNvSpPr>
            <a:spLocks noChangeArrowheads="1"/>
          </p:cNvSpPr>
          <p:nvPr/>
        </p:nvSpPr>
        <p:spPr bwMode="auto">
          <a:xfrm>
            <a:off x="4114800" y="5791200"/>
            <a:ext cx="5029200" cy="762000"/>
          </a:xfrm>
          <a:prstGeom prst="rect">
            <a:avLst/>
          </a:prstGeom>
          <a:solidFill>
            <a:srgbClr val="FFFF00"/>
          </a:solidFill>
          <a:ln w="9525">
            <a:solidFill>
              <a:schemeClr val="tx1"/>
            </a:solidFill>
            <a:miter lim="800000"/>
            <a:headEnd/>
            <a:tailEnd/>
          </a:ln>
        </p:spPr>
        <p:txBody>
          <a:bodyPr wrap="none" anchor="ctr"/>
          <a:lstStyle/>
          <a:p>
            <a:pPr algn="ctr"/>
            <a:r>
              <a:rPr lang="en-US" sz="3600"/>
              <a:t>What is the solution </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2590800"/>
            <a:ext cx="9144000" cy="1447800"/>
          </a:xfrm>
          <a:prstGeom prst="rect">
            <a:avLst/>
          </a:prstGeom>
          <a:gradFill rotWithShape="0">
            <a:gsLst>
              <a:gs pos="0">
                <a:srgbClr val="0000FF"/>
              </a:gs>
              <a:gs pos="100000">
                <a:srgbClr val="FF6600"/>
              </a:gs>
            </a:gsLst>
            <a:lin ang="5400000" scaled="1"/>
          </a:gradFill>
          <a:ln w="9525">
            <a:solidFill>
              <a:schemeClr val="tx1"/>
            </a:solidFill>
            <a:miter lim="800000"/>
            <a:headEnd/>
            <a:tailEnd/>
          </a:ln>
        </p:spPr>
        <p:txBody>
          <a:bodyPr wrap="none" anchor="ctr"/>
          <a:lstStyle/>
          <a:p>
            <a:pPr algn="ctr"/>
            <a:r>
              <a:rPr lang="en-US" sz="4000">
                <a:solidFill>
                  <a:srgbClr val="FFFF00"/>
                </a:solidFill>
              </a:rPr>
              <a:t>RAINWATER HARVESTING</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endParaRPr lang="en-US" smtClean="0"/>
          </a:p>
        </p:txBody>
      </p:sp>
      <p:sp>
        <p:nvSpPr>
          <p:cNvPr id="31747" name="Content Placeholder 2"/>
          <p:cNvSpPr>
            <a:spLocks noGrp="1"/>
          </p:cNvSpPr>
          <p:nvPr>
            <p:ph idx="1"/>
          </p:nvPr>
        </p:nvSpPr>
        <p:spPr/>
        <p:txBody>
          <a:bodyPr/>
          <a:lstStyle/>
          <a:p>
            <a:pPr eaLnBrk="1" hangingPunct="1"/>
            <a:r>
              <a:rPr lang="en-US" smtClean="0"/>
              <a:t>Harvest it</a:t>
            </a:r>
          </a:p>
          <a:p>
            <a:pPr eaLnBrk="1" hangingPunct="1"/>
            <a:r>
              <a:rPr lang="en-US" smtClean="0"/>
              <a:t>Filter it</a:t>
            </a:r>
          </a:p>
          <a:p>
            <a:pPr eaLnBrk="1" hangingPunct="1"/>
            <a:r>
              <a:rPr lang="en-US" smtClean="0"/>
              <a:t>Store it</a:t>
            </a:r>
          </a:p>
          <a:p>
            <a:pPr eaLnBrk="1" hangingPunct="1"/>
            <a:r>
              <a:rPr lang="en-US" smtClean="0"/>
              <a:t>Use it (if excess)</a:t>
            </a:r>
          </a:p>
          <a:p>
            <a:pPr eaLnBrk="1" hangingPunct="1"/>
            <a:r>
              <a:rPr lang="en-US" smtClean="0"/>
              <a:t>Recharge it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228600" y="1143000"/>
            <a:ext cx="8686800" cy="5410200"/>
          </a:xfrm>
        </p:spPr>
        <p:txBody>
          <a:bodyPr/>
          <a:lstStyle/>
          <a:p>
            <a:pPr algn="just" eaLnBrk="1" hangingPunct="1"/>
            <a:r>
              <a:rPr lang="en-US" sz="2400" smtClean="0"/>
              <a:t>RWH is the best option. </a:t>
            </a:r>
          </a:p>
          <a:p>
            <a:pPr algn="just" eaLnBrk="1" hangingPunct="1"/>
            <a:endParaRPr lang="en-US" sz="2400" smtClean="0"/>
          </a:p>
          <a:p>
            <a:pPr algn="just" eaLnBrk="1" hangingPunct="1"/>
            <a:r>
              <a:rPr lang="en-US" sz="2400" smtClean="0"/>
              <a:t>RWH system is practically used from prehistoric period. </a:t>
            </a:r>
          </a:p>
          <a:p>
            <a:pPr algn="just" eaLnBrk="1" hangingPunct="1"/>
            <a:endParaRPr lang="en-US" sz="2400" smtClean="0">
              <a:solidFill>
                <a:srgbClr val="FF6600"/>
              </a:solidFill>
            </a:endParaRPr>
          </a:p>
          <a:p>
            <a:pPr algn="just" eaLnBrk="1" hangingPunct="1"/>
            <a:r>
              <a:rPr lang="en-US" sz="2400" smtClean="0"/>
              <a:t>This is a simple and economically viable technology. </a:t>
            </a:r>
          </a:p>
          <a:p>
            <a:pPr algn="just" eaLnBrk="1" hangingPunct="1"/>
            <a:endParaRPr lang="en-US" sz="2400" smtClean="0"/>
          </a:p>
          <a:p>
            <a:pPr algn="just" eaLnBrk="1" hangingPunct="1"/>
            <a:r>
              <a:rPr lang="en-US" sz="2400" smtClean="0"/>
              <a:t>The Indian climatic conditions </a:t>
            </a:r>
          </a:p>
          <a:p>
            <a:pPr algn="just" eaLnBrk="1" hangingPunct="1"/>
            <a:endParaRPr lang="en-US" sz="2400" smtClean="0"/>
          </a:p>
          <a:p>
            <a:pPr algn="just" eaLnBrk="1" hangingPunct="1"/>
            <a:r>
              <a:rPr lang="en-US" sz="2400" smtClean="0"/>
              <a:t>Rainfall days less than 50 only </a:t>
            </a:r>
          </a:p>
          <a:p>
            <a:pPr algn="just" eaLnBrk="1" hangingPunct="1"/>
            <a:endParaRPr lang="en-US" sz="2400" smtClean="0"/>
          </a:p>
          <a:p>
            <a:pPr algn="just" eaLnBrk="1" hangingPunct="1"/>
            <a:r>
              <a:rPr lang="en-US" sz="2400" smtClean="0"/>
              <a:t>Rainwater falling over terrace or roof can be collected and stored otherwise goes to the sea through rivers</a:t>
            </a:r>
          </a:p>
          <a:p>
            <a:pPr algn="just" eaLnBrk="1" hangingPunct="1"/>
            <a:endParaRPr lang="en-US" sz="2800" smtClean="0"/>
          </a:p>
        </p:txBody>
      </p:sp>
      <p:sp>
        <p:nvSpPr>
          <p:cNvPr id="32771" name="Rectangle 4"/>
          <p:cNvSpPr>
            <a:spLocks noChangeArrowheads="1"/>
          </p:cNvSpPr>
          <p:nvPr/>
        </p:nvSpPr>
        <p:spPr bwMode="auto">
          <a:xfrm>
            <a:off x="0" y="0"/>
            <a:ext cx="9144000" cy="838200"/>
          </a:xfrm>
          <a:prstGeom prst="rect">
            <a:avLst/>
          </a:prstGeom>
          <a:gradFill rotWithShape="1">
            <a:gsLst>
              <a:gs pos="0">
                <a:srgbClr val="FFFF66"/>
              </a:gs>
              <a:gs pos="100000">
                <a:srgbClr val="0000FF"/>
              </a:gs>
            </a:gsLst>
            <a:lin ang="5400000" scaled="1"/>
          </a:gradFill>
          <a:ln w="9525">
            <a:solidFill>
              <a:schemeClr val="tx1"/>
            </a:solidFill>
            <a:miter lim="800000"/>
            <a:headEnd/>
            <a:tailEnd/>
          </a:ln>
        </p:spPr>
        <p:txBody>
          <a:bodyPr wrap="none" anchor="ctr"/>
          <a:lstStyle/>
          <a:p>
            <a:pPr algn="r"/>
            <a:r>
              <a:rPr lang="en-US" sz="2000" b="1">
                <a:solidFill>
                  <a:schemeClr val="accent2"/>
                </a:solidFill>
              </a:rPr>
              <a:t>RAINWATER HARVESTING cont…</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563562"/>
          </a:xfrm>
        </p:spPr>
        <p:txBody>
          <a:bodyPr/>
          <a:lstStyle/>
          <a:p>
            <a:pPr algn="r" eaLnBrk="1" hangingPunct="1"/>
            <a:r>
              <a:rPr lang="en-US" sz="2800" smtClean="0"/>
              <a:t>Cont…</a:t>
            </a:r>
          </a:p>
        </p:txBody>
      </p:sp>
      <p:sp>
        <p:nvSpPr>
          <p:cNvPr id="33795" name="Rectangle 3"/>
          <p:cNvSpPr>
            <a:spLocks noGrp="1" noChangeArrowheads="1"/>
          </p:cNvSpPr>
          <p:nvPr>
            <p:ph idx="1"/>
          </p:nvPr>
        </p:nvSpPr>
        <p:spPr>
          <a:xfrm>
            <a:off x="457200" y="1143000"/>
            <a:ext cx="8229600" cy="3276600"/>
          </a:xfrm>
        </p:spPr>
        <p:txBody>
          <a:bodyPr/>
          <a:lstStyle/>
          <a:p>
            <a:pPr eaLnBrk="1" hangingPunct="1"/>
            <a:r>
              <a:rPr lang="en-US" sz="2400" smtClean="0"/>
              <a:t>Rainwater is the purest form of water. </a:t>
            </a:r>
          </a:p>
          <a:p>
            <a:pPr eaLnBrk="1" hangingPunct="1"/>
            <a:endParaRPr lang="en-US" sz="2400" smtClean="0"/>
          </a:p>
          <a:p>
            <a:pPr eaLnBrk="1" hangingPunct="1"/>
            <a:r>
              <a:rPr lang="en-US" sz="2400" smtClean="0"/>
              <a:t>It is the primary source of water and other sources are dependant on rainfall. </a:t>
            </a:r>
          </a:p>
          <a:p>
            <a:pPr eaLnBrk="1" hangingPunct="1"/>
            <a:endParaRPr lang="en-US" sz="2400" smtClean="0"/>
          </a:p>
          <a:p>
            <a:pPr eaLnBrk="1" hangingPunct="1"/>
            <a:r>
              <a:rPr lang="en-US" sz="2400" smtClean="0"/>
              <a:t>RWH should be viewed with a </a:t>
            </a:r>
            <a:r>
              <a:rPr lang="en-US" b="1" smtClean="0">
                <a:solidFill>
                  <a:schemeClr val="accent2"/>
                </a:solidFill>
              </a:rPr>
              <a:t>positive attitude</a:t>
            </a:r>
            <a:endParaRPr lang="en-US" sz="2400" smtClean="0"/>
          </a:p>
          <a:p>
            <a:pPr eaLnBrk="1" hangingPunct="1">
              <a:buFontTx/>
              <a:buNone/>
            </a:pPr>
            <a:endParaRPr lang="en-US" sz="4400" smtClean="0">
              <a:solidFill>
                <a:srgbClr val="FF6600"/>
              </a:solidFill>
            </a:endParaRPr>
          </a:p>
        </p:txBody>
      </p:sp>
      <p:sp>
        <p:nvSpPr>
          <p:cNvPr id="33796" name="Rectangle 4"/>
          <p:cNvSpPr>
            <a:spLocks noChangeArrowheads="1"/>
          </p:cNvSpPr>
          <p:nvPr/>
        </p:nvSpPr>
        <p:spPr bwMode="auto">
          <a:xfrm>
            <a:off x="0" y="0"/>
            <a:ext cx="9144000" cy="838200"/>
          </a:xfrm>
          <a:prstGeom prst="rect">
            <a:avLst/>
          </a:prstGeom>
          <a:gradFill rotWithShape="1">
            <a:gsLst>
              <a:gs pos="0">
                <a:srgbClr val="FFFF66"/>
              </a:gs>
              <a:gs pos="100000">
                <a:srgbClr val="0000FF"/>
              </a:gs>
            </a:gsLst>
            <a:lin ang="5400000" scaled="1"/>
          </a:gradFill>
          <a:ln w="9525">
            <a:solidFill>
              <a:schemeClr val="tx1"/>
            </a:solidFill>
            <a:miter lim="800000"/>
            <a:headEnd/>
            <a:tailEnd/>
          </a:ln>
        </p:spPr>
        <p:txBody>
          <a:bodyPr wrap="none" anchor="ctr"/>
          <a:lstStyle/>
          <a:p>
            <a:pPr algn="r"/>
            <a:r>
              <a:rPr lang="en-US" sz="2000" b="1">
                <a:solidFill>
                  <a:schemeClr val="accent2"/>
                </a:solidFill>
              </a:rPr>
              <a:t>RAINWATER HARVESTING cont…</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a:noFill/>
        </p:spPr>
        <p:txBody>
          <a:bodyPr/>
          <a:lstStyle/>
          <a:p>
            <a:pPr eaLnBrk="1" hangingPunct="1"/>
            <a:r>
              <a:rPr lang="en-US" smtClean="0">
                <a:solidFill>
                  <a:srgbClr val="FF5050"/>
                </a:solidFill>
              </a:rPr>
              <a:t>Benefits</a:t>
            </a:r>
          </a:p>
        </p:txBody>
      </p:sp>
      <p:sp>
        <p:nvSpPr>
          <p:cNvPr id="27651" name="Rectangle 3"/>
          <p:cNvSpPr>
            <a:spLocks noGrp="1" noChangeArrowheads="1"/>
          </p:cNvSpPr>
          <p:nvPr>
            <p:ph type="body" sz="half" idx="1"/>
          </p:nvPr>
        </p:nvSpPr>
        <p:spPr>
          <a:xfrm>
            <a:off x="0" y="1143000"/>
            <a:ext cx="9144000" cy="5715000"/>
          </a:xfrm>
        </p:spPr>
        <p:txBody>
          <a:bodyPr>
            <a:normAutofit lnSpcReduction="10000"/>
          </a:bodyPr>
          <a:lstStyle/>
          <a:p>
            <a:pPr marL="274320" indent="-274320" eaLnBrk="1" fontAlgn="auto" hangingPunct="1">
              <a:lnSpc>
                <a:spcPct val="150000"/>
              </a:lnSpc>
              <a:spcAft>
                <a:spcPts val="0"/>
              </a:spcAft>
              <a:buClr>
                <a:schemeClr val="accent3"/>
              </a:buClr>
              <a:buFont typeface="Wingdings 2"/>
              <a:buChar char=""/>
              <a:defRPr/>
            </a:pPr>
            <a:r>
              <a:rPr lang="en-US" sz="2800" smtClean="0"/>
              <a:t>To harness good quality water resource now being wasted</a:t>
            </a:r>
          </a:p>
          <a:p>
            <a:pPr marL="274320" indent="-274320" eaLnBrk="1" fontAlgn="auto" hangingPunct="1">
              <a:lnSpc>
                <a:spcPct val="150000"/>
              </a:lnSpc>
              <a:spcAft>
                <a:spcPts val="0"/>
              </a:spcAft>
              <a:buClr>
                <a:schemeClr val="accent3"/>
              </a:buClr>
              <a:buFont typeface="Wingdings 2"/>
              <a:buChar char=""/>
              <a:defRPr/>
            </a:pPr>
            <a:r>
              <a:rPr lang="en-US" sz="2800" smtClean="0">
                <a:solidFill>
                  <a:srgbClr val="0066FF"/>
                </a:solidFill>
              </a:rPr>
              <a:t>To augment the expensive piped water supply</a:t>
            </a:r>
          </a:p>
          <a:p>
            <a:pPr marL="274320" indent="-274320" eaLnBrk="1" fontAlgn="auto" hangingPunct="1">
              <a:lnSpc>
                <a:spcPct val="150000"/>
              </a:lnSpc>
              <a:spcAft>
                <a:spcPts val="0"/>
              </a:spcAft>
              <a:buClr>
                <a:schemeClr val="accent3"/>
              </a:buClr>
              <a:buFont typeface="Wingdings 2"/>
              <a:buChar char=""/>
              <a:defRPr/>
            </a:pPr>
            <a:r>
              <a:rPr lang="en-US" sz="2800" smtClean="0"/>
              <a:t>To save expenditure on water</a:t>
            </a:r>
          </a:p>
          <a:p>
            <a:pPr marL="274320" indent="-274320" eaLnBrk="1" fontAlgn="auto" hangingPunct="1">
              <a:lnSpc>
                <a:spcPct val="150000"/>
              </a:lnSpc>
              <a:spcAft>
                <a:spcPts val="0"/>
              </a:spcAft>
              <a:buClr>
                <a:schemeClr val="accent3"/>
              </a:buClr>
              <a:buFont typeface="Wingdings 2"/>
              <a:buChar char=""/>
              <a:defRPr/>
            </a:pPr>
            <a:r>
              <a:rPr lang="en-US" sz="2800" smtClean="0">
                <a:solidFill>
                  <a:srgbClr val="0066FF"/>
                </a:solidFill>
              </a:rPr>
              <a:t>To prevent soil erosion and urban flooding</a:t>
            </a:r>
          </a:p>
          <a:p>
            <a:pPr marL="274320" indent="-274320" eaLnBrk="1" fontAlgn="auto" hangingPunct="1">
              <a:lnSpc>
                <a:spcPct val="150000"/>
              </a:lnSpc>
              <a:spcAft>
                <a:spcPts val="0"/>
              </a:spcAft>
              <a:buClr>
                <a:schemeClr val="accent3"/>
              </a:buClr>
              <a:buFont typeface="Wingdings 2"/>
              <a:buChar char=""/>
              <a:defRPr/>
            </a:pPr>
            <a:r>
              <a:rPr lang="en-US" sz="2800" smtClean="0"/>
              <a:t>Inexpensive and simple technology</a:t>
            </a:r>
          </a:p>
          <a:p>
            <a:pPr marL="274320" indent="-274320" eaLnBrk="1" fontAlgn="auto" hangingPunct="1">
              <a:lnSpc>
                <a:spcPct val="150000"/>
              </a:lnSpc>
              <a:spcAft>
                <a:spcPts val="0"/>
              </a:spcAft>
              <a:buClr>
                <a:schemeClr val="accent3"/>
              </a:buClr>
              <a:buFont typeface="Wingdings 2"/>
              <a:buChar char=""/>
              <a:defRPr/>
            </a:pPr>
            <a:r>
              <a:rPr lang="en-US" sz="2800" smtClean="0">
                <a:solidFill>
                  <a:srgbClr val="0066FF"/>
                </a:solidFill>
              </a:rPr>
              <a:t>Aids ecological conservation</a:t>
            </a:r>
          </a:p>
          <a:p>
            <a:pPr marL="274320" indent="-274320" eaLnBrk="1" fontAlgn="auto" hangingPunct="1">
              <a:lnSpc>
                <a:spcPct val="150000"/>
              </a:lnSpc>
              <a:spcAft>
                <a:spcPts val="0"/>
              </a:spcAft>
              <a:buClr>
                <a:schemeClr val="accent3"/>
              </a:buClr>
              <a:buFont typeface="Wingdings 2"/>
              <a:buChar char=""/>
              <a:defRPr/>
            </a:pPr>
            <a:r>
              <a:rPr lang="en-US" sz="2800" smtClean="0"/>
              <a:t>To prevent groundwater depletion</a:t>
            </a:r>
          </a:p>
          <a:p>
            <a:pPr marL="274320" indent="-274320" eaLnBrk="1" fontAlgn="auto" hangingPunct="1">
              <a:lnSpc>
                <a:spcPct val="80000"/>
              </a:lnSpc>
              <a:spcAft>
                <a:spcPts val="0"/>
              </a:spcAft>
              <a:buClr>
                <a:schemeClr val="accent3"/>
              </a:buClr>
              <a:buFont typeface="Wingdings 2"/>
              <a:buChar char=""/>
              <a:defRPr/>
            </a:pPr>
            <a:endParaRPr lang="en-US" sz="1800" smtClean="0"/>
          </a:p>
        </p:txBody>
      </p:sp>
    </p:spTree>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idx="1"/>
          </p:nvPr>
        </p:nvSpPr>
        <p:spPr>
          <a:xfrm>
            <a:off x="457200" y="1600200"/>
            <a:ext cx="7772400" cy="4525963"/>
          </a:xfrm>
        </p:spPr>
        <p:txBody>
          <a:bodyPr/>
          <a:lstStyle/>
          <a:p>
            <a:pPr eaLnBrk="1" hangingPunct="1"/>
            <a:r>
              <a:rPr lang="en-US" sz="4000" smtClean="0"/>
              <a:t>land-based RWH</a:t>
            </a:r>
          </a:p>
          <a:p>
            <a:pPr algn="just" eaLnBrk="1" hangingPunct="1">
              <a:buFontTx/>
              <a:buNone/>
            </a:pPr>
            <a:r>
              <a:rPr lang="en-US" sz="2800" smtClean="0"/>
              <a:t>	Land-based rainwater harvesting occurs when rainwater runoff from the land is collected in ponds before it has a chance to reach a river or stream.</a:t>
            </a:r>
          </a:p>
        </p:txBody>
      </p:sp>
      <p:sp>
        <p:nvSpPr>
          <p:cNvPr id="35843" name="Rectangle 4"/>
          <p:cNvSpPr>
            <a:spLocks noChangeArrowheads="1"/>
          </p:cNvSpPr>
          <p:nvPr/>
        </p:nvSpPr>
        <p:spPr bwMode="auto">
          <a:xfrm>
            <a:off x="0" y="0"/>
            <a:ext cx="9144000" cy="1371600"/>
          </a:xfrm>
          <a:prstGeom prst="rect">
            <a:avLst/>
          </a:prstGeom>
          <a:solidFill>
            <a:srgbClr val="FFFF99"/>
          </a:solidFill>
          <a:ln w="9525">
            <a:solidFill>
              <a:schemeClr val="tx1"/>
            </a:solidFill>
            <a:miter lim="800000"/>
            <a:headEnd/>
            <a:tailEnd/>
          </a:ln>
        </p:spPr>
        <p:txBody>
          <a:bodyPr wrap="none" anchor="ctr"/>
          <a:lstStyle/>
          <a:p>
            <a:pPr algn="ctr"/>
            <a:r>
              <a:rPr lang="en-US" sz="4400">
                <a:solidFill>
                  <a:schemeClr val="accent2"/>
                </a:solidFill>
              </a:rPr>
              <a:t>Classification of RWH</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04850"/>
            <a:ext cx="8229600" cy="819150"/>
          </a:xfrm>
        </p:spPr>
        <p:txBody>
          <a:bodyPr/>
          <a:lstStyle/>
          <a:p>
            <a:pPr eaLnBrk="1" hangingPunct="1"/>
            <a:r>
              <a:rPr lang="en-US" smtClean="0">
                <a:solidFill>
                  <a:srgbClr val="FF0000"/>
                </a:solidFill>
              </a:rPr>
              <a:t>Outline of the presentation </a:t>
            </a:r>
          </a:p>
        </p:txBody>
      </p:sp>
      <p:sp>
        <p:nvSpPr>
          <p:cNvPr id="18435" name="Rectangle 3"/>
          <p:cNvSpPr>
            <a:spLocks noGrp="1" noChangeArrowheads="1"/>
          </p:cNvSpPr>
          <p:nvPr>
            <p:ph idx="1"/>
          </p:nvPr>
        </p:nvSpPr>
        <p:spPr>
          <a:xfrm>
            <a:off x="1143000" y="1600200"/>
            <a:ext cx="7543800" cy="4953000"/>
          </a:xfrm>
        </p:spPr>
        <p:txBody>
          <a:bodyPr/>
          <a:lstStyle/>
          <a:p>
            <a:pPr eaLnBrk="1" hangingPunct="1">
              <a:lnSpc>
                <a:spcPct val="200000"/>
              </a:lnSpc>
            </a:pPr>
            <a:r>
              <a:rPr lang="en-US" sz="2400" b="1" smtClean="0">
                <a:solidFill>
                  <a:srgbClr val="FFC000"/>
                </a:solidFill>
              </a:rPr>
              <a:t>Basics of water resources</a:t>
            </a:r>
          </a:p>
          <a:p>
            <a:pPr eaLnBrk="1" hangingPunct="1">
              <a:lnSpc>
                <a:spcPct val="200000"/>
              </a:lnSpc>
            </a:pPr>
            <a:r>
              <a:rPr lang="en-US" sz="2400" b="1" smtClean="0">
                <a:solidFill>
                  <a:srgbClr val="FFC000"/>
                </a:solidFill>
              </a:rPr>
              <a:t>Need of Rainwater harvesting</a:t>
            </a:r>
          </a:p>
          <a:p>
            <a:pPr eaLnBrk="1" hangingPunct="1">
              <a:lnSpc>
                <a:spcPct val="200000"/>
              </a:lnSpc>
            </a:pPr>
            <a:r>
              <a:rPr lang="en-US" sz="2400" b="1" smtClean="0">
                <a:solidFill>
                  <a:srgbClr val="FFC000"/>
                </a:solidFill>
              </a:rPr>
              <a:t>Components of rainwater harvesting</a:t>
            </a:r>
          </a:p>
          <a:p>
            <a:pPr eaLnBrk="1" hangingPunct="1">
              <a:lnSpc>
                <a:spcPct val="200000"/>
              </a:lnSpc>
            </a:pPr>
            <a:r>
              <a:rPr lang="en-US" sz="2400" b="1" smtClean="0">
                <a:solidFill>
                  <a:srgbClr val="FFC000"/>
                </a:solidFill>
              </a:rPr>
              <a:t>Types of rainwater harvesting </a:t>
            </a:r>
          </a:p>
          <a:p>
            <a:pPr eaLnBrk="1" hangingPunct="1">
              <a:lnSpc>
                <a:spcPct val="200000"/>
              </a:lnSpc>
            </a:pPr>
            <a:r>
              <a:rPr lang="en-US" sz="2400" b="1" smtClean="0">
                <a:solidFill>
                  <a:srgbClr val="FFC000"/>
                </a:solidFill>
              </a:rPr>
              <a:t>Case study </a:t>
            </a:r>
          </a:p>
          <a:p>
            <a:pPr eaLnBrk="1" hangingPunct="1">
              <a:lnSpc>
                <a:spcPct val="200000"/>
              </a:lnSpc>
            </a:pPr>
            <a:r>
              <a:rPr lang="en-US" sz="2400" b="1" smtClean="0">
                <a:solidFill>
                  <a:srgbClr val="FFC000"/>
                </a:solidFill>
              </a:rPr>
              <a:t>Objectives of the project</a:t>
            </a: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smtClean="0"/>
          </a:p>
        </p:txBody>
      </p:sp>
      <p:sp>
        <p:nvSpPr>
          <p:cNvPr id="36867" name="Rectangle 3"/>
          <p:cNvSpPr>
            <a:spLocks noGrp="1" noChangeArrowheads="1"/>
          </p:cNvSpPr>
          <p:nvPr>
            <p:ph idx="1"/>
          </p:nvPr>
        </p:nvSpPr>
        <p:spPr>
          <a:xfrm>
            <a:off x="457200" y="2286000"/>
            <a:ext cx="8229600" cy="1524000"/>
          </a:xfrm>
        </p:spPr>
        <p:txBody>
          <a:bodyPr/>
          <a:lstStyle/>
          <a:p>
            <a:pPr eaLnBrk="1" hangingPunct="1"/>
            <a:r>
              <a:rPr lang="en-US" sz="2800" smtClean="0"/>
              <a:t>Roof-based harvesting, on the other hand, involves collecting the rainwater that falls on a roof before the water even reaches the ground.</a:t>
            </a:r>
          </a:p>
        </p:txBody>
      </p:sp>
      <p:sp>
        <p:nvSpPr>
          <p:cNvPr id="36868" name="Rectangle 4"/>
          <p:cNvSpPr>
            <a:spLocks noChangeArrowheads="1"/>
          </p:cNvSpPr>
          <p:nvPr/>
        </p:nvSpPr>
        <p:spPr bwMode="auto">
          <a:xfrm>
            <a:off x="0" y="0"/>
            <a:ext cx="9144000" cy="1600200"/>
          </a:xfrm>
          <a:prstGeom prst="rect">
            <a:avLst/>
          </a:prstGeom>
          <a:gradFill rotWithShape="1">
            <a:gsLst>
              <a:gs pos="0">
                <a:schemeClr val="hlink"/>
              </a:gs>
              <a:gs pos="100000">
                <a:srgbClr val="FFFF66"/>
              </a:gs>
            </a:gsLst>
            <a:lin ang="5400000" scaled="1"/>
          </a:gradFill>
          <a:ln w="9525">
            <a:solidFill>
              <a:schemeClr val="tx1"/>
            </a:solidFill>
            <a:miter lim="800000"/>
            <a:headEnd/>
            <a:tailEnd/>
          </a:ln>
        </p:spPr>
        <p:txBody>
          <a:bodyPr wrap="none" anchor="ctr"/>
          <a:lstStyle/>
          <a:p>
            <a:pPr algn="ctr"/>
            <a:r>
              <a:rPr lang="en-US" sz="3600" b="1">
                <a:solidFill>
                  <a:schemeClr val="tx2"/>
                </a:solidFill>
              </a:rPr>
              <a:t>Roof-based harvesting</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sz="half" idx="1"/>
          </p:nvPr>
        </p:nvSpPr>
        <p:spPr>
          <a:xfrm>
            <a:off x="457200" y="1920875"/>
            <a:ext cx="4038600" cy="4433888"/>
          </a:xfrm>
        </p:spPr>
        <p:txBody>
          <a:bodyPr/>
          <a:lstStyle/>
          <a:p>
            <a:pPr marL="609600" indent="-609600" eaLnBrk="1" hangingPunct="1"/>
            <a:r>
              <a:rPr lang="en-US" sz="3200" smtClean="0"/>
              <a:t>Storage of rain water and its use</a:t>
            </a:r>
          </a:p>
          <a:p>
            <a:pPr marL="609600" indent="-609600" eaLnBrk="1" hangingPunct="1"/>
            <a:endParaRPr lang="en-US" sz="3200" smtClean="0"/>
          </a:p>
          <a:p>
            <a:pPr marL="609600" indent="-609600" eaLnBrk="1" hangingPunct="1"/>
            <a:r>
              <a:rPr lang="en-US" sz="3200" smtClean="0"/>
              <a:t>Recharging the underground aquifer</a:t>
            </a:r>
          </a:p>
        </p:txBody>
      </p:sp>
      <p:sp>
        <p:nvSpPr>
          <p:cNvPr id="37891" name="Rectangle 4"/>
          <p:cNvSpPr>
            <a:spLocks noGrp="1" noChangeArrowheads="1"/>
          </p:cNvSpPr>
          <p:nvPr>
            <p:ph sz="half" idx="2"/>
          </p:nvPr>
        </p:nvSpPr>
        <p:spPr>
          <a:xfrm>
            <a:off x="5105400" y="1676400"/>
            <a:ext cx="4038600" cy="4525963"/>
          </a:xfrm>
        </p:spPr>
        <p:txBody>
          <a:bodyPr/>
          <a:lstStyle/>
          <a:p>
            <a:pPr marL="533400" indent="-533400" eaLnBrk="1" hangingPunct="1">
              <a:buFontTx/>
              <a:buNone/>
            </a:pPr>
            <a:endParaRPr lang="en-US" smtClean="0"/>
          </a:p>
          <a:p>
            <a:pPr marL="533400" indent="-533400" eaLnBrk="1" hangingPunct="1">
              <a:buFontTx/>
              <a:buNone/>
            </a:pPr>
            <a:r>
              <a:rPr lang="en-US" smtClean="0">
                <a:solidFill>
                  <a:schemeClr val="accent2"/>
                </a:solidFill>
              </a:rPr>
              <a:t>a collection area</a:t>
            </a:r>
          </a:p>
          <a:p>
            <a:pPr marL="533400" indent="-533400" eaLnBrk="1" hangingPunct="1">
              <a:buFontTx/>
              <a:buNone/>
            </a:pPr>
            <a:endParaRPr lang="en-US" smtClean="0">
              <a:solidFill>
                <a:schemeClr val="accent2"/>
              </a:solidFill>
            </a:endParaRPr>
          </a:p>
          <a:p>
            <a:pPr marL="533400" indent="-533400" eaLnBrk="1" hangingPunct="1">
              <a:buFontTx/>
              <a:buNone/>
            </a:pPr>
            <a:r>
              <a:rPr lang="en-US" smtClean="0">
                <a:solidFill>
                  <a:schemeClr val="accent2"/>
                </a:solidFill>
              </a:rPr>
              <a:t>a conveyance system </a:t>
            </a:r>
          </a:p>
          <a:p>
            <a:pPr marL="533400" indent="-533400" eaLnBrk="1" hangingPunct="1">
              <a:buFontTx/>
              <a:buNone/>
            </a:pPr>
            <a:endParaRPr lang="en-US" smtClean="0">
              <a:solidFill>
                <a:schemeClr val="accent2"/>
              </a:solidFill>
            </a:endParaRPr>
          </a:p>
          <a:p>
            <a:pPr marL="533400" indent="-533400" eaLnBrk="1" hangingPunct="1">
              <a:buFontTx/>
              <a:buNone/>
            </a:pPr>
            <a:r>
              <a:rPr lang="en-US" smtClean="0">
                <a:solidFill>
                  <a:schemeClr val="accent2"/>
                </a:solidFill>
              </a:rPr>
              <a:t>filtration system </a:t>
            </a:r>
          </a:p>
          <a:p>
            <a:pPr marL="533400" indent="-533400" eaLnBrk="1" hangingPunct="1">
              <a:buFontTx/>
              <a:buNone/>
            </a:pPr>
            <a:endParaRPr lang="en-US" smtClean="0">
              <a:solidFill>
                <a:schemeClr val="accent2"/>
              </a:solidFill>
            </a:endParaRPr>
          </a:p>
          <a:p>
            <a:pPr marL="533400" indent="-533400" eaLnBrk="1" hangingPunct="1">
              <a:buFontTx/>
              <a:buNone/>
            </a:pPr>
            <a:r>
              <a:rPr lang="en-US" smtClean="0">
                <a:solidFill>
                  <a:schemeClr val="accent2"/>
                </a:solidFill>
              </a:rPr>
              <a:t>storage facility </a:t>
            </a:r>
          </a:p>
        </p:txBody>
      </p:sp>
      <p:sp>
        <p:nvSpPr>
          <p:cNvPr id="37892" name="Line 6"/>
          <p:cNvSpPr>
            <a:spLocks noChangeShapeType="1"/>
          </p:cNvSpPr>
          <p:nvPr/>
        </p:nvSpPr>
        <p:spPr bwMode="auto">
          <a:xfrm>
            <a:off x="4343400" y="2438400"/>
            <a:ext cx="914400" cy="914400"/>
          </a:xfrm>
          <a:prstGeom prst="line">
            <a:avLst/>
          </a:prstGeom>
          <a:noFill/>
          <a:ln w="9525">
            <a:solidFill>
              <a:schemeClr val="tx1"/>
            </a:solidFill>
            <a:round/>
            <a:headEnd/>
            <a:tailEnd type="triangle" w="med" len="med"/>
          </a:ln>
        </p:spPr>
        <p:txBody>
          <a:bodyPr/>
          <a:lstStyle/>
          <a:p>
            <a:endParaRPr lang="en-IN"/>
          </a:p>
        </p:txBody>
      </p:sp>
      <p:sp>
        <p:nvSpPr>
          <p:cNvPr id="37893" name="Line 7"/>
          <p:cNvSpPr>
            <a:spLocks noChangeShapeType="1"/>
          </p:cNvSpPr>
          <p:nvPr/>
        </p:nvSpPr>
        <p:spPr bwMode="auto">
          <a:xfrm>
            <a:off x="4343400" y="2438400"/>
            <a:ext cx="914400" cy="2209800"/>
          </a:xfrm>
          <a:prstGeom prst="line">
            <a:avLst/>
          </a:prstGeom>
          <a:noFill/>
          <a:ln w="9525">
            <a:solidFill>
              <a:schemeClr val="tx1"/>
            </a:solidFill>
            <a:round/>
            <a:headEnd/>
            <a:tailEnd type="triangle" w="med" len="med"/>
          </a:ln>
        </p:spPr>
        <p:txBody>
          <a:bodyPr/>
          <a:lstStyle/>
          <a:p>
            <a:endParaRPr lang="en-IN"/>
          </a:p>
        </p:txBody>
      </p:sp>
      <p:sp>
        <p:nvSpPr>
          <p:cNvPr id="37894" name="Line 8"/>
          <p:cNvSpPr>
            <a:spLocks noChangeShapeType="1"/>
          </p:cNvSpPr>
          <p:nvPr/>
        </p:nvSpPr>
        <p:spPr bwMode="auto">
          <a:xfrm>
            <a:off x="4343400" y="2514600"/>
            <a:ext cx="914400" cy="3124200"/>
          </a:xfrm>
          <a:prstGeom prst="line">
            <a:avLst/>
          </a:prstGeom>
          <a:noFill/>
          <a:ln w="9525">
            <a:solidFill>
              <a:schemeClr val="tx1"/>
            </a:solidFill>
            <a:round/>
            <a:headEnd/>
            <a:tailEnd type="triangle" w="med" len="med"/>
          </a:ln>
        </p:spPr>
        <p:txBody>
          <a:bodyPr/>
          <a:lstStyle/>
          <a:p>
            <a:endParaRPr lang="en-IN"/>
          </a:p>
        </p:txBody>
      </p:sp>
      <p:sp>
        <p:nvSpPr>
          <p:cNvPr id="37895" name="Line 9"/>
          <p:cNvSpPr>
            <a:spLocks noChangeShapeType="1"/>
          </p:cNvSpPr>
          <p:nvPr/>
        </p:nvSpPr>
        <p:spPr bwMode="auto">
          <a:xfrm flipV="1">
            <a:off x="4419600" y="2362200"/>
            <a:ext cx="685800" cy="76200"/>
          </a:xfrm>
          <a:prstGeom prst="line">
            <a:avLst/>
          </a:prstGeom>
          <a:noFill/>
          <a:ln w="9525">
            <a:solidFill>
              <a:schemeClr val="tx1"/>
            </a:solidFill>
            <a:round/>
            <a:headEnd/>
            <a:tailEnd type="triangle" w="med" len="med"/>
          </a:ln>
        </p:spPr>
        <p:txBody>
          <a:bodyPr/>
          <a:lstStyle/>
          <a:p>
            <a:endParaRPr lang="en-IN"/>
          </a:p>
        </p:txBody>
      </p:sp>
      <p:sp>
        <p:nvSpPr>
          <p:cNvPr id="37896" name="Rectangle 10" descr="5%"/>
          <p:cNvSpPr>
            <a:spLocks noChangeArrowheads="1"/>
          </p:cNvSpPr>
          <p:nvPr/>
        </p:nvSpPr>
        <p:spPr bwMode="auto">
          <a:xfrm>
            <a:off x="0" y="0"/>
            <a:ext cx="9144000" cy="1219200"/>
          </a:xfrm>
          <a:prstGeom prst="rect">
            <a:avLst/>
          </a:prstGeom>
          <a:pattFill prst="pct5">
            <a:fgClr>
              <a:schemeClr val="hlink"/>
            </a:fgClr>
            <a:bgClr>
              <a:srgbClr val="FFFF66"/>
            </a:bgClr>
          </a:pattFill>
          <a:ln w="9525">
            <a:solidFill>
              <a:schemeClr val="tx1"/>
            </a:solidFill>
            <a:miter lim="800000"/>
            <a:headEnd/>
            <a:tailEnd/>
          </a:ln>
        </p:spPr>
        <p:txBody>
          <a:bodyPr wrap="none" anchor="ctr"/>
          <a:lstStyle/>
          <a:p>
            <a:pPr algn="ctr"/>
            <a:r>
              <a:rPr lang="en-US" sz="3200" b="1">
                <a:solidFill>
                  <a:srgbClr val="FF6600"/>
                </a:solidFill>
              </a:rPr>
              <a:t>Methods of Rain Water Harvesting</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0"/>
            <a:ext cx="9144000" cy="609600"/>
          </a:xfrm>
        </p:spPr>
        <p:txBody>
          <a:bodyPr/>
          <a:lstStyle/>
          <a:p>
            <a:pPr eaLnBrk="1" hangingPunct="1"/>
            <a:r>
              <a:rPr lang="en-US" sz="3200" b="1" smtClean="0"/>
              <a:t>Components of Rainwater Harvesting System</a:t>
            </a:r>
            <a:endParaRPr lang="en-US" sz="3200" smtClean="0"/>
          </a:p>
        </p:txBody>
      </p:sp>
      <p:sp>
        <p:nvSpPr>
          <p:cNvPr id="38915" name="Rectangle 3"/>
          <p:cNvSpPr>
            <a:spLocks noGrp="1" noChangeArrowheads="1"/>
          </p:cNvSpPr>
          <p:nvPr>
            <p:ph type="body" sz="half" idx="1"/>
          </p:nvPr>
        </p:nvSpPr>
        <p:spPr>
          <a:xfrm>
            <a:off x="457200" y="838200"/>
            <a:ext cx="4343400" cy="6019800"/>
          </a:xfrm>
        </p:spPr>
        <p:txBody>
          <a:bodyPr/>
          <a:lstStyle/>
          <a:p>
            <a:pPr eaLnBrk="1" hangingPunct="1">
              <a:lnSpc>
                <a:spcPct val="150000"/>
              </a:lnSpc>
            </a:pPr>
            <a:r>
              <a:rPr lang="en-US" sz="2800" smtClean="0"/>
              <a:t>Catchment area</a:t>
            </a:r>
          </a:p>
          <a:p>
            <a:pPr eaLnBrk="1" hangingPunct="1">
              <a:lnSpc>
                <a:spcPct val="150000"/>
              </a:lnSpc>
            </a:pPr>
            <a:r>
              <a:rPr lang="en-US" sz="2800" smtClean="0">
                <a:solidFill>
                  <a:srgbClr val="0066FF"/>
                </a:solidFill>
              </a:rPr>
              <a:t>Conveyance system</a:t>
            </a:r>
          </a:p>
          <a:p>
            <a:pPr eaLnBrk="1" hangingPunct="1">
              <a:lnSpc>
                <a:spcPct val="150000"/>
              </a:lnSpc>
            </a:pPr>
            <a:r>
              <a:rPr lang="en-US" sz="2800" smtClean="0"/>
              <a:t>First rain separator</a:t>
            </a:r>
          </a:p>
          <a:p>
            <a:pPr eaLnBrk="1" hangingPunct="1">
              <a:lnSpc>
                <a:spcPct val="150000"/>
              </a:lnSpc>
            </a:pPr>
            <a:r>
              <a:rPr lang="en-US" sz="2800" smtClean="0">
                <a:solidFill>
                  <a:srgbClr val="0066FF"/>
                </a:solidFill>
              </a:rPr>
              <a:t>Filter unit</a:t>
            </a:r>
          </a:p>
          <a:p>
            <a:pPr eaLnBrk="1" hangingPunct="1">
              <a:lnSpc>
                <a:spcPct val="150000"/>
              </a:lnSpc>
            </a:pPr>
            <a:r>
              <a:rPr lang="en-US" sz="2800" smtClean="0"/>
              <a:t>Storage</a:t>
            </a:r>
          </a:p>
          <a:p>
            <a:pPr eaLnBrk="1" hangingPunct="1">
              <a:lnSpc>
                <a:spcPct val="150000"/>
              </a:lnSpc>
            </a:pPr>
            <a:r>
              <a:rPr lang="en-US" sz="2800" smtClean="0">
                <a:solidFill>
                  <a:srgbClr val="0066FF"/>
                </a:solidFill>
              </a:rPr>
              <a:t>Delivery system</a:t>
            </a:r>
          </a:p>
          <a:p>
            <a:pPr eaLnBrk="1" hangingPunct="1">
              <a:lnSpc>
                <a:spcPct val="150000"/>
              </a:lnSpc>
            </a:pPr>
            <a:r>
              <a:rPr lang="en-US" sz="2800" smtClean="0"/>
              <a:t>Usage</a:t>
            </a:r>
          </a:p>
          <a:p>
            <a:pPr eaLnBrk="1" hangingPunct="1">
              <a:lnSpc>
                <a:spcPct val="150000"/>
              </a:lnSpc>
            </a:pPr>
            <a:r>
              <a:rPr lang="en-US" sz="2800" smtClean="0">
                <a:solidFill>
                  <a:srgbClr val="0066FF"/>
                </a:solidFill>
              </a:rPr>
              <a:t>Recharge </a:t>
            </a:r>
          </a:p>
        </p:txBody>
      </p:sp>
      <p:pic>
        <p:nvPicPr>
          <p:cNvPr id="38916" name="Picture 4"/>
          <p:cNvPicPr>
            <a:picLocks noGrp="1" noChangeAspect="1" noChangeArrowheads="1"/>
          </p:cNvPicPr>
          <p:nvPr>
            <p:ph sz="half" idx="2"/>
          </p:nvPr>
        </p:nvPicPr>
        <p:blipFill>
          <a:blip r:embed="rId2"/>
          <a:srcRect/>
          <a:stretch>
            <a:fillRect/>
          </a:stretch>
        </p:blipFill>
        <p:spPr>
          <a:xfrm>
            <a:off x="4953000" y="1600200"/>
            <a:ext cx="3429000" cy="4525963"/>
          </a:xfrm>
          <a:noFill/>
        </p:spPr>
      </p:pic>
    </p:spTree>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sz="half" idx="1"/>
          </p:nvPr>
        </p:nvSpPr>
        <p:spPr>
          <a:xfrm>
            <a:off x="0" y="1905000"/>
            <a:ext cx="5181600" cy="4953000"/>
          </a:xfrm>
        </p:spPr>
        <p:txBody>
          <a:bodyPr/>
          <a:lstStyle/>
          <a:p>
            <a:pPr eaLnBrk="1" hangingPunct="1">
              <a:lnSpc>
                <a:spcPct val="90000"/>
              </a:lnSpc>
            </a:pPr>
            <a:r>
              <a:rPr lang="en-US" sz="2400" b="1" smtClean="0">
                <a:solidFill>
                  <a:srgbClr val="FF6600"/>
                </a:solidFill>
              </a:rPr>
              <a:t>Catchment surface:</a:t>
            </a:r>
            <a:r>
              <a:rPr lang="en-US" sz="2400" smtClean="0"/>
              <a:t> the collection surface from which rainfall runs off</a:t>
            </a:r>
          </a:p>
          <a:p>
            <a:pPr eaLnBrk="1" hangingPunct="1">
              <a:lnSpc>
                <a:spcPct val="90000"/>
              </a:lnSpc>
            </a:pPr>
            <a:r>
              <a:rPr lang="en-US" sz="2400" b="1" smtClean="0">
                <a:solidFill>
                  <a:srgbClr val="FF6600"/>
                </a:solidFill>
              </a:rPr>
              <a:t>Gutters and downspouts:</a:t>
            </a:r>
            <a:r>
              <a:rPr lang="en-US" sz="2400" smtClean="0"/>
              <a:t> channel water from the roof to the tank</a:t>
            </a:r>
          </a:p>
          <a:p>
            <a:pPr eaLnBrk="1" hangingPunct="1">
              <a:lnSpc>
                <a:spcPct val="90000"/>
              </a:lnSpc>
            </a:pPr>
            <a:r>
              <a:rPr lang="en-US" sz="2400" b="1" smtClean="0">
                <a:solidFill>
                  <a:srgbClr val="FF6600"/>
                </a:solidFill>
              </a:rPr>
              <a:t>Leaf screens, first-flush diverters, and roof washers:</a:t>
            </a:r>
            <a:r>
              <a:rPr lang="en-US" sz="2400" smtClean="0"/>
              <a:t> components which remove debris and dust from the captured rainwater before it goes to the tank</a:t>
            </a:r>
          </a:p>
        </p:txBody>
      </p:sp>
      <p:pic>
        <p:nvPicPr>
          <p:cNvPr id="39939" name="Picture 4"/>
          <p:cNvPicPr>
            <a:picLocks noGrp="1" noChangeAspect="1" noChangeArrowheads="1"/>
          </p:cNvPicPr>
          <p:nvPr>
            <p:ph sz="half" idx="2"/>
          </p:nvPr>
        </p:nvPicPr>
        <p:blipFill>
          <a:blip r:embed="rId2"/>
          <a:srcRect/>
          <a:stretch>
            <a:fillRect/>
          </a:stretch>
        </p:blipFill>
        <p:spPr>
          <a:xfrm>
            <a:off x="5300663" y="2609850"/>
            <a:ext cx="2733675" cy="2506663"/>
          </a:xfrm>
          <a:noFill/>
        </p:spPr>
      </p:pic>
      <p:sp>
        <p:nvSpPr>
          <p:cNvPr id="39940" name="Rectangle 5" descr="Purple mesh"/>
          <p:cNvSpPr>
            <a:spLocks noChangeArrowheads="1"/>
          </p:cNvSpPr>
          <p:nvPr/>
        </p:nvSpPr>
        <p:spPr bwMode="auto">
          <a:xfrm>
            <a:off x="0" y="0"/>
            <a:ext cx="9144000" cy="16764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r>
              <a:rPr lang="en-US" sz="4000" b="1">
                <a:solidFill>
                  <a:schemeClr val="bg1"/>
                </a:solidFill>
              </a:rPr>
              <a:t>Rainwater Harvesting </a:t>
            </a:r>
          </a:p>
          <a:p>
            <a:pPr algn="ctr"/>
            <a:r>
              <a:rPr lang="en-US" sz="4000" b="1">
                <a:solidFill>
                  <a:schemeClr val="bg1"/>
                </a:solidFill>
              </a:rPr>
              <a:t>System Components</a:t>
            </a:r>
          </a:p>
        </p:txBody>
      </p:sp>
    </p:spTree>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sz="half" idx="1"/>
          </p:nvPr>
        </p:nvSpPr>
        <p:spPr/>
        <p:txBody>
          <a:bodyPr/>
          <a:lstStyle/>
          <a:p>
            <a:pPr eaLnBrk="1" hangingPunct="1">
              <a:lnSpc>
                <a:spcPct val="80000"/>
              </a:lnSpc>
            </a:pPr>
            <a:r>
              <a:rPr lang="en-US" sz="2400" b="1" smtClean="0">
                <a:solidFill>
                  <a:srgbClr val="FF6600"/>
                </a:solidFill>
              </a:rPr>
              <a:t>Cisterns: </a:t>
            </a:r>
            <a:r>
              <a:rPr lang="en-US" sz="2400" smtClean="0"/>
              <a:t>One or more storage tanks, also called cisterns</a:t>
            </a:r>
          </a:p>
          <a:p>
            <a:pPr eaLnBrk="1" hangingPunct="1">
              <a:lnSpc>
                <a:spcPct val="80000"/>
              </a:lnSpc>
            </a:pPr>
            <a:endParaRPr lang="en-US" sz="2400" smtClean="0"/>
          </a:p>
          <a:p>
            <a:pPr eaLnBrk="1" hangingPunct="1">
              <a:lnSpc>
                <a:spcPct val="80000"/>
              </a:lnSpc>
            </a:pPr>
            <a:r>
              <a:rPr lang="en-US" sz="2400" b="1" smtClean="0">
                <a:solidFill>
                  <a:srgbClr val="FF6600"/>
                </a:solidFill>
              </a:rPr>
              <a:t>Delivery system:</a:t>
            </a:r>
            <a:r>
              <a:rPr lang="en-US" sz="2400" smtClean="0"/>
              <a:t> gravity-fed or pumped to the end use</a:t>
            </a:r>
          </a:p>
          <a:p>
            <a:pPr eaLnBrk="1" hangingPunct="1">
              <a:lnSpc>
                <a:spcPct val="80000"/>
              </a:lnSpc>
            </a:pPr>
            <a:endParaRPr lang="en-US" sz="2400" smtClean="0"/>
          </a:p>
          <a:p>
            <a:pPr eaLnBrk="1" hangingPunct="1">
              <a:lnSpc>
                <a:spcPct val="80000"/>
              </a:lnSpc>
            </a:pPr>
            <a:r>
              <a:rPr lang="en-US" sz="2400" b="1" smtClean="0">
                <a:solidFill>
                  <a:srgbClr val="FF6600"/>
                </a:solidFill>
              </a:rPr>
              <a:t>Treatment/purification:</a:t>
            </a:r>
            <a:r>
              <a:rPr lang="en-US" sz="2400" smtClean="0"/>
              <a:t> for potable systems, filters and other methods to make the water safe to drink</a:t>
            </a:r>
          </a:p>
        </p:txBody>
      </p:sp>
      <p:pic>
        <p:nvPicPr>
          <p:cNvPr id="40963" name="Picture 4"/>
          <p:cNvPicPr>
            <a:picLocks noGrp="1" noChangeAspect="1" noChangeArrowheads="1"/>
          </p:cNvPicPr>
          <p:nvPr>
            <p:ph sz="half" idx="2"/>
          </p:nvPr>
        </p:nvPicPr>
        <p:blipFill>
          <a:blip r:embed="rId2"/>
          <a:srcRect/>
          <a:stretch>
            <a:fillRect/>
          </a:stretch>
        </p:blipFill>
        <p:spPr>
          <a:xfrm>
            <a:off x="5300663" y="2609850"/>
            <a:ext cx="2733675" cy="2506663"/>
          </a:xfrm>
        </p:spPr>
      </p:pic>
      <p:sp>
        <p:nvSpPr>
          <p:cNvPr id="40964" name="Rectangle 5" descr="Purple mesh"/>
          <p:cNvSpPr>
            <a:spLocks noChangeArrowheads="1"/>
          </p:cNvSpPr>
          <p:nvPr/>
        </p:nvSpPr>
        <p:spPr bwMode="auto">
          <a:xfrm>
            <a:off x="0" y="0"/>
            <a:ext cx="9144000" cy="6858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ctr"/>
            <a:r>
              <a:rPr lang="en-US" sz="2400" b="1">
                <a:solidFill>
                  <a:schemeClr val="bg1"/>
                </a:solidFill>
              </a:rPr>
              <a:t>Rainwater Harvesting System Components cont…</a:t>
            </a:r>
          </a:p>
        </p:txBody>
      </p:sp>
    </p:spTree>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title"/>
          </p:nvPr>
        </p:nvSpPr>
        <p:spPr>
          <a:xfrm>
            <a:off x="0" y="0"/>
            <a:ext cx="9144000" cy="838200"/>
          </a:xfrm>
          <a:gradFill rotWithShape="0">
            <a:gsLst>
              <a:gs pos="0">
                <a:srgbClr val="0000FF"/>
              </a:gs>
              <a:gs pos="100000">
                <a:srgbClr val="FFFF66"/>
              </a:gs>
            </a:gsLst>
            <a:path path="rect">
              <a:fillToRect r="100000" b="100000"/>
            </a:path>
          </a:gradFill>
          <a:ln>
            <a:solidFill>
              <a:schemeClr val="tx1"/>
            </a:solidFill>
          </a:ln>
        </p:spPr>
        <p:txBody>
          <a:bodyPr/>
          <a:lstStyle/>
          <a:p>
            <a:pPr eaLnBrk="1" hangingPunct="1"/>
            <a:r>
              <a:rPr lang="en-US" smtClean="0">
                <a:solidFill>
                  <a:schemeClr val="accent2"/>
                </a:solidFill>
              </a:rPr>
              <a:t>Collection area</a:t>
            </a:r>
          </a:p>
        </p:txBody>
      </p:sp>
      <p:sp>
        <p:nvSpPr>
          <p:cNvPr id="41987" name="Rectangle 3"/>
          <p:cNvSpPr>
            <a:spLocks noGrp="1" noChangeArrowheads="1"/>
          </p:cNvSpPr>
          <p:nvPr>
            <p:ph type="body" sz="half" idx="1"/>
          </p:nvPr>
        </p:nvSpPr>
        <p:spPr>
          <a:xfrm>
            <a:off x="457200" y="2971800"/>
            <a:ext cx="4038600" cy="1905000"/>
          </a:xfrm>
        </p:spPr>
        <p:txBody>
          <a:bodyPr/>
          <a:lstStyle/>
          <a:p>
            <a:pPr eaLnBrk="1" hangingPunct="1"/>
            <a:r>
              <a:rPr lang="en-US" sz="2800" smtClean="0"/>
              <a:t>The collection area in most cases is the roof or terrace of the building</a:t>
            </a:r>
          </a:p>
        </p:txBody>
      </p:sp>
      <p:pic>
        <p:nvPicPr>
          <p:cNvPr id="41988" name="Picture 4"/>
          <p:cNvPicPr>
            <a:picLocks noGrp="1" noChangeAspect="1" noChangeArrowheads="1"/>
          </p:cNvPicPr>
          <p:nvPr>
            <p:ph sz="half" idx="2"/>
          </p:nvPr>
        </p:nvPicPr>
        <p:blipFill>
          <a:blip r:embed="rId2"/>
          <a:srcRect/>
          <a:stretch>
            <a:fillRect/>
          </a:stretch>
        </p:blipFill>
        <p:spPr>
          <a:xfrm>
            <a:off x="4495800" y="838200"/>
            <a:ext cx="4648200" cy="6019800"/>
          </a:xfrm>
        </p:spPr>
      </p:pic>
    </p:spTree>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p:cNvPicPr>
            <a:picLocks noGrp="1" noChangeAspect="1" noChangeArrowheads="1"/>
          </p:cNvPicPr>
          <p:nvPr>
            <p:ph sz="half" idx="1"/>
          </p:nvPr>
        </p:nvPicPr>
        <p:blipFill>
          <a:blip r:embed="rId2"/>
          <a:srcRect/>
          <a:stretch>
            <a:fillRect/>
          </a:stretch>
        </p:blipFill>
        <p:spPr>
          <a:xfrm>
            <a:off x="0" y="762000"/>
            <a:ext cx="4267200" cy="6096000"/>
          </a:xfrm>
        </p:spPr>
      </p:pic>
      <p:pic>
        <p:nvPicPr>
          <p:cNvPr id="43011" name="Picture 6"/>
          <p:cNvPicPr>
            <a:picLocks noGrp="1" noChangeAspect="1" noChangeArrowheads="1"/>
          </p:cNvPicPr>
          <p:nvPr>
            <p:ph sz="half" idx="2"/>
          </p:nvPr>
        </p:nvPicPr>
        <p:blipFill>
          <a:blip r:embed="rId3"/>
          <a:srcRect/>
          <a:stretch>
            <a:fillRect/>
          </a:stretch>
        </p:blipFill>
        <p:spPr>
          <a:xfrm>
            <a:off x="5029200" y="762000"/>
            <a:ext cx="4114800" cy="6096000"/>
          </a:xfrm>
        </p:spPr>
      </p:pic>
      <p:sp>
        <p:nvSpPr>
          <p:cNvPr id="43012" name="Rectangle 7"/>
          <p:cNvSpPr>
            <a:spLocks noChangeArrowheads="1"/>
          </p:cNvSpPr>
          <p:nvPr/>
        </p:nvSpPr>
        <p:spPr bwMode="auto">
          <a:xfrm>
            <a:off x="0" y="0"/>
            <a:ext cx="9144000" cy="762000"/>
          </a:xfrm>
          <a:prstGeom prst="rect">
            <a:avLst/>
          </a:prstGeom>
          <a:gradFill rotWithShape="0">
            <a:gsLst>
              <a:gs pos="0">
                <a:srgbClr val="0000FF"/>
              </a:gs>
              <a:gs pos="100000">
                <a:srgbClr val="FFFF66"/>
              </a:gs>
            </a:gsLst>
            <a:path path="rect">
              <a:fillToRect r="100000" b="100000"/>
            </a:path>
          </a:gradFill>
          <a:ln w="9525">
            <a:solidFill>
              <a:schemeClr val="tx1"/>
            </a:solidFill>
            <a:miter lim="800000"/>
            <a:headEnd/>
            <a:tailEnd/>
          </a:ln>
        </p:spPr>
        <p:txBody>
          <a:bodyPr anchor="ctr"/>
          <a:lstStyle/>
          <a:p>
            <a:pPr algn="ctr"/>
            <a:r>
              <a:rPr lang="en-US" sz="4400">
                <a:solidFill>
                  <a:schemeClr val="tx2"/>
                </a:solidFill>
              </a:rPr>
              <a:t>Different roofs</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0" y="2133600"/>
            <a:ext cx="9144000" cy="1447800"/>
          </a:xfrm>
        </p:spPr>
        <p:txBody>
          <a:bodyPr/>
          <a:lstStyle/>
          <a:p>
            <a:pPr algn="ctr" eaLnBrk="1" hangingPunct="1"/>
            <a:r>
              <a:rPr lang="en-US" sz="4000" b="1" smtClean="0">
                <a:solidFill>
                  <a:srgbClr val="0066FF"/>
                </a:solidFill>
              </a:rPr>
              <a:t>Rainwater harvesting, use and recharge in JNTUH – a Case study</a:t>
            </a:r>
            <a:endParaRPr lang="en-US" sz="4800" smtClean="0"/>
          </a:p>
        </p:txBody>
      </p:sp>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792162"/>
          </a:xfrm>
        </p:spPr>
        <p:txBody>
          <a:bodyPr>
            <a:normAutofit fontScale="90000"/>
          </a:bodyPr>
          <a:lstStyle/>
          <a:p>
            <a:pPr algn="ctr" eaLnBrk="1" fontAlgn="auto" hangingPunct="1">
              <a:spcAft>
                <a:spcPts val="0"/>
              </a:spcAft>
              <a:defRPr/>
            </a:pPr>
            <a:r>
              <a:rPr lang="en-US" sz="3600" b="1" dirty="0" smtClean="0">
                <a:solidFill>
                  <a:srgbClr val="0066FF"/>
                </a:solidFill>
              </a:rPr>
              <a:t>OBJECTIVES OF THE PROJECT</a:t>
            </a:r>
            <a:r>
              <a:rPr lang="en-US" dirty="0" smtClean="0"/>
              <a:t> </a:t>
            </a:r>
          </a:p>
        </p:txBody>
      </p:sp>
      <p:sp>
        <p:nvSpPr>
          <p:cNvPr id="45059" name="Rectangle 3"/>
          <p:cNvSpPr>
            <a:spLocks noGrp="1" noChangeArrowheads="1"/>
          </p:cNvSpPr>
          <p:nvPr>
            <p:ph type="body" sz="half" idx="1"/>
          </p:nvPr>
        </p:nvSpPr>
        <p:spPr>
          <a:xfrm>
            <a:off x="457200" y="1219200"/>
            <a:ext cx="5257800" cy="5257800"/>
          </a:xfrm>
        </p:spPr>
        <p:txBody>
          <a:bodyPr/>
          <a:lstStyle/>
          <a:p>
            <a:pPr marL="609600" indent="-609600" algn="just" eaLnBrk="1" hangingPunct="1">
              <a:lnSpc>
                <a:spcPct val="150000"/>
              </a:lnSpc>
            </a:pPr>
            <a:r>
              <a:rPr lang="en-US" sz="2400" smtClean="0">
                <a:latin typeface="Times New Roman" pitchFamily="18" charset="0"/>
              </a:rPr>
              <a:t>Large roof area is available in the campus to tap the rain water for augmenting ground water resources. </a:t>
            </a:r>
          </a:p>
          <a:p>
            <a:pPr marL="609600" indent="-609600" algn="just" eaLnBrk="1" hangingPunct="1">
              <a:lnSpc>
                <a:spcPct val="150000"/>
              </a:lnSpc>
            </a:pPr>
            <a:endParaRPr lang="en-US" sz="2400" smtClean="0">
              <a:solidFill>
                <a:srgbClr val="0066FF"/>
              </a:solidFill>
              <a:latin typeface="Times New Roman" pitchFamily="18" charset="0"/>
            </a:endParaRPr>
          </a:p>
          <a:p>
            <a:pPr marL="609600" indent="-609600" algn="just" eaLnBrk="1" hangingPunct="1">
              <a:lnSpc>
                <a:spcPct val="150000"/>
              </a:lnSpc>
            </a:pPr>
            <a:r>
              <a:rPr lang="en-US" sz="2400" smtClean="0">
                <a:solidFill>
                  <a:srgbClr val="0066FF"/>
                </a:solidFill>
                <a:latin typeface="Times New Roman" pitchFamily="18" charset="0"/>
              </a:rPr>
              <a:t>The campus is located in the capital of Hyderabad and it is more suitable for demonstrative purpose.</a:t>
            </a:r>
          </a:p>
        </p:txBody>
      </p:sp>
      <p:pic>
        <p:nvPicPr>
          <p:cNvPr id="45060" name="Picture 5" descr="images"/>
          <p:cNvPicPr>
            <a:picLocks noGrp="1" noChangeAspect="1" noChangeArrowheads="1"/>
          </p:cNvPicPr>
          <p:nvPr>
            <p:ph sz="half" idx="2"/>
          </p:nvPr>
        </p:nvPicPr>
        <p:blipFill>
          <a:blip r:embed="rId2"/>
          <a:srcRect/>
          <a:stretch>
            <a:fillRect/>
          </a:stretch>
        </p:blipFill>
        <p:spPr>
          <a:xfrm>
            <a:off x="5638800" y="1295400"/>
            <a:ext cx="3048000" cy="5029200"/>
          </a:xfrm>
          <a:noFill/>
        </p:spPr>
      </p:pic>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sz="half" idx="1"/>
          </p:nvPr>
        </p:nvSpPr>
        <p:spPr>
          <a:xfrm>
            <a:off x="-457200" y="762000"/>
            <a:ext cx="4800600" cy="4800600"/>
          </a:xfrm>
        </p:spPr>
        <p:txBody>
          <a:bodyPr/>
          <a:lstStyle/>
          <a:p>
            <a:pPr marL="609600" indent="-609600" algn="just" eaLnBrk="1" hangingPunct="1">
              <a:lnSpc>
                <a:spcPct val="180000"/>
              </a:lnSpc>
              <a:buFontTx/>
              <a:buNone/>
            </a:pPr>
            <a:r>
              <a:rPr lang="en-US" sz="2400" smtClean="0"/>
              <a:t>	</a:t>
            </a:r>
            <a:r>
              <a:rPr lang="en-US" sz="2000" smtClean="0"/>
              <a:t>As JNTU Hyderabad is having Centre for Water Resources Department and running </a:t>
            </a:r>
            <a:r>
              <a:rPr lang="en-US" sz="2000" smtClean="0">
                <a:solidFill>
                  <a:srgbClr val="0066FF"/>
                </a:solidFill>
              </a:rPr>
              <a:t>M.Tech and M.Sc courses</a:t>
            </a:r>
            <a:r>
              <a:rPr lang="en-US" sz="2000" smtClean="0"/>
              <a:t> on Water resources, these structures will be useful for permanent field </a:t>
            </a:r>
            <a:r>
              <a:rPr lang="en-US" sz="2000" smtClean="0">
                <a:solidFill>
                  <a:srgbClr val="0066FF"/>
                </a:solidFill>
              </a:rPr>
              <a:t>demonstration and experimental</a:t>
            </a:r>
            <a:r>
              <a:rPr lang="en-US" sz="2000" smtClean="0"/>
              <a:t> research activity for students.</a:t>
            </a:r>
          </a:p>
        </p:txBody>
      </p:sp>
      <p:pic>
        <p:nvPicPr>
          <p:cNvPr id="46083" name="Picture 8"/>
          <p:cNvPicPr>
            <a:picLocks noGrp="1" noChangeAspect="1" noChangeArrowheads="1"/>
          </p:cNvPicPr>
          <p:nvPr>
            <p:ph sz="half" idx="2"/>
          </p:nvPr>
        </p:nvPicPr>
        <p:blipFill>
          <a:blip r:embed="rId2"/>
          <a:srcRect/>
          <a:stretch>
            <a:fillRect/>
          </a:stretch>
        </p:blipFill>
        <p:spPr>
          <a:xfrm>
            <a:off x="4837113" y="990600"/>
            <a:ext cx="4008437" cy="5562600"/>
          </a:xfrm>
          <a:noFill/>
        </p:spPr>
      </p:pic>
      <p:sp>
        <p:nvSpPr>
          <p:cNvPr id="46084" name="Rectangle 5"/>
          <p:cNvSpPr>
            <a:spLocks noChangeArrowheads="1"/>
          </p:cNvSpPr>
          <p:nvPr/>
        </p:nvSpPr>
        <p:spPr bwMode="auto">
          <a:xfrm>
            <a:off x="609600" y="427038"/>
            <a:ext cx="8229600" cy="715962"/>
          </a:xfrm>
          <a:prstGeom prst="rect">
            <a:avLst/>
          </a:prstGeom>
          <a:noFill/>
          <a:ln w="9525">
            <a:noFill/>
            <a:miter lim="800000"/>
            <a:headEnd/>
            <a:tailEnd/>
          </a:ln>
        </p:spPr>
        <p:txBody>
          <a:bodyPr anchor="ctr"/>
          <a:lstStyle/>
          <a:p>
            <a:pPr algn="r"/>
            <a:r>
              <a:rPr lang="en-US" sz="2000">
                <a:solidFill>
                  <a:srgbClr val="0066FF"/>
                </a:solidFill>
              </a:rPr>
              <a:t>Objectives of the Project cont…</a:t>
            </a:r>
          </a:p>
        </p:txBody>
      </p:sp>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685800"/>
            <a:ext cx="8229600" cy="487363"/>
          </a:xfrm>
        </p:spPr>
        <p:txBody>
          <a:bodyPr/>
          <a:lstStyle/>
          <a:p>
            <a:pPr algn="r" eaLnBrk="1" hangingPunct="1"/>
            <a:r>
              <a:rPr lang="en-US" sz="1400" smtClean="0">
                <a:solidFill>
                  <a:srgbClr val="FF0000"/>
                </a:solidFill>
              </a:rPr>
              <a:t>Outline of the presentation cont</a:t>
            </a:r>
            <a:r>
              <a:rPr lang="en-US" sz="1400" smtClean="0">
                <a:solidFill>
                  <a:srgbClr val="FFFF00"/>
                </a:solidFill>
              </a:rPr>
              <a:t>…</a:t>
            </a:r>
          </a:p>
        </p:txBody>
      </p:sp>
      <p:sp>
        <p:nvSpPr>
          <p:cNvPr id="19459" name="Rectangle 3"/>
          <p:cNvSpPr>
            <a:spLocks noGrp="1" noChangeArrowheads="1"/>
          </p:cNvSpPr>
          <p:nvPr>
            <p:ph idx="1"/>
          </p:nvPr>
        </p:nvSpPr>
        <p:spPr>
          <a:xfrm>
            <a:off x="457200" y="1371600"/>
            <a:ext cx="8153400" cy="5181600"/>
          </a:xfrm>
        </p:spPr>
        <p:txBody>
          <a:bodyPr/>
          <a:lstStyle/>
          <a:p>
            <a:pPr eaLnBrk="1" hangingPunct="1">
              <a:lnSpc>
                <a:spcPct val="200000"/>
              </a:lnSpc>
            </a:pPr>
            <a:r>
              <a:rPr lang="en-US" sz="2400" b="1" smtClean="0">
                <a:solidFill>
                  <a:srgbClr val="FFC000"/>
                </a:solidFill>
              </a:rPr>
              <a:t>Scope of artificial recharge</a:t>
            </a:r>
          </a:p>
          <a:p>
            <a:pPr eaLnBrk="1" hangingPunct="1">
              <a:lnSpc>
                <a:spcPct val="200000"/>
              </a:lnSpc>
            </a:pPr>
            <a:r>
              <a:rPr lang="en-US" sz="2400" b="1" smtClean="0">
                <a:solidFill>
                  <a:srgbClr val="FFC000"/>
                </a:solidFill>
              </a:rPr>
              <a:t>Baseline details</a:t>
            </a:r>
          </a:p>
          <a:p>
            <a:pPr eaLnBrk="1" hangingPunct="1">
              <a:lnSpc>
                <a:spcPct val="200000"/>
              </a:lnSpc>
            </a:pPr>
            <a:r>
              <a:rPr lang="en-US" sz="2400" b="1" smtClean="0">
                <a:solidFill>
                  <a:srgbClr val="FFC000"/>
                </a:solidFill>
              </a:rPr>
              <a:t>Existing Built-up area</a:t>
            </a:r>
          </a:p>
          <a:p>
            <a:pPr eaLnBrk="1" hangingPunct="1">
              <a:lnSpc>
                <a:spcPct val="200000"/>
              </a:lnSpc>
            </a:pPr>
            <a:r>
              <a:rPr lang="en-US" sz="2400" b="1" smtClean="0">
                <a:solidFill>
                  <a:srgbClr val="FFC000"/>
                </a:solidFill>
              </a:rPr>
              <a:t>Proposed Structures</a:t>
            </a:r>
          </a:p>
          <a:p>
            <a:pPr eaLnBrk="1" hangingPunct="1">
              <a:lnSpc>
                <a:spcPct val="200000"/>
              </a:lnSpc>
            </a:pPr>
            <a:r>
              <a:rPr lang="en-US" sz="2400" b="1" smtClean="0">
                <a:solidFill>
                  <a:srgbClr val="FFC000"/>
                </a:solidFill>
              </a:rPr>
              <a:t>Maps developed in GIS environment</a:t>
            </a:r>
          </a:p>
          <a:p>
            <a:pPr eaLnBrk="1" hangingPunct="1">
              <a:lnSpc>
                <a:spcPct val="200000"/>
              </a:lnSpc>
            </a:pPr>
            <a:r>
              <a:rPr lang="en-US" sz="2400" b="1" smtClean="0">
                <a:solidFill>
                  <a:srgbClr val="FFC000"/>
                </a:solidFill>
              </a:rPr>
              <a:t>Impact of artificial recharge of rainwater </a:t>
            </a: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p:cNvSpPr>
            <a:spLocks noGrp="1" noChangeArrowheads="1"/>
          </p:cNvSpPr>
          <p:nvPr>
            <p:ph type="title"/>
          </p:nvPr>
        </p:nvSpPr>
        <p:spPr>
          <a:noFill/>
        </p:spPr>
        <p:txBody>
          <a:bodyPr/>
          <a:lstStyle/>
          <a:p>
            <a:pPr algn="r" eaLnBrk="1" hangingPunct="1"/>
            <a:r>
              <a:rPr lang="en-US" sz="2000" smtClean="0">
                <a:solidFill>
                  <a:srgbClr val="0066FF"/>
                </a:solidFill>
              </a:rPr>
              <a:t>Objectives of the Project cont…</a:t>
            </a:r>
          </a:p>
        </p:txBody>
      </p:sp>
      <p:sp>
        <p:nvSpPr>
          <p:cNvPr id="47107" name="Rectangle 3"/>
          <p:cNvSpPr>
            <a:spLocks noGrp="1" noChangeArrowheads="1"/>
          </p:cNvSpPr>
          <p:nvPr>
            <p:ph type="body" sz="half" idx="1"/>
          </p:nvPr>
        </p:nvSpPr>
        <p:spPr>
          <a:xfrm>
            <a:off x="457200" y="762000"/>
            <a:ext cx="4495800" cy="5364163"/>
          </a:xfrm>
        </p:spPr>
        <p:txBody>
          <a:bodyPr/>
          <a:lstStyle/>
          <a:p>
            <a:pPr algn="just" eaLnBrk="1" hangingPunct="1">
              <a:lnSpc>
                <a:spcPct val="150000"/>
              </a:lnSpc>
            </a:pPr>
            <a:endParaRPr lang="en-US" sz="2400" smtClean="0">
              <a:solidFill>
                <a:srgbClr val="0066FF"/>
              </a:solidFill>
            </a:endParaRPr>
          </a:p>
          <a:p>
            <a:pPr algn="just" eaLnBrk="1" hangingPunct="1">
              <a:lnSpc>
                <a:spcPct val="150000"/>
              </a:lnSpc>
            </a:pPr>
            <a:endParaRPr lang="en-US" sz="2400" smtClean="0">
              <a:solidFill>
                <a:srgbClr val="0066FF"/>
              </a:solidFill>
            </a:endParaRPr>
          </a:p>
          <a:p>
            <a:pPr algn="just" eaLnBrk="1" hangingPunct="1">
              <a:lnSpc>
                <a:spcPct val="150000"/>
              </a:lnSpc>
              <a:buFont typeface="Wingdings 2" pitchFamily="18" charset="2"/>
              <a:buNone/>
            </a:pPr>
            <a:r>
              <a:rPr lang="en-US" sz="2400" smtClean="0">
                <a:solidFill>
                  <a:srgbClr val="0066FF"/>
                </a:solidFill>
              </a:rPr>
              <a:t>	To conduct regular training programmes to public and disseminate the information about the significance of the artificial recharge activities</a:t>
            </a:r>
          </a:p>
          <a:p>
            <a:pPr eaLnBrk="1" hangingPunct="1">
              <a:buFont typeface="Wingdings 2" pitchFamily="18" charset="2"/>
              <a:buNone/>
            </a:pPr>
            <a:endParaRPr lang="en-US" sz="2400" smtClean="0"/>
          </a:p>
        </p:txBody>
      </p:sp>
      <p:pic>
        <p:nvPicPr>
          <p:cNvPr id="47108" name="Picture 6"/>
          <p:cNvPicPr>
            <a:picLocks noGrp="1" noChangeAspect="1" noChangeArrowheads="1"/>
          </p:cNvPicPr>
          <p:nvPr>
            <p:ph sz="half" idx="2"/>
          </p:nvPr>
        </p:nvPicPr>
        <p:blipFill>
          <a:blip r:embed="rId2"/>
          <a:srcRect/>
          <a:stretch>
            <a:fillRect/>
          </a:stretch>
        </p:blipFill>
        <p:spPr>
          <a:xfrm>
            <a:off x="5105400" y="1066800"/>
            <a:ext cx="3762375" cy="5105400"/>
          </a:xfrm>
          <a:noFill/>
        </p:spPr>
      </p:pic>
    </p:spTree>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title"/>
          </p:nvPr>
        </p:nvSpPr>
        <p:spPr>
          <a:noFill/>
        </p:spPr>
        <p:txBody>
          <a:bodyPr/>
          <a:lstStyle/>
          <a:p>
            <a:pPr algn="r" eaLnBrk="1" hangingPunct="1"/>
            <a:r>
              <a:rPr lang="en-US" sz="2000" smtClean="0">
                <a:solidFill>
                  <a:srgbClr val="0066FF"/>
                </a:solidFill>
              </a:rPr>
              <a:t>Objectives of the Project cont…</a:t>
            </a:r>
          </a:p>
        </p:txBody>
      </p:sp>
      <p:sp>
        <p:nvSpPr>
          <p:cNvPr id="48131" name="Rectangle 3"/>
          <p:cNvSpPr>
            <a:spLocks noGrp="1" noChangeArrowheads="1"/>
          </p:cNvSpPr>
          <p:nvPr>
            <p:ph type="body" sz="half" idx="1"/>
          </p:nvPr>
        </p:nvSpPr>
        <p:spPr/>
        <p:txBody>
          <a:bodyPr/>
          <a:lstStyle/>
          <a:p>
            <a:pPr marL="609600" indent="-609600" algn="just" eaLnBrk="1" hangingPunct="1">
              <a:lnSpc>
                <a:spcPct val="150000"/>
              </a:lnSpc>
            </a:pPr>
            <a:r>
              <a:rPr lang="en-US" sz="2000" smtClean="0">
                <a:solidFill>
                  <a:srgbClr val="0066FF"/>
                </a:solidFill>
              </a:rPr>
              <a:t>To harvest, store and reuse for drinking, domestic purposes, gardening etc., in the campus. </a:t>
            </a:r>
          </a:p>
          <a:p>
            <a:pPr marL="609600" indent="-609600" eaLnBrk="1" hangingPunct="1">
              <a:lnSpc>
                <a:spcPct val="150000"/>
              </a:lnSpc>
            </a:pPr>
            <a:endParaRPr lang="en-US" sz="2000" smtClean="0">
              <a:solidFill>
                <a:srgbClr val="0066FF"/>
              </a:solidFill>
            </a:endParaRPr>
          </a:p>
          <a:p>
            <a:pPr marL="609600" indent="-609600" eaLnBrk="1" hangingPunct="1">
              <a:lnSpc>
                <a:spcPct val="150000"/>
              </a:lnSpc>
            </a:pPr>
            <a:r>
              <a:rPr lang="en-US" sz="2000" smtClean="0"/>
              <a:t>To recharge excess water from storage sumps into the ground through recharge pits and shafts. </a:t>
            </a:r>
          </a:p>
        </p:txBody>
      </p:sp>
      <p:pic>
        <p:nvPicPr>
          <p:cNvPr id="48132" name="Picture 8"/>
          <p:cNvPicPr>
            <a:picLocks noGrp="1" noChangeAspect="1" noChangeArrowheads="1"/>
          </p:cNvPicPr>
          <p:nvPr>
            <p:ph sz="half" idx="2"/>
          </p:nvPr>
        </p:nvPicPr>
        <p:blipFill>
          <a:blip r:embed="rId2"/>
          <a:srcRect/>
          <a:stretch>
            <a:fillRect/>
          </a:stretch>
        </p:blipFill>
        <p:spPr>
          <a:xfrm>
            <a:off x="4648200" y="1371600"/>
            <a:ext cx="4038600" cy="4953000"/>
          </a:xfrm>
          <a:noFill/>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title"/>
          </p:nvPr>
        </p:nvSpPr>
        <p:spPr>
          <a:noFill/>
        </p:spPr>
        <p:txBody>
          <a:bodyPr/>
          <a:lstStyle/>
          <a:p>
            <a:pPr algn="r" eaLnBrk="1" hangingPunct="1"/>
            <a:r>
              <a:rPr lang="en-US" sz="2000" smtClean="0">
                <a:solidFill>
                  <a:srgbClr val="0066FF"/>
                </a:solidFill>
              </a:rPr>
              <a:t>Objectives of the Project cont…</a:t>
            </a:r>
          </a:p>
        </p:txBody>
      </p:sp>
      <p:sp>
        <p:nvSpPr>
          <p:cNvPr id="49155" name="Rectangle 3"/>
          <p:cNvSpPr>
            <a:spLocks noGrp="1" noChangeArrowheads="1"/>
          </p:cNvSpPr>
          <p:nvPr>
            <p:ph type="body" sz="half" idx="1"/>
          </p:nvPr>
        </p:nvSpPr>
        <p:spPr>
          <a:xfrm>
            <a:off x="381000" y="990600"/>
            <a:ext cx="4419600" cy="5638800"/>
          </a:xfrm>
        </p:spPr>
        <p:txBody>
          <a:bodyPr/>
          <a:lstStyle/>
          <a:p>
            <a:pPr marL="609600" indent="-609600" algn="just" eaLnBrk="1" hangingPunct="1">
              <a:lnSpc>
                <a:spcPct val="200000"/>
              </a:lnSpc>
            </a:pPr>
            <a:r>
              <a:rPr lang="en-US" sz="2000" smtClean="0">
                <a:latin typeface="Arial" charset="0"/>
                <a:cs typeface="Arial" charset="0"/>
              </a:rPr>
              <a:t>To encourage farm rain water harvesting so as to harvest the rainfall falling other than roof-top area within the campus. </a:t>
            </a:r>
          </a:p>
          <a:p>
            <a:pPr marL="609600" indent="-609600" algn="just" eaLnBrk="1" hangingPunct="1">
              <a:lnSpc>
                <a:spcPct val="200000"/>
              </a:lnSpc>
            </a:pPr>
            <a:r>
              <a:rPr lang="en-US" sz="2000" smtClean="0">
                <a:solidFill>
                  <a:srgbClr val="0066FF"/>
                </a:solidFill>
                <a:latin typeface="Arial" charset="0"/>
                <a:cs typeface="Arial" charset="0"/>
              </a:rPr>
              <a:t>To prepare the reports and disseminate to the public and to various government agencies</a:t>
            </a:r>
          </a:p>
        </p:txBody>
      </p:sp>
      <p:pic>
        <p:nvPicPr>
          <p:cNvPr id="49156" name="Picture 8"/>
          <p:cNvPicPr>
            <a:picLocks noGrp="1" noChangeAspect="1" noChangeArrowheads="1"/>
          </p:cNvPicPr>
          <p:nvPr>
            <p:ph sz="half" idx="2"/>
          </p:nvPr>
        </p:nvPicPr>
        <p:blipFill>
          <a:blip r:embed="rId2"/>
          <a:srcRect/>
          <a:stretch>
            <a:fillRect/>
          </a:stretch>
        </p:blipFill>
        <p:spPr>
          <a:xfrm>
            <a:off x="4648200" y="2368550"/>
            <a:ext cx="4038600" cy="2989263"/>
          </a:xfrm>
          <a:noFill/>
        </p:spPr>
      </p:pic>
    </p:spTree>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title"/>
          </p:nvPr>
        </p:nvSpPr>
        <p:spPr>
          <a:noFill/>
        </p:spPr>
        <p:txBody>
          <a:bodyPr/>
          <a:lstStyle/>
          <a:p>
            <a:pPr algn="r" eaLnBrk="1" hangingPunct="1"/>
            <a:r>
              <a:rPr lang="en-US" sz="2000" smtClean="0">
                <a:solidFill>
                  <a:srgbClr val="0066FF"/>
                </a:solidFill>
              </a:rPr>
              <a:t>Objectives of the Project cont…</a:t>
            </a:r>
          </a:p>
        </p:txBody>
      </p:sp>
      <p:sp>
        <p:nvSpPr>
          <p:cNvPr id="50179" name="Rectangle 3"/>
          <p:cNvSpPr>
            <a:spLocks noGrp="1" noChangeArrowheads="1"/>
          </p:cNvSpPr>
          <p:nvPr>
            <p:ph type="body" sz="half" idx="1"/>
          </p:nvPr>
        </p:nvSpPr>
        <p:spPr>
          <a:xfrm>
            <a:off x="457200" y="685800"/>
            <a:ext cx="4038600" cy="5745163"/>
          </a:xfrm>
        </p:spPr>
        <p:txBody>
          <a:bodyPr/>
          <a:lstStyle/>
          <a:p>
            <a:pPr marL="609600" indent="-609600" algn="just" eaLnBrk="1" hangingPunct="1">
              <a:lnSpc>
                <a:spcPct val="150000"/>
              </a:lnSpc>
            </a:pPr>
            <a:r>
              <a:rPr lang="en-US" sz="2000" smtClean="0">
                <a:latin typeface="Arial" charset="0"/>
                <a:cs typeface="Arial" charset="0"/>
              </a:rPr>
              <a:t>To monitor and record ground water level fluctuations in the observation wells on daily basis using automatic water level recorders.</a:t>
            </a:r>
          </a:p>
          <a:p>
            <a:pPr marL="609600" indent="-609600" algn="just" eaLnBrk="1" hangingPunct="1">
              <a:lnSpc>
                <a:spcPct val="150000"/>
              </a:lnSpc>
            </a:pPr>
            <a:endParaRPr lang="en-US" sz="2000" smtClean="0">
              <a:latin typeface="Arial" charset="0"/>
              <a:cs typeface="Arial" charset="0"/>
            </a:endParaRPr>
          </a:p>
          <a:p>
            <a:pPr marL="609600" indent="-609600" algn="just" eaLnBrk="1" hangingPunct="1">
              <a:lnSpc>
                <a:spcPct val="150000"/>
              </a:lnSpc>
            </a:pPr>
            <a:r>
              <a:rPr lang="en-US" sz="2000" smtClean="0">
                <a:solidFill>
                  <a:srgbClr val="0066FF"/>
                </a:solidFill>
                <a:latin typeface="Arial" charset="0"/>
                <a:cs typeface="Arial" charset="0"/>
              </a:rPr>
              <a:t>To recharge ground water through recharge pits along with recharge shafts, there by increasing the ground water levels</a:t>
            </a:r>
          </a:p>
        </p:txBody>
      </p:sp>
      <p:pic>
        <p:nvPicPr>
          <p:cNvPr id="50180" name="Picture 9"/>
          <p:cNvPicPr>
            <a:picLocks noGrp="1" noChangeAspect="1" noChangeArrowheads="1"/>
          </p:cNvPicPr>
          <p:nvPr>
            <p:ph sz="half" idx="2"/>
          </p:nvPr>
        </p:nvPicPr>
        <p:blipFill>
          <a:blip r:embed="rId2"/>
          <a:srcRect/>
          <a:stretch>
            <a:fillRect/>
          </a:stretch>
        </p:blipFill>
        <p:spPr>
          <a:xfrm>
            <a:off x="5184775" y="1600200"/>
            <a:ext cx="2965450" cy="4525963"/>
          </a:xfrm>
          <a:noFill/>
        </p:spPr>
      </p:pic>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792162"/>
          </a:xfrm>
        </p:spPr>
        <p:txBody>
          <a:bodyPr>
            <a:normAutofit fontScale="90000"/>
          </a:bodyPr>
          <a:lstStyle/>
          <a:p>
            <a:pPr eaLnBrk="1" fontAlgn="auto" hangingPunct="1">
              <a:spcAft>
                <a:spcPts val="0"/>
              </a:spcAft>
              <a:defRPr/>
            </a:pPr>
            <a:r>
              <a:rPr lang="en-US" b="1" dirty="0" smtClean="0"/>
              <a:t>Scope of artificial recharge</a:t>
            </a:r>
            <a:r>
              <a:rPr lang="en-US" dirty="0" smtClean="0"/>
              <a:t> </a:t>
            </a:r>
          </a:p>
        </p:txBody>
      </p:sp>
      <p:sp>
        <p:nvSpPr>
          <p:cNvPr id="51203" name="Rectangle 3"/>
          <p:cNvSpPr>
            <a:spLocks noGrp="1" noChangeArrowheads="1"/>
          </p:cNvSpPr>
          <p:nvPr>
            <p:ph type="body" sz="half" idx="1"/>
          </p:nvPr>
        </p:nvSpPr>
        <p:spPr/>
        <p:txBody>
          <a:bodyPr/>
          <a:lstStyle/>
          <a:p>
            <a:pPr algn="just" eaLnBrk="1" hangingPunct="1">
              <a:lnSpc>
                <a:spcPct val="90000"/>
              </a:lnSpc>
            </a:pPr>
            <a:r>
              <a:rPr lang="en-US" sz="2000" smtClean="0">
                <a:solidFill>
                  <a:srgbClr val="0066FF"/>
                </a:solidFill>
              </a:rPr>
              <a:t>There are several buildings in the campus with large roof area and there is a lot of scope for roof-top rain water harvesting in the campus. </a:t>
            </a:r>
          </a:p>
          <a:p>
            <a:pPr algn="just" eaLnBrk="1" hangingPunct="1">
              <a:lnSpc>
                <a:spcPct val="90000"/>
              </a:lnSpc>
            </a:pPr>
            <a:endParaRPr lang="en-US" sz="2000" smtClean="0">
              <a:solidFill>
                <a:srgbClr val="0066FF"/>
              </a:solidFill>
            </a:endParaRPr>
          </a:p>
          <a:p>
            <a:pPr algn="just" eaLnBrk="1" hangingPunct="1">
              <a:lnSpc>
                <a:spcPct val="90000"/>
              </a:lnSpc>
            </a:pPr>
            <a:r>
              <a:rPr lang="en-US" sz="2000" smtClean="0"/>
              <a:t>Also, there is adequate open area (either paved or covered with grass/vegetation) from which runoff could be harvested and used for recharging the aquifers below the ground</a:t>
            </a:r>
            <a:endParaRPr lang="en-US" smtClean="0"/>
          </a:p>
        </p:txBody>
      </p:sp>
      <p:pic>
        <p:nvPicPr>
          <p:cNvPr id="51204" name="Picture 6"/>
          <p:cNvPicPr>
            <a:picLocks noGrp="1" noChangeAspect="1" noChangeArrowheads="1"/>
          </p:cNvPicPr>
          <p:nvPr>
            <p:ph sz="half" idx="2"/>
          </p:nvPr>
        </p:nvPicPr>
        <p:blipFill>
          <a:blip r:embed="rId2"/>
          <a:srcRect/>
          <a:stretch>
            <a:fillRect/>
          </a:stretch>
        </p:blipFill>
        <p:spPr>
          <a:xfrm>
            <a:off x="5334000" y="1752600"/>
            <a:ext cx="3503613" cy="4724400"/>
          </a:xfrm>
          <a:noFill/>
        </p:spPr>
      </p:pic>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pPr eaLnBrk="1" hangingPunct="1"/>
            <a:r>
              <a:rPr lang="en-US" sz="3200" b="1" smtClean="0">
                <a:solidFill>
                  <a:srgbClr val="FF5050"/>
                </a:solidFill>
              </a:rPr>
              <a:t>Available built-up area and other particulars related to artificial recharge</a:t>
            </a:r>
          </a:p>
        </p:txBody>
      </p:sp>
      <p:graphicFrame>
        <p:nvGraphicFramePr>
          <p:cNvPr id="76927" name="Group 127"/>
          <p:cNvGraphicFramePr>
            <a:graphicFrameLocks noGrp="1"/>
          </p:cNvGraphicFramePr>
          <p:nvPr>
            <p:ph type="tbl" idx="1"/>
          </p:nvPr>
        </p:nvGraphicFramePr>
        <p:xfrm>
          <a:off x="457200" y="1600200"/>
          <a:ext cx="4724400" cy="5005388"/>
        </p:xfrm>
        <a:graphic>
          <a:graphicData uri="http://schemas.openxmlformats.org/drawingml/2006/table">
            <a:tbl>
              <a:tblPr/>
              <a:tblGrid>
                <a:gridCol w="512763"/>
                <a:gridCol w="2763837"/>
                <a:gridCol w="1447800"/>
              </a:tblGrid>
              <a:tr h="754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66FF"/>
                          </a:solidFill>
                          <a:effectLst/>
                          <a:latin typeface="Times New Roman" pitchFamily="18" charset="0"/>
                          <a:cs typeface="Times New Roman" pitchFamily="18" charset="0"/>
                        </a:rPr>
                        <a:t>Sl. No</a:t>
                      </a:r>
                      <a:endParaRPr kumimoji="0" lang="en-US" sz="1800" b="0" i="0" u="none" strike="noStrike" cap="none" normalizeH="0" baseline="0" dirty="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Description of Item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Quantity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Total existing built-up area within the campus</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53,822m</a:t>
                      </a:r>
                      <a:r>
                        <a:rPr kumimoji="0" lang="en-US" sz="1800" b="0" i="0" u="none" strike="noStrike" cap="none" normalizeH="0" baseline="30000" dirty="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6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2</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Normal yearly rainfall</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66FF"/>
                          </a:solidFill>
                          <a:effectLst/>
                          <a:latin typeface="Times New Roman" pitchFamily="18" charset="0"/>
                          <a:cs typeface="Times New Roman" pitchFamily="18" charset="0"/>
                        </a:rPr>
                        <a:t>810 mm</a:t>
                      </a:r>
                      <a:endParaRPr kumimoji="0" lang="en-US" sz="1800" b="0" i="0" u="none" strike="noStrike" cap="none" normalizeH="0" baseline="0" dirty="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6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Maximum water can be harvested in a normal year @80% of the rainfall as runoff</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34,877 m</a:t>
                      </a:r>
                      <a:r>
                        <a:rPr kumimoji="0" lang="en-US" sz="1800" b="0" i="0" u="none" strike="noStrike" cap="none" normalizeH="0" baseline="30000" dirty="0" smtClean="0">
                          <a:ln>
                            <a:noFill/>
                          </a:ln>
                          <a:solidFill>
                            <a:schemeClr val="tx1"/>
                          </a:solidFill>
                          <a:effectLst/>
                          <a:latin typeface="Times New Roman" pitchFamily="18" charset="0"/>
                          <a:cs typeface="Times New Roman" pitchFamily="18" charset="0"/>
                        </a:rPr>
                        <a:t>3</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969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4</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66FF"/>
                          </a:solidFill>
                          <a:effectLst/>
                          <a:latin typeface="Times New Roman" pitchFamily="18" charset="0"/>
                          <a:cs typeface="Times New Roman" pitchFamily="18" charset="0"/>
                        </a:rPr>
                        <a:t>Max rainfall in a day</a:t>
                      </a:r>
                      <a:endParaRPr kumimoji="0" lang="en-US" sz="1800" b="0" i="0" u="none" strike="noStrike" cap="none" normalizeH="0" baseline="0" dirty="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66FF"/>
                          </a:solidFill>
                          <a:effectLst/>
                          <a:latin typeface="Times New Roman" pitchFamily="18" charset="0"/>
                          <a:cs typeface="Times New Roman" pitchFamily="18" charset="0"/>
                        </a:rPr>
                        <a:t>70 mm</a:t>
                      </a:r>
                      <a:endParaRPr kumimoji="0" lang="en-US" sz="1800" b="0" i="0" u="none" strike="noStrike" cap="none" normalizeH="0" baseline="0" dirty="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Maximum water can be harvested on a maximum rainfall day </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tx1"/>
                          </a:solidFill>
                          <a:latin typeface="+mn-lt"/>
                          <a:ea typeface="+mn-ea"/>
                          <a:cs typeface="+mn-cs"/>
                        </a:rPr>
                        <a:t>3014 </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m</a:t>
                      </a:r>
                      <a:r>
                        <a:rPr kumimoji="0" lang="en-US" sz="1800" b="0" i="0" u="none" strike="noStrike" cap="none" normalizeH="0" baseline="30000" dirty="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3000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2257" name="Picture 124"/>
          <p:cNvPicPr>
            <a:picLocks noChangeAspect="1" noChangeArrowheads="1"/>
          </p:cNvPicPr>
          <p:nvPr/>
        </p:nvPicPr>
        <p:blipFill>
          <a:blip r:embed="rId2"/>
          <a:srcRect/>
          <a:stretch>
            <a:fillRect/>
          </a:stretch>
        </p:blipFill>
        <p:spPr bwMode="auto">
          <a:xfrm>
            <a:off x="5257800" y="2209800"/>
            <a:ext cx="3505200" cy="37338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28"/>
          <p:cNvPicPr>
            <a:picLocks noChangeAspect="1" noChangeArrowheads="1"/>
          </p:cNvPicPr>
          <p:nvPr/>
        </p:nvPicPr>
        <p:blipFill>
          <a:blip r:embed="rId2"/>
          <a:srcRect/>
          <a:stretch>
            <a:fillRect/>
          </a:stretch>
        </p:blipFill>
        <p:spPr bwMode="auto">
          <a:xfrm>
            <a:off x="4572000" y="1447800"/>
            <a:ext cx="4267200" cy="4953000"/>
          </a:xfrm>
          <a:prstGeom prst="rect">
            <a:avLst/>
          </a:prstGeom>
          <a:noFill/>
          <a:ln w="9525">
            <a:noFill/>
            <a:miter lim="800000"/>
            <a:headEnd/>
            <a:tailEnd/>
          </a:ln>
        </p:spPr>
      </p:pic>
      <p:sp>
        <p:nvSpPr>
          <p:cNvPr id="53251" name="Rectangle 2"/>
          <p:cNvSpPr>
            <a:spLocks noGrp="1" noChangeArrowheads="1"/>
          </p:cNvSpPr>
          <p:nvPr>
            <p:ph type="title"/>
          </p:nvPr>
        </p:nvSpPr>
        <p:spPr>
          <a:xfrm>
            <a:off x="457200" y="274638"/>
            <a:ext cx="8686800" cy="1325562"/>
          </a:xfrm>
        </p:spPr>
        <p:txBody>
          <a:bodyPr/>
          <a:lstStyle/>
          <a:p>
            <a:pPr eaLnBrk="1" hangingPunct="1"/>
            <a:r>
              <a:rPr lang="en-US" sz="3200" b="1" smtClean="0">
                <a:solidFill>
                  <a:srgbClr val="FF5050"/>
                </a:solidFill>
              </a:rPr>
              <a:t>Built-up area and other particulars related to artificial recharge under consideration</a:t>
            </a:r>
          </a:p>
        </p:txBody>
      </p:sp>
      <p:graphicFrame>
        <p:nvGraphicFramePr>
          <p:cNvPr id="11393" name="Group 129"/>
          <p:cNvGraphicFramePr>
            <a:graphicFrameLocks noGrp="1"/>
          </p:cNvGraphicFramePr>
          <p:nvPr>
            <p:ph sz="half" idx="2"/>
          </p:nvPr>
        </p:nvGraphicFramePr>
        <p:xfrm>
          <a:off x="381000" y="1600200"/>
          <a:ext cx="4191000" cy="4929188"/>
        </p:xfrm>
        <a:graphic>
          <a:graphicData uri="http://schemas.openxmlformats.org/drawingml/2006/table">
            <a:tbl>
              <a:tblPr/>
              <a:tblGrid>
                <a:gridCol w="438150"/>
                <a:gridCol w="2532063"/>
                <a:gridCol w="1220787"/>
              </a:tblGrid>
              <a:tr h="728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66FF"/>
                          </a:solidFill>
                          <a:effectLst/>
                          <a:latin typeface="Times New Roman" pitchFamily="18" charset="0"/>
                          <a:cs typeface="Times New Roman" pitchFamily="18" charset="0"/>
                        </a:rPr>
                        <a:t>Sl. No</a:t>
                      </a:r>
                      <a:endParaRPr kumimoji="0" lang="en-US" sz="1800" b="0" i="0" u="none" strike="noStrike" cap="none" normalizeH="0" baseline="0" dirty="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Description of Item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Quantity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7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Built-up area</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11,339 m</a:t>
                      </a:r>
                      <a:r>
                        <a:rPr kumimoji="0" lang="en-US" sz="1800" b="0" i="0" u="none" strike="noStrike" cap="none" normalizeH="0" baseline="30000" smtClean="0">
                          <a:ln>
                            <a:noFill/>
                          </a:ln>
                          <a:solidFill>
                            <a:schemeClr val="tx1"/>
                          </a:solidFill>
                          <a:effectLst/>
                          <a:latin typeface="Times New Roman" pitchFamily="18" charset="0"/>
                          <a:cs typeface="Times New Roman" pitchFamily="18" charset="0"/>
                        </a:rPr>
                        <a:t>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30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2</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Normal yearly rainfall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810 mm</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8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Maximum water can be harvested in a normal year</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kern="1200" dirty="0" smtClean="0">
                          <a:solidFill>
                            <a:schemeClr val="tx1"/>
                          </a:solidFill>
                          <a:latin typeface="+mn-lt"/>
                          <a:ea typeface="+mn-ea"/>
                          <a:cs typeface="+mn-cs"/>
                        </a:rPr>
                        <a:t>7347.67 </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m</a:t>
                      </a:r>
                      <a:r>
                        <a:rPr kumimoji="0" lang="en-US" sz="1800" b="0" i="0" u="none" strike="noStrike" cap="none" normalizeH="0" baseline="30000" dirty="0" smtClean="0">
                          <a:ln>
                            <a:noFill/>
                          </a:ln>
                          <a:solidFill>
                            <a:schemeClr val="tx1"/>
                          </a:solidFill>
                          <a:effectLst/>
                          <a:latin typeface="Times New Roman" pitchFamily="18" charset="0"/>
                          <a:cs typeface="Times New Roman" pitchFamily="18" charset="0"/>
                        </a:rPr>
                        <a:t>3</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286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4</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Max rainfall in a day</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70 mm</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4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Maximum water can be harvested on a maximum rainfall day</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635.0m</a:t>
                      </a:r>
                      <a:r>
                        <a:rPr kumimoji="0" lang="en-US" sz="1800" b="0" i="0" u="none" strike="noStrike" cap="none" normalizeH="0" baseline="30000" dirty="0" smtClean="0">
                          <a:ln>
                            <a:noFill/>
                          </a:ln>
                          <a:solidFill>
                            <a:schemeClr val="tx1"/>
                          </a:solidFill>
                          <a:effectLst/>
                          <a:latin typeface="Times New Roman" pitchFamily="18" charset="0"/>
                          <a:cs typeface="Times New Roman" pitchFamily="18" charset="0"/>
                        </a:rPr>
                        <a:t>3</a:t>
                      </a:r>
                      <a:r>
                        <a:rPr kumimoji="0" lang="en-US" sz="1800" b="0"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urface%20tank%20without%20popupfilter"/>
          <p:cNvPicPr>
            <a:picLocks noChangeAspect="1" noChangeArrowheads="1"/>
          </p:cNvPicPr>
          <p:nvPr/>
        </p:nvPicPr>
        <p:blipFill>
          <a:blip r:embed="rId2"/>
          <a:srcRect/>
          <a:stretch>
            <a:fillRect/>
          </a:stretch>
        </p:blipFill>
        <p:spPr bwMode="auto">
          <a:xfrm>
            <a:off x="5638800" y="2209800"/>
            <a:ext cx="3505200" cy="2743200"/>
          </a:xfrm>
          <a:prstGeom prst="rect">
            <a:avLst/>
          </a:prstGeom>
          <a:noFill/>
          <a:ln w="9525">
            <a:noFill/>
            <a:miter lim="800000"/>
            <a:headEnd/>
            <a:tailEnd/>
          </a:ln>
        </p:spPr>
      </p:pic>
      <p:sp>
        <p:nvSpPr>
          <p:cNvPr id="54275" name="Rectangle 3"/>
          <p:cNvSpPr>
            <a:spLocks noGrp="1" noChangeArrowheads="1"/>
          </p:cNvSpPr>
          <p:nvPr>
            <p:ph type="title"/>
          </p:nvPr>
        </p:nvSpPr>
        <p:spPr/>
        <p:txBody>
          <a:bodyPr/>
          <a:lstStyle/>
          <a:p>
            <a:pPr eaLnBrk="1" hangingPunct="1"/>
            <a:r>
              <a:rPr lang="en-US" sz="2800" b="1" smtClean="0">
                <a:solidFill>
                  <a:srgbClr val="FF5050"/>
                </a:solidFill>
              </a:rPr>
              <a:t>Land use land cover details in the study area</a:t>
            </a:r>
          </a:p>
        </p:txBody>
      </p:sp>
      <p:sp>
        <p:nvSpPr>
          <p:cNvPr id="54276" name="Rectangle 4"/>
          <p:cNvSpPr>
            <a:spLocks noChangeArrowheads="1"/>
          </p:cNvSpPr>
          <p:nvPr/>
        </p:nvSpPr>
        <p:spPr bwMode="auto">
          <a:xfrm>
            <a:off x="0" y="2063750"/>
            <a:ext cx="184150" cy="534988"/>
          </a:xfrm>
          <a:prstGeom prst="rect">
            <a:avLst/>
          </a:prstGeom>
          <a:noFill/>
          <a:ln w="9525">
            <a:noFill/>
            <a:miter lim="800000"/>
            <a:headEnd/>
            <a:tailEnd/>
          </a:ln>
        </p:spPr>
        <p:txBody>
          <a:bodyPr wrap="none" anchor="ctr">
            <a:spAutoFit/>
          </a:bodyPr>
          <a:lstStyle/>
          <a:p>
            <a:endParaRPr lang="en-US" sz="1100"/>
          </a:p>
          <a:p>
            <a:pPr eaLnBrk="0" hangingPunct="0"/>
            <a:endParaRPr lang="en-US"/>
          </a:p>
        </p:txBody>
      </p:sp>
      <p:graphicFrame>
        <p:nvGraphicFramePr>
          <p:cNvPr id="269317" name="Group 5"/>
          <p:cNvGraphicFramePr>
            <a:graphicFrameLocks noGrp="1"/>
          </p:cNvGraphicFramePr>
          <p:nvPr/>
        </p:nvGraphicFramePr>
        <p:xfrm>
          <a:off x="381000" y="1752600"/>
          <a:ext cx="5410200" cy="3521075"/>
        </p:xfrm>
        <a:graphic>
          <a:graphicData uri="http://schemas.openxmlformats.org/drawingml/2006/table">
            <a:tbl>
              <a:tblPr/>
              <a:tblGrid>
                <a:gridCol w="758825"/>
                <a:gridCol w="3144838"/>
                <a:gridCol w="1506537"/>
              </a:tblGrid>
              <a:tr h="490538">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smtClean="0">
                          <a:ln>
                            <a:noFill/>
                          </a:ln>
                          <a:solidFill>
                            <a:srgbClr val="0066FF"/>
                          </a:solidFill>
                          <a:effectLst/>
                          <a:latin typeface="Times New Roman" pitchFamily="18" charset="0"/>
                          <a:cs typeface="Times New Roman" pitchFamily="18" charset="0"/>
                        </a:rPr>
                        <a:t>Sl.No</a:t>
                      </a:r>
                      <a:endParaRPr kumimoji="0" lang="en-US" sz="16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1" i="0" u="none" strike="noStrike" cap="none" normalizeH="0" baseline="0" smtClean="0">
                          <a:ln>
                            <a:noFill/>
                          </a:ln>
                          <a:solidFill>
                            <a:srgbClr val="0066FF"/>
                          </a:solidFill>
                          <a:effectLst/>
                          <a:latin typeface="Times New Roman" pitchFamily="18" charset="0"/>
                          <a:cs typeface="Times New Roman" pitchFamily="18" charset="0"/>
                        </a:rPr>
                        <a:t>Description of the item </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1" i="0" u="none" strike="noStrike" cap="none" normalizeH="0" baseline="0" smtClean="0">
                          <a:ln>
                            <a:noFill/>
                          </a:ln>
                          <a:solidFill>
                            <a:srgbClr val="0066FF"/>
                          </a:solidFill>
                          <a:effectLst/>
                          <a:latin typeface="Times New Roman" pitchFamily="18" charset="0"/>
                          <a:cs typeface="Times New Roman" pitchFamily="18" charset="0"/>
                        </a:rPr>
                        <a:t>Area in m</a:t>
                      </a:r>
                      <a:r>
                        <a:rPr kumimoji="0" lang="en-US" sz="1800" b="1" i="0" u="none" strike="noStrike" cap="none" normalizeH="0" baseline="30000" smtClean="0">
                          <a:ln>
                            <a:noFill/>
                          </a:ln>
                          <a:solidFill>
                            <a:srgbClr val="0066FF"/>
                          </a:solidFill>
                          <a:effectLst/>
                          <a:latin typeface="Times New Roman" pitchFamily="18" charset="0"/>
                          <a:cs typeface="Times New Roman" pitchFamily="18" charset="0"/>
                        </a:rPr>
                        <a:t>2</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2750">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Total built-up area</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53822.33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2</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Vegetation and parking</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30182.92</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Shed area</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8540.22</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4</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Open area</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150604.29</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79413">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Other area</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tab pos="415925" algn="ctr"/>
                          <a:tab pos="833438" algn="r"/>
                        </a:tabLst>
                      </a:pPr>
                      <a:r>
                        <a:rPr kumimoji="0" lang="en-US" sz="1800" b="0" i="0" u="none" strike="noStrike" cap="none" normalizeH="0" baseline="0" smtClean="0">
                          <a:ln>
                            <a:noFill/>
                          </a:ln>
                          <a:solidFill>
                            <a:schemeClr val="tx1"/>
                          </a:solidFill>
                          <a:effectLst/>
                          <a:latin typeface="Times New Roman" pitchFamily="18" charset="0"/>
                          <a:cs typeface="Times New Roman" pitchFamily="18" charset="0"/>
                        </a:rPr>
                        <a:t>	117733.54</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6</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Times New Roman" pitchFamily="18" charset="0"/>
                          <a:cs typeface="Times New Roman" pitchFamily="18" charset="0"/>
                        </a:rPr>
                        <a:t>Total area</a:t>
                      </a:r>
                      <a:endParaRPr kumimoji="0" lang="en-US" sz="1800" b="0" i="0" u="none" strike="noStrike" cap="none" normalizeH="0" baseline="0" smtClean="0">
                        <a:ln>
                          <a:noFill/>
                        </a:ln>
                        <a:solidFill>
                          <a:srgbClr val="0066FF"/>
                        </a:solidFill>
                        <a:effectLst/>
                        <a:latin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50000"/>
                        </a:lnSpc>
                        <a:spcBef>
                          <a:spcPct val="0"/>
                        </a:spcBef>
                        <a:spcAft>
                          <a:spcPct val="0"/>
                        </a:spcAft>
                        <a:buClrTx/>
                        <a:buSzTx/>
                        <a:buFontTx/>
                        <a:buNone/>
                        <a:tabLst/>
                      </a:pPr>
                      <a:r>
                        <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rPr>
                        <a:t>89.19acres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4311" name="Rectangle 39"/>
          <p:cNvSpPr>
            <a:spLocks noChangeArrowheads="1"/>
          </p:cNvSpPr>
          <p:nvPr/>
        </p:nvSpPr>
        <p:spPr bwMode="auto">
          <a:xfrm>
            <a:off x="0" y="4618038"/>
            <a:ext cx="184150" cy="366712"/>
          </a:xfrm>
          <a:prstGeom prst="rect">
            <a:avLst/>
          </a:prstGeom>
          <a:noFill/>
          <a:ln w="9525">
            <a:noFill/>
            <a:miter lim="800000"/>
            <a:headEnd/>
            <a:tailEnd/>
          </a:ln>
        </p:spPr>
        <p:txBody>
          <a:bodyPr wrap="none" anchor="ctr">
            <a:spAutoFit/>
          </a:bodyPr>
          <a:lstStyle/>
          <a:p>
            <a:endParaRPr lang="en-US"/>
          </a:p>
        </p:txBody>
      </p:sp>
    </p:spTree>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sz="3200" b="1" smtClean="0">
                <a:solidFill>
                  <a:srgbClr val="FF5050"/>
                </a:solidFill>
              </a:rPr>
              <a:t>Normal monthly annual rainfall in mm</a:t>
            </a:r>
            <a:r>
              <a:rPr lang="en-US" sz="4000" smtClean="0"/>
              <a:t> </a:t>
            </a:r>
          </a:p>
        </p:txBody>
      </p:sp>
      <p:graphicFrame>
        <p:nvGraphicFramePr>
          <p:cNvPr id="270339" name="Group 3"/>
          <p:cNvGraphicFramePr>
            <a:graphicFrameLocks noGrp="1"/>
          </p:cNvGraphicFramePr>
          <p:nvPr>
            <p:ph type="tbl" idx="1"/>
          </p:nvPr>
        </p:nvGraphicFramePr>
        <p:xfrm>
          <a:off x="457200" y="2743200"/>
          <a:ext cx="8229600" cy="2514600"/>
        </p:xfrm>
        <a:graphic>
          <a:graphicData uri="http://schemas.openxmlformats.org/drawingml/2006/table">
            <a:tbl>
              <a:tblPr/>
              <a:tblGrid>
                <a:gridCol w="931863"/>
                <a:gridCol w="568325"/>
                <a:gridCol w="514350"/>
                <a:gridCol w="568325"/>
                <a:gridCol w="568325"/>
                <a:gridCol w="585787"/>
                <a:gridCol w="677863"/>
                <a:gridCol w="676275"/>
                <a:gridCol w="676275"/>
                <a:gridCol w="677862"/>
                <a:gridCol w="676275"/>
                <a:gridCol w="568325"/>
                <a:gridCol w="539750"/>
              </a:tblGrid>
              <a:tr h="8207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Times New Roman" pitchFamily="18" charset="0"/>
                          <a:cs typeface="Times New Roman" pitchFamily="18" charset="0"/>
                        </a:rPr>
                        <a:t>Months</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Jan</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Feb</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Mar</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Apr</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May</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Jun</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Jul</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Aug</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Sep</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Oct</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Nov</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66FF"/>
                          </a:solidFill>
                          <a:effectLst/>
                          <a:latin typeface="Times New Roman" pitchFamily="18" charset="0"/>
                          <a:cs typeface="Times New Roman" pitchFamily="18" charset="0"/>
                        </a:rPr>
                        <a:t>Dec</a:t>
                      </a:r>
                      <a:endParaRPr kumimoji="0" lang="en-US" sz="1800" b="0" i="0" u="none" strike="noStrike" cap="none" normalizeH="0" baseline="0" smtClean="0">
                        <a:ln>
                          <a:noFill/>
                        </a:ln>
                        <a:solidFill>
                          <a:srgbClr val="0066FF"/>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76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Times New Roman" pitchFamily="18" charset="0"/>
                          <a:cs typeface="Times New Roman" pitchFamily="18" charset="0"/>
                        </a:rPr>
                        <a:t>Normal Monthly Rainfall (mm)</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10.9</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8.2</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18.9</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20.9</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31.6</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116.3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170.6</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190.4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114.1</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108.5</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26.1</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6175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FFFFFF"/>
                          </a:solidFill>
                          <a:effectLst/>
                          <a:latin typeface="Times New Roman" pitchFamily="18" charset="0"/>
                          <a:cs typeface="Times New Roman" pitchFamily="18" charset="0"/>
                        </a:rPr>
                        <a:t>Rainy Days</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0.7</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1.7</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2.4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7</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9.9</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11.4</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6.8</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5.5</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cs typeface="Times New Roman" pitchFamily="18" charset="0"/>
                        </a:rPr>
                        <a:t>0.3</a:t>
                      </a:r>
                      <a:endParaRPr kumimoji="0" lang="en-US" sz="1800" b="0" i="0" u="none" strike="noStrike" cap="none" normalizeH="0" baseline="0" smtClean="0">
                        <a:ln>
                          <a:noFill/>
                        </a:ln>
                        <a:solidFill>
                          <a:schemeClr val="tx1"/>
                        </a:solidFill>
                        <a:effectLst/>
                        <a:latin typeface="Arial" pitchFamily="34"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ransition advClick="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944562"/>
          </a:xfrm>
        </p:spPr>
        <p:txBody>
          <a:bodyPr/>
          <a:lstStyle/>
          <a:p>
            <a:pPr eaLnBrk="1" hangingPunct="1"/>
            <a:r>
              <a:rPr lang="en-US" sz="3200" b="1" smtClean="0">
                <a:solidFill>
                  <a:srgbClr val="FF5050"/>
                </a:solidFill>
              </a:rPr>
              <a:t>Normal rainfall over the study area</a:t>
            </a:r>
          </a:p>
        </p:txBody>
      </p:sp>
      <p:pic>
        <p:nvPicPr>
          <p:cNvPr id="56323" name="Picture 3" descr="hyderabad"/>
          <p:cNvPicPr>
            <a:picLocks noGrp="1" noChangeAspect="1" noChangeArrowheads="1"/>
          </p:cNvPicPr>
          <p:nvPr>
            <p:ph idx="1"/>
          </p:nvPr>
        </p:nvPicPr>
        <p:blipFill>
          <a:blip r:embed="rId2"/>
          <a:srcRect/>
          <a:stretch>
            <a:fillRect/>
          </a:stretch>
        </p:blipFill>
        <p:spPr>
          <a:xfrm>
            <a:off x="457200" y="1503363"/>
            <a:ext cx="8077200" cy="4630737"/>
          </a:xfrm>
          <a:noFill/>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7"/>
          <p:cNvSpPr>
            <a:spLocks noGrp="1" noChangeArrowheads="1"/>
          </p:cNvSpPr>
          <p:nvPr>
            <p:ph idx="1"/>
          </p:nvPr>
        </p:nvSpPr>
        <p:spPr>
          <a:xfrm>
            <a:off x="304800" y="685800"/>
            <a:ext cx="8610600" cy="5440363"/>
          </a:xfrm>
        </p:spPr>
        <p:txBody>
          <a:bodyPr/>
          <a:lstStyle/>
          <a:p>
            <a:pPr eaLnBrk="1" hangingPunct="1">
              <a:buFont typeface="Wingdings 2" pitchFamily="18" charset="2"/>
              <a:buNone/>
            </a:pPr>
            <a:r>
              <a:rPr lang="en-US" sz="4000" b="1" smtClean="0">
                <a:solidFill>
                  <a:srgbClr val="00CCFF"/>
                </a:solidFill>
              </a:rPr>
              <a:t>                      </a:t>
            </a:r>
            <a:r>
              <a:rPr lang="en-US" b="1" smtClean="0">
                <a:solidFill>
                  <a:srgbClr val="00CCFF"/>
                </a:solidFill>
              </a:rPr>
              <a:t>WATER!!!!!!!</a:t>
            </a:r>
          </a:p>
          <a:p>
            <a:pPr eaLnBrk="1" hangingPunct="1"/>
            <a:endParaRPr lang="en-US" b="1" smtClean="0">
              <a:solidFill>
                <a:srgbClr val="FFFF00"/>
              </a:solidFill>
            </a:endParaRPr>
          </a:p>
          <a:p>
            <a:pPr eaLnBrk="1" hangingPunct="1">
              <a:buFont typeface="Wingdings 2" pitchFamily="18" charset="2"/>
              <a:buNone/>
            </a:pPr>
            <a:r>
              <a:rPr lang="en-US" b="1" smtClean="0">
                <a:solidFill>
                  <a:srgbClr val="FFFF00"/>
                </a:solidFill>
              </a:rPr>
              <a:t> </a:t>
            </a:r>
            <a:r>
              <a:rPr lang="en-US" b="1" smtClean="0">
                <a:solidFill>
                  <a:srgbClr val="00B050"/>
                </a:solidFill>
              </a:rPr>
              <a:t>THE PRECIOUS GIFT OF NATURE</a:t>
            </a:r>
          </a:p>
          <a:p>
            <a:pPr eaLnBrk="1" hangingPunct="1"/>
            <a:endParaRPr lang="en-US" b="1" smtClean="0">
              <a:solidFill>
                <a:srgbClr val="FFFF00"/>
              </a:solidFill>
            </a:endParaRPr>
          </a:p>
          <a:p>
            <a:pPr eaLnBrk="1" hangingPunct="1">
              <a:buFont typeface="Wingdings 2" pitchFamily="18" charset="2"/>
              <a:buNone/>
            </a:pPr>
            <a:r>
              <a:rPr lang="en-US" b="1" smtClean="0">
                <a:solidFill>
                  <a:srgbClr val="FFFF00"/>
                </a:solidFill>
              </a:rPr>
              <a:t>                    </a:t>
            </a:r>
            <a:r>
              <a:rPr lang="en-US" b="1" smtClean="0">
                <a:solidFill>
                  <a:srgbClr val="F68CFE"/>
                </a:solidFill>
              </a:rPr>
              <a:t>CONSERVE IT!! </a:t>
            </a:r>
          </a:p>
          <a:p>
            <a:pPr eaLnBrk="1" hangingPunct="1"/>
            <a:endParaRPr lang="en-US" b="1" smtClean="0">
              <a:solidFill>
                <a:srgbClr val="FFFF00"/>
              </a:solidFill>
            </a:endParaRPr>
          </a:p>
          <a:p>
            <a:pPr eaLnBrk="1" hangingPunct="1">
              <a:buFont typeface="Wingdings 2" pitchFamily="18" charset="2"/>
              <a:buNone/>
            </a:pPr>
            <a:r>
              <a:rPr lang="en-US" b="1" smtClean="0">
                <a:solidFill>
                  <a:srgbClr val="00CCFF"/>
                </a:solidFill>
              </a:rPr>
              <a:t>        </a:t>
            </a:r>
            <a:r>
              <a:rPr lang="en-US" b="1" smtClean="0">
                <a:solidFill>
                  <a:srgbClr val="C00000"/>
                </a:solidFill>
              </a:rPr>
              <a:t>DO NOT WASTE IT!!</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2800" b="1" smtClean="0">
                <a:solidFill>
                  <a:srgbClr val="FF5050"/>
                </a:solidFill>
              </a:rPr>
              <a:t>Percentage of deviation over normal rainfall</a:t>
            </a:r>
            <a:r>
              <a:rPr lang="en-US" sz="4000" smtClean="0"/>
              <a:t> </a:t>
            </a:r>
          </a:p>
        </p:txBody>
      </p:sp>
      <p:pic>
        <p:nvPicPr>
          <p:cNvPr id="57347" name="Picture 3"/>
          <p:cNvPicPr>
            <a:picLocks noGrp="1" noChangeAspect="1" noChangeArrowheads="1"/>
          </p:cNvPicPr>
          <p:nvPr>
            <p:ph idx="1"/>
          </p:nvPr>
        </p:nvPicPr>
        <p:blipFill>
          <a:blip r:embed="rId2"/>
          <a:srcRect/>
          <a:stretch>
            <a:fillRect/>
          </a:stretch>
        </p:blipFill>
        <p:spPr>
          <a:xfrm>
            <a:off x="1804988" y="2527300"/>
            <a:ext cx="5534025" cy="3205163"/>
          </a:xfrm>
          <a:noFill/>
        </p:spPr>
      </p:pic>
    </p:spTree>
  </p:cSld>
  <p:clrMapOvr>
    <a:masterClrMapping/>
  </p:clrMapOvr>
  <p:transition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2800" b="1" smtClean="0">
                <a:solidFill>
                  <a:srgbClr val="FF5050"/>
                </a:solidFill>
              </a:rPr>
              <a:t>Trend line of rainfall over Hyderabad</a:t>
            </a:r>
          </a:p>
        </p:txBody>
      </p:sp>
      <p:pic>
        <p:nvPicPr>
          <p:cNvPr id="58371" name="Picture 3"/>
          <p:cNvPicPr>
            <a:picLocks noGrp="1" noChangeAspect="1" noChangeArrowheads="1"/>
          </p:cNvPicPr>
          <p:nvPr>
            <p:ph idx="1"/>
          </p:nvPr>
        </p:nvPicPr>
        <p:blipFill>
          <a:blip r:embed="rId2"/>
          <a:srcRect/>
          <a:stretch>
            <a:fillRect/>
          </a:stretch>
        </p:blipFill>
        <p:spPr>
          <a:xfrm>
            <a:off x="1804988" y="2527300"/>
            <a:ext cx="5534025" cy="3205163"/>
          </a:xfrm>
          <a:noFill/>
        </p:spPr>
      </p:pic>
    </p:spTree>
  </p:cSld>
  <p:clrMapOvr>
    <a:masterClrMapping/>
  </p:clrMapOvr>
  <p:transition advClick="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z="2000" b="1" smtClean="0">
                <a:solidFill>
                  <a:srgbClr val="FF5050"/>
                </a:solidFill>
              </a:rPr>
              <a:t>Water level fluctuations for a period of May to September at 30 min interval</a:t>
            </a:r>
            <a:endParaRPr lang="en-US" sz="2000" smtClean="0">
              <a:solidFill>
                <a:srgbClr val="FF5050"/>
              </a:solidFill>
            </a:endParaRPr>
          </a:p>
        </p:txBody>
      </p:sp>
      <p:pic>
        <p:nvPicPr>
          <p:cNvPr id="59395" name="Picture 3"/>
          <p:cNvPicPr>
            <a:picLocks noGrp="1" noChangeAspect="1" noChangeArrowheads="1"/>
          </p:cNvPicPr>
          <p:nvPr>
            <p:ph idx="1"/>
          </p:nvPr>
        </p:nvPicPr>
        <p:blipFill>
          <a:blip r:embed="rId2"/>
          <a:srcRect/>
          <a:stretch>
            <a:fillRect/>
          </a:stretch>
        </p:blipFill>
        <p:spPr>
          <a:xfrm>
            <a:off x="825500" y="2341563"/>
            <a:ext cx="7493000" cy="3576637"/>
          </a:xfrm>
          <a:noFill/>
        </p:spPr>
      </p:pic>
    </p:spTree>
  </p:cSld>
  <p:clrMapOvr>
    <a:masterClrMapping/>
  </p:clrMapOvr>
  <p:transition advClick="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304800" y="228600"/>
            <a:ext cx="8229600" cy="1143000"/>
          </a:xfrm>
        </p:spPr>
        <p:txBody>
          <a:bodyPr/>
          <a:lstStyle/>
          <a:p>
            <a:pPr eaLnBrk="1" hangingPunct="1"/>
            <a:r>
              <a:rPr lang="en-US" sz="2000" b="1" smtClean="0">
                <a:solidFill>
                  <a:srgbClr val="FF5050"/>
                </a:solidFill>
              </a:rPr>
              <a:t>Details about the name of the building, existing built-up area, maximum amount of water can be harvested on a normal year and on a maximum rain day</a:t>
            </a:r>
          </a:p>
        </p:txBody>
      </p:sp>
      <p:graphicFrame>
        <p:nvGraphicFramePr>
          <p:cNvPr id="100036" name="Group 708"/>
          <p:cNvGraphicFramePr>
            <a:graphicFrameLocks noGrp="1"/>
          </p:cNvGraphicFramePr>
          <p:nvPr>
            <p:ph type="tbl" idx="1"/>
          </p:nvPr>
        </p:nvGraphicFramePr>
        <p:xfrm>
          <a:off x="381000" y="1239838"/>
          <a:ext cx="8458200" cy="5418137"/>
        </p:xfrm>
        <a:graphic>
          <a:graphicData uri="http://schemas.openxmlformats.org/drawingml/2006/table">
            <a:tbl>
              <a:tblPr/>
              <a:tblGrid>
                <a:gridCol w="461963"/>
                <a:gridCol w="2967037"/>
                <a:gridCol w="1066800"/>
                <a:gridCol w="1905000"/>
                <a:gridCol w="2057400"/>
              </a:tblGrid>
              <a:tr h="969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S.</a:t>
                      </a:r>
                      <a:endParaRPr kumimoji="0" lang="en-US" sz="1000" b="0" i="0" u="none" strike="noStrike" cap="none" normalizeH="0" baseline="0" smtClean="0">
                        <a:ln>
                          <a:noFill/>
                        </a:ln>
                        <a:solidFill>
                          <a:srgbClr val="0066FF"/>
                        </a:solidFill>
                        <a:effectLst/>
                        <a:latin typeface="Times New Roman" pitchFamily="18"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NO</a:t>
                      </a:r>
                      <a:endPar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NAME OF THE BUILDING</a:t>
                      </a:r>
                      <a:endPar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AREA in m</a:t>
                      </a:r>
                      <a:r>
                        <a:rPr kumimoji="0" lang="en-US" sz="1000" b="1" i="0" u="none" strike="noStrike" cap="none" normalizeH="0" baseline="30000" smtClean="0">
                          <a:ln>
                            <a:noFill/>
                          </a:ln>
                          <a:solidFill>
                            <a:srgbClr val="0066FF"/>
                          </a:solidFill>
                          <a:effectLst/>
                          <a:latin typeface="Arial" pitchFamily="34" charset="0"/>
                          <a:ea typeface="Times New Roman" pitchFamily="18" charset="0"/>
                          <a:cs typeface="Arial" pitchFamily="34" charset="0"/>
                        </a:rPr>
                        <a:t>2</a:t>
                      </a:r>
                      <a:endPar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Max. water can be harvested in a normal year in m</a:t>
                      </a:r>
                      <a:r>
                        <a:rPr kumimoji="0" lang="en-US" sz="1000" b="1" i="0" u="none" strike="noStrike" cap="none" normalizeH="0" baseline="30000" smtClean="0">
                          <a:ln>
                            <a:noFill/>
                          </a:ln>
                          <a:solidFill>
                            <a:srgbClr val="0066FF"/>
                          </a:solidFill>
                          <a:effectLst/>
                          <a:latin typeface="Arial" pitchFamily="34" charset="0"/>
                          <a:ea typeface="Times New Roman" pitchFamily="18" charset="0"/>
                          <a:cs typeface="Arial" pitchFamily="34" charset="0"/>
                        </a:rPr>
                        <a:t>3</a:t>
                      </a:r>
                      <a:endPar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66FF"/>
                          </a:solidFill>
                          <a:effectLst/>
                          <a:latin typeface="Arial" pitchFamily="34" charset="0"/>
                          <a:ea typeface="Times New Roman" pitchFamily="18" charset="0"/>
                          <a:cs typeface="Arial" pitchFamily="34" charset="0"/>
                        </a:rPr>
                        <a:t>Max. Water can be harvested on a max rainy day in m</a:t>
                      </a:r>
                      <a:r>
                        <a:rPr kumimoji="0" lang="en-US" sz="1000" b="1" i="0" u="none" strike="noStrike" cap="none" normalizeH="0" baseline="30000" smtClean="0">
                          <a:ln>
                            <a:noFill/>
                          </a:ln>
                          <a:solidFill>
                            <a:srgbClr val="0066FF"/>
                          </a:solidFill>
                          <a:effectLst/>
                          <a:latin typeface="Arial" pitchFamily="34" charset="0"/>
                          <a:ea typeface="Times New Roman" pitchFamily="18" charset="0"/>
                          <a:cs typeface="Arial" pitchFamily="34" charset="0"/>
                        </a:rPr>
                        <a:t>3</a:t>
                      </a:r>
                      <a:endParaRPr kumimoji="0" lang="en-US" sz="1800" b="0" i="0" u="none" strike="noStrike" cap="none" normalizeH="0" baseline="0" smtClean="0">
                        <a:ln>
                          <a:noFill/>
                        </a:ln>
                        <a:solidFill>
                          <a:srgbClr val="0066FF"/>
                        </a:solidFill>
                        <a:effectLst/>
                        <a:latin typeface="Arial" pitchFamily="34" charset="0"/>
                        <a:ea typeface="Times New Roman" pitchFamily="18" charset="0"/>
                        <a:cs typeface="Arial"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CSE Building (Old)</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584.25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378.594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32.718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ANDHRA BANK(G.F)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312.8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202.6944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17.5168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RECTOR/REGISTRAR QAR</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315.84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204.6643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17.68704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VC'S LODGE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280.01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181.4465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15.68056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cs typeface="Times New Roman" pitchFamily="18" charset="0"/>
                        </a:rPr>
                        <a:t>C DAC BUILDING</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494.44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320.3971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27.68864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GUEST HOUSE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900.87*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583.7638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50.44872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MECHANICAL BUILDING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890*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576.72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49.84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METALLURGICAL BUILDING</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1352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876.096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75.712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ESTATE OFFICE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202.46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131.1941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11.33776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CANTEEN</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382.69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247.9831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21.43064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PRINCIPAL'S OFFICE</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2179.57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1412.361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122.0559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EEE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2921.31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1893.009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163.5934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UGC-ASC BUILDING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1760.47*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1140.785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98.58632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A2 TYPE QUARTERS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732.55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474.6924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41.0228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B2,B3&amp;B4 TYPE QUARTERS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2047.89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1327.033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114.6818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ECE Builiding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1144.02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741.325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64.06512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ADMINISTRATIVE BUILDING(G.F,F.F,&amp;S.F)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1394.34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903.5323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78.08304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CIVIL ENGG. BUILDING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1774.4*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1149.811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99.3664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SIT Builiding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2225.58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1442.176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124.6325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06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UNIVERSITY HEALTH CENTRE(G.F.)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502.32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325.5034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28.12992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n-US" sz="2000" b="1" smtClean="0">
                <a:solidFill>
                  <a:srgbClr val="FF5050"/>
                </a:solidFill>
              </a:rPr>
              <a:t>Details about the name of the building, existing built-up area, maximum amount of water can be harvested on a normal year and on a maximum rain day</a:t>
            </a:r>
          </a:p>
        </p:txBody>
      </p:sp>
      <p:graphicFrame>
        <p:nvGraphicFramePr>
          <p:cNvPr id="101873" name="Group 497"/>
          <p:cNvGraphicFramePr>
            <a:graphicFrameLocks noGrp="1"/>
          </p:cNvGraphicFramePr>
          <p:nvPr>
            <p:ph type="tbl" idx="1"/>
          </p:nvPr>
        </p:nvGraphicFramePr>
        <p:xfrm>
          <a:off x="457200" y="1600200"/>
          <a:ext cx="8229600" cy="4525963"/>
        </p:xfrm>
        <a:graphic>
          <a:graphicData uri="http://schemas.openxmlformats.org/drawingml/2006/table">
            <a:tbl>
              <a:tblPr/>
              <a:tblGrid>
                <a:gridCol w="461963"/>
                <a:gridCol w="3833812"/>
                <a:gridCol w="942975"/>
                <a:gridCol w="1428750"/>
                <a:gridCol w="1562100"/>
              </a:tblGrid>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LIBRARY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1677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1086.696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93.912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DIRECTOR'S QUARTERS(G.F&amp;F.F)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207.6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134.5248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11.6256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A-TYPE QUARTERS(OLD)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534.38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346.2782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29.92528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B-TYPE QUARTERS(OLD)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441.44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286.0531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24.72064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C-TYPE QUARTERS(OLD)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313.66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203.2517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17.56496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BOYS HOSTEL(OLD)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1518.76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984.1565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85.05056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GIRLS HOSTEL(OLD)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1328.17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860.6542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74.37752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SPORTS COMPLEX(G.F)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437.12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283.2538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24.47872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KRISHNA HOSTEL SHED</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3743.75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2425.95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209.65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MECHANICAL SHEDS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4198.17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2720.414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235.0975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GENERATOR</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82.07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53.18136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4.59592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GEO TECH</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252.28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163.4774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14.12768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05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SHEDS NEAR REG/REC.QTRS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263.95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171.0396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14.7812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PG BOYS HOSTEL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3596.21*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2330.344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201.3878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89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A3TYPE QUARTERS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801.5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519.372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44.884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p:cNvSpPr>
            <a:spLocks noGrp="1" noChangeArrowheads="1"/>
          </p:cNvSpPr>
          <p:nvPr>
            <p:ph type="title"/>
          </p:nvPr>
        </p:nvSpPr>
        <p:spPr/>
        <p:txBody>
          <a:bodyPr/>
          <a:lstStyle/>
          <a:p>
            <a:pPr eaLnBrk="1" hangingPunct="1"/>
            <a:r>
              <a:rPr lang="en-US" sz="2000" b="1" smtClean="0">
                <a:solidFill>
                  <a:srgbClr val="FF5050"/>
                </a:solidFill>
              </a:rPr>
              <a:t>Details about the name of the building, existing built-up area, maximum amount of water can be harvested on a normal year and on a maximum rain day</a:t>
            </a:r>
          </a:p>
        </p:txBody>
      </p:sp>
      <p:graphicFrame>
        <p:nvGraphicFramePr>
          <p:cNvPr id="103888" name="Group 464"/>
          <p:cNvGraphicFramePr>
            <a:graphicFrameLocks noGrp="1"/>
          </p:cNvGraphicFramePr>
          <p:nvPr>
            <p:ph type="tbl" idx="1"/>
          </p:nvPr>
        </p:nvGraphicFramePr>
        <p:xfrm>
          <a:off x="457200" y="1600200"/>
          <a:ext cx="8229600" cy="4813300"/>
        </p:xfrm>
        <a:graphic>
          <a:graphicData uri="http://schemas.openxmlformats.org/drawingml/2006/table">
            <a:tbl>
              <a:tblPr/>
              <a:tblGrid>
                <a:gridCol w="461963"/>
                <a:gridCol w="3833812"/>
                <a:gridCol w="942975"/>
                <a:gridCol w="1428750"/>
                <a:gridCol w="1562100"/>
              </a:tblGrid>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B5 TYPE QUARTERS</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615.98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399.155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34.49488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37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GIRLS HOSTEL(OLD)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1802.26*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1167.864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100.9266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667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IIC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950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615.6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53.2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39</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TBI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765.6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496.1088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42.8736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ADMINISTRATIVE BUILDING(T.F)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1394.34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903.5323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78.08304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IST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1354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877.392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75.824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CENTRALIZED </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1446.38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937.2542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80.99728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43</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EXAMINATION BUILDING</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1453.74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942.0235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81.40944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ANDHRA BANK(F.F)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331.91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215.0777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18.58696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GUEST HOUSE (DINING -F.F&amp;S.F)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330</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213.84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18.48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UNIVERSITY HEALTH CENTRE(F.F.)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502.32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325.5034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28.12992</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47</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SPORTS COMPLEX(F.F,S.F)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874.24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566.5075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48.95744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48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DIRECTOR'S QUARTERS(S.F)</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207.6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134.5248</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11.6256</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rgbClr val="000000"/>
                        </a:solidFill>
                        <a:effectLst/>
                        <a:latin typeface="Arial" pitchFamily="34"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TOTAL Plinth area</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53822.24</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pitchFamily="34" charset="0"/>
                          <a:cs typeface="Times New Roman" pitchFamily="18" charset="0"/>
                        </a:rPr>
                        <a:t>34876.81</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smtClean="0">
                          <a:ln>
                            <a:noFill/>
                          </a:ln>
                          <a:solidFill>
                            <a:srgbClr val="000000"/>
                          </a:solidFill>
                          <a:effectLst/>
                          <a:latin typeface="Arial" pitchFamily="34" charset="0"/>
                          <a:cs typeface="Times New Roman" pitchFamily="18" charset="0"/>
                        </a:rPr>
                        <a:t>3014.045</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1188">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000000"/>
                          </a:solidFill>
                          <a:effectLst/>
                          <a:latin typeface="Arial" pitchFamily="34" charset="0"/>
                          <a:cs typeface="Times New Roman" pitchFamily="18" charset="0"/>
                        </a:rPr>
                        <a:t>* Structure considered for rainwater harvesting</a:t>
                      </a:r>
                      <a:endParaRPr kumimoji="0" lang="en-US"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09600" y="533400"/>
            <a:ext cx="7772400" cy="914400"/>
          </a:xfrm>
        </p:spPr>
        <p:txBody>
          <a:bodyPr/>
          <a:lstStyle/>
          <a:p>
            <a:pPr algn="ctr" eaLnBrk="1" fontAlgn="auto" hangingPunct="1">
              <a:spcAft>
                <a:spcPts val="0"/>
              </a:spcAft>
              <a:defRPr/>
            </a:pPr>
            <a:r>
              <a:rPr lang="en-US" sz="4000" dirty="0" smtClean="0">
                <a:solidFill>
                  <a:srgbClr val="FF0000"/>
                </a:solidFill>
              </a:rPr>
              <a:t>PROPOSED STRUCTURES</a:t>
            </a:r>
            <a:endParaRPr lang="en-US" dirty="0" smtClean="0">
              <a:solidFill>
                <a:srgbClr val="FF0000"/>
              </a:solidFill>
            </a:endParaRPr>
          </a:p>
        </p:txBody>
      </p:sp>
      <p:sp>
        <p:nvSpPr>
          <p:cNvPr id="63491" name="Rectangle 3"/>
          <p:cNvSpPr>
            <a:spLocks noGrp="1" noChangeArrowheads="1"/>
          </p:cNvSpPr>
          <p:nvPr>
            <p:ph type="subTitle" idx="1"/>
          </p:nvPr>
        </p:nvSpPr>
        <p:spPr>
          <a:xfrm>
            <a:off x="381000" y="1600200"/>
            <a:ext cx="8229600" cy="4572000"/>
          </a:xfrm>
        </p:spPr>
        <p:txBody>
          <a:bodyPr/>
          <a:lstStyle/>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r>
              <a:rPr lang="en-US" sz="2200" smtClean="0">
                <a:solidFill>
                  <a:schemeClr val="bg1"/>
                </a:solidFill>
                <a:latin typeface="Arial" charset="0"/>
                <a:cs typeface="Arial" charset="0"/>
              </a:rPr>
              <a:t>Farm rainwater harvesting structures </a:t>
            </a:r>
          </a:p>
          <a:p>
            <a:pPr marL="609600" marR="0" indent="-609600" algn="just" eaLnBrk="1" hangingPunct="1">
              <a:lnSpc>
                <a:spcPct val="60000"/>
              </a:lnSpc>
            </a:pPr>
            <a:endParaRPr lang="en-US" sz="2200" smtClean="0">
              <a:solidFill>
                <a:schemeClr val="bg1"/>
              </a:solidFill>
              <a:latin typeface="Arial" charset="0"/>
              <a:cs typeface="Arial" charset="0"/>
            </a:endParaRPr>
          </a:p>
          <a:p>
            <a:pPr marL="609600" marR="0" indent="-609600" algn="just" eaLnBrk="1" hangingPunct="1">
              <a:lnSpc>
                <a:spcPct val="60000"/>
              </a:lnSpc>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r>
              <a:rPr lang="en-US" sz="2200" smtClean="0">
                <a:solidFill>
                  <a:schemeClr val="bg1"/>
                </a:solidFill>
                <a:latin typeface="Arial" charset="0"/>
                <a:cs typeface="Arial" charset="0"/>
              </a:rPr>
              <a:t>Three Observation wells in the campus </a:t>
            </a:r>
          </a:p>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r>
              <a:rPr lang="en-US" sz="2200" smtClean="0">
                <a:solidFill>
                  <a:schemeClr val="bg1"/>
                </a:solidFill>
                <a:latin typeface="Arial" charset="0"/>
                <a:cs typeface="Arial" charset="0"/>
              </a:rPr>
              <a:t>Roof-top rainwater harvesting with a capacity of 50,000 litres and re-use (at two places) </a:t>
            </a:r>
          </a:p>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buFontTx/>
              <a:buChar char="•"/>
            </a:pPr>
            <a:endParaRPr lang="en-US" sz="2200" smtClean="0">
              <a:solidFill>
                <a:schemeClr val="bg1"/>
              </a:solidFill>
              <a:latin typeface="Arial" charset="0"/>
              <a:cs typeface="Arial" charset="0"/>
            </a:endParaRPr>
          </a:p>
          <a:p>
            <a:pPr marL="609600" marR="0" indent="-609600" algn="just" eaLnBrk="1" hangingPunct="1">
              <a:lnSpc>
                <a:spcPct val="60000"/>
              </a:lnSpc>
            </a:pPr>
            <a:r>
              <a:rPr lang="en-US" sz="2200" smtClean="0">
                <a:solidFill>
                  <a:schemeClr val="bg1"/>
                </a:solidFill>
                <a:latin typeface="Arial" charset="0"/>
                <a:cs typeface="Arial" charset="0"/>
              </a:rPr>
              <a:t>	Roof top rainwater harvesting with a capacity of two lakh liters and re-use </a:t>
            </a:r>
          </a:p>
          <a:p>
            <a:pPr marL="609600" marR="0" indent="-609600" algn="just" eaLnBrk="1" hangingPunct="1">
              <a:lnSpc>
                <a:spcPct val="60000"/>
              </a:lnSpc>
              <a:buFontTx/>
              <a:buChar char="•"/>
            </a:pPr>
            <a:endParaRPr lang="en-US" sz="1900" smtClean="0">
              <a:solidFill>
                <a:srgbClr val="FF0000"/>
              </a:solidFill>
            </a:endParaRPr>
          </a:p>
          <a:p>
            <a:pPr marL="609600" marR="0" indent="-609600" algn="just" eaLnBrk="1" hangingPunct="1">
              <a:lnSpc>
                <a:spcPct val="60000"/>
              </a:lnSpc>
              <a:buFontTx/>
              <a:buChar char="•"/>
            </a:pPr>
            <a:r>
              <a:rPr lang="en-US" sz="1900" smtClean="0"/>
              <a:t>Roof top rainwater collection with a capacity of 1,00,000 liters along with recharge shafts and supported with side brick walls  (three places) </a:t>
            </a:r>
          </a:p>
          <a:p>
            <a:pPr marL="609600" marR="0" indent="-609600" algn="just" eaLnBrk="1" hangingPunct="1">
              <a:lnSpc>
                <a:spcPct val="60000"/>
              </a:lnSpc>
              <a:buFontTx/>
              <a:buChar char="•"/>
            </a:pPr>
            <a:endParaRPr lang="en-US" sz="1900" smtClean="0"/>
          </a:p>
        </p:txBody>
      </p:sp>
    </p:spTree>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533400"/>
            <a:ext cx="8229600" cy="514350"/>
          </a:xfrm>
        </p:spPr>
        <p:txBody>
          <a:bodyPr>
            <a:normAutofit fontScale="90000"/>
          </a:bodyPr>
          <a:lstStyle/>
          <a:p>
            <a:pPr marL="838200" indent="-838200" algn="ctr" eaLnBrk="1" fontAlgn="auto" hangingPunct="1">
              <a:spcAft>
                <a:spcPts val="0"/>
              </a:spcAft>
              <a:defRPr/>
            </a:pPr>
            <a:r>
              <a:rPr lang="en-US" sz="4000" dirty="0" smtClean="0">
                <a:solidFill>
                  <a:srgbClr val="FF0000"/>
                </a:solidFill>
              </a:rPr>
              <a:t>Farm rainwater harvesting structures</a:t>
            </a:r>
          </a:p>
        </p:txBody>
      </p:sp>
      <p:sp>
        <p:nvSpPr>
          <p:cNvPr id="66563" name="Rectangle 3"/>
          <p:cNvSpPr>
            <a:spLocks noGrp="1" noChangeArrowheads="1"/>
          </p:cNvSpPr>
          <p:nvPr>
            <p:ph idx="1"/>
          </p:nvPr>
        </p:nvSpPr>
        <p:spPr>
          <a:xfrm>
            <a:off x="381000" y="1143000"/>
            <a:ext cx="8534400" cy="5257800"/>
          </a:xfrm>
        </p:spPr>
        <p:txBody>
          <a:bodyPr>
            <a:normAutofit fontScale="92500" lnSpcReduction="10000"/>
          </a:bodyPr>
          <a:lstStyle/>
          <a:p>
            <a:pPr marL="274320" indent="-274320" algn="just" eaLnBrk="1" fontAlgn="auto" hangingPunct="1">
              <a:lnSpc>
                <a:spcPct val="140000"/>
              </a:lnSpc>
              <a:spcAft>
                <a:spcPts val="0"/>
              </a:spcAft>
              <a:buClr>
                <a:schemeClr val="accent3"/>
              </a:buClr>
              <a:buFont typeface="Wingdings 2"/>
              <a:buChar char=""/>
              <a:defRPr/>
            </a:pPr>
            <a:r>
              <a:rPr lang="en-US" sz="2000" dirty="0" smtClean="0">
                <a:latin typeface="Arial" pitchFamily="34" charset="0"/>
                <a:cs typeface="Arial" pitchFamily="34" charset="0"/>
              </a:rPr>
              <a:t>There are three distinct watersheds covering JNTUH campus from which surface runoff could be harvested for recharging the ground water aquifers. </a:t>
            </a:r>
          </a:p>
          <a:p>
            <a:pPr marL="274320" indent="-274320" algn="just" eaLnBrk="1" fontAlgn="auto" hangingPunct="1">
              <a:lnSpc>
                <a:spcPct val="140000"/>
              </a:lnSpc>
              <a:spcAft>
                <a:spcPts val="0"/>
              </a:spcAft>
              <a:buClr>
                <a:schemeClr val="accent3"/>
              </a:buClr>
              <a:buFont typeface="Wingdings 2"/>
              <a:buChar char=""/>
              <a:defRPr/>
            </a:pPr>
            <a:endParaRPr lang="en-US" sz="2000" dirty="0" smtClean="0">
              <a:latin typeface="Arial" pitchFamily="34" charset="0"/>
              <a:cs typeface="Arial" pitchFamily="34" charset="0"/>
            </a:endParaRPr>
          </a:p>
          <a:p>
            <a:pPr marL="274320" indent="-274320" algn="just" eaLnBrk="1" fontAlgn="auto" hangingPunct="1">
              <a:lnSpc>
                <a:spcPct val="140000"/>
              </a:lnSpc>
              <a:spcAft>
                <a:spcPts val="0"/>
              </a:spcAft>
              <a:buClr>
                <a:schemeClr val="accent3"/>
              </a:buClr>
              <a:buFont typeface="Wingdings 2"/>
              <a:buChar char=""/>
              <a:defRPr/>
            </a:pPr>
            <a:r>
              <a:rPr lang="en-US" sz="2000" dirty="0" smtClean="0">
                <a:solidFill>
                  <a:srgbClr val="0000FF"/>
                </a:solidFill>
                <a:latin typeface="Arial" pitchFamily="34" charset="0"/>
                <a:cs typeface="Arial" pitchFamily="34" charset="0"/>
              </a:rPr>
              <a:t>Recharge pond with suitable silt trap, inlet and outlet are proposed to be constructed. </a:t>
            </a:r>
          </a:p>
          <a:p>
            <a:pPr marL="274320" indent="-274320" algn="just" eaLnBrk="1" fontAlgn="auto" hangingPunct="1">
              <a:lnSpc>
                <a:spcPct val="140000"/>
              </a:lnSpc>
              <a:spcAft>
                <a:spcPts val="0"/>
              </a:spcAft>
              <a:buClr>
                <a:schemeClr val="accent3"/>
              </a:buClr>
              <a:buFont typeface="Wingdings 2"/>
              <a:buChar char=""/>
              <a:defRPr/>
            </a:pPr>
            <a:endParaRPr lang="en-US" sz="2000" dirty="0" smtClean="0">
              <a:solidFill>
                <a:srgbClr val="0000FF"/>
              </a:solidFill>
              <a:latin typeface="Arial" pitchFamily="34" charset="0"/>
              <a:cs typeface="Arial" pitchFamily="34" charset="0"/>
            </a:endParaRPr>
          </a:p>
          <a:p>
            <a:pPr marL="274320" indent="-274320" algn="just" eaLnBrk="1" fontAlgn="auto" hangingPunct="1">
              <a:lnSpc>
                <a:spcPct val="140000"/>
              </a:lnSpc>
              <a:spcAft>
                <a:spcPts val="0"/>
              </a:spcAft>
              <a:buClr>
                <a:schemeClr val="accent3"/>
              </a:buClr>
              <a:buFont typeface="Wingdings 2"/>
              <a:buChar char=""/>
              <a:defRPr/>
            </a:pPr>
            <a:r>
              <a:rPr lang="en-US" sz="2000" dirty="0" smtClean="0">
                <a:latin typeface="Arial" pitchFamily="34" charset="0"/>
                <a:cs typeface="Arial" pitchFamily="34" charset="0"/>
              </a:rPr>
              <a:t>The detailed estimate has been prepared for this proposal with SSR rates approved by the Andhra Pradesh state government for the year 2008-09. </a:t>
            </a:r>
          </a:p>
          <a:p>
            <a:pPr marL="274320" indent="-274320" algn="just" eaLnBrk="1" fontAlgn="auto" hangingPunct="1">
              <a:lnSpc>
                <a:spcPct val="140000"/>
              </a:lnSpc>
              <a:spcAft>
                <a:spcPts val="0"/>
              </a:spcAft>
              <a:buClr>
                <a:schemeClr val="accent3"/>
              </a:buClr>
              <a:buFont typeface="Wingdings 2"/>
              <a:buChar char=""/>
              <a:defRPr/>
            </a:pPr>
            <a:endParaRPr lang="en-US" sz="2000" dirty="0" smtClean="0">
              <a:latin typeface="Arial" pitchFamily="34" charset="0"/>
              <a:cs typeface="Arial" pitchFamily="34" charset="0"/>
            </a:endParaRPr>
          </a:p>
          <a:p>
            <a:pPr marL="274320" indent="-274320" algn="just" eaLnBrk="1" fontAlgn="auto" hangingPunct="1">
              <a:lnSpc>
                <a:spcPct val="140000"/>
              </a:lnSpc>
              <a:spcAft>
                <a:spcPts val="0"/>
              </a:spcAft>
              <a:buClr>
                <a:schemeClr val="accent3"/>
              </a:buClr>
              <a:buFont typeface="Wingdings 2"/>
              <a:buChar char=""/>
              <a:defRPr/>
            </a:pPr>
            <a:r>
              <a:rPr lang="en-US" sz="2000" dirty="0" smtClean="0">
                <a:solidFill>
                  <a:srgbClr val="0000FF"/>
                </a:solidFill>
                <a:latin typeface="Arial" pitchFamily="34" charset="0"/>
                <a:cs typeface="Arial" pitchFamily="34" charset="0"/>
              </a:rPr>
              <a:t>Two recharge shafts are also planned with in the recharge pit with coir. </a:t>
            </a:r>
          </a:p>
          <a:p>
            <a:pPr marL="274320" indent="-274320" algn="just" eaLnBrk="1" fontAlgn="auto" hangingPunct="1">
              <a:lnSpc>
                <a:spcPct val="140000"/>
              </a:lnSpc>
              <a:spcAft>
                <a:spcPts val="0"/>
              </a:spcAft>
              <a:buClr>
                <a:schemeClr val="accent3"/>
              </a:buClr>
              <a:buFont typeface="Wingdings 2"/>
              <a:buChar char=""/>
              <a:defRPr/>
            </a:pPr>
            <a:endParaRPr lang="en-US" sz="2000" dirty="0" smtClean="0">
              <a:solidFill>
                <a:srgbClr val="0000FF"/>
              </a:solidFill>
              <a:latin typeface="Arial" pitchFamily="34" charset="0"/>
              <a:cs typeface="Arial" pitchFamily="34" charset="0"/>
            </a:endParaRPr>
          </a:p>
          <a:p>
            <a:pPr marL="274320" indent="-274320" algn="just" eaLnBrk="1" fontAlgn="auto" hangingPunct="1">
              <a:lnSpc>
                <a:spcPct val="140000"/>
              </a:lnSpc>
              <a:spcAft>
                <a:spcPts val="0"/>
              </a:spcAft>
              <a:buClr>
                <a:schemeClr val="accent3"/>
              </a:buClr>
              <a:buFont typeface="Wingdings 2"/>
              <a:buChar char=""/>
              <a:defRPr/>
            </a:pPr>
            <a:r>
              <a:rPr lang="en-US" sz="2000" dirty="0" smtClean="0">
                <a:latin typeface="Arial" pitchFamily="34" charset="0"/>
                <a:cs typeface="Arial" pitchFamily="34" charset="0"/>
              </a:rPr>
              <a:t>The diameter of well is proposed to be 6”. </a:t>
            </a:r>
          </a:p>
        </p:txBody>
      </p:sp>
    </p:spTree>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33400" y="228600"/>
            <a:ext cx="8229600" cy="685800"/>
          </a:xfrm>
        </p:spPr>
        <p:txBody>
          <a:bodyPr/>
          <a:lstStyle/>
          <a:p>
            <a:pPr algn="r" eaLnBrk="1" hangingPunct="1"/>
            <a:r>
              <a:rPr lang="en-US" sz="1400" smtClean="0">
                <a:solidFill>
                  <a:srgbClr val="FF0000"/>
                </a:solidFill>
              </a:rPr>
              <a:t>Farm rainwater harvesting structures cont…</a:t>
            </a:r>
          </a:p>
        </p:txBody>
      </p:sp>
      <p:sp>
        <p:nvSpPr>
          <p:cNvPr id="65539" name="Rectangle 3"/>
          <p:cNvSpPr>
            <a:spLocks noGrp="1" noChangeArrowheads="1"/>
          </p:cNvSpPr>
          <p:nvPr>
            <p:ph idx="1"/>
          </p:nvPr>
        </p:nvSpPr>
        <p:spPr>
          <a:xfrm>
            <a:off x="0" y="914400"/>
            <a:ext cx="8915400" cy="5410200"/>
          </a:xfrm>
        </p:spPr>
        <p:txBody>
          <a:bodyPr/>
          <a:lstStyle/>
          <a:p>
            <a:pPr algn="just" eaLnBrk="1" hangingPunct="1">
              <a:lnSpc>
                <a:spcPct val="150000"/>
              </a:lnSpc>
            </a:pPr>
            <a:r>
              <a:rPr lang="en-US" sz="2400" smtClean="0">
                <a:latin typeface="Arial" charset="0"/>
                <a:cs typeface="Arial" charset="0"/>
              </a:rPr>
              <a:t>These wells would be helpful in recharging aquifers at various depths below the ground surface. </a:t>
            </a:r>
          </a:p>
          <a:p>
            <a:pPr algn="just" eaLnBrk="1" hangingPunct="1">
              <a:lnSpc>
                <a:spcPct val="150000"/>
              </a:lnSpc>
            </a:pPr>
            <a:endParaRPr lang="en-US" sz="2400" smtClean="0">
              <a:latin typeface="Arial" charset="0"/>
              <a:cs typeface="Arial" charset="0"/>
            </a:endParaRPr>
          </a:p>
          <a:p>
            <a:pPr algn="just" eaLnBrk="1" hangingPunct="1">
              <a:lnSpc>
                <a:spcPct val="150000"/>
              </a:lnSpc>
            </a:pPr>
            <a:r>
              <a:rPr lang="en-US" sz="2400" smtClean="0">
                <a:solidFill>
                  <a:srgbClr val="0000FF"/>
                </a:solidFill>
                <a:latin typeface="Arial" charset="0"/>
                <a:cs typeface="Arial" charset="0"/>
              </a:rPr>
              <a:t>It is also planned to irrigate near by avenue plants with the water stored in the sump.</a:t>
            </a:r>
            <a:r>
              <a:rPr lang="en-US" sz="2400" smtClean="0">
                <a:latin typeface="Arial" charset="0"/>
                <a:cs typeface="Arial" charset="0"/>
              </a:rPr>
              <a:t> </a:t>
            </a:r>
          </a:p>
          <a:p>
            <a:pPr algn="just" eaLnBrk="1" hangingPunct="1">
              <a:lnSpc>
                <a:spcPct val="150000"/>
              </a:lnSpc>
            </a:pPr>
            <a:endParaRPr lang="en-US" sz="2400" smtClean="0">
              <a:latin typeface="Arial" charset="0"/>
              <a:cs typeface="Arial" charset="0"/>
            </a:endParaRPr>
          </a:p>
          <a:p>
            <a:pPr algn="just" eaLnBrk="1" hangingPunct="1">
              <a:lnSpc>
                <a:spcPct val="150000"/>
              </a:lnSpc>
            </a:pPr>
            <a:r>
              <a:rPr lang="en-US" sz="2400" smtClean="0">
                <a:latin typeface="Arial" charset="0"/>
                <a:cs typeface="Arial" charset="0"/>
              </a:rPr>
              <a:t>The rates include transportation and installation charges for irrigating the avenue plants in the surrounding of the proposed rain water harvesting sump for reuse purpose.</a:t>
            </a:r>
          </a:p>
        </p:txBody>
      </p:sp>
    </p:spTree>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28600" y="304800"/>
            <a:ext cx="8686800" cy="609600"/>
          </a:xfrm>
        </p:spPr>
        <p:txBody>
          <a:bodyPr>
            <a:normAutofit fontScale="90000"/>
          </a:bodyPr>
          <a:lstStyle/>
          <a:p>
            <a:pPr algn="ctr" eaLnBrk="1" fontAlgn="auto" hangingPunct="1">
              <a:spcAft>
                <a:spcPts val="0"/>
              </a:spcAft>
              <a:defRPr/>
            </a:pPr>
            <a:r>
              <a:rPr lang="en-US" sz="4000" dirty="0" smtClean="0">
                <a:solidFill>
                  <a:srgbClr val="FF0000"/>
                </a:solidFill>
              </a:rPr>
              <a:t>Three Observation wells in the campus</a:t>
            </a:r>
          </a:p>
        </p:txBody>
      </p:sp>
      <p:sp>
        <p:nvSpPr>
          <p:cNvPr id="66563" name="Rectangle 3"/>
          <p:cNvSpPr>
            <a:spLocks noGrp="1" noChangeArrowheads="1"/>
          </p:cNvSpPr>
          <p:nvPr>
            <p:ph idx="1"/>
          </p:nvPr>
        </p:nvSpPr>
        <p:spPr>
          <a:xfrm>
            <a:off x="457200" y="990600"/>
            <a:ext cx="8229600" cy="5486400"/>
          </a:xfrm>
        </p:spPr>
        <p:txBody>
          <a:bodyPr/>
          <a:lstStyle/>
          <a:p>
            <a:pPr algn="just" eaLnBrk="1" hangingPunct="1">
              <a:lnSpc>
                <a:spcPct val="150000"/>
              </a:lnSpc>
            </a:pPr>
            <a:r>
              <a:rPr lang="en-US" sz="2000" smtClean="0">
                <a:latin typeface="Arial" charset="0"/>
                <a:cs typeface="Arial" charset="0"/>
              </a:rPr>
              <a:t>Presently, one observation well is located near the hydro-meteorological station near the field farm to monitor fluctuations in the ground water levels for every 30 minutes using automatic water level recorder. </a:t>
            </a:r>
          </a:p>
          <a:p>
            <a:pPr algn="just" eaLnBrk="1" hangingPunct="1">
              <a:lnSpc>
                <a:spcPct val="150000"/>
              </a:lnSpc>
            </a:pPr>
            <a:endParaRPr lang="en-US" sz="2000" smtClean="0">
              <a:latin typeface="Arial" charset="0"/>
              <a:cs typeface="Arial" charset="0"/>
            </a:endParaRPr>
          </a:p>
          <a:p>
            <a:pPr algn="just" eaLnBrk="1" hangingPunct="1">
              <a:lnSpc>
                <a:spcPct val="150000"/>
              </a:lnSpc>
            </a:pPr>
            <a:r>
              <a:rPr lang="en-US" sz="2000" smtClean="0">
                <a:solidFill>
                  <a:srgbClr val="0000FF"/>
                </a:solidFill>
                <a:latin typeface="Arial" charset="0"/>
                <a:cs typeface="Arial" charset="0"/>
              </a:rPr>
              <a:t>These water levels are monitored since 2008 and found to be 25m to 30 m deep in pre-monsoon period and 16m to 19 m in post-monsoon. </a:t>
            </a:r>
          </a:p>
          <a:p>
            <a:pPr algn="just" eaLnBrk="1" hangingPunct="1">
              <a:lnSpc>
                <a:spcPct val="150000"/>
              </a:lnSpc>
            </a:pPr>
            <a:endParaRPr lang="en-US" sz="2000" smtClean="0">
              <a:solidFill>
                <a:srgbClr val="0000FF"/>
              </a:solidFill>
              <a:latin typeface="Arial" charset="0"/>
              <a:cs typeface="Arial" charset="0"/>
            </a:endParaRPr>
          </a:p>
          <a:p>
            <a:pPr algn="just" eaLnBrk="1" hangingPunct="1">
              <a:lnSpc>
                <a:spcPct val="150000"/>
              </a:lnSpc>
            </a:pPr>
            <a:r>
              <a:rPr lang="en-US" sz="2000" smtClean="0">
                <a:latin typeface="Arial" charset="0"/>
                <a:cs typeface="Arial" charset="0"/>
              </a:rPr>
              <a:t>It is proposed to dig and install Three more observation wells with proper protection work.</a:t>
            </a: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ctrTitle"/>
          </p:nvPr>
        </p:nvSpPr>
        <p:spPr>
          <a:xfrm>
            <a:off x="685800" y="533400"/>
            <a:ext cx="7772400" cy="1470025"/>
          </a:xfrm>
        </p:spPr>
        <p:txBody>
          <a:bodyPr>
            <a:normAutofit fontScale="90000"/>
          </a:bodyPr>
          <a:lstStyle/>
          <a:p>
            <a:pPr eaLnBrk="1" fontAlgn="auto" hangingPunct="1">
              <a:spcAft>
                <a:spcPts val="0"/>
              </a:spcAft>
              <a:defRPr/>
            </a:pPr>
            <a:r>
              <a:rPr lang="en-US" dirty="0" smtClean="0">
                <a:solidFill>
                  <a:srgbClr val="FF0066"/>
                </a:solidFill>
              </a:rPr>
              <a:t>Water is the driver of life</a:t>
            </a:r>
            <a:br>
              <a:rPr lang="en-US" dirty="0" smtClean="0">
                <a:solidFill>
                  <a:srgbClr val="FF0066"/>
                </a:solidFill>
              </a:rPr>
            </a:br>
            <a:r>
              <a:rPr lang="en-US" dirty="0" smtClean="0"/>
              <a:t>-</a:t>
            </a:r>
            <a:r>
              <a:rPr lang="en-US" sz="2800" dirty="0" smtClean="0"/>
              <a:t>Leonardo </a:t>
            </a:r>
            <a:r>
              <a:rPr lang="en-US" sz="2800" dirty="0" err="1" smtClean="0"/>
              <a:t>da</a:t>
            </a:r>
            <a:r>
              <a:rPr lang="en-US" sz="2800" dirty="0" smtClean="0"/>
              <a:t> Vinci</a:t>
            </a:r>
          </a:p>
        </p:txBody>
      </p:sp>
      <p:pic>
        <p:nvPicPr>
          <p:cNvPr id="21507" name="Picture 1027" descr="nani060203-2"/>
          <p:cNvPicPr>
            <a:picLocks noChangeAspect="1" noChangeArrowheads="1"/>
          </p:cNvPicPr>
          <p:nvPr/>
        </p:nvPicPr>
        <p:blipFill>
          <a:blip r:embed="rId2">
            <a:lum bright="20000"/>
          </a:blip>
          <a:srcRect/>
          <a:stretch>
            <a:fillRect/>
          </a:stretch>
        </p:blipFill>
        <p:spPr bwMode="auto">
          <a:xfrm>
            <a:off x="0" y="2133600"/>
            <a:ext cx="9144000" cy="4724400"/>
          </a:xfrm>
          <a:prstGeom prst="rect">
            <a:avLst/>
          </a:prstGeom>
          <a:noFill/>
          <a:ln w="1905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p:nvPr>
        </p:nvSpPr>
        <p:spPr>
          <a:xfrm>
            <a:off x="457200" y="274638"/>
            <a:ext cx="8229600" cy="715962"/>
          </a:xfrm>
          <a:noFill/>
        </p:spPr>
        <p:txBody>
          <a:bodyPr/>
          <a:lstStyle/>
          <a:p>
            <a:pPr algn="r" eaLnBrk="1" hangingPunct="1"/>
            <a:r>
              <a:rPr lang="en-US" sz="1600" smtClean="0">
                <a:solidFill>
                  <a:srgbClr val="FF0000"/>
                </a:solidFill>
              </a:rPr>
              <a:t>Three Observation wells in the campus cont….</a:t>
            </a:r>
          </a:p>
        </p:txBody>
      </p:sp>
      <p:sp>
        <p:nvSpPr>
          <p:cNvPr id="67587" name="Rectangle 2"/>
          <p:cNvSpPr>
            <a:spLocks noGrp="1" noChangeArrowheads="1"/>
          </p:cNvSpPr>
          <p:nvPr>
            <p:ph idx="1"/>
          </p:nvPr>
        </p:nvSpPr>
        <p:spPr>
          <a:xfrm>
            <a:off x="457200" y="1371600"/>
            <a:ext cx="8229600" cy="4953000"/>
          </a:xfrm>
        </p:spPr>
        <p:txBody>
          <a:bodyPr/>
          <a:lstStyle/>
          <a:p>
            <a:pPr algn="just" eaLnBrk="1" hangingPunct="1">
              <a:lnSpc>
                <a:spcPct val="200000"/>
              </a:lnSpc>
            </a:pPr>
            <a:r>
              <a:rPr lang="en-US" sz="2000" smtClean="0"/>
              <a:t>It </a:t>
            </a:r>
            <a:r>
              <a:rPr lang="en-US" sz="2000" smtClean="0">
                <a:latin typeface="Arial" charset="0"/>
                <a:cs typeface="Arial" charset="0"/>
              </a:rPr>
              <a:t>is proposed to monitor daily water level fluctuations throughout the year, and to notify the fluctuations for pre and post monsoon. </a:t>
            </a:r>
          </a:p>
          <a:p>
            <a:pPr algn="just" eaLnBrk="1" hangingPunct="1">
              <a:lnSpc>
                <a:spcPct val="200000"/>
              </a:lnSpc>
            </a:pPr>
            <a:endParaRPr lang="en-US" sz="2000" smtClean="0">
              <a:latin typeface="Arial" charset="0"/>
              <a:cs typeface="Arial" charset="0"/>
            </a:endParaRPr>
          </a:p>
          <a:p>
            <a:pPr algn="just" eaLnBrk="1" hangingPunct="1">
              <a:lnSpc>
                <a:spcPct val="200000"/>
              </a:lnSpc>
            </a:pPr>
            <a:r>
              <a:rPr lang="en-US" sz="2000" smtClean="0">
                <a:solidFill>
                  <a:srgbClr val="0000FF"/>
                </a:solidFill>
                <a:latin typeface="Arial" charset="0"/>
                <a:cs typeface="Arial" charset="0"/>
              </a:rPr>
              <a:t>It is also proposed to compare and identify the impact of rain water harvesting structures before and after execution.</a:t>
            </a:r>
            <a:r>
              <a:rPr lang="en-US" smtClean="0">
                <a:solidFill>
                  <a:srgbClr val="0000FF"/>
                </a:solidFill>
                <a:latin typeface="Arial" charset="0"/>
                <a:cs typeface="Arial" charset="0"/>
              </a:rPr>
              <a:t> </a:t>
            </a:r>
          </a:p>
        </p:txBody>
      </p:sp>
    </p:spTree>
  </p:cSld>
  <p:clrMapOvr>
    <a:masterClrMapping/>
  </p:clrMapOvr>
  <p:transition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304800"/>
            <a:ext cx="8229600" cy="1143000"/>
          </a:xfrm>
        </p:spPr>
        <p:txBody>
          <a:bodyPr/>
          <a:lstStyle/>
          <a:p>
            <a:pPr marL="838200" indent="-838200" algn="just" eaLnBrk="1" hangingPunct="1"/>
            <a:r>
              <a:rPr lang="en-US" sz="3200" smtClean="0">
                <a:solidFill>
                  <a:srgbClr val="FF0000"/>
                </a:solidFill>
              </a:rPr>
              <a:t>Roof-top rainwater harvesting with a capacity of 50,000 litres and re-use</a:t>
            </a:r>
          </a:p>
        </p:txBody>
      </p:sp>
      <p:sp>
        <p:nvSpPr>
          <p:cNvPr id="68611" name="Rectangle 3"/>
          <p:cNvSpPr>
            <a:spLocks noGrp="1" noChangeArrowheads="1"/>
          </p:cNvSpPr>
          <p:nvPr>
            <p:ph idx="1"/>
          </p:nvPr>
        </p:nvSpPr>
        <p:spPr>
          <a:xfrm>
            <a:off x="457200" y="1600200"/>
            <a:ext cx="8229600" cy="5029200"/>
          </a:xfrm>
        </p:spPr>
        <p:txBody>
          <a:bodyPr/>
          <a:lstStyle/>
          <a:p>
            <a:pPr algn="just" eaLnBrk="1" hangingPunct="1">
              <a:lnSpc>
                <a:spcPct val="200000"/>
              </a:lnSpc>
            </a:pPr>
            <a:r>
              <a:rPr lang="en-US" sz="2000" smtClean="0">
                <a:latin typeface="Arial" charset="0"/>
                <a:cs typeface="Arial" charset="0"/>
              </a:rPr>
              <a:t>Keeping in view the availability of roof area of various buildings in JNTU campus, roof top rain water harvesting for collecting and storing rain water from roof tops of buildings and its re-use is proposed. </a:t>
            </a:r>
          </a:p>
          <a:p>
            <a:pPr algn="just" eaLnBrk="1" hangingPunct="1">
              <a:lnSpc>
                <a:spcPct val="200000"/>
              </a:lnSpc>
            </a:pPr>
            <a:r>
              <a:rPr lang="en-US" sz="2000" smtClean="0">
                <a:solidFill>
                  <a:srgbClr val="0000FF"/>
                </a:solidFill>
                <a:latin typeface="Arial" charset="0"/>
                <a:cs typeface="Arial" charset="0"/>
              </a:rPr>
              <a:t>From the roof top, the water is diverted to disc filter unit of higher capacity. </a:t>
            </a:r>
          </a:p>
          <a:p>
            <a:pPr algn="just" eaLnBrk="1" hangingPunct="1">
              <a:lnSpc>
                <a:spcPct val="200000"/>
              </a:lnSpc>
            </a:pPr>
            <a:r>
              <a:rPr lang="en-US" sz="2000" smtClean="0">
                <a:latin typeface="Arial" charset="0"/>
                <a:cs typeface="Arial" charset="0"/>
              </a:rPr>
              <a:t>From the filter unit, the pure water is led to leak </a:t>
            </a:r>
            <a:r>
              <a:rPr lang="en-US" sz="2000" smtClean="0"/>
              <a:t>proof storage tank. </a:t>
            </a:r>
          </a:p>
        </p:txBody>
      </p:sp>
    </p:spTree>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8229600" cy="715962"/>
          </a:xfrm>
        </p:spPr>
        <p:txBody>
          <a:bodyPr/>
          <a:lstStyle/>
          <a:p>
            <a:pPr algn="r" eaLnBrk="1" hangingPunct="1"/>
            <a:r>
              <a:rPr lang="en-US" sz="1200" smtClean="0">
                <a:solidFill>
                  <a:srgbClr val="FF0000"/>
                </a:solidFill>
              </a:rPr>
              <a:t>Roof-top rainwater harvesting with a capacity of 50,000 litres and re-use cont…</a:t>
            </a:r>
          </a:p>
        </p:txBody>
      </p:sp>
      <p:sp>
        <p:nvSpPr>
          <p:cNvPr id="69635" name="Rectangle 3"/>
          <p:cNvSpPr>
            <a:spLocks noGrp="1" noChangeArrowheads="1"/>
          </p:cNvSpPr>
          <p:nvPr>
            <p:ph idx="1"/>
          </p:nvPr>
        </p:nvSpPr>
        <p:spPr>
          <a:xfrm>
            <a:off x="457200" y="1524000"/>
            <a:ext cx="8229600" cy="4800600"/>
          </a:xfrm>
        </p:spPr>
        <p:txBody>
          <a:bodyPr/>
          <a:lstStyle/>
          <a:p>
            <a:pPr algn="just" eaLnBrk="1" hangingPunct="1">
              <a:lnSpc>
                <a:spcPct val="200000"/>
              </a:lnSpc>
            </a:pPr>
            <a:r>
              <a:rPr lang="en-US" sz="2000" smtClean="0"/>
              <a:t>Provision for pumping and pipe line system for taking the water from the storage tank to overhead tank is also proposed. </a:t>
            </a:r>
          </a:p>
          <a:p>
            <a:pPr algn="just" eaLnBrk="1" hangingPunct="1">
              <a:lnSpc>
                <a:spcPct val="200000"/>
              </a:lnSpc>
            </a:pPr>
            <a:endParaRPr lang="en-US" sz="2000" smtClean="0"/>
          </a:p>
          <a:p>
            <a:pPr algn="just" eaLnBrk="1" hangingPunct="1">
              <a:lnSpc>
                <a:spcPct val="200000"/>
              </a:lnSpc>
            </a:pPr>
            <a:r>
              <a:rPr lang="en-US" sz="2000" smtClean="0">
                <a:solidFill>
                  <a:srgbClr val="0000FF"/>
                </a:solidFill>
              </a:rPr>
              <a:t>The budget requirement is for installing the pipe line for collecting the roof top rain water, installation of filter unit, construction of 50,000 litres leak proof storage tank and pumping system</a:t>
            </a:r>
            <a:endParaRPr lang="en-US" sz="2800" smtClean="0">
              <a:solidFill>
                <a:srgbClr val="0000FF"/>
              </a:solidFill>
            </a:endParaRPr>
          </a:p>
        </p:txBody>
      </p:sp>
    </p:spTree>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3"/>
          <p:cNvSpPr>
            <a:spLocks noGrp="1" noChangeArrowheads="1"/>
          </p:cNvSpPr>
          <p:nvPr>
            <p:ph type="title"/>
          </p:nvPr>
        </p:nvSpPr>
        <p:spPr>
          <a:xfrm>
            <a:off x="457200" y="274638"/>
            <a:ext cx="8229600" cy="487362"/>
          </a:xfrm>
          <a:noFill/>
        </p:spPr>
        <p:txBody>
          <a:bodyPr/>
          <a:lstStyle/>
          <a:p>
            <a:pPr algn="r" eaLnBrk="1" hangingPunct="1"/>
            <a:r>
              <a:rPr lang="en-US" sz="1200" smtClean="0">
                <a:solidFill>
                  <a:srgbClr val="FF0000"/>
                </a:solidFill>
              </a:rPr>
              <a:t>Roof-top rainwater harvesting with a capacity of 50,000 litres and re-use cont…</a:t>
            </a:r>
          </a:p>
        </p:txBody>
      </p:sp>
      <p:sp>
        <p:nvSpPr>
          <p:cNvPr id="70659" name="Rectangle 2"/>
          <p:cNvSpPr>
            <a:spLocks noGrp="1" noChangeArrowheads="1"/>
          </p:cNvSpPr>
          <p:nvPr>
            <p:ph idx="1"/>
          </p:nvPr>
        </p:nvSpPr>
        <p:spPr>
          <a:xfrm>
            <a:off x="457200" y="1143000"/>
            <a:ext cx="8229600" cy="4983163"/>
          </a:xfrm>
        </p:spPr>
        <p:txBody>
          <a:bodyPr/>
          <a:lstStyle/>
          <a:p>
            <a:pPr algn="just" eaLnBrk="1" hangingPunct="1">
              <a:lnSpc>
                <a:spcPct val="150000"/>
              </a:lnSpc>
            </a:pPr>
            <a:r>
              <a:rPr lang="en-US" sz="2000" smtClean="0"/>
              <a:t>Initially, this water will be reused for gardening, flushing and other regular uses.</a:t>
            </a:r>
          </a:p>
          <a:p>
            <a:pPr algn="just" eaLnBrk="1" hangingPunct="1">
              <a:lnSpc>
                <a:spcPct val="150000"/>
              </a:lnSpc>
            </a:pPr>
            <a:r>
              <a:rPr lang="en-US" sz="2000" smtClean="0">
                <a:solidFill>
                  <a:srgbClr val="0000FF"/>
                </a:solidFill>
              </a:rPr>
              <a:t>However, this water will be tested as for BIS norms and it may also be used for drinking purpose if it matches standard norms as per water quality. </a:t>
            </a:r>
          </a:p>
          <a:p>
            <a:pPr algn="just" eaLnBrk="1" hangingPunct="1">
              <a:lnSpc>
                <a:spcPct val="150000"/>
              </a:lnSpc>
            </a:pPr>
            <a:r>
              <a:rPr lang="en-US" sz="2000" smtClean="0"/>
              <a:t>This water will be assessed for quality for complying with BIS norms and its safe for re-use. </a:t>
            </a:r>
          </a:p>
          <a:p>
            <a:pPr algn="just" eaLnBrk="1" hangingPunct="1">
              <a:lnSpc>
                <a:spcPct val="150000"/>
              </a:lnSpc>
            </a:pPr>
            <a:r>
              <a:rPr lang="en-US" sz="2000" smtClean="0">
                <a:solidFill>
                  <a:srgbClr val="0000FF"/>
                </a:solidFill>
              </a:rPr>
              <a:t>This will be useful at the level of individual buildings. </a:t>
            </a:r>
          </a:p>
          <a:p>
            <a:pPr algn="just" eaLnBrk="1" hangingPunct="1">
              <a:lnSpc>
                <a:spcPct val="150000"/>
              </a:lnSpc>
            </a:pPr>
            <a:r>
              <a:rPr lang="en-US" sz="2000" smtClean="0"/>
              <a:t>These structures shall be useful to demonstrate to public as well as students in the campus.</a:t>
            </a:r>
          </a:p>
        </p:txBody>
      </p:sp>
    </p:spTree>
  </p:cSld>
  <p:clrMapOvr>
    <a:masterClrMapping/>
  </p:clrMapOvr>
  <p:transition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228600" y="274638"/>
            <a:ext cx="8610600" cy="1143000"/>
          </a:xfrm>
        </p:spPr>
        <p:txBody>
          <a:bodyPr>
            <a:normAutofit fontScale="90000"/>
          </a:bodyPr>
          <a:lstStyle/>
          <a:p>
            <a:pPr eaLnBrk="1" fontAlgn="auto" hangingPunct="1">
              <a:spcAft>
                <a:spcPts val="0"/>
              </a:spcAft>
              <a:defRPr/>
            </a:pPr>
            <a:r>
              <a:rPr lang="en-US" sz="4000" smtClean="0">
                <a:solidFill>
                  <a:srgbClr val="FF0000"/>
                </a:solidFill>
              </a:rPr>
              <a:t>Roof top rainwater harvesting with a capacity of two lakh liters and re-use</a:t>
            </a:r>
            <a:r>
              <a:rPr lang="en-US" sz="4000" smtClean="0"/>
              <a:t> </a:t>
            </a:r>
          </a:p>
        </p:txBody>
      </p:sp>
      <p:sp>
        <p:nvSpPr>
          <p:cNvPr id="71683" name="Rectangle 3"/>
          <p:cNvSpPr>
            <a:spLocks noGrp="1" noChangeArrowheads="1"/>
          </p:cNvSpPr>
          <p:nvPr>
            <p:ph idx="1"/>
          </p:nvPr>
        </p:nvSpPr>
        <p:spPr/>
        <p:txBody>
          <a:bodyPr/>
          <a:lstStyle/>
          <a:p>
            <a:pPr algn="just" eaLnBrk="1" hangingPunct="1"/>
            <a:r>
              <a:rPr lang="en-US" sz="2000" smtClean="0"/>
              <a:t>Keeping the large roof area of different buildings in the JNTU campus, roof top rain water harvesting for collecting and storing rain water from roof tops of buildings is proposed. </a:t>
            </a:r>
          </a:p>
          <a:p>
            <a:pPr algn="just" eaLnBrk="1" hangingPunct="1"/>
            <a:endParaRPr lang="en-US" sz="2000" smtClean="0"/>
          </a:p>
          <a:p>
            <a:pPr algn="just" eaLnBrk="1" hangingPunct="1"/>
            <a:r>
              <a:rPr lang="en-US" sz="2000" smtClean="0">
                <a:solidFill>
                  <a:srgbClr val="0000FF"/>
                </a:solidFill>
              </a:rPr>
              <a:t>From the roof top the water is diverted to filter unit (perforated lid on top, layers of pebbles, coarse sand and gravel).</a:t>
            </a:r>
            <a:r>
              <a:rPr lang="en-US" sz="2000" smtClean="0"/>
              <a:t> </a:t>
            </a:r>
          </a:p>
          <a:p>
            <a:pPr algn="just" eaLnBrk="1" hangingPunct="1"/>
            <a:endParaRPr lang="en-US" sz="2000" smtClean="0"/>
          </a:p>
          <a:p>
            <a:pPr algn="just" eaLnBrk="1" hangingPunct="1"/>
            <a:r>
              <a:rPr lang="en-US" sz="2000" smtClean="0"/>
              <a:t>From the filter unit the pure water is led to leak proof (water and air) storage tank. </a:t>
            </a:r>
          </a:p>
          <a:p>
            <a:pPr algn="just" eaLnBrk="1" hangingPunct="1"/>
            <a:endParaRPr lang="en-US" sz="2000" smtClean="0"/>
          </a:p>
          <a:p>
            <a:pPr algn="just" eaLnBrk="1" hangingPunct="1"/>
            <a:r>
              <a:rPr lang="en-US" sz="2000" smtClean="0">
                <a:solidFill>
                  <a:srgbClr val="0000FF"/>
                </a:solidFill>
              </a:rPr>
              <a:t>Provision for pumping and pipe line system for taking the water from the storage tank to overhead tank is also proposed. </a:t>
            </a:r>
          </a:p>
        </p:txBody>
      </p:sp>
    </p:spTree>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639762"/>
          </a:xfrm>
        </p:spPr>
        <p:txBody>
          <a:bodyPr/>
          <a:lstStyle/>
          <a:p>
            <a:pPr algn="r" eaLnBrk="1" hangingPunct="1"/>
            <a:r>
              <a:rPr lang="en-US" sz="1400" smtClean="0">
                <a:solidFill>
                  <a:srgbClr val="FF0000"/>
                </a:solidFill>
              </a:rPr>
              <a:t>Roof top rainwater harvesting with a capacity of two lakh liters and re-use cont…</a:t>
            </a:r>
          </a:p>
        </p:txBody>
      </p:sp>
      <p:sp>
        <p:nvSpPr>
          <p:cNvPr id="72707" name="Rectangle 3"/>
          <p:cNvSpPr>
            <a:spLocks noGrp="1" noChangeArrowheads="1"/>
          </p:cNvSpPr>
          <p:nvPr>
            <p:ph idx="1"/>
          </p:nvPr>
        </p:nvSpPr>
        <p:spPr>
          <a:xfrm>
            <a:off x="457200" y="1295400"/>
            <a:ext cx="8229600" cy="4830763"/>
          </a:xfrm>
        </p:spPr>
        <p:txBody>
          <a:bodyPr/>
          <a:lstStyle/>
          <a:p>
            <a:pPr algn="just" eaLnBrk="1" hangingPunct="1">
              <a:lnSpc>
                <a:spcPct val="150000"/>
              </a:lnSpc>
            </a:pPr>
            <a:r>
              <a:rPr lang="en-US" sz="2000" smtClean="0"/>
              <a:t>Thus the total budget is required for installing the pipe line for collecting the roof top rain water, installation of filter unit, construction of 2.0 lakh liters leak proof storage tank and pumping system etc.  </a:t>
            </a:r>
          </a:p>
          <a:p>
            <a:pPr algn="just" eaLnBrk="1" hangingPunct="1">
              <a:lnSpc>
                <a:spcPct val="150000"/>
              </a:lnSpc>
            </a:pPr>
            <a:endParaRPr lang="en-US" sz="600" smtClean="0"/>
          </a:p>
          <a:p>
            <a:pPr algn="just" eaLnBrk="1" hangingPunct="1">
              <a:lnSpc>
                <a:spcPct val="150000"/>
              </a:lnSpc>
            </a:pPr>
            <a:r>
              <a:rPr lang="en-US" sz="2000" smtClean="0">
                <a:solidFill>
                  <a:srgbClr val="0000FF"/>
                </a:solidFill>
              </a:rPr>
              <a:t>Initially, this water will be reused for gardening, flushing and other regular uses. </a:t>
            </a:r>
          </a:p>
          <a:p>
            <a:pPr algn="just" eaLnBrk="1" hangingPunct="1">
              <a:lnSpc>
                <a:spcPct val="150000"/>
              </a:lnSpc>
            </a:pPr>
            <a:endParaRPr lang="en-US" sz="400" smtClean="0">
              <a:solidFill>
                <a:srgbClr val="0000FF"/>
              </a:solidFill>
            </a:endParaRPr>
          </a:p>
          <a:p>
            <a:pPr algn="just" eaLnBrk="1" hangingPunct="1">
              <a:lnSpc>
                <a:spcPct val="150000"/>
              </a:lnSpc>
            </a:pPr>
            <a:r>
              <a:rPr lang="en-US" sz="2000" smtClean="0"/>
              <a:t>However, this water will be tested as for BIS norms and it may also be used for drinking purpose if it matches standard norms as per water quality. </a:t>
            </a:r>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a:xfrm>
            <a:off x="457200" y="704850"/>
            <a:ext cx="8229600" cy="361950"/>
          </a:xfrm>
          <a:noFill/>
        </p:spPr>
        <p:txBody>
          <a:bodyPr/>
          <a:lstStyle/>
          <a:p>
            <a:pPr algn="r" eaLnBrk="1" hangingPunct="1"/>
            <a:r>
              <a:rPr lang="en-US" sz="1400" smtClean="0">
                <a:solidFill>
                  <a:srgbClr val="FF0000"/>
                </a:solidFill>
              </a:rPr>
              <a:t>Roof top rainwater harvesting with a capacity of two lakh liters and re-use cont…</a:t>
            </a:r>
          </a:p>
        </p:txBody>
      </p:sp>
      <p:sp>
        <p:nvSpPr>
          <p:cNvPr id="73731" name="Rectangle 2"/>
          <p:cNvSpPr>
            <a:spLocks noGrp="1" noChangeArrowheads="1"/>
          </p:cNvSpPr>
          <p:nvPr>
            <p:ph idx="1"/>
          </p:nvPr>
        </p:nvSpPr>
        <p:spPr>
          <a:xfrm>
            <a:off x="457200" y="1524000"/>
            <a:ext cx="8229600" cy="4602163"/>
          </a:xfrm>
        </p:spPr>
        <p:txBody>
          <a:bodyPr/>
          <a:lstStyle/>
          <a:p>
            <a:pPr algn="just" eaLnBrk="1" hangingPunct="1">
              <a:lnSpc>
                <a:spcPct val="200000"/>
              </a:lnSpc>
            </a:pPr>
            <a:r>
              <a:rPr lang="en-US" sz="2000" smtClean="0"/>
              <a:t>This water will be assessed for quality for complying to BIS norms and its safe use. </a:t>
            </a:r>
          </a:p>
          <a:p>
            <a:pPr algn="just" eaLnBrk="1" hangingPunct="1">
              <a:lnSpc>
                <a:spcPct val="200000"/>
              </a:lnSpc>
            </a:pPr>
            <a:endParaRPr lang="en-US" sz="800" smtClean="0"/>
          </a:p>
          <a:p>
            <a:pPr algn="just" eaLnBrk="1" hangingPunct="1">
              <a:lnSpc>
                <a:spcPct val="200000"/>
              </a:lnSpc>
            </a:pPr>
            <a:r>
              <a:rPr lang="en-US" sz="2000" smtClean="0">
                <a:solidFill>
                  <a:srgbClr val="0000FF"/>
                </a:solidFill>
              </a:rPr>
              <a:t>This will be useful at the level of colonies, colleges, group of houses, gated communities etc.,. </a:t>
            </a:r>
          </a:p>
          <a:p>
            <a:pPr algn="just" eaLnBrk="1" hangingPunct="1">
              <a:lnSpc>
                <a:spcPct val="200000"/>
              </a:lnSpc>
            </a:pPr>
            <a:endParaRPr lang="en-US" sz="700" smtClean="0">
              <a:solidFill>
                <a:srgbClr val="0000FF"/>
              </a:solidFill>
            </a:endParaRPr>
          </a:p>
          <a:p>
            <a:pPr algn="just" eaLnBrk="1" hangingPunct="1">
              <a:lnSpc>
                <a:spcPct val="200000"/>
              </a:lnSpc>
            </a:pPr>
            <a:r>
              <a:rPr lang="en-US" sz="2000" smtClean="0"/>
              <a:t>These structures shall be useful to demonstrate to public under this category.</a:t>
            </a:r>
          </a:p>
        </p:txBody>
      </p:sp>
    </p:spTree>
  </p:cSld>
  <p:clrMapOvr>
    <a:masterClrMapping/>
  </p:clrMapOvr>
  <p:transition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152400" y="228600"/>
            <a:ext cx="8686800" cy="2057400"/>
          </a:xfrm>
        </p:spPr>
        <p:txBody>
          <a:bodyPr/>
          <a:lstStyle/>
          <a:p>
            <a:pPr algn="ctr" eaLnBrk="1" hangingPunct="1">
              <a:lnSpc>
                <a:spcPct val="80000"/>
              </a:lnSpc>
            </a:pPr>
            <a:r>
              <a:rPr lang="en-US" sz="3200" smtClean="0">
                <a:solidFill>
                  <a:srgbClr val="FF0000"/>
                </a:solidFill>
              </a:rPr>
              <a:t>Roof top rainwater collection with a capacity of 1,00,000 liters along with recharge shafts and supported with side brick walls</a:t>
            </a:r>
          </a:p>
        </p:txBody>
      </p:sp>
      <p:sp>
        <p:nvSpPr>
          <p:cNvPr id="74755" name="Rectangle 3"/>
          <p:cNvSpPr>
            <a:spLocks noGrp="1" noChangeArrowheads="1"/>
          </p:cNvSpPr>
          <p:nvPr>
            <p:ph idx="1"/>
          </p:nvPr>
        </p:nvSpPr>
        <p:spPr>
          <a:xfrm>
            <a:off x="457200" y="2438400"/>
            <a:ext cx="8458200" cy="3840163"/>
          </a:xfrm>
        </p:spPr>
        <p:txBody>
          <a:bodyPr/>
          <a:lstStyle/>
          <a:p>
            <a:pPr eaLnBrk="1" hangingPunct="1">
              <a:lnSpc>
                <a:spcPct val="200000"/>
              </a:lnSpc>
            </a:pPr>
            <a:r>
              <a:rPr lang="en-US" sz="2000" smtClean="0">
                <a:solidFill>
                  <a:srgbClr val="0000FF"/>
                </a:solidFill>
              </a:rPr>
              <a:t>Two bore holes with accessories and water collection system at three different places for injection of rain water from surface to underground formation are proposed. </a:t>
            </a:r>
          </a:p>
          <a:p>
            <a:pPr eaLnBrk="1" hangingPunct="1">
              <a:lnSpc>
                <a:spcPct val="200000"/>
              </a:lnSpc>
            </a:pPr>
            <a:endParaRPr lang="en-US" sz="1400" smtClean="0">
              <a:solidFill>
                <a:srgbClr val="0000FF"/>
              </a:solidFill>
            </a:endParaRPr>
          </a:p>
          <a:p>
            <a:pPr eaLnBrk="1" hangingPunct="1">
              <a:lnSpc>
                <a:spcPct val="200000"/>
              </a:lnSpc>
            </a:pPr>
            <a:r>
              <a:rPr lang="en-US" sz="2000" smtClean="0"/>
              <a:t>The diameter of recharge shaft is proposed to be 200 mm. </a:t>
            </a:r>
          </a:p>
        </p:txBody>
      </p:sp>
    </p:spTree>
  </p:cSld>
  <p:clrMapOvr>
    <a:masterClrMapping/>
  </p:clrMapOvr>
  <p:transition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57200" y="274638"/>
            <a:ext cx="8229600" cy="487362"/>
          </a:xfrm>
        </p:spPr>
        <p:txBody>
          <a:bodyPr/>
          <a:lstStyle/>
          <a:p>
            <a:pPr algn="r" eaLnBrk="1" hangingPunct="1"/>
            <a:r>
              <a:rPr lang="en-US" sz="1400" smtClean="0">
                <a:solidFill>
                  <a:srgbClr val="FF0000"/>
                </a:solidFill>
              </a:rPr>
              <a:t>Roof top rainwater collection with a capacity of 1,00,000 liters along with recharge shafts and supported with side brick walls cont…</a:t>
            </a:r>
          </a:p>
        </p:txBody>
      </p:sp>
      <p:sp>
        <p:nvSpPr>
          <p:cNvPr id="75779" name="Rectangle 3"/>
          <p:cNvSpPr>
            <a:spLocks noGrp="1" noChangeArrowheads="1"/>
          </p:cNvSpPr>
          <p:nvPr>
            <p:ph idx="1"/>
          </p:nvPr>
        </p:nvSpPr>
        <p:spPr>
          <a:xfrm>
            <a:off x="457200" y="1371600"/>
            <a:ext cx="8229600" cy="4953000"/>
          </a:xfrm>
        </p:spPr>
        <p:txBody>
          <a:bodyPr/>
          <a:lstStyle/>
          <a:p>
            <a:pPr algn="just" eaLnBrk="1" hangingPunct="1">
              <a:lnSpc>
                <a:spcPct val="200000"/>
              </a:lnSpc>
            </a:pPr>
            <a:r>
              <a:rPr lang="en-US" sz="2000" smtClean="0"/>
              <a:t>These wells would be helpful in recharging both confined and unconfined aquifers situated at various depths below the ground surface. </a:t>
            </a:r>
          </a:p>
          <a:p>
            <a:pPr eaLnBrk="1" hangingPunct="1"/>
            <a:endParaRPr lang="en-US" sz="2000" smtClean="0"/>
          </a:p>
          <a:p>
            <a:pPr eaLnBrk="1" hangingPunct="1">
              <a:lnSpc>
                <a:spcPct val="200000"/>
              </a:lnSpc>
            </a:pPr>
            <a:r>
              <a:rPr lang="en-US" sz="2000" smtClean="0">
                <a:solidFill>
                  <a:srgbClr val="0000FF"/>
                </a:solidFill>
              </a:rPr>
              <a:t>These recharge shafts are more beneficial where deep aquifers which are depleted are to be recharged and also where economy of space is important criterion.</a:t>
            </a:r>
            <a:r>
              <a:rPr lang="en-US" sz="2000" smtClean="0"/>
              <a:t> </a:t>
            </a:r>
          </a:p>
        </p:txBody>
      </p:sp>
    </p:spTree>
  </p:cSld>
  <p:clrMapOvr>
    <a:masterClrMapping/>
  </p:clrMapOvr>
  <p:transition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563562"/>
          </a:xfrm>
        </p:spPr>
        <p:txBody>
          <a:bodyPr/>
          <a:lstStyle/>
          <a:p>
            <a:pPr algn="r" eaLnBrk="1" hangingPunct="1"/>
            <a:r>
              <a:rPr lang="en-US" sz="1600" b="1" smtClean="0">
                <a:solidFill>
                  <a:srgbClr val="FF5050"/>
                </a:solidFill>
              </a:rPr>
              <a:t>Undertaking from the Agency for O &amp; M of Recharge Facility, cont…</a:t>
            </a:r>
          </a:p>
        </p:txBody>
      </p:sp>
      <p:sp>
        <p:nvSpPr>
          <p:cNvPr id="76803" name="Rectangle 3"/>
          <p:cNvSpPr>
            <a:spLocks noGrp="1" noChangeArrowheads="1"/>
          </p:cNvSpPr>
          <p:nvPr>
            <p:ph type="body" sz="half" idx="1"/>
          </p:nvPr>
        </p:nvSpPr>
        <p:spPr>
          <a:xfrm>
            <a:off x="457200" y="1219200"/>
            <a:ext cx="4038600" cy="5334000"/>
          </a:xfrm>
        </p:spPr>
        <p:txBody>
          <a:bodyPr/>
          <a:lstStyle/>
          <a:p>
            <a:pPr algn="just" eaLnBrk="1" hangingPunct="1">
              <a:lnSpc>
                <a:spcPct val="200000"/>
              </a:lnSpc>
            </a:pPr>
            <a:r>
              <a:rPr lang="en-US" sz="2000" smtClean="0">
                <a:solidFill>
                  <a:srgbClr val="0066FF"/>
                </a:solidFill>
              </a:rPr>
              <a:t>Bore wells, if abandoned shall be used as recharge wells by constructing rain water harvesting pits, by making slots to the casing pipe.  These will recharge the deeper aquifers directly.</a:t>
            </a:r>
          </a:p>
          <a:p>
            <a:pPr algn="just" eaLnBrk="1" hangingPunct="1"/>
            <a:endParaRPr lang="en-US" sz="2000" smtClean="0">
              <a:solidFill>
                <a:srgbClr val="0066FF"/>
              </a:solidFill>
            </a:endParaRPr>
          </a:p>
        </p:txBody>
      </p:sp>
      <p:pic>
        <p:nvPicPr>
          <p:cNvPr id="76804" name="Picture 5" descr="RWH%20with%20underground%20sump"/>
          <p:cNvPicPr>
            <a:picLocks noGrp="1" noChangeAspect="1" noChangeArrowheads="1"/>
          </p:cNvPicPr>
          <p:nvPr>
            <p:ph sz="half" idx="2"/>
          </p:nvPr>
        </p:nvPicPr>
        <p:blipFill>
          <a:blip r:embed="rId2"/>
          <a:srcRect/>
          <a:stretch>
            <a:fillRect/>
          </a:stretch>
        </p:blipFill>
        <p:spPr>
          <a:xfrm>
            <a:off x="4648200" y="1143000"/>
            <a:ext cx="3733800" cy="4038600"/>
          </a:xfrm>
          <a:noFill/>
        </p:spPr>
      </p:pic>
    </p:spTree>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idx="1"/>
          </p:nvPr>
        </p:nvSpPr>
        <p:spPr>
          <a:xfrm>
            <a:off x="0" y="0"/>
            <a:ext cx="5486400" cy="6096000"/>
          </a:xfrm>
        </p:spPr>
        <p:txBody>
          <a:bodyPr/>
          <a:lstStyle/>
          <a:p>
            <a:pPr algn="just" eaLnBrk="1" hangingPunct="1">
              <a:lnSpc>
                <a:spcPct val="90000"/>
              </a:lnSpc>
              <a:buFontTx/>
              <a:buNone/>
            </a:pPr>
            <a:endParaRPr lang="en-US" sz="4000" smtClean="0">
              <a:solidFill>
                <a:srgbClr val="F68CFE"/>
              </a:solidFill>
            </a:endParaRPr>
          </a:p>
          <a:p>
            <a:pPr algn="just" eaLnBrk="1" hangingPunct="1">
              <a:lnSpc>
                <a:spcPct val="90000"/>
              </a:lnSpc>
              <a:buFontTx/>
              <a:buNone/>
            </a:pPr>
            <a:endParaRPr lang="en-US" sz="2800" smtClean="0">
              <a:solidFill>
                <a:srgbClr val="92D050"/>
              </a:solidFill>
            </a:endParaRPr>
          </a:p>
          <a:p>
            <a:pPr algn="just" eaLnBrk="1" hangingPunct="1">
              <a:lnSpc>
                <a:spcPct val="90000"/>
              </a:lnSpc>
              <a:buFontTx/>
              <a:buNone/>
            </a:pPr>
            <a:endParaRPr lang="en-US" sz="2800" smtClean="0">
              <a:solidFill>
                <a:srgbClr val="92D050"/>
              </a:solidFill>
            </a:endParaRPr>
          </a:p>
          <a:p>
            <a:pPr algn="just" eaLnBrk="1" hangingPunct="1">
              <a:lnSpc>
                <a:spcPct val="90000"/>
              </a:lnSpc>
              <a:buFontTx/>
              <a:buNone/>
            </a:pPr>
            <a:r>
              <a:rPr lang="en-US" sz="2800" smtClean="0">
                <a:solidFill>
                  <a:srgbClr val="92D050"/>
                </a:solidFill>
              </a:rPr>
              <a:t>Water is indispensable for life and more so for man. </a:t>
            </a:r>
          </a:p>
          <a:p>
            <a:pPr algn="just" eaLnBrk="1" hangingPunct="1">
              <a:lnSpc>
                <a:spcPct val="90000"/>
              </a:lnSpc>
              <a:buFontTx/>
              <a:buNone/>
            </a:pPr>
            <a:endParaRPr lang="en-US" sz="2800" smtClean="0">
              <a:solidFill>
                <a:srgbClr val="F68CFE"/>
              </a:solidFill>
            </a:endParaRPr>
          </a:p>
          <a:p>
            <a:pPr algn="just" eaLnBrk="1" hangingPunct="1">
              <a:lnSpc>
                <a:spcPct val="90000"/>
              </a:lnSpc>
              <a:buFontTx/>
              <a:buNone/>
            </a:pPr>
            <a:endParaRPr lang="en-US" sz="2800" smtClean="0">
              <a:solidFill>
                <a:srgbClr val="F68CFE"/>
              </a:solidFill>
            </a:endParaRPr>
          </a:p>
          <a:p>
            <a:pPr algn="just" eaLnBrk="1" hangingPunct="1">
              <a:lnSpc>
                <a:spcPct val="90000"/>
              </a:lnSpc>
              <a:buFontTx/>
              <a:buNone/>
            </a:pPr>
            <a:r>
              <a:rPr lang="en-US" sz="2800" smtClean="0">
                <a:solidFill>
                  <a:srgbClr val="F68CFE"/>
                </a:solidFill>
              </a:rPr>
              <a:t>The need for water is felt more and more for better living in modern times</a:t>
            </a:r>
            <a:r>
              <a:rPr lang="en-US" smtClean="0">
                <a:solidFill>
                  <a:srgbClr val="F68CFE"/>
                </a:solidFill>
              </a:rPr>
              <a:t>. </a:t>
            </a:r>
          </a:p>
        </p:txBody>
      </p:sp>
      <p:pic>
        <p:nvPicPr>
          <p:cNvPr id="22531" name="Picture 3" descr="slide13"/>
          <p:cNvPicPr>
            <a:picLocks noChangeAspect="1" noChangeArrowheads="1"/>
          </p:cNvPicPr>
          <p:nvPr/>
        </p:nvPicPr>
        <p:blipFill>
          <a:blip r:embed="rId2"/>
          <a:srcRect/>
          <a:stretch>
            <a:fillRect/>
          </a:stretch>
        </p:blipFill>
        <p:spPr bwMode="auto">
          <a:xfrm>
            <a:off x="5562600" y="0"/>
            <a:ext cx="3581400" cy="6858000"/>
          </a:xfrm>
          <a:prstGeom prst="rect">
            <a:avLst/>
          </a:prstGeom>
          <a:noFill/>
          <a:ln w="127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8"/>
          <p:cNvSpPr>
            <a:spLocks noGrp="1" noChangeArrowheads="1"/>
          </p:cNvSpPr>
          <p:nvPr>
            <p:ph type="title"/>
          </p:nvPr>
        </p:nvSpPr>
        <p:spPr>
          <a:noFill/>
        </p:spPr>
        <p:txBody>
          <a:bodyPr/>
          <a:lstStyle/>
          <a:p>
            <a:pPr algn="r" eaLnBrk="1" hangingPunct="1"/>
            <a:r>
              <a:rPr lang="en-US" sz="1600" b="1" smtClean="0">
                <a:solidFill>
                  <a:srgbClr val="FF5050"/>
                </a:solidFill>
              </a:rPr>
              <a:t>Undertaking from the Agency for O &amp; M of Recharge Facility, cont…</a:t>
            </a:r>
          </a:p>
        </p:txBody>
      </p:sp>
      <p:sp>
        <p:nvSpPr>
          <p:cNvPr id="77827" name="Rectangle 3"/>
          <p:cNvSpPr>
            <a:spLocks noGrp="1" noChangeArrowheads="1"/>
          </p:cNvSpPr>
          <p:nvPr>
            <p:ph type="body" sz="half" idx="1"/>
          </p:nvPr>
        </p:nvSpPr>
        <p:spPr/>
        <p:txBody>
          <a:bodyPr/>
          <a:lstStyle/>
          <a:p>
            <a:pPr algn="just" eaLnBrk="1" hangingPunct="1">
              <a:lnSpc>
                <a:spcPct val="200000"/>
              </a:lnSpc>
            </a:pPr>
            <a:r>
              <a:rPr lang="en-US" sz="2000" smtClean="0"/>
              <a:t>Occasionally, filter beds shall be cleaned by removing the sand and gravel, and fresh sand and gravel may be replaced once in two years or when ever the situation demands.</a:t>
            </a:r>
          </a:p>
        </p:txBody>
      </p:sp>
      <p:pic>
        <p:nvPicPr>
          <p:cNvPr id="77828" name="Picture 6" descr="scan0002"/>
          <p:cNvPicPr preferRelativeResize="0">
            <a:picLocks noGrp="1" noChangeAspect="1" noChangeArrowheads="1"/>
          </p:cNvPicPr>
          <p:nvPr>
            <p:ph sz="half" idx="2"/>
          </p:nvPr>
        </p:nvPicPr>
        <p:blipFill>
          <a:blip r:embed="rId2">
            <a:lum bright="-18000" contrast="48000"/>
            <a:grayscl/>
          </a:blip>
          <a:srcRect/>
          <a:stretch>
            <a:fillRect/>
          </a:stretch>
        </p:blipFill>
        <p:spPr>
          <a:xfrm>
            <a:off x="4945063" y="1600200"/>
            <a:ext cx="3444875" cy="4525963"/>
          </a:xfrm>
          <a:noFill/>
        </p:spPr>
      </p:pic>
    </p:spTree>
  </p:cSld>
  <p:clrMapOvr>
    <a:masterClrMapping/>
  </p:clrMapOvr>
  <p:transition advClick="0"/>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4638"/>
            <a:ext cx="8229600" cy="715962"/>
          </a:xfrm>
        </p:spPr>
        <p:txBody>
          <a:bodyPr/>
          <a:lstStyle/>
          <a:p>
            <a:pPr algn="r" eaLnBrk="1" hangingPunct="1"/>
            <a:r>
              <a:rPr lang="en-US" sz="1600" b="1" smtClean="0">
                <a:solidFill>
                  <a:srgbClr val="FF5050"/>
                </a:solidFill>
              </a:rPr>
              <a:t>Undertaking from the Agency for O &amp; M of Recharge Facility, cont…</a:t>
            </a:r>
          </a:p>
        </p:txBody>
      </p:sp>
      <p:sp>
        <p:nvSpPr>
          <p:cNvPr id="78851" name="Rectangle 3"/>
          <p:cNvSpPr>
            <a:spLocks noGrp="1" noChangeArrowheads="1"/>
          </p:cNvSpPr>
          <p:nvPr>
            <p:ph type="body" sz="half" idx="1"/>
          </p:nvPr>
        </p:nvSpPr>
        <p:spPr/>
        <p:txBody>
          <a:bodyPr/>
          <a:lstStyle/>
          <a:p>
            <a:pPr algn="just" eaLnBrk="1" hangingPunct="1">
              <a:lnSpc>
                <a:spcPct val="200000"/>
              </a:lnSpc>
            </a:pPr>
            <a:r>
              <a:rPr lang="en-US" sz="2000" smtClean="0">
                <a:solidFill>
                  <a:srgbClr val="0066FF"/>
                </a:solidFill>
              </a:rPr>
              <a:t>Removal of silt in the silt chambers, storage tanks, recharge pits shall be taken up at regular intervals for proper maintenance of the recharge structures.</a:t>
            </a:r>
          </a:p>
          <a:p>
            <a:pPr algn="just" eaLnBrk="1" hangingPunct="1">
              <a:lnSpc>
                <a:spcPct val="200000"/>
              </a:lnSpc>
            </a:pPr>
            <a:endParaRPr lang="en-US" sz="2000" smtClean="0">
              <a:solidFill>
                <a:srgbClr val="0066FF"/>
              </a:solidFill>
            </a:endParaRPr>
          </a:p>
        </p:txBody>
      </p:sp>
      <p:pic>
        <p:nvPicPr>
          <p:cNvPr id="78852" name="Picture 5" descr="Sand%20bed%20filter"/>
          <p:cNvPicPr>
            <a:picLocks noGrp="1" noChangeAspect="1" noChangeArrowheads="1"/>
          </p:cNvPicPr>
          <p:nvPr>
            <p:ph sz="half" idx="2"/>
          </p:nvPr>
        </p:nvPicPr>
        <p:blipFill>
          <a:blip r:embed="rId2"/>
          <a:srcRect/>
          <a:stretch>
            <a:fillRect/>
          </a:stretch>
        </p:blipFill>
        <p:spPr>
          <a:xfrm>
            <a:off x="4613275" y="1219200"/>
            <a:ext cx="4530725" cy="5029200"/>
          </a:xfrm>
          <a:noFill/>
        </p:spPr>
      </p:pic>
    </p:spTree>
  </p:cSld>
  <p:clrMapOvr>
    <a:masterClrMapping/>
  </p:clrMapOvr>
  <p:transition advClick="0"/>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8"/>
          <p:cNvSpPr>
            <a:spLocks noGrp="1" noChangeArrowheads="1"/>
          </p:cNvSpPr>
          <p:nvPr>
            <p:ph type="title"/>
          </p:nvPr>
        </p:nvSpPr>
        <p:spPr>
          <a:noFill/>
        </p:spPr>
        <p:txBody>
          <a:bodyPr/>
          <a:lstStyle/>
          <a:p>
            <a:pPr algn="r" eaLnBrk="1" hangingPunct="1"/>
            <a:r>
              <a:rPr lang="en-US" sz="1600" b="1" smtClean="0">
                <a:solidFill>
                  <a:srgbClr val="FF5050"/>
                </a:solidFill>
              </a:rPr>
              <a:t>Undertaking from the Agency for O &amp; M of Recharge Facility, cont…</a:t>
            </a:r>
          </a:p>
        </p:txBody>
      </p:sp>
      <p:sp>
        <p:nvSpPr>
          <p:cNvPr id="79875" name="Rectangle 3"/>
          <p:cNvSpPr>
            <a:spLocks noGrp="1" noChangeArrowheads="1"/>
          </p:cNvSpPr>
          <p:nvPr>
            <p:ph type="body" sz="half" idx="1"/>
          </p:nvPr>
        </p:nvSpPr>
        <p:spPr/>
        <p:txBody>
          <a:bodyPr/>
          <a:lstStyle/>
          <a:p>
            <a:pPr algn="just" eaLnBrk="1" hangingPunct="1">
              <a:lnSpc>
                <a:spcPct val="200000"/>
              </a:lnSpc>
            </a:pPr>
            <a:r>
              <a:rPr lang="en-US" sz="2000" smtClean="0"/>
              <a:t>During the rainy season, after every rain spell in each month the mud cake and waste material on top of the sand layer shall be removed and cleaned properly for the effective filtration of rain water.</a:t>
            </a:r>
          </a:p>
        </p:txBody>
      </p:sp>
      <p:pic>
        <p:nvPicPr>
          <p:cNvPr id="79876" name="Picture 6"/>
          <p:cNvPicPr>
            <a:picLocks noGrp="1" noChangeAspect="1" noChangeArrowheads="1"/>
          </p:cNvPicPr>
          <p:nvPr>
            <p:ph sz="half" idx="2"/>
          </p:nvPr>
        </p:nvPicPr>
        <p:blipFill>
          <a:blip r:embed="rId2"/>
          <a:srcRect/>
          <a:stretch>
            <a:fillRect/>
          </a:stretch>
        </p:blipFill>
        <p:spPr>
          <a:xfrm>
            <a:off x="5405438" y="2935288"/>
            <a:ext cx="2524125" cy="1855787"/>
          </a:xfrm>
          <a:noFill/>
        </p:spPr>
      </p:pic>
    </p:spTree>
  </p:cSld>
  <p:clrMapOvr>
    <a:masterClrMapping/>
  </p:clrMapOvr>
  <p:transition advClick="0"/>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title"/>
          </p:nvPr>
        </p:nvSpPr>
        <p:spPr>
          <a:xfrm>
            <a:off x="0" y="274638"/>
            <a:ext cx="9144000" cy="868362"/>
          </a:xfrm>
        </p:spPr>
        <p:txBody>
          <a:bodyPr/>
          <a:lstStyle/>
          <a:p>
            <a:pPr algn="ctr" eaLnBrk="1" hangingPunct="1"/>
            <a:r>
              <a:rPr lang="en-US" sz="2000" b="1" smtClean="0">
                <a:solidFill>
                  <a:srgbClr val="FF5050"/>
                </a:solidFill>
              </a:rPr>
              <a:t>Proposed piezometer locations along with its influence as calculated using Thiessen polygon network method in GIS environment</a:t>
            </a:r>
            <a:endParaRPr lang="en-US" sz="4000" smtClean="0">
              <a:solidFill>
                <a:srgbClr val="FF5050"/>
              </a:solidFill>
            </a:endParaRPr>
          </a:p>
        </p:txBody>
      </p:sp>
      <p:pic>
        <p:nvPicPr>
          <p:cNvPr id="80899" name="Picture 8" descr="thiesen polygon"/>
          <p:cNvPicPr>
            <a:picLocks noChangeAspect="1" noChangeArrowheads="1"/>
          </p:cNvPicPr>
          <p:nvPr/>
        </p:nvPicPr>
        <p:blipFill>
          <a:blip r:embed="rId2"/>
          <a:srcRect/>
          <a:stretch>
            <a:fillRect/>
          </a:stretch>
        </p:blipFill>
        <p:spPr bwMode="auto">
          <a:xfrm>
            <a:off x="2209800" y="1219200"/>
            <a:ext cx="3902075" cy="54387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title"/>
          </p:nvPr>
        </p:nvSpPr>
        <p:spPr>
          <a:xfrm>
            <a:off x="457200" y="304800"/>
            <a:ext cx="8229600" cy="838200"/>
          </a:xfrm>
        </p:spPr>
        <p:txBody>
          <a:bodyPr/>
          <a:lstStyle/>
          <a:p>
            <a:pPr algn="ctr" eaLnBrk="1" hangingPunct="1"/>
            <a:r>
              <a:rPr lang="en-US" sz="2800" b="1" smtClean="0">
                <a:solidFill>
                  <a:srgbClr val="FF5050"/>
                </a:solidFill>
              </a:rPr>
              <a:t>Drainage area</a:t>
            </a:r>
          </a:p>
        </p:txBody>
      </p:sp>
      <p:pic>
        <p:nvPicPr>
          <p:cNvPr id="81923" name="Picture 8" descr="swales"/>
          <p:cNvPicPr>
            <a:picLocks noChangeAspect="1" noChangeArrowheads="1"/>
          </p:cNvPicPr>
          <p:nvPr/>
        </p:nvPicPr>
        <p:blipFill>
          <a:blip r:embed="rId2"/>
          <a:srcRect/>
          <a:stretch>
            <a:fillRect/>
          </a:stretch>
        </p:blipFill>
        <p:spPr bwMode="auto">
          <a:xfrm>
            <a:off x="2209800" y="1219200"/>
            <a:ext cx="3886200" cy="5494338"/>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4"/>
          <p:cNvSpPr>
            <a:spLocks noGrp="1" noChangeArrowheads="1"/>
          </p:cNvSpPr>
          <p:nvPr>
            <p:ph type="title"/>
          </p:nvPr>
        </p:nvSpPr>
        <p:spPr>
          <a:xfrm>
            <a:off x="457200" y="704850"/>
            <a:ext cx="8229600" cy="514350"/>
          </a:xfrm>
        </p:spPr>
        <p:txBody>
          <a:bodyPr/>
          <a:lstStyle/>
          <a:p>
            <a:pPr algn="ctr" eaLnBrk="1" hangingPunct="1"/>
            <a:r>
              <a:rPr lang="en-US" sz="2800" b="1" smtClean="0">
                <a:solidFill>
                  <a:srgbClr val="FF5050"/>
                </a:solidFill>
              </a:rPr>
              <a:t>Vegetation area</a:t>
            </a:r>
          </a:p>
        </p:txBody>
      </p:sp>
      <p:pic>
        <p:nvPicPr>
          <p:cNvPr id="82947" name="Picture 7" descr="vegetation"/>
          <p:cNvPicPr>
            <a:picLocks noChangeAspect="1" noChangeArrowheads="1"/>
          </p:cNvPicPr>
          <p:nvPr/>
        </p:nvPicPr>
        <p:blipFill>
          <a:blip r:embed="rId2"/>
          <a:srcRect/>
          <a:stretch>
            <a:fillRect/>
          </a:stretch>
        </p:blipFill>
        <p:spPr bwMode="auto">
          <a:xfrm>
            <a:off x="2286000" y="1276350"/>
            <a:ext cx="4191000" cy="55816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a:xfrm>
            <a:off x="457200" y="704850"/>
            <a:ext cx="8229600" cy="438150"/>
          </a:xfrm>
        </p:spPr>
        <p:txBody>
          <a:bodyPr>
            <a:normAutofit fontScale="90000"/>
          </a:bodyPr>
          <a:lstStyle/>
          <a:p>
            <a:pPr algn="ctr" eaLnBrk="1" fontAlgn="auto" hangingPunct="1">
              <a:spcAft>
                <a:spcPts val="0"/>
              </a:spcAft>
              <a:defRPr/>
            </a:pPr>
            <a:r>
              <a:rPr lang="en-US" sz="2000" b="1" dirty="0" smtClean="0">
                <a:solidFill>
                  <a:srgbClr val="FF5050"/>
                </a:solidFill>
              </a:rPr>
              <a:t>Roads along with Playground</a:t>
            </a:r>
            <a:r>
              <a:rPr lang="en-US" sz="2800" dirty="0" smtClean="0"/>
              <a:t> </a:t>
            </a:r>
          </a:p>
        </p:txBody>
      </p:sp>
      <p:pic>
        <p:nvPicPr>
          <p:cNvPr id="83971" name="Picture 7"/>
          <p:cNvPicPr>
            <a:picLocks noChangeAspect="1" noChangeArrowheads="1"/>
          </p:cNvPicPr>
          <p:nvPr/>
        </p:nvPicPr>
        <p:blipFill>
          <a:blip r:embed="rId2"/>
          <a:srcRect/>
          <a:stretch>
            <a:fillRect/>
          </a:stretch>
        </p:blipFill>
        <p:spPr bwMode="auto">
          <a:xfrm>
            <a:off x="2362200" y="1162050"/>
            <a:ext cx="3533775" cy="569595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a:xfrm>
            <a:off x="457200" y="704850"/>
            <a:ext cx="8229600" cy="361950"/>
          </a:xfrm>
        </p:spPr>
        <p:txBody>
          <a:bodyPr>
            <a:normAutofit fontScale="90000"/>
          </a:bodyPr>
          <a:lstStyle/>
          <a:p>
            <a:pPr algn="ctr" eaLnBrk="1" fontAlgn="auto" hangingPunct="1">
              <a:spcAft>
                <a:spcPts val="0"/>
              </a:spcAft>
              <a:defRPr/>
            </a:pPr>
            <a:r>
              <a:rPr lang="en-US" sz="2800" b="1" dirty="0" smtClean="0">
                <a:solidFill>
                  <a:srgbClr val="FF5050"/>
                </a:solidFill>
              </a:rPr>
              <a:t>Buildings along with Roads</a:t>
            </a:r>
            <a:r>
              <a:rPr lang="en-US" sz="2800" dirty="0" smtClean="0"/>
              <a:t> </a:t>
            </a:r>
          </a:p>
        </p:txBody>
      </p:sp>
      <p:pic>
        <p:nvPicPr>
          <p:cNvPr id="84995" name="Picture 7"/>
          <p:cNvPicPr>
            <a:picLocks noChangeAspect="1" noChangeArrowheads="1"/>
          </p:cNvPicPr>
          <p:nvPr/>
        </p:nvPicPr>
        <p:blipFill>
          <a:blip r:embed="rId2"/>
          <a:srcRect/>
          <a:stretch>
            <a:fillRect/>
          </a:stretch>
        </p:blipFill>
        <p:spPr bwMode="auto">
          <a:xfrm>
            <a:off x="2438400" y="1143000"/>
            <a:ext cx="3282950" cy="53721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a:xfrm>
            <a:off x="457200" y="274638"/>
            <a:ext cx="8229600" cy="563562"/>
          </a:xfrm>
        </p:spPr>
        <p:txBody>
          <a:bodyPr/>
          <a:lstStyle/>
          <a:p>
            <a:pPr algn="ctr" eaLnBrk="1" hangingPunct="1"/>
            <a:r>
              <a:rPr lang="en-US" sz="2400" b="1" smtClean="0">
                <a:solidFill>
                  <a:srgbClr val="FF5050"/>
                </a:solidFill>
              </a:rPr>
              <a:t>Piezometer well locations</a:t>
            </a:r>
          </a:p>
        </p:txBody>
      </p:sp>
      <p:pic>
        <p:nvPicPr>
          <p:cNvPr id="86019" name="Picture 7" descr="swales"/>
          <p:cNvPicPr>
            <a:picLocks noChangeAspect="1" noChangeArrowheads="1"/>
          </p:cNvPicPr>
          <p:nvPr/>
        </p:nvPicPr>
        <p:blipFill>
          <a:blip r:embed="rId2"/>
          <a:srcRect/>
          <a:stretch>
            <a:fillRect/>
          </a:stretch>
        </p:blipFill>
        <p:spPr bwMode="auto">
          <a:xfrm>
            <a:off x="2362200" y="762000"/>
            <a:ext cx="4494213" cy="60960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a:xfrm>
            <a:off x="457200" y="704850"/>
            <a:ext cx="8229600" cy="438150"/>
          </a:xfrm>
        </p:spPr>
        <p:txBody>
          <a:bodyPr/>
          <a:lstStyle/>
          <a:p>
            <a:pPr algn="ctr" eaLnBrk="1" hangingPunct="1"/>
            <a:r>
              <a:rPr lang="en-US" sz="2000" b="1" smtClean="0">
                <a:solidFill>
                  <a:srgbClr val="FF5050"/>
                </a:solidFill>
              </a:rPr>
              <a:t>Locations of proposed Rainwater Harvesting Structures</a:t>
            </a:r>
            <a:r>
              <a:rPr lang="en-US" sz="2000" smtClean="0"/>
              <a:t> </a:t>
            </a:r>
          </a:p>
        </p:txBody>
      </p:sp>
      <p:pic>
        <p:nvPicPr>
          <p:cNvPr id="87043" name="Picture 6"/>
          <p:cNvPicPr>
            <a:picLocks noGrp="1" noChangeAspect="1" noChangeArrowheads="1"/>
          </p:cNvPicPr>
          <p:nvPr>
            <p:ph idx="1"/>
          </p:nvPr>
        </p:nvPicPr>
        <p:blipFill>
          <a:blip r:embed="rId2"/>
          <a:srcRect/>
          <a:stretch>
            <a:fillRect/>
          </a:stretch>
        </p:blipFill>
        <p:spPr>
          <a:xfrm>
            <a:off x="2209800" y="1447800"/>
            <a:ext cx="4572000" cy="4876800"/>
          </a:xfrm>
          <a:noFill/>
        </p:spPr>
      </p:pic>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7"/>
          <p:cNvSpPr>
            <a:spLocks noGrp="1" noChangeArrowheads="1"/>
          </p:cNvSpPr>
          <p:nvPr>
            <p:ph type="body" idx="4294967295"/>
          </p:nvPr>
        </p:nvSpPr>
        <p:spPr>
          <a:xfrm>
            <a:off x="0" y="1752600"/>
            <a:ext cx="4572000" cy="4191000"/>
          </a:xfrm>
        </p:spPr>
        <p:txBody>
          <a:bodyPr/>
          <a:lstStyle/>
          <a:p>
            <a:pPr algn="just" eaLnBrk="1" hangingPunct="1"/>
            <a:r>
              <a:rPr lang="en-US" sz="2800" b="1" smtClean="0">
                <a:solidFill>
                  <a:srgbClr val="FFC000"/>
                </a:solidFill>
              </a:rPr>
              <a:t>World’s water is  1357.5m.cu.Km</a:t>
            </a:r>
          </a:p>
          <a:p>
            <a:pPr algn="just" eaLnBrk="1" hangingPunct="1"/>
            <a:endParaRPr lang="en-US" sz="2000" b="1" smtClean="0">
              <a:solidFill>
                <a:srgbClr val="FFC000"/>
              </a:solidFill>
            </a:endParaRPr>
          </a:p>
          <a:p>
            <a:pPr algn="just" eaLnBrk="1" hangingPunct="1"/>
            <a:endParaRPr lang="en-US" sz="2000" b="1" smtClean="0">
              <a:solidFill>
                <a:srgbClr val="FFC000"/>
              </a:solidFill>
            </a:endParaRPr>
          </a:p>
          <a:p>
            <a:pPr algn="just" eaLnBrk="1" hangingPunct="1"/>
            <a:r>
              <a:rPr lang="en-US" b="1" smtClean="0">
                <a:solidFill>
                  <a:srgbClr val="FFC000"/>
                </a:solidFill>
              </a:rPr>
              <a:t> 97% is in oceans as saline water</a:t>
            </a:r>
            <a:r>
              <a:rPr lang="en-US" smtClean="0">
                <a:solidFill>
                  <a:srgbClr val="FFC000"/>
                </a:solidFill>
              </a:rPr>
              <a:t> </a:t>
            </a:r>
          </a:p>
        </p:txBody>
      </p:sp>
      <p:pic>
        <p:nvPicPr>
          <p:cNvPr id="23555" name="Picture 1028" descr="~AUT0011"/>
          <p:cNvPicPr>
            <a:picLocks noChangeAspect="1" noChangeArrowheads="1"/>
          </p:cNvPicPr>
          <p:nvPr/>
        </p:nvPicPr>
        <p:blipFill>
          <a:blip r:embed="rId2"/>
          <a:srcRect/>
          <a:stretch>
            <a:fillRect/>
          </a:stretch>
        </p:blipFill>
        <p:spPr bwMode="auto">
          <a:xfrm>
            <a:off x="5181600" y="1600200"/>
            <a:ext cx="3962400" cy="4495800"/>
          </a:xfrm>
          <a:prstGeom prst="rect">
            <a:avLst/>
          </a:prstGeom>
          <a:noFill/>
          <a:ln w="9525">
            <a:noFill/>
            <a:miter lim="800000"/>
            <a:headEnd/>
            <a:tailEnd/>
          </a:ln>
        </p:spPr>
      </p:pic>
      <p:sp>
        <p:nvSpPr>
          <p:cNvPr id="23556" name="Rectangle 1029"/>
          <p:cNvSpPr>
            <a:spLocks noChangeArrowheads="1"/>
          </p:cNvSpPr>
          <p:nvPr/>
        </p:nvSpPr>
        <p:spPr bwMode="auto">
          <a:xfrm>
            <a:off x="0" y="0"/>
            <a:ext cx="9144000" cy="1371600"/>
          </a:xfrm>
          <a:prstGeom prst="rect">
            <a:avLst/>
          </a:prstGeom>
          <a:solidFill>
            <a:srgbClr val="000000"/>
          </a:solidFill>
          <a:ln w="9525">
            <a:solidFill>
              <a:schemeClr val="tx1"/>
            </a:solidFill>
            <a:miter lim="800000"/>
            <a:headEnd/>
            <a:tailEnd/>
          </a:ln>
        </p:spPr>
        <p:txBody>
          <a:bodyPr wrap="none" anchor="ctr"/>
          <a:lstStyle/>
          <a:p>
            <a:pPr algn="ctr"/>
            <a:r>
              <a:rPr lang="en-US" sz="2800" b="1">
                <a:solidFill>
                  <a:schemeClr val="bg1"/>
                </a:solidFill>
              </a:rPr>
              <a:t>GLOBAL WATER INVENTORY</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8"/>
          <p:cNvSpPr>
            <a:spLocks noChangeArrowheads="1"/>
          </p:cNvSpPr>
          <p:nvPr/>
        </p:nvSpPr>
        <p:spPr bwMode="auto">
          <a:xfrm>
            <a:off x="914400" y="0"/>
            <a:ext cx="7613650" cy="641350"/>
          </a:xfrm>
          <a:prstGeom prst="rect">
            <a:avLst/>
          </a:prstGeom>
          <a:noFill/>
          <a:ln w="9525">
            <a:noFill/>
            <a:miter lim="800000"/>
            <a:headEnd/>
            <a:tailEnd/>
          </a:ln>
        </p:spPr>
        <p:txBody>
          <a:bodyPr wrap="none">
            <a:spAutoFit/>
          </a:bodyPr>
          <a:lstStyle/>
          <a:p>
            <a:pPr algn="ctr"/>
            <a:r>
              <a:rPr lang="en-US" b="1">
                <a:solidFill>
                  <a:srgbClr val="FF5050"/>
                </a:solidFill>
              </a:rPr>
              <a:t>Locations of Existing buildings and proposed Rainwater Harvesting </a:t>
            </a:r>
          </a:p>
          <a:p>
            <a:pPr algn="ctr"/>
            <a:r>
              <a:rPr lang="en-US" b="1">
                <a:solidFill>
                  <a:srgbClr val="FF5050"/>
                </a:solidFill>
              </a:rPr>
              <a:t>Structures along with layout of the Campus</a:t>
            </a:r>
          </a:p>
        </p:txBody>
      </p:sp>
      <p:pic>
        <p:nvPicPr>
          <p:cNvPr id="88067" name="Picture 9" descr="JUNE_presentation1"/>
          <p:cNvPicPr>
            <a:picLocks noChangeAspect="1" noChangeArrowheads="1"/>
          </p:cNvPicPr>
          <p:nvPr/>
        </p:nvPicPr>
        <p:blipFill>
          <a:blip r:embed="rId2"/>
          <a:srcRect/>
          <a:stretch>
            <a:fillRect/>
          </a:stretch>
        </p:blipFill>
        <p:spPr bwMode="auto">
          <a:xfrm>
            <a:off x="0" y="762000"/>
            <a:ext cx="8905875" cy="56007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2000" b="1" smtClean="0">
                <a:solidFill>
                  <a:srgbClr val="0066FF"/>
                </a:solidFill>
              </a:rPr>
              <a:t>Roof top rainwater harvesting with a capacity of two lakh liters and re-use</a:t>
            </a:r>
            <a:endParaRPr lang="en-US" sz="2000" smtClean="0">
              <a:solidFill>
                <a:srgbClr val="0066FF"/>
              </a:solidFill>
            </a:endParaRPr>
          </a:p>
        </p:txBody>
      </p:sp>
      <p:pic>
        <p:nvPicPr>
          <p:cNvPr id="89091" name="Picture 3" descr="200000ltsdwg"/>
          <p:cNvPicPr>
            <a:picLocks noGrp="1" noChangeAspect="1" noChangeArrowheads="1"/>
          </p:cNvPicPr>
          <p:nvPr>
            <p:ph idx="1"/>
          </p:nvPr>
        </p:nvPicPr>
        <p:blipFill>
          <a:blip r:embed="rId2"/>
          <a:srcRect/>
          <a:stretch>
            <a:fillRect/>
          </a:stretch>
        </p:blipFill>
        <p:spPr>
          <a:xfrm>
            <a:off x="3019425" y="1935163"/>
            <a:ext cx="3105150" cy="4389437"/>
          </a:xfrm>
          <a:noFill/>
        </p:spPr>
      </p:pic>
    </p:spTree>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sz="2400" b="1" smtClean="0">
                <a:solidFill>
                  <a:srgbClr val="0066FF"/>
                </a:solidFill>
              </a:rPr>
              <a:t>Roof top rainwater harvesting with a capacity of 50,000 liters with brick walls</a:t>
            </a:r>
            <a:r>
              <a:rPr lang="en-US" sz="2400" b="1" smtClean="0"/>
              <a:t> </a:t>
            </a:r>
          </a:p>
        </p:txBody>
      </p:sp>
      <p:pic>
        <p:nvPicPr>
          <p:cNvPr id="90115" name="Picture 3" descr="50000 lts brick work"/>
          <p:cNvPicPr>
            <a:picLocks noGrp="1" noChangeAspect="1" noChangeArrowheads="1"/>
          </p:cNvPicPr>
          <p:nvPr>
            <p:ph idx="1"/>
          </p:nvPr>
        </p:nvPicPr>
        <p:blipFill>
          <a:blip r:embed="rId2"/>
          <a:srcRect/>
          <a:stretch>
            <a:fillRect/>
          </a:stretch>
        </p:blipFill>
        <p:spPr>
          <a:xfrm>
            <a:off x="3019425" y="1935163"/>
            <a:ext cx="3105150" cy="4389437"/>
          </a:xfrm>
          <a:noFill/>
        </p:spPr>
      </p:pic>
    </p:spTree>
  </p:cSld>
  <p:clrMapOvr>
    <a:masterClrMapping/>
  </p:clrMapOvr>
  <p:transition advClick="0"/>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752600"/>
            <a:ext cx="6613525" cy="2590800"/>
          </a:xfrm>
          <a:solidFill>
            <a:schemeClr val="bg1"/>
          </a:solidFill>
        </p:spPr>
        <p:txBody>
          <a:bodyPr>
            <a:normAutofit fontScale="90000"/>
          </a:bodyPr>
          <a:lstStyle/>
          <a:p>
            <a:pPr algn="ctr" eaLnBrk="1" fontAlgn="auto" hangingPunct="1">
              <a:spcAft>
                <a:spcPts val="0"/>
              </a:spcAft>
              <a:defRPr/>
            </a:pPr>
            <a:r>
              <a:rPr lang="en-US" sz="3200" dirty="0">
                <a:solidFill>
                  <a:schemeClr val="accent1">
                    <a:lumMod val="75000"/>
                  </a:schemeClr>
                </a:solidFill>
                <a:latin typeface="Bookman Old Style" panose="02050604050505020204" pitchFamily="18" charset="0"/>
              </a:rPr>
              <a:t>Impact </a:t>
            </a:r>
            <a:r>
              <a:rPr lang="en-US" sz="3200" dirty="0" smtClean="0">
                <a:solidFill>
                  <a:schemeClr val="accent1">
                    <a:lumMod val="75000"/>
                  </a:schemeClr>
                </a:solidFill>
                <a:latin typeface="Bookman Old Style" panose="02050604050505020204" pitchFamily="18" charset="0"/>
              </a:rPr>
              <a:t>of </a:t>
            </a:r>
            <a:br>
              <a:rPr lang="en-US" sz="3200" dirty="0" smtClean="0">
                <a:solidFill>
                  <a:schemeClr val="accent1">
                    <a:lumMod val="75000"/>
                  </a:schemeClr>
                </a:solidFill>
                <a:latin typeface="Bookman Old Style" panose="02050604050505020204" pitchFamily="18" charset="0"/>
              </a:rPr>
            </a:br>
            <a:r>
              <a:rPr lang="en-US" sz="3200" dirty="0" smtClean="0">
                <a:solidFill>
                  <a:schemeClr val="accent1">
                    <a:lumMod val="75000"/>
                  </a:schemeClr>
                </a:solidFill>
                <a:latin typeface="Bookman Old Style" panose="02050604050505020204" pitchFamily="18" charset="0"/>
              </a:rPr>
              <a:t>Artificial Recharge </a:t>
            </a:r>
            <a:br>
              <a:rPr lang="en-US" sz="3200" dirty="0" smtClean="0">
                <a:solidFill>
                  <a:schemeClr val="accent1">
                    <a:lumMod val="75000"/>
                  </a:schemeClr>
                </a:solidFill>
                <a:latin typeface="Bookman Old Style" panose="02050604050505020204" pitchFamily="18" charset="0"/>
              </a:rPr>
            </a:br>
            <a:r>
              <a:rPr lang="en-US" sz="3200" dirty="0" smtClean="0">
                <a:solidFill>
                  <a:schemeClr val="accent1">
                    <a:lumMod val="75000"/>
                  </a:schemeClr>
                </a:solidFill>
                <a:latin typeface="Bookman Old Style" panose="02050604050505020204" pitchFamily="18" charset="0"/>
              </a:rPr>
              <a:t>of Rainwater </a:t>
            </a:r>
            <a:br>
              <a:rPr lang="en-US" sz="3200" dirty="0" smtClean="0">
                <a:solidFill>
                  <a:schemeClr val="accent1">
                    <a:lumMod val="75000"/>
                  </a:schemeClr>
                </a:solidFill>
                <a:latin typeface="Bookman Old Style" panose="02050604050505020204" pitchFamily="18" charset="0"/>
              </a:rPr>
            </a:br>
            <a:r>
              <a:rPr lang="en-US" sz="3200" dirty="0" smtClean="0">
                <a:solidFill>
                  <a:schemeClr val="accent1">
                    <a:lumMod val="75000"/>
                  </a:schemeClr>
                </a:solidFill>
                <a:latin typeface="Bookman Old Style" panose="02050604050505020204" pitchFamily="18" charset="0"/>
              </a:rPr>
              <a:t>in </a:t>
            </a:r>
            <a:r>
              <a:rPr lang="en-US" sz="3200" dirty="0">
                <a:solidFill>
                  <a:schemeClr val="accent1">
                    <a:lumMod val="75000"/>
                  </a:schemeClr>
                </a:solidFill>
                <a:latin typeface="Bookman Old Style" panose="02050604050505020204" pitchFamily="18" charset="0"/>
              </a:rPr>
              <a:t/>
            </a:r>
            <a:br>
              <a:rPr lang="en-US" sz="3200" dirty="0">
                <a:solidFill>
                  <a:schemeClr val="accent1">
                    <a:lumMod val="75000"/>
                  </a:schemeClr>
                </a:solidFill>
                <a:latin typeface="Bookman Old Style" panose="02050604050505020204" pitchFamily="18" charset="0"/>
              </a:rPr>
            </a:br>
            <a:r>
              <a:rPr lang="en-US" sz="3200" dirty="0" smtClean="0">
                <a:solidFill>
                  <a:schemeClr val="accent1">
                    <a:lumMod val="75000"/>
                  </a:schemeClr>
                </a:solidFill>
                <a:latin typeface="Bookman Old Style" panose="02050604050505020204" pitchFamily="18" charset="0"/>
              </a:rPr>
              <a:t>JNTU Hyderabad </a:t>
            </a:r>
            <a:r>
              <a:rPr lang="en-US" sz="3200" dirty="0">
                <a:solidFill>
                  <a:schemeClr val="accent1">
                    <a:lumMod val="75000"/>
                  </a:schemeClr>
                </a:solidFill>
                <a:latin typeface="Bookman Old Style" panose="02050604050505020204" pitchFamily="18" charset="0"/>
              </a:rPr>
              <a:t>campus</a:t>
            </a:r>
            <a:r>
              <a:rPr lang="en-US" sz="2400" dirty="0">
                <a:latin typeface="Bookman Old Style" panose="02050604050505020204" pitchFamily="18" charset="0"/>
              </a:rPr>
              <a:t/>
            </a:r>
            <a:br>
              <a:rPr lang="en-US" sz="2400" dirty="0">
                <a:latin typeface="Bookman Old Style" panose="02050604050505020204" pitchFamily="18" charset="0"/>
              </a:rPr>
            </a:br>
            <a:r>
              <a:rPr lang="en-US" sz="2400" dirty="0">
                <a:latin typeface="Bookman Old Style" panose="02050604050505020204" pitchFamily="18" charset="0"/>
              </a:rPr>
              <a:t> </a:t>
            </a:r>
          </a:p>
        </p:txBody>
      </p:sp>
      <p:sp>
        <p:nvSpPr>
          <p:cNvPr id="91139" name="Subtitle 2"/>
          <p:cNvSpPr>
            <a:spLocks noGrp="1"/>
          </p:cNvSpPr>
          <p:nvPr>
            <p:ph type="subTitle" idx="1"/>
          </p:nvPr>
        </p:nvSpPr>
        <p:spPr>
          <a:xfrm>
            <a:off x="2286000" y="5003800"/>
            <a:ext cx="6172200" cy="1371600"/>
          </a:xfrm>
        </p:spPr>
        <p:txBody>
          <a:bodyPr/>
          <a:lstStyle/>
          <a:p>
            <a:pPr eaLnBrk="1" hangingPunct="1"/>
            <a:endParaRPr lang="en-US" smtClean="0"/>
          </a:p>
        </p:txBody>
      </p:sp>
    </p:spTree>
  </p:cSld>
  <p:clrMapOvr>
    <a:masterClrMapping/>
  </p:clrMapOvr>
  <p:transition advClick="0"/>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b="1" dirty="0" smtClean="0"/>
              <a:t>Structures Constructed </a:t>
            </a:r>
            <a:r>
              <a:rPr lang="en-US" dirty="0" smtClean="0"/>
              <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685800" y="990600"/>
          <a:ext cx="7391400" cy="5391150"/>
        </p:xfrm>
        <a:graphic>
          <a:graphicData uri="http://schemas.openxmlformats.org/drawingml/2006/table">
            <a:tbl>
              <a:tblPr/>
              <a:tblGrid>
                <a:gridCol w="357888"/>
                <a:gridCol w="122747"/>
                <a:gridCol w="3469529"/>
                <a:gridCol w="3441235"/>
              </a:tblGrid>
              <a:tr h="592028">
                <a:tc gridSpan="2">
                  <a:txBody>
                    <a:bodyPr/>
                    <a:lstStyle/>
                    <a:p>
                      <a:pPr marL="0" marR="0" algn="ctr">
                        <a:lnSpc>
                          <a:spcPct val="115000"/>
                        </a:lnSpc>
                        <a:spcBef>
                          <a:spcPts val="0"/>
                        </a:spcBef>
                        <a:spcAft>
                          <a:spcPts val="0"/>
                        </a:spcAft>
                      </a:pPr>
                      <a:r>
                        <a:rPr lang="en-US" sz="1600" b="1" dirty="0">
                          <a:latin typeface="Times New Roman"/>
                          <a:ea typeface="Times New Roman"/>
                          <a:cs typeface="Times New Roman"/>
                        </a:rPr>
                        <a:t>Sl.</a:t>
                      </a:r>
                      <a:endParaRPr lang="en-US" sz="1600" dirty="0">
                        <a:latin typeface="Calibri"/>
                        <a:ea typeface="Calibri"/>
                        <a:cs typeface="Times New Roman"/>
                      </a:endParaRPr>
                    </a:p>
                    <a:p>
                      <a:pPr marL="0" marR="0" algn="ctr">
                        <a:lnSpc>
                          <a:spcPct val="115000"/>
                        </a:lnSpc>
                        <a:spcBef>
                          <a:spcPts val="0"/>
                        </a:spcBef>
                        <a:spcAft>
                          <a:spcPts val="0"/>
                        </a:spcAft>
                      </a:pPr>
                      <a:r>
                        <a:rPr lang="en-US" sz="1600" b="1" dirty="0">
                          <a:latin typeface="Times New Roman"/>
                          <a:ea typeface="Times New Roman"/>
                          <a:cs typeface="Times New Roman"/>
                        </a:rPr>
                        <a:t>No</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lnSpc>
                          <a:spcPct val="115000"/>
                        </a:lnSpc>
                        <a:spcBef>
                          <a:spcPts val="0"/>
                        </a:spcBef>
                        <a:spcAft>
                          <a:spcPts val="0"/>
                        </a:spcAft>
                      </a:pPr>
                      <a:r>
                        <a:rPr lang="en-US" sz="1600" b="1">
                          <a:latin typeface="Times New Roman"/>
                          <a:ea typeface="Times New Roman"/>
                          <a:cs typeface="Times New Roman"/>
                        </a:rPr>
                        <a:t>Title of the structure </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600" b="1">
                          <a:latin typeface="Times New Roman"/>
                          <a:ea typeface="Times New Roman"/>
                          <a:cs typeface="Times New Roman"/>
                        </a:rPr>
                        <a:t>Location</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028">
                <a:tc gridSpan="2">
                  <a:txBody>
                    <a:bodyPr/>
                    <a:lstStyle/>
                    <a:p>
                      <a:pPr marL="0" marR="0" algn="ctr">
                        <a:lnSpc>
                          <a:spcPct val="115000"/>
                        </a:lnSpc>
                        <a:spcBef>
                          <a:spcPts val="0"/>
                        </a:spcBef>
                        <a:spcAft>
                          <a:spcPts val="0"/>
                        </a:spcAft>
                      </a:pPr>
                      <a:r>
                        <a:rPr lang="en-US" sz="1600" dirty="0">
                          <a:latin typeface="Times New Roman"/>
                          <a:ea typeface="Times New Roman"/>
                          <a:cs typeface="Times New Roman"/>
                        </a:rPr>
                        <a:t>1</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lnSpc>
                          <a:spcPct val="115000"/>
                        </a:lnSpc>
                        <a:spcBef>
                          <a:spcPts val="0"/>
                        </a:spcBef>
                        <a:spcAft>
                          <a:spcPts val="0"/>
                        </a:spcAft>
                      </a:pPr>
                      <a:r>
                        <a:rPr lang="en-US" sz="1600" b="1" dirty="0">
                          <a:solidFill>
                            <a:srgbClr val="000000"/>
                          </a:solidFill>
                          <a:latin typeface="Times New Roman"/>
                          <a:ea typeface="Times New Roman"/>
                          <a:cs typeface="Times New Roman"/>
                        </a:rPr>
                        <a:t>Main structure:</a:t>
                      </a:r>
                      <a:r>
                        <a:rPr lang="en-US" sz="1600" dirty="0">
                          <a:solidFill>
                            <a:srgbClr val="000000"/>
                          </a:solidFill>
                          <a:latin typeface="Times New Roman"/>
                          <a:ea typeface="Times New Roman"/>
                          <a:cs typeface="Times New Roman"/>
                        </a:rPr>
                        <a:t> Recharge pond with two recharge shafts</a:t>
                      </a:r>
                      <a:endParaRPr lang="en-US" sz="16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solidFill>
                            <a:srgbClr val="000000"/>
                          </a:solidFill>
                          <a:latin typeface="Times New Roman"/>
                          <a:ea typeface="Times New Roman"/>
                          <a:cs typeface="Times New Roman"/>
                        </a:rPr>
                        <a:t>Besides Mechanical Engineering  building, JNTUH Campus</a:t>
                      </a:r>
                      <a:endParaRPr lang="en-US" sz="16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4">
                <a:tc gridSpan="4">
                  <a:txBody>
                    <a:bodyPr/>
                    <a:lstStyle/>
                    <a:p>
                      <a:pPr marL="0" marR="0">
                        <a:lnSpc>
                          <a:spcPct val="115000"/>
                        </a:lnSpc>
                        <a:spcBef>
                          <a:spcPts val="0"/>
                        </a:spcBef>
                        <a:spcAft>
                          <a:spcPts val="0"/>
                        </a:spcAft>
                      </a:pPr>
                      <a:r>
                        <a:rPr lang="en-US" sz="1600" b="1" dirty="0">
                          <a:solidFill>
                            <a:srgbClr val="000000"/>
                          </a:solidFill>
                          <a:latin typeface="Times New Roman"/>
                          <a:ea typeface="Times New Roman"/>
                          <a:cs typeface="Times New Roman"/>
                        </a:rPr>
                        <a:t>ASSOCIATE STRUCTURES </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96014">
                <a:tc gridSpan="4">
                  <a:txBody>
                    <a:bodyPr/>
                    <a:lstStyle/>
                    <a:p>
                      <a:pPr marL="0" marR="0">
                        <a:lnSpc>
                          <a:spcPct val="115000"/>
                        </a:lnSpc>
                        <a:spcBef>
                          <a:spcPts val="0"/>
                        </a:spcBef>
                        <a:spcAft>
                          <a:spcPts val="0"/>
                        </a:spcAft>
                      </a:pPr>
                      <a:r>
                        <a:rPr lang="en-US" sz="1600" b="1" dirty="0">
                          <a:solidFill>
                            <a:srgbClr val="000000"/>
                          </a:solidFill>
                          <a:latin typeface="Times New Roman"/>
                          <a:ea typeface="Times New Roman"/>
                          <a:cs typeface="Times New Roman"/>
                        </a:rPr>
                        <a:t>Piezometers – 03 </a:t>
                      </a:r>
                      <a:r>
                        <a:rPr lang="en-US" sz="1600" b="1" dirty="0" err="1">
                          <a:solidFill>
                            <a:srgbClr val="000000"/>
                          </a:solidFill>
                          <a:latin typeface="Times New Roman"/>
                          <a:ea typeface="Times New Roman"/>
                          <a:cs typeface="Times New Roman"/>
                        </a:rPr>
                        <a:t>Nos</a:t>
                      </a:r>
                      <a:r>
                        <a:rPr lang="en-US" sz="1600" b="1" dirty="0">
                          <a:solidFill>
                            <a:srgbClr val="000000"/>
                          </a:solidFill>
                          <a:latin typeface="Times New Roman"/>
                          <a:ea typeface="Times New Roman"/>
                          <a:cs typeface="Times New Roman"/>
                        </a:rPr>
                        <a:t> </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92028">
                <a:tc>
                  <a:txBody>
                    <a:bodyPr/>
                    <a:lstStyle/>
                    <a:p>
                      <a:pPr marL="0" marR="0" algn="ctr">
                        <a:lnSpc>
                          <a:spcPct val="115000"/>
                        </a:lnSpc>
                        <a:spcBef>
                          <a:spcPts val="0"/>
                        </a:spcBef>
                        <a:spcAft>
                          <a:spcPts val="0"/>
                        </a:spcAft>
                      </a:pPr>
                      <a:r>
                        <a:rPr lang="en-US" sz="1600" dirty="0">
                          <a:latin typeface="Times New Roman"/>
                          <a:ea typeface="Times New Roman"/>
                          <a:cs typeface="Times New Roman"/>
                        </a:rPr>
                        <a:t>2</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15000"/>
                        </a:lnSpc>
                        <a:spcBef>
                          <a:spcPts val="0"/>
                        </a:spcBef>
                        <a:spcAft>
                          <a:spcPts val="0"/>
                        </a:spcAft>
                      </a:pPr>
                      <a:r>
                        <a:rPr lang="en-US" sz="1600">
                          <a:solidFill>
                            <a:srgbClr val="000000"/>
                          </a:solidFill>
                          <a:latin typeface="Times New Roman"/>
                          <a:ea typeface="Times New Roman"/>
                          <a:cs typeface="Times New Roman"/>
                        </a:rPr>
                        <a:t>Piezometer -1 with a depth of 30mts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solidFill>
                            <a:srgbClr val="000000"/>
                          </a:solidFill>
                          <a:latin typeface="Times New Roman"/>
                          <a:ea typeface="Times New Roman"/>
                          <a:cs typeface="Times New Roman"/>
                        </a:rPr>
                        <a:t>Between Girls hostel compound wall and new incubator building, JNTUH Campus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2028">
                <a:tc>
                  <a:txBody>
                    <a:bodyPr/>
                    <a:lstStyle/>
                    <a:p>
                      <a:pPr marL="0" marR="0" algn="ctr">
                        <a:lnSpc>
                          <a:spcPct val="115000"/>
                        </a:lnSpc>
                        <a:spcBef>
                          <a:spcPts val="0"/>
                        </a:spcBef>
                        <a:spcAft>
                          <a:spcPts val="0"/>
                        </a:spcAft>
                      </a:pPr>
                      <a:r>
                        <a:rPr lang="en-US" sz="1600" dirty="0">
                          <a:latin typeface="Times New Roman"/>
                          <a:ea typeface="Times New Roman"/>
                          <a:cs typeface="Times New Roman"/>
                        </a:rPr>
                        <a:t>3</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15000"/>
                        </a:lnSpc>
                        <a:spcBef>
                          <a:spcPts val="0"/>
                        </a:spcBef>
                        <a:spcAft>
                          <a:spcPts val="0"/>
                        </a:spcAft>
                      </a:pPr>
                      <a:r>
                        <a:rPr lang="en-US" sz="1600">
                          <a:solidFill>
                            <a:srgbClr val="000000"/>
                          </a:solidFill>
                          <a:latin typeface="Times New Roman"/>
                          <a:ea typeface="Times New Roman"/>
                          <a:cs typeface="Times New Roman"/>
                        </a:rPr>
                        <a:t>Piezometer – 2 with a depth of 30mts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solidFill>
                            <a:srgbClr val="000000"/>
                          </a:solidFill>
                          <a:latin typeface="Times New Roman"/>
                          <a:ea typeface="Times New Roman"/>
                          <a:cs typeface="Times New Roman"/>
                        </a:rPr>
                        <a:t>Behind EEE Department, College of Engineering, JNTUH Campus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3615">
                <a:tc>
                  <a:txBody>
                    <a:bodyPr/>
                    <a:lstStyle/>
                    <a:p>
                      <a:pPr marL="0" marR="0" algn="ctr">
                        <a:lnSpc>
                          <a:spcPct val="115000"/>
                        </a:lnSpc>
                        <a:spcBef>
                          <a:spcPts val="0"/>
                        </a:spcBef>
                        <a:spcAft>
                          <a:spcPts val="0"/>
                        </a:spcAft>
                      </a:pPr>
                      <a:r>
                        <a:rPr lang="en-US" sz="1600" dirty="0">
                          <a:latin typeface="Times New Roman"/>
                          <a:ea typeface="Times New Roman"/>
                          <a:cs typeface="Times New Roman"/>
                        </a:rPr>
                        <a:t>4</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just">
                        <a:lnSpc>
                          <a:spcPct val="115000"/>
                        </a:lnSpc>
                        <a:spcBef>
                          <a:spcPts val="0"/>
                        </a:spcBef>
                        <a:spcAft>
                          <a:spcPts val="0"/>
                        </a:spcAft>
                      </a:pPr>
                      <a:r>
                        <a:rPr lang="en-US" sz="1600">
                          <a:solidFill>
                            <a:srgbClr val="000000"/>
                          </a:solidFill>
                          <a:latin typeface="Times New Roman"/>
                          <a:ea typeface="Times New Roman"/>
                          <a:cs typeface="Times New Roman"/>
                        </a:rPr>
                        <a:t>Piezometer -3 with a depth of 30mts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lnSpc>
                          <a:spcPct val="115000"/>
                        </a:lnSpc>
                        <a:spcBef>
                          <a:spcPts val="0"/>
                        </a:spcBef>
                        <a:spcAft>
                          <a:spcPts val="0"/>
                        </a:spcAft>
                      </a:pPr>
                      <a:r>
                        <a:rPr lang="en-US" sz="1600" dirty="0">
                          <a:solidFill>
                            <a:srgbClr val="000000"/>
                          </a:solidFill>
                          <a:latin typeface="Times New Roman"/>
                          <a:ea typeface="Times New Roman"/>
                          <a:cs typeface="Times New Roman"/>
                        </a:rPr>
                        <a:t>Behind new JNTUHIST Building, JNTUH Campus</a:t>
                      </a:r>
                      <a:endParaRPr lang="en-US" sz="16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4">
                <a:tc gridSpan="4">
                  <a:txBody>
                    <a:bodyPr/>
                    <a:lstStyle/>
                    <a:p>
                      <a:pPr marL="0" marR="0">
                        <a:lnSpc>
                          <a:spcPct val="115000"/>
                        </a:lnSpc>
                        <a:spcBef>
                          <a:spcPts val="0"/>
                        </a:spcBef>
                        <a:spcAft>
                          <a:spcPts val="0"/>
                        </a:spcAft>
                      </a:pPr>
                      <a:r>
                        <a:rPr lang="en-US" sz="1600" b="1" dirty="0">
                          <a:solidFill>
                            <a:srgbClr val="000000"/>
                          </a:solidFill>
                          <a:latin typeface="Times New Roman"/>
                          <a:ea typeface="Times New Roman"/>
                          <a:cs typeface="Times New Roman"/>
                        </a:rPr>
                        <a:t>Sump (50,000lit capacity) - 02 </a:t>
                      </a:r>
                      <a:r>
                        <a:rPr lang="en-US" sz="1600" b="1" dirty="0" err="1">
                          <a:solidFill>
                            <a:srgbClr val="000000"/>
                          </a:solidFill>
                          <a:latin typeface="Times New Roman"/>
                          <a:ea typeface="Times New Roman"/>
                          <a:cs typeface="Times New Roman"/>
                        </a:rPr>
                        <a:t>Nos</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514807">
                <a:tc>
                  <a:txBody>
                    <a:bodyPr/>
                    <a:lstStyle/>
                    <a:p>
                      <a:pPr marL="0" marR="0" algn="ctr">
                        <a:lnSpc>
                          <a:spcPct val="115000"/>
                        </a:lnSpc>
                        <a:spcBef>
                          <a:spcPts val="0"/>
                        </a:spcBef>
                        <a:spcAft>
                          <a:spcPts val="0"/>
                        </a:spcAft>
                      </a:pPr>
                      <a:r>
                        <a:rPr lang="en-US" sz="1600" dirty="0">
                          <a:latin typeface="Times New Roman"/>
                          <a:ea typeface="Times New Roman"/>
                          <a:cs typeface="Times New Roman"/>
                        </a:rPr>
                        <a:t>5</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600">
                          <a:solidFill>
                            <a:srgbClr val="000000"/>
                          </a:solidFill>
                          <a:latin typeface="Times New Roman"/>
                          <a:ea typeface="Times New Roman"/>
                          <a:cs typeface="Times New Roman"/>
                        </a:rPr>
                        <a:t>Roof top rainwater harvesting structure with a capacity of 50,000 liters for reuse.</a:t>
                      </a:r>
                      <a:endParaRPr lang="en-US" sz="1600">
                        <a:latin typeface="Calibri"/>
                        <a:ea typeface="Times New Roman"/>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nSpc>
                          <a:spcPct val="115000"/>
                        </a:lnSpc>
                        <a:spcBef>
                          <a:spcPts val="0"/>
                        </a:spcBef>
                        <a:spcAft>
                          <a:spcPts val="0"/>
                        </a:spcAft>
                      </a:pPr>
                      <a:r>
                        <a:rPr lang="en-US" sz="1600">
                          <a:solidFill>
                            <a:srgbClr val="000000"/>
                          </a:solidFill>
                          <a:latin typeface="Times New Roman"/>
                          <a:ea typeface="Times New Roman"/>
                          <a:cs typeface="Times New Roman"/>
                        </a:rPr>
                        <a:t>Behind old quarters, JNTUH Campus</a:t>
                      </a:r>
                      <a:endParaRPr lang="en-US" sz="16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4807">
                <a:tc>
                  <a:txBody>
                    <a:bodyPr/>
                    <a:lstStyle/>
                    <a:p>
                      <a:pPr marL="0" marR="0" algn="ctr">
                        <a:lnSpc>
                          <a:spcPct val="115000"/>
                        </a:lnSpc>
                        <a:spcBef>
                          <a:spcPts val="0"/>
                        </a:spcBef>
                        <a:spcAft>
                          <a:spcPts val="0"/>
                        </a:spcAft>
                      </a:pPr>
                      <a:r>
                        <a:rPr lang="en-US" sz="1600" dirty="0">
                          <a:latin typeface="Times New Roman"/>
                          <a:ea typeface="Times New Roman"/>
                          <a:cs typeface="Times New Roman"/>
                        </a:rPr>
                        <a:t>6</a:t>
                      </a:r>
                      <a:endParaRPr lang="en-US" sz="16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spcAft>
                          <a:spcPts val="0"/>
                        </a:spcAft>
                      </a:pPr>
                      <a:r>
                        <a:rPr lang="en-US" sz="1600">
                          <a:solidFill>
                            <a:srgbClr val="000000"/>
                          </a:solidFill>
                          <a:latin typeface="Times New Roman"/>
                          <a:ea typeface="Times New Roman"/>
                          <a:cs typeface="Times New Roman"/>
                        </a:rPr>
                        <a:t>Roof top rainwater harvesting structure with a capacity of 50,000 liters for reuse. </a:t>
                      </a:r>
                      <a:endParaRPr lang="en-US" sz="1600">
                        <a:latin typeface="Calibri"/>
                        <a:ea typeface="Times New Roman"/>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just">
                        <a:lnSpc>
                          <a:spcPct val="115000"/>
                        </a:lnSpc>
                        <a:spcBef>
                          <a:spcPts val="0"/>
                        </a:spcBef>
                        <a:spcAft>
                          <a:spcPts val="0"/>
                        </a:spcAft>
                      </a:pPr>
                      <a:r>
                        <a:rPr lang="en-US" sz="1600" dirty="0">
                          <a:solidFill>
                            <a:srgbClr val="000000"/>
                          </a:solidFill>
                          <a:latin typeface="Times New Roman"/>
                          <a:ea typeface="Times New Roman"/>
                          <a:cs typeface="Times New Roman"/>
                        </a:rPr>
                        <a:t>Behind New quarters, JNTUH Campus</a:t>
                      </a:r>
                      <a:endParaRPr lang="en-US" sz="16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6014">
                <a:tc gridSpan="4">
                  <a:txBody>
                    <a:bodyPr/>
                    <a:lstStyle/>
                    <a:p>
                      <a:pPr marL="0" marR="0">
                        <a:lnSpc>
                          <a:spcPct val="115000"/>
                        </a:lnSpc>
                        <a:spcBef>
                          <a:spcPts val="0"/>
                        </a:spcBef>
                        <a:spcAft>
                          <a:spcPts val="0"/>
                        </a:spcAft>
                      </a:pPr>
                      <a:endParaRPr lang="en-US" sz="12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advClick="0"/>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b="1" dirty="0" smtClean="0"/>
              <a:t>Structures Constructed </a:t>
            </a:r>
            <a:r>
              <a:rPr lang="en-US" dirty="0" smtClean="0"/>
              <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685800" y="990600"/>
          <a:ext cx="8001000" cy="4953000"/>
        </p:xfrm>
        <a:graphic>
          <a:graphicData uri="http://schemas.openxmlformats.org/drawingml/2006/table">
            <a:tbl>
              <a:tblPr/>
              <a:tblGrid>
                <a:gridCol w="387405"/>
                <a:gridCol w="3888546"/>
                <a:gridCol w="3725048"/>
              </a:tblGrid>
              <a:tr h="414131">
                <a:tc gridSpan="3">
                  <a:txBody>
                    <a:bodyPr/>
                    <a:lstStyle/>
                    <a:p>
                      <a:pPr marL="0" marR="0">
                        <a:lnSpc>
                          <a:spcPct val="115000"/>
                        </a:lnSpc>
                        <a:spcBef>
                          <a:spcPts val="0"/>
                        </a:spcBef>
                        <a:spcAft>
                          <a:spcPts val="0"/>
                        </a:spcAft>
                      </a:pPr>
                      <a:r>
                        <a:rPr lang="en-US" sz="1800" b="1" dirty="0">
                          <a:solidFill>
                            <a:srgbClr val="000000"/>
                          </a:solidFill>
                          <a:latin typeface="Times New Roman"/>
                          <a:ea typeface="Times New Roman"/>
                          <a:cs typeface="Times New Roman"/>
                        </a:rPr>
                        <a:t>Sump (2,00,000 lit capacity) – 01 Nos.</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828262">
                <a:tc>
                  <a:txBody>
                    <a:bodyPr/>
                    <a:lstStyle/>
                    <a:p>
                      <a:pPr marL="0" marR="0">
                        <a:lnSpc>
                          <a:spcPct val="115000"/>
                        </a:lnSpc>
                        <a:spcBef>
                          <a:spcPts val="0"/>
                        </a:spcBef>
                        <a:spcAft>
                          <a:spcPts val="0"/>
                        </a:spcAft>
                      </a:pPr>
                      <a:r>
                        <a:rPr lang="en-US" sz="1800" dirty="0">
                          <a:solidFill>
                            <a:srgbClr val="000000"/>
                          </a:solidFill>
                          <a:latin typeface="Times New Roman"/>
                          <a:ea typeface="Times New Roman"/>
                          <a:cs typeface="Times New Roman"/>
                        </a:rPr>
                        <a:t>7</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Times New Roman"/>
                          <a:ea typeface="Times New Roman"/>
                          <a:cs typeface="Times New Roman"/>
                        </a:rPr>
                        <a:t>Roof top rainwater harvesting sump with a capacity of 2,00,000 liters for reuse.</a:t>
                      </a:r>
                      <a:endParaRPr lang="en-US" sz="180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Times New Roman"/>
                          <a:ea typeface="Times New Roman"/>
                          <a:cs typeface="Times New Roman"/>
                        </a:rPr>
                        <a:t>In front of Manjeera Hostel, JNTUH Campus</a:t>
                      </a:r>
                      <a:endParaRPr lang="en-US" sz="180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4131">
                <a:tc gridSpan="3">
                  <a:txBody>
                    <a:bodyPr/>
                    <a:lstStyle/>
                    <a:p>
                      <a:pPr marL="0" marR="0">
                        <a:lnSpc>
                          <a:spcPct val="115000"/>
                        </a:lnSpc>
                        <a:spcBef>
                          <a:spcPts val="0"/>
                        </a:spcBef>
                        <a:spcAft>
                          <a:spcPts val="0"/>
                        </a:spcAft>
                      </a:pPr>
                      <a:r>
                        <a:rPr lang="en-US" sz="1800" b="1" dirty="0">
                          <a:solidFill>
                            <a:srgbClr val="000000"/>
                          </a:solidFill>
                          <a:latin typeface="Times New Roman"/>
                          <a:ea typeface="Times New Roman"/>
                          <a:cs typeface="Times New Roman"/>
                        </a:rPr>
                        <a:t>Sump (1,00,000 lit capacity) – 03 Nos.</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098825">
                <a:tc>
                  <a:txBody>
                    <a:bodyPr/>
                    <a:lstStyle/>
                    <a:p>
                      <a:pPr marL="0" marR="0" algn="ctr">
                        <a:lnSpc>
                          <a:spcPct val="115000"/>
                        </a:lnSpc>
                        <a:spcBef>
                          <a:spcPts val="0"/>
                        </a:spcBef>
                        <a:spcAft>
                          <a:spcPts val="0"/>
                        </a:spcAft>
                      </a:pPr>
                      <a:r>
                        <a:rPr lang="en-US" sz="1800" dirty="0">
                          <a:latin typeface="Times New Roman"/>
                          <a:ea typeface="Times New Roman"/>
                          <a:cs typeface="Times New Roman"/>
                        </a:rPr>
                        <a:t>8</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solidFill>
                            <a:srgbClr val="000000"/>
                          </a:solidFill>
                          <a:latin typeface="Times New Roman"/>
                          <a:ea typeface="Times New Roman"/>
                          <a:cs typeface="Times New Roman"/>
                        </a:rPr>
                        <a:t>Roof top rainwater harvesting structure with a capacity of 1,00,000 liters along with two bore well for recharge.</a:t>
                      </a:r>
                      <a:endParaRPr lang="en-US" sz="18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Times New Roman"/>
                          <a:ea typeface="Times New Roman"/>
                          <a:cs typeface="Times New Roman"/>
                        </a:rPr>
                        <a:t>Behind EEE Department, College of Engineering, JNTUH </a:t>
                      </a:r>
                      <a:endParaRPr lang="en-US" sz="18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8825">
                <a:tc>
                  <a:txBody>
                    <a:bodyPr/>
                    <a:lstStyle/>
                    <a:p>
                      <a:pPr marL="0" marR="0" algn="ctr">
                        <a:lnSpc>
                          <a:spcPct val="115000"/>
                        </a:lnSpc>
                        <a:spcBef>
                          <a:spcPts val="0"/>
                        </a:spcBef>
                        <a:spcAft>
                          <a:spcPts val="0"/>
                        </a:spcAft>
                      </a:pPr>
                      <a:r>
                        <a:rPr lang="en-US" sz="1800" dirty="0">
                          <a:latin typeface="Times New Roman"/>
                          <a:ea typeface="Times New Roman"/>
                          <a:cs typeface="Times New Roman"/>
                        </a:rPr>
                        <a:t>9</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solidFill>
                            <a:srgbClr val="000000"/>
                          </a:solidFill>
                          <a:latin typeface="Times New Roman"/>
                          <a:ea typeface="Times New Roman"/>
                          <a:cs typeface="Times New Roman"/>
                        </a:rPr>
                        <a:t>Roof top rainwater harvesting structure with a capacity of 1,00,000 liters along with two bore well for recharge.</a:t>
                      </a:r>
                      <a:endParaRPr lang="en-US" sz="18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solidFill>
                            <a:srgbClr val="000000"/>
                          </a:solidFill>
                          <a:latin typeface="Times New Roman"/>
                          <a:ea typeface="Times New Roman"/>
                          <a:cs typeface="Times New Roman"/>
                        </a:rPr>
                        <a:t>Between Girls hostel compound wall and new incubator building </a:t>
                      </a:r>
                      <a:endParaRPr lang="en-US" sz="180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8825">
                <a:tc>
                  <a:txBody>
                    <a:bodyPr/>
                    <a:lstStyle/>
                    <a:p>
                      <a:pPr marL="0" marR="0" algn="ctr">
                        <a:lnSpc>
                          <a:spcPct val="115000"/>
                        </a:lnSpc>
                        <a:spcBef>
                          <a:spcPts val="0"/>
                        </a:spcBef>
                        <a:spcAft>
                          <a:spcPts val="0"/>
                        </a:spcAft>
                      </a:pPr>
                      <a:r>
                        <a:rPr lang="en-US" sz="1800" dirty="0">
                          <a:latin typeface="Times New Roman"/>
                          <a:ea typeface="Times New Roman"/>
                          <a:cs typeface="Times New Roman"/>
                        </a:rPr>
                        <a:t>10</a:t>
                      </a:r>
                      <a:endParaRPr lang="en-US" sz="1800" dirty="0">
                        <a:latin typeface="Calibri"/>
                        <a:ea typeface="Calibri"/>
                        <a:cs typeface="Times New Roman"/>
                      </a:endParaRPr>
                    </a:p>
                  </a:txBody>
                  <a:tcPr marL="53912" marR="539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solidFill>
                            <a:srgbClr val="000000"/>
                          </a:solidFill>
                          <a:latin typeface="Times New Roman"/>
                          <a:ea typeface="Times New Roman"/>
                          <a:cs typeface="Times New Roman"/>
                        </a:rPr>
                        <a:t>Roof top rainwater harvesting structure with a capacity of 1,00,000 liters along with two bore well for recharge.</a:t>
                      </a:r>
                      <a:endParaRPr lang="en-US" sz="18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dirty="0">
                          <a:solidFill>
                            <a:srgbClr val="000000"/>
                          </a:solidFill>
                          <a:latin typeface="Times New Roman"/>
                          <a:ea typeface="Times New Roman"/>
                          <a:cs typeface="Times New Roman"/>
                        </a:rPr>
                        <a:t>Behind new JNTUHIST Building, JNTUH</a:t>
                      </a:r>
                      <a:endParaRPr lang="en-US" sz="1800" dirty="0">
                        <a:latin typeface="Calibri"/>
                        <a:ea typeface="Calibri"/>
                        <a:cs typeface="Times New Roman"/>
                      </a:endParaRPr>
                    </a:p>
                  </a:txBody>
                  <a:tcPr marL="53912" marR="539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pPr algn="ctr" eaLnBrk="1" fontAlgn="auto" hangingPunct="1">
              <a:spcAft>
                <a:spcPts val="0"/>
              </a:spcAft>
              <a:defRPr/>
            </a:pPr>
            <a:r>
              <a:rPr lang="en-US" sz="1600" b="1" u="sng" dirty="0" smtClean="0">
                <a:latin typeface="Bookman Old Style" panose="02050604050505020204" pitchFamily="18" charset="0"/>
              </a:rPr>
              <a:t>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1600" b="1" u="sng" dirty="0" smtClean="0">
                <a:latin typeface="Bookman Old Style" panose="02050604050505020204" pitchFamily="18" charset="0"/>
              </a:rPr>
              <a:t/>
            </a:r>
            <a:br>
              <a:rPr lang="en-US" sz="1600" b="1" u="sng" dirty="0" smtClean="0">
                <a:latin typeface="Bookman Old Style" panose="02050604050505020204" pitchFamily="18" charset="0"/>
              </a:rPr>
            </a:br>
            <a:r>
              <a:rPr lang="en-US" sz="2000" b="1" u="sng" dirty="0" smtClean="0">
                <a:solidFill>
                  <a:schemeClr val="accent1">
                    <a:lumMod val="75000"/>
                  </a:schemeClr>
                </a:solidFill>
                <a:latin typeface="Bookman Old Style" panose="02050604050505020204" pitchFamily="18" charset="0"/>
              </a:rPr>
              <a:t>Recharge of rainwater through injection wells in the JNTUH campus:</a:t>
            </a:r>
            <a:r>
              <a:rPr lang="en-US" sz="1600" b="1" dirty="0" smtClean="0">
                <a:solidFill>
                  <a:schemeClr val="accent1">
                    <a:lumMod val="75000"/>
                  </a:schemeClr>
                </a:solidFill>
                <a:latin typeface="Bookman Old Style" panose="02050604050505020204" pitchFamily="18" charset="0"/>
              </a:rPr>
              <a:t/>
            </a:r>
            <a:br>
              <a:rPr lang="en-US" sz="1600" b="1" dirty="0" smtClean="0">
                <a:solidFill>
                  <a:schemeClr val="accent1">
                    <a:lumMod val="75000"/>
                  </a:schemeClr>
                </a:solidFill>
                <a:latin typeface="Bookman Old Style" panose="02050604050505020204" pitchFamily="18" charset="0"/>
              </a:rPr>
            </a:br>
            <a:r>
              <a:rPr lang="en-US" sz="1600" b="1" dirty="0" smtClean="0">
                <a:solidFill>
                  <a:srgbClr val="7030A0"/>
                </a:solidFill>
                <a:latin typeface="Bookman Old Style" panose="02050604050505020204" pitchFamily="18" charset="0"/>
              </a:rPr>
              <a:t>Location of the structure: NEAR LIBRARY </a:t>
            </a:r>
            <a:br>
              <a:rPr lang="en-US" sz="1600" b="1" dirty="0" smtClean="0">
                <a:solidFill>
                  <a:srgbClr val="7030A0"/>
                </a:solidFill>
                <a:latin typeface="Bookman Old Style" panose="02050604050505020204" pitchFamily="18" charset="0"/>
              </a:rPr>
            </a:br>
            <a:r>
              <a:rPr lang="en-US" sz="1600" b="1" dirty="0" smtClean="0">
                <a:solidFill>
                  <a:srgbClr val="7030A0"/>
                </a:solidFill>
                <a:latin typeface="Bookman Old Style" panose="02050604050505020204" pitchFamily="18" charset="0"/>
              </a:rPr>
              <a:t>Estimated </a:t>
            </a:r>
            <a:r>
              <a:rPr lang="en-US" sz="1600" b="1" dirty="0">
                <a:solidFill>
                  <a:srgbClr val="7030A0"/>
                </a:solidFill>
                <a:latin typeface="Bookman Old Style" panose="02050604050505020204" pitchFamily="18" charset="0"/>
              </a:rPr>
              <a:t>Cost: </a:t>
            </a:r>
            <a:r>
              <a:rPr lang="en-US" sz="1600" dirty="0">
                <a:solidFill>
                  <a:srgbClr val="7030A0"/>
                </a:solidFill>
                <a:latin typeface="Bookman Old Style" panose="02050604050505020204" pitchFamily="18" charset="0"/>
              </a:rPr>
              <a:t>5, 50,000 </a:t>
            </a:r>
            <a:r>
              <a:rPr lang="en-US" sz="1600" dirty="0" smtClean="0">
                <a:solidFill>
                  <a:srgbClr val="7030A0"/>
                </a:solidFill>
                <a:latin typeface="Bookman Old Style" panose="02050604050505020204" pitchFamily="18" charset="0"/>
              </a:rPr>
              <a:t>Rupees </a:t>
            </a:r>
            <a:r>
              <a:rPr lang="en-US" sz="1600" dirty="0" smtClean="0">
                <a:solidFill>
                  <a:schemeClr val="accent1">
                    <a:lumMod val="60000"/>
                    <a:lumOff val="40000"/>
                  </a:schemeClr>
                </a:solidFill>
                <a:latin typeface="Bookman Old Style" panose="02050604050505020204" pitchFamily="18" charset="0"/>
              </a:rPr>
              <a:t/>
            </a:r>
            <a:br>
              <a:rPr lang="en-US" sz="1600" dirty="0" smtClean="0">
                <a:solidFill>
                  <a:schemeClr val="accent1">
                    <a:lumMod val="60000"/>
                    <a:lumOff val="40000"/>
                  </a:schemeClr>
                </a:solidFill>
                <a:latin typeface="Bookman Old Style" panose="02050604050505020204" pitchFamily="18" charset="0"/>
              </a:rPr>
            </a:br>
            <a:r>
              <a:rPr lang="en-US" sz="1400" b="1" dirty="0" smtClean="0">
                <a:solidFill>
                  <a:schemeClr val="accent1">
                    <a:lumMod val="50000"/>
                  </a:schemeClr>
                </a:solidFill>
                <a:latin typeface="Bookman Old Style" panose="02050604050505020204" pitchFamily="18" charset="0"/>
              </a:rPr>
              <a:t>Quantity </a:t>
            </a:r>
            <a:r>
              <a:rPr lang="en-US" sz="1400" b="1" dirty="0">
                <a:solidFill>
                  <a:schemeClr val="accent1">
                    <a:lumMod val="50000"/>
                  </a:schemeClr>
                </a:solidFill>
                <a:latin typeface="Bookman Old Style" panose="02050604050505020204" pitchFamily="18" charset="0"/>
              </a:rPr>
              <a:t>of rainwater harvested and recharged during the year 2012 and </a:t>
            </a:r>
            <a:r>
              <a:rPr lang="en-US" sz="1400" b="1" dirty="0" smtClean="0">
                <a:solidFill>
                  <a:schemeClr val="accent1">
                    <a:lumMod val="50000"/>
                  </a:schemeClr>
                </a:solidFill>
                <a:latin typeface="Bookman Old Style" panose="02050604050505020204" pitchFamily="18" charset="0"/>
              </a:rPr>
              <a:t>2013</a:t>
            </a:r>
            <a:endParaRPr lang="en-US" sz="5400" dirty="0">
              <a:solidFill>
                <a:schemeClr val="accent1">
                  <a:lumMod val="50000"/>
                </a:schemeClr>
              </a:solidFill>
              <a:latin typeface="Bookman Old Style" panose="02050604050505020204" pitchFamily="18" charset="0"/>
            </a:endParaRPr>
          </a:p>
        </p:txBody>
      </p:sp>
      <p:graphicFrame>
        <p:nvGraphicFramePr>
          <p:cNvPr id="4" name="Content Placeholder 3"/>
          <p:cNvGraphicFramePr>
            <a:graphicFrameLocks noGrp="1"/>
          </p:cNvGraphicFramePr>
          <p:nvPr>
            <p:ph sz="quarter" idx="1"/>
          </p:nvPr>
        </p:nvGraphicFramePr>
        <p:xfrm>
          <a:off x="609600" y="1524000"/>
          <a:ext cx="7772400" cy="3938588"/>
        </p:xfrm>
        <a:graphic>
          <a:graphicData uri="http://schemas.openxmlformats.org/drawingml/2006/table">
            <a:tbl>
              <a:tblPr firstRow="1" bandRow="1">
                <a:tableStyleId>{5C22544A-7EE6-4342-B048-85BDC9FD1C3A}</a:tableStyleId>
              </a:tblPr>
              <a:tblGrid>
                <a:gridCol w="544068"/>
                <a:gridCol w="1010412"/>
                <a:gridCol w="1036320"/>
                <a:gridCol w="1905000"/>
                <a:gridCol w="1752600"/>
                <a:gridCol w="1524001"/>
              </a:tblGrid>
              <a:tr h="344424">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Sl.</a:t>
                      </a:r>
                      <a:endParaRPr lang="en-US" sz="1200" b="1" dirty="0">
                        <a:latin typeface="Bookman Old Style" pitchFamily="18" charset="0"/>
                        <a:ea typeface="Calibri"/>
                        <a:cs typeface="Times New Roman"/>
                      </a:endParaRPr>
                    </a:p>
                    <a:p>
                      <a:pPr marL="0" marR="0" algn="ctr">
                        <a:lnSpc>
                          <a:spcPct val="115000"/>
                        </a:lnSpc>
                        <a:spcBef>
                          <a:spcPts val="0"/>
                        </a:spcBef>
                        <a:spcAft>
                          <a:spcPts val="0"/>
                        </a:spcAft>
                      </a:pPr>
                      <a:r>
                        <a:rPr lang="en-US" sz="1200" b="1" dirty="0">
                          <a:latin typeface="Bookman Old Style" pitchFamily="18" charset="0"/>
                          <a:ea typeface="Times New Roman"/>
                          <a:cs typeface="Times New Roman"/>
                        </a:rPr>
                        <a:t>No</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Month </a:t>
                      </a:r>
                      <a:endParaRPr lang="en-US" sz="1200" b="1" dirty="0">
                        <a:latin typeface="Bookman Old Style" pitchFamily="18" charset="0"/>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Rainfall (mm)</a:t>
                      </a:r>
                      <a:endParaRPr lang="en-US" sz="1200" b="1" dirty="0">
                        <a:latin typeface="Bookman Old Style" pitchFamily="18" charset="0"/>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Quantity of rainwater recharged (</a:t>
                      </a:r>
                      <a:r>
                        <a:rPr lang="en-US" sz="1200" b="1" dirty="0" err="1">
                          <a:latin typeface="Bookman Old Style" pitchFamily="18" charset="0"/>
                          <a:ea typeface="Times New Roman"/>
                          <a:cs typeface="Times New Roman"/>
                        </a:rPr>
                        <a:t>lts</a:t>
                      </a:r>
                      <a:r>
                        <a:rPr lang="en-US" sz="1200" b="1" dirty="0">
                          <a:latin typeface="Bookman Old Style" pitchFamily="18" charset="0"/>
                          <a:ea typeface="Times New Roman"/>
                          <a:cs typeface="Times New Roman"/>
                        </a:rPr>
                        <a:t>)</a:t>
                      </a:r>
                      <a:endParaRPr lang="en-US" sz="1200" b="1" dirty="0">
                        <a:latin typeface="Bookman Old Style" pitchFamily="18" charset="0"/>
                        <a:ea typeface="Calibri"/>
                        <a:cs typeface="Times New Roman"/>
                      </a:endParaRPr>
                    </a:p>
                  </a:txBody>
                  <a:tcPr marL="68580" marR="68580" marT="0" marB="0"/>
                </a:tc>
                <a:tc hMerge="1">
                  <a:txBody>
                    <a:bodyPr/>
                    <a:lstStyle/>
                    <a:p>
                      <a:endParaRPr lang="en-US"/>
                    </a:p>
                  </a:txBody>
                  <a:tcPr/>
                </a:tc>
              </a:tr>
              <a:tr h="357949">
                <a:tc>
                  <a:txBody>
                    <a:bodyPr/>
                    <a:lstStyle/>
                    <a:p>
                      <a:pPr algn="ct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a:t>
                      </a:r>
                      <a:r>
                        <a:rPr lang="en-US" sz="1200" b="1" dirty="0" smtClean="0">
                          <a:latin typeface="Bookman Old Style" pitchFamily="18" charset="0"/>
                          <a:ea typeface="Times New Roman"/>
                          <a:cs typeface="Times New Roman"/>
                        </a:rPr>
                        <a:t> (25-11-2013)</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1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a:t>
                      </a:r>
                      <a:r>
                        <a:rPr lang="en-US" sz="1200" b="1" dirty="0" smtClean="0">
                          <a:latin typeface="Bookman Old Style" pitchFamily="18" charset="0"/>
                          <a:ea typeface="Times New Roman"/>
                          <a:cs typeface="Times New Roman"/>
                        </a:rPr>
                        <a:t>(25-11-13</a:t>
                      </a:r>
                      <a:r>
                        <a:rPr lang="en-US" sz="1200" b="1" dirty="0">
                          <a:latin typeface="Bookman Old Style" pitchFamily="18" charset="0"/>
                          <a:ea typeface="Times New Roman"/>
                          <a:cs typeface="Times New Roman"/>
                        </a:rPr>
                        <a:t>)</a:t>
                      </a:r>
                      <a:endParaRPr lang="en-US" sz="1100" b="1" dirty="0">
                        <a:latin typeface="Bookman Old Style" pitchFamily="18" charset="0"/>
                        <a:ea typeface="Calibri"/>
                        <a:cs typeface="Times New Roman"/>
                      </a:endParaRPr>
                    </a:p>
                  </a:txBody>
                  <a:tcPr marL="68580" marR="68580" marT="0" marB="0"/>
                </a:tc>
              </a:tr>
              <a:tr h="299254">
                <a:tc>
                  <a:txBody>
                    <a:bodyPr/>
                    <a:lstStyle/>
                    <a:p>
                      <a:pPr algn="ctr"/>
                      <a:r>
                        <a:rPr lang="en-US" sz="1200" b="1" dirty="0" smtClean="0">
                          <a:latin typeface="Bookman Old Style" pitchFamily="18" charset="0"/>
                        </a:rPr>
                        <a:t>1</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April </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Bookman Old Style" pitchFamily="18" charset="0"/>
                          <a:ea typeface="Times New Roman"/>
                          <a:cs typeface="Times New Roman"/>
                        </a:rPr>
                        <a:t>---</a:t>
                      </a:r>
                      <a:endParaRPr lang="en-US" sz="1200" b="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72</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66096</a:t>
                      </a:r>
                      <a:endParaRPr lang="en-US" sz="1200" b="0">
                        <a:latin typeface="Bookman Old Style" pitchFamily="18" charset="0"/>
                        <a:ea typeface="Calibri"/>
                        <a:cs typeface="Times New Roman"/>
                      </a:endParaRPr>
                    </a:p>
                  </a:txBody>
                  <a:tcPr marL="68580" marR="68580" marT="0" marB="0" anchor="ctr"/>
                </a:tc>
              </a:tr>
              <a:tr h="299254">
                <a:tc>
                  <a:txBody>
                    <a:bodyPr/>
                    <a:lstStyle/>
                    <a:p>
                      <a:pPr algn="ctr"/>
                      <a:r>
                        <a:rPr lang="en-US" sz="1200" b="1" dirty="0" smtClean="0">
                          <a:latin typeface="Bookman Old Style" pitchFamily="18" charset="0"/>
                        </a:rPr>
                        <a:t>2</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May</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14</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12852</a:t>
                      </a:r>
                      <a:endParaRPr lang="en-US" sz="1200" b="0">
                        <a:latin typeface="Bookman Old Style" pitchFamily="18" charset="0"/>
                        <a:ea typeface="Calibri"/>
                        <a:cs typeface="Times New Roman"/>
                      </a:endParaRPr>
                    </a:p>
                  </a:txBody>
                  <a:tcPr marL="68580" marR="68580" marT="0" marB="0" anchor="ctr"/>
                </a:tc>
              </a:tr>
              <a:tr h="414856">
                <a:tc>
                  <a:txBody>
                    <a:bodyPr/>
                    <a:lstStyle/>
                    <a:p>
                      <a:pPr algn="ctr"/>
                      <a:r>
                        <a:rPr lang="en-US" sz="1200" b="1" dirty="0" smtClean="0">
                          <a:latin typeface="Bookman Old Style" pitchFamily="18" charset="0"/>
                        </a:rPr>
                        <a:t>3</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June</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200.1</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120.4</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183691.8</a:t>
                      </a:r>
                      <a:endParaRPr lang="en-US" sz="1200" b="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110527.2</a:t>
                      </a:r>
                      <a:endParaRPr lang="en-US" sz="1200" b="0">
                        <a:latin typeface="Bookman Old Style" pitchFamily="18" charset="0"/>
                        <a:ea typeface="Calibri"/>
                        <a:cs typeface="Times New Roman"/>
                      </a:endParaRPr>
                    </a:p>
                  </a:txBody>
                  <a:tcPr marL="68580" marR="68580" marT="0" marB="0" anchor="ctr"/>
                </a:tc>
              </a:tr>
              <a:tr h="350342">
                <a:tc>
                  <a:txBody>
                    <a:bodyPr/>
                    <a:lstStyle/>
                    <a:p>
                      <a:pPr algn="ctr"/>
                      <a:r>
                        <a:rPr lang="en-US" sz="1200" b="1" dirty="0" smtClean="0">
                          <a:latin typeface="Bookman Old Style" pitchFamily="18" charset="0"/>
                        </a:rPr>
                        <a:t>4</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July</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193.2</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380.1</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177357.6</a:t>
                      </a:r>
                      <a:endParaRPr lang="en-US" sz="1200" b="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348931.8</a:t>
                      </a:r>
                      <a:endParaRPr lang="en-US" sz="1200" b="0">
                        <a:latin typeface="Bookman Old Style" pitchFamily="18" charset="0"/>
                        <a:ea typeface="Calibri"/>
                        <a:cs typeface="Times New Roman"/>
                      </a:endParaRPr>
                    </a:p>
                  </a:txBody>
                  <a:tcPr marL="68580" marR="68580" marT="0" marB="0" anchor="ctr"/>
                </a:tc>
              </a:tr>
              <a:tr h="299254">
                <a:tc>
                  <a:txBody>
                    <a:bodyPr/>
                    <a:lstStyle/>
                    <a:p>
                      <a:pPr algn="ctr"/>
                      <a:r>
                        <a:rPr lang="en-US" sz="1200" b="1" dirty="0" smtClean="0">
                          <a:latin typeface="Bookman Old Style" pitchFamily="18" charset="0"/>
                        </a:rPr>
                        <a:t>5</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August</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170</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Bookman Old Style" pitchFamily="18" charset="0"/>
                          <a:ea typeface="Times New Roman"/>
                          <a:cs typeface="Times New Roman"/>
                        </a:rPr>
                        <a:t>160.6</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156060</a:t>
                      </a:r>
                      <a:endParaRPr lang="en-US" sz="1200" b="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Bookman Old Style" pitchFamily="18" charset="0"/>
                          <a:ea typeface="Calibri"/>
                          <a:cs typeface="Times New Roman"/>
                        </a:rPr>
                        <a:t>147430.8</a:t>
                      </a:r>
                      <a:endParaRPr lang="en-US" sz="1200" b="0" dirty="0">
                        <a:latin typeface="Bookman Old Style" pitchFamily="18" charset="0"/>
                        <a:ea typeface="Calibri"/>
                        <a:cs typeface="Times New Roman"/>
                      </a:endParaRPr>
                    </a:p>
                  </a:txBody>
                  <a:tcPr marL="68580" marR="68580" marT="0" marB="0" anchor="ctr"/>
                </a:tc>
              </a:tr>
              <a:tr h="299254">
                <a:tc>
                  <a:txBody>
                    <a:bodyPr/>
                    <a:lstStyle/>
                    <a:p>
                      <a:pPr algn="ctr"/>
                      <a:r>
                        <a:rPr lang="en-US" sz="1200" b="1" dirty="0" smtClean="0">
                          <a:latin typeface="Bookman Old Style" pitchFamily="18" charset="0"/>
                        </a:rPr>
                        <a:t>6</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September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94.8</a:t>
                      </a:r>
                      <a:endParaRPr lang="en-US" sz="1200" b="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Bookman Old Style" pitchFamily="18" charset="0"/>
                          <a:ea typeface="Times New Roman"/>
                          <a:cs typeface="Times New Roman"/>
                        </a:rPr>
                        <a:t>170.2</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87026.4</a:t>
                      </a:r>
                      <a:endParaRPr lang="en-US" sz="1200" b="0">
                        <a:latin typeface="Bookman Old Style" pitchFamily="18" charset="0"/>
                        <a:ea typeface="Calibri"/>
                        <a:cs typeface="Times New Roman"/>
                      </a:endParaRPr>
                    </a:p>
                  </a:txBody>
                  <a:tcPr marL="68580" marR="68580" marT="0" marB="0" anchor="ctr"/>
                </a:tc>
                <a:tc>
                  <a:txBody>
                    <a:bodyPr/>
                    <a:lstStyle/>
                    <a:p>
                      <a:pPr algn="ctr"/>
                      <a:r>
                        <a:rPr lang="en-US" sz="1200" b="0" dirty="0" smtClean="0">
                          <a:latin typeface="Bookman Old Style" pitchFamily="18" charset="0"/>
                        </a:rPr>
                        <a:t>156243.6</a:t>
                      </a:r>
                      <a:endParaRPr lang="en-US" sz="1200" b="0" dirty="0">
                        <a:latin typeface="Bookman Old Style" pitchFamily="18" charset="0"/>
                      </a:endParaRPr>
                    </a:p>
                  </a:txBody>
                  <a:tcPr/>
                </a:tc>
              </a:tr>
              <a:tr h="299254">
                <a:tc>
                  <a:txBody>
                    <a:bodyPr/>
                    <a:lstStyle/>
                    <a:p>
                      <a:pPr algn="ctr"/>
                      <a:r>
                        <a:rPr lang="en-US" sz="1200" b="1" dirty="0" smtClean="0">
                          <a:latin typeface="Bookman Old Style" pitchFamily="18" charset="0"/>
                        </a:rPr>
                        <a:t>7</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October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61.6</a:t>
                      </a:r>
                      <a:endParaRPr lang="en-US" sz="1200" b="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Bookman Old Style" pitchFamily="18" charset="0"/>
                          <a:ea typeface="Times New Roman"/>
                          <a:cs typeface="Times New Roman"/>
                        </a:rPr>
                        <a:t>168.8</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56548.8</a:t>
                      </a:r>
                      <a:endParaRPr lang="en-US" sz="1200" b="0">
                        <a:latin typeface="Bookman Old Style" pitchFamily="18" charset="0"/>
                        <a:ea typeface="Calibri"/>
                        <a:cs typeface="Times New Roman"/>
                      </a:endParaRPr>
                    </a:p>
                  </a:txBody>
                  <a:tcPr marL="68580" marR="68580" marT="0" marB="0" anchor="ctr"/>
                </a:tc>
                <a:tc>
                  <a:txBody>
                    <a:bodyPr/>
                    <a:lstStyle/>
                    <a:p>
                      <a:pPr algn="ctr"/>
                      <a:r>
                        <a:rPr lang="en-US" sz="1200" b="0" dirty="0" smtClean="0">
                          <a:latin typeface="Bookman Old Style" pitchFamily="18" charset="0"/>
                        </a:rPr>
                        <a:t>154958.4</a:t>
                      </a:r>
                      <a:endParaRPr lang="en-US" sz="1200" b="0" dirty="0">
                        <a:latin typeface="Bookman Old Style" pitchFamily="18" charset="0"/>
                      </a:endParaRPr>
                    </a:p>
                  </a:txBody>
                  <a:tcPr/>
                </a:tc>
              </a:tr>
              <a:tr h="299254">
                <a:tc>
                  <a:txBody>
                    <a:bodyPr/>
                    <a:lstStyle/>
                    <a:p>
                      <a:pPr algn="ctr"/>
                      <a:r>
                        <a:rPr lang="en-US" sz="1200" b="1" dirty="0" smtClean="0">
                          <a:latin typeface="Bookman Old Style" pitchFamily="18" charset="0"/>
                        </a:rPr>
                        <a:t>8</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November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55</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Bookman Old Style" pitchFamily="18" charset="0"/>
                          <a:ea typeface="Times New Roman"/>
                          <a:cs typeface="Times New Roman"/>
                        </a:rPr>
                        <a:t>13.8</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Bookman Old Style" pitchFamily="18" charset="0"/>
                          <a:ea typeface="Times New Roman"/>
                          <a:cs typeface="Times New Roman"/>
                        </a:rPr>
                        <a:t>50490</a:t>
                      </a:r>
                      <a:endParaRPr lang="en-US" sz="1200" b="0">
                        <a:latin typeface="Bookman Old Style" pitchFamily="18" charset="0"/>
                        <a:ea typeface="Calibri"/>
                        <a:cs typeface="Times New Roman"/>
                      </a:endParaRPr>
                    </a:p>
                  </a:txBody>
                  <a:tcPr marL="68580" marR="68580" marT="0" marB="0" anchor="ctr"/>
                </a:tc>
                <a:tc>
                  <a:txBody>
                    <a:bodyPr/>
                    <a:lstStyle/>
                    <a:p>
                      <a:pPr algn="ctr"/>
                      <a:r>
                        <a:rPr lang="en-US" sz="1200" b="0" dirty="0" smtClean="0">
                          <a:latin typeface="Bookman Old Style" pitchFamily="18" charset="0"/>
                        </a:rPr>
                        <a:t>12668.4</a:t>
                      </a:r>
                      <a:endParaRPr lang="en-US" sz="1200" b="0" dirty="0">
                        <a:latin typeface="Bookman Old Style" pitchFamily="18" charset="0"/>
                      </a:endParaRPr>
                    </a:p>
                  </a:txBody>
                  <a:tcPr/>
                </a:tc>
              </a:tr>
              <a:tr h="299254">
                <a:tc>
                  <a:txBody>
                    <a:bodyPr/>
                    <a:lstStyle/>
                    <a:p>
                      <a:pPr algn="ctr"/>
                      <a:r>
                        <a:rPr lang="en-US" sz="1200" b="1" dirty="0" smtClean="0">
                          <a:latin typeface="Bookman Old Style" pitchFamily="18" charset="0"/>
                        </a:rPr>
                        <a:t>9</a:t>
                      </a:r>
                      <a:endParaRPr lang="en-US" sz="1200" b="1" dirty="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December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Bookman Old Style" pitchFamily="18" charset="0"/>
                          <a:ea typeface="Times New Roman"/>
                          <a:cs typeface="Times New Roman"/>
                        </a:rPr>
                        <a:t>---</a:t>
                      </a:r>
                      <a:endParaRPr lang="en-US" sz="1200" b="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a:t>
                      </a:r>
                      <a:endParaRPr lang="en-US" sz="1200" b="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Bookman Old Style" pitchFamily="18" charset="0"/>
                          <a:ea typeface="Times New Roman"/>
                          <a:cs typeface="Times New Roman"/>
                        </a:rPr>
                        <a:t>---</a:t>
                      </a:r>
                      <a:endParaRPr lang="en-US" sz="1200" b="0">
                        <a:latin typeface="Bookman Old Style" pitchFamily="18" charset="0"/>
                        <a:ea typeface="Calibri"/>
                        <a:cs typeface="Times New Roman"/>
                      </a:endParaRPr>
                    </a:p>
                  </a:txBody>
                  <a:tcPr marL="68580" marR="68580" marT="0" marB="0"/>
                </a:tc>
                <a:tc>
                  <a:txBody>
                    <a:bodyPr/>
                    <a:lstStyle/>
                    <a:p>
                      <a:pPr algn="ctr"/>
                      <a:r>
                        <a:rPr lang="en-US" sz="1200" b="0" dirty="0" smtClean="0">
                          <a:latin typeface="Bookman Old Style" pitchFamily="18" charset="0"/>
                        </a:rPr>
                        <a:t>--</a:t>
                      </a:r>
                      <a:endParaRPr lang="en-US" sz="1200" b="0" dirty="0">
                        <a:latin typeface="Bookman Old Style" pitchFamily="18" charset="0"/>
                      </a:endParaRPr>
                    </a:p>
                  </a:txBody>
                  <a:tcPr/>
                </a:tc>
              </a:tr>
              <a:tr h="299254">
                <a:tc>
                  <a:txBody>
                    <a:bodyPr/>
                    <a:lstStyle/>
                    <a:p>
                      <a:pPr algn="ctr"/>
                      <a:endParaRPr lang="en-US" sz="1200" b="0">
                        <a:latin typeface="Bookman Old Style" pitchFamily="18" charset="0"/>
                      </a:endParaRPr>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Total</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774.7</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solidFill>
                            <a:srgbClr val="000000"/>
                          </a:solidFill>
                          <a:latin typeface="Bookman Old Style" pitchFamily="18" charset="0"/>
                          <a:ea typeface="Times New Roman"/>
                          <a:cs typeface="Times New Roman"/>
                        </a:rPr>
                        <a:t>1099.9</a:t>
                      </a:r>
                      <a:endParaRPr lang="en-US" sz="1200" b="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Bookman Old Style" pitchFamily="18" charset="0"/>
                          <a:ea typeface="Times New Roman"/>
                          <a:cs typeface="Times New Roman"/>
                        </a:rPr>
                        <a:t>7,11,174.6</a:t>
                      </a:r>
                      <a:endParaRPr lang="en-US" sz="1200" b="1" dirty="0">
                        <a:latin typeface="Bookman Old Style" pitchFamily="18" charset="0"/>
                        <a:ea typeface="Calibri"/>
                        <a:cs typeface="Times New Roman"/>
                      </a:endParaRPr>
                    </a:p>
                  </a:txBody>
                  <a:tcPr marL="68580" marR="68580" marT="0" marB="0" anchor="ctr"/>
                </a:tc>
                <a:tc>
                  <a:txBody>
                    <a:bodyPr/>
                    <a:lstStyle/>
                    <a:p>
                      <a:pPr algn="ctr"/>
                      <a:r>
                        <a:rPr lang="en-US" sz="1200" b="1" dirty="0" smtClean="0">
                          <a:latin typeface="Bookman Old Style" pitchFamily="18" charset="0"/>
                        </a:rPr>
                        <a:t>10,09,708.2</a:t>
                      </a:r>
                      <a:endParaRPr lang="en-US" sz="1200" b="1" dirty="0">
                        <a:latin typeface="Bookman Old Style" pitchFamily="18" charset="0"/>
                      </a:endParaRPr>
                    </a:p>
                  </a:txBody>
                  <a:tcPr/>
                </a:tc>
              </a:tr>
            </a:tbl>
          </a:graphicData>
        </a:graphic>
      </p:graphicFrame>
    </p:spTree>
  </p:cSld>
  <p:clrMapOvr>
    <a:masterClrMapping/>
  </p:clrMapOvr>
  <p:transition advClick="0"/>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163"/>
            <a:ext cx="7543800" cy="1085850"/>
          </a:xfrm>
        </p:spPr>
        <p:txBody>
          <a:bodyPr>
            <a:normAutofit fontScale="90000"/>
          </a:bodyPr>
          <a:lstStyle/>
          <a:p>
            <a:pPr algn="ctr" eaLnBrk="1" fontAlgn="auto" hangingPunct="1">
              <a:spcAft>
                <a:spcPts val="0"/>
              </a:spcAft>
              <a:defRPr/>
            </a:pPr>
            <a:r>
              <a:rPr lang="en-US" sz="1600" b="1" dirty="0" smtClean="0">
                <a:solidFill>
                  <a:srgbClr val="7030A0"/>
                </a:solidFill>
                <a:latin typeface="Bookman Old Style" panose="02050604050505020204" pitchFamily="18" charset="0"/>
              </a:rPr>
              <a:t>Location of the structure: Near Girls Hostel</a:t>
            </a:r>
            <a:br>
              <a:rPr lang="en-US" sz="1600" b="1" dirty="0" smtClean="0">
                <a:solidFill>
                  <a:srgbClr val="7030A0"/>
                </a:solidFill>
                <a:latin typeface="Bookman Old Style" panose="02050604050505020204" pitchFamily="18" charset="0"/>
              </a:rPr>
            </a:br>
            <a:r>
              <a:rPr lang="en-US" sz="1600" dirty="0" smtClean="0">
                <a:solidFill>
                  <a:srgbClr val="7030A0"/>
                </a:solidFill>
                <a:latin typeface="Bookman Old Style" panose="02050604050505020204" pitchFamily="18" charset="0"/>
              </a:rPr>
              <a:t/>
            </a:r>
            <a:br>
              <a:rPr lang="en-US" sz="1600" dirty="0" smtClean="0">
                <a:solidFill>
                  <a:srgbClr val="7030A0"/>
                </a:solidFill>
                <a:latin typeface="Bookman Old Style" panose="02050604050505020204" pitchFamily="18" charset="0"/>
              </a:rPr>
            </a:br>
            <a:r>
              <a:rPr lang="en-US" sz="1600" b="1" dirty="0" smtClean="0">
                <a:solidFill>
                  <a:srgbClr val="7030A0"/>
                </a:solidFill>
                <a:latin typeface="Bookman Old Style" panose="02050604050505020204" pitchFamily="18" charset="0"/>
              </a:rPr>
              <a:t>Estimated Cost: </a:t>
            </a:r>
            <a:r>
              <a:rPr lang="en-US" sz="1600" dirty="0" smtClean="0">
                <a:solidFill>
                  <a:srgbClr val="7030A0"/>
                </a:solidFill>
                <a:latin typeface="Bookman Old Style" panose="02050604050505020204" pitchFamily="18" charset="0"/>
              </a:rPr>
              <a:t>5, 50,000 Rupees</a:t>
            </a:r>
            <a:r>
              <a:rPr lang="en-US" sz="1400" dirty="0" smtClean="0"/>
              <a:t/>
            </a:r>
            <a:br>
              <a:rPr lang="en-US" sz="1400" dirty="0" smtClean="0"/>
            </a:br>
            <a:r>
              <a:rPr lang="en-US" sz="1400" dirty="0" smtClean="0"/>
              <a:t/>
            </a:r>
            <a:br>
              <a:rPr lang="en-US" sz="1400" dirty="0" smtClean="0"/>
            </a:br>
            <a:r>
              <a:rPr lang="en-US" sz="1400" b="1" dirty="0" smtClean="0">
                <a:solidFill>
                  <a:schemeClr val="accent1">
                    <a:lumMod val="75000"/>
                  </a:schemeClr>
                </a:solidFill>
                <a:latin typeface="Bookman Old Style" panose="02050604050505020204" pitchFamily="18" charset="0"/>
              </a:rPr>
              <a:t>Quantity of rainwater harvested and recharged during the year 2012 and 2013</a:t>
            </a:r>
            <a:endParaRPr lang="en-US" sz="1100" dirty="0">
              <a:solidFill>
                <a:schemeClr val="accent1">
                  <a:lumMod val="75000"/>
                </a:schemeClr>
              </a:solidFill>
              <a:latin typeface="Bookman Old Style" panose="02050604050505020204" pitchFamily="18" charset="0"/>
            </a:endParaRPr>
          </a:p>
        </p:txBody>
      </p:sp>
      <p:graphicFrame>
        <p:nvGraphicFramePr>
          <p:cNvPr id="4" name="Content Placeholder 3"/>
          <p:cNvGraphicFramePr>
            <a:graphicFrameLocks noGrp="1"/>
          </p:cNvGraphicFramePr>
          <p:nvPr>
            <p:ph sz="quarter" idx="1"/>
          </p:nvPr>
        </p:nvGraphicFramePr>
        <p:xfrm>
          <a:off x="574675" y="1127125"/>
          <a:ext cx="7772400" cy="4402138"/>
        </p:xfrm>
        <a:graphic>
          <a:graphicData uri="http://schemas.openxmlformats.org/drawingml/2006/table">
            <a:tbl>
              <a:tblPr firstRow="1" bandRow="1">
                <a:tableStyleId>{5C22544A-7EE6-4342-B048-85BDC9FD1C3A}</a:tableStyleId>
              </a:tblPr>
              <a:tblGrid>
                <a:gridCol w="713792"/>
                <a:gridCol w="1189653"/>
                <a:gridCol w="1348273"/>
                <a:gridCol w="1348273"/>
                <a:gridCol w="1348273"/>
                <a:gridCol w="1824135"/>
              </a:tblGrid>
              <a:tr h="324040">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Sl.</a:t>
                      </a:r>
                      <a:endParaRPr lang="en-US" sz="1200" b="1" dirty="0">
                        <a:latin typeface="Bookman Old Style" pitchFamily="18" charset="0"/>
                        <a:ea typeface="Calibri"/>
                        <a:cs typeface="Times New Roman"/>
                      </a:endParaRPr>
                    </a:p>
                    <a:p>
                      <a:pPr marL="0" marR="0" algn="ctr">
                        <a:lnSpc>
                          <a:spcPct val="115000"/>
                        </a:lnSpc>
                        <a:spcBef>
                          <a:spcPts val="0"/>
                        </a:spcBef>
                        <a:spcAft>
                          <a:spcPts val="0"/>
                        </a:spcAft>
                      </a:pPr>
                      <a:r>
                        <a:rPr lang="en-US" sz="1200" b="1" dirty="0">
                          <a:latin typeface="Bookman Old Style" pitchFamily="18" charset="0"/>
                          <a:ea typeface="Times New Roman"/>
                          <a:cs typeface="Times New Roman"/>
                        </a:rPr>
                        <a:t>No</a:t>
                      </a:r>
                      <a:endParaRPr lang="en-US" sz="1200" b="1" dirty="0">
                        <a:latin typeface="Bookman Old Style" pitchFamily="18" charset="0"/>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Month </a:t>
                      </a:r>
                      <a:endParaRPr lang="en-US" sz="1200" b="1" dirty="0">
                        <a:latin typeface="Bookman Old Style" pitchFamily="18" charset="0"/>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Rainfall (mm)</a:t>
                      </a:r>
                      <a:endParaRPr lang="en-US" sz="1200" b="1" dirty="0">
                        <a:latin typeface="Bookman Old Style" pitchFamily="18" charset="0"/>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Quantity of rainwater recharged (</a:t>
                      </a:r>
                      <a:r>
                        <a:rPr lang="en-US" sz="1200" b="1" dirty="0" err="1">
                          <a:latin typeface="Bookman Old Style" pitchFamily="18" charset="0"/>
                          <a:ea typeface="Times New Roman"/>
                          <a:cs typeface="Times New Roman"/>
                        </a:rPr>
                        <a:t>lts</a:t>
                      </a:r>
                      <a:r>
                        <a:rPr lang="en-US" sz="1200" b="1" dirty="0">
                          <a:latin typeface="Bookman Old Style" pitchFamily="18" charset="0"/>
                          <a:ea typeface="Times New Roman"/>
                          <a:cs typeface="Times New Roman"/>
                        </a:rPr>
                        <a:t>)</a:t>
                      </a:r>
                      <a:endParaRPr lang="en-US" sz="1200" b="1" dirty="0">
                        <a:latin typeface="Bookman Old Style" pitchFamily="18" charset="0"/>
                        <a:ea typeface="Calibri"/>
                        <a:cs typeface="Times New Roman"/>
                      </a:endParaRPr>
                    </a:p>
                  </a:txBody>
                  <a:tcPr marL="68580" marR="68580" marT="0" marB="0"/>
                </a:tc>
                <a:tc hMerge="1">
                  <a:txBody>
                    <a:bodyPr/>
                    <a:lstStyle/>
                    <a:p>
                      <a:endParaRPr lang="en-US"/>
                    </a:p>
                  </a:txBody>
                  <a:tcPr/>
                </a:tc>
              </a:tr>
              <a:tr h="324040">
                <a:tc vMerge="1">
                  <a:txBody>
                    <a:bodyPr/>
                    <a:lstStyle/>
                    <a:p>
                      <a:pPr algn="ctr"/>
                      <a:endParaRPr lang="en-US" sz="1200" b="1" dirty="0">
                        <a:latin typeface="Bookman Old Style" pitchFamily="18" charset="0"/>
                      </a:endParaRPr>
                    </a:p>
                  </a:txBody>
                  <a:tcPr/>
                </a:tc>
                <a:tc vMerge="1">
                  <a:txBody>
                    <a:bodyPr/>
                    <a:lstStyle/>
                    <a:p>
                      <a:pPr marL="0" marR="0" algn="ctr">
                        <a:lnSpc>
                          <a:spcPct val="115000"/>
                        </a:lnSpc>
                        <a:spcBef>
                          <a:spcPts val="0"/>
                        </a:spcBef>
                        <a:spcAft>
                          <a:spcPts val="0"/>
                        </a:spcAft>
                      </a:pP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a:t>
                      </a:r>
                      <a:endParaRPr lang="en-US" sz="1200" b="1" dirty="0">
                        <a:latin typeface="Bookman Old Style" pitchFamily="18" charset="0"/>
                        <a:ea typeface="Calibri"/>
                        <a:cs typeface="Times New Roman"/>
                      </a:endParaRPr>
                    </a:p>
                    <a:p>
                      <a:pPr marL="0" marR="0" algn="ctr">
                        <a:lnSpc>
                          <a:spcPct val="115000"/>
                        </a:lnSpc>
                        <a:spcBef>
                          <a:spcPts val="0"/>
                        </a:spcBef>
                        <a:spcAft>
                          <a:spcPts val="0"/>
                        </a:spcAft>
                      </a:pPr>
                      <a:r>
                        <a:rPr lang="en-US" sz="1200" b="1" dirty="0" smtClean="0">
                          <a:latin typeface="Bookman Old Style" pitchFamily="18" charset="0"/>
                          <a:ea typeface="Times New Roman"/>
                          <a:cs typeface="Times New Roman"/>
                        </a:rPr>
                        <a:t>(25-11-2013)</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1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a:t>
                      </a:r>
                      <a:r>
                        <a:rPr lang="en-US" sz="1200" b="1" dirty="0" smtClean="0">
                          <a:latin typeface="Bookman Old Style" pitchFamily="18" charset="0"/>
                          <a:ea typeface="Times New Roman"/>
                          <a:cs typeface="Times New Roman"/>
                        </a:rPr>
                        <a:t>(25-11-13</a:t>
                      </a:r>
                      <a:r>
                        <a:rPr lang="en-US" sz="1200" b="1" dirty="0">
                          <a:latin typeface="Bookman Old Style" pitchFamily="18" charset="0"/>
                          <a:ea typeface="Times New Roman"/>
                          <a:cs typeface="Times New Roman"/>
                        </a:rPr>
                        <a:t>)</a:t>
                      </a:r>
                      <a:endParaRPr lang="en-US" sz="1100" b="1" dirty="0">
                        <a:latin typeface="Bookman Old Style" pitchFamily="18" charset="0"/>
                        <a:ea typeface="Calibri"/>
                        <a:cs typeface="Times New Roman"/>
                      </a:endParaRPr>
                    </a:p>
                  </a:txBody>
                  <a:tcPr marL="68580" marR="68580" marT="0" marB="0"/>
                </a:tc>
              </a:tr>
              <a:tr h="293332">
                <a:tc>
                  <a:txBody>
                    <a:bodyPr/>
                    <a:lstStyle/>
                    <a:p>
                      <a:r>
                        <a:rPr lang="en-US" dirty="0" smtClean="0"/>
                        <a:t>1</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April </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72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83073.6</a:t>
                      </a:r>
                      <a:endParaRPr lang="en-US" sz="1100">
                        <a:latin typeface="Calibri"/>
                        <a:ea typeface="Calibri"/>
                        <a:cs typeface="Times New Roman"/>
                      </a:endParaRPr>
                    </a:p>
                  </a:txBody>
                  <a:tcPr marL="68580" marR="68580" marT="0" marB="0" anchor="ctr"/>
                </a:tc>
              </a:tr>
              <a:tr h="337376">
                <a:tc>
                  <a:txBody>
                    <a:bodyPr/>
                    <a:lstStyle/>
                    <a:p>
                      <a:r>
                        <a:rPr lang="en-US" dirty="0" smtClean="0"/>
                        <a:t>2</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May</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16153.2</a:t>
                      </a:r>
                      <a:endParaRPr lang="en-US" sz="1100">
                        <a:latin typeface="Calibri"/>
                        <a:ea typeface="Calibri"/>
                        <a:cs typeface="Times New Roman"/>
                      </a:endParaRPr>
                    </a:p>
                  </a:txBody>
                  <a:tcPr marL="68580" marR="68580" marT="0" marB="0" anchor="ctr"/>
                </a:tc>
              </a:tr>
              <a:tr h="293332">
                <a:tc>
                  <a:txBody>
                    <a:bodyPr/>
                    <a:lstStyle/>
                    <a:p>
                      <a:r>
                        <a:rPr lang="en-US" dirty="0" smtClean="0"/>
                        <a:t>3</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June</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200.1</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120.4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230875.38</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138917.52</a:t>
                      </a:r>
                      <a:endParaRPr lang="en-US" sz="1100">
                        <a:latin typeface="Calibri"/>
                        <a:ea typeface="Calibri"/>
                        <a:cs typeface="Times New Roman"/>
                      </a:endParaRPr>
                    </a:p>
                  </a:txBody>
                  <a:tcPr marL="68580" marR="68580" marT="0" marB="0" anchor="ctr"/>
                </a:tc>
              </a:tr>
              <a:tr h="293332">
                <a:tc>
                  <a:txBody>
                    <a:bodyPr/>
                    <a:lstStyle/>
                    <a:p>
                      <a:r>
                        <a:rPr lang="en-US" dirty="0" smtClean="0"/>
                        <a:t>4</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July</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193.2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380.1</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222914.16</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438559.4</a:t>
                      </a:r>
                      <a:endParaRPr lang="en-US" sz="1100">
                        <a:latin typeface="Calibri"/>
                        <a:ea typeface="Calibri"/>
                        <a:cs typeface="Times New Roman"/>
                      </a:endParaRPr>
                    </a:p>
                  </a:txBody>
                  <a:tcPr marL="68580" marR="68580" marT="0" marB="0" anchor="ctr"/>
                </a:tc>
              </a:tr>
              <a:tr h="293332">
                <a:tc>
                  <a:txBody>
                    <a:bodyPr/>
                    <a:lstStyle/>
                    <a:p>
                      <a:r>
                        <a:rPr lang="en-US" dirty="0" smtClean="0"/>
                        <a:t>5</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August</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170.0</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kern="1200">
                          <a:solidFill>
                            <a:srgbClr val="000000"/>
                          </a:solidFill>
                          <a:latin typeface="Bookman Old Style"/>
                          <a:ea typeface="Times New Roman"/>
                        </a:rPr>
                        <a:t>160.6</a:t>
                      </a:r>
                      <a:endParaRPr lang="en-US" sz="100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196146</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Times New Roman"/>
                          <a:cs typeface="Times New Roman"/>
                        </a:rPr>
                        <a:t>185300.28</a:t>
                      </a:r>
                      <a:endParaRPr lang="en-US" sz="1100">
                        <a:latin typeface="Calibri"/>
                        <a:ea typeface="Calibri"/>
                        <a:cs typeface="Times New Roman"/>
                      </a:endParaRPr>
                    </a:p>
                  </a:txBody>
                  <a:tcPr marL="68580" marR="68580" marT="0" marB="0" anchor="ctr"/>
                </a:tc>
              </a:tr>
              <a:tr h="293332">
                <a:tc>
                  <a:txBody>
                    <a:bodyPr/>
                    <a:lstStyle/>
                    <a:p>
                      <a:r>
                        <a:rPr lang="en-US" dirty="0" smtClean="0"/>
                        <a:t>6</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September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94.8</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kern="1200">
                          <a:solidFill>
                            <a:srgbClr val="000000"/>
                          </a:solidFill>
                          <a:latin typeface="Bookman Old Style"/>
                          <a:ea typeface="Times New Roman"/>
                        </a:rPr>
                        <a:t>170.2</a:t>
                      </a:r>
                      <a:endParaRPr lang="en-US" sz="100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109380.24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Times New Roman"/>
                          <a:cs typeface="Times New Roman"/>
                        </a:rPr>
                        <a:t>196376.8</a:t>
                      </a:r>
                      <a:endParaRPr lang="en-US" sz="1100">
                        <a:latin typeface="Calibri"/>
                        <a:ea typeface="Calibri"/>
                        <a:cs typeface="Times New Roman"/>
                      </a:endParaRPr>
                    </a:p>
                  </a:txBody>
                  <a:tcPr marL="68580" marR="68580" marT="0" marB="0" anchor="ctr"/>
                </a:tc>
              </a:tr>
              <a:tr h="293332">
                <a:tc>
                  <a:txBody>
                    <a:bodyPr/>
                    <a:lstStyle/>
                    <a:p>
                      <a:r>
                        <a:rPr lang="en-US" dirty="0" smtClean="0"/>
                        <a:t>7</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October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61.6</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kern="1200">
                          <a:solidFill>
                            <a:srgbClr val="000000"/>
                          </a:solidFill>
                          <a:latin typeface="Bookman Old Style"/>
                          <a:ea typeface="Times New Roman"/>
                        </a:rPr>
                        <a:t>108.8</a:t>
                      </a:r>
                      <a:endParaRPr lang="en-US" sz="100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71074.08</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Times New Roman"/>
                          <a:cs typeface="Times New Roman"/>
                        </a:rPr>
                        <a:t>194761.4</a:t>
                      </a:r>
                      <a:endParaRPr lang="en-US" sz="1100">
                        <a:latin typeface="Calibri"/>
                        <a:ea typeface="Calibri"/>
                        <a:cs typeface="Times New Roman"/>
                      </a:endParaRPr>
                    </a:p>
                  </a:txBody>
                  <a:tcPr marL="68580" marR="68580" marT="0" marB="0" anchor="ctr"/>
                </a:tc>
              </a:tr>
              <a:tr h="293332">
                <a:tc>
                  <a:txBody>
                    <a:bodyPr/>
                    <a:lstStyle/>
                    <a:p>
                      <a:r>
                        <a:rPr lang="en-US" dirty="0" smtClean="0"/>
                        <a:t>8</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November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55.0</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kern="1200">
                          <a:solidFill>
                            <a:srgbClr val="000000"/>
                          </a:solidFill>
                          <a:latin typeface="Bookman Old Style"/>
                          <a:ea typeface="Times New Roman"/>
                        </a:rPr>
                        <a:t>13.8</a:t>
                      </a:r>
                      <a:endParaRPr lang="en-US" sz="100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63459</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68580" marR="68580" marT="0" marB="0" anchor="ctr"/>
                </a:tc>
              </a:tr>
              <a:tr h="293332">
                <a:tc>
                  <a:txBody>
                    <a:bodyPr/>
                    <a:lstStyle/>
                    <a:p>
                      <a:r>
                        <a:rPr lang="en-US" dirty="0" smtClean="0"/>
                        <a:t>9</a:t>
                      </a:r>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December</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solidFill>
                            <a:srgbClr val="000000"/>
                          </a:solidFill>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kern="1200">
                          <a:solidFill>
                            <a:srgbClr val="000000"/>
                          </a:solidFill>
                          <a:latin typeface="Bookman Old Style"/>
                          <a:ea typeface="Times New Roman"/>
                        </a:rPr>
                        <a:t>-----</a:t>
                      </a:r>
                      <a:endParaRPr lang="en-US" sz="100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68580" marR="68580" marT="0" marB="0" anchor="ctr"/>
                </a:tc>
              </a:tr>
              <a:tr h="293332">
                <a:tc>
                  <a:txBody>
                    <a:bodyPr/>
                    <a:lstStyle/>
                    <a:p>
                      <a:endParaRPr lang="en-US" dirty="0"/>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Total</a:t>
                      </a:r>
                      <a:endParaRPr lang="en-US" sz="1200" b="1"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774.7</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b="1" kern="1200" dirty="0" smtClean="0">
                          <a:solidFill>
                            <a:srgbClr val="000000"/>
                          </a:solidFill>
                          <a:latin typeface="Bookman Old Style"/>
                          <a:ea typeface="Calibri"/>
                          <a:cs typeface="Times New Roman"/>
                        </a:rPr>
                        <a:t>1099.9</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000" b="1" dirty="0">
                          <a:solidFill>
                            <a:srgbClr val="000000"/>
                          </a:solidFill>
                          <a:latin typeface="Calibri"/>
                          <a:ea typeface="Times New Roman"/>
                        </a:rPr>
                        <a:t>8,93,848.86</a:t>
                      </a:r>
                      <a:endParaRPr lang="en-US" sz="1000" dirty="0">
                        <a:latin typeface="Calibri"/>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1269064.62</a:t>
                      </a:r>
                      <a:endParaRPr lang="en-US" sz="1100" dirty="0">
                        <a:latin typeface="Calibri"/>
                        <a:ea typeface="Calibri"/>
                        <a:cs typeface="Times New Roman"/>
                      </a:endParaRPr>
                    </a:p>
                  </a:txBody>
                  <a:tcPr marL="68580" marR="68580" marT="0" marB="0" anchor="ctr"/>
                </a:tc>
              </a:tr>
            </a:tbl>
          </a:graphicData>
        </a:graphic>
      </p:graphicFrame>
      <p:sp>
        <p:nvSpPr>
          <p:cNvPr id="95327" name="Rectangle 1"/>
          <p:cNvSpPr>
            <a:spLocks noChangeArrowheads="1"/>
          </p:cNvSpPr>
          <p:nvPr/>
        </p:nvSpPr>
        <p:spPr bwMode="auto">
          <a:xfrm>
            <a:off x="152400" y="4389438"/>
            <a:ext cx="8229600" cy="2246312"/>
          </a:xfrm>
          <a:prstGeom prst="rect">
            <a:avLst/>
          </a:prstGeom>
          <a:noFill/>
          <a:ln w="9525">
            <a:noFill/>
            <a:miter lim="800000"/>
            <a:headEnd/>
            <a:tailEnd/>
          </a:ln>
        </p:spPr>
        <p:txBody>
          <a:bodyPr tIns="0" bIns="0" anchor="ctr">
            <a:spAutoFit/>
          </a:bodyPr>
          <a:lstStyle/>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400" b="1">
              <a:latin typeface="Bookman Old Style" pitchFamily="18" charset="0"/>
              <a:ea typeface="Calibri" pitchFamily="34" charset="0"/>
              <a:cs typeface="Times New Roman" pitchFamily="18" charset="0"/>
            </a:endParaRPr>
          </a:p>
          <a:p>
            <a:pPr algn="ctr"/>
            <a:r>
              <a:rPr lang="en-US" sz="1400" b="1">
                <a:latin typeface="Bookman Old Style" pitchFamily="18" charset="0"/>
                <a:ea typeface="Calibri" pitchFamily="34" charset="0"/>
                <a:cs typeface="Times New Roman" pitchFamily="18" charset="0"/>
              </a:rPr>
              <a:t>Total quantity of rainwater recharged through this structure: </a:t>
            </a:r>
            <a:r>
              <a:rPr lang="en-US" sz="1400" b="1">
                <a:solidFill>
                  <a:srgbClr val="000000"/>
                </a:solidFill>
                <a:latin typeface="Bookman Old Style" pitchFamily="18" charset="0"/>
                <a:ea typeface="Calibri" pitchFamily="34" charset="0"/>
                <a:cs typeface="Times New Roman" pitchFamily="18" charset="0"/>
              </a:rPr>
              <a:t>21,62,913.48</a:t>
            </a:r>
          </a:p>
          <a:p>
            <a:pPr algn="ctr"/>
            <a:endParaRPr lang="en-US" sz="1400" b="1">
              <a:solidFill>
                <a:srgbClr val="000000"/>
              </a:solidFill>
              <a:latin typeface="Bookman Old Style" pitchFamily="18" charset="0"/>
              <a:ea typeface="Calibri" pitchFamily="34" charset="0"/>
              <a:cs typeface="Times New Roman" pitchFamily="18" charset="0"/>
            </a:endParaRPr>
          </a:p>
          <a:p>
            <a:pPr algn="ctr" eaLnBrk="0" hangingPunct="0"/>
            <a:r>
              <a:rPr lang="en-US" sz="1400" b="1">
                <a:solidFill>
                  <a:srgbClr val="000000"/>
                </a:solidFill>
                <a:latin typeface="Bookman Old Style" pitchFamily="18" charset="0"/>
                <a:ea typeface="Calibri" pitchFamily="34" charset="0"/>
                <a:cs typeface="Times New Roman" pitchFamily="18" charset="0"/>
              </a:rPr>
              <a:t>(Twenty one  Lakhs sixty two thousand nine hundred and thirteen liters)</a:t>
            </a:r>
            <a:endParaRPr lang="en-US" sz="1400">
              <a:latin typeface="Bookman Old Style" pitchFamily="18" charset="0"/>
              <a:ea typeface="Calibri" pitchFamily="34" charset="0"/>
              <a:cs typeface="Times New Roman" pitchFamily="18" charset="0"/>
            </a:endParaRPr>
          </a:p>
          <a:p>
            <a:pPr eaLnBrk="0" hangingPunct="0"/>
            <a:endParaRPr lang="en-US">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067800" cy="1066800"/>
          </a:xfrm>
        </p:spPr>
        <p:txBody>
          <a:bodyPr>
            <a:normAutofit fontScale="90000"/>
          </a:bodyPr>
          <a:lstStyle/>
          <a:p>
            <a:pPr algn="ctr" eaLnBrk="1" fontAlgn="auto" hangingPunct="1">
              <a:spcAft>
                <a:spcPts val="0"/>
              </a:spcAft>
              <a:defRPr/>
            </a:pPr>
            <a:r>
              <a:rPr lang="en-US" sz="1600" b="1" dirty="0" smtClean="0">
                <a:solidFill>
                  <a:srgbClr val="7030A0"/>
                </a:solidFill>
                <a:latin typeface="Bookman Old Style" pitchFamily="18" charset="0"/>
              </a:rPr>
              <a:t>Location of the structure: Near New IST</a:t>
            </a:r>
            <a:br>
              <a:rPr lang="en-US" sz="1600" b="1" dirty="0" smtClean="0">
                <a:solidFill>
                  <a:srgbClr val="7030A0"/>
                </a:solidFill>
                <a:latin typeface="Bookman Old Style" pitchFamily="18" charset="0"/>
              </a:rPr>
            </a:br>
            <a:r>
              <a:rPr lang="en-US" sz="1600" dirty="0" smtClean="0">
                <a:solidFill>
                  <a:srgbClr val="7030A0"/>
                </a:solidFill>
                <a:latin typeface="Bookman Old Style" pitchFamily="18" charset="0"/>
              </a:rPr>
              <a:t/>
            </a:r>
            <a:br>
              <a:rPr lang="en-US" sz="1600" dirty="0" smtClean="0">
                <a:solidFill>
                  <a:srgbClr val="7030A0"/>
                </a:solidFill>
                <a:latin typeface="Bookman Old Style" pitchFamily="18" charset="0"/>
              </a:rPr>
            </a:br>
            <a:r>
              <a:rPr lang="en-US" sz="1600" b="1" dirty="0" smtClean="0">
                <a:solidFill>
                  <a:srgbClr val="7030A0"/>
                </a:solidFill>
                <a:latin typeface="Bookman Old Style" pitchFamily="18" charset="0"/>
              </a:rPr>
              <a:t>Estimated Cost: </a:t>
            </a:r>
            <a:r>
              <a:rPr lang="en-US" sz="1600" dirty="0" smtClean="0">
                <a:solidFill>
                  <a:srgbClr val="7030A0"/>
                </a:solidFill>
                <a:latin typeface="Bookman Old Style" pitchFamily="18" charset="0"/>
              </a:rPr>
              <a:t>5, 50,000 Rupees</a:t>
            </a:r>
            <a:r>
              <a:rPr lang="en-US" sz="1200" dirty="0" smtClean="0">
                <a:solidFill>
                  <a:srgbClr val="7030A0"/>
                </a:solidFill>
                <a:latin typeface="Bookman Old Style" pitchFamily="18" charset="0"/>
              </a:rPr>
              <a:t/>
            </a:r>
            <a:br>
              <a:rPr lang="en-US" sz="1200" dirty="0" smtClean="0">
                <a:solidFill>
                  <a:srgbClr val="7030A0"/>
                </a:solidFill>
                <a:latin typeface="Bookman Old Style" pitchFamily="18" charset="0"/>
              </a:rPr>
            </a:br>
            <a:r>
              <a:rPr lang="en-US" sz="1200" dirty="0" smtClean="0">
                <a:solidFill>
                  <a:schemeClr val="accent1">
                    <a:lumMod val="75000"/>
                  </a:schemeClr>
                </a:solidFill>
                <a:latin typeface="Bookman Old Style" pitchFamily="18" charset="0"/>
              </a:rPr>
              <a:t/>
            </a:r>
            <a:br>
              <a:rPr lang="en-US" sz="1200" dirty="0" smtClean="0">
                <a:solidFill>
                  <a:schemeClr val="accent1">
                    <a:lumMod val="75000"/>
                  </a:schemeClr>
                </a:solidFill>
                <a:latin typeface="Bookman Old Style" pitchFamily="18" charset="0"/>
              </a:rPr>
            </a:br>
            <a:r>
              <a:rPr lang="en-US" sz="1400" b="1" dirty="0" smtClean="0">
                <a:solidFill>
                  <a:schemeClr val="accent1">
                    <a:lumMod val="75000"/>
                  </a:schemeClr>
                </a:solidFill>
                <a:latin typeface="Bookman Old Style" pitchFamily="18" charset="0"/>
              </a:rPr>
              <a:t>Quantity of rainwater harvested and recharged during the year 2012 and 2013</a:t>
            </a:r>
            <a:endParaRPr lang="en-US" sz="1200" b="1" dirty="0">
              <a:solidFill>
                <a:schemeClr val="accent1">
                  <a:lumMod val="75000"/>
                </a:schemeClr>
              </a:solidFill>
              <a:latin typeface="Bookman Old Style" pitchFamily="18" charset="0"/>
            </a:endParaRPr>
          </a:p>
        </p:txBody>
      </p:sp>
      <p:graphicFrame>
        <p:nvGraphicFramePr>
          <p:cNvPr id="4" name="Content Placeholder 3"/>
          <p:cNvGraphicFramePr>
            <a:graphicFrameLocks noGrp="1"/>
          </p:cNvGraphicFramePr>
          <p:nvPr>
            <p:ph sz="quarter" idx="1"/>
          </p:nvPr>
        </p:nvGraphicFramePr>
        <p:xfrm>
          <a:off x="457200" y="1295400"/>
          <a:ext cx="7620000" cy="4114800"/>
        </p:xfrm>
        <a:graphic>
          <a:graphicData uri="http://schemas.openxmlformats.org/drawingml/2006/table">
            <a:tbl>
              <a:tblPr firstRow="1" bandRow="1">
                <a:tableStyleId>{5C22544A-7EE6-4342-B048-85BDC9FD1C3A}</a:tableStyleId>
              </a:tblPr>
              <a:tblGrid>
                <a:gridCol w="762000"/>
                <a:gridCol w="1295400"/>
                <a:gridCol w="1066800"/>
                <a:gridCol w="1676400"/>
                <a:gridCol w="1371600"/>
                <a:gridCol w="1447800"/>
              </a:tblGrid>
              <a:tr h="438328">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Sl.</a:t>
                      </a:r>
                      <a:endParaRPr lang="en-US" sz="1200" dirty="0">
                        <a:latin typeface="Bookman Old Style" pitchFamily="18" charset="0"/>
                        <a:ea typeface="Calibri"/>
                        <a:cs typeface="Times New Roman"/>
                      </a:endParaRPr>
                    </a:p>
                    <a:p>
                      <a:pPr marL="0" marR="0" algn="ctr">
                        <a:lnSpc>
                          <a:spcPct val="115000"/>
                        </a:lnSpc>
                        <a:spcBef>
                          <a:spcPts val="0"/>
                        </a:spcBef>
                        <a:spcAft>
                          <a:spcPts val="0"/>
                        </a:spcAft>
                      </a:pPr>
                      <a:r>
                        <a:rPr lang="en-US" sz="1200" b="1" dirty="0">
                          <a:latin typeface="Bookman Old Style" pitchFamily="18" charset="0"/>
                          <a:ea typeface="Times New Roman"/>
                          <a:cs typeface="Times New Roman"/>
                        </a:rPr>
                        <a:t>No</a:t>
                      </a:r>
                      <a:endParaRPr lang="en-US" sz="1200" dirty="0">
                        <a:latin typeface="Bookman Old Style" pitchFamily="18" charset="0"/>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Month</a:t>
                      </a:r>
                      <a:endParaRPr lang="en-US" sz="1200" dirty="0">
                        <a:latin typeface="Bookman Old Style" pitchFamily="18" charset="0"/>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Rainfall (mm)</a:t>
                      </a:r>
                      <a:endParaRPr lang="en-US" sz="1200" dirty="0">
                        <a:latin typeface="Bookman Old Style" pitchFamily="18" charset="0"/>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Quantity of rainwater recharged (</a:t>
                      </a:r>
                      <a:r>
                        <a:rPr lang="en-US" sz="1200" b="1" dirty="0" err="1">
                          <a:latin typeface="Bookman Old Style" pitchFamily="18" charset="0"/>
                          <a:ea typeface="Times New Roman"/>
                          <a:cs typeface="Times New Roman"/>
                        </a:rPr>
                        <a:t>lts</a:t>
                      </a: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hMerge="1">
                  <a:txBody>
                    <a:bodyPr/>
                    <a:lstStyle/>
                    <a:p>
                      <a:endParaRPr lang="en-US"/>
                    </a:p>
                  </a:txBody>
                  <a:tcPr/>
                </a:tc>
              </a:tr>
              <a:tr h="366838">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2012</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latin typeface="Bookman Old Style" pitchFamily="18" charset="0"/>
                          <a:ea typeface="Times New Roman"/>
                          <a:cs typeface="Times New Roman"/>
                        </a:rPr>
                        <a:t>2013  (25-11-13</a:t>
                      </a: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2012</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(25-11-13)</a:t>
                      </a:r>
                      <a:endParaRPr lang="en-US" sz="1200" dirty="0">
                        <a:latin typeface="Bookman Old Style" pitchFamily="18" charset="0"/>
                        <a:ea typeface="Calibri"/>
                        <a:cs typeface="Times New Roman"/>
                      </a:endParaRPr>
                    </a:p>
                  </a:txBody>
                  <a:tcPr marL="68580" marR="68580" marT="0" marB="0"/>
                </a:tc>
              </a:tr>
              <a:tr h="340958">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1</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April</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72</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44128.8</a:t>
                      </a:r>
                      <a:endParaRPr lang="en-US" sz="1200">
                        <a:latin typeface="Bookman Old Style" pitchFamily="18" charset="0"/>
                        <a:ea typeface="Calibri"/>
                        <a:cs typeface="Times New Roman"/>
                      </a:endParaRPr>
                    </a:p>
                  </a:txBody>
                  <a:tcPr marL="68580" marR="68580" marT="0" marB="0" anchor="ctr"/>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2</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May</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14</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8580.6</a:t>
                      </a:r>
                      <a:endParaRPr lang="en-US" sz="1200">
                        <a:latin typeface="Bookman Old Style" pitchFamily="18" charset="0"/>
                        <a:ea typeface="Calibri"/>
                        <a:cs typeface="Times New Roman"/>
                      </a:endParaRPr>
                    </a:p>
                  </a:txBody>
                  <a:tcPr marL="68580" marR="68580" marT="0" marB="0" anchor="ctr"/>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3</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June</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200.1</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120.4</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122641.29</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73793.16</a:t>
                      </a:r>
                      <a:endParaRPr lang="en-US" sz="1200">
                        <a:latin typeface="Bookman Old Style" pitchFamily="18" charset="0"/>
                        <a:ea typeface="Calibri"/>
                        <a:cs typeface="Times New Roman"/>
                      </a:endParaRPr>
                    </a:p>
                  </a:txBody>
                  <a:tcPr marL="68580" marR="68580" marT="0" marB="0" anchor="ctr"/>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4</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July</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193.2</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380.1</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118412.28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232963.3</a:t>
                      </a:r>
                      <a:endParaRPr lang="en-US" sz="1200">
                        <a:latin typeface="Bookman Old Style" pitchFamily="18" charset="0"/>
                        <a:ea typeface="Calibri"/>
                        <a:cs typeface="Times New Roman"/>
                      </a:endParaRPr>
                    </a:p>
                  </a:txBody>
                  <a:tcPr marL="68580" marR="68580" marT="0" marB="0" anchor="ctr"/>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5</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August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170.0</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kern="1200" dirty="0">
                          <a:solidFill>
                            <a:srgbClr val="000000"/>
                          </a:solidFill>
                          <a:latin typeface="Bookman Old Style" pitchFamily="18" charset="0"/>
                          <a:ea typeface="Times New Roman"/>
                        </a:rPr>
                        <a:t>160.6</a:t>
                      </a:r>
                      <a:endParaRPr lang="en-US" sz="1200" dirty="0">
                        <a:latin typeface="Bookman Old Style" pitchFamily="18" charset="0"/>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104193</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Bookman Old Style" pitchFamily="18" charset="0"/>
                          <a:ea typeface="Times New Roman"/>
                          <a:cs typeface="Times New Roman"/>
                        </a:rPr>
                        <a:t>98431.74</a:t>
                      </a:r>
                      <a:endParaRPr lang="en-US" sz="1200">
                        <a:latin typeface="Bookman Old Style" pitchFamily="18" charset="0"/>
                        <a:ea typeface="Calibri"/>
                        <a:cs typeface="Times New Roman"/>
                      </a:endParaRPr>
                    </a:p>
                  </a:txBody>
                  <a:tcPr marL="68580" marR="68580" marT="0" marB="0" anchor="ctr"/>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6</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September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94.8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kern="1200">
                          <a:solidFill>
                            <a:srgbClr val="000000"/>
                          </a:solidFill>
                          <a:latin typeface="Bookman Old Style" pitchFamily="18" charset="0"/>
                          <a:ea typeface="Times New Roman"/>
                        </a:rPr>
                        <a:t>170.2</a:t>
                      </a:r>
                      <a:endParaRPr lang="en-US" sz="1200">
                        <a:latin typeface="Bookman Old Style" pitchFamily="18" charset="0"/>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58102.92</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Bookman Old Style" pitchFamily="18" charset="0"/>
                          <a:ea typeface="Times New Roman"/>
                          <a:cs typeface="Times New Roman"/>
                        </a:rPr>
                        <a:t>104315.6</a:t>
                      </a:r>
                      <a:endParaRPr lang="en-US" sz="1200">
                        <a:latin typeface="Bookman Old Style" pitchFamily="18" charset="0"/>
                        <a:ea typeface="Calibri"/>
                        <a:cs typeface="Times New Roman"/>
                      </a:endParaRPr>
                    </a:p>
                  </a:txBody>
                  <a:tcPr marL="68580" marR="68580" marT="0" marB="0"/>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7</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October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61.6</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kern="1200">
                          <a:solidFill>
                            <a:srgbClr val="000000"/>
                          </a:solidFill>
                          <a:latin typeface="Bookman Old Style" pitchFamily="18" charset="0"/>
                          <a:ea typeface="Times New Roman"/>
                        </a:rPr>
                        <a:t>108.8</a:t>
                      </a:r>
                      <a:endParaRPr lang="en-US" sz="1200">
                        <a:latin typeface="Bookman Old Style" pitchFamily="18" charset="0"/>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37754.64</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Bookman Old Style" pitchFamily="18" charset="0"/>
                          <a:ea typeface="Times New Roman"/>
                          <a:cs typeface="Times New Roman"/>
                        </a:rPr>
                        <a:t>103457.5</a:t>
                      </a:r>
                      <a:endParaRPr lang="en-US" sz="1200">
                        <a:latin typeface="Bookman Old Style" pitchFamily="18" charset="0"/>
                        <a:ea typeface="Calibri"/>
                        <a:cs typeface="Times New Roman"/>
                      </a:endParaRPr>
                    </a:p>
                  </a:txBody>
                  <a:tcPr marL="68580" marR="68580" marT="0" marB="0"/>
                </a:tc>
              </a:tr>
              <a:tr h="323421">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8</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November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55.0</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kern="1200">
                          <a:solidFill>
                            <a:srgbClr val="000000"/>
                          </a:solidFill>
                          <a:latin typeface="Bookman Old Style" pitchFamily="18" charset="0"/>
                          <a:ea typeface="Times New Roman"/>
                        </a:rPr>
                        <a:t>13.8</a:t>
                      </a:r>
                      <a:endParaRPr lang="en-US" sz="1200">
                        <a:latin typeface="Bookman Old Style" pitchFamily="18" charset="0"/>
                        <a:ea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33709.5</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Bookman Old Style" pitchFamily="18" charset="0"/>
                          <a:ea typeface="Times New Roman"/>
                          <a:cs typeface="Times New Roman"/>
                        </a:rPr>
                        <a:t>8458.02</a:t>
                      </a:r>
                      <a:endParaRPr lang="en-US" sz="1200" dirty="0">
                        <a:latin typeface="Bookman Old Style" pitchFamily="18" charset="0"/>
                        <a:ea typeface="Calibri"/>
                        <a:cs typeface="Times New Roman"/>
                      </a:endParaRPr>
                    </a:p>
                  </a:txBody>
                  <a:tcPr marL="68580" marR="68580" marT="0" marB="0"/>
                </a:tc>
              </a:tr>
              <a:tr h="381308">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9</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December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solidFill>
                            <a:srgbClr val="000000"/>
                          </a:solidFill>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r>
              <a:tr h="323421">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Total</a:t>
                      </a:r>
                      <a:endParaRPr lang="en-US" sz="1200" dirty="0">
                        <a:latin typeface="Bookman Old Style" pitchFamily="18" charset="0"/>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solidFill>
                            <a:srgbClr val="000000"/>
                          </a:solidFill>
                          <a:latin typeface="Bookman Old Style" pitchFamily="18" charset="0"/>
                          <a:ea typeface="Times New Roman"/>
                          <a:cs typeface="Times New Roman"/>
                        </a:rPr>
                        <a:t>774.7</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smtClean="0">
                          <a:solidFill>
                            <a:srgbClr val="000000"/>
                          </a:solidFill>
                          <a:latin typeface="Bookman Old Style" pitchFamily="18" charset="0"/>
                          <a:ea typeface="Times New Roman"/>
                          <a:cs typeface="Times New Roman"/>
                        </a:rPr>
                        <a:t>1099.9</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Bookman Old Style" pitchFamily="18" charset="0"/>
                          <a:ea typeface="Times New Roman"/>
                          <a:cs typeface="Times New Roman"/>
                        </a:rPr>
                        <a:t>4,74,813.63</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6,74,128.71</a:t>
                      </a:r>
                      <a:endParaRPr lang="en-US" sz="1200" dirty="0">
                        <a:latin typeface="Bookman Old Style" pitchFamily="18" charset="0"/>
                        <a:ea typeface="Calibri"/>
                        <a:cs typeface="Times New Roman"/>
                      </a:endParaRPr>
                    </a:p>
                  </a:txBody>
                  <a:tcPr marL="68580" marR="68580" marT="0" marB="0"/>
                </a:tc>
              </a:tr>
            </a:tbl>
          </a:graphicData>
        </a:graphic>
      </p:graphicFrame>
      <p:sp>
        <p:nvSpPr>
          <p:cNvPr id="96350" name="Rectangle 1"/>
          <p:cNvSpPr>
            <a:spLocks noChangeArrowheads="1"/>
          </p:cNvSpPr>
          <p:nvPr/>
        </p:nvSpPr>
        <p:spPr bwMode="auto">
          <a:xfrm>
            <a:off x="0" y="-46038"/>
            <a:ext cx="8686800" cy="6554788"/>
          </a:xfrm>
          <a:prstGeom prst="rect">
            <a:avLst/>
          </a:prstGeom>
          <a:noFill/>
          <a:ln w="9525">
            <a:noFill/>
            <a:miter lim="800000"/>
            <a:headEnd/>
            <a:tailEnd/>
          </a:ln>
        </p:spPr>
        <p:txBody>
          <a:bodyPr tIns="0" bIns="0" anchor="ctr">
            <a:spAutoFit/>
          </a:bodyPr>
          <a:lstStyle/>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a:latin typeface="Times New Roman" pitchFamily="18" charset="0"/>
              <a:ea typeface="Calibri" pitchFamily="34" charset="0"/>
              <a:cs typeface="Times New Roman" pitchFamily="18" charset="0"/>
            </a:endParaRPr>
          </a:p>
          <a:p>
            <a:pPr algn="ctr"/>
            <a:endParaRPr lang="en-US" sz="1200">
              <a:latin typeface="Times New Roman" pitchFamily="18" charset="0"/>
              <a:ea typeface="Calibri" pitchFamily="34" charset="0"/>
              <a:cs typeface="Times New Roman" pitchFamily="18" charset="0"/>
            </a:endParaRPr>
          </a:p>
          <a:p>
            <a:pPr algn="ctr"/>
            <a:r>
              <a:rPr lang="en-US" sz="1400">
                <a:latin typeface="Bookman Old Style" pitchFamily="18" charset="0"/>
                <a:ea typeface="Calibri" pitchFamily="34" charset="0"/>
                <a:cs typeface="Times New Roman" pitchFamily="18" charset="0"/>
              </a:rPr>
              <a:t>Total quantity of rainwater recharged through this structure: </a:t>
            </a:r>
            <a:r>
              <a:rPr lang="en-US" sz="1400" b="1">
                <a:solidFill>
                  <a:srgbClr val="000000"/>
                </a:solidFill>
                <a:latin typeface="Bookman Old Style" pitchFamily="18" charset="0"/>
                <a:ea typeface="Calibri" pitchFamily="34" charset="0"/>
                <a:cs typeface="Times New Roman" pitchFamily="18" charset="0"/>
              </a:rPr>
              <a:t>11, 48,942.34</a:t>
            </a:r>
          </a:p>
          <a:p>
            <a:pPr algn="ctr"/>
            <a:endParaRPr lang="en-US" sz="1400">
              <a:latin typeface="Bookman Old Style" pitchFamily="18" charset="0"/>
              <a:ea typeface="Calibri" pitchFamily="34" charset="0"/>
              <a:cs typeface="Times New Roman" pitchFamily="18" charset="0"/>
            </a:endParaRPr>
          </a:p>
          <a:p>
            <a:pPr algn="ctr" eaLnBrk="0" hangingPunct="0"/>
            <a:r>
              <a:rPr lang="en-US" sz="1400">
                <a:solidFill>
                  <a:srgbClr val="000000"/>
                </a:solidFill>
                <a:latin typeface="Bookman Old Style" pitchFamily="18" charset="0"/>
                <a:ea typeface="Calibri" pitchFamily="34" charset="0"/>
                <a:cs typeface="Times New Roman" pitchFamily="18" charset="0"/>
              </a:rPr>
              <a:t>(Eleven Lakhs forty eight  thousand nine hundred and forty three liters)</a:t>
            </a:r>
            <a:endParaRPr lang="en-US" sz="1400">
              <a:latin typeface="Bookman Old Style" pitchFamily="18" charset="0"/>
              <a:ea typeface="Calibri" pitchFamily="34" charset="0"/>
              <a:cs typeface="Times New Roman" pitchFamily="18" charset="0"/>
            </a:endParaRPr>
          </a:p>
          <a:p>
            <a:pPr eaLnBrk="0" hangingPunct="0"/>
            <a:endParaRPr lang="en-US" sz="120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7543800" cy="1066800"/>
          </a:xfrm>
        </p:spPr>
        <p:txBody>
          <a:bodyPr>
            <a:normAutofit fontScale="90000"/>
          </a:bodyPr>
          <a:lstStyle/>
          <a:p>
            <a:pPr algn="ctr" eaLnBrk="1" fontAlgn="auto" hangingPunct="1">
              <a:spcAft>
                <a:spcPts val="0"/>
              </a:spcAft>
              <a:defRPr/>
            </a:pPr>
            <a:r>
              <a:rPr lang="en-US" sz="1800" b="1" dirty="0" smtClean="0">
                <a:solidFill>
                  <a:srgbClr val="7030A0"/>
                </a:solidFill>
                <a:latin typeface="Bookman Old Style" pitchFamily="18" charset="0"/>
              </a:rPr>
              <a:t>Location of the structure: new quarters</a:t>
            </a:r>
            <a:r>
              <a:rPr lang="en-US" sz="1300" b="1" dirty="0" smtClean="0">
                <a:solidFill>
                  <a:srgbClr val="7030A0"/>
                </a:solidFill>
                <a:latin typeface="Bookman Old Style" pitchFamily="18" charset="0"/>
              </a:rPr>
              <a:t/>
            </a:r>
            <a:br>
              <a:rPr lang="en-US" sz="1300" b="1" dirty="0" smtClean="0">
                <a:solidFill>
                  <a:srgbClr val="7030A0"/>
                </a:solidFill>
                <a:latin typeface="Bookman Old Style" pitchFamily="18" charset="0"/>
              </a:rPr>
            </a:br>
            <a:r>
              <a:rPr lang="en-US" sz="1300" dirty="0" smtClean="0">
                <a:solidFill>
                  <a:srgbClr val="7030A0"/>
                </a:solidFill>
                <a:latin typeface="Bookman Old Style" pitchFamily="18" charset="0"/>
              </a:rPr>
              <a:t/>
            </a:r>
            <a:br>
              <a:rPr lang="en-US" sz="1300" dirty="0" smtClean="0">
                <a:solidFill>
                  <a:srgbClr val="7030A0"/>
                </a:solidFill>
                <a:latin typeface="Bookman Old Style" pitchFamily="18" charset="0"/>
              </a:rPr>
            </a:br>
            <a:r>
              <a:rPr lang="en-US" sz="1300" b="1" dirty="0">
                <a:solidFill>
                  <a:srgbClr val="7030A0"/>
                </a:solidFill>
                <a:latin typeface="Bookman Old Style" pitchFamily="18" charset="0"/>
              </a:rPr>
              <a:t>E</a:t>
            </a:r>
            <a:r>
              <a:rPr lang="en-US" sz="1300" b="1" dirty="0" smtClean="0">
                <a:solidFill>
                  <a:srgbClr val="7030A0"/>
                </a:solidFill>
                <a:latin typeface="Bookman Old Style" pitchFamily="18" charset="0"/>
              </a:rPr>
              <a:t>stimated cost: </a:t>
            </a:r>
            <a:r>
              <a:rPr lang="en-US" sz="1300" dirty="0" smtClean="0">
                <a:solidFill>
                  <a:srgbClr val="7030A0"/>
                </a:solidFill>
                <a:latin typeface="Bookman Old Style" pitchFamily="18" charset="0"/>
              </a:rPr>
              <a:t>5, 00,000 rupees</a:t>
            </a:r>
            <a:br>
              <a:rPr lang="en-US" sz="1300" dirty="0" smtClean="0">
                <a:solidFill>
                  <a:srgbClr val="7030A0"/>
                </a:solidFill>
                <a:latin typeface="Bookman Old Style" pitchFamily="18" charset="0"/>
              </a:rPr>
            </a:br>
            <a:r>
              <a:rPr lang="en-US" sz="1300" dirty="0" smtClean="0">
                <a:solidFill>
                  <a:srgbClr val="7030A0"/>
                </a:solidFill>
                <a:latin typeface="Bookman Old Style" pitchFamily="18" charset="0"/>
              </a:rPr>
              <a:t/>
            </a:r>
            <a:br>
              <a:rPr lang="en-US" sz="1300" dirty="0" smtClean="0">
                <a:solidFill>
                  <a:srgbClr val="7030A0"/>
                </a:solidFill>
                <a:latin typeface="Bookman Old Style" pitchFamily="18" charset="0"/>
              </a:rPr>
            </a:br>
            <a:r>
              <a:rPr lang="en-US" sz="1300" b="1" dirty="0" smtClean="0">
                <a:solidFill>
                  <a:schemeClr val="accent1">
                    <a:lumMod val="50000"/>
                  </a:schemeClr>
                </a:solidFill>
                <a:latin typeface="Bookman Old Style" pitchFamily="18" charset="0"/>
              </a:rPr>
              <a:t>Quantity of rainwater harvested and recharged during the year 2012 and 2013</a:t>
            </a:r>
            <a:endParaRPr lang="en-US" dirty="0">
              <a:solidFill>
                <a:schemeClr val="accent1">
                  <a:lumMod val="50000"/>
                </a:schemeClr>
              </a:solidFill>
            </a:endParaRPr>
          </a:p>
        </p:txBody>
      </p:sp>
      <p:graphicFrame>
        <p:nvGraphicFramePr>
          <p:cNvPr id="4" name="Content Placeholder 3"/>
          <p:cNvGraphicFramePr>
            <a:graphicFrameLocks noGrp="1"/>
          </p:cNvGraphicFramePr>
          <p:nvPr>
            <p:ph sz="quarter" idx="1"/>
          </p:nvPr>
        </p:nvGraphicFramePr>
        <p:xfrm>
          <a:off x="533400" y="1447800"/>
          <a:ext cx="7848600" cy="3963988"/>
        </p:xfrm>
        <a:graphic>
          <a:graphicData uri="http://schemas.openxmlformats.org/drawingml/2006/table">
            <a:tbl>
              <a:tblPr firstRow="1" bandRow="1">
                <a:tableStyleId>{5C22544A-7EE6-4342-B048-85BDC9FD1C3A}</a:tableStyleId>
              </a:tblPr>
              <a:tblGrid>
                <a:gridCol w="631496"/>
                <a:gridCol w="1262992"/>
                <a:gridCol w="1533635"/>
                <a:gridCol w="1446268"/>
                <a:gridCol w="1621000"/>
                <a:gridCol w="1353207"/>
              </a:tblGrid>
              <a:tr h="380906">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Sl.</a:t>
                      </a:r>
                      <a:endParaRPr lang="en-US" sz="1200" dirty="0">
                        <a:latin typeface="Bookman Old Style" pitchFamily="18" charset="0"/>
                        <a:ea typeface="Calibri"/>
                        <a:cs typeface="Times New Roman"/>
                      </a:endParaRPr>
                    </a:p>
                    <a:p>
                      <a:pPr marL="0" marR="0" algn="ctr">
                        <a:lnSpc>
                          <a:spcPct val="115000"/>
                        </a:lnSpc>
                        <a:spcBef>
                          <a:spcPts val="0"/>
                        </a:spcBef>
                        <a:spcAft>
                          <a:spcPts val="0"/>
                        </a:spcAft>
                      </a:pPr>
                      <a:r>
                        <a:rPr lang="en-US" sz="1200" b="1" dirty="0">
                          <a:latin typeface="Bookman Old Style" pitchFamily="18" charset="0"/>
                          <a:ea typeface="Times New Roman"/>
                          <a:cs typeface="Times New Roman"/>
                        </a:rPr>
                        <a:t>No</a:t>
                      </a:r>
                      <a:endParaRPr lang="en-US" sz="1200" dirty="0">
                        <a:latin typeface="Bookman Old Style" pitchFamily="18" charset="0"/>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Month </a:t>
                      </a:r>
                      <a:endParaRPr lang="en-US" sz="1200" dirty="0">
                        <a:latin typeface="Bookman Old Style" pitchFamily="18" charset="0"/>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Rainfall (mm)</a:t>
                      </a:r>
                      <a:endParaRPr lang="en-US" sz="1200" dirty="0">
                        <a:latin typeface="Bookman Old Style" pitchFamily="18" charset="0"/>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Quantity of rainwater recharged (lts)</a:t>
                      </a:r>
                      <a:endParaRPr lang="en-US" sz="1200">
                        <a:latin typeface="Bookman Old Style" pitchFamily="18" charset="0"/>
                        <a:ea typeface="Calibri"/>
                        <a:cs typeface="Times New Roman"/>
                      </a:endParaRPr>
                    </a:p>
                  </a:txBody>
                  <a:tcPr marL="68580" marR="68580" marT="0" marB="0"/>
                </a:tc>
                <a:tc hMerge="1">
                  <a:txBody>
                    <a:bodyPr/>
                    <a:lstStyle/>
                    <a:p>
                      <a:endParaRPr lang="en-US"/>
                    </a:p>
                  </a:txBody>
                  <a:tcPr/>
                </a:tc>
              </a:tr>
              <a:tr h="382043">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2013 </a:t>
                      </a:r>
                      <a:r>
                        <a:rPr lang="en-US" sz="1200" b="1" dirty="0" smtClean="0">
                          <a:latin typeface="Bookman Old Style" pitchFamily="18" charset="0"/>
                          <a:ea typeface="Times New Roman"/>
                          <a:cs typeface="Times New Roman"/>
                        </a:rPr>
                        <a:t> (</a:t>
                      </a:r>
                      <a:r>
                        <a:rPr lang="en-US" sz="1200" b="1" dirty="0">
                          <a:latin typeface="Bookman Old Style" pitchFamily="18" charset="0"/>
                          <a:ea typeface="Times New Roman"/>
                          <a:cs typeface="Times New Roman"/>
                        </a:rPr>
                        <a:t>25-11-13)</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2012</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2013 (25-11-13)</a:t>
                      </a:r>
                      <a:endParaRPr lang="en-US" sz="1200">
                        <a:latin typeface="Bookman Old Style" pitchFamily="18" charset="0"/>
                        <a:ea typeface="Calibri"/>
                        <a:cs typeface="Times New Roman"/>
                      </a:endParaRPr>
                    </a:p>
                  </a:txBody>
                  <a:tcPr marL="68580" marR="68580" marT="0" marB="0"/>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1</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April </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72</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143596.8</a:t>
                      </a:r>
                      <a:endParaRPr lang="en-US" sz="1200" dirty="0">
                        <a:latin typeface="Bookman Old Style" pitchFamily="18" charset="0"/>
                        <a:ea typeface="Calibri"/>
                        <a:cs typeface="Times New Roman"/>
                      </a:endParaRPr>
                    </a:p>
                  </a:txBody>
                  <a:tcPr marL="68580" marR="68580" marT="0" marB="0" anchor="ctr"/>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2</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May</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14</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27921.6</a:t>
                      </a:r>
                      <a:endParaRPr lang="en-US" sz="1200">
                        <a:latin typeface="Bookman Old Style" pitchFamily="18" charset="0"/>
                        <a:ea typeface="Calibri"/>
                        <a:cs typeface="Times New Roman"/>
                      </a:endParaRPr>
                    </a:p>
                  </a:txBody>
                  <a:tcPr marL="68580" marR="68580" marT="0" marB="0" anchor="ctr"/>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3</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June</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200.1</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120.4</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Bookman Old Style" pitchFamily="18" charset="0"/>
                          <a:ea typeface="Times New Roman"/>
                          <a:cs typeface="Times New Roman"/>
                        </a:rPr>
                        <a:t>399079.44</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240125.76</a:t>
                      </a:r>
                      <a:endParaRPr lang="en-US" sz="1200">
                        <a:latin typeface="Bookman Old Style" pitchFamily="18" charset="0"/>
                        <a:ea typeface="Calibri"/>
                        <a:cs typeface="Times New Roman"/>
                      </a:endParaRPr>
                    </a:p>
                  </a:txBody>
                  <a:tcPr marL="68580" marR="68580" marT="0" marB="0" anchor="ctr"/>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4</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July</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193.2</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380.1</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385378.08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758071.44</a:t>
                      </a:r>
                      <a:endParaRPr lang="en-US" sz="1200">
                        <a:latin typeface="Bookman Old Style" pitchFamily="18" charset="0"/>
                        <a:ea typeface="Calibri"/>
                        <a:cs typeface="Times New Roman"/>
                      </a:endParaRPr>
                    </a:p>
                  </a:txBody>
                  <a:tcPr marL="68580" marR="68580" marT="0" marB="0" anchor="ctr"/>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5</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August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170.0</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Bookman Old Style" pitchFamily="18" charset="0"/>
                          <a:ea typeface="Times New Roman"/>
                          <a:cs typeface="Times New Roman"/>
                        </a:rPr>
                        <a:t>160.6</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339048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Bookman Old Style" pitchFamily="18" charset="0"/>
                          <a:ea typeface="Times New Roman"/>
                          <a:cs typeface="Times New Roman"/>
                        </a:rPr>
                        <a:t>320300.64</a:t>
                      </a:r>
                      <a:endParaRPr lang="en-US" sz="1200" b="0" dirty="0">
                        <a:latin typeface="Bookman Old Style" pitchFamily="18" charset="0"/>
                        <a:ea typeface="Calibri"/>
                        <a:cs typeface="Times New Roman"/>
                      </a:endParaRPr>
                    </a:p>
                  </a:txBody>
                  <a:tcPr marL="68580" marR="68580" marT="0" marB="0" anchor="ctr"/>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6</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September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94.8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Bookman Old Style" pitchFamily="18" charset="0"/>
                          <a:ea typeface="Times New Roman"/>
                          <a:cs typeface="Times New Roman"/>
                        </a:rPr>
                        <a:t>170.2</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189069.12</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339446.9</a:t>
                      </a:r>
                      <a:endParaRPr lang="en-US" sz="1200" b="0" dirty="0">
                        <a:latin typeface="Bookman Old Style" pitchFamily="18" charset="0"/>
                        <a:ea typeface="Calibri"/>
                        <a:cs typeface="Times New Roman"/>
                      </a:endParaRPr>
                    </a:p>
                  </a:txBody>
                  <a:tcPr marL="68580" marR="68580" marT="0" marB="0"/>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7</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October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61.6</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Bookman Old Style" pitchFamily="18" charset="0"/>
                          <a:ea typeface="Times New Roman"/>
                          <a:cs typeface="Times New Roman"/>
                        </a:rPr>
                        <a:t>108.8</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122855.04</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336654.7</a:t>
                      </a:r>
                      <a:endParaRPr lang="en-US" sz="1200" b="0" dirty="0">
                        <a:latin typeface="Bookman Old Style" pitchFamily="18" charset="0"/>
                        <a:ea typeface="Calibri"/>
                        <a:cs typeface="Times New Roman"/>
                      </a:endParaRPr>
                    </a:p>
                  </a:txBody>
                  <a:tcPr marL="68580" marR="68580" marT="0" marB="0"/>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8</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November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Bookman Old Style" pitchFamily="18" charset="0"/>
                          <a:ea typeface="Times New Roman"/>
                          <a:cs typeface="Times New Roman"/>
                        </a:rPr>
                        <a:t>55.0</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Bookman Old Style" pitchFamily="18" charset="0"/>
                          <a:ea typeface="Times New Roman"/>
                          <a:cs typeface="Times New Roman"/>
                        </a:rPr>
                        <a:t>13.8</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Bookman Old Style" pitchFamily="18" charset="0"/>
                          <a:ea typeface="Times New Roman"/>
                          <a:cs typeface="Times New Roman"/>
                        </a:rPr>
                        <a:t>109692</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Bookman Old Style" pitchFamily="18" charset="0"/>
                          <a:ea typeface="Times New Roman"/>
                          <a:cs typeface="Times New Roman"/>
                        </a:rPr>
                        <a:t>27522.72</a:t>
                      </a:r>
                      <a:endParaRPr lang="en-US" sz="1200" b="0" dirty="0">
                        <a:latin typeface="Bookman Old Style" pitchFamily="18" charset="0"/>
                        <a:ea typeface="Calibri"/>
                        <a:cs typeface="Times New Roman"/>
                      </a:endParaRPr>
                    </a:p>
                  </a:txBody>
                  <a:tcPr marL="68580" marR="68580" marT="0" marB="0"/>
                </a:tc>
              </a:tr>
              <a:tr h="304974">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9</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December</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solidFill>
                            <a:srgbClr val="000000"/>
                          </a:solidFill>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a:t>
                      </a:r>
                      <a:endParaRPr lang="en-US" sz="1200">
                        <a:latin typeface="Bookman Old Style" pitchFamily="18" charset="0"/>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a:t>
                      </a:r>
                      <a:endParaRPr lang="en-US" sz="1200" dirty="0">
                        <a:latin typeface="Bookman Old Style" pitchFamily="18" charset="0"/>
                        <a:ea typeface="Calibri"/>
                        <a:cs typeface="Times New Roman"/>
                      </a:endParaRPr>
                    </a:p>
                  </a:txBody>
                  <a:tcPr marL="68580" marR="68580" marT="0" marB="0"/>
                </a:tc>
              </a:tr>
              <a:tr h="378484">
                <a:tc gridSpan="2">
                  <a:txBody>
                    <a:bodyPr/>
                    <a:lstStyle/>
                    <a:p>
                      <a:pPr marL="0" marR="0" algn="ctr">
                        <a:lnSpc>
                          <a:spcPct val="115000"/>
                        </a:lnSpc>
                        <a:spcBef>
                          <a:spcPts val="0"/>
                        </a:spcBef>
                        <a:spcAft>
                          <a:spcPts val="0"/>
                        </a:spcAft>
                      </a:pPr>
                      <a:r>
                        <a:rPr lang="en-US" sz="1200" b="1">
                          <a:latin typeface="Bookman Old Style" pitchFamily="18" charset="0"/>
                          <a:ea typeface="Times New Roman"/>
                          <a:cs typeface="Times New Roman"/>
                        </a:rPr>
                        <a:t>Total</a:t>
                      </a:r>
                      <a:endParaRPr lang="en-US" sz="1200">
                        <a:latin typeface="Bookman Old Style" pitchFamily="18" charset="0"/>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solidFill>
                            <a:srgbClr val="000000"/>
                          </a:solidFill>
                          <a:latin typeface="Bookman Old Style" pitchFamily="18" charset="0"/>
                          <a:ea typeface="Times New Roman"/>
                          <a:cs typeface="Times New Roman"/>
                        </a:rPr>
                        <a:t>774.7</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smtClean="0">
                          <a:solidFill>
                            <a:srgbClr val="000000"/>
                          </a:solidFill>
                          <a:latin typeface="Bookman Old Style" pitchFamily="18" charset="0"/>
                          <a:ea typeface="Times New Roman"/>
                          <a:cs typeface="Times New Roman"/>
                        </a:rPr>
                        <a:t>1099.9</a:t>
                      </a:r>
                      <a:endParaRPr lang="en-US" sz="1200" dirty="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solidFill>
                            <a:srgbClr val="000000"/>
                          </a:solidFill>
                          <a:latin typeface="Bookman Old Style" pitchFamily="18" charset="0"/>
                          <a:ea typeface="Times New Roman"/>
                          <a:cs typeface="Times New Roman"/>
                        </a:rPr>
                        <a:t>15,45,121.68</a:t>
                      </a:r>
                      <a:endParaRPr lang="en-US" sz="1200">
                        <a:latin typeface="Bookman Old Style" pitchFamily="18" charset="0"/>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latin typeface="Bookman Old Style" pitchFamily="18" charset="0"/>
                          <a:ea typeface="Times New Roman"/>
                          <a:cs typeface="Times New Roman"/>
                        </a:rPr>
                        <a:t>21,93,640.56</a:t>
                      </a:r>
                      <a:endParaRPr lang="en-US" sz="1200" b="1" dirty="0">
                        <a:latin typeface="Bookman Old Style" pitchFamily="18" charset="0"/>
                        <a:ea typeface="Calibri"/>
                        <a:cs typeface="Times New Roman"/>
                      </a:endParaRPr>
                    </a:p>
                  </a:txBody>
                  <a:tcPr marL="68580" marR="68580" marT="0" marB="0"/>
                </a:tc>
              </a:tr>
            </a:tbl>
          </a:graphicData>
        </a:graphic>
      </p:graphicFrame>
      <p:sp>
        <p:nvSpPr>
          <p:cNvPr id="97374" name="Rectangle 1"/>
          <p:cNvSpPr>
            <a:spLocks noChangeArrowheads="1"/>
          </p:cNvSpPr>
          <p:nvPr/>
        </p:nvSpPr>
        <p:spPr bwMode="auto">
          <a:xfrm>
            <a:off x="609600" y="1444625"/>
            <a:ext cx="8001000" cy="5170488"/>
          </a:xfrm>
          <a:prstGeom prst="rect">
            <a:avLst/>
          </a:prstGeom>
          <a:noFill/>
          <a:ln w="9525">
            <a:noFill/>
            <a:miter lim="800000"/>
            <a:headEnd/>
            <a:tailEnd/>
          </a:ln>
        </p:spPr>
        <p:txBody>
          <a:bodyPr tIns="0" bIns="0" anchor="ctr">
            <a:spAutoFit/>
          </a:bodyPr>
          <a:lstStyle/>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r>
              <a:rPr lang="en-US" sz="1400" b="1">
                <a:latin typeface="Bookman Old Style" pitchFamily="18" charset="0"/>
                <a:ea typeface="Calibri" pitchFamily="34" charset="0"/>
                <a:cs typeface="Times New Roman" pitchFamily="18" charset="0"/>
              </a:rPr>
              <a:t>Total quantity of rainwater recharged through this structure: </a:t>
            </a:r>
            <a:r>
              <a:rPr lang="en-US" sz="1400" b="1">
                <a:solidFill>
                  <a:srgbClr val="000000"/>
                </a:solidFill>
                <a:latin typeface="Bookman Old Style" pitchFamily="18" charset="0"/>
                <a:ea typeface="Calibri" pitchFamily="34" charset="0"/>
                <a:cs typeface="Times New Roman" pitchFamily="18" charset="0"/>
              </a:rPr>
              <a:t>37, 38,702.24</a:t>
            </a:r>
          </a:p>
          <a:p>
            <a:pPr algn="ctr"/>
            <a:endParaRPr lang="en-US" sz="1400">
              <a:latin typeface="Bookman Old Style" pitchFamily="18" charset="0"/>
              <a:ea typeface="Calibri" pitchFamily="34" charset="0"/>
              <a:cs typeface="Times New Roman" pitchFamily="18" charset="0"/>
            </a:endParaRPr>
          </a:p>
          <a:p>
            <a:pPr algn="ctr" eaLnBrk="0" hangingPunct="0"/>
            <a:r>
              <a:rPr lang="en-US" sz="1400">
                <a:solidFill>
                  <a:srgbClr val="000000"/>
                </a:solidFill>
                <a:latin typeface="Bookman Old Style" pitchFamily="18" charset="0"/>
                <a:ea typeface="Calibri" pitchFamily="34" charset="0"/>
                <a:cs typeface="Times New Roman" pitchFamily="18" charset="0"/>
              </a:rPr>
              <a:t>(Thirty Seven Lakhs thirty eight  thousand seven hundred and two liters)</a:t>
            </a:r>
            <a:endParaRPr lang="en-US" sz="1400">
              <a:latin typeface="Bookman Old Style" pitchFamily="18" charset="0"/>
              <a:ea typeface="Calibri" pitchFamily="34" charset="0"/>
              <a:cs typeface="Times New Roman" pitchFamily="18" charset="0"/>
            </a:endParaRPr>
          </a:p>
          <a:p>
            <a:pPr algn="ctr" eaLnBrk="0" hangingPunct="0"/>
            <a:endParaRPr lang="en-US">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idx="1"/>
          </p:nvPr>
        </p:nvSpPr>
        <p:spPr>
          <a:xfrm>
            <a:off x="533400" y="762000"/>
            <a:ext cx="7772400" cy="5105400"/>
          </a:xfrm>
        </p:spPr>
        <p:txBody>
          <a:bodyPr/>
          <a:lstStyle/>
          <a:p>
            <a:pPr eaLnBrk="1" hangingPunct="1"/>
            <a:endParaRPr lang="en-US" sz="2800" smtClean="0"/>
          </a:p>
          <a:p>
            <a:pPr eaLnBrk="1" hangingPunct="1"/>
            <a:r>
              <a:rPr lang="en-US" sz="2800" smtClean="0"/>
              <a:t>Only 3% i.e. 37.5 m.cu.km. is fresh water</a:t>
            </a:r>
          </a:p>
          <a:p>
            <a:pPr eaLnBrk="1" hangingPunct="1"/>
            <a:endParaRPr lang="en-US" sz="2800" smtClean="0"/>
          </a:p>
          <a:p>
            <a:pPr algn="just" eaLnBrk="1" hangingPunct="1"/>
            <a:r>
              <a:rPr lang="en-US" sz="2800" smtClean="0">
                <a:solidFill>
                  <a:srgbClr val="FF0066"/>
                </a:solidFill>
              </a:rPr>
              <a:t>Out of this, about 8.5 m.cu.km is available for use </a:t>
            </a:r>
          </a:p>
          <a:p>
            <a:pPr algn="just" eaLnBrk="1" hangingPunct="1"/>
            <a:endParaRPr lang="en-US" sz="2800" smtClean="0">
              <a:solidFill>
                <a:srgbClr val="FF0066"/>
              </a:solidFill>
            </a:endParaRPr>
          </a:p>
          <a:p>
            <a:pPr algn="just" eaLnBrk="1" hangingPunct="1"/>
            <a:r>
              <a:rPr lang="en-US" sz="2800" smtClean="0"/>
              <a:t> The remaining is in the form of ice</a:t>
            </a:r>
          </a:p>
        </p:txBody>
      </p:sp>
      <p:sp>
        <p:nvSpPr>
          <p:cNvPr id="24579" name="Text Box 3"/>
          <p:cNvSpPr txBox="1">
            <a:spLocks noChangeArrowheads="1"/>
          </p:cNvSpPr>
          <p:nvPr/>
        </p:nvSpPr>
        <p:spPr bwMode="auto">
          <a:xfrm>
            <a:off x="6705600" y="304800"/>
            <a:ext cx="2057400" cy="366713"/>
          </a:xfrm>
          <a:prstGeom prst="rect">
            <a:avLst/>
          </a:prstGeom>
          <a:noFill/>
          <a:ln w="9525">
            <a:noFill/>
            <a:miter lim="800000"/>
            <a:headEnd/>
            <a:tailEnd/>
          </a:ln>
        </p:spPr>
        <p:txBody>
          <a:bodyPr>
            <a:spAutoFit/>
          </a:bodyPr>
          <a:lstStyle/>
          <a:p>
            <a:pPr algn="r">
              <a:spcBef>
                <a:spcPct val="50000"/>
              </a:spcBef>
            </a:pPr>
            <a:r>
              <a:rPr lang="en-US">
                <a:solidFill>
                  <a:srgbClr val="24C3FC"/>
                </a:solidFill>
                <a:latin typeface="Tahoma" pitchFamily="34" charset="0"/>
              </a:rPr>
              <a:t>Cont…</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10600" cy="1295400"/>
          </a:xfrm>
        </p:spPr>
        <p:txBody>
          <a:bodyPr>
            <a:noAutofit/>
          </a:bodyPr>
          <a:lstStyle/>
          <a:p>
            <a:pPr algn="ctr" eaLnBrk="1" fontAlgn="auto" hangingPunct="1">
              <a:spcAft>
                <a:spcPts val="0"/>
              </a:spcAft>
              <a:defRPr/>
            </a:pPr>
            <a:r>
              <a:rPr lang="en-US" sz="1600" b="1" dirty="0" smtClean="0">
                <a:solidFill>
                  <a:srgbClr val="7030A0"/>
                </a:solidFill>
                <a:latin typeface="Bookman Old Style" pitchFamily="18" charset="0"/>
              </a:rPr>
              <a:t>Location of the structure :Old Quarters</a:t>
            </a:r>
            <a:br>
              <a:rPr lang="en-US" sz="1600" b="1" dirty="0" smtClean="0">
                <a:solidFill>
                  <a:srgbClr val="7030A0"/>
                </a:solidFill>
                <a:latin typeface="Bookman Old Style" pitchFamily="18" charset="0"/>
              </a:rPr>
            </a:br>
            <a:r>
              <a:rPr lang="en-US" sz="1600" b="1" dirty="0" smtClean="0">
                <a:solidFill>
                  <a:srgbClr val="7030A0"/>
                </a:solidFill>
                <a:latin typeface="Bookman Old Style" pitchFamily="18" charset="0"/>
              </a:rPr>
              <a:t>Estimated Cost: </a:t>
            </a:r>
            <a:r>
              <a:rPr lang="en-US" sz="1600" dirty="0" smtClean="0">
                <a:solidFill>
                  <a:srgbClr val="7030A0"/>
                </a:solidFill>
                <a:latin typeface="Bookman Old Style" pitchFamily="18" charset="0"/>
              </a:rPr>
              <a:t>5, 00,000 rupees</a:t>
            </a:r>
            <a:br>
              <a:rPr lang="en-US" sz="1600" dirty="0" smtClean="0">
                <a:solidFill>
                  <a:srgbClr val="7030A0"/>
                </a:solidFill>
                <a:latin typeface="Bookman Old Style" pitchFamily="18" charset="0"/>
              </a:rPr>
            </a:br>
            <a:r>
              <a:rPr lang="en-US" sz="1600" b="1" dirty="0" smtClean="0">
                <a:solidFill>
                  <a:schemeClr val="accent1">
                    <a:lumMod val="50000"/>
                  </a:schemeClr>
                </a:solidFill>
                <a:latin typeface="Bookman Old Style" pitchFamily="18" charset="0"/>
              </a:rPr>
              <a:t>Quantity of rainwater harvested and recharged during the year 2012 and 2013</a:t>
            </a:r>
            <a:endParaRPr lang="en-US" sz="6000" dirty="0">
              <a:solidFill>
                <a:schemeClr val="accent1">
                  <a:lumMod val="50000"/>
                </a:schemeClr>
              </a:solidFill>
            </a:endParaRPr>
          </a:p>
        </p:txBody>
      </p:sp>
      <p:graphicFrame>
        <p:nvGraphicFramePr>
          <p:cNvPr id="4" name="Content Placeholder 3"/>
          <p:cNvGraphicFramePr>
            <a:graphicFrameLocks noGrp="1"/>
          </p:cNvGraphicFramePr>
          <p:nvPr>
            <p:ph sz="quarter" idx="1"/>
          </p:nvPr>
        </p:nvGraphicFramePr>
        <p:xfrm>
          <a:off x="457200" y="1447800"/>
          <a:ext cx="7467600" cy="3886200"/>
        </p:xfrm>
        <a:graphic>
          <a:graphicData uri="http://schemas.openxmlformats.org/drawingml/2006/table">
            <a:tbl>
              <a:tblPr firstRow="1" bandRow="1">
                <a:tableStyleId>{5C22544A-7EE6-4342-B048-85BDC9FD1C3A}</a:tableStyleId>
              </a:tblPr>
              <a:tblGrid>
                <a:gridCol w="609600"/>
                <a:gridCol w="1066800"/>
                <a:gridCol w="1219200"/>
                <a:gridCol w="1524000"/>
                <a:gridCol w="1143000"/>
                <a:gridCol w="1905000"/>
              </a:tblGrid>
              <a:tr h="323850">
                <a:tc row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Sl.</a:t>
                      </a:r>
                      <a:endParaRPr lang="en-US" sz="1100" dirty="0">
                        <a:latin typeface="Calibri"/>
                        <a:ea typeface="Calibri"/>
                        <a:cs typeface="Times New Roman"/>
                      </a:endParaRPr>
                    </a:p>
                    <a:p>
                      <a:pPr marL="0" marR="0" algn="ctr">
                        <a:lnSpc>
                          <a:spcPct val="115000"/>
                        </a:lnSpc>
                        <a:spcBef>
                          <a:spcPts val="0"/>
                        </a:spcBef>
                        <a:spcAft>
                          <a:spcPts val="0"/>
                        </a:spcAft>
                      </a:pPr>
                      <a:r>
                        <a:rPr lang="en-US" sz="1200" b="1" dirty="0">
                          <a:latin typeface="Times New Roman"/>
                          <a:ea typeface="Times New Roman"/>
                          <a:cs typeface="Times New Roman"/>
                        </a:rPr>
                        <a:t>No</a:t>
                      </a:r>
                      <a:endParaRPr lang="en-US" sz="1100" dirty="0">
                        <a:latin typeface="Calibri"/>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b="1">
                          <a:latin typeface="Times New Roman"/>
                          <a:ea typeface="Times New Roman"/>
                          <a:cs typeface="Times New Roman"/>
                        </a:rPr>
                        <a:t>Month </a:t>
                      </a:r>
                      <a:endParaRPr lang="en-US" sz="1100">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a:latin typeface="Times New Roman"/>
                          <a:ea typeface="Times New Roman"/>
                          <a:cs typeface="Times New Roman"/>
                        </a:rPr>
                        <a:t>Rainfall (mm)</a:t>
                      </a:r>
                      <a:endParaRPr lang="en-US" sz="1100">
                        <a:latin typeface="Calibri"/>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Quantity of rainwater recharged (</a:t>
                      </a:r>
                      <a:r>
                        <a:rPr lang="en-US" sz="1200" b="1" dirty="0" err="1">
                          <a:latin typeface="Times New Roman"/>
                          <a:ea typeface="Times New Roman"/>
                          <a:cs typeface="Times New Roman"/>
                        </a:rPr>
                        <a:t>lts</a:t>
                      </a:r>
                      <a:r>
                        <a:rPr lang="en-US" sz="1200" b="1" dirty="0">
                          <a:latin typeface="Times New Roman"/>
                          <a:ea typeface="Times New Roman"/>
                          <a:cs typeface="Times New Roman"/>
                        </a:rPr>
                        <a:t>)</a:t>
                      </a:r>
                      <a:endParaRPr lang="en-US" sz="1100" dirty="0">
                        <a:latin typeface="Calibri"/>
                        <a:ea typeface="Calibri"/>
                        <a:cs typeface="Times New Roman"/>
                      </a:endParaRPr>
                    </a:p>
                  </a:txBody>
                  <a:tcPr marL="68580" marR="68580" marT="0" marB="0"/>
                </a:tc>
                <a:tc hMerge="1">
                  <a:txBody>
                    <a:bodyPr/>
                    <a:lstStyle/>
                    <a:p>
                      <a:endParaRPr lang="en-US"/>
                    </a:p>
                  </a:txBody>
                  <a:tcPr/>
                </a:tc>
              </a:tr>
              <a:tr h="32385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2012</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2013 </a:t>
                      </a:r>
                      <a:r>
                        <a:rPr lang="en-US" sz="1200" b="1" dirty="0" smtClean="0">
                          <a:latin typeface="Times New Roman"/>
                          <a:ea typeface="Times New Roman"/>
                          <a:cs typeface="Times New Roman"/>
                        </a:rPr>
                        <a:t>  (25-11-2013)</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2012</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smtClean="0">
                          <a:latin typeface="Times New Roman"/>
                          <a:ea typeface="Times New Roman"/>
                          <a:cs typeface="Times New Roman"/>
                        </a:rPr>
                        <a:t>2013  (25-11-2013)</a:t>
                      </a:r>
                      <a:endParaRPr lang="en-US" sz="1100" dirty="0">
                        <a:latin typeface="Calibri"/>
                        <a:ea typeface="Calibri"/>
                        <a:cs typeface="Times New Roman"/>
                      </a:endParaRPr>
                    </a:p>
                  </a:txBody>
                  <a:tcPr marL="68580" marR="68580" marT="0" marB="0"/>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1</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April </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72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63180</a:t>
                      </a:r>
                      <a:endParaRPr lang="en-US" sz="1100">
                        <a:latin typeface="Calibri"/>
                        <a:ea typeface="Calibri"/>
                        <a:cs typeface="Times New Roman"/>
                      </a:endParaRPr>
                    </a:p>
                  </a:txBody>
                  <a:tcPr marL="68580" marR="68580" marT="0" marB="0" anchor="ctr"/>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2</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May</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12285</a:t>
                      </a:r>
                      <a:endParaRPr lang="en-US" sz="1100">
                        <a:latin typeface="Calibri"/>
                        <a:ea typeface="Calibri"/>
                        <a:cs typeface="Times New Roman"/>
                      </a:endParaRPr>
                    </a:p>
                  </a:txBody>
                  <a:tcPr marL="68580" marR="68580" marT="0" marB="0" anchor="ctr"/>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3</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June</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200.1</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120.4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175587.75</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105651</a:t>
                      </a:r>
                      <a:endParaRPr lang="en-US" sz="1100">
                        <a:latin typeface="Calibri"/>
                        <a:ea typeface="Calibri"/>
                        <a:cs typeface="Times New Roman"/>
                      </a:endParaRPr>
                    </a:p>
                  </a:txBody>
                  <a:tcPr marL="68580" marR="68580" marT="0" marB="0" anchor="ctr"/>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4</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July</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193.2</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380.1</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169533</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333537.75</a:t>
                      </a:r>
                      <a:endParaRPr lang="en-US" sz="1100">
                        <a:latin typeface="Calibri"/>
                        <a:ea typeface="Calibri"/>
                        <a:cs typeface="Times New Roman"/>
                      </a:endParaRPr>
                    </a:p>
                  </a:txBody>
                  <a:tcPr marL="68580" marR="68580" marT="0" marB="0" anchor="ctr"/>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5</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August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170.0</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160.6</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149175</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140926.5</a:t>
                      </a:r>
                      <a:endParaRPr lang="en-US" sz="1100" b="0" dirty="0">
                        <a:latin typeface="Calibri"/>
                        <a:ea typeface="Calibri"/>
                        <a:cs typeface="Times New Roman"/>
                      </a:endParaRPr>
                    </a:p>
                  </a:txBody>
                  <a:tcPr marL="68580" marR="68580" marT="0" marB="0" anchor="ctr"/>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6</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September</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94.8</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Times New Roman"/>
                          <a:ea typeface="Times New Roman"/>
                          <a:cs typeface="Times New Roman"/>
                        </a:rPr>
                        <a:t>170.2</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83187</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149350.5</a:t>
                      </a:r>
                      <a:endParaRPr lang="en-US" sz="1100" b="0" dirty="0">
                        <a:latin typeface="Calibri"/>
                        <a:ea typeface="Calibri"/>
                        <a:cs typeface="Times New Roman"/>
                      </a:endParaRPr>
                    </a:p>
                  </a:txBody>
                  <a:tcPr marL="68580" marR="68580" marT="0" marB="0"/>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7</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October</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61.6</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Times New Roman"/>
                          <a:ea typeface="Times New Roman"/>
                          <a:cs typeface="Times New Roman"/>
                        </a:rPr>
                        <a:t>108.8</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dirty="0">
                          <a:solidFill>
                            <a:srgbClr val="000000"/>
                          </a:solidFill>
                          <a:latin typeface="Times New Roman"/>
                          <a:ea typeface="Times New Roman"/>
                          <a:cs typeface="Times New Roman"/>
                        </a:rPr>
                        <a:t>54054</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148122</a:t>
                      </a:r>
                      <a:endParaRPr lang="en-US" sz="1100" b="0" dirty="0">
                        <a:latin typeface="Calibri"/>
                        <a:ea typeface="Calibri"/>
                        <a:cs typeface="Times New Roman"/>
                      </a:endParaRPr>
                    </a:p>
                  </a:txBody>
                  <a:tcPr marL="68580" marR="68580" marT="0" marB="0"/>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8</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November</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55.0</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smtClean="0">
                          <a:latin typeface="Times New Roman"/>
                          <a:ea typeface="Times New Roman"/>
                          <a:cs typeface="Times New Roman"/>
                        </a:rPr>
                        <a:t>13.8</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a:solidFill>
                            <a:srgbClr val="000000"/>
                          </a:solidFill>
                          <a:latin typeface="Times New Roman"/>
                          <a:ea typeface="Times New Roman"/>
                          <a:cs typeface="Times New Roman"/>
                        </a:rPr>
                        <a:t>48262.5</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12109.5</a:t>
                      </a:r>
                      <a:endParaRPr lang="en-US" sz="1100" b="0" dirty="0">
                        <a:latin typeface="Calibri"/>
                        <a:ea typeface="Calibri"/>
                        <a:cs typeface="Times New Roman"/>
                      </a:endParaRPr>
                    </a:p>
                  </a:txBody>
                  <a:tcPr marL="68580" marR="68580" marT="0" marB="0"/>
                </a:tc>
              </a:tr>
              <a:tr h="323850">
                <a:tc>
                  <a:txBody>
                    <a:bodyPr/>
                    <a:lstStyle/>
                    <a:p>
                      <a:pPr marL="0" marR="0" algn="ctr">
                        <a:lnSpc>
                          <a:spcPct val="115000"/>
                        </a:lnSpc>
                        <a:spcBef>
                          <a:spcPts val="0"/>
                        </a:spcBef>
                        <a:spcAft>
                          <a:spcPts val="0"/>
                        </a:spcAft>
                      </a:pPr>
                      <a:r>
                        <a:rPr lang="en-US" sz="1200" b="1">
                          <a:latin typeface="Times New Roman"/>
                          <a:ea typeface="Times New Roman"/>
                          <a:cs typeface="Times New Roman"/>
                        </a:rPr>
                        <a:t>9</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December</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solidFill>
                            <a:srgbClr val="000000"/>
                          </a:solidFill>
                          <a:latin typeface="Times New Roman"/>
                          <a:ea typeface="Times New Roman"/>
                          <a:cs typeface="Times New Roman"/>
                        </a:rPr>
                        <a:t>---</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a:latin typeface="Times New Roman"/>
                          <a:ea typeface="Times New Roman"/>
                          <a:cs typeface="Times New Roman"/>
                        </a:rPr>
                        <a:t>---</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a:t>
                      </a:r>
                      <a:endParaRPr lang="en-US" sz="1100" b="0" dirty="0">
                        <a:latin typeface="Calibri"/>
                        <a:ea typeface="Calibri"/>
                        <a:cs typeface="Times New Roman"/>
                      </a:endParaRPr>
                    </a:p>
                  </a:txBody>
                  <a:tcPr marL="68580" marR="68580" marT="0" marB="0"/>
                </a:tc>
              </a:tr>
              <a:tr h="323850">
                <a:tc gridSpan="2">
                  <a:txBody>
                    <a:bodyPr/>
                    <a:lstStyle/>
                    <a:p>
                      <a:pPr marL="0" marR="0" algn="ctr">
                        <a:lnSpc>
                          <a:spcPct val="115000"/>
                        </a:lnSpc>
                        <a:spcBef>
                          <a:spcPts val="0"/>
                        </a:spcBef>
                        <a:spcAft>
                          <a:spcPts val="0"/>
                        </a:spcAft>
                      </a:pPr>
                      <a:r>
                        <a:rPr lang="en-US" sz="1200" b="1">
                          <a:latin typeface="Times New Roman"/>
                          <a:ea typeface="Times New Roman"/>
                          <a:cs typeface="Times New Roman"/>
                        </a:rPr>
                        <a:t>Total</a:t>
                      </a:r>
                      <a:endParaRPr lang="en-US" sz="1100">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a:solidFill>
                            <a:srgbClr val="000000"/>
                          </a:solidFill>
                          <a:latin typeface="Times New Roman"/>
                          <a:ea typeface="Times New Roman"/>
                          <a:cs typeface="Times New Roman"/>
                        </a:rPr>
                        <a:t>774.7</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smtClean="0">
                          <a:solidFill>
                            <a:srgbClr val="000000"/>
                          </a:solidFill>
                          <a:latin typeface="Times New Roman"/>
                          <a:ea typeface="Times New Roman"/>
                          <a:cs typeface="Times New Roman"/>
                        </a:rPr>
                        <a:t>1099.9</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a:solidFill>
                            <a:srgbClr val="000000"/>
                          </a:solidFill>
                          <a:latin typeface="Times New Roman"/>
                          <a:ea typeface="Times New Roman"/>
                          <a:cs typeface="Times New Roman"/>
                        </a:rPr>
                        <a:t>6,79,799.25</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9,65,162.25</a:t>
                      </a:r>
                      <a:endParaRPr lang="en-US" sz="1100" dirty="0">
                        <a:latin typeface="Calibri"/>
                        <a:ea typeface="Calibri"/>
                        <a:cs typeface="Times New Roman"/>
                      </a:endParaRPr>
                    </a:p>
                  </a:txBody>
                  <a:tcPr marL="68580" marR="68580" marT="0" marB="0"/>
                </a:tc>
              </a:tr>
            </a:tbl>
          </a:graphicData>
        </a:graphic>
      </p:graphicFrame>
      <p:sp>
        <p:nvSpPr>
          <p:cNvPr id="33793" name="Rectangle 1"/>
          <p:cNvSpPr>
            <a:spLocks noChangeArrowheads="1"/>
          </p:cNvSpPr>
          <p:nvPr/>
        </p:nvSpPr>
        <p:spPr bwMode="auto">
          <a:xfrm>
            <a:off x="0" y="3395663"/>
            <a:ext cx="8915400" cy="2962275"/>
          </a:xfrm>
          <a:prstGeom prst="rect">
            <a:avLst/>
          </a:prstGeom>
          <a:noFill/>
          <a:ln w="9525">
            <a:noFill/>
            <a:miter lim="800000"/>
            <a:headEnd/>
            <a:tailEnd/>
          </a:ln>
          <a:effectLst/>
        </p:spPr>
        <p:txBody>
          <a:bodyPr tIns="0" bIns="0" anchor="ctr">
            <a:spAutoFit/>
          </a:bodyPr>
          <a:lstStyle/>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endParaRPr lang="en-US" sz="1200" b="1" dirty="0">
              <a:latin typeface="Times New Roman" pitchFamily="18" charset="0"/>
              <a:ea typeface="Calibri" pitchFamily="34" charset="0"/>
              <a:cs typeface="Times New Roman" pitchFamily="18" charset="0"/>
            </a:endParaRPr>
          </a:p>
          <a:p>
            <a:pPr algn="ctr">
              <a:defRPr/>
            </a:pPr>
            <a:r>
              <a:rPr lang="en-US" sz="1600" dirty="0">
                <a:latin typeface="Bookman Old Style" panose="02050604050505020204" pitchFamily="18" charset="0"/>
                <a:ea typeface="Calibri" pitchFamily="34" charset="0"/>
                <a:cs typeface="Times New Roman" pitchFamily="18" charset="0"/>
              </a:rPr>
              <a:t>Total quantity of rainwater recharged through this structure: </a:t>
            </a:r>
            <a:r>
              <a:rPr lang="en-US" sz="1600" b="1" dirty="0">
                <a:solidFill>
                  <a:srgbClr val="000000"/>
                </a:solidFill>
                <a:latin typeface="Bookman Old Style" panose="02050604050505020204" pitchFamily="18" charset="0"/>
                <a:ea typeface="Times New Roman" pitchFamily="18" charset="0"/>
                <a:cs typeface="Times New Roman" pitchFamily="18" charset="0"/>
              </a:rPr>
              <a:t>16,44,961.5</a:t>
            </a:r>
          </a:p>
          <a:p>
            <a:pPr algn="ctr">
              <a:defRPr/>
            </a:pPr>
            <a:endParaRPr lang="en-US" sz="1050" dirty="0">
              <a:latin typeface="Bookman Old Style" panose="02050604050505020204" pitchFamily="18" charset="0"/>
            </a:endParaRPr>
          </a:p>
          <a:p>
            <a:pPr algn="ctr" eaLnBrk="0" hangingPunct="0">
              <a:defRPr/>
            </a:pPr>
            <a:r>
              <a:rPr lang="en-US" sz="1600" dirty="0">
                <a:solidFill>
                  <a:srgbClr val="000000"/>
                </a:solidFill>
                <a:latin typeface="Bookman Old Style" panose="02050604050505020204" pitchFamily="18" charset="0"/>
                <a:ea typeface="Times New Roman" pitchFamily="18" charset="0"/>
                <a:cs typeface="Times New Roman" pitchFamily="18" charset="0"/>
              </a:rPr>
              <a:t>(Sixteen  Lakhs forty  four thousand nine hundred and sixty one liters)</a:t>
            </a:r>
            <a:endParaRPr lang="en-US" sz="1050" dirty="0">
              <a:latin typeface="Bookman Old Style" panose="02050604050505020204" pitchFamily="18" charset="0"/>
            </a:endParaRPr>
          </a:p>
          <a:p>
            <a:pPr algn="ctr" eaLnBrk="0" hangingPunct="0">
              <a:defRPr/>
            </a:pPr>
            <a:endParaRPr lang="en-US" dirty="0">
              <a:latin typeface="Arial" pitchFamily="34" charset="0"/>
            </a:endParaRPr>
          </a:p>
        </p:txBody>
      </p:sp>
    </p:spTree>
  </p:cSld>
  <p:clrMapOvr>
    <a:masterClrMapping/>
  </p:clrMapOvr>
  <p:transition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06362"/>
          </a:xfrm>
        </p:spPr>
        <p:txBody>
          <a:bodyPr>
            <a:normAutofit fontScale="90000"/>
          </a:bodyPr>
          <a:lstStyle/>
          <a:p>
            <a:pPr eaLnBrk="1" fontAlgn="auto" hangingPunct="1">
              <a:spcAft>
                <a:spcPts val="0"/>
              </a:spcAft>
              <a:defRPr/>
            </a:pPr>
            <a:endParaRPr lang="en-US" dirty="0"/>
          </a:p>
        </p:txBody>
      </p:sp>
      <p:sp>
        <p:nvSpPr>
          <p:cNvPr id="3" name="Content Placeholder 2"/>
          <p:cNvSpPr>
            <a:spLocks noGrp="1"/>
          </p:cNvSpPr>
          <p:nvPr>
            <p:ph sz="quarter" idx="1"/>
          </p:nvPr>
        </p:nvSpPr>
        <p:spPr>
          <a:xfrm>
            <a:off x="0" y="0"/>
            <a:ext cx="9144000" cy="6473825"/>
          </a:xfrm>
        </p:spPr>
        <p:txBody>
          <a:bodyPr>
            <a:normAutofit/>
          </a:bodyPr>
          <a:lstStyle/>
          <a:p>
            <a:pPr marL="274320" indent="-274320" algn="ctr" eaLnBrk="1" fontAlgn="auto" hangingPunct="1">
              <a:spcAft>
                <a:spcPts val="0"/>
              </a:spcAft>
              <a:buFont typeface="Wingdings"/>
              <a:buNone/>
              <a:defRPr/>
            </a:pPr>
            <a:r>
              <a:rPr lang="en-US" sz="1800" b="1" u="sng" dirty="0" smtClean="0">
                <a:solidFill>
                  <a:srgbClr val="7030A0"/>
                </a:solidFill>
                <a:latin typeface="Bookman Old Style" panose="02050604050505020204" pitchFamily="18" charset="0"/>
              </a:rPr>
              <a:t>Recharge through open pond with two recharge wells: </a:t>
            </a:r>
          </a:p>
          <a:p>
            <a:pPr marL="274320" indent="-274320" eaLnBrk="1" fontAlgn="auto" hangingPunct="1">
              <a:spcAft>
                <a:spcPts val="0"/>
              </a:spcAft>
              <a:buFont typeface="Wingdings"/>
              <a:buNone/>
              <a:defRPr/>
            </a:pPr>
            <a:endParaRPr lang="en-US" sz="1800" b="1" u="sng" dirty="0" smtClean="0">
              <a:latin typeface="Bookman Old Style" panose="02050604050505020204" pitchFamily="18" charset="0"/>
            </a:endParaRPr>
          </a:p>
          <a:p>
            <a:pPr marL="274320" indent="-274320" eaLnBrk="1" fontAlgn="auto" hangingPunct="1">
              <a:spcAft>
                <a:spcPts val="0"/>
              </a:spcAft>
              <a:buFont typeface="Wingdings"/>
              <a:buNone/>
              <a:defRPr/>
            </a:pPr>
            <a:r>
              <a:rPr lang="en-US" sz="1800" b="1" dirty="0" smtClean="0">
                <a:latin typeface="Bookman Old Style" panose="02050604050505020204" pitchFamily="18" charset="0"/>
              </a:rPr>
              <a:t>       </a:t>
            </a:r>
            <a:r>
              <a:rPr lang="en-US" sz="1800" b="1" u="sng" dirty="0" smtClean="0">
                <a:latin typeface="Bookman Old Style" panose="02050604050505020204" pitchFamily="18" charset="0"/>
              </a:rPr>
              <a:t> IN 2012</a:t>
            </a:r>
          </a:p>
          <a:p>
            <a:pPr marL="274320" indent="-274320" eaLnBrk="1" fontAlgn="auto" hangingPunct="1">
              <a:spcAft>
                <a:spcPts val="0"/>
              </a:spcAft>
              <a:buFont typeface="Wingdings"/>
              <a:buNone/>
              <a:defRPr/>
            </a:pPr>
            <a:endParaRPr lang="en-US" sz="1800" b="1" u="sng" dirty="0" smtClean="0">
              <a:solidFill>
                <a:schemeClr val="tx2">
                  <a:lumMod val="75000"/>
                </a:schemeClr>
              </a:solidFill>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Amount of rainfall received during the year 2012: 774.7</a:t>
            </a: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Catchment area : 05 acres: 20235 m</a:t>
            </a:r>
            <a:r>
              <a:rPr lang="en-US" sz="1800" b="1" baseline="30000" dirty="0" smtClean="0">
                <a:solidFill>
                  <a:schemeClr val="tx2">
                    <a:lumMod val="75000"/>
                  </a:schemeClr>
                </a:solidFill>
                <a:latin typeface="Bookman Old Style" panose="02050604050505020204" pitchFamily="18" charset="0"/>
              </a:rPr>
              <a:t>2</a:t>
            </a:r>
            <a:endParaRPr lang="en-US" sz="1800" b="1" dirty="0" smtClean="0">
              <a:solidFill>
                <a:schemeClr val="tx2">
                  <a:lumMod val="75000"/>
                </a:schemeClr>
              </a:solidFill>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Runoff =</a:t>
            </a:r>
            <a:r>
              <a:rPr lang="en-US" sz="1800" b="1" dirty="0" smtClean="0"/>
              <a:t>7,830.945</a:t>
            </a:r>
            <a:r>
              <a:rPr lang="en-US" sz="1800" dirty="0" smtClean="0"/>
              <a:t> </a:t>
            </a:r>
            <a:r>
              <a:rPr lang="en-US" sz="1800" b="1" dirty="0" smtClean="0">
                <a:solidFill>
                  <a:schemeClr val="tx2">
                    <a:lumMod val="75000"/>
                  </a:schemeClr>
                </a:solidFill>
                <a:latin typeface="Bookman Old Style" panose="02050604050505020204" pitchFamily="18" charset="0"/>
              </a:rPr>
              <a:t>m</a:t>
            </a:r>
            <a:r>
              <a:rPr lang="en-US" sz="1800" b="1" baseline="30000" dirty="0" smtClean="0">
                <a:solidFill>
                  <a:schemeClr val="tx2">
                    <a:lumMod val="75000"/>
                  </a:schemeClr>
                </a:solidFill>
                <a:latin typeface="Bookman Old Style" panose="02050604050505020204" pitchFamily="18" charset="0"/>
              </a:rPr>
              <a:t>3</a:t>
            </a:r>
            <a:endParaRPr lang="en-US" sz="1800" b="1" dirty="0" smtClean="0">
              <a:solidFill>
                <a:schemeClr val="tx2">
                  <a:lumMod val="75000"/>
                </a:schemeClr>
              </a:solidFill>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Total quantity of rainfall received and harvested : 7830 m</a:t>
            </a:r>
            <a:r>
              <a:rPr lang="en-US" sz="1800" b="1" baseline="30000" dirty="0" smtClean="0">
                <a:solidFill>
                  <a:schemeClr val="tx2">
                    <a:lumMod val="75000"/>
                  </a:schemeClr>
                </a:solidFill>
                <a:latin typeface="Bookman Old Style" panose="02050604050505020204" pitchFamily="18" charset="0"/>
              </a:rPr>
              <a:t>3 </a:t>
            </a:r>
            <a:r>
              <a:rPr lang="en-US" sz="1800" b="1" dirty="0" smtClean="0">
                <a:solidFill>
                  <a:schemeClr val="tx2">
                    <a:lumMod val="75000"/>
                  </a:schemeClr>
                </a:solidFill>
                <a:latin typeface="Bookman Old Style" panose="02050604050505020204" pitchFamily="18" charset="0"/>
              </a:rPr>
              <a:t>or 78,30,000 liter</a:t>
            </a:r>
          </a:p>
          <a:p>
            <a:pPr lvl="2" indent="-182880" eaLnBrk="1" fontAlgn="auto" hangingPunct="1">
              <a:spcAft>
                <a:spcPts val="0"/>
              </a:spcAft>
              <a:buClr>
                <a:schemeClr val="accent1">
                  <a:shade val="75000"/>
                </a:schemeClr>
              </a:buClr>
              <a:buFont typeface="Wingdings"/>
              <a:buChar char=""/>
              <a:defRPr/>
            </a:pPr>
            <a:endParaRPr lang="en-US" sz="1800" dirty="0">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endParaRPr lang="en-US" sz="1800" dirty="0" smtClean="0">
              <a:latin typeface="Bookman Old Style" panose="02050604050505020204" pitchFamily="18" charset="0"/>
            </a:endParaRPr>
          </a:p>
          <a:p>
            <a:pPr marL="274320" indent="-274320" eaLnBrk="1" fontAlgn="auto" hangingPunct="1">
              <a:spcAft>
                <a:spcPts val="0"/>
              </a:spcAft>
              <a:buFont typeface="Wingdings"/>
              <a:buNone/>
              <a:defRPr/>
            </a:pPr>
            <a:r>
              <a:rPr lang="en-US" sz="1800" b="1" dirty="0" smtClean="0">
                <a:latin typeface="Bookman Old Style" panose="02050604050505020204" pitchFamily="18" charset="0"/>
              </a:rPr>
              <a:t>      </a:t>
            </a:r>
            <a:r>
              <a:rPr lang="en-US" sz="1800" b="1" u="sng" dirty="0" smtClean="0">
                <a:latin typeface="Bookman Old Style" panose="02050604050505020204" pitchFamily="18" charset="0"/>
              </a:rPr>
              <a:t> IN 2013 (Till 25- 11-2013</a:t>
            </a:r>
          </a:p>
          <a:p>
            <a:pPr marL="274320" indent="-274320" eaLnBrk="1" fontAlgn="auto" hangingPunct="1">
              <a:spcAft>
                <a:spcPts val="0"/>
              </a:spcAft>
              <a:buFont typeface="Wingdings"/>
              <a:buNone/>
              <a:defRPr/>
            </a:pPr>
            <a:endParaRPr lang="en-US" sz="1800" b="1" u="sng" dirty="0" smtClean="0">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Amount of rainfall received during the year 2013 </a:t>
            </a:r>
            <a:r>
              <a:rPr lang="en-US" sz="1800" b="1" dirty="0" err="1" smtClean="0">
                <a:solidFill>
                  <a:schemeClr val="tx2">
                    <a:lumMod val="75000"/>
                  </a:schemeClr>
                </a:solidFill>
                <a:latin typeface="Bookman Old Style" panose="02050604050505020204" pitchFamily="18" charset="0"/>
              </a:rPr>
              <a:t>upto</a:t>
            </a:r>
            <a:r>
              <a:rPr lang="en-US" sz="1800" b="1" dirty="0" smtClean="0">
                <a:solidFill>
                  <a:schemeClr val="tx2">
                    <a:lumMod val="75000"/>
                  </a:schemeClr>
                </a:solidFill>
                <a:latin typeface="Bookman Old Style" panose="02050604050505020204" pitchFamily="18" charset="0"/>
              </a:rPr>
              <a:t> 25-11-2013: 1099.9mm</a:t>
            </a: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Catchment area : 05 acres: 20235 m</a:t>
            </a:r>
            <a:r>
              <a:rPr lang="en-US" sz="1800" b="1" baseline="30000" dirty="0" smtClean="0">
                <a:solidFill>
                  <a:schemeClr val="tx2">
                    <a:lumMod val="75000"/>
                  </a:schemeClr>
                </a:solidFill>
                <a:latin typeface="Bookman Old Style" panose="02050604050505020204" pitchFamily="18" charset="0"/>
              </a:rPr>
              <a:t>2</a:t>
            </a:r>
            <a:endParaRPr lang="en-US" sz="1800" b="1" dirty="0" smtClean="0">
              <a:solidFill>
                <a:schemeClr val="tx2">
                  <a:lumMod val="75000"/>
                </a:schemeClr>
              </a:solidFill>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Runoff = 11119 m</a:t>
            </a:r>
            <a:r>
              <a:rPr lang="en-US" sz="1800" b="1" baseline="30000" dirty="0" smtClean="0">
                <a:solidFill>
                  <a:schemeClr val="tx2">
                    <a:lumMod val="75000"/>
                  </a:schemeClr>
                </a:solidFill>
                <a:latin typeface="Bookman Old Style" panose="02050604050505020204" pitchFamily="18" charset="0"/>
              </a:rPr>
              <a:t>3</a:t>
            </a:r>
            <a:endParaRPr lang="en-US" sz="1800" b="1" dirty="0" smtClean="0">
              <a:solidFill>
                <a:schemeClr val="tx2">
                  <a:lumMod val="75000"/>
                </a:schemeClr>
              </a:solidFill>
              <a:latin typeface="Bookman Old Style" panose="02050604050505020204" pitchFamily="18" charset="0"/>
            </a:endParaRPr>
          </a:p>
          <a:p>
            <a:pPr lvl="2" indent="-182880" eaLnBrk="1" fontAlgn="auto" hangingPunct="1">
              <a:spcAft>
                <a:spcPts val="0"/>
              </a:spcAft>
              <a:buClr>
                <a:schemeClr val="accent1">
                  <a:shade val="75000"/>
                </a:schemeClr>
              </a:buClr>
              <a:buFont typeface="Wingdings"/>
              <a:buChar char=""/>
              <a:defRPr/>
            </a:pPr>
            <a:r>
              <a:rPr lang="en-US" sz="1800" b="1" dirty="0" smtClean="0">
                <a:solidFill>
                  <a:schemeClr val="tx2">
                    <a:lumMod val="75000"/>
                  </a:schemeClr>
                </a:solidFill>
                <a:latin typeface="Bookman Old Style" panose="02050604050505020204" pitchFamily="18" charset="0"/>
              </a:rPr>
              <a:t>Total quantity of rainfall received and harvested : 11,119 m</a:t>
            </a:r>
            <a:r>
              <a:rPr lang="en-US" sz="1800" b="1" baseline="30000" dirty="0" smtClean="0">
                <a:solidFill>
                  <a:schemeClr val="tx2">
                    <a:lumMod val="75000"/>
                  </a:schemeClr>
                </a:solidFill>
                <a:latin typeface="Bookman Old Style" panose="02050604050505020204" pitchFamily="18" charset="0"/>
              </a:rPr>
              <a:t>3 </a:t>
            </a:r>
            <a:r>
              <a:rPr lang="en-US" sz="1800" b="1" dirty="0" smtClean="0">
                <a:solidFill>
                  <a:schemeClr val="tx2">
                    <a:lumMod val="75000"/>
                  </a:schemeClr>
                </a:solidFill>
                <a:latin typeface="Bookman Old Style" panose="02050604050505020204" pitchFamily="18" charset="0"/>
              </a:rPr>
              <a:t>or 1,11,19,000 liters</a:t>
            </a:r>
          </a:p>
          <a:p>
            <a:pPr marL="274320" indent="-274320" eaLnBrk="1" fontAlgn="auto" hangingPunct="1">
              <a:spcAft>
                <a:spcPts val="0"/>
              </a:spcAft>
              <a:buFont typeface="Wingdings"/>
              <a:buChar char=""/>
              <a:defRPr/>
            </a:pPr>
            <a:endParaRPr lang="en-US" dirty="0">
              <a:latin typeface="Bookman Old Style" panose="02050604050505020204" pitchFamily="18" charset="0"/>
            </a:endParaRPr>
          </a:p>
        </p:txBody>
      </p:sp>
    </p:spTree>
  </p:cSld>
  <p:clrMapOvr>
    <a:masterClrMapping/>
  </p:clrMapOvr>
  <p:transition advClick="0"/>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938"/>
            <a:ext cx="8267700" cy="677862"/>
          </a:xfrm>
        </p:spPr>
        <p:txBody>
          <a:bodyPr>
            <a:noAutofit/>
          </a:bodyPr>
          <a:lstStyle/>
          <a:p>
            <a:pPr algn="ctr" eaLnBrk="1" fontAlgn="auto" hangingPunct="1">
              <a:spcAft>
                <a:spcPts val="0"/>
              </a:spcAft>
              <a:defRPr/>
            </a:pPr>
            <a:r>
              <a:rPr lang="en-US" sz="1800" b="1" dirty="0" smtClean="0">
                <a:solidFill>
                  <a:srgbClr val="7030A0"/>
                </a:solidFill>
              </a:rPr>
              <a:t>Total quantity of rainwater recharged during the year </a:t>
            </a:r>
            <a:br>
              <a:rPr lang="en-US" sz="1800" b="1" dirty="0" smtClean="0">
                <a:solidFill>
                  <a:srgbClr val="7030A0"/>
                </a:solidFill>
              </a:rPr>
            </a:br>
            <a:r>
              <a:rPr lang="en-US" sz="1800" b="1" dirty="0" smtClean="0">
                <a:solidFill>
                  <a:srgbClr val="7030A0"/>
                </a:solidFill>
              </a:rPr>
              <a:t>2012 and 2013</a:t>
            </a:r>
            <a:endParaRPr lang="en-US" sz="1800" dirty="0">
              <a:solidFill>
                <a:srgbClr val="7030A0"/>
              </a:solidFill>
            </a:endParaRPr>
          </a:p>
        </p:txBody>
      </p:sp>
      <p:graphicFrame>
        <p:nvGraphicFramePr>
          <p:cNvPr id="4" name="Content Placeholder 3"/>
          <p:cNvGraphicFramePr>
            <a:graphicFrameLocks noGrp="1"/>
          </p:cNvGraphicFramePr>
          <p:nvPr>
            <p:ph sz="quarter" idx="1"/>
          </p:nvPr>
        </p:nvGraphicFramePr>
        <p:xfrm>
          <a:off x="838200" y="914400"/>
          <a:ext cx="7543800" cy="3733800"/>
        </p:xfrm>
        <a:graphic>
          <a:graphicData uri="http://schemas.openxmlformats.org/drawingml/2006/table">
            <a:tbl>
              <a:tblPr firstRow="1" bandRow="1">
                <a:tableStyleId>{5C22544A-7EE6-4342-B048-85BDC9FD1C3A}</a:tableStyleId>
              </a:tblPr>
              <a:tblGrid>
                <a:gridCol w="554238"/>
                <a:gridCol w="2124580"/>
                <a:gridCol w="1662715"/>
                <a:gridCol w="1693506"/>
                <a:gridCol w="1508760"/>
              </a:tblGrid>
              <a:tr h="902928">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Sl.</a:t>
                      </a:r>
                      <a:endParaRPr lang="en-US" sz="1100" dirty="0">
                        <a:latin typeface="Calibri"/>
                        <a:ea typeface="Calibri"/>
                        <a:cs typeface="Times New Roman"/>
                      </a:endParaRPr>
                    </a:p>
                    <a:p>
                      <a:pPr marL="0" marR="0" algn="ctr">
                        <a:lnSpc>
                          <a:spcPct val="115000"/>
                        </a:lnSpc>
                        <a:spcBef>
                          <a:spcPts val="0"/>
                        </a:spcBef>
                        <a:spcAft>
                          <a:spcPts val="1000"/>
                        </a:spcAft>
                      </a:pPr>
                      <a:r>
                        <a:rPr lang="en-US" sz="1200" b="1" dirty="0">
                          <a:latin typeface="Times New Roman"/>
                          <a:ea typeface="Times New Roman"/>
                          <a:cs typeface="Times New Roman"/>
                        </a:rPr>
                        <a:t>No</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a:latin typeface="Times New Roman"/>
                          <a:ea typeface="Times New Roman"/>
                          <a:cs typeface="Times New Roman"/>
                        </a:rPr>
                        <a:t>Location of the structure</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Quantity of rainwater recharged during the year 2012</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Quantity of rainwater recharged during the year 2013</a:t>
                      </a:r>
                      <a:endParaRPr lang="en-US" sz="110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Total till </a:t>
                      </a:r>
                      <a:r>
                        <a:rPr lang="en-US" sz="1200" b="1" dirty="0" smtClean="0">
                          <a:latin typeface="Times New Roman"/>
                          <a:ea typeface="Times New Roman"/>
                          <a:cs typeface="Times New Roman"/>
                        </a:rPr>
                        <a:t>25-11-2013</a:t>
                      </a:r>
                      <a:endParaRPr lang="en-US" sz="1100" dirty="0">
                        <a:latin typeface="Calibri"/>
                        <a:ea typeface="Calibri"/>
                        <a:cs typeface="Times New Roman"/>
                      </a:endParaRPr>
                    </a:p>
                  </a:txBody>
                  <a:tcPr marL="68580" marR="68580" marT="0" marB="0"/>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1</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Near library</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7,11,174.6</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5,38,407</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smtClean="0">
                          <a:solidFill>
                            <a:srgbClr val="000000"/>
                          </a:solidFill>
                          <a:latin typeface="Calibri"/>
                          <a:ea typeface="Calibri"/>
                          <a:cs typeface="Times New Roman"/>
                        </a:rPr>
                        <a:t>12,49,582</a:t>
                      </a:r>
                      <a:endParaRPr lang="en-US" sz="1100" dirty="0">
                        <a:latin typeface="Calibri"/>
                        <a:ea typeface="Calibri"/>
                        <a:cs typeface="Times New Roman"/>
                      </a:endParaRPr>
                    </a:p>
                  </a:txBody>
                  <a:tcPr marL="68580" marR="68580" marT="0" marB="0" anchor="ctr"/>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2</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Near Girls Hostel</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8,93,848.86</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6,76,703.7</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smtClean="0">
                          <a:solidFill>
                            <a:srgbClr val="000000"/>
                          </a:solidFill>
                          <a:latin typeface="Calibri"/>
                          <a:ea typeface="Calibri"/>
                          <a:cs typeface="Times New Roman"/>
                        </a:rPr>
                        <a:t>15,70,553</a:t>
                      </a:r>
                      <a:endParaRPr lang="en-US" sz="1100" dirty="0">
                        <a:latin typeface="Calibri"/>
                        <a:ea typeface="Calibri"/>
                        <a:cs typeface="Times New Roman"/>
                      </a:endParaRPr>
                    </a:p>
                  </a:txBody>
                  <a:tcPr marL="68580" marR="68580" marT="0" marB="0" anchor="ctr"/>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3</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Near New IST</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4,74,813.63</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35,9,465.9</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a:solidFill>
                            <a:srgbClr val="000000"/>
                          </a:solidFill>
                          <a:latin typeface="Calibri"/>
                          <a:ea typeface="Calibri"/>
                          <a:cs typeface="Times New Roman"/>
                        </a:rPr>
                        <a:t>8,34,280</a:t>
                      </a:r>
                      <a:endParaRPr lang="en-US" sz="1100" dirty="0">
                        <a:latin typeface="Calibri"/>
                        <a:ea typeface="Calibri"/>
                        <a:cs typeface="Times New Roman"/>
                      </a:endParaRPr>
                    </a:p>
                  </a:txBody>
                  <a:tcPr marL="68580" marR="68580" marT="0" marB="0" anchor="ctr"/>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4</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New Quarters</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15,45,121.7</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11,69,716</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smtClean="0">
                          <a:solidFill>
                            <a:srgbClr val="000000"/>
                          </a:solidFill>
                          <a:latin typeface="Calibri"/>
                          <a:ea typeface="Calibri"/>
                          <a:cs typeface="Times New Roman"/>
                        </a:rPr>
                        <a:t>27,14,837</a:t>
                      </a:r>
                      <a:endParaRPr lang="en-US" sz="1100" dirty="0">
                        <a:latin typeface="Calibri"/>
                        <a:ea typeface="Calibri"/>
                        <a:cs typeface="Times New Roman"/>
                      </a:endParaRPr>
                    </a:p>
                  </a:txBody>
                  <a:tcPr marL="68580" marR="68580" marT="0" marB="0" anchor="ctr"/>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5</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old Quarters</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6,79,799.25</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9,65,162.3</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smtClean="0">
                          <a:solidFill>
                            <a:srgbClr val="000000"/>
                          </a:solidFill>
                          <a:latin typeface="Calibri"/>
                          <a:ea typeface="Calibri"/>
                          <a:cs typeface="Times New Roman"/>
                        </a:rPr>
                        <a:t>16,44,962</a:t>
                      </a:r>
                      <a:endParaRPr lang="en-US" sz="1100" dirty="0">
                        <a:latin typeface="Calibri"/>
                        <a:ea typeface="Calibri"/>
                        <a:cs typeface="Times New Roman"/>
                      </a:endParaRPr>
                    </a:p>
                  </a:txBody>
                  <a:tcPr marL="68580" marR="68580" marT="0" marB="0" anchor="ctr"/>
                </a:tc>
              </a:tr>
              <a:tr h="404410">
                <a:tc>
                  <a:txBody>
                    <a:bodyPr/>
                    <a:lstStyle/>
                    <a:p>
                      <a:pPr marL="0" marR="0" algn="ctr">
                        <a:lnSpc>
                          <a:spcPct val="115000"/>
                        </a:lnSpc>
                        <a:spcBef>
                          <a:spcPts val="0"/>
                        </a:spcBef>
                        <a:spcAft>
                          <a:spcPts val="1000"/>
                        </a:spcAft>
                      </a:pPr>
                      <a:r>
                        <a:rPr lang="en-US" sz="1200">
                          <a:latin typeface="Times New Roman"/>
                          <a:ea typeface="Times New Roman"/>
                          <a:cs typeface="Times New Roman"/>
                        </a:rPr>
                        <a:t>6</a:t>
                      </a:r>
                      <a:endParaRPr lang="en-US" sz="1100">
                        <a:latin typeface="Calibri"/>
                        <a:ea typeface="Calibri"/>
                        <a:cs typeface="Times New Roman"/>
                      </a:endParaRPr>
                    </a:p>
                  </a:txBody>
                  <a:tcPr marL="68580" marR="68580" marT="0" marB="0"/>
                </a:tc>
                <a:tc>
                  <a:txBody>
                    <a:bodyPr/>
                    <a:lstStyle/>
                    <a:p>
                      <a:pPr marL="0" marR="0" algn="ctr">
                        <a:lnSpc>
                          <a:spcPct val="115000"/>
                        </a:lnSpc>
                        <a:spcBef>
                          <a:spcPts val="0"/>
                        </a:spcBef>
                        <a:spcAft>
                          <a:spcPts val="1000"/>
                        </a:spcAft>
                      </a:pPr>
                      <a:r>
                        <a:rPr lang="en-US" sz="1200" b="1" dirty="0">
                          <a:latin typeface="Times New Roman"/>
                          <a:ea typeface="Times New Roman"/>
                          <a:cs typeface="Times New Roman"/>
                        </a:rPr>
                        <a:t>Open pond</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1,56,76,054</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0" dirty="0" smtClean="0">
                          <a:solidFill>
                            <a:srgbClr val="000000"/>
                          </a:solidFill>
                          <a:latin typeface="Calibri"/>
                          <a:ea typeface="Calibri"/>
                          <a:cs typeface="Times New Roman"/>
                        </a:rPr>
                        <a:t>2,22,57,000</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100" b="1" dirty="0" smtClean="0">
                          <a:solidFill>
                            <a:srgbClr val="000000"/>
                          </a:solidFill>
                          <a:latin typeface="Calibri"/>
                          <a:ea typeface="Calibri"/>
                          <a:cs typeface="Times New Roman"/>
                        </a:rPr>
                        <a:t>3,79,33,054</a:t>
                      </a:r>
                      <a:endParaRPr lang="en-US" sz="1100" dirty="0">
                        <a:latin typeface="Calibri"/>
                        <a:ea typeface="Calibri"/>
                        <a:cs typeface="Times New Roman"/>
                      </a:endParaRPr>
                    </a:p>
                  </a:txBody>
                  <a:tcPr marL="68580" marR="68580" marT="0" marB="0" anchor="ctr"/>
                </a:tc>
              </a:tr>
              <a:tr h="404410">
                <a:tc gridSpan="4">
                  <a:txBody>
                    <a:bodyPr/>
                    <a:lstStyle/>
                    <a:p>
                      <a:pPr marL="0" marR="0" algn="r">
                        <a:lnSpc>
                          <a:spcPct val="115000"/>
                        </a:lnSpc>
                        <a:spcBef>
                          <a:spcPts val="0"/>
                        </a:spcBef>
                        <a:spcAft>
                          <a:spcPts val="0"/>
                        </a:spcAft>
                      </a:pPr>
                      <a:r>
                        <a:rPr lang="en-US" sz="1200" b="1" dirty="0">
                          <a:solidFill>
                            <a:srgbClr val="000000"/>
                          </a:solidFill>
                          <a:latin typeface="Times New Roman"/>
                          <a:ea typeface="Times New Roman"/>
                          <a:cs typeface="Times New Roman"/>
                        </a:rPr>
                        <a:t>Total</a:t>
                      </a:r>
                      <a:endParaRPr lang="en-US" sz="1100" dirty="0">
                        <a:latin typeface="Calibri"/>
                        <a:ea typeface="Calibri"/>
                        <a:cs typeface="Times New Roman"/>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100" b="1" dirty="0">
                          <a:solidFill>
                            <a:srgbClr val="000000"/>
                          </a:solidFill>
                          <a:latin typeface="Calibri"/>
                          <a:ea typeface="Calibri"/>
                          <a:cs typeface="Times New Roman"/>
                        </a:rPr>
                        <a:t>4,59,47,268</a:t>
                      </a:r>
                      <a:endParaRPr lang="en-US" sz="1100" dirty="0">
                        <a:latin typeface="Calibri"/>
                        <a:ea typeface="Calibri"/>
                        <a:cs typeface="Times New Roman"/>
                      </a:endParaRPr>
                    </a:p>
                  </a:txBody>
                  <a:tcPr marL="68580" marR="68580" marT="0" marB="0" anchor="ctr"/>
                </a:tc>
              </a:tr>
            </a:tbl>
          </a:graphicData>
        </a:graphic>
      </p:graphicFrame>
      <p:sp>
        <p:nvSpPr>
          <p:cNvPr id="100408" name="Rectangle 1"/>
          <p:cNvSpPr>
            <a:spLocks noChangeArrowheads="1"/>
          </p:cNvSpPr>
          <p:nvPr/>
        </p:nvSpPr>
        <p:spPr bwMode="auto">
          <a:xfrm>
            <a:off x="304800" y="3027363"/>
            <a:ext cx="8458200" cy="3016250"/>
          </a:xfrm>
          <a:prstGeom prst="rect">
            <a:avLst/>
          </a:prstGeom>
          <a:noFill/>
          <a:ln w="9525">
            <a:noFill/>
            <a:miter lim="800000"/>
            <a:headEnd/>
            <a:tailEnd/>
          </a:ln>
        </p:spPr>
        <p:txBody>
          <a:bodyPr anchor="ctr">
            <a:spAutoFit/>
          </a:bodyPr>
          <a:lstStyle/>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b="1">
              <a:latin typeface="Times New Roman" pitchFamily="18" charset="0"/>
              <a:ea typeface="Calibri" pitchFamily="34" charset="0"/>
              <a:cs typeface="Times New Roman" pitchFamily="18" charset="0"/>
            </a:endParaRPr>
          </a:p>
          <a:p>
            <a:endParaRPr lang="en-US" sz="1200">
              <a:latin typeface="Bookman Old Style" pitchFamily="18" charset="0"/>
              <a:ea typeface="Calibri" pitchFamily="34" charset="0"/>
              <a:cs typeface="Times New Roman" pitchFamily="18" charset="0"/>
            </a:endParaRPr>
          </a:p>
          <a:p>
            <a:pPr algn="ctr"/>
            <a:endParaRPr lang="en-US" sz="1600">
              <a:latin typeface="Bookman Old Style" pitchFamily="18" charset="0"/>
              <a:ea typeface="Calibri" pitchFamily="34" charset="0"/>
              <a:cs typeface="Times New Roman" pitchFamily="18" charset="0"/>
            </a:endParaRPr>
          </a:p>
          <a:p>
            <a:pPr algn="ctr"/>
            <a:endParaRPr lang="en-US" sz="1600">
              <a:latin typeface="Bookman Old Style" pitchFamily="18" charset="0"/>
              <a:ea typeface="Calibri" pitchFamily="34" charset="0"/>
              <a:cs typeface="Times New Roman" pitchFamily="18" charset="0"/>
            </a:endParaRPr>
          </a:p>
          <a:p>
            <a:pPr algn="ctr"/>
            <a:r>
              <a:rPr lang="en-US" sz="1600">
                <a:latin typeface="Bookman Old Style" pitchFamily="18" charset="0"/>
                <a:ea typeface="Calibri" pitchFamily="34" charset="0"/>
                <a:cs typeface="Times New Roman" pitchFamily="18" charset="0"/>
              </a:rPr>
              <a:t>Total quantity of rainwater recharged through this structure: </a:t>
            </a:r>
            <a:r>
              <a:rPr lang="en-US" sz="1400" b="1">
                <a:solidFill>
                  <a:srgbClr val="000000"/>
                </a:solidFill>
                <a:latin typeface="Bookman Old Style" pitchFamily="18" charset="0"/>
                <a:ea typeface="Calibri" pitchFamily="34" charset="0"/>
                <a:cs typeface="Times New Roman" pitchFamily="18" charset="0"/>
              </a:rPr>
              <a:t>4,59,47,268</a:t>
            </a:r>
          </a:p>
          <a:p>
            <a:pPr algn="ctr"/>
            <a:endParaRPr lang="en-US" sz="1400">
              <a:solidFill>
                <a:srgbClr val="000000"/>
              </a:solidFill>
              <a:latin typeface="Bookman Old Style" pitchFamily="18" charset="0"/>
              <a:ea typeface="Calibri" pitchFamily="34" charset="0"/>
              <a:cs typeface="Times New Roman" pitchFamily="18" charset="0"/>
            </a:endParaRPr>
          </a:p>
          <a:p>
            <a:pPr algn="ctr"/>
            <a:r>
              <a:rPr lang="en-US" sz="1600">
                <a:solidFill>
                  <a:srgbClr val="000000"/>
                </a:solidFill>
                <a:latin typeface="Bookman Old Style" pitchFamily="18" charset="0"/>
                <a:ea typeface="Calibri" pitchFamily="34" charset="0"/>
                <a:cs typeface="Times New Roman" pitchFamily="18" charset="0"/>
              </a:rPr>
              <a:t> (</a:t>
            </a:r>
            <a:r>
              <a:rPr lang="en-US" sz="1600">
                <a:latin typeface="Bookman Old Style" pitchFamily="18" charset="0"/>
                <a:ea typeface="Calibri" pitchFamily="34" charset="0"/>
                <a:cs typeface="Times New Roman" pitchFamily="18" charset="0"/>
              </a:rPr>
              <a:t>Four crores fifty nine Lakhs forty seven  thousand two hundred and sixty eight liters</a:t>
            </a:r>
            <a:r>
              <a:rPr lang="en-US" sz="1400">
                <a:latin typeface="Times New Roman" pitchFamily="18" charset="0"/>
                <a:ea typeface="Calibri" pitchFamily="34" charset="0"/>
                <a:cs typeface="Times New Roman" pitchFamily="18" charset="0"/>
              </a:rPr>
              <a:t>)</a:t>
            </a:r>
            <a:endParaRPr lang="en-US" sz="200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7908925" cy="1295400"/>
          </a:xfrm>
        </p:spPr>
        <p:txBody>
          <a:bodyPr>
            <a:noAutofit/>
          </a:bodyPr>
          <a:lstStyle/>
          <a:p>
            <a:pPr algn="ctr" eaLnBrk="1" fontAlgn="auto" hangingPunct="1">
              <a:spcAft>
                <a:spcPts val="0"/>
              </a:spcAft>
              <a:defRPr/>
            </a:pPr>
            <a:r>
              <a:rPr lang="en-US" sz="1400" b="1" u="sng" dirty="0" smtClean="0">
                <a:latin typeface="Bookman Old Style" pitchFamily="18" charset="0"/>
              </a:rPr>
              <a:t>Reuse of rainwater in the JNTUH campus:</a:t>
            </a:r>
            <a:r>
              <a:rPr lang="en-US" sz="1400" dirty="0" smtClean="0">
                <a:latin typeface="Bookman Old Style" pitchFamily="18" charset="0"/>
              </a:rPr>
              <a:t>.</a:t>
            </a:r>
            <a:br>
              <a:rPr lang="en-US" sz="1400" dirty="0" smtClean="0">
                <a:latin typeface="Bookman Old Style" pitchFamily="18" charset="0"/>
              </a:rPr>
            </a:br>
            <a:r>
              <a:rPr lang="en-US" sz="1400" b="1" dirty="0" smtClean="0">
                <a:solidFill>
                  <a:srgbClr val="7030A0"/>
                </a:solidFill>
                <a:latin typeface="Bookman Old Style" pitchFamily="18" charset="0"/>
              </a:rPr>
              <a:t>Location of the tank: </a:t>
            </a:r>
            <a:r>
              <a:rPr lang="en-US" sz="1400" b="1" dirty="0" err="1" smtClean="0">
                <a:solidFill>
                  <a:srgbClr val="7030A0"/>
                </a:solidFill>
                <a:latin typeface="Bookman Old Style" pitchFamily="18" charset="0"/>
              </a:rPr>
              <a:t>Manjeera</a:t>
            </a:r>
            <a:r>
              <a:rPr lang="en-US" sz="1400" b="1" dirty="0" smtClean="0">
                <a:solidFill>
                  <a:srgbClr val="7030A0"/>
                </a:solidFill>
                <a:latin typeface="Bookman Old Style" pitchFamily="18" charset="0"/>
              </a:rPr>
              <a:t> hostel</a:t>
            </a:r>
            <a:br>
              <a:rPr lang="en-US" sz="1400" b="1" dirty="0" smtClean="0">
                <a:solidFill>
                  <a:srgbClr val="7030A0"/>
                </a:solidFill>
                <a:latin typeface="Bookman Old Style" pitchFamily="18" charset="0"/>
              </a:rPr>
            </a:br>
            <a:r>
              <a:rPr lang="en-US" sz="1400" b="1" dirty="0" smtClean="0">
                <a:solidFill>
                  <a:srgbClr val="7030A0"/>
                </a:solidFill>
                <a:latin typeface="Bookman Old Style" pitchFamily="18" charset="0"/>
              </a:rPr>
              <a:t>Estimated Cost: </a:t>
            </a:r>
            <a:r>
              <a:rPr lang="en-US" sz="1400" dirty="0" smtClean="0">
                <a:solidFill>
                  <a:srgbClr val="7030A0"/>
                </a:solidFill>
                <a:latin typeface="Bookman Old Style" pitchFamily="18" charset="0"/>
              </a:rPr>
              <a:t>9, 50,000 Rupees</a:t>
            </a:r>
            <a:br>
              <a:rPr lang="en-US" sz="1400" dirty="0" smtClean="0">
                <a:solidFill>
                  <a:srgbClr val="7030A0"/>
                </a:solidFill>
                <a:latin typeface="Bookman Old Style" pitchFamily="18" charset="0"/>
              </a:rPr>
            </a:br>
            <a:r>
              <a:rPr lang="en-US" sz="1400" b="1" dirty="0" smtClean="0">
                <a:solidFill>
                  <a:schemeClr val="accent1">
                    <a:lumMod val="50000"/>
                  </a:schemeClr>
                </a:solidFill>
                <a:latin typeface="Bookman Old Style" pitchFamily="18" charset="0"/>
              </a:rPr>
              <a:t>Quantity of rainwater harvested and reused during the year 2012 and 2013</a:t>
            </a:r>
            <a:r>
              <a:rPr lang="en-US" sz="1400" b="1" dirty="0" smtClean="0">
                <a:latin typeface="Bookman Old Style" pitchFamily="18" charset="0"/>
              </a:rPr>
              <a:t/>
            </a:r>
            <a:br>
              <a:rPr lang="en-US" sz="1400" b="1" dirty="0" smtClean="0">
                <a:latin typeface="Bookman Old Style" pitchFamily="18" charset="0"/>
              </a:rPr>
            </a:br>
            <a:endParaRPr lang="en-US" sz="1400" dirty="0">
              <a:latin typeface="Bookman Old Style" pitchFamily="18" charset="0"/>
            </a:endParaRPr>
          </a:p>
        </p:txBody>
      </p:sp>
      <p:graphicFrame>
        <p:nvGraphicFramePr>
          <p:cNvPr id="4" name="Content Placeholder 3"/>
          <p:cNvGraphicFramePr>
            <a:graphicFrameLocks noGrp="1"/>
          </p:cNvGraphicFramePr>
          <p:nvPr>
            <p:ph sz="quarter" idx="1"/>
          </p:nvPr>
        </p:nvGraphicFramePr>
        <p:xfrm>
          <a:off x="609600" y="1752600"/>
          <a:ext cx="7848600" cy="3581400"/>
        </p:xfrm>
        <a:graphic>
          <a:graphicData uri="http://schemas.openxmlformats.org/drawingml/2006/table">
            <a:tbl>
              <a:tblPr firstRow="1" bandRow="1">
                <a:tableStyleId>{5C22544A-7EE6-4342-B048-85BDC9FD1C3A}</a:tableStyleId>
              </a:tblPr>
              <a:tblGrid>
                <a:gridCol w="880965"/>
                <a:gridCol w="1201317"/>
                <a:gridCol w="1281404"/>
                <a:gridCol w="1121229"/>
                <a:gridCol w="1681843"/>
                <a:gridCol w="1681843"/>
              </a:tblGrid>
              <a:tr h="282926">
                <a:tc row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Sl.</a:t>
                      </a:r>
                      <a:endParaRPr lang="en-US" sz="1100" b="1" dirty="0">
                        <a:latin typeface="Calibri"/>
                        <a:ea typeface="Calibri"/>
                        <a:cs typeface="Times New Roman"/>
                      </a:endParaRPr>
                    </a:p>
                    <a:p>
                      <a:pPr marL="0" marR="0" algn="ctr">
                        <a:lnSpc>
                          <a:spcPct val="115000"/>
                        </a:lnSpc>
                        <a:spcBef>
                          <a:spcPts val="0"/>
                        </a:spcBef>
                        <a:spcAft>
                          <a:spcPts val="0"/>
                        </a:spcAft>
                      </a:pPr>
                      <a:r>
                        <a:rPr lang="en-US" sz="1200" b="1" dirty="0">
                          <a:latin typeface="Times New Roman"/>
                          <a:ea typeface="Times New Roman"/>
                          <a:cs typeface="Times New Roman"/>
                        </a:rPr>
                        <a:t>No</a:t>
                      </a:r>
                      <a:endParaRPr lang="en-US" sz="1100" b="1" dirty="0">
                        <a:latin typeface="Calibri"/>
                        <a:ea typeface="Calibri"/>
                        <a:cs typeface="Times New Roman"/>
                      </a:endParaRPr>
                    </a:p>
                  </a:txBody>
                  <a:tcPr marL="68580" marR="68580" marT="0" marB="0"/>
                </a:tc>
                <a:tc row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Month </a:t>
                      </a:r>
                      <a:endParaRPr lang="en-US" sz="1100" b="1" dirty="0">
                        <a:latin typeface="Calibri"/>
                        <a:ea typeface="Calibri"/>
                        <a:cs typeface="Times New Roman"/>
                      </a:endParaRPr>
                    </a:p>
                  </a:txBody>
                  <a:tcPr marL="68580" marR="68580" marT="0" marB="0"/>
                </a:tc>
                <a:tc grid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Rainfall (mm)</a:t>
                      </a:r>
                      <a:endParaRPr lang="en-US" sz="1100" b="1" dirty="0">
                        <a:latin typeface="Calibri"/>
                        <a:ea typeface="Calibri"/>
                        <a:cs typeface="Times New Roman"/>
                      </a:endParaRPr>
                    </a:p>
                  </a:txBody>
                  <a:tcPr marL="68580" marR="68580" marT="0" marB="0"/>
                </a:tc>
                <a:tc hMerge="1">
                  <a:txBody>
                    <a:bodyPr/>
                    <a:lstStyle/>
                    <a:p>
                      <a:endParaRPr lang="en-US"/>
                    </a:p>
                  </a:txBody>
                  <a:tcPr/>
                </a:tc>
                <a:tc grid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Quantity of rainwater reused (</a:t>
                      </a:r>
                      <a:r>
                        <a:rPr lang="en-US" sz="1200" b="1" dirty="0" err="1">
                          <a:latin typeface="Times New Roman"/>
                          <a:ea typeface="Times New Roman"/>
                          <a:cs typeface="Times New Roman"/>
                        </a:rPr>
                        <a:t>lts</a:t>
                      </a:r>
                      <a:r>
                        <a:rPr lang="en-US" sz="1200" b="1" dirty="0">
                          <a:latin typeface="Times New Roman"/>
                          <a:ea typeface="Times New Roman"/>
                          <a:cs typeface="Times New Roman"/>
                        </a:rPr>
                        <a:t>)</a:t>
                      </a:r>
                      <a:endParaRPr lang="en-US" sz="1100" b="1" dirty="0">
                        <a:latin typeface="Calibri"/>
                        <a:ea typeface="Calibri"/>
                        <a:cs typeface="Times New Roman"/>
                      </a:endParaRPr>
                    </a:p>
                  </a:txBody>
                  <a:tcPr marL="68580" marR="68580" marT="0" marB="0"/>
                </a:tc>
                <a:tc hMerge="1">
                  <a:txBody>
                    <a:bodyPr/>
                    <a:lstStyle/>
                    <a:p>
                      <a:endParaRPr lang="en-US"/>
                    </a:p>
                  </a:txBody>
                  <a:tcPr/>
                </a:tc>
              </a:tr>
              <a:tr h="469218">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2012</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2013 </a:t>
                      </a:r>
                      <a:endParaRPr lang="en-US" sz="1100" b="1" dirty="0">
                        <a:latin typeface="Calibri"/>
                        <a:ea typeface="Calibri"/>
                        <a:cs typeface="Times New Roman"/>
                      </a:endParaRPr>
                    </a:p>
                    <a:p>
                      <a:pPr marL="0" marR="0" algn="ctr">
                        <a:lnSpc>
                          <a:spcPct val="115000"/>
                        </a:lnSpc>
                        <a:spcBef>
                          <a:spcPts val="0"/>
                        </a:spcBef>
                        <a:spcAft>
                          <a:spcPts val="0"/>
                        </a:spcAft>
                      </a:pPr>
                      <a:r>
                        <a:rPr lang="en-US" sz="1200" b="1" dirty="0" smtClean="0">
                          <a:latin typeface="Times New Roman"/>
                          <a:ea typeface="Times New Roman"/>
                          <a:cs typeface="Times New Roman"/>
                        </a:rPr>
                        <a:t>(25-11-2013)</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2012</a:t>
                      </a:r>
                      <a:endParaRPr lang="en-US" sz="1100" b="1" i="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2013 </a:t>
                      </a:r>
                      <a:r>
                        <a:rPr lang="en-US" sz="1200" b="1" dirty="0" smtClean="0">
                          <a:latin typeface="Times New Roman"/>
                          <a:ea typeface="Times New Roman"/>
                          <a:cs typeface="Times New Roman"/>
                        </a:rPr>
                        <a:t>(25-11-2013)</a:t>
                      </a:r>
                      <a:endParaRPr lang="en-US" sz="1100" b="1" dirty="0">
                        <a:latin typeface="Calibri"/>
                        <a:ea typeface="Calibri"/>
                        <a:cs typeface="Times New Roman"/>
                      </a:endParaRPr>
                    </a:p>
                  </a:txBody>
                  <a:tcPr marL="68580" marR="68580" marT="0" marB="0"/>
                </a:tc>
              </a:tr>
              <a:tr h="282926">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April </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Times New Roman"/>
                          <a:ea typeface="Times New Roman"/>
                          <a:cs typeface="Times New Roman"/>
                        </a:rPr>
                        <a:t>---</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72</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40176</a:t>
                      </a:r>
                      <a:endParaRPr lang="en-US" sz="1100" b="0">
                        <a:latin typeface="Calibri"/>
                        <a:ea typeface="Calibri"/>
                        <a:cs typeface="Times New Roman"/>
                      </a:endParaRPr>
                    </a:p>
                  </a:txBody>
                  <a:tcPr marL="68580" marR="68580" marT="0" marB="0" anchor="ctr"/>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2</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May</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Times New Roman"/>
                          <a:ea typeface="Times New Roman"/>
                          <a:cs typeface="Times New Roman"/>
                        </a:rPr>
                        <a:t>---</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14</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7812</a:t>
                      </a:r>
                      <a:endParaRPr lang="en-US" sz="1100" b="0">
                        <a:latin typeface="Calibri"/>
                        <a:ea typeface="Calibri"/>
                        <a:cs typeface="Times New Roman"/>
                      </a:endParaRPr>
                    </a:p>
                  </a:txBody>
                  <a:tcPr marL="68580" marR="68580" marT="0" marB="0" anchor="ctr"/>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3</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June</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200.1</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120.4</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111655.8</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67183.2</a:t>
                      </a:r>
                      <a:endParaRPr lang="en-US" sz="1100" b="0" dirty="0">
                        <a:latin typeface="Calibri"/>
                        <a:ea typeface="Calibri"/>
                        <a:cs typeface="Times New Roman"/>
                      </a:endParaRPr>
                    </a:p>
                  </a:txBody>
                  <a:tcPr marL="68580" marR="68580" marT="0" marB="0" anchor="ctr"/>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4</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July</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193.2</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380.1</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107805.6</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212095.8</a:t>
                      </a:r>
                      <a:endParaRPr lang="en-US" sz="1100" b="0" dirty="0">
                        <a:latin typeface="Calibri"/>
                        <a:ea typeface="Calibri"/>
                        <a:cs typeface="Times New Roman"/>
                      </a:endParaRPr>
                    </a:p>
                  </a:txBody>
                  <a:tcPr marL="68580" marR="68580" marT="0" marB="0" anchor="ctr"/>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5</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August</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170.0</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160.6</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94860</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89614.8</a:t>
                      </a:r>
                      <a:endParaRPr lang="en-US" sz="1100" b="0">
                        <a:latin typeface="Calibri"/>
                        <a:ea typeface="Calibri"/>
                        <a:cs typeface="Times New Roman"/>
                      </a:endParaRPr>
                    </a:p>
                  </a:txBody>
                  <a:tcPr marL="68580" marR="68580" marT="0" marB="0" anchor="ctr"/>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6</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September</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94.8</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170.2</a:t>
                      </a:r>
                      <a:endParaRPr lang="en-US" sz="1100" b="0"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52898.4</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94971.6</a:t>
                      </a:r>
                      <a:endParaRPr lang="en-US" sz="1100" b="0">
                        <a:latin typeface="Calibri"/>
                        <a:ea typeface="Calibri"/>
                        <a:cs typeface="Times New Roman"/>
                      </a:endParaRPr>
                    </a:p>
                  </a:txBody>
                  <a:tcPr marL="68580" marR="68580" marT="0" marB="0"/>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7</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October</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61.6</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108.8</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34372.8</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94190.4</a:t>
                      </a:r>
                      <a:endParaRPr lang="en-US" sz="1100" b="0">
                        <a:latin typeface="Calibri"/>
                        <a:ea typeface="Calibri"/>
                        <a:cs typeface="Times New Roman"/>
                      </a:endParaRPr>
                    </a:p>
                  </a:txBody>
                  <a:tcPr marL="68580" marR="68580" marT="0" marB="0"/>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8</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November</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55.0</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13.8</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solidFill>
                            <a:srgbClr val="000000"/>
                          </a:solidFill>
                          <a:latin typeface="Times New Roman"/>
                          <a:ea typeface="Times New Roman"/>
                          <a:cs typeface="Times New Roman"/>
                        </a:rPr>
                        <a:t>30690</a:t>
                      </a:r>
                      <a:endParaRPr lang="en-US" sz="1100" b="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7700.4</a:t>
                      </a:r>
                      <a:endParaRPr lang="en-US" sz="1100" b="0" dirty="0">
                        <a:latin typeface="Calibri"/>
                        <a:ea typeface="Calibri"/>
                        <a:cs typeface="Times New Roman"/>
                      </a:endParaRPr>
                    </a:p>
                  </a:txBody>
                  <a:tcPr marL="68580" marR="68580" marT="0" marB="0"/>
                </a:tc>
              </a:tr>
              <a:tr h="282926">
                <a:tc>
                  <a:txBody>
                    <a:bodyPr/>
                    <a:lstStyle/>
                    <a:p>
                      <a:pPr marL="0" marR="0" algn="ctr">
                        <a:lnSpc>
                          <a:spcPct val="115000"/>
                        </a:lnSpc>
                        <a:spcBef>
                          <a:spcPts val="0"/>
                        </a:spcBef>
                        <a:spcAft>
                          <a:spcPts val="0"/>
                        </a:spcAft>
                      </a:pPr>
                      <a:r>
                        <a:rPr lang="en-US" sz="1200" b="0">
                          <a:latin typeface="Times New Roman"/>
                          <a:ea typeface="Times New Roman"/>
                          <a:cs typeface="Times New Roman"/>
                        </a:rPr>
                        <a:t>9</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1" dirty="0">
                          <a:latin typeface="Times New Roman"/>
                          <a:ea typeface="Times New Roman"/>
                          <a:cs typeface="Times New Roman"/>
                        </a:rPr>
                        <a:t>December</a:t>
                      </a:r>
                      <a:endParaRPr lang="en-US" sz="1100" b="1" dirty="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solidFill>
                            <a:srgbClr val="000000"/>
                          </a:solidFill>
                          <a:latin typeface="Times New Roman"/>
                          <a:ea typeface="Times New Roman"/>
                          <a:cs typeface="Times New Roman"/>
                        </a:rPr>
                        <a:t>---</a:t>
                      </a:r>
                      <a:endParaRPr lang="en-US" sz="1100" b="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0">
                          <a:latin typeface="Times New Roman"/>
                          <a:ea typeface="Times New Roman"/>
                          <a:cs typeface="Times New Roman"/>
                        </a:rPr>
                        <a:t>---</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a:latin typeface="Times New Roman"/>
                          <a:ea typeface="Times New Roman"/>
                          <a:cs typeface="Times New Roman"/>
                        </a:rPr>
                        <a:t>---</a:t>
                      </a:r>
                      <a:endParaRPr lang="en-US" sz="1100" b="0">
                        <a:latin typeface="Calibri"/>
                        <a:ea typeface="Calibri"/>
                        <a:cs typeface="Times New Roman"/>
                      </a:endParaRPr>
                    </a:p>
                  </a:txBody>
                  <a:tcPr marL="68580" marR="68580" marT="0" marB="0"/>
                </a:tc>
                <a:tc>
                  <a:txBody>
                    <a:bodyPr/>
                    <a:lstStyle/>
                    <a:p>
                      <a:pPr marL="0" marR="0" algn="ctr">
                        <a:lnSpc>
                          <a:spcPct val="115000"/>
                        </a:lnSpc>
                        <a:spcBef>
                          <a:spcPts val="0"/>
                        </a:spcBef>
                        <a:spcAft>
                          <a:spcPts val="0"/>
                        </a:spcAft>
                      </a:pPr>
                      <a:r>
                        <a:rPr lang="en-US" sz="1200" b="0" dirty="0">
                          <a:latin typeface="Times New Roman"/>
                          <a:ea typeface="Times New Roman"/>
                          <a:cs typeface="Times New Roman"/>
                        </a:rPr>
                        <a:t>---</a:t>
                      </a:r>
                      <a:endParaRPr lang="en-US" sz="1100" b="0" dirty="0">
                        <a:latin typeface="Calibri"/>
                        <a:ea typeface="Calibri"/>
                        <a:cs typeface="Times New Roman"/>
                      </a:endParaRPr>
                    </a:p>
                  </a:txBody>
                  <a:tcPr marL="68580" marR="68580" marT="0" marB="0"/>
                </a:tc>
              </a:tr>
              <a:tr h="282926">
                <a:tc gridSpan="2">
                  <a:txBody>
                    <a:bodyPr/>
                    <a:lstStyle/>
                    <a:p>
                      <a:pPr marL="0" marR="0" algn="ctr">
                        <a:lnSpc>
                          <a:spcPct val="115000"/>
                        </a:lnSpc>
                        <a:spcBef>
                          <a:spcPts val="0"/>
                        </a:spcBef>
                        <a:spcAft>
                          <a:spcPts val="0"/>
                        </a:spcAft>
                      </a:pPr>
                      <a:r>
                        <a:rPr lang="en-US" sz="1200" b="1" dirty="0">
                          <a:latin typeface="Times New Roman"/>
                          <a:ea typeface="Times New Roman"/>
                          <a:cs typeface="Times New Roman"/>
                        </a:rPr>
                        <a:t>Total</a:t>
                      </a:r>
                      <a:endParaRPr lang="en-US" sz="1100" b="1" dirty="0">
                        <a:latin typeface="Calibri"/>
                        <a:ea typeface="Calibri"/>
                        <a:cs typeface="Times New Roman"/>
                      </a:endParaRPr>
                    </a:p>
                  </a:txBody>
                  <a:tcPr marL="68580" marR="68580" marT="0" marB="0"/>
                </a:tc>
                <a:tc hMerge="1">
                  <a:txBody>
                    <a:bodyPr/>
                    <a:lstStyle/>
                    <a:p>
                      <a:endParaRPr lang="en-US"/>
                    </a:p>
                  </a:txBody>
                  <a:tcPr/>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774.7</a:t>
                      </a:r>
                      <a:endParaRPr lang="en-US" sz="11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1099.9</a:t>
                      </a:r>
                      <a:endParaRPr lang="en-US" sz="11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4,32,282.6</a:t>
                      </a:r>
                      <a:endParaRPr lang="en-US" sz="1100" b="1"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b="1" dirty="0">
                          <a:solidFill>
                            <a:srgbClr val="000000"/>
                          </a:solidFill>
                          <a:latin typeface="Times New Roman"/>
                          <a:ea typeface="Times New Roman"/>
                          <a:cs typeface="Times New Roman"/>
                        </a:rPr>
                        <a:t>2,86,477.2</a:t>
                      </a:r>
                      <a:endParaRPr lang="en-US" sz="1100" b="1" dirty="0">
                        <a:latin typeface="Calibri"/>
                        <a:ea typeface="Calibri"/>
                        <a:cs typeface="Times New Roman"/>
                      </a:endParaRPr>
                    </a:p>
                  </a:txBody>
                  <a:tcPr marL="68580" marR="68580" marT="0" marB="0"/>
                </a:tc>
              </a:tr>
            </a:tbl>
          </a:graphicData>
        </a:graphic>
      </p:graphicFrame>
      <p:sp>
        <p:nvSpPr>
          <p:cNvPr id="101470" name="Rectangle 1"/>
          <p:cNvSpPr>
            <a:spLocks noChangeArrowheads="1"/>
          </p:cNvSpPr>
          <p:nvPr/>
        </p:nvSpPr>
        <p:spPr bwMode="auto">
          <a:xfrm>
            <a:off x="304800" y="5181600"/>
            <a:ext cx="8229600" cy="1200150"/>
          </a:xfrm>
          <a:prstGeom prst="rect">
            <a:avLst/>
          </a:prstGeom>
          <a:noFill/>
          <a:ln w="9525">
            <a:noFill/>
            <a:miter lim="800000"/>
            <a:headEnd/>
            <a:tailEnd/>
          </a:ln>
        </p:spPr>
        <p:txBody>
          <a:bodyPr anchor="ctr">
            <a:spAutoFit/>
          </a:bodyPr>
          <a:lstStyle/>
          <a:p>
            <a:pPr algn="ctr"/>
            <a:endParaRPr lang="en-US" sz="1200" b="1">
              <a:latin typeface="Times New Roman" pitchFamily="18" charset="0"/>
              <a:ea typeface="Calibri" pitchFamily="34" charset="0"/>
              <a:cs typeface="Times New Roman" pitchFamily="18" charset="0"/>
            </a:endParaRPr>
          </a:p>
          <a:p>
            <a:pPr algn="ctr"/>
            <a:endParaRPr lang="en-US" sz="1200" b="1">
              <a:latin typeface="Times New Roman" pitchFamily="18" charset="0"/>
              <a:ea typeface="Calibri" pitchFamily="34" charset="0"/>
              <a:cs typeface="Times New Roman" pitchFamily="18" charset="0"/>
            </a:endParaRPr>
          </a:p>
          <a:p>
            <a:pPr algn="ctr"/>
            <a:r>
              <a:rPr lang="en-US" sz="1600">
                <a:latin typeface="Bookman Old Style" pitchFamily="18" charset="0"/>
                <a:ea typeface="Calibri" pitchFamily="34" charset="0"/>
                <a:cs typeface="Times New Roman" pitchFamily="18" charset="0"/>
              </a:rPr>
              <a:t>Total quantity of rainwater recharged through this structure</a:t>
            </a:r>
            <a:r>
              <a:rPr lang="en-US" sz="1600" b="1">
                <a:latin typeface="Bookman Old Style" pitchFamily="18" charset="0"/>
                <a:ea typeface="Calibri" pitchFamily="34" charset="0"/>
                <a:cs typeface="Times New Roman" pitchFamily="18" charset="0"/>
              </a:rPr>
              <a:t>: </a:t>
            </a:r>
            <a:r>
              <a:rPr lang="en-US" sz="1600" b="1">
                <a:solidFill>
                  <a:srgbClr val="000000"/>
                </a:solidFill>
                <a:latin typeface="Bookman Old Style" pitchFamily="18" charset="0"/>
                <a:ea typeface="Calibri" pitchFamily="34" charset="0"/>
                <a:cs typeface="Times New Roman" pitchFamily="18" charset="0"/>
              </a:rPr>
              <a:t>10, 46,026.8 liters  </a:t>
            </a:r>
            <a:endParaRPr lang="en-US" sz="1600">
              <a:latin typeface="Bookman Old Style" pitchFamily="18" charset="0"/>
              <a:ea typeface="Calibri" pitchFamily="34" charset="0"/>
              <a:cs typeface="Times New Roman" pitchFamily="18" charset="0"/>
            </a:endParaRPr>
          </a:p>
          <a:p>
            <a:pPr algn="ctr" eaLnBrk="0" hangingPunct="0"/>
            <a:r>
              <a:rPr lang="en-US" sz="1600">
                <a:solidFill>
                  <a:srgbClr val="000000"/>
                </a:solidFill>
                <a:latin typeface="Bookman Old Style" pitchFamily="18" charset="0"/>
                <a:ea typeface="Calibri" pitchFamily="34" charset="0"/>
                <a:cs typeface="Times New Roman" pitchFamily="18" charset="0"/>
              </a:rPr>
              <a:t>(Ten Lakhs forty Six thousand twenty six liters</a:t>
            </a:r>
            <a:r>
              <a:rPr lang="en-US" sz="1600" b="1">
                <a:solidFill>
                  <a:srgbClr val="000000"/>
                </a:solidFill>
                <a:latin typeface="Bookman Old Style" pitchFamily="18" charset="0"/>
                <a:ea typeface="Calibri" pitchFamily="34" charset="0"/>
                <a:cs typeface="Times New Roman" pitchFamily="18" charset="0"/>
              </a:rPr>
              <a:t>)</a:t>
            </a:r>
            <a:endParaRPr lang="en-US" sz="1600">
              <a:latin typeface="Bookman Old Style" pitchFamily="18"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543800" cy="762000"/>
          </a:xfrm>
        </p:spPr>
        <p:txBody>
          <a:bodyPr/>
          <a:lstStyle/>
          <a:p>
            <a:pPr algn="ctr" eaLnBrk="1" fontAlgn="auto" hangingPunct="1">
              <a:spcAft>
                <a:spcPts val="0"/>
              </a:spcAft>
              <a:defRPr/>
            </a:pPr>
            <a:r>
              <a:rPr lang="en-US" sz="2000" b="1" dirty="0">
                <a:solidFill>
                  <a:srgbClr val="7030A0"/>
                </a:solidFill>
              </a:rPr>
              <a:t>Total quantity of rainwater recharged during the year 2012 and </a:t>
            </a:r>
            <a:r>
              <a:rPr lang="en-US" sz="2000" b="1" dirty="0" smtClean="0">
                <a:solidFill>
                  <a:srgbClr val="7030A0"/>
                </a:solidFill>
              </a:rPr>
              <a:t>2013</a:t>
            </a:r>
            <a:endParaRPr lang="en-US" sz="2000" dirty="0">
              <a:solidFill>
                <a:srgbClr val="7030A0"/>
              </a:solidFill>
            </a:endParaRPr>
          </a:p>
        </p:txBody>
      </p:sp>
      <p:graphicFrame>
        <p:nvGraphicFramePr>
          <p:cNvPr id="4" name="Content Placeholder 3"/>
          <p:cNvGraphicFramePr>
            <a:graphicFrameLocks noGrp="1"/>
          </p:cNvGraphicFramePr>
          <p:nvPr>
            <p:ph sz="quarter" idx="1"/>
          </p:nvPr>
        </p:nvGraphicFramePr>
        <p:xfrm>
          <a:off x="685800" y="1219200"/>
          <a:ext cx="7315200" cy="3657600"/>
        </p:xfrm>
        <a:graphic>
          <a:graphicData uri="http://schemas.openxmlformats.org/drawingml/2006/table">
            <a:tbl>
              <a:tblPr firstRow="1" firstCol="1" bandRow="1">
                <a:tableStyleId>{5C22544A-7EE6-4342-B048-85BDC9FD1C3A}</a:tableStyleId>
              </a:tblPr>
              <a:tblGrid>
                <a:gridCol w="650241"/>
                <a:gridCol w="1786174"/>
                <a:gridCol w="1680286"/>
                <a:gridCol w="1428243"/>
                <a:gridCol w="1770257"/>
              </a:tblGrid>
              <a:tr h="1234626">
                <a:tc>
                  <a:txBody>
                    <a:bodyPr/>
                    <a:lstStyle/>
                    <a:p>
                      <a:pPr marL="0" marR="0" algn="ctr">
                        <a:lnSpc>
                          <a:spcPct val="115000"/>
                        </a:lnSpc>
                        <a:spcBef>
                          <a:spcPts val="0"/>
                        </a:spcBef>
                        <a:spcAft>
                          <a:spcPts val="1000"/>
                        </a:spcAft>
                      </a:pPr>
                      <a:r>
                        <a:rPr lang="en-US" sz="1200" dirty="0">
                          <a:effectLst/>
                        </a:rPr>
                        <a:t>Sl.</a:t>
                      </a:r>
                      <a:endParaRPr lang="en-US" sz="1100" dirty="0">
                        <a:effectLst/>
                      </a:endParaRPr>
                    </a:p>
                    <a:p>
                      <a:pPr marL="0" marR="0" algn="ctr">
                        <a:lnSpc>
                          <a:spcPct val="115000"/>
                        </a:lnSpc>
                        <a:spcBef>
                          <a:spcPts val="0"/>
                        </a:spcBef>
                        <a:spcAft>
                          <a:spcPts val="1000"/>
                        </a:spcAft>
                      </a:pPr>
                      <a:r>
                        <a:rPr lang="en-US" sz="1200" dirty="0">
                          <a:effectLst/>
                        </a:rPr>
                        <a:t>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Location of the structure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Quantity of rainwater recharged during the year 2012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Quantity of rainwater recharged during the year 2013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Total till 31-07-2013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r>
              <a:tr h="323187">
                <a:tc>
                  <a:txBody>
                    <a:bodyPr/>
                    <a:lstStyle/>
                    <a:p>
                      <a:pPr marL="0" marR="0" algn="ctr">
                        <a:lnSpc>
                          <a:spcPct val="115000"/>
                        </a:lnSpc>
                        <a:spcBef>
                          <a:spcPts val="0"/>
                        </a:spcBef>
                        <a:spcAft>
                          <a:spcPts val="1000"/>
                        </a:spcAft>
                      </a:pPr>
                      <a:r>
                        <a:rPr lang="en-US" sz="12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Near library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711174.6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538407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1249582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51722">
                <a:tc>
                  <a:txBody>
                    <a:bodyPr/>
                    <a:lstStyle/>
                    <a:p>
                      <a:pPr marL="0" marR="0" algn="ctr">
                        <a:lnSpc>
                          <a:spcPct val="115000"/>
                        </a:lnSpc>
                        <a:spcBef>
                          <a:spcPts val="0"/>
                        </a:spcBef>
                        <a:spcAft>
                          <a:spcPts val="1000"/>
                        </a:spcAft>
                      </a:pPr>
                      <a:r>
                        <a:rPr lang="en-US" sz="12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Near Girls Hostel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893848.86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676703.7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1570553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51722">
                <a:tc>
                  <a:txBody>
                    <a:bodyPr/>
                    <a:lstStyle/>
                    <a:p>
                      <a:pPr marL="0" marR="0" algn="ctr">
                        <a:lnSpc>
                          <a:spcPct val="115000"/>
                        </a:lnSpc>
                        <a:spcBef>
                          <a:spcPts val="0"/>
                        </a:spcBef>
                        <a:spcAft>
                          <a:spcPts val="1000"/>
                        </a:spcAft>
                      </a:pPr>
                      <a:r>
                        <a:rPr lang="en-US" sz="12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Near New 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474813.63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359465.9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8,34,280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51722">
                <a:tc>
                  <a:txBody>
                    <a:bodyPr/>
                    <a:lstStyle/>
                    <a:p>
                      <a:pPr marL="0" marR="0" algn="ctr">
                        <a:lnSpc>
                          <a:spcPct val="115000"/>
                        </a:lnSpc>
                        <a:spcBef>
                          <a:spcPts val="0"/>
                        </a:spcBef>
                        <a:spcAft>
                          <a:spcPts val="1000"/>
                        </a:spcAft>
                      </a:pPr>
                      <a:r>
                        <a:rPr lang="en-US" sz="12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New Quarters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1545121.7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1169716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2714837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41797">
                <a:tc>
                  <a:txBody>
                    <a:bodyPr/>
                    <a:lstStyle/>
                    <a:p>
                      <a:pPr marL="0" marR="0" algn="ctr">
                        <a:lnSpc>
                          <a:spcPct val="115000"/>
                        </a:lnSpc>
                        <a:spcBef>
                          <a:spcPts val="0"/>
                        </a:spcBef>
                        <a:spcAft>
                          <a:spcPts val="100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dirty="0">
                          <a:effectLst/>
                          <a:latin typeface="Times New Roman" panose="02020603050405020304" pitchFamily="18" charset="0"/>
                          <a:ea typeface="Times New Roman" panose="02020603050405020304" pitchFamily="18" charset="0"/>
                          <a:cs typeface="Times New Roman" panose="02020603050405020304" pitchFamily="18" charset="0"/>
                        </a:rPr>
                        <a:t>old Quarters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679799.25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965162.3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1644962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41797">
                <a:tc>
                  <a:txBody>
                    <a:bodyPr/>
                    <a:lstStyle/>
                    <a:p>
                      <a:pPr marL="0" marR="0" algn="ctr">
                        <a:lnSpc>
                          <a:spcPct val="115000"/>
                        </a:lnSpc>
                        <a:spcBef>
                          <a:spcPts val="0"/>
                        </a:spcBef>
                        <a:spcAft>
                          <a:spcPts val="1000"/>
                        </a:spcAft>
                      </a:pPr>
                      <a:r>
                        <a:rPr lang="en-US" sz="1200" dirty="0">
                          <a:effectLst/>
                        </a:rPr>
                        <a:t>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a:txBody>
                    <a:bodyPr/>
                    <a:lstStyle/>
                    <a:p>
                      <a:pPr marL="0" marR="0" algn="ctr">
                        <a:lnSpc>
                          <a:spcPct val="115000"/>
                        </a:lnSpc>
                        <a:spcBef>
                          <a:spcPts val="0"/>
                        </a:spcBef>
                        <a:spcAft>
                          <a:spcPts val="100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Open pond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15676054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22257000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10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37933054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61028">
                <a:tc>
                  <a:txBody>
                    <a:bodyPr/>
                    <a:lstStyle/>
                    <a:p>
                      <a:pPr marL="0" marR="0" algn="ctr">
                        <a:lnSpc>
                          <a:spcPct val="115000"/>
                        </a:lnSpc>
                        <a:spcBef>
                          <a:spcPts val="0"/>
                        </a:spcBef>
                        <a:spcAft>
                          <a:spcPts val="0"/>
                        </a:spcAft>
                      </a:pPr>
                      <a:r>
                        <a:rPr lang="en-US" sz="1200" dirty="0">
                          <a:effectLst/>
                        </a:rPr>
                        <a:t>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1">
                        <a:lumMod val="75000"/>
                      </a:schemeClr>
                    </a:solidFill>
                  </a:tcPr>
                </a:tc>
                <a:tc gridSpan="3">
                  <a:txBody>
                    <a:bodyPr/>
                    <a:lstStyle/>
                    <a:p>
                      <a:pPr marL="0" marR="0" algn="ctr">
                        <a:lnSpc>
                          <a:spcPct val="115000"/>
                        </a:lnSpc>
                        <a:spcBef>
                          <a:spcPts val="0"/>
                        </a:spcBef>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100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4,59,47,268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102457" name="Rectangle 4"/>
          <p:cNvSpPr>
            <a:spLocks noChangeArrowheads="1"/>
          </p:cNvSpPr>
          <p:nvPr/>
        </p:nvSpPr>
        <p:spPr bwMode="auto">
          <a:xfrm>
            <a:off x="304800" y="5029200"/>
            <a:ext cx="8229600" cy="838200"/>
          </a:xfrm>
          <a:prstGeom prst="rect">
            <a:avLst/>
          </a:prstGeom>
          <a:noFill/>
          <a:ln w="9525">
            <a:noFill/>
            <a:miter lim="800000"/>
            <a:headEnd/>
            <a:tailEnd/>
          </a:ln>
        </p:spPr>
        <p:txBody>
          <a:bodyPr>
            <a:spAutoFit/>
          </a:bodyPr>
          <a:lstStyle/>
          <a:p>
            <a:pPr>
              <a:lnSpc>
                <a:spcPct val="115000"/>
              </a:lnSpc>
              <a:spcAft>
                <a:spcPts val="1000"/>
              </a:spcAft>
            </a:pPr>
            <a:r>
              <a:rPr lang="en-US" b="1">
                <a:latin typeface="Times New Roman" pitchFamily="18" charset="0"/>
                <a:ea typeface="Calibri" pitchFamily="34" charset="0"/>
                <a:cs typeface="Times New Roman" pitchFamily="18" charset="0"/>
              </a:rPr>
              <a:t>T</a:t>
            </a:r>
            <a:r>
              <a:rPr lang="en-US">
                <a:latin typeface="Times New Roman" pitchFamily="18" charset="0"/>
                <a:ea typeface="Calibri" pitchFamily="34" charset="0"/>
                <a:cs typeface="Times New Roman" pitchFamily="18" charset="0"/>
              </a:rPr>
              <a:t>otal quantity of rainwater recharged through this structure: </a:t>
            </a:r>
            <a:r>
              <a:rPr lang="en-US" sz="1600" b="1">
                <a:solidFill>
                  <a:srgbClr val="000000"/>
                </a:solidFill>
                <a:latin typeface="Calibri" pitchFamily="34" charset="0"/>
                <a:ea typeface="Calibri" pitchFamily="34" charset="0"/>
                <a:cs typeface="Times New Roman" pitchFamily="18" charset="0"/>
              </a:rPr>
              <a:t>4,59,47,268</a:t>
            </a:r>
          </a:p>
          <a:p>
            <a:pPr>
              <a:lnSpc>
                <a:spcPct val="115000"/>
              </a:lnSpc>
              <a:spcAft>
                <a:spcPts val="1000"/>
              </a:spcAft>
            </a:pPr>
            <a:r>
              <a:rPr lang="en-US">
                <a:solidFill>
                  <a:srgbClr val="000000"/>
                </a:solidFill>
                <a:latin typeface="Times New Roman" pitchFamily="18" charset="0"/>
                <a:ea typeface="Calibri" pitchFamily="34" charset="0"/>
                <a:cs typeface="Times New Roman" pitchFamily="18" charset="0"/>
              </a:rPr>
              <a:t> (</a:t>
            </a:r>
            <a:r>
              <a:rPr lang="en-US">
                <a:latin typeface="Times New Roman" pitchFamily="18" charset="0"/>
                <a:ea typeface="Calibri" pitchFamily="34" charset="0"/>
                <a:cs typeface="Times New Roman" pitchFamily="18" charset="0"/>
              </a:rPr>
              <a:t>Four crores fifty nine lakhs forty seven  thousand two hundred and sixty eight  liters)</a:t>
            </a:r>
            <a:endParaRPr lang="en-US" sz="1600">
              <a:latin typeface="Calibri" pitchFamily="34" charset="0"/>
              <a:ea typeface="Calibri" pitchFamily="34" charset="0"/>
              <a:cs typeface="Times New Roman" pitchFamily="18" charset="0"/>
            </a:endParaRPr>
          </a:p>
        </p:txBody>
      </p:sp>
    </p:spTree>
  </p:cSld>
  <p:clrMapOvr>
    <a:masterClrMapping/>
  </p:clrMapOvr>
  <p:transition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914400"/>
          </a:xfrm>
        </p:spPr>
        <p:txBody>
          <a:bodyPr/>
          <a:lstStyle/>
          <a:p>
            <a:pPr algn="ctr" eaLnBrk="1" fontAlgn="auto" hangingPunct="1">
              <a:spcAft>
                <a:spcPts val="0"/>
              </a:spcAft>
              <a:defRPr/>
            </a:pPr>
            <a:r>
              <a:rPr lang="en-US" sz="1600" b="1" dirty="0" smtClean="0">
                <a:solidFill>
                  <a:schemeClr val="accent6">
                    <a:lumMod val="75000"/>
                  </a:schemeClr>
                </a:solidFill>
                <a:latin typeface="Bookman Old Style" panose="02050604050505020204" pitchFamily="18" charset="0"/>
              </a:rPr>
              <a:t>VARIATION OF DAILY GROUNDWATER LEVEL AND RAINFALL FOR THE MONTHS OF  JULY TO SEPTEMBER 2012 FOR THE PIEZOMETER LOCATED BEHIND LIBRARY BUILDING IN THE CAMPUS.</a:t>
            </a:r>
            <a:endParaRPr lang="en-US" sz="1600" b="1" dirty="0">
              <a:solidFill>
                <a:schemeClr val="accent6">
                  <a:lumMod val="75000"/>
                </a:schemeClr>
              </a:solidFill>
              <a:latin typeface="Bookman Old Style" panose="02050604050505020204" pitchFamily="18" charset="0"/>
            </a:endParaRPr>
          </a:p>
        </p:txBody>
      </p:sp>
      <p:sp>
        <p:nvSpPr>
          <p:cNvPr id="3" name="Content Placeholder 2"/>
          <p:cNvSpPr>
            <a:spLocks noGrp="1"/>
          </p:cNvSpPr>
          <p:nvPr>
            <p:ph sz="quarter" idx="1"/>
          </p:nvPr>
        </p:nvSpPr>
        <p:spPr>
          <a:xfrm>
            <a:off x="76200" y="2286000"/>
            <a:ext cx="9291638" cy="5324475"/>
          </a:xfrm>
        </p:spPr>
        <p:txBody>
          <a:bodyPr>
            <a:normAutofit/>
          </a:bodyPr>
          <a:lstStyle/>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a:p>
          <a:p>
            <a:pPr marL="0" indent="0" eaLnBrk="1" fontAlgn="auto" hangingPunct="1">
              <a:spcAft>
                <a:spcPts val="0"/>
              </a:spcAft>
              <a:buFont typeface="Wingdings"/>
              <a:buNone/>
              <a:defRPr/>
            </a:pPr>
            <a:endParaRPr lang="en-US" dirty="0"/>
          </a:p>
          <a:p>
            <a:pPr marL="274320" indent="-274320" eaLnBrk="1" fontAlgn="auto" hangingPunct="1">
              <a:spcAft>
                <a:spcPts val="0"/>
              </a:spcAft>
              <a:buFont typeface="Wingdings"/>
              <a:buChar char=""/>
              <a:defRPr/>
            </a:pPr>
            <a:r>
              <a:rPr lang="en-US" sz="1600" dirty="0" smtClean="0">
                <a:latin typeface="Bookman Old Style" panose="02050604050505020204" pitchFamily="18" charset="0"/>
              </a:rPr>
              <a:t>Lowest </a:t>
            </a:r>
            <a:r>
              <a:rPr lang="en-US" sz="1600" dirty="0">
                <a:latin typeface="Bookman Old Style" panose="02050604050505020204" pitchFamily="18" charset="0"/>
              </a:rPr>
              <a:t>ground water level 513.4 </a:t>
            </a:r>
            <a:r>
              <a:rPr lang="en-US" sz="1600" dirty="0" err="1">
                <a:latin typeface="Bookman Old Style" panose="02050604050505020204" pitchFamily="18" charset="0"/>
              </a:rPr>
              <a:t>msl</a:t>
            </a:r>
            <a:r>
              <a:rPr lang="en-US" sz="1600" dirty="0">
                <a:latin typeface="Bookman Old Style" panose="02050604050505020204" pitchFamily="18" charset="0"/>
              </a:rPr>
              <a:t> observed on 01-07-2013</a:t>
            </a:r>
          </a:p>
          <a:p>
            <a:pPr marL="274320" indent="-274320" eaLnBrk="1" fontAlgn="auto" hangingPunct="1">
              <a:spcAft>
                <a:spcPts val="0"/>
              </a:spcAft>
              <a:buFont typeface="Wingdings"/>
              <a:buChar char=""/>
              <a:defRPr/>
            </a:pPr>
            <a:r>
              <a:rPr lang="en-US" sz="1600" dirty="0">
                <a:latin typeface="Bookman Old Style" panose="02050604050505020204" pitchFamily="18" charset="0"/>
              </a:rPr>
              <a:t>Maximum ground water level 522.0 </a:t>
            </a:r>
            <a:r>
              <a:rPr lang="en-US" sz="1600" dirty="0" err="1">
                <a:latin typeface="Bookman Old Style" panose="02050604050505020204" pitchFamily="18" charset="0"/>
              </a:rPr>
              <a:t>msl</a:t>
            </a:r>
            <a:r>
              <a:rPr lang="en-US" sz="1600" dirty="0">
                <a:latin typeface="Bookman Old Style" panose="02050604050505020204" pitchFamily="18" charset="0"/>
              </a:rPr>
              <a:t> observed 14-09-2013</a:t>
            </a:r>
          </a:p>
          <a:p>
            <a:pPr marL="274320" indent="-274320" eaLnBrk="1" fontAlgn="auto" hangingPunct="1">
              <a:spcAft>
                <a:spcPts val="0"/>
              </a:spcAft>
              <a:buFont typeface="Wingdings"/>
              <a:buChar char=""/>
              <a:defRPr/>
            </a:pPr>
            <a:r>
              <a:rPr lang="en-US" sz="1600" dirty="0">
                <a:latin typeface="Bookman Old Style" panose="02050604050505020204" pitchFamily="18" charset="0"/>
              </a:rPr>
              <a:t>Static water level rise is around </a:t>
            </a:r>
            <a:r>
              <a:rPr lang="en-US" sz="1600" b="1" dirty="0">
                <a:latin typeface="Bookman Old Style" panose="02050604050505020204" pitchFamily="18" charset="0"/>
              </a:rPr>
              <a:t>8.6 m </a:t>
            </a:r>
            <a:r>
              <a:rPr lang="en-US" sz="1600" dirty="0">
                <a:latin typeface="Bookman Old Style" panose="02050604050505020204" pitchFamily="18" charset="0"/>
              </a:rPr>
              <a:t>due to recharge of rainwater in this watershed.</a:t>
            </a:r>
          </a:p>
          <a:p>
            <a:pPr marL="0" indent="0" eaLnBrk="1" fontAlgn="auto" hangingPunct="1">
              <a:spcAft>
                <a:spcPts val="0"/>
              </a:spcAft>
              <a:buFont typeface="Wingdings"/>
              <a:buNone/>
              <a:defRPr/>
            </a:pPr>
            <a:endParaRPr lang="en-US" sz="1800" dirty="0"/>
          </a:p>
        </p:txBody>
      </p:sp>
      <p:pic>
        <p:nvPicPr>
          <p:cNvPr id="103428" name="Chart 11"/>
          <p:cNvPicPr>
            <a:picLocks noChangeArrowheads="1"/>
          </p:cNvPicPr>
          <p:nvPr/>
        </p:nvPicPr>
        <p:blipFill>
          <a:blip r:embed="rId2"/>
          <a:srcRect/>
          <a:stretch>
            <a:fillRect/>
          </a:stretch>
        </p:blipFill>
        <p:spPr bwMode="auto">
          <a:xfrm>
            <a:off x="228600" y="1366838"/>
            <a:ext cx="7715250" cy="35814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763000" cy="838200"/>
          </a:xfrm>
        </p:spPr>
        <p:txBody>
          <a:bodyPr>
            <a:normAutofit fontScale="90000"/>
          </a:bodyPr>
          <a:lstStyle/>
          <a:p>
            <a:pPr algn="ctr" eaLnBrk="1" fontAlgn="auto" hangingPunct="1">
              <a:spcAft>
                <a:spcPts val="0"/>
              </a:spcAft>
              <a:defRPr/>
            </a:pPr>
            <a:r>
              <a:rPr lang="en-US" sz="1800" b="1" dirty="0" smtClean="0">
                <a:solidFill>
                  <a:srgbClr val="0066FF"/>
                </a:solidFill>
                <a:latin typeface="Arial" pitchFamily="34" charset="0"/>
                <a:cs typeface="Arial" pitchFamily="34" charset="0"/>
              </a:rPr>
              <a:t>VARIATION OF DAILY GROUNDWATER LEVEL AND RAINFALL FOR THE MONTHS OF  JULY TO SEPTEMBER 2012 FOR THE PIEZOMETER LOCATED NEAR GIRLS HOSTEL IN THE CAMPUS</a:t>
            </a:r>
            <a:endParaRPr lang="en-US" sz="1800" dirty="0">
              <a:solidFill>
                <a:srgbClr val="0066FF"/>
              </a:solidFill>
              <a:latin typeface="Arial" pitchFamily="34" charset="0"/>
              <a:cs typeface="Arial" pitchFamily="34" charset="0"/>
            </a:endParaRPr>
          </a:p>
        </p:txBody>
      </p:sp>
      <p:pic>
        <p:nvPicPr>
          <p:cNvPr id="104451" name="Chart 7"/>
          <p:cNvPicPr>
            <a:picLocks noGrp="1" noChangeArrowheads="1"/>
          </p:cNvPicPr>
          <p:nvPr>
            <p:ph sz="quarter" idx="1"/>
          </p:nvPr>
        </p:nvPicPr>
        <p:blipFill>
          <a:blip r:embed="rId2"/>
          <a:srcRect l="952" t="2512" r="858" b="6197"/>
          <a:stretch>
            <a:fillRect/>
          </a:stretch>
        </p:blipFill>
        <p:spPr>
          <a:xfrm>
            <a:off x="228600" y="838200"/>
            <a:ext cx="8153400" cy="3857625"/>
          </a:xfrm>
        </p:spPr>
      </p:pic>
      <p:sp>
        <p:nvSpPr>
          <p:cNvPr id="104452" name="Rectangle 3"/>
          <p:cNvSpPr>
            <a:spLocks noChangeArrowheads="1"/>
          </p:cNvSpPr>
          <p:nvPr/>
        </p:nvSpPr>
        <p:spPr bwMode="auto">
          <a:xfrm>
            <a:off x="228600" y="4848225"/>
            <a:ext cx="8686800" cy="1282700"/>
          </a:xfrm>
          <a:prstGeom prst="rect">
            <a:avLst/>
          </a:prstGeom>
          <a:solidFill>
            <a:schemeClr val="bg1"/>
          </a:solidFill>
          <a:ln w="9525">
            <a:noFill/>
            <a:miter lim="800000"/>
            <a:headEnd/>
            <a:tailEnd/>
          </a:ln>
        </p:spPr>
        <p:txBody>
          <a:bodyPr>
            <a:spAutoFit/>
          </a:bodyPr>
          <a:lstStyle/>
          <a:p>
            <a:pPr marL="285750" indent="-285750">
              <a:lnSpc>
                <a:spcPct val="115000"/>
              </a:lnSpc>
              <a:buFont typeface="Wingdings" pitchFamily="2" charset="2"/>
              <a:buChar char="Ø"/>
            </a:pPr>
            <a:r>
              <a:rPr lang="en-US">
                <a:latin typeface="Bookman Old Style" pitchFamily="18" charset="0"/>
                <a:ea typeface="Calibri" pitchFamily="34" charset="0"/>
                <a:cs typeface="Times New Roman" pitchFamily="18" charset="0"/>
              </a:rPr>
              <a:t>Lowest ground water level 537.0 msl observed on 22-07-2012</a:t>
            </a:r>
            <a:endParaRPr lang="en-US" sz="1600">
              <a:latin typeface="Bookman Old Style" pitchFamily="18" charset="0"/>
              <a:ea typeface="Calibri" pitchFamily="34" charset="0"/>
              <a:cs typeface="Times New Roman" pitchFamily="18" charset="0"/>
            </a:endParaRPr>
          </a:p>
          <a:p>
            <a:pPr marL="285750" indent="-285750">
              <a:lnSpc>
                <a:spcPct val="115000"/>
              </a:lnSpc>
              <a:buFont typeface="Wingdings" pitchFamily="2" charset="2"/>
              <a:buChar char="Ø"/>
            </a:pPr>
            <a:r>
              <a:rPr lang="en-US">
                <a:latin typeface="Bookman Old Style" pitchFamily="18" charset="0"/>
                <a:ea typeface="Calibri" pitchFamily="34" charset="0"/>
                <a:cs typeface="Times New Roman" pitchFamily="18" charset="0"/>
              </a:rPr>
              <a:t>Maximum ground water level 534.9 msl observed 01-07-2012</a:t>
            </a:r>
            <a:endParaRPr lang="en-US" sz="1600">
              <a:latin typeface="Bookman Old Style" pitchFamily="18" charset="0"/>
              <a:ea typeface="Calibri" pitchFamily="34" charset="0"/>
              <a:cs typeface="Times New Roman" pitchFamily="18" charset="0"/>
            </a:endParaRPr>
          </a:p>
          <a:p>
            <a:pPr marL="285750" indent="-285750">
              <a:buFont typeface="Wingdings" pitchFamily="2" charset="2"/>
              <a:buChar char="Ø"/>
            </a:pPr>
            <a:r>
              <a:rPr lang="en-US">
                <a:latin typeface="Bookman Old Style" pitchFamily="18" charset="0"/>
                <a:ea typeface="Calibri" pitchFamily="34" charset="0"/>
                <a:cs typeface="Times New Roman" pitchFamily="18" charset="0"/>
              </a:rPr>
              <a:t>Static water level rise is around </a:t>
            </a:r>
            <a:r>
              <a:rPr lang="en-US" b="1">
                <a:latin typeface="Bookman Old Style" pitchFamily="18" charset="0"/>
                <a:ea typeface="Calibri" pitchFamily="34" charset="0"/>
                <a:cs typeface="Times New Roman" pitchFamily="18" charset="0"/>
              </a:rPr>
              <a:t>2.1 m </a:t>
            </a:r>
            <a:r>
              <a:rPr lang="en-US">
                <a:latin typeface="Bookman Old Style" pitchFamily="18" charset="0"/>
                <a:ea typeface="Calibri" pitchFamily="34" charset="0"/>
                <a:cs typeface="Times New Roman" pitchFamily="18" charset="0"/>
              </a:rPr>
              <a:t>due to recharge of rainwater in this watershed</a:t>
            </a:r>
          </a:p>
        </p:txBody>
      </p:sp>
    </p:spTree>
  </p:cSld>
  <p:clrMapOvr>
    <a:masterClrMapping/>
  </p:clrMapOvr>
  <p:transition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924800" cy="533400"/>
          </a:xfrm>
        </p:spPr>
        <p:txBody>
          <a:bodyPr>
            <a:noAutofit/>
          </a:bodyPr>
          <a:lstStyle/>
          <a:p>
            <a:pPr eaLnBrk="1" fontAlgn="auto" hangingPunct="1">
              <a:spcAft>
                <a:spcPts val="0"/>
              </a:spcAft>
              <a:defRPr/>
            </a:pPr>
            <a:r>
              <a:rPr lang="en-US" dirty="0"/>
              <a:t/>
            </a:r>
            <a:br>
              <a:rPr lang="en-US" dirty="0"/>
            </a:br>
            <a:endParaRPr lang="en-US" dirty="0"/>
          </a:p>
        </p:txBody>
      </p:sp>
      <p:sp>
        <p:nvSpPr>
          <p:cNvPr id="3" name="Content Placeholder 2"/>
          <p:cNvSpPr>
            <a:spLocks noGrp="1"/>
          </p:cNvSpPr>
          <p:nvPr>
            <p:ph sz="quarter" idx="1"/>
          </p:nvPr>
        </p:nvSpPr>
        <p:spPr>
          <a:xfrm>
            <a:off x="152400" y="19050"/>
            <a:ext cx="8839200" cy="6305550"/>
          </a:xfrm>
        </p:spPr>
        <p:txBody>
          <a:bodyPr>
            <a:normAutofit lnSpcReduction="10000"/>
          </a:bodyPr>
          <a:lstStyle/>
          <a:p>
            <a:pPr marL="274320" indent="-274320" algn="ctr" eaLnBrk="1" fontAlgn="auto" hangingPunct="1">
              <a:spcAft>
                <a:spcPts val="0"/>
              </a:spcAft>
              <a:buFont typeface="Wingdings" pitchFamily="2" charset="2"/>
              <a:buNone/>
              <a:defRPr/>
            </a:pPr>
            <a:r>
              <a:rPr lang="en-US" sz="1700" b="1" dirty="0" smtClean="0">
                <a:solidFill>
                  <a:srgbClr val="7030A0"/>
                </a:solidFill>
                <a:latin typeface="Bookman Old Style" panose="02050604050505020204" pitchFamily="18" charset="0"/>
              </a:rPr>
              <a:t>Variation Of Daily Groundwater Level And Rainfall For The Months Of  July To September 2012 For The Piezometer  Located Near New IST Building In The Campus.</a:t>
            </a:r>
            <a:endParaRPr lang="en-US" sz="1700" dirty="0" smtClean="0">
              <a:solidFill>
                <a:srgbClr val="7030A0"/>
              </a:solidFill>
            </a:endParaRPr>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smtClean="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smtClean="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smtClean="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smtClean="0"/>
          </a:p>
          <a:p>
            <a:pPr marL="274320" indent="-274320" eaLnBrk="1" fontAlgn="auto" hangingPunct="1">
              <a:spcAft>
                <a:spcPts val="0"/>
              </a:spcAft>
              <a:buFont typeface="Wingdings"/>
              <a:buChar char=""/>
              <a:defRPr/>
            </a:pPr>
            <a:endParaRPr lang="en-US" dirty="0"/>
          </a:p>
          <a:p>
            <a:pPr marL="274320" indent="-274320" eaLnBrk="1" fontAlgn="auto" hangingPunct="1">
              <a:spcAft>
                <a:spcPts val="0"/>
              </a:spcAft>
              <a:buFont typeface="Wingdings"/>
              <a:buChar char=""/>
              <a:defRPr/>
            </a:pPr>
            <a:endParaRPr lang="en-US" dirty="0" smtClean="0"/>
          </a:p>
          <a:p>
            <a:pPr marL="274320" indent="-274320" algn="ctr" eaLnBrk="1" fontAlgn="auto" hangingPunct="1">
              <a:spcAft>
                <a:spcPts val="0"/>
              </a:spcAft>
              <a:buFont typeface="Wingdings"/>
              <a:buChar char=""/>
              <a:defRPr/>
            </a:pPr>
            <a:r>
              <a:rPr lang="en-US" sz="1900" dirty="0" smtClean="0">
                <a:latin typeface="Bookman Old Style" panose="02050604050505020204" pitchFamily="18" charset="0"/>
              </a:rPr>
              <a:t>Lowest </a:t>
            </a:r>
            <a:r>
              <a:rPr lang="en-US" sz="1900" dirty="0">
                <a:latin typeface="Bookman Old Style" panose="02050604050505020204" pitchFamily="18" charset="0"/>
              </a:rPr>
              <a:t>ground water level 524.0 </a:t>
            </a:r>
            <a:r>
              <a:rPr lang="en-US" sz="1900" dirty="0" err="1">
                <a:latin typeface="Bookman Old Style" panose="02050604050505020204" pitchFamily="18" charset="0"/>
              </a:rPr>
              <a:t>msl</a:t>
            </a:r>
            <a:r>
              <a:rPr lang="en-US" sz="1900" dirty="0">
                <a:latin typeface="Bookman Old Style" panose="02050604050505020204" pitchFamily="18" charset="0"/>
              </a:rPr>
              <a:t> observed on 09-12-2012</a:t>
            </a:r>
          </a:p>
          <a:p>
            <a:pPr marL="274320" indent="-274320" algn="ctr" eaLnBrk="1" fontAlgn="auto" hangingPunct="1">
              <a:spcAft>
                <a:spcPts val="0"/>
              </a:spcAft>
              <a:buFont typeface="Wingdings"/>
              <a:buChar char=""/>
              <a:defRPr/>
            </a:pPr>
            <a:r>
              <a:rPr lang="en-US" sz="1900" dirty="0">
                <a:latin typeface="Bookman Old Style" panose="02050604050505020204" pitchFamily="18" charset="0"/>
              </a:rPr>
              <a:t>Maximum ground water level 513.1 </a:t>
            </a:r>
            <a:r>
              <a:rPr lang="en-US" sz="1900" dirty="0" err="1">
                <a:latin typeface="Bookman Old Style" panose="02050604050505020204" pitchFamily="18" charset="0"/>
              </a:rPr>
              <a:t>msl</a:t>
            </a:r>
            <a:r>
              <a:rPr lang="en-US" sz="1900" dirty="0">
                <a:latin typeface="Bookman Old Style" panose="02050604050505020204" pitchFamily="18" charset="0"/>
              </a:rPr>
              <a:t> observed 07-10-2012</a:t>
            </a:r>
          </a:p>
          <a:p>
            <a:pPr marL="274320" indent="-274320" algn="ctr" eaLnBrk="1" fontAlgn="auto" hangingPunct="1">
              <a:spcAft>
                <a:spcPts val="0"/>
              </a:spcAft>
              <a:buFont typeface="Wingdings"/>
              <a:buChar char=""/>
              <a:defRPr/>
            </a:pPr>
            <a:r>
              <a:rPr lang="en-US" sz="1900" dirty="0">
                <a:latin typeface="Bookman Old Style" panose="02050604050505020204" pitchFamily="18" charset="0"/>
              </a:rPr>
              <a:t>Static water level rise is around 10.9 m due to recharge of rainwater in this watershed</a:t>
            </a:r>
          </a:p>
        </p:txBody>
      </p:sp>
      <p:pic>
        <p:nvPicPr>
          <p:cNvPr id="105476" name="Chart 8"/>
          <p:cNvPicPr>
            <a:picLocks noChangeArrowheads="1"/>
          </p:cNvPicPr>
          <p:nvPr/>
        </p:nvPicPr>
        <p:blipFill>
          <a:blip r:embed="rId2"/>
          <a:srcRect/>
          <a:stretch>
            <a:fillRect/>
          </a:stretch>
        </p:blipFill>
        <p:spPr bwMode="auto">
          <a:xfrm>
            <a:off x="550863" y="838200"/>
            <a:ext cx="7432675" cy="377031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81000" y="1600200"/>
          <a:ext cx="8462962" cy="406717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0" y="0"/>
            <a:ext cx="8839200" cy="923925"/>
          </a:xfrm>
          <a:prstGeom prst="rect">
            <a:avLst/>
          </a:prstGeom>
        </p:spPr>
        <p:txBody>
          <a:bodyPr>
            <a:spAutoFit/>
          </a:bodyPr>
          <a:lstStyle/>
          <a:p>
            <a:pPr algn="ctr">
              <a:defRPr/>
            </a:pPr>
            <a:r>
              <a:rPr lang="en-US" b="1" dirty="0">
                <a:solidFill>
                  <a:schemeClr val="accent6">
                    <a:lumMod val="75000"/>
                  </a:schemeClr>
                </a:solidFill>
                <a:latin typeface="Bookman Old Style" panose="02050604050505020204" pitchFamily="18" charset="0"/>
              </a:rPr>
              <a:t>Variation of daily groundwater level and rainfall for the months of  April to November (25.11.2013) 2013 for the piezometer located behind library building in the campus.</a:t>
            </a:r>
            <a:endParaRPr lang="en-US" dirty="0">
              <a:latin typeface="Arial" pitchFamily="34" charset="0"/>
            </a:endParaRPr>
          </a:p>
        </p:txBody>
      </p:sp>
    </p:spTree>
  </p:cSld>
  <p:clrMapOvr>
    <a:masterClrMapping/>
  </p:clrMapOvr>
  <p:transition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85800" y="1066800"/>
          <a:ext cx="73914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0" y="0"/>
            <a:ext cx="9144000" cy="923925"/>
          </a:xfrm>
          <a:prstGeom prst="rect">
            <a:avLst/>
          </a:prstGeom>
        </p:spPr>
        <p:txBody>
          <a:bodyPr>
            <a:spAutoFit/>
          </a:bodyPr>
          <a:lstStyle/>
          <a:p>
            <a:pPr algn="ctr">
              <a:defRPr/>
            </a:pPr>
            <a:r>
              <a:rPr lang="en-US" b="1" dirty="0">
                <a:solidFill>
                  <a:schemeClr val="accent6">
                    <a:lumMod val="75000"/>
                  </a:schemeClr>
                </a:solidFill>
                <a:latin typeface="Bookman Old Style" panose="02050604050505020204" pitchFamily="18" charset="0"/>
              </a:rPr>
              <a:t>Variation of daily groundwater level and rainfall for the months of  April to November (25.11.2013) 2013 for the piezometer located near girls hostel in the campus</a:t>
            </a:r>
            <a:endParaRPr lang="en-US" dirty="0">
              <a:latin typeface="Arial" pitchFamily="34" charset="0"/>
            </a:endParaRPr>
          </a:p>
        </p:txBody>
      </p:sp>
    </p:spTree>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idx="1"/>
          </p:nvPr>
        </p:nvSpPr>
        <p:spPr>
          <a:xfrm>
            <a:off x="0" y="457200"/>
            <a:ext cx="4876800" cy="5211763"/>
          </a:xfrm>
        </p:spPr>
        <p:txBody>
          <a:bodyPr/>
          <a:lstStyle/>
          <a:p>
            <a:pPr eaLnBrk="1" hangingPunct="1"/>
            <a:endParaRPr lang="en-US" sz="2800" smtClean="0"/>
          </a:p>
          <a:p>
            <a:pPr eaLnBrk="1" hangingPunct="1"/>
            <a:endParaRPr lang="en-US" sz="2800" smtClean="0"/>
          </a:p>
          <a:p>
            <a:pPr eaLnBrk="1" hangingPunct="1">
              <a:buFont typeface="Wingdings 2" pitchFamily="18" charset="2"/>
              <a:buNone/>
            </a:pPr>
            <a:r>
              <a:rPr lang="en-US" sz="2800" smtClean="0"/>
              <a:t>   The per capita consumption has increased from </a:t>
            </a:r>
            <a:r>
              <a:rPr lang="en-US" sz="2800" b="1" smtClean="0">
                <a:solidFill>
                  <a:schemeClr val="accent2"/>
                </a:solidFill>
              </a:rPr>
              <a:t>few litres</a:t>
            </a:r>
            <a:r>
              <a:rPr lang="en-US" sz="2800" smtClean="0"/>
              <a:t> in the stone age to as much as </a:t>
            </a:r>
            <a:r>
              <a:rPr lang="en-US" sz="2800" b="1" smtClean="0">
                <a:solidFill>
                  <a:schemeClr val="accent2"/>
                </a:solidFill>
              </a:rPr>
              <a:t>600litres</a:t>
            </a:r>
            <a:r>
              <a:rPr lang="en-US" sz="2800" smtClean="0"/>
              <a:t> in developing countries toda</a:t>
            </a:r>
            <a:r>
              <a:rPr lang="en-US" sz="2800" b="1" smtClean="0"/>
              <a:t>y</a:t>
            </a:r>
          </a:p>
        </p:txBody>
      </p:sp>
      <p:sp>
        <p:nvSpPr>
          <p:cNvPr id="25603" name="Oval 3" descr="002"/>
          <p:cNvSpPr>
            <a:spLocks noChangeArrowheads="1"/>
          </p:cNvSpPr>
          <p:nvPr/>
        </p:nvSpPr>
        <p:spPr bwMode="auto">
          <a:xfrm>
            <a:off x="5029200" y="685800"/>
            <a:ext cx="3581400" cy="5638800"/>
          </a:xfrm>
          <a:prstGeom prst="ellipse">
            <a:avLst/>
          </a:prstGeom>
          <a:blipFill dpi="0" rotWithShape="1">
            <a:blip r:embed="rId2"/>
            <a:srcRect/>
            <a:stretch>
              <a:fillRect/>
            </a:stretch>
          </a:blipFill>
          <a:ln w="9525">
            <a:solidFill>
              <a:schemeClr val="tx1"/>
            </a:solidFill>
            <a:miter lim="800000"/>
            <a:headEnd/>
            <a:tailEnd/>
          </a:ln>
        </p:spPr>
        <p:txBody>
          <a:bodyPr wrap="none" anchor="ctr"/>
          <a:lstStyle/>
          <a:p>
            <a:endParaRPr lang="en-US"/>
          </a:p>
        </p:txBody>
      </p:sp>
      <p:sp>
        <p:nvSpPr>
          <p:cNvPr id="25604" name="Text Box 4"/>
          <p:cNvSpPr txBox="1">
            <a:spLocks noChangeArrowheads="1"/>
          </p:cNvSpPr>
          <p:nvPr/>
        </p:nvSpPr>
        <p:spPr bwMode="auto">
          <a:xfrm>
            <a:off x="6705600" y="304800"/>
            <a:ext cx="2057400" cy="366713"/>
          </a:xfrm>
          <a:prstGeom prst="rect">
            <a:avLst/>
          </a:prstGeom>
          <a:noFill/>
          <a:ln w="9525">
            <a:noFill/>
            <a:miter lim="800000"/>
            <a:headEnd/>
            <a:tailEnd/>
          </a:ln>
        </p:spPr>
        <p:txBody>
          <a:bodyPr>
            <a:spAutoFit/>
          </a:bodyPr>
          <a:lstStyle/>
          <a:p>
            <a:pPr algn="r">
              <a:spcBef>
                <a:spcPct val="50000"/>
              </a:spcBef>
            </a:pPr>
            <a:r>
              <a:rPr lang="en-US">
                <a:solidFill>
                  <a:srgbClr val="FFFF00"/>
                </a:solidFill>
                <a:latin typeface="Tahoma" pitchFamily="34" charset="0"/>
              </a:rPr>
              <a:t>Cont…</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381000" y="1676400"/>
          <a:ext cx="7848600" cy="4648200"/>
        </p:xfrm>
        <a:graphic>
          <a:graphicData uri="http://schemas.openxmlformats.org/drawingml/2006/chart">
            <c:chart xmlns:c="http://schemas.openxmlformats.org/drawingml/2006/chart" xmlns:r="http://schemas.openxmlformats.org/officeDocument/2006/relationships" r:id="rId2"/>
          </a:graphicData>
        </a:graphic>
      </p:graphicFrame>
      <p:sp>
        <p:nvSpPr>
          <p:cNvPr id="108547" name="Rectangle 2"/>
          <p:cNvSpPr>
            <a:spLocks noChangeArrowheads="1"/>
          </p:cNvSpPr>
          <p:nvPr/>
        </p:nvSpPr>
        <p:spPr bwMode="auto">
          <a:xfrm>
            <a:off x="0" y="0"/>
            <a:ext cx="9144000" cy="923925"/>
          </a:xfrm>
          <a:prstGeom prst="rect">
            <a:avLst/>
          </a:prstGeom>
          <a:noFill/>
          <a:ln w="9525">
            <a:noFill/>
            <a:miter lim="800000"/>
            <a:headEnd/>
            <a:tailEnd/>
          </a:ln>
        </p:spPr>
        <p:txBody>
          <a:bodyPr>
            <a:spAutoFit/>
          </a:bodyPr>
          <a:lstStyle/>
          <a:p>
            <a:pPr algn="ctr"/>
            <a:r>
              <a:rPr lang="en-US" b="1">
                <a:solidFill>
                  <a:srgbClr val="7030A0"/>
                </a:solidFill>
                <a:latin typeface="Bookman Old Style" pitchFamily="18" charset="0"/>
              </a:rPr>
              <a:t>Variation of daily groundwater level and rainfall for the months of  April to November (25.11.2013) 2013 for the piezometer  located near new IST building in the campus.</a:t>
            </a:r>
            <a:endParaRPr lang="en-US">
              <a:solidFill>
                <a:srgbClr val="7030A0"/>
              </a:solidFill>
            </a:endParaRPr>
          </a:p>
        </p:txBody>
      </p:sp>
    </p:spTree>
  </p:cSld>
  <p:clrMapOvr>
    <a:masterClrMapping/>
  </p:clrMapOvr>
  <p:transition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438"/>
            <a:ext cx="7467600" cy="944562"/>
          </a:xfrm>
        </p:spPr>
        <p:txBody>
          <a:bodyPr>
            <a:normAutofit fontScale="90000"/>
          </a:bodyPr>
          <a:lstStyle/>
          <a:p>
            <a:pPr algn="ctr" eaLnBrk="1" fontAlgn="auto" hangingPunct="1">
              <a:spcAft>
                <a:spcPts val="0"/>
              </a:spcAft>
              <a:defRPr/>
            </a:pPr>
            <a:r>
              <a:rPr lang="en-US" b="1" dirty="0" smtClean="0"/>
              <a:t> </a:t>
            </a:r>
            <a:r>
              <a:rPr lang="en-US" dirty="0" smtClean="0"/>
              <a:t/>
            </a:r>
            <a:br>
              <a:rPr lang="en-US" dirty="0" smtClean="0"/>
            </a:br>
            <a:r>
              <a:rPr lang="en-US" b="1" dirty="0" smtClean="0"/>
              <a:t>Electronic Video Coverage by Media</a:t>
            </a:r>
            <a:r>
              <a:rPr lang="en-US" dirty="0" smtClean="0"/>
              <a:t/>
            </a:r>
            <a:br>
              <a:rPr lang="en-US" dirty="0" smtClean="0"/>
            </a:br>
            <a:endParaRPr lang="en-US" dirty="0"/>
          </a:p>
        </p:txBody>
      </p:sp>
      <p:graphicFrame>
        <p:nvGraphicFramePr>
          <p:cNvPr id="4" name="Content Placeholder 3"/>
          <p:cNvGraphicFramePr>
            <a:graphicFrameLocks noGrp="1"/>
          </p:cNvGraphicFramePr>
          <p:nvPr>
            <p:ph sz="quarter" idx="1"/>
          </p:nvPr>
        </p:nvGraphicFramePr>
        <p:xfrm>
          <a:off x="381000" y="990600"/>
          <a:ext cx="7772400" cy="4606925"/>
        </p:xfrm>
        <a:graphic>
          <a:graphicData uri="http://schemas.openxmlformats.org/drawingml/2006/table">
            <a:tbl>
              <a:tblPr firstRow="1" bandRow="1">
                <a:tableStyleId>{5C22544A-7EE6-4342-B048-85BDC9FD1C3A}</a:tableStyleId>
              </a:tblPr>
              <a:tblGrid>
                <a:gridCol w="555171"/>
                <a:gridCol w="1045029"/>
                <a:gridCol w="1676400"/>
                <a:gridCol w="1561321"/>
                <a:gridCol w="877079"/>
                <a:gridCol w="2057398"/>
              </a:tblGrid>
              <a:tr h="609600">
                <a:tc>
                  <a:txBody>
                    <a:bodyPr/>
                    <a:lstStyle/>
                    <a:p>
                      <a:pPr marL="0" marR="0" algn="ctr">
                        <a:lnSpc>
                          <a:spcPct val="115000"/>
                        </a:lnSpc>
                        <a:spcBef>
                          <a:spcPts val="0"/>
                        </a:spcBef>
                        <a:spcAft>
                          <a:spcPts val="0"/>
                        </a:spcAft>
                      </a:pPr>
                      <a:r>
                        <a:rPr lang="en-US" sz="1400" b="1" dirty="0">
                          <a:latin typeface="Times New Roman"/>
                          <a:ea typeface="Calibri"/>
                          <a:cs typeface="Times New Roman"/>
                        </a:rPr>
                        <a:t>Sl.</a:t>
                      </a:r>
                      <a:endParaRPr lang="en-US" sz="1100" dirty="0">
                        <a:latin typeface="Calibri"/>
                        <a:ea typeface="Calibri"/>
                        <a:cs typeface="Times New Roman"/>
                      </a:endParaRPr>
                    </a:p>
                    <a:p>
                      <a:pPr marL="0" marR="0" algn="ctr">
                        <a:lnSpc>
                          <a:spcPct val="115000"/>
                        </a:lnSpc>
                        <a:spcBef>
                          <a:spcPts val="0"/>
                        </a:spcBef>
                        <a:spcAft>
                          <a:spcPts val="0"/>
                        </a:spcAft>
                      </a:pPr>
                      <a:r>
                        <a:rPr lang="en-US" sz="1400" b="1" dirty="0">
                          <a:latin typeface="Times New Roman"/>
                          <a:ea typeface="Calibri"/>
                          <a:cs typeface="Times New Roman"/>
                        </a:rPr>
                        <a:t>No</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dirty="0">
                          <a:latin typeface="Times New Roman"/>
                          <a:ea typeface="Calibri"/>
                          <a:cs typeface="Times New Roman"/>
                        </a:rPr>
                        <a:t>Name of the channel</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Name of the programme</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Date and time</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Duration</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latin typeface="Times New Roman"/>
                          <a:ea typeface="Calibri"/>
                          <a:cs typeface="Times New Roman"/>
                        </a:rPr>
                        <a:t>Youtube link</a:t>
                      </a:r>
                      <a:endParaRPr lang="en-US" sz="1100">
                        <a:latin typeface="Calibri"/>
                        <a:ea typeface="Calibri"/>
                        <a:cs typeface="Times New Roman"/>
                      </a:endParaRPr>
                    </a:p>
                  </a:txBody>
                  <a:tcPr marL="68580" marR="68580" marT="0" marB="0" anchor="ctr"/>
                </a:tc>
              </a:tr>
              <a:tr h="685800">
                <a:tc>
                  <a:txBody>
                    <a:bodyPr/>
                    <a:lstStyle/>
                    <a:p>
                      <a:pPr marL="0" marR="0" algn="ctr">
                        <a:lnSpc>
                          <a:spcPct val="115000"/>
                        </a:lnSpc>
                        <a:spcBef>
                          <a:spcPts val="0"/>
                        </a:spcBef>
                        <a:spcAft>
                          <a:spcPts val="0"/>
                        </a:spcAft>
                      </a:pPr>
                      <a:r>
                        <a:rPr lang="en-US" sz="1400" b="1">
                          <a:latin typeface="Times New Roman"/>
                          <a:ea typeface="Calibri"/>
                          <a:cs typeface="Times New Roman"/>
                        </a:rPr>
                        <a:t>1</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Times New Roman"/>
                          <a:ea typeface="Calibri"/>
                          <a:cs typeface="Times New Roman"/>
                        </a:rPr>
                        <a:t>ETV</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err="1">
                          <a:latin typeface="Times New Roman"/>
                          <a:ea typeface="Calibri"/>
                          <a:cs typeface="Times New Roman"/>
                        </a:rPr>
                        <a:t>Inkudu</a:t>
                      </a:r>
                      <a:r>
                        <a:rPr lang="en-US" sz="1200" dirty="0">
                          <a:latin typeface="Times New Roman"/>
                          <a:ea typeface="Calibri"/>
                          <a:cs typeface="Times New Roman"/>
                        </a:rPr>
                        <a:t> </a:t>
                      </a:r>
                      <a:r>
                        <a:rPr lang="en-US" sz="1200" dirty="0" err="1">
                          <a:latin typeface="Times New Roman"/>
                          <a:ea typeface="Calibri"/>
                          <a:cs typeface="Times New Roman"/>
                        </a:rPr>
                        <a:t>Guntalu</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10-03-2013, 11.00 am</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2min 30sec</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u="sng">
                          <a:solidFill>
                            <a:srgbClr val="0000FF"/>
                          </a:solidFill>
                          <a:latin typeface="Calibri"/>
                          <a:ea typeface="Calibri"/>
                          <a:cs typeface="Times New Roman"/>
                          <a:hlinkClick r:id=""/>
                        </a:rPr>
                        <a:t>http://youtu.be/SSs4OC28Trk</a:t>
                      </a:r>
                      <a:endParaRPr lang="en-US" sz="1100">
                        <a:latin typeface="Calibri"/>
                        <a:ea typeface="Calibri"/>
                        <a:cs typeface="Times New Roman"/>
                      </a:endParaRPr>
                    </a:p>
                  </a:txBody>
                  <a:tcPr marL="68580" marR="68580" marT="0" marB="0" anchor="ctr"/>
                </a:tc>
              </a:tr>
              <a:tr h="827903">
                <a:tc>
                  <a:txBody>
                    <a:bodyPr/>
                    <a:lstStyle/>
                    <a:p>
                      <a:pPr marL="0" marR="0" algn="ctr">
                        <a:lnSpc>
                          <a:spcPct val="115000"/>
                        </a:lnSpc>
                        <a:spcBef>
                          <a:spcPts val="0"/>
                        </a:spcBef>
                        <a:spcAft>
                          <a:spcPts val="0"/>
                        </a:spcAft>
                      </a:pPr>
                      <a:r>
                        <a:rPr lang="en-US" sz="1400" b="1">
                          <a:latin typeface="Times New Roman"/>
                          <a:ea typeface="Calibri"/>
                          <a:cs typeface="Times New Roman"/>
                        </a:rPr>
                        <a:t>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ETV2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err="1">
                          <a:latin typeface="Times New Roman"/>
                          <a:ea typeface="Calibri"/>
                          <a:cs typeface="Times New Roman"/>
                        </a:rPr>
                        <a:t>Inkudu</a:t>
                      </a:r>
                      <a:r>
                        <a:rPr lang="en-US" sz="1200" dirty="0">
                          <a:latin typeface="Times New Roman"/>
                          <a:ea typeface="Calibri"/>
                          <a:cs typeface="Times New Roman"/>
                        </a:rPr>
                        <a:t> </a:t>
                      </a:r>
                      <a:r>
                        <a:rPr lang="en-US" sz="1200" dirty="0" err="1">
                          <a:latin typeface="Times New Roman"/>
                          <a:ea typeface="Calibri"/>
                          <a:cs typeface="Times New Roman"/>
                        </a:rPr>
                        <a:t>Guntalu</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11-03-2013, 8.30 am</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2min 30sec</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u="sng">
                          <a:solidFill>
                            <a:srgbClr val="0000FF"/>
                          </a:solidFill>
                          <a:latin typeface="Calibri"/>
                          <a:ea typeface="Calibri"/>
                          <a:cs typeface="Times New Roman"/>
                          <a:hlinkClick r:id=""/>
                        </a:rPr>
                        <a:t>http://youtu.be/0q9BJoNDxf4</a:t>
                      </a:r>
                      <a:endParaRPr lang="en-US" sz="1100">
                        <a:latin typeface="Calibri"/>
                        <a:ea typeface="Calibri"/>
                        <a:cs typeface="Times New Roman"/>
                      </a:endParaRPr>
                    </a:p>
                  </a:txBody>
                  <a:tcPr marL="68580" marR="68580" marT="0" marB="0" anchor="ctr"/>
                </a:tc>
              </a:tr>
              <a:tr h="827903">
                <a:tc>
                  <a:txBody>
                    <a:bodyPr/>
                    <a:lstStyle/>
                    <a:p>
                      <a:pPr marL="0" marR="0" algn="ctr">
                        <a:lnSpc>
                          <a:spcPct val="115000"/>
                        </a:lnSpc>
                        <a:spcBef>
                          <a:spcPts val="0"/>
                        </a:spcBef>
                        <a:spcAft>
                          <a:spcPts val="0"/>
                        </a:spcAft>
                      </a:pPr>
                      <a:r>
                        <a:rPr lang="en-US" sz="1400" b="1">
                          <a:latin typeface="Times New Roman"/>
                          <a:ea typeface="Calibri"/>
                          <a:cs typeface="Times New Roman"/>
                        </a:rPr>
                        <a:t>3</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ETV2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err="1">
                          <a:latin typeface="Times New Roman"/>
                          <a:ea typeface="Calibri"/>
                          <a:cs typeface="Times New Roman"/>
                        </a:rPr>
                        <a:t>Jala</a:t>
                      </a:r>
                      <a:r>
                        <a:rPr lang="en-US" sz="1200" dirty="0">
                          <a:latin typeface="Times New Roman"/>
                          <a:ea typeface="Calibri"/>
                          <a:cs typeface="Times New Roman"/>
                        </a:rPr>
                        <a:t> </a:t>
                      </a:r>
                      <a:r>
                        <a:rPr lang="en-US" sz="1200" dirty="0" err="1">
                          <a:latin typeface="Times New Roman"/>
                          <a:ea typeface="Calibri"/>
                          <a:cs typeface="Times New Roman"/>
                        </a:rPr>
                        <a:t>Samrakshanalo</a:t>
                      </a:r>
                      <a:r>
                        <a:rPr lang="en-US" sz="1200" dirty="0">
                          <a:latin typeface="Times New Roman"/>
                          <a:ea typeface="Calibri"/>
                          <a:cs typeface="Times New Roman"/>
                        </a:rPr>
                        <a:t> JNTU</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Times New Roman"/>
                          <a:ea typeface="Calibri"/>
                          <a:cs typeface="Times New Roman"/>
                        </a:rPr>
                        <a:t>14-07-2013, 9:30 pm</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2min 30sec</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u="sng">
                          <a:solidFill>
                            <a:srgbClr val="0000FF"/>
                          </a:solidFill>
                          <a:latin typeface="Calibri"/>
                          <a:ea typeface="Calibri"/>
                          <a:cs typeface="Times New Roman"/>
                          <a:hlinkClick r:id=""/>
                        </a:rPr>
                        <a:t>http://youtu.be/scAvr_BBTkc</a:t>
                      </a:r>
                      <a:endParaRPr lang="en-US" sz="1100">
                        <a:latin typeface="Calibri"/>
                        <a:ea typeface="Calibri"/>
                        <a:cs typeface="Times New Roman"/>
                      </a:endParaRPr>
                    </a:p>
                  </a:txBody>
                  <a:tcPr marL="68580" marR="68580" marT="0" marB="0" anchor="ctr"/>
                </a:tc>
              </a:tr>
              <a:tr h="827903">
                <a:tc>
                  <a:txBody>
                    <a:bodyPr/>
                    <a:lstStyle/>
                    <a:p>
                      <a:pPr marL="0" marR="0" algn="ctr">
                        <a:lnSpc>
                          <a:spcPct val="115000"/>
                        </a:lnSpc>
                        <a:spcBef>
                          <a:spcPts val="0"/>
                        </a:spcBef>
                        <a:spcAft>
                          <a:spcPts val="0"/>
                        </a:spcAft>
                      </a:pPr>
                      <a:r>
                        <a:rPr lang="en-US" sz="1400" b="1">
                          <a:latin typeface="Times New Roman"/>
                          <a:ea typeface="Calibri"/>
                          <a:cs typeface="Times New Roman"/>
                        </a:rPr>
                        <a:t>4</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ETV2</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Jala Samrakshanalo JNTU</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Times New Roman"/>
                          <a:ea typeface="Calibri"/>
                          <a:cs typeface="Times New Roman"/>
                        </a:rPr>
                        <a:t>15-07-2013, 12:30 pm</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Times New Roman"/>
                          <a:ea typeface="Calibri"/>
                          <a:cs typeface="Times New Roman"/>
                        </a:rPr>
                        <a:t>2min 30sec</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u="sng" dirty="0">
                          <a:solidFill>
                            <a:srgbClr val="0000FF"/>
                          </a:solidFill>
                          <a:latin typeface="Calibri"/>
                          <a:ea typeface="Calibri"/>
                          <a:cs typeface="Times New Roman"/>
                          <a:hlinkClick r:id=""/>
                        </a:rPr>
                        <a:t>http://youtu.be/scAvr_BBTkc</a:t>
                      </a:r>
                      <a:endParaRPr lang="en-US" sz="1100" dirty="0">
                        <a:latin typeface="Calibri"/>
                        <a:ea typeface="Calibri"/>
                        <a:cs typeface="Times New Roman"/>
                      </a:endParaRPr>
                    </a:p>
                  </a:txBody>
                  <a:tcPr marL="68580" marR="68580" marT="0" marB="0" anchor="ctr"/>
                </a:tc>
              </a:tr>
              <a:tr h="827903">
                <a:tc>
                  <a:txBody>
                    <a:bodyPr/>
                    <a:lstStyle/>
                    <a:p>
                      <a:pPr marL="0" marR="0" algn="ctr">
                        <a:lnSpc>
                          <a:spcPct val="115000"/>
                        </a:lnSpc>
                        <a:spcBef>
                          <a:spcPts val="0"/>
                        </a:spcBef>
                        <a:spcAft>
                          <a:spcPts val="0"/>
                        </a:spcAft>
                      </a:pPr>
                      <a:r>
                        <a:rPr lang="en-US" sz="1400" b="1">
                          <a:latin typeface="Times New Roman"/>
                          <a:ea typeface="Calibri"/>
                          <a:cs typeface="Times New Roman"/>
                        </a:rPr>
                        <a:t>5</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Zee 24 hours (Telugu)</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err="1">
                          <a:latin typeface="Times New Roman"/>
                          <a:ea typeface="Calibri"/>
                          <a:cs typeface="Times New Roman"/>
                        </a:rPr>
                        <a:t>Inkudu</a:t>
                      </a:r>
                      <a:r>
                        <a:rPr lang="en-US" sz="1200" dirty="0">
                          <a:latin typeface="Times New Roman"/>
                          <a:ea typeface="Calibri"/>
                          <a:cs typeface="Times New Roman"/>
                        </a:rPr>
                        <a:t> </a:t>
                      </a:r>
                      <a:r>
                        <a:rPr lang="en-US" sz="1200" dirty="0" err="1">
                          <a:latin typeface="Times New Roman"/>
                          <a:ea typeface="Calibri"/>
                          <a:cs typeface="Times New Roman"/>
                        </a:rPr>
                        <a:t>Guntalu</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a:latin typeface="Times New Roman"/>
                          <a:ea typeface="Calibri"/>
                          <a:cs typeface="Times New Roman"/>
                        </a:rPr>
                        <a:t>25-07-2013, 8:30 pm</a:t>
                      </a:r>
                      <a:endParaRPr lang="en-US" sz="110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200" dirty="0">
                          <a:latin typeface="Times New Roman"/>
                          <a:ea typeface="Calibri"/>
                          <a:cs typeface="Times New Roman"/>
                        </a:rPr>
                        <a:t>45 sec</a:t>
                      </a:r>
                      <a:endParaRPr lang="en-US" sz="1100" dirty="0">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100" u="sng" dirty="0">
                          <a:solidFill>
                            <a:srgbClr val="0000FF"/>
                          </a:solidFill>
                          <a:latin typeface="Calibri"/>
                          <a:ea typeface="Calibri"/>
                          <a:cs typeface="Times New Roman"/>
                          <a:hlinkClick r:id=""/>
                        </a:rPr>
                        <a:t>http://youtu.be/N6ljvYkgw7E</a:t>
                      </a:r>
                      <a:endParaRPr lang="en-US" sz="1100" dirty="0">
                        <a:latin typeface="Calibri"/>
                        <a:ea typeface="Calibri"/>
                        <a:cs typeface="Times New Roman"/>
                      </a:endParaRPr>
                    </a:p>
                  </a:txBody>
                  <a:tcPr marL="68580" marR="68580" marT="0" marB="0" anchor="ctr"/>
                </a:tc>
              </a:tr>
            </a:tbl>
          </a:graphicData>
        </a:graphic>
      </p:graphicFrame>
    </p:spTree>
  </p:cSld>
  <p:clrMapOvr>
    <a:masterClrMapping/>
  </p:clrMapOvr>
  <p:transition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113"/>
            <a:ext cx="8077200" cy="1533525"/>
          </a:xfrm>
        </p:spPr>
        <p:txBody>
          <a:bodyPr/>
          <a:lstStyle/>
          <a:p>
            <a:pPr eaLnBrk="1" fontAlgn="auto" hangingPunct="1">
              <a:spcAft>
                <a:spcPts val="0"/>
              </a:spcAft>
              <a:defRPr/>
            </a:pPr>
            <a:endParaRPr lang="en-US" dirty="0"/>
          </a:p>
        </p:txBody>
      </p:sp>
      <p:graphicFrame>
        <p:nvGraphicFramePr>
          <p:cNvPr id="4" name="Content Placeholder 3"/>
          <p:cNvGraphicFramePr>
            <a:graphicFrameLocks noGrp="1"/>
          </p:cNvGraphicFramePr>
          <p:nvPr>
            <p:ph sz="quarter" idx="1"/>
          </p:nvPr>
        </p:nvGraphicFramePr>
        <p:xfrm>
          <a:off x="4419600" y="152400"/>
          <a:ext cx="3581400" cy="2667000"/>
        </p:xfrm>
        <a:graphic>
          <a:graphicData uri="http://schemas.openxmlformats.org/drawingml/2006/table">
            <a:tbl>
              <a:tblPr firstRow="1" firstCol="1" bandRow="1">
                <a:tableStyleId>{5C22544A-7EE6-4342-B048-85BDC9FD1C3A}</a:tableStyleId>
              </a:tblPr>
              <a:tblGrid>
                <a:gridCol w="3581401"/>
              </a:tblGrid>
              <a:tr h="2667000">
                <a:tc>
                  <a:txBody>
                    <a:bodyPr/>
                    <a:lstStyle/>
                    <a:p>
                      <a:pPr marL="0" marR="0">
                        <a:lnSpc>
                          <a:spcPct val="115000"/>
                        </a:lnSpc>
                        <a:spcBef>
                          <a:spcPts val="0"/>
                        </a:spcBef>
                        <a:spcAft>
                          <a:spcPts val="0"/>
                        </a:spcAft>
                      </a:pPr>
                      <a:r>
                        <a:rPr lang="en-US" sz="1400" b="0" dirty="0">
                          <a:solidFill>
                            <a:srgbClr val="7030A0"/>
                          </a:solidFill>
                          <a:effectLst/>
                        </a:rPr>
                        <a:t>Name of the Organization visited</a:t>
                      </a:r>
                      <a:r>
                        <a:rPr lang="en-US" sz="1400" dirty="0">
                          <a:solidFill>
                            <a:srgbClr val="7030A0"/>
                          </a:solidFill>
                          <a:effectLst/>
                        </a:rPr>
                        <a:t>: </a:t>
                      </a:r>
                      <a:r>
                        <a:rPr lang="en-US" sz="1100" dirty="0">
                          <a:solidFill>
                            <a:srgbClr val="7030A0"/>
                          </a:solidFill>
                          <a:effectLst/>
                        </a:rPr>
                        <a:t> </a:t>
                      </a:r>
                      <a:r>
                        <a:rPr lang="en-US" sz="1200" dirty="0">
                          <a:solidFill>
                            <a:srgbClr val="7030A0"/>
                          </a:solidFill>
                          <a:effectLst/>
                        </a:rPr>
                        <a:t>Employees of Ordinance Factory, Hyderabad </a:t>
                      </a:r>
                      <a:endParaRPr lang="en-US" sz="1100" dirty="0">
                        <a:solidFill>
                          <a:srgbClr val="7030A0"/>
                        </a:solidFill>
                        <a:effectLst/>
                      </a:endParaRPr>
                    </a:p>
                    <a:p>
                      <a:pPr marL="0" marR="0">
                        <a:lnSpc>
                          <a:spcPct val="115000"/>
                        </a:lnSpc>
                        <a:spcBef>
                          <a:spcPts val="0"/>
                        </a:spcBef>
                        <a:spcAft>
                          <a:spcPts val="0"/>
                        </a:spcAft>
                      </a:pPr>
                      <a:r>
                        <a:rPr lang="en-US" sz="1400" b="0" dirty="0">
                          <a:solidFill>
                            <a:srgbClr val="7030A0"/>
                          </a:solidFill>
                          <a:effectLst/>
                        </a:rPr>
                        <a:t>Title of the training </a:t>
                      </a:r>
                      <a:r>
                        <a:rPr lang="en-US" sz="1400" b="0" dirty="0" err="1">
                          <a:solidFill>
                            <a:srgbClr val="7030A0"/>
                          </a:solidFill>
                          <a:effectLst/>
                        </a:rPr>
                        <a:t>programme</a:t>
                      </a:r>
                      <a:r>
                        <a:rPr lang="en-US" sz="1400" dirty="0">
                          <a:solidFill>
                            <a:srgbClr val="7030A0"/>
                          </a:solidFill>
                          <a:effectLst/>
                        </a:rPr>
                        <a:t>: </a:t>
                      </a:r>
                      <a:r>
                        <a:rPr lang="en-US" sz="1200" dirty="0">
                          <a:solidFill>
                            <a:srgbClr val="7030A0"/>
                          </a:solidFill>
                          <a:effectLst/>
                        </a:rPr>
                        <a:t>2 Day training on Rainwater Harvesting</a:t>
                      </a:r>
                      <a:endParaRPr lang="en-US" sz="1100" dirty="0">
                        <a:solidFill>
                          <a:srgbClr val="7030A0"/>
                        </a:solidFill>
                        <a:effectLst/>
                      </a:endParaRPr>
                    </a:p>
                    <a:p>
                      <a:pPr marL="0" marR="0">
                        <a:lnSpc>
                          <a:spcPct val="115000"/>
                        </a:lnSpc>
                        <a:spcBef>
                          <a:spcPts val="0"/>
                        </a:spcBef>
                        <a:spcAft>
                          <a:spcPts val="0"/>
                        </a:spcAft>
                      </a:pPr>
                      <a:r>
                        <a:rPr lang="en-US" sz="1400" b="0" dirty="0">
                          <a:solidFill>
                            <a:srgbClr val="7030A0"/>
                          </a:solidFill>
                          <a:effectLst/>
                        </a:rPr>
                        <a:t>Training by</a:t>
                      </a:r>
                      <a:r>
                        <a:rPr lang="en-US" sz="1400" dirty="0">
                          <a:solidFill>
                            <a:srgbClr val="7030A0"/>
                          </a:solidFill>
                          <a:effectLst/>
                        </a:rPr>
                        <a:t>: </a:t>
                      </a:r>
                      <a:r>
                        <a:rPr lang="en-US" sz="1200" dirty="0">
                          <a:solidFill>
                            <a:srgbClr val="7030A0"/>
                          </a:solidFill>
                          <a:effectLst/>
                        </a:rPr>
                        <a:t>IIT Hyderabad                                                                                                                </a:t>
                      </a:r>
                      <a:endParaRPr lang="en-US" sz="1100" dirty="0">
                        <a:solidFill>
                          <a:srgbClr val="7030A0"/>
                        </a:solidFill>
                        <a:effectLst/>
                      </a:endParaRPr>
                    </a:p>
                    <a:p>
                      <a:pPr marL="0" marR="0">
                        <a:lnSpc>
                          <a:spcPct val="115000"/>
                        </a:lnSpc>
                        <a:spcBef>
                          <a:spcPts val="0"/>
                        </a:spcBef>
                        <a:spcAft>
                          <a:spcPts val="0"/>
                        </a:spcAft>
                      </a:pPr>
                      <a:r>
                        <a:rPr lang="en-US" sz="1400" b="0" dirty="0">
                          <a:solidFill>
                            <a:srgbClr val="7030A0"/>
                          </a:solidFill>
                          <a:effectLst/>
                        </a:rPr>
                        <a:t>Date of visit</a:t>
                      </a:r>
                      <a:r>
                        <a:rPr lang="en-US" sz="1400" dirty="0">
                          <a:solidFill>
                            <a:srgbClr val="7030A0"/>
                          </a:solidFill>
                          <a:effectLst/>
                        </a:rPr>
                        <a:t>: </a:t>
                      </a:r>
                      <a:r>
                        <a:rPr lang="en-US" sz="1200" dirty="0">
                          <a:solidFill>
                            <a:srgbClr val="7030A0"/>
                          </a:solidFill>
                          <a:effectLst/>
                        </a:rPr>
                        <a:t>25.07.1013</a:t>
                      </a:r>
                      <a:endParaRPr lang="en-US" sz="1100" dirty="0">
                        <a:solidFill>
                          <a:srgbClr val="7030A0"/>
                        </a:solidFill>
                        <a:effectLst/>
                      </a:endParaRPr>
                    </a:p>
                    <a:p>
                      <a:pPr marL="0" marR="0">
                        <a:lnSpc>
                          <a:spcPct val="115000"/>
                        </a:lnSpc>
                        <a:spcBef>
                          <a:spcPts val="0"/>
                        </a:spcBef>
                        <a:spcAft>
                          <a:spcPts val="0"/>
                        </a:spcAft>
                      </a:pPr>
                      <a:r>
                        <a:rPr lang="en-US" sz="1400" b="0" dirty="0">
                          <a:solidFill>
                            <a:srgbClr val="7030A0"/>
                          </a:solidFill>
                          <a:effectLst/>
                        </a:rPr>
                        <a:t>No. of Participants</a:t>
                      </a:r>
                      <a:r>
                        <a:rPr lang="en-US" sz="1400" dirty="0">
                          <a:solidFill>
                            <a:srgbClr val="7030A0"/>
                          </a:solidFill>
                          <a:effectLst/>
                        </a:rPr>
                        <a:t>: </a:t>
                      </a:r>
                      <a:r>
                        <a:rPr lang="en-US" sz="1200" dirty="0">
                          <a:solidFill>
                            <a:srgbClr val="7030A0"/>
                          </a:solidFill>
                          <a:effectLst/>
                        </a:rPr>
                        <a:t>40</a:t>
                      </a:r>
                      <a:endParaRPr lang="en-US" sz="1100" dirty="0">
                        <a:solidFill>
                          <a:srgbClr val="7030A0"/>
                        </a:solidFill>
                        <a:effectLst/>
                      </a:endParaRPr>
                    </a:p>
                    <a:p>
                      <a:pPr marL="0" marR="0">
                        <a:lnSpc>
                          <a:spcPct val="115000"/>
                        </a:lnSpc>
                        <a:spcBef>
                          <a:spcPts val="0"/>
                        </a:spcBef>
                        <a:spcAft>
                          <a:spcPts val="0"/>
                        </a:spcAft>
                      </a:pPr>
                      <a:r>
                        <a:rPr lang="en-US" sz="1400" b="0" dirty="0">
                          <a:solidFill>
                            <a:srgbClr val="7030A0"/>
                          </a:solidFill>
                          <a:effectLst/>
                        </a:rPr>
                        <a:t>Published in</a:t>
                      </a:r>
                      <a:r>
                        <a:rPr lang="en-US" sz="1400" dirty="0">
                          <a:solidFill>
                            <a:srgbClr val="7030A0"/>
                          </a:solidFill>
                          <a:effectLst/>
                        </a:rPr>
                        <a:t>: </a:t>
                      </a:r>
                      <a:r>
                        <a:rPr lang="en-US" sz="1200" dirty="0" err="1">
                          <a:solidFill>
                            <a:srgbClr val="7030A0"/>
                          </a:solidFill>
                          <a:effectLst/>
                        </a:rPr>
                        <a:t>Eenadu</a:t>
                      </a:r>
                      <a:r>
                        <a:rPr lang="en-US" sz="1200" dirty="0">
                          <a:solidFill>
                            <a:srgbClr val="7030A0"/>
                          </a:solidFill>
                          <a:effectLst/>
                        </a:rPr>
                        <a:t> News paper on 26</a:t>
                      </a:r>
                      <a:r>
                        <a:rPr lang="en-US" sz="1200" baseline="30000" dirty="0">
                          <a:solidFill>
                            <a:srgbClr val="7030A0"/>
                          </a:solidFill>
                          <a:effectLst/>
                        </a:rPr>
                        <a:t>th</a:t>
                      </a:r>
                      <a:r>
                        <a:rPr lang="en-US" sz="1200" dirty="0">
                          <a:solidFill>
                            <a:srgbClr val="7030A0"/>
                          </a:solidFill>
                          <a:effectLst/>
                        </a:rPr>
                        <a:t> July in </a:t>
                      </a:r>
                      <a:r>
                        <a:rPr lang="en-US" sz="1200" dirty="0" err="1">
                          <a:solidFill>
                            <a:srgbClr val="7030A0"/>
                          </a:solidFill>
                          <a:effectLst/>
                        </a:rPr>
                        <a:t>Kukatpally</a:t>
                      </a:r>
                      <a:r>
                        <a:rPr lang="en-US" sz="1200" dirty="0">
                          <a:solidFill>
                            <a:srgbClr val="7030A0"/>
                          </a:solidFill>
                          <a:effectLst/>
                        </a:rPr>
                        <a:t> edition</a:t>
                      </a:r>
                      <a:endParaRPr lang="en-US" sz="1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r>
            </a:tbl>
          </a:graphicData>
        </a:graphic>
      </p:graphicFrame>
      <p:pic>
        <p:nvPicPr>
          <p:cNvPr id="110601" name="Picture 2" descr="C:\Documents and Settings\Administrator\Local Settings\Temporary Internet Files\Content.Word\26july2013.jpg"/>
          <p:cNvPicPr>
            <a:picLocks noChangeAspect="1" noChangeArrowheads="1"/>
          </p:cNvPicPr>
          <p:nvPr/>
        </p:nvPicPr>
        <p:blipFill>
          <a:blip r:embed="rId2"/>
          <a:srcRect/>
          <a:stretch>
            <a:fillRect/>
          </a:stretch>
        </p:blipFill>
        <p:spPr bwMode="auto">
          <a:xfrm>
            <a:off x="0" y="0"/>
            <a:ext cx="4329113" cy="2927350"/>
          </a:xfrm>
          <a:prstGeom prst="rect">
            <a:avLst/>
          </a:prstGeom>
          <a:noFill/>
          <a:ln w="9525">
            <a:noFill/>
            <a:miter lim="800000"/>
            <a:headEnd/>
            <a:tailEnd/>
          </a:ln>
        </p:spPr>
      </p:pic>
      <p:pic>
        <p:nvPicPr>
          <p:cNvPr id="110602" name="Picture 5" descr="C:\Documents and Settings\Administrator\Local Settings\Temporary Internet Files\Content.Word\26 july.2013 andhra jyothi.jpg"/>
          <p:cNvPicPr>
            <a:picLocks noChangeAspect="1" noChangeArrowheads="1"/>
          </p:cNvPicPr>
          <p:nvPr/>
        </p:nvPicPr>
        <p:blipFill>
          <a:blip r:embed="rId3"/>
          <a:srcRect/>
          <a:stretch>
            <a:fillRect/>
          </a:stretch>
        </p:blipFill>
        <p:spPr bwMode="auto">
          <a:xfrm>
            <a:off x="4267200" y="3200400"/>
            <a:ext cx="4338638" cy="3124200"/>
          </a:xfrm>
          <a:prstGeom prst="rect">
            <a:avLst/>
          </a:prstGeom>
          <a:noFill/>
          <a:ln w="9525">
            <a:noFill/>
            <a:miter lim="800000"/>
            <a:headEnd/>
            <a:tailEnd/>
          </a:ln>
        </p:spPr>
      </p:pic>
      <p:graphicFrame>
        <p:nvGraphicFramePr>
          <p:cNvPr id="6" name="Table 5"/>
          <p:cNvGraphicFramePr>
            <a:graphicFrameLocks noGrp="1"/>
          </p:cNvGraphicFramePr>
          <p:nvPr/>
        </p:nvGraphicFramePr>
        <p:xfrm>
          <a:off x="152400" y="3429000"/>
          <a:ext cx="4038600" cy="2514600"/>
        </p:xfrm>
        <a:graphic>
          <a:graphicData uri="http://schemas.openxmlformats.org/drawingml/2006/table">
            <a:tbl>
              <a:tblPr/>
              <a:tblGrid>
                <a:gridCol w="162560"/>
                <a:gridCol w="3876040"/>
              </a:tblGrid>
              <a:tr h="2514600">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Times New Roman"/>
                          <a:ea typeface="Calibri"/>
                          <a:cs typeface="Times New Roman"/>
                        </a:rPr>
                        <a:t>Visit by</a:t>
                      </a:r>
                      <a:r>
                        <a:rPr lang="en-US" sz="1200" dirty="0">
                          <a:latin typeface="Times New Roman"/>
                          <a:ea typeface="Calibri"/>
                          <a:cs typeface="Times New Roman"/>
                        </a:rPr>
                        <a:t>:  Ordinance Factory Employees                               </a:t>
                      </a:r>
                      <a:endParaRPr lang="en-US" sz="1100" dirty="0">
                        <a:latin typeface="Calibri"/>
                        <a:ea typeface="Calibri"/>
                        <a:cs typeface="Times New Roman"/>
                      </a:endParaRPr>
                    </a:p>
                    <a:p>
                      <a:pPr marL="0" marR="0">
                        <a:lnSpc>
                          <a:spcPct val="115000"/>
                        </a:lnSpc>
                        <a:spcBef>
                          <a:spcPts val="0"/>
                        </a:spcBef>
                        <a:spcAft>
                          <a:spcPts val="0"/>
                        </a:spcAft>
                      </a:pPr>
                      <a:r>
                        <a:rPr lang="en-US" sz="1400" b="1" dirty="0">
                          <a:latin typeface="Times New Roman"/>
                          <a:ea typeface="Calibri"/>
                          <a:cs typeface="Times New Roman"/>
                        </a:rPr>
                        <a:t>Title: </a:t>
                      </a:r>
                      <a:r>
                        <a:rPr lang="en-US" sz="1200" dirty="0">
                          <a:latin typeface="Times New Roman"/>
                          <a:ea typeface="Calibri"/>
                          <a:cs typeface="Times New Roman"/>
                        </a:rPr>
                        <a:t>2 Day training on Rainwater Harvesting</a:t>
                      </a:r>
                      <a:endParaRPr lang="en-US" sz="1100" dirty="0">
                        <a:latin typeface="Calibri"/>
                        <a:ea typeface="Calibri"/>
                        <a:cs typeface="Times New Roman"/>
                      </a:endParaRPr>
                    </a:p>
                    <a:p>
                      <a:pPr marL="0" marR="0">
                        <a:lnSpc>
                          <a:spcPct val="115000"/>
                        </a:lnSpc>
                        <a:spcBef>
                          <a:spcPts val="0"/>
                        </a:spcBef>
                        <a:spcAft>
                          <a:spcPts val="0"/>
                        </a:spcAft>
                      </a:pPr>
                      <a:r>
                        <a:rPr lang="en-US" sz="1400" b="1" dirty="0">
                          <a:latin typeface="Times New Roman"/>
                          <a:ea typeface="Calibri"/>
                          <a:cs typeface="Times New Roman"/>
                        </a:rPr>
                        <a:t>Training by: </a:t>
                      </a:r>
                      <a:r>
                        <a:rPr lang="en-US" sz="1200" dirty="0">
                          <a:latin typeface="Times New Roman"/>
                          <a:ea typeface="Calibri"/>
                          <a:cs typeface="Times New Roman"/>
                        </a:rPr>
                        <a:t>IIT Hyderabad</a:t>
                      </a:r>
                      <a:r>
                        <a:rPr lang="en-US" sz="1000" dirty="0">
                          <a:latin typeface="Times New Roman"/>
                          <a:ea typeface="Calibri"/>
                          <a:cs typeface="Times New Roman"/>
                        </a:rPr>
                        <a:t>                                                        </a:t>
                      </a:r>
                      <a:endParaRPr lang="en-US" sz="1100" dirty="0">
                        <a:latin typeface="Calibri"/>
                        <a:ea typeface="Calibri"/>
                        <a:cs typeface="Times New Roman"/>
                      </a:endParaRPr>
                    </a:p>
                    <a:p>
                      <a:pPr marL="0" marR="0">
                        <a:lnSpc>
                          <a:spcPct val="115000"/>
                        </a:lnSpc>
                        <a:spcBef>
                          <a:spcPts val="0"/>
                        </a:spcBef>
                        <a:spcAft>
                          <a:spcPts val="0"/>
                        </a:spcAft>
                      </a:pPr>
                      <a:r>
                        <a:rPr lang="en-US" sz="1400" b="1" dirty="0">
                          <a:latin typeface="Times New Roman"/>
                          <a:ea typeface="Calibri"/>
                          <a:cs typeface="Times New Roman"/>
                        </a:rPr>
                        <a:t>Date of visit: </a:t>
                      </a:r>
                      <a:r>
                        <a:rPr lang="en-US" sz="1200" dirty="0">
                          <a:latin typeface="Times New Roman"/>
                          <a:ea typeface="Calibri"/>
                          <a:cs typeface="Times New Roman"/>
                        </a:rPr>
                        <a:t>25.07.1013</a:t>
                      </a:r>
                      <a:endParaRPr lang="en-US" sz="1100" dirty="0">
                        <a:latin typeface="Calibri"/>
                        <a:ea typeface="Calibri"/>
                        <a:cs typeface="Times New Roman"/>
                      </a:endParaRPr>
                    </a:p>
                    <a:p>
                      <a:pPr marL="0" marR="0">
                        <a:lnSpc>
                          <a:spcPct val="115000"/>
                        </a:lnSpc>
                        <a:spcBef>
                          <a:spcPts val="0"/>
                        </a:spcBef>
                        <a:spcAft>
                          <a:spcPts val="0"/>
                        </a:spcAft>
                      </a:pPr>
                      <a:r>
                        <a:rPr lang="en-US" sz="1400" b="1" dirty="0">
                          <a:latin typeface="Times New Roman"/>
                          <a:ea typeface="Calibri"/>
                          <a:cs typeface="Times New Roman"/>
                        </a:rPr>
                        <a:t>No. of Participants: </a:t>
                      </a:r>
                      <a:r>
                        <a:rPr lang="en-US" sz="1200" dirty="0">
                          <a:latin typeface="Times New Roman"/>
                          <a:ea typeface="Calibri"/>
                          <a:cs typeface="Times New Roman"/>
                        </a:rPr>
                        <a:t>40</a:t>
                      </a:r>
                      <a:endParaRPr lang="en-US" sz="1100" dirty="0">
                        <a:latin typeface="Calibri"/>
                        <a:ea typeface="Calibri"/>
                        <a:cs typeface="Times New Roman"/>
                      </a:endParaRPr>
                    </a:p>
                    <a:p>
                      <a:pPr marL="0" marR="0">
                        <a:lnSpc>
                          <a:spcPct val="115000"/>
                        </a:lnSpc>
                        <a:spcBef>
                          <a:spcPts val="0"/>
                        </a:spcBef>
                        <a:spcAft>
                          <a:spcPts val="0"/>
                        </a:spcAft>
                      </a:pPr>
                      <a:r>
                        <a:rPr lang="en-US" sz="1400" b="1" dirty="0">
                          <a:latin typeface="Times New Roman"/>
                          <a:ea typeface="Calibri"/>
                          <a:cs typeface="Times New Roman"/>
                        </a:rPr>
                        <a:t>Published in: </a:t>
                      </a:r>
                      <a:r>
                        <a:rPr lang="en-US" sz="1200" dirty="0">
                          <a:latin typeface="Times New Roman"/>
                          <a:ea typeface="Calibri"/>
                          <a:cs typeface="Times New Roman"/>
                        </a:rPr>
                        <a:t>Andhra </a:t>
                      </a:r>
                      <a:r>
                        <a:rPr lang="en-US" sz="1200" dirty="0" err="1">
                          <a:latin typeface="Times New Roman"/>
                          <a:ea typeface="Calibri"/>
                          <a:cs typeface="Times New Roman"/>
                        </a:rPr>
                        <a:t>Jyothi</a:t>
                      </a:r>
                      <a:r>
                        <a:rPr lang="en-US" sz="1200" dirty="0">
                          <a:latin typeface="Times New Roman"/>
                          <a:ea typeface="Calibri"/>
                          <a:cs typeface="Times New Roman"/>
                        </a:rPr>
                        <a:t> News paper on </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26</a:t>
                      </a:r>
                      <a:r>
                        <a:rPr lang="en-US" sz="1200" baseline="30000" dirty="0">
                          <a:latin typeface="Times New Roman"/>
                          <a:ea typeface="Calibri"/>
                          <a:cs typeface="Times New Roman"/>
                        </a:rPr>
                        <a:t>th</a:t>
                      </a:r>
                      <a:r>
                        <a:rPr lang="en-US" sz="1200" dirty="0">
                          <a:latin typeface="Times New Roman"/>
                          <a:ea typeface="Calibri"/>
                          <a:cs typeface="Times New Roman"/>
                        </a:rPr>
                        <a:t> July in Kukatpally edition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b="1" dirty="0" smtClean="0">
                <a:solidFill>
                  <a:srgbClr val="0066FF"/>
                </a:solidFill>
                <a:latin typeface="Arial" pitchFamily="34" charset="0"/>
                <a:cs typeface="Arial" pitchFamily="34" charset="0"/>
              </a:rPr>
              <a:t>Photos During Construction of the Structures</a:t>
            </a:r>
            <a:endParaRPr lang="en-US" b="1" dirty="0">
              <a:solidFill>
                <a:srgbClr val="0066FF"/>
              </a:solidFill>
              <a:latin typeface="Arial" pitchFamily="34" charset="0"/>
              <a:cs typeface="Arial" pitchFamily="34" charset="0"/>
            </a:endParaRPr>
          </a:p>
        </p:txBody>
      </p:sp>
      <p:pic>
        <p:nvPicPr>
          <p:cNvPr id="111619" name="Content Placeholder 5" descr="Picture 606-compressed.jpg"/>
          <p:cNvPicPr>
            <a:picLocks noGrp="1" noChangeAspect="1"/>
          </p:cNvPicPr>
          <p:nvPr>
            <p:ph sz="quarter" idx="1"/>
          </p:nvPr>
        </p:nvPicPr>
        <p:blipFill>
          <a:blip r:embed="rId2" cstate="print"/>
          <a:srcRect/>
          <a:stretch>
            <a:fillRect/>
          </a:stretch>
        </p:blipFill>
        <p:spPr>
          <a:xfrm>
            <a:off x="941388" y="1600200"/>
            <a:ext cx="3556000" cy="2667000"/>
          </a:xfrm>
        </p:spPr>
      </p:pic>
      <p:pic>
        <p:nvPicPr>
          <p:cNvPr id="111620" name="Picture 6" descr="Picture 615-compressed.jpg"/>
          <p:cNvPicPr>
            <a:picLocks noChangeAspect="1"/>
          </p:cNvPicPr>
          <p:nvPr/>
        </p:nvPicPr>
        <p:blipFill>
          <a:blip r:embed="rId3"/>
          <a:srcRect/>
          <a:stretch>
            <a:fillRect/>
          </a:stretch>
        </p:blipFill>
        <p:spPr bwMode="auto">
          <a:xfrm>
            <a:off x="4572000" y="3200400"/>
            <a:ext cx="3581400" cy="3459163"/>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112643" name="Content Placeholder 3" descr="Picture 652.jpg"/>
          <p:cNvPicPr>
            <a:picLocks noGrp="1" noChangeAspect="1"/>
          </p:cNvPicPr>
          <p:nvPr>
            <p:ph sz="quarter" idx="1"/>
          </p:nvPr>
        </p:nvPicPr>
        <p:blipFill>
          <a:blip r:embed="rId2"/>
          <a:srcRect/>
          <a:stretch>
            <a:fillRect/>
          </a:stretch>
        </p:blipFill>
        <p:spPr>
          <a:xfrm>
            <a:off x="152400" y="533400"/>
            <a:ext cx="4038600" cy="3028950"/>
          </a:xfrm>
        </p:spPr>
      </p:pic>
      <p:pic>
        <p:nvPicPr>
          <p:cNvPr id="112644" name="Picture 4" descr="2.JPG"/>
          <p:cNvPicPr>
            <a:picLocks noChangeAspect="1"/>
          </p:cNvPicPr>
          <p:nvPr/>
        </p:nvPicPr>
        <p:blipFill>
          <a:blip r:embed="rId3"/>
          <a:srcRect/>
          <a:stretch>
            <a:fillRect/>
          </a:stretch>
        </p:blipFill>
        <p:spPr bwMode="auto">
          <a:xfrm>
            <a:off x="4343400" y="2971800"/>
            <a:ext cx="4102100" cy="35052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13667" name="Content Placeholder 3" descr="20140322_125609-compressed.jpg"/>
          <p:cNvPicPr>
            <a:picLocks noGrp="1" noChangeAspect="1"/>
          </p:cNvPicPr>
          <p:nvPr>
            <p:ph sz="quarter" idx="1"/>
          </p:nvPr>
        </p:nvPicPr>
        <p:blipFill>
          <a:blip r:embed="rId2"/>
          <a:srcRect/>
          <a:stretch>
            <a:fillRect/>
          </a:stretch>
        </p:blipFill>
        <p:spPr>
          <a:xfrm>
            <a:off x="1020763" y="3852863"/>
            <a:ext cx="2886075" cy="2163762"/>
          </a:xfrm>
        </p:spPr>
      </p:pic>
      <p:pic>
        <p:nvPicPr>
          <p:cNvPr id="113668" name="Picture 4" descr="20140322_124746-compressed.jpg"/>
          <p:cNvPicPr>
            <a:picLocks noChangeAspect="1"/>
          </p:cNvPicPr>
          <p:nvPr/>
        </p:nvPicPr>
        <p:blipFill>
          <a:blip r:embed="rId3"/>
          <a:srcRect/>
          <a:stretch>
            <a:fillRect/>
          </a:stretch>
        </p:blipFill>
        <p:spPr bwMode="auto">
          <a:xfrm>
            <a:off x="228600" y="3429000"/>
            <a:ext cx="4114800" cy="3429000"/>
          </a:xfrm>
          <a:prstGeom prst="rect">
            <a:avLst/>
          </a:prstGeom>
          <a:noFill/>
          <a:ln w="9525">
            <a:noFill/>
            <a:miter lim="800000"/>
            <a:headEnd/>
            <a:tailEnd/>
          </a:ln>
        </p:spPr>
      </p:pic>
      <p:pic>
        <p:nvPicPr>
          <p:cNvPr id="113669" name="Picture 5" descr="20140322_125609-compressed.jpg"/>
          <p:cNvPicPr>
            <a:picLocks noChangeAspect="1"/>
          </p:cNvPicPr>
          <p:nvPr/>
        </p:nvPicPr>
        <p:blipFill>
          <a:blip r:embed="rId4"/>
          <a:srcRect/>
          <a:stretch>
            <a:fillRect/>
          </a:stretch>
        </p:blipFill>
        <p:spPr bwMode="auto">
          <a:xfrm>
            <a:off x="4572000" y="0"/>
            <a:ext cx="4114800" cy="3048000"/>
          </a:xfrm>
          <a:prstGeom prst="rect">
            <a:avLst/>
          </a:prstGeom>
          <a:noFill/>
          <a:ln w="9525">
            <a:noFill/>
            <a:miter lim="800000"/>
            <a:headEnd/>
            <a:tailEnd/>
          </a:ln>
        </p:spPr>
      </p:pic>
      <p:pic>
        <p:nvPicPr>
          <p:cNvPr id="113670" name="Picture 6" descr="20140322_133706-compressed.jpg"/>
          <p:cNvPicPr>
            <a:picLocks noChangeAspect="1"/>
          </p:cNvPicPr>
          <p:nvPr/>
        </p:nvPicPr>
        <p:blipFill>
          <a:blip r:embed="rId5"/>
          <a:srcRect/>
          <a:stretch>
            <a:fillRect/>
          </a:stretch>
        </p:blipFill>
        <p:spPr bwMode="auto">
          <a:xfrm>
            <a:off x="228600" y="0"/>
            <a:ext cx="4114800" cy="3048000"/>
          </a:xfrm>
          <a:prstGeom prst="rect">
            <a:avLst/>
          </a:prstGeom>
          <a:noFill/>
          <a:ln w="9525">
            <a:noFill/>
            <a:miter lim="800000"/>
            <a:headEnd/>
            <a:tailEnd/>
          </a:ln>
        </p:spPr>
      </p:pic>
      <p:pic>
        <p:nvPicPr>
          <p:cNvPr id="113671" name="Picture 7" descr="20140322_134428-compressed.jpg"/>
          <p:cNvPicPr>
            <a:picLocks noChangeAspect="1"/>
          </p:cNvPicPr>
          <p:nvPr/>
        </p:nvPicPr>
        <p:blipFill>
          <a:blip r:embed="rId6"/>
          <a:srcRect/>
          <a:stretch>
            <a:fillRect/>
          </a:stretch>
        </p:blipFill>
        <p:spPr bwMode="auto">
          <a:xfrm>
            <a:off x="4572000" y="3505200"/>
            <a:ext cx="4114800" cy="3352800"/>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Line 4"/>
          <p:cNvSpPr>
            <a:spLocks noChangeShapeType="1"/>
          </p:cNvSpPr>
          <p:nvPr/>
        </p:nvSpPr>
        <p:spPr bwMode="auto">
          <a:xfrm flipV="1">
            <a:off x="1752600" y="2895600"/>
            <a:ext cx="2157413" cy="1066800"/>
          </a:xfrm>
          <a:prstGeom prst="line">
            <a:avLst/>
          </a:prstGeom>
          <a:noFill/>
          <a:ln w="28575">
            <a:solidFill>
              <a:srgbClr val="FFFF00"/>
            </a:solidFill>
            <a:round/>
            <a:headEnd/>
            <a:tailEnd/>
          </a:ln>
        </p:spPr>
        <p:txBody>
          <a:bodyPr/>
          <a:lstStyle/>
          <a:p>
            <a:endParaRPr lang="en-IN"/>
          </a:p>
        </p:txBody>
      </p:sp>
      <p:sp>
        <p:nvSpPr>
          <p:cNvPr id="114691" name="Text Box 5"/>
          <p:cNvSpPr txBox="1">
            <a:spLocks noChangeArrowheads="1"/>
          </p:cNvSpPr>
          <p:nvPr/>
        </p:nvSpPr>
        <p:spPr bwMode="auto">
          <a:xfrm rot="-1454915">
            <a:off x="8059738" y="5375275"/>
            <a:ext cx="527050" cy="641350"/>
          </a:xfrm>
          <a:prstGeom prst="rect">
            <a:avLst/>
          </a:prstGeom>
          <a:noFill/>
          <a:ln w="9525">
            <a:noFill/>
            <a:miter lim="800000"/>
            <a:headEnd/>
            <a:tailEnd/>
          </a:ln>
        </p:spPr>
        <p:txBody>
          <a:bodyPr wrap="none">
            <a:spAutoFit/>
          </a:bodyPr>
          <a:lstStyle/>
          <a:p>
            <a:r>
              <a:rPr lang="en-US" sz="3600" b="1">
                <a:solidFill>
                  <a:srgbClr val="FFFF00"/>
                </a:solidFill>
                <a:latin typeface="Times New Roman" pitchFamily="18" charset="0"/>
              </a:rPr>
              <a:t>. .</a:t>
            </a:r>
          </a:p>
        </p:txBody>
      </p:sp>
      <p:pic>
        <p:nvPicPr>
          <p:cNvPr id="6" name="Picture 5" descr="water wallpaper 5.jpg"/>
          <p:cNvPicPr>
            <a:picLocks noChangeAspect="1"/>
          </p:cNvPicPr>
          <p:nvPr/>
        </p:nvPicPr>
        <p:blipFill>
          <a:blip r:embed="rId2">
            <a:duotone>
              <a:schemeClr val="accent2">
                <a:shade val="45000"/>
                <a:satMod val="135000"/>
              </a:schemeClr>
              <a:prstClr val="white"/>
            </a:duotone>
          </a:blip>
          <a:stretch>
            <a:fillRect/>
          </a:stretch>
        </p:blipFill>
        <p:spPr>
          <a:xfrm>
            <a:off x="0" y="0"/>
            <a:ext cx="9144000" cy="6858000"/>
          </a:xfrm>
          <a:prstGeom prst="rect">
            <a:avLst/>
          </a:prstGeom>
        </p:spPr>
      </p:pic>
      <p:sp>
        <p:nvSpPr>
          <p:cNvPr id="114693" name="Text Box 3"/>
          <p:cNvSpPr txBox="1">
            <a:spLocks noChangeArrowheads="1"/>
          </p:cNvSpPr>
          <p:nvPr/>
        </p:nvSpPr>
        <p:spPr bwMode="auto">
          <a:xfrm rot="-1417468">
            <a:off x="219075" y="3741738"/>
            <a:ext cx="4598988" cy="1446212"/>
          </a:xfrm>
          <a:prstGeom prst="rect">
            <a:avLst/>
          </a:prstGeom>
          <a:noFill/>
          <a:ln w="9525">
            <a:noFill/>
            <a:miter lim="800000"/>
            <a:headEnd/>
            <a:tailEnd/>
          </a:ln>
        </p:spPr>
        <p:txBody>
          <a:bodyPr>
            <a:spAutoFit/>
          </a:bodyPr>
          <a:lstStyle/>
          <a:p>
            <a:r>
              <a:rPr lang="en-US" sz="8800" b="1">
                <a:solidFill>
                  <a:srgbClr val="0066FF"/>
                </a:solidFill>
                <a:latin typeface="Brush Script MT" pitchFamily="66" charset="0"/>
              </a:rPr>
              <a:t>Thank You</a:t>
            </a:r>
          </a:p>
        </p:txBody>
      </p:sp>
    </p:spTree>
  </p:cSld>
  <p:clrMapOvr>
    <a:masterClrMapping/>
  </p:clrMapOvr>
  <p:transition advClick="0"/>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5.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1002</TotalTime>
  <Words>4579</Words>
  <Application>Microsoft Office PowerPoint</Application>
  <PresentationFormat>On-screen Show (4:3)</PresentationFormat>
  <Paragraphs>1374</Paragraphs>
  <Slides>96</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96</vt:i4>
      </vt:variant>
    </vt:vector>
  </HeadingPairs>
  <TitlesOfParts>
    <vt:vector size="109" baseType="lpstr">
      <vt:lpstr>Arial</vt:lpstr>
      <vt:lpstr>Century Schoolbook</vt:lpstr>
      <vt:lpstr>Wingdings</vt:lpstr>
      <vt:lpstr>Wingdings 2</vt:lpstr>
      <vt:lpstr>Calibri</vt:lpstr>
      <vt:lpstr>Constantia</vt:lpstr>
      <vt:lpstr>Tahoma</vt:lpstr>
      <vt:lpstr>Times New Roman</vt:lpstr>
      <vt:lpstr>Bookman Old Style</vt:lpstr>
      <vt:lpstr>Brush Script MT</vt:lpstr>
      <vt:lpstr>Oriel</vt:lpstr>
      <vt:lpstr>Flow</vt:lpstr>
      <vt:lpstr>1_Flow</vt:lpstr>
      <vt:lpstr>Rooftop Rainwater Harvesting for Recharging Shallow Groundwater </vt:lpstr>
      <vt:lpstr>Outline of the presentation </vt:lpstr>
      <vt:lpstr>Outline of the presentation cont…</vt:lpstr>
      <vt:lpstr>Slide 4</vt:lpstr>
      <vt:lpstr>Water is the driver of life -Leonardo da Vinci</vt:lpstr>
      <vt:lpstr>Slide 6</vt:lpstr>
      <vt:lpstr>Slide 7</vt:lpstr>
      <vt:lpstr>Slide 8</vt:lpstr>
      <vt:lpstr>Slide 9</vt:lpstr>
      <vt:lpstr>Water Availability</vt:lpstr>
      <vt:lpstr>Slide 11</vt:lpstr>
      <vt:lpstr>Slide 12</vt:lpstr>
      <vt:lpstr>Slide 13</vt:lpstr>
      <vt:lpstr>Slide 14</vt:lpstr>
      <vt:lpstr>Slide 15</vt:lpstr>
      <vt:lpstr>Slide 16</vt:lpstr>
      <vt:lpstr>Cont…</vt:lpstr>
      <vt:lpstr>Benefits</vt:lpstr>
      <vt:lpstr>Slide 19</vt:lpstr>
      <vt:lpstr>Slide 20</vt:lpstr>
      <vt:lpstr>Slide 21</vt:lpstr>
      <vt:lpstr>Components of Rainwater Harvesting System</vt:lpstr>
      <vt:lpstr>Slide 23</vt:lpstr>
      <vt:lpstr>Slide 24</vt:lpstr>
      <vt:lpstr>Collection area</vt:lpstr>
      <vt:lpstr>Slide 26</vt:lpstr>
      <vt:lpstr>Rainwater harvesting, use and recharge in JNTUH – a Case study</vt:lpstr>
      <vt:lpstr>OBJECTIVES OF THE PROJECT </vt:lpstr>
      <vt:lpstr>Slide 29</vt:lpstr>
      <vt:lpstr>Objectives of the Project cont…</vt:lpstr>
      <vt:lpstr>Objectives of the Project cont…</vt:lpstr>
      <vt:lpstr>Objectives of the Project cont…</vt:lpstr>
      <vt:lpstr>Objectives of the Project cont…</vt:lpstr>
      <vt:lpstr>Scope of artificial recharge </vt:lpstr>
      <vt:lpstr>Available built-up area and other particulars related to artificial recharge</vt:lpstr>
      <vt:lpstr>Built-up area and other particulars related to artificial recharge under consideration</vt:lpstr>
      <vt:lpstr>Land use land cover details in the study area</vt:lpstr>
      <vt:lpstr>Normal monthly annual rainfall in mm </vt:lpstr>
      <vt:lpstr>Normal rainfall over the study area</vt:lpstr>
      <vt:lpstr>Percentage of deviation over normal rainfall </vt:lpstr>
      <vt:lpstr>Trend line of rainfall over Hyderabad</vt:lpstr>
      <vt:lpstr>Water level fluctuations for a period of May to September at 30 min interval</vt:lpstr>
      <vt:lpstr>Details about the name of the building, existing built-up area, maximum amount of water can be harvested on a normal year and on a maximum rain day</vt:lpstr>
      <vt:lpstr>Details about the name of the building, existing built-up area, maximum amount of water can be harvested on a normal year and on a maximum rain day</vt:lpstr>
      <vt:lpstr>Details about the name of the building, existing built-up area, maximum amount of water can be harvested on a normal year and on a maximum rain day</vt:lpstr>
      <vt:lpstr>PROPOSED STRUCTURES</vt:lpstr>
      <vt:lpstr>Farm rainwater harvesting structures</vt:lpstr>
      <vt:lpstr>Farm rainwater harvesting structures cont…</vt:lpstr>
      <vt:lpstr>Three Observation wells in the campus</vt:lpstr>
      <vt:lpstr>Three Observation wells in the campus cont….</vt:lpstr>
      <vt:lpstr>Roof-top rainwater harvesting with a capacity of 50,000 litres and re-use</vt:lpstr>
      <vt:lpstr>Roof-top rainwater harvesting with a capacity of 50,000 litres and re-use cont…</vt:lpstr>
      <vt:lpstr>Roof-top rainwater harvesting with a capacity of 50,000 litres and re-use cont…</vt:lpstr>
      <vt:lpstr>Roof top rainwater harvesting with a capacity of two lakh liters and re-use </vt:lpstr>
      <vt:lpstr>Roof top rainwater harvesting with a capacity of two lakh liters and re-use cont…</vt:lpstr>
      <vt:lpstr>Roof top rainwater harvesting with a capacity of two lakh liters and re-use cont…</vt:lpstr>
      <vt:lpstr>Roof top rainwater collection with a capacity of 1,00,000 liters along with recharge shafts and supported with side brick walls</vt:lpstr>
      <vt:lpstr>Roof top rainwater collection with a capacity of 1,00,000 liters along with recharge shafts and supported with side brick walls cont…</vt:lpstr>
      <vt:lpstr>Undertaking from the Agency for O &amp; M of Recharge Facility, cont…</vt:lpstr>
      <vt:lpstr>Undertaking from the Agency for O &amp; M of Recharge Facility, cont…</vt:lpstr>
      <vt:lpstr>Undertaking from the Agency for O &amp; M of Recharge Facility, cont…</vt:lpstr>
      <vt:lpstr>Undertaking from the Agency for O &amp; M of Recharge Facility, cont…</vt:lpstr>
      <vt:lpstr>Proposed piezometer locations along with its influence as calculated using Thiessen polygon network method in GIS environment</vt:lpstr>
      <vt:lpstr>Drainage area</vt:lpstr>
      <vt:lpstr>Vegetation area</vt:lpstr>
      <vt:lpstr>Roads along with Playground </vt:lpstr>
      <vt:lpstr>Buildings along with Roads </vt:lpstr>
      <vt:lpstr>Piezometer well locations</vt:lpstr>
      <vt:lpstr>Locations of proposed Rainwater Harvesting Structures </vt:lpstr>
      <vt:lpstr>Slide 70</vt:lpstr>
      <vt:lpstr>Roof top rainwater harvesting with a capacity of two lakh liters and re-use</vt:lpstr>
      <vt:lpstr>Roof top rainwater harvesting with a capacity of 50,000 liters with brick walls </vt:lpstr>
      <vt:lpstr>Impact of  Artificial Recharge  of Rainwater  in  JNTU Hyderabad campus  </vt:lpstr>
      <vt:lpstr>Structures Constructed  </vt:lpstr>
      <vt:lpstr>Structures Constructed  </vt:lpstr>
      <vt:lpstr>          Recharge of rainwater through injection wells in the JNTUH campus: Location of the structure: NEAR LIBRARY  Estimated Cost: 5, 50,000 Rupees  Quantity of rainwater harvested and recharged during the year 2012 and 2013</vt:lpstr>
      <vt:lpstr>Location of the structure: Near Girls Hostel  Estimated Cost: 5, 50,000 Rupees  Quantity of rainwater harvested and recharged during the year 2012 and 2013</vt:lpstr>
      <vt:lpstr>Location of the structure: Near New IST  Estimated Cost: 5, 50,000 Rupees  Quantity of rainwater harvested and recharged during the year 2012 and 2013</vt:lpstr>
      <vt:lpstr>Location of the structure: new quarters  Estimated cost: 5, 00,000 rupees  Quantity of rainwater harvested and recharged during the year 2012 and 2013</vt:lpstr>
      <vt:lpstr>Location of the structure :Old Quarters Estimated Cost: 5, 00,000 rupees Quantity of rainwater harvested and recharged during the year 2012 and 2013</vt:lpstr>
      <vt:lpstr>Slide 81</vt:lpstr>
      <vt:lpstr>Total quantity of rainwater recharged during the year  2012 and 2013</vt:lpstr>
      <vt:lpstr>Reuse of rainwater in the JNTUH campus:. Location of the tank: Manjeera hostel Estimated Cost: 9, 50,000 Rupees Quantity of rainwater harvested and reused during the year 2012 and 2013 </vt:lpstr>
      <vt:lpstr>Total quantity of rainwater recharged during the year 2012 and 2013</vt:lpstr>
      <vt:lpstr>VARIATION OF DAILY GROUNDWATER LEVEL AND RAINFALL FOR THE MONTHS OF  JULY TO SEPTEMBER 2012 FOR THE PIEZOMETER LOCATED BEHIND LIBRARY BUILDING IN THE CAMPUS.</vt:lpstr>
      <vt:lpstr>VARIATION OF DAILY GROUNDWATER LEVEL AND RAINFALL FOR THE MONTHS OF  JULY TO SEPTEMBER 2012 FOR THE PIEZOMETER LOCATED NEAR GIRLS HOSTEL IN THE CAMPUS</vt:lpstr>
      <vt:lpstr> </vt:lpstr>
      <vt:lpstr>Slide 88</vt:lpstr>
      <vt:lpstr>Slide 89</vt:lpstr>
      <vt:lpstr>Slide 90</vt:lpstr>
      <vt:lpstr>  Electronic Video Coverage by Media </vt:lpstr>
      <vt:lpstr>Slide 92</vt:lpstr>
      <vt:lpstr>Photos During Construction of the Structures</vt:lpstr>
      <vt:lpstr>Slide 94</vt:lpstr>
      <vt:lpstr>Slide 95</vt:lpstr>
      <vt:lpstr>Slide 96</vt:lpstr>
    </vt:vector>
  </TitlesOfParts>
  <Company>JNTU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DEMONSTRATIVE RAIN WATER HARVESTING STRUCUTRES</dc:title>
  <dc:creator>CWR</dc:creator>
  <cp:lastModifiedBy>ravindra-s</cp:lastModifiedBy>
  <cp:revision>122</cp:revision>
  <dcterms:created xsi:type="dcterms:W3CDTF">2009-10-05T13:18:07Z</dcterms:created>
  <dcterms:modified xsi:type="dcterms:W3CDTF">2014-07-24T09:08:37Z</dcterms:modified>
</cp:coreProperties>
</file>