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7" r:id="rId3"/>
    <p:sldId id="256" r:id="rId4"/>
    <p:sldId id="263" r:id="rId5"/>
    <p:sldId id="265" r:id="rId6"/>
    <p:sldId id="257" r:id="rId7"/>
    <p:sldId id="258" r:id="rId8"/>
    <p:sldId id="259" r:id="rId9"/>
    <p:sldId id="260" r:id="rId10"/>
    <p:sldId id="266" r:id="rId11"/>
    <p:sldId id="267" r:id="rId12"/>
    <p:sldId id="268" r:id="rId13"/>
    <p:sldId id="269" r:id="rId14"/>
    <p:sldId id="275" r:id="rId15"/>
    <p:sldId id="276" r:id="rId16"/>
    <p:sldId id="261"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A8F1BB0-D214-4BC9-A5A7-1F832E432CEE}" type="datetimeFigureOut">
              <a:rPr lang="en-US" smtClean="0"/>
              <a:t>4/21/2016</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6686CF48-19F4-4A37-9979-15C1E9DF61CA}"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7A8F1BB0-D214-4BC9-A5A7-1F832E432CEE}" type="datetimeFigureOut">
              <a:rPr lang="en-US" smtClean="0"/>
              <a:t>4/21/2016</a:t>
            </a:fld>
            <a:endParaRPr lang="en-US"/>
          </a:p>
        </p:txBody>
      </p:sp>
      <p:sp>
        <p:nvSpPr>
          <p:cNvPr id="14" name="Slide Number Placeholder 13"/>
          <p:cNvSpPr>
            <a:spLocks noGrp="1"/>
          </p:cNvSpPr>
          <p:nvPr>
            <p:ph type="sldNum" sz="quarter" idx="11"/>
          </p:nvPr>
        </p:nvSpPr>
        <p:spPr/>
        <p:txBody>
          <a:bodyPr/>
          <a:lstStyle/>
          <a:p>
            <a:fld id="{6686CF48-19F4-4A37-9979-15C1E9DF61C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7A8F1BB0-D214-4BC9-A5A7-1F832E432CEE}" type="datetimeFigureOut">
              <a:rPr lang="en-US" smtClean="0"/>
              <a:t>4/21/2016</a:t>
            </a:fld>
            <a:endParaRPr lang="en-US"/>
          </a:p>
        </p:txBody>
      </p:sp>
      <p:sp>
        <p:nvSpPr>
          <p:cNvPr id="14" name="Slide Number Placeholder 13"/>
          <p:cNvSpPr>
            <a:spLocks noGrp="1"/>
          </p:cNvSpPr>
          <p:nvPr>
            <p:ph type="sldNum" sz="quarter" idx="11"/>
          </p:nvPr>
        </p:nvSpPr>
        <p:spPr/>
        <p:txBody>
          <a:bodyPr/>
          <a:lstStyle/>
          <a:p>
            <a:fld id="{6686CF48-19F4-4A37-9979-15C1E9DF61C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870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660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54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56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34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260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496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05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7A8F1BB0-D214-4BC9-A5A7-1F832E432CEE}" type="datetimeFigureOut">
              <a:rPr lang="en-US" smtClean="0"/>
              <a:t>4/21/2016</a:t>
            </a:fld>
            <a:endParaRPr lang="en-US"/>
          </a:p>
        </p:txBody>
      </p:sp>
      <p:sp>
        <p:nvSpPr>
          <p:cNvPr id="11" name="Slide Number Placeholder 10"/>
          <p:cNvSpPr>
            <a:spLocks noGrp="1"/>
          </p:cNvSpPr>
          <p:nvPr>
            <p:ph type="sldNum" sz="quarter" idx="11"/>
          </p:nvPr>
        </p:nvSpPr>
        <p:spPr/>
        <p:txBody>
          <a:bodyPr/>
          <a:lstStyle/>
          <a:p>
            <a:fld id="{6686CF48-19F4-4A37-9979-15C1E9DF61CA}"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115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814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27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A8F1BB0-D214-4BC9-A5A7-1F832E432CEE}" type="datetimeFigureOut">
              <a:rPr lang="en-US" smtClean="0"/>
              <a:t>4/21/2016</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6686CF48-19F4-4A37-9979-15C1E9DF61CA}"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7A8F1BB0-D214-4BC9-A5A7-1F832E432CEE}" type="datetimeFigureOut">
              <a:rPr lang="en-US" smtClean="0"/>
              <a:t>4/21/2016</a:t>
            </a:fld>
            <a:endParaRPr lang="en-US"/>
          </a:p>
        </p:txBody>
      </p:sp>
      <p:sp>
        <p:nvSpPr>
          <p:cNvPr id="13" name="Slide Number Placeholder 12"/>
          <p:cNvSpPr>
            <a:spLocks noGrp="1"/>
          </p:cNvSpPr>
          <p:nvPr>
            <p:ph type="sldNum" sz="quarter" idx="11"/>
          </p:nvPr>
        </p:nvSpPr>
        <p:spPr/>
        <p:txBody>
          <a:bodyPr/>
          <a:lstStyle/>
          <a:p>
            <a:fld id="{6686CF48-19F4-4A37-9979-15C1E9DF61C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7A8F1BB0-D214-4BC9-A5A7-1F832E432CEE}" type="datetimeFigureOut">
              <a:rPr lang="en-US" smtClean="0"/>
              <a:t>4/21/2016</a:t>
            </a:fld>
            <a:endParaRPr lang="en-US"/>
          </a:p>
        </p:txBody>
      </p:sp>
      <p:sp>
        <p:nvSpPr>
          <p:cNvPr id="14" name="Slide Number Placeholder 13"/>
          <p:cNvSpPr>
            <a:spLocks noGrp="1"/>
          </p:cNvSpPr>
          <p:nvPr>
            <p:ph type="sldNum" sz="quarter" idx="11"/>
          </p:nvPr>
        </p:nvSpPr>
        <p:spPr/>
        <p:txBody>
          <a:bodyPr/>
          <a:lstStyle/>
          <a:p>
            <a:fld id="{6686CF48-19F4-4A37-9979-15C1E9DF61C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7A8F1BB0-D214-4BC9-A5A7-1F832E432CEE}" type="datetimeFigureOut">
              <a:rPr lang="en-US" smtClean="0"/>
              <a:t>4/21/2016</a:t>
            </a:fld>
            <a:endParaRPr lang="en-US"/>
          </a:p>
        </p:txBody>
      </p:sp>
      <p:sp>
        <p:nvSpPr>
          <p:cNvPr id="10" name="Slide Number Placeholder 9"/>
          <p:cNvSpPr>
            <a:spLocks noGrp="1"/>
          </p:cNvSpPr>
          <p:nvPr>
            <p:ph type="sldNum" sz="quarter" idx="11"/>
          </p:nvPr>
        </p:nvSpPr>
        <p:spPr/>
        <p:txBody>
          <a:bodyPr/>
          <a:lstStyle/>
          <a:p>
            <a:fld id="{6686CF48-19F4-4A37-9979-15C1E9DF61CA}"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A8F1BB0-D214-4BC9-A5A7-1F832E432CEE}" type="datetimeFigureOut">
              <a:rPr lang="en-US" smtClean="0"/>
              <a:t>4/21/2016</a:t>
            </a:fld>
            <a:endParaRPr lang="en-US"/>
          </a:p>
        </p:txBody>
      </p:sp>
      <p:sp>
        <p:nvSpPr>
          <p:cNvPr id="9" name="Slide Number Placeholder 8"/>
          <p:cNvSpPr>
            <a:spLocks noGrp="1"/>
          </p:cNvSpPr>
          <p:nvPr>
            <p:ph type="sldNum" sz="quarter" idx="11"/>
          </p:nvPr>
        </p:nvSpPr>
        <p:spPr/>
        <p:txBody>
          <a:bodyPr/>
          <a:lstStyle/>
          <a:p>
            <a:fld id="{6686CF48-19F4-4A37-9979-15C1E9DF61C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7A8F1BB0-D214-4BC9-A5A7-1F832E432CEE}" type="datetimeFigureOut">
              <a:rPr lang="en-US" smtClean="0"/>
              <a:t>4/21/2016</a:t>
            </a:fld>
            <a:endParaRPr lang="en-US"/>
          </a:p>
        </p:txBody>
      </p:sp>
      <p:sp>
        <p:nvSpPr>
          <p:cNvPr id="16" name="Slide Number Placeholder 15"/>
          <p:cNvSpPr>
            <a:spLocks noGrp="1"/>
          </p:cNvSpPr>
          <p:nvPr>
            <p:ph type="sldNum" sz="quarter" idx="11"/>
          </p:nvPr>
        </p:nvSpPr>
        <p:spPr/>
        <p:txBody>
          <a:bodyPr/>
          <a:lstStyle/>
          <a:p>
            <a:fld id="{6686CF48-19F4-4A37-9979-15C1E9DF61C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7A8F1BB0-D214-4BC9-A5A7-1F832E432CEE}" type="datetimeFigureOut">
              <a:rPr lang="en-US" smtClean="0"/>
              <a:t>4/21/2016</a:t>
            </a:fld>
            <a:endParaRPr lang="en-US"/>
          </a:p>
        </p:txBody>
      </p:sp>
      <p:sp>
        <p:nvSpPr>
          <p:cNvPr id="17" name="Slide Number Placeholder 16"/>
          <p:cNvSpPr>
            <a:spLocks noGrp="1"/>
          </p:cNvSpPr>
          <p:nvPr>
            <p:ph type="sldNum" sz="quarter" idx="11"/>
          </p:nvPr>
        </p:nvSpPr>
        <p:spPr/>
        <p:txBody>
          <a:bodyPr/>
          <a:lstStyle/>
          <a:p>
            <a:fld id="{6686CF48-19F4-4A37-9979-15C1E9DF61CA}"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6686CF48-19F4-4A37-9979-15C1E9DF61CA}"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A8F1BB0-D214-4BC9-A5A7-1F832E432CEE}" type="datetimeFigureOut">
              <a:rPr lang="en-US" smtClean="0"/>
              <a:t>4/21/2016</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493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tel:%2B5999%20788-8008" TargetMode="External"/><Relationship Id="rId7" Type="http://schemas.openxmlformats.org/officeDocument/2006/relationships/hyperlink" Target="http://www.avalonu.org/" TargetMode="External"/><Relationship Id="rId2" Type="http://schemas.openxmlformats.org/officeDocument/2006/relationships/hyperlink" Target="tel:%2B5999%C2%A0691-0461" TargetMode="External"/><Relationship Id="rId1" Type="http://schemas.openxmlformats.org/officeDocument/2006/relationships/slideLayout" Target="../slideLayouts/slideLayout12.xml"/><Relationship Id="rId6" Type="http://schemas.openxmlformats.org/officeDocument/2006/relationships/hyperlink" Target="mailto:sherissa@avalonu.org" TargetMode="External"/><Relationship Id="rId5" Type="http://schemas.openxmlformats.org/officeDocument/2006/relationships/hyperlink" Target="mailto:reachdrmvrrao@gmail.com" TargetMode="External"/><Relationship Id="rId4" Type="http://schemas.openxmlformats.org/officeDocument/2006/relationships/hyperlink" Target="tel:%2B5999%20788-8102"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Autofit/>
          </a:bodyPr>
          <a:lstStyle/>
          <a:p>
            <a:r>
              <a:rPr lang="en-US" sz="2800" dirty="0" smtClean="0"/>
              <a:t>Abstract presentation</a:t>
            </a:r>
            <a:br>
              <a:rPr lang="en-US" sz="2800" dirty="0" smtClean="0"/>
            </a:br>
            <a:r>
              <a:rPr lang="en-US" sz="2800" dirty="0" smtClean="0"/>
              <a:t>Medical research- Scorpion as a model</a:t>
            </a:r>
            <a:endParaRPr lang="en-US" sz="2400" dirty="0"/>
          </a:p>
        </p:txBody>
      </p:sp>
      <p:sp>
        <p:nvSpPr>
          <p:cNvPr id="3" name="Subtitle 2"/>
          <p:cNvSpPr>
            <a:spLocks noGrp="1"/>
          </p:cNvSpPr>
          <p:nvPr>
            <p:ph type="subTitle" idx="1"/>
          </p:nvPr>
        </p:nvSpPr>
        <p:spPr>
          <a:xfrm>
            <a:off x="457200" y="2133600"/>
            <a:ext cx="8458200" cy="3886200"/>
          </a:xfrm>
        </p:spPr>
        <p:txBody>
          <a:bodyPr>
            <a:noAutofit/>
          </a:bodyPr>
          <a:lstStyle/>
          <a:p>
            <a:r>
              <a:rPr lang="en-US" sz="1600" dirty="0">
                <a:solidFill>
                  <a:srgbClr val="0070C0"/>
                </a:solidFill>
              </a:rPr>
              <a:t>Dr. </a:t>
            </a:r>
            <a:r>
              <a:rPr lang="en-US" sz="1600" dirty="0" err="1">
                <a:solidFill>
                  <a:srgbClr val="0070C0"/>
                </a:solidFill>
              </a:rPr>
              <a:t>M.V.Raghavendra</a:t>
            </a:r>
            <a:r>
              <a:rPr lang="en-US" sz="1600" dirty="0">
                <a:solidFill>
                  <a:srgbClr val="0070C0"/>
                </a:solidFill>
              </a:rPr>
              <a:t> </a:t>
            </a:r>
            <a:r>
              <a:rPr lang="en-US" sz="1600" dirty="0" err="1">
                <a:solidFill>
                  <a:srgbClr val="0070C0"/>
                </a:solidFill>
              </a:rPr>
              <a:t>Rao</a:t>
            </a:r>
            <a:r>
              <a:rPr lang="en-US" sz="1600" dirty="0">
                <a:solidFill>
                  <a:srgbClr val="0070C0"/>
                </a:solidFill>
              </a:rPr>
              <a:t>,</a:t>
            </a:r>
          </a:p>
          <a:p>
            <a:pPr fontAlgn="ctr"/>
            <a:r>
              <a:rPr lang="en-US" sz="1600" dirty="0">
                <a:solidFill>
                  <a:srgbClr val="0070C0"/>
                </a:solidFill>
              </a:rPr>
              <a:t>Professor of Medical </a:t>
            </a:r>
            <a:r>
              <a:rPr lang="en-US" sz="1600" dirty="0" smtClean="0">
                <a:solidFill>
                  <a:srgbClr val="0070C0"/>
                </a:solidFill>
              </a:rPr>
              <a:t>Microbiology, Immunology  and </a:t>
            </a:r>
            <a:r>
              <a:rPr lang="en-US" sz="1600" dirty="0">
                <a:solidFill>
                  <a:srgbClr val="0070C0"/>
                </a:solidFill>
              </a:rPr>
              <a:t>Parasitology,</a:t>
            </a:r>
          </a:p>
          <a:p>
            <a:pPr fontAlgn="ctr"/>
            <a:r>
              <a:rPr lang="en-US" sz="1600" dirty="0">
                <a:solidFill>
                  <a:srgbClr val="0070C0"/>
                </a:solidFill>
              </a:rPr>
              <a:t>Dean (Students Affairs)</a:t>
            </a:r>
          </a:p>
          <a:p>
            <a:pPr fontAlgn="ctr"/>
            <a:r>
              <a:rPr lang="en-US" sz="1600" dirty="0">
                <a:solidFill>
                  <a:srgbClr val="0070C0"/>
                </a:solidFill>
              </a:rPr>
              <a:t>Avalon University School of Medicine</a:t>
            </a:r>
          </a:p>
          <a:p>
            <a:pPr fontAlgn="ctr"/>
            <a:r>
              <a:rPr lang="en-US" sz="1600" dirty="0">
                <a:solidFill>
                  <a:srgbClr val="0070C0"/>
                </a:solidFill>
              </a:rPr>
              <a:t>Sta. </a:t>
            </a:r>
            <a:r>
              <a:rPr lang="en-US" sz="1600" dirty="0" err="1">
                <a:solidFill>
                  <a:srgbClr val="0070C0"/>
                </a:solidFill>
              </a:rPr>
              <a:t>Rosaweg</a:t>
            </a:r>
            <a:r>
              <a:rPr lang="en-US" sz="1600" dirty="0">
                <a:solidFill>
                  <a:srgbClr val="0070C0"/>
                </a:solidFill>
              </a:rPr>
              <a:t> 122-124</a:t>
            </a:r>
          </a:p>
          <a:p>
            <a:pPr fontAlgn="ctr"/>
            <a:r>
              <a:rPr lang="en-US" sz="1600" dirty="0">
                <a:solidFill>
                  <a:srgbClr val="0070C0"/>
                </a:solidFill>
              </a:rPr>
              <a:t>Willemstad, </a:t>
            </a:r>
            <a:r>
              <a:rPr lang="en-US" sz="1600" dirty="0" err="1">
                <a:solidFill>
                  <a:srgbClr val="0070C0"/>
                </a:solidFill>
              </a:rPr>
              <a:t>Curaçao</a:t>
            </a:r>
            <a:endParaRPr lang="en-US" sz="1600" dirty="0">
              <a:solidFill>
                <a:srgbClr val="0070C0"/>
              </a:solidFill>
            </a:endParaRPr>
          </a:p>
          <a:p>
            <a:pPr fontAlgn="ctr"/>
            <a:r>
              <a:rPr lang="en-US" sz="1600" dirty="0">
                <a:solidFill>
                  <a:srgbClr val="0070C0"/>
                </a:solidFill>
              </a:rPr>
              <a:t>C: </a:t>
            </a:r>
            <a:r>
              <a:rPr lang="en-US" sz="1600" dirty="0">
                <a:solidFill>
                  <a:srgbClr val="0070C0"/>
                </a:solidFill>
                <a:hlinkClick r:id="rId2"/>
              </a:rPr>
              <a:t>+5999 691-0461</a:t>
            </a:r>
            <a:endParaRPr lang="en-US" sz="1600" dirty="0">
              <a:solidFill>
                <a:srgbClr val="0070C0"/>
              </a:solidFill>
            </a:endParaRPr>
          </a:p>
          <a:p>
            <a:pPr fontAlgn="ctr"/>
            <a:r>
              <a:rPr lang="en-US" sz="1600" dirty="0">
                <a:solidFill>
                  <a:srgbClr val="0070C0"/>
                </a:solidFill>
              </a:rPr>
              <a:t>T: </a:t>
            </a:r>
            <a:r>
              <a:rPr lang="en-US" sz="1600" dirty="0">
                <a:solidFill>
                  <a:srgbClr val="0070C0"/>
                </a:solidFill>
                <a:hlinkClick r:id="rId3"/>
              </a:rPr>
              <a:t>+5999 788-8008</a:t>
            </a:r>
            <a:endParaRPr lang="en-US" sz="1600" dirty="0">
              <a:solidFill>
                <a:srgbClr val="0070C0"/>
              </a:solidFill>
            </a:endParaRPr>
          </a:p>
          <a:p>
            <a:pPr fontAlgn="ctr"/>
            <a:r>
              <a:rPr lang="en-US" sz="1600" dirty="0">
                <a:solidFill>
                  <a:srgbClr val="0070C0"/>
                </a:solidFill>
              </a:rPr>
              <a:t>F: </a:t>
            </a:r>
            <a:r>
              <a:rPr lang="en-US" sz="1600" dirty="0">
                <a:solidFill>
                  <a:srgbClr val="0070C0"/>
                </a:solidFill>
                <a:hlinkClick r:id="rId4"/>
              </a:rPr>
              <a:t>+5999 788-8102</a:t>
            </a:r>
            <a:endParaRPr lang="en-US" sz="1600" dirty="0">
              <a:solidFill>
                <a:srgbClr val="0070C0"/>
              </a:solidFill>
            </a:endParaRPr>
          </a:p>
          <a:p>
            <a:pPr fontAlgn="ctr"/>
            <a:r>
              <a:rPr lang="en-US" sz="1600" dirty="0">
                <a:solidFill>
                  <a:srgbClr val="0070C0"/>
                </a:solidFill>
              </a:rPr>
              <a:t>E: </a:t>
            </a:r>
            <a:r>
              <a:rPr lang="en-US" sz="1600" dirty="0">
                <a:solidFill>
                  <a:srgbClr val="0070C0"/>
                </a:solidFill>
                <a:hlinkClick r:id="rId5"/>
              </a:rPr>
              <a:t>reachdrmvrrao@gmail.com</a:t>
            </a:r>
            <a:endParaRPr lang="en-US" sz="1600" dirty="0">
              <a:solidFill>
                <a:srgbClr val="0070C0"/>
              </a:solidFill>
            </a:endParaRPr>
          </a:p>
          <a:p>
            <a:pPr fontAlgn="ctr"/>
            <a:r>
              <a:rPr lang="en-US" sz="1600" dirty="0">
                <a:solidFill>
                  <a:srgbClr val="0070C0"/>
                </a:solidFill>
              </a:rPr>
              <a:t>E: </a:t>
            </a:r>
            <a:r>
              <a:rPr lang="en-US" sz="1600" u="sng" dirty="0">
                <a:solidFill>
                  <a:srgbClr val="0070C0"/>
                </a:solidFill>
              </a:rPr>
              <a:t>dr.raghavendra</a:t>
            </a:r>
            <a:r>
              <a:rPr lang="en-US" sz="1600" u="sng" dirty="0">
                <a:solidFill>
                  <a:srgbClr val="0070C0"/>
                </a:solidFill>
                <a:hlinkClick r:id="rId6"/>
              </a:rPr>
              <a:t>@avalonu.or</a:t>
            </a:r>
            <a:r>
              <a:rPr lang="en-US" sz="1600" u="sng" dirty="0">
                <a:solidFill>
                  <a:srgbClr val="0070C0"/>
                </a:solidFill>
              </a:rPr>
              <a:t>g</a:t>
            </a:r>
            <a:endParaRPr lang="en-US" sz="1600" dirty="0">
              <a:solidFill>
                <a:srgbClr val="0070C0"/>
              </a:solidFill>
            </a:endParaRPr>
          </a:p>
          <a:p>
            <a:pPr fontAlgn="ctr"/>
            <a:r>
              <a:rPr lang="en-US" sz="1600" dirty="0">
                <a:solidFill>
                  <a:srgbClr val="0070C0"/>
                </a:solidFill>
              </a:rPr>
              <a:t>    </a:t>
            </a:r>
            <a:r>
              <a:rPr lang="en-US" sz="1600" dirty="0">
                <a:solidFill>
                  <a:srgbClr val="0070C0"/>
                </a:solidFill>
                <a:hlinkClick r:id="rId7"/>
              </a:rPr>
              <a:t>www.avalonu.o</a:t>
            </a:r>
            <a:r>
              <a:rPr lang="en-US" sz="1600" dirty="0">
                <a:solidFill>
                  <a:srgbClr val="0070C0"/>
                </a:solidFill>
              </a:rPr>
              <a:t>rg,</a:t>
            </a:r>
          </a:p>
          <a:p>
            <a:pPr fontAlgn="ctr"/>
            <a:endParaRPr lang="en-US" sz="1600" dirty="0" smtClean="0">
              <a:solidFill>
                <a:srgbClr val="0070C0"/>
              </a:solidFill>
            </a:endParaRPr>
          </a:p>
          <a:p>
            <a:pPr fontAlgn="ctr"/>
            <a:r>
              <a:rPr lang="en-US" sz="1600" dirty="0" smtClean="0">
                <a:solidFill>
                  <a:srgbClr val="0070C0"/>
                </a:solidFill>
              </a:rPr>
              <a:t>Editor-In </a:t>
            </a:r>
            <a:r>
              <a:rPr lang="en-US" sz="1600" dirty="0">
                <a:solidFill>
                  <a:srgbClr val="0070C0"/>
                </a:solidFill>
              </a:rPr>
              <a:t>Chief-Anatomy and Physiology current research </a:t>
            </a:r>
            <a:r>
              <a:rPr lang="en-US" sz="1600" dirty="0" smtClean="0">
                <a:solidFill>
                  <a:srgbClr val="0070C0"/>
                </a:solidFill>
              </a:rPr>
              <a:t>(USA)</a:t>
            </a:r>
          </a:p>
          <a:p>
            <a:pPr fontAlgn="ctr"/>
            <a:r>
              <a:rPr lang="en-US" sz="1600" dirty="0" smtClean="0">
                <a:solidFill>
                  <a:srgbClr val="0070C0"/>
                </a:solidFill>
              </a:rPr>
              <a:t>Editor Bio Technology and Microbiology current research International  journal (USA)</a:t>
            </a:r>
          </a:p>
          <a:p>
            <a:pPr fontAlgn="ctr"/>
            <a:endParaRPr lang="en-US" sz="1600" dirty="0">
              <a:solidFill>
                <a:srgbClr val="0070C0"/>
              </a:solidFill>
            </a:endParaRPr>
          </a:p>
          <a:p>
            <a:endParaRPr lang="en-US" sz="1600" dirty="0" smtClean="0"/>
          </a:p>
        </p:txBody>
      </p:sp>
    </p:spTree>
    <p:extLst>
      <p:ext uri="{BB962C8B-B14F-4D97-AF65-F5344CB8AC3E}">
        <p14:creationId xmlns:p14="http://schemas.microsoft.com/office/powerpoint/2010/main" val="1111803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1.bp.blogspot.com/-lME5VmTyuAk/USJmN5vtcfI/AAAAAAAAAL0/sXX3xy6D60Y/s1600/Thalidomide-baby.jpg"/>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543800" cy="6400800"/>
          </a:xfrm>
          <a:prstGeom prst="rect">
            <a:avLst/>
          </a:prstGeom>
          <a:noFill/>
          <a:ln>
            <a:noFill/>
          </a:ln>
        </p:spPr>
      </p:pic>
    </p:spTree>
    <p:extLst>
      <p:ext uri="{BB962C8B-B14F-4D97-AF65-F5344CB8AC3E}">
        <p14:creationId xmlns:p14="http://schemas.microsoft.com/office/powerpoint/2010/main" val="580678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s-media-cache-ak0.pinimg.com/736x/c4/bb/29/c4bb294aaf029f163b9f028a8d8503c0.jpg"/>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442960" cy="5562600"/>
          </a:xfrm>
          <a:prstGeom prst="rect">
            <a:avLst/>
          </a:prstGeom>
          <a:noFill/>
          <a:ln>
            <a:noFill/>
          </a:ln>
        </p:spPr>
      </p:pic>
    </p:spTree>
    <p:extLst>
      <p:ext uri="{BB962C8B-B14F-4D97-AF65-F5344CB8AC3E}">
        <p14:creationId xmlns:p14="http://schemas.microsoft.com/office/powerpoint/2010/main" val="1344342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flyfishingdevon.co.uk/salmon/year2/psy221psychoteratology/thalidomide.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1"/>
            <a:ext cx="3429000" cy="5684592"/>
          </a:xfrm>
          <a:prstGeom prst="rect">
            <a:avLst/>
          </a:prstGeom>
          <a:noFill/>
          <a:ln>
            <a:noFill/>
          </a:ln>
        </p:spPr>
      </p:pic>
      <p:pic>
        <p:nvPicPr>
          <p:cNvPr id="3" name="Picture 2" descr="http://1.bp.blogspot.com/-mLD5mP-v67s/UQBh4k-kCsI/AAAAAAAAAD4/ohBUNBLpmwg/s1600/carmels+50th+birthday+0n+14+th+7+2012+015.JPG"/>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33401"/>
            <a:ext cx="4724400" cy="5684592"/>
          </a:xfrm>
          <a:prstGeom prst="rect">
            <a:avLst/>
          </a:prstGeom>
          <a:noFill/>
          <a:ln>
            <a:noFill/>
          </a:ln>
        </p:spPr>
      </p:pic>
    </p:spTree>
    <p:extLst>
      <p:ext uri="{BB962C8B-B14F-4D97-AF65-F5344CB8AC3E}">
        <p14:creationId xmlns:p14="http://schemas.microsoft.com/office/powerpoint/2010/main" val="1732043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novo\Desktop\Dr.M.V.R.Rao\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962" y="1371600"/>
            <a:ext cx="2857500" cy="37872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Lenovo\Desktop\Dr.M.V.R.Rao\imag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008" y="1366105"/>
            <a:ext cx="2705100" cy="378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410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fastnewsrelease.com/story_image/1374651471leprosy.jpg"/>
          <p:cNvPicPr/>
          <p:nvPr/>
        </p:nvPicPr>
        <p:blipFill>
          <a:blip r:embed="rId2">
            <a:extLst>
              <a:ext uri="{28A0092B-C50C-407E-A947-70E740481C1C}">
                <a14:useLocalDpi xmlns:a14="http://schemas.microsoft.com/office/drawing/2010/main" val="0"/>
              </a:ext>
            </a:extLst>
          </a:blip>
          <a:srcRect/>
          <a:stretch>
            <a:fillRect/>
          </a:stretch>
        </p:blipFill>
        <p:spPr bwMode="auto">
          <a:xfrm>
            <a:off x="325312" y="1752600"/>
            <a:ext cx="4094288" cy="3733800"/>
          </a:xfrm>
          <a:prstGeom prst="rect">
            <a:avLst/>
          </a:prstGeom>
          <a:noFill/>
          <a:ln>
            <a:noFill/>
          </a:ln>
        </p:spPr>
      </p:pic>
      <p:pic>
        <p:nvPicPr>
          <p:cNvPr id="3" name="Picture 2" descr="http://www.nps.gov/kala/learn/historyculture/images/Duttoboys415ps.jpg"/>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23292"/>
            <a:ext cx="3962400" cy="3763108"/>
          </a:xfrm>
          <a:prstGeom prst="rect">
            <a:avLst/>
          </a:prstGeom>
          <a:noFill/>
          <a:ln>
            <a:noFill/>
          </a:ln>
        </p:spPr>
      </p:pic>
    </p:spTree>
    <p:extLst>
      <p:ext uri="{BB962C8B-B14F-4D97-AF65-F5344CB8AC3E}">
        <p14:creationId xmlns:p14="http://schemas.microsoft.com/office/powerpoint/2010/main" val="80327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692" y="1828800"/>
            <a:ext cx="6858000" cy="3416320"/>
          </a:xfrm>
          <a:prstGeom prst="rect">
            <a:avLst/>
          </a:prstGeom>
        </p:spPr>
        <p:txBody>
          <a:bodyPr wrap="square">
            <a:spAutoFit/>
          </a:bodyPr>
          <a:lstStyle/>
          <a:p>
            <a:pPr algn="just"/>
            <a:r>
              <a:rPr lang="en-US" sz="2400" b="1" dirty="0">
                <a:latin typeface="Times New Roman" pitchFamily="18" charset="0"/>
                <a:cs typeface="Times New Roman" pitchFamily="18" charset="0"/>
              </a:rPr>
              <a:t>Thalidomide is used to treat a complication of leprosy referred to as erythema nodosum leprosum (ENL). </a:t>
            </a:r>
            <a:endParaRPr lang="en-US" sz="2400" b="1" dirty="0" smtClean="0">
              <a:latin typeface="Times New Roman" pitchFamily="18" charset="0"/>
              <a:cs typeface="Times New Roman" pitchFamily="18" charset="0"/>
            </a:endParaRPr>
          </a:p>
          <a:p>
            <a:pPr algn="just"/>
            <a:endParaRPr lang="en-US" sz="2400" b="1" dirty="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main effect of this drug in the treatment of ENL is its fever reducing property and it has only been shown to have a limited effect in the control of neuritis, the main cause of disability in people with lepros</a:t>
            </a:r>
            <a:r>
              <a:rPr lang="en-US" sz="2400" dirty="0">
                <a:latin typeface="Times New Roman" pitchFamily="18" charset="0"/>
                <a:cs typeface="Times New Roman" pitchFamily="18" charset="0"/>
              </a:rPr>
              <a:t>y.</a:t>
            </a:r>
          </a:p>
        </p:txBody>
      </p:sp>
    </p:spTree>
    <p:extLst>
      <p:ext uri="{BB962C8B-B14F-4D97-AF65-F5344CB8AC3E}">
        <p14:creationId xmlns:p14="http://schemas.microsoft.com/office/powerpoint/2010/main" val="521043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00200"/>
            <a:ext cx="7848600" cy="3416320"/>
          </a:xfrm>
          <a:prstGeom prst="rect">
            <a:avLst/>
          </a:prstGeom>
        </p:spPr>
        <p:txBody>
          <a:bodyPr wrap="square">
            <a:spAutoFit/>
          </a:bodyPr>
          <a:lstStyle/>
          <a:p>
            <a:pPr algn="just"/>
            <a:r>
              <a:rPr lang="en-US" sz="2400" b="1" dirty="0">
                <a:latin typeface="Times New Roman" pitchFamily="18" charset="0"/>
                <a:cs typeface="Times New Roman" pitchFamily="18" charset="0"/>
              </a:rPr>
              <a:t>Thalidomide is given in combination with prednisolone and melphalan to treat myeloma in patients aged 65 or older who are not suitable for stem cell treatment. </a:t>
            </a:r>
            <a:endParaRPr lang="en-US" sz="2400" b="1" dirty="0" smtClean="0">
              <a:latin typeface="Times New Roman" pitchFamily="18" charset="0"/>
              <a:cs typeface="Times New Roman" pitchFamily="18" charset="0"/>
            </a:endParaRPr>
          </a:p>
          <a:p>
            <a:pPr algn="just"/>
            <a:endParaRPr lang="en-US" sz="2400" b="1" dirty="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Researchers </a:t>
            </a:r>
            <a:r>
              <a:rPr lang="en-US" sz="2400" b="1" dirty="0">
                <a:latin typeface="Times New Roman" pitchFamily="18" charset="0"/>
                <a:cs typeface="Times New Roman" pitchFamily="18" charset="0"/>
              </a:rPr>
              <a:t>are still trying to elucidate the mechanism of this drug in treating myeloma but studies have shown that thalidomide can prevent the development of new blood vessels required to provide oxygen and nutrients to tumors.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30139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Dr. </a:t>
            </a:r>
            <a:r>
              <a:rPr lang="en-US" dirty="0" err="1" smtClean="0"/>
              <a:t>Raghavendra</a:t>
            </a:r>
            <a:r>
              <a:rPr lang="en-US" dirty="0" smtClean="0"/>
              <a:t> Rao</a:t>
            </a:r>
            <a:endParaRPr lang="en-US" dirty="0"/>
          </a:p>
        </p:txBody>
      </p:sp>
      <p:sp>
        <p:nvSpPr>
          <p:cNvPr id="2" name="Title 1"/>
          <p:cNvSpPr>
            <a:spLocks noGrp="1"/>
          </p:cNvSpPr>
          <p:nvPr>
            <p:ph type="title"/>
          </p:nvPr>
        </p:nvSpPr>
        <p:spPr/>
        <p:txBody>
          <a:bodyPr/>
          <a:lstStyle/>
          <a:p>
            <a:r>
              <a:rPr lang="en-US" dirty="0"/>
              <a:t>Thalidomide </a:t>
            </a:r>
          </a:p>
        </p:txBody>
      </p:sp>
    </p:spTree>
    <p:extLst>
      <p:ext uri="{BB962C8B-B14F-4D97-AF65-F5344CB8AC3E}">
        <p14:creationId xmlns:p14="http://schemas.microsoft.com/office/powerpoint/2010/main" val="3919084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upload.wikimedia.org/wikipedia/commons/c/cb/Female_Emperor_Scorpion.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696595"/>
            <a:ext cx="7696200" cy="5464810"/>
          </a:xfrm>
          <a:prstGeom prst="rect">
            <a:avLst/>
          </a:prstGeom>
          <a:noFill/>
          <a:ln>
            <a:noFill/>
          </a:ln>
        </p:spPr>
      </p:pic>
    </p:spTree>
    <p:extLst>
      <p:ext uri="{BB962C8B-B14F-4D97-AF65-F5344CB8AC3E}">
        <p14:creationId xmlns:p14="http://schemas.microsoft.com/office/powerpoint/2010/main" val="698625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
            <a:ext cx="6934200" cy="5715000"/>
          </a:xfrm>
        </p:spPr>
        <p:txBody>
          <a:bodyPr/>
          <a:lstStyle/>
          <a:p>
            <a:endParaRPr lang="en-US" dirty="0"/>
          </a:p>
        </p:txBody>
      </p:sp>
      <p:pic>
        <p:nvPicPr>
          <p:cNvPr id="4" name="Picture 3" descr="https://tosea.files.wordpress.com/2011/05/mama-scorp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04801"/>
            <a:ext cx="7391400" cy="6096000"/>
          </a:xfrm>
          <a:prstGeom prst="rect">
            <a:avLst/>
          </a:prstGeom>
          <a:noFill/>
          <a:ln>
            <a:noFill/>
          </a:ln>
        </p:spPr>
      </p:pic>
    </p:spTree>
    <p:extLst>
      <p:ext uri="{BB962C8B-B14F-4D97-AF65-F5344CB8AC3E}">
        <p14:creationId xmlns:p14="http://schemas.microsoft.com/office/powerpoint/2010/main" val="2471032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828800"/>
            <a:ext cx="7010400" cy="2800767"/>
          </a:xfrm>
          <a:prstGeom prst="rect">
            <a:avLst/>
          </a:prstGeom>
        </p:spPr>
        <p:txBody>
          <a:bodyPr wrap="square">
            <a:spAutoFit/>
          </a:bodyPr>
          <a:lstStyle/>
          <a:p>
            <a:pPr algn="just"/>
            <a:r>
              <a:rPr lang="en-US" sz="2800" b="1" dirty="0" smtClean="0">
                <a:latin typeface="Times New Roman" pitchFamily="18" charset="0"/>
                <a:cs typeface="Times New Roman" pitchFamily="18" charset="0"/>
              </a:rPr>
              <a:t>	A </a:t>
            </a:r>
            <a:r>
              <a:rPr lang="en-US" sz="2800" b="1" dirty="0">
                <a:latin typeface="Times New Roman" pitchFamily="18" charset="0"/>
                <a:cs typeface="Times New Roman" pitchFamily="18" charset="0"/>
              </a:rPr>
              <a:t>drug formerly used as a sedative, but withdrawn in the early 1960s after it was found to cause congenital malformation or absence of limbs in children whose mothers took the drug during early pregnancy.</a:t>
            </a:r>
            <a:endParaRPr lang="en-US" sz="2800" dirty="0">
              <a:latin typeface="Times New Roman" pitchFamily="18" charset="0"/>
              <a:cs typeface="Times New Roman" pitchFamily="18" charset="0"/>
            </a:endParaRPr>
          </a:p>
          <a:p>
            <a:r>
              <a:rPr lang="en-US" dirty="0" smtClean="0"/>
              <a:t/>
            </a:r>
            <a:br>
              <a:rPr lang="en-US" dirty="0" smtClean="0"/>
            </a:br>
            <a:endParaRPr lang="en-US" dirty="0"/>
          </a:p>
        </p:txBody>
      </p:sp>
    </p:spTree>
    <p:extLst>
      <p:ext uri="{BB962C8B-B14F-4D97-AF65-F5344CB8AC3E}">
        <p14:creationId xmlns:p14="http://schemas.microsoft.com/office/powerpoint/2010/main" val="2725103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81200"/>
            <a:ext cx="7086600" cy="3416320"/>
          </a:xfrm>
          <a:prstGeom prst="rect">
            <a:avLst/>
          </a:prstGeom>
        </p:spPr>
        <p:txBody>
          <a:bodyPr wrap="square">
            <a:spAutoFit/>
          </a:bodyPr>
          <a:lstStyle/>
          <a:p>
            <a:pPr algn="just"/>
            <a:r>
              <a:rPr lang="en-US" sz="2400" b="1" dirty="0" smtClean="0">
                <a:latin typeface="Times New Roman" pitchFamily="18" charset="0"/>
                <a:cs typeface="Times New Roman" pitchFamily="18" charset="0"/>
              </a:rPr>
              <a:t> Thalidomide </a:t>
            </a:r>
            <a:r>
              <a:rPr lang="en-US" sz="2400" b="1" dirty="0">
                <a:latin typeface="Times New Roman" pitchFamily="18" charset="0"/>
                <a:cs typeface="Times New Roman" pitchFamily="18" charset="0"/>
              </a:rPr>
              <a:t>is a sedative that used to be prescribed to treat anxiety, tension, gastritis and insomnia. </a:t>
            </a:r>
            <a:endParaRPr lang="en-US" sz="2400" b="1" dirty="0" smtClean="0">
              <a:latin typeface="Times New Roman" pitchFamily="18" charset="0"/>
              <a:cs typeface="Times New Roman" pitchFamily="18" charset="0"/>
            </a:endParaRPr>
          </a:p>
          <a:p>
            <a:pPr algn="just"/>
            <a:endParaRPr lang="en-US" sz="2400" b="1"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It </a:t>
            </a:r>
            <a:r>
              <a:rPr lang="en-US" sz="2400" b="1" dirty="0">
                <a:latin typeface="Times New Roman" pitchFamily="18" charset="0"/>
                <a:cs typeface="Times New Roman" pitchFamily="18" charset="0"/>
              </a:rPr>
              <a:t>was also used to relieve morning sickness in pregnant women</a:t>
            </a:r>
            <a:r>
              <a:rPr lang="en-US" sz="2400" b="1" dirty="0" smtClean="0">
                <a:latin typeface="Times New Roman" pitchFamily="18" charset="0"/>
                <a:cs typeface="Times New Roman" pitchFamily="18" charset="0"/>
              </a:rPr>
              <a:t>.</a:t>
            </a:r>
          </a:p>
          <a:p>
            <a:pPr algn="just"/>
            <a:r>
              <a:rPr lang="en-US" sz="2400" b="1" dirty="0" smtClean="0">
                <a:latin typeface="Times New Roman" pitchFamily="18" charset="0"/>
                <a:cs typeface="Times New Roman" pitchFamily="18" charset="0"/>
              </a:rPr>
              <a:t> </a:t>
            </a:r>
          </a:p>
          <a:p>
            <a:pPr algn="just"/>
            <a:r>
              <a:rPr lang="en-US" sz="2400" b="1" dirty="0" smtClean="0">
                <a:latin typeface="Times New Roman" pitchFamily="18" charset="0"/>
                <a:cs typeface="Times New Roman" pitchFamily="18" charset="0"/>
              </a:rPr>
              <a:t>However</a:t>
            </a:r>
            <a:r>
              <a:rPr lang="en-US" sz="2400" b="1" dirty="0">
                <a:latin typeface="Times New Roman" pitchFamily="18" charset="0"/>
                <a:cs typeface="Times New Roman" pitchFamily="18" charset="0"/>
              </a:rPr>
              <a:t>, thalidomide was found to cause deformity in children born to mothers who took the drug and it was withdrawn in the UK during the early 1960s.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96954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981200"/>
            <a:ext cx="6858000" cy="3416320"/>
          </a:xfrm>
          <a:prstGeom prst="rect">
            <a:avLst/>
          </a:prstGeom>
        </p:spPr>
        <p:txBody>
          <a:bodyPr wrap="square">
            <a:spAutoFit/>
          </a:bodyPr>
          <a:lstStyle/>
          <a:p>
            <a:pPr algn="just"/>
            <a:r>
              <a:rPr lang="en-US" sz="2400" b="1" dirty="0">
                <a:latin typeface="Times New Roman" pitchFamily="18" charset="0"/>
                <a:cs typeface="Times New Roman" pitchFamily="18" charset="0"/>
              </a:rPr>
              <a:t>Thalidomide caused birth defects across more than 46 nations and affected over 10,000 babies</a:t>
            </a:r>
            <a:r>
              <a:rPr lang="en-US" sz="2400" b="1" dirty="0" smtClean="0">
                <a:latin typeface="Times New Roman" pitchFamily="18" charset="0"/>
                <a:cs typeface="Times New Roman" pitchFamily="18" charset="0"/>
              </a:rPr>
              <a:t>.</a:t>
            </a:r>
          </a:p>
          <a:p>
            <a:pPr algn="just"/>
            <a:r>
              <a:rPr lang="en-US" sz="2400" b="1" dirty="0" smtClean="0">
                <a:latin typeface="Times New Roman" pitchFamily="18" charset="0"/>
                <a:cs typeface="Times New Roman" pitchFamily="18" charset="0"/>
              </a:rPr>
              <a:t> </a:t>
            </a:r>
          </a:p>
          <a:p>
            <a:pPr algn="just"/>
            <a:r>
              <a:rPr lang="en-US" sz="2400" b="1" dirty="0" smtClean="0">
                <a:latin typeface="Times New Roman" pitchFamily="18" charset="0"/>
                <a:cs typeface="Times New Roman" pitchFamily="18" charset="0"/>
              </a:rPr>
              <a:t>These </a:t>
            </a:r>
            <a:r>
              <a:rPr lang="en-US" sz="2400" b="1" dirty="0">
                <a:latin typeface="Times New Roman" pitchFamily="18" charset="0"/>
                <a:cs typeface="Times New Roman" pitchFamily="18" charset="0"/>
              </a:rPr>
              <a:t>babies were born with missing or abnormal limbs, feet or hands. </a:t>
            </a:r>
            <a:endParaRPr lang="en-US" sz="2400" b="1" dirty="0" smtClean="0">
              <a:latin typeface="Times New Roman" pitchFamily="18" charset="0"/>
              <a:cs typeface="Times New Roman" pitchFamily="18" charset="0"/>
            </a:endParaRPr>
          </a:p>
          <a:p>
            <a:pPr algn="just"/>
            <a:endParaRPr lang="en-US" sz="2400" b="1"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Other </a:t>
            </a:r>
            <a:r>
              <a:rPr lang="en-US" sz="2400" b="1" dirty="0">
                <a:latin typeface="Times New Roman" pitchFamily="18" charset="0"/>
                <a:cs typeface="Times New Roman" pitchFamily="18" charset="0"/>
              </a:rPr>
              <a:t>defects included abnormal or absent ears, heart and kidney problems, cleft palate, spinal cord defects and digestive system disorders.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18698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133600"/>
            <a:ext cx="6858000" cy="1938992"/>
          </a:xfrm>
          <a:prstGeom prst="rect">
            <a:avLst/>
          </a:prstGeom>
        </p:spPr>
        <p:txBody>
          <a:bodyPr wrap="square">
            <a:spAutoFit/>
          </a:bodyPr>
          <a:lstStyle/>
          <a:p>
            <a:pPr algn="just"/>
            <a:r>
              <a:rPr lang="en-US" sz="2400" b="1" dirty="0" smtClean="0">
                <a:latin typeface="Times New Roman" pitchFamily="18" charset="0"/>
                <a:cs typeface="Times New Roman" pitchFamily="18" charset="0"/>
              </a:rPr>
              <a:t>	Today</a:t>
            </a:r>
            <a:r>
              <a:rPr lang="en-US" sz="2400" b="1" dirty="0">
                <a:latin typeface="Times New Roman" pitchFamily="18" charset="0"/>
                <a:cs typeface="Times New Roman" pitchFamily="18" charset="0"/>
              </a:rPr>
              <a:t>, thalidomide is sold and prescribed as an anti-cancer therapy and as a treatment for patients with leprosy, HIV/AIDS, rheumatoid arthritis, sarcoidosis, Chron’s disease, various skin conditions and graft-versus-host disease.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80806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4.bp.blogspot.com/--rQX_Yiu-Lc/UOX-3BBMfuI/AAAAAAAAKSc/SRy62Bw2H5U/s1600/3330_77_118-thalidomide-infants%5B1%5D.jpg"/>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772400" cy="5791200"/>
          </a:xfrm>
          <a:prstGeom prst="rect">
            <a:avLst/>
          </a:prstGeom>
          <a:noFill/>
          <a:ln>
            <a:noFill/>
          </a:ln>
        </p:spPr>
      </p:pic>
    </p:spTree>
    <p:extLst>
      <p:ext uri="{BB962C8B-B14F-4D97-AF65-F5344CB8AC3E}">
        <p14:creationId xmlns:p14="http://schemas.microsoft.com/office/powerpoint/2010/main" val="3931170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83</TotalTime>
  <Words>281</Words>
  <Application>Microsoft Office PowerPoint</Application>
  <PresentationFormat>On-screen Show (4:3)</PresentationFormat>
  <Paragraphs>37</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Composite</vt:lpstr>
      <vt:lpstr>Office Theme</vt:lpstr>
      <vt:lpstr>Abstract presentation Medical research- Scorpion as a model</vt:lpstr>
      <vt:lpstr>Thalidomide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Thalidomide</dc:title>
  <dc:creator>Mardy Elizabeth</dc:creator>
  <cp:lastModifiedBy>Dr. Ramana</cp:lastModifiedBy>
  <cp:revision>24</cp:revision>
  <dcterms:created xsi:type="dcterms:W3CDTF">2016-03-17T18:50:01Z</dcterms:created>
  <dcterms:modified xsi:type="dcterms:W3CDTF">2016-04-21T15:05:49Z</dcterms:modified>
</cp:coreProperties>
</file>