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78" r:id="rId5"/>
    <p:sldId id="308" r:id="rId6"/>
    <p:sldId id="300" r:id="rId7"/>
    <p:sldId id="281" r:id="rId8"/>
    <p:sldId id="305" r:id="rId9"/>
    <p:sldId id="282" r:id="rId10"/>
    <p:sldId id="296" r:id="rId11"/>
    <p:sldId id="299" r:id="rId12"/>
    <p:sldId id="285" r:id="rId13"/>
    <p:sldId id="286" r:id="rId14"/>
    <p:sldId id="287" r:id="rId15"/>
    <p:sldId id="288" r:id="rId16"/>
    <p:sldId id="297" r:id="rId17"/>
    <p:sldId id="293" r:id="rId18"/>
    <p:sldId id="290" r:id="rId19"/>
    <p:sldId id="291" r:id="rId20"/>
    <p:sldId id="294" r:id="rId21"/>
    <p:sldId id="310" r:id="rId22"/>
    <p:sldId id="311" r:id="rId23"/>
    <p:sldId id="312" r:id="rId24"/>
    <p:sldId id="295" r:id="rId25"/>
    <p:sldId id="298" r:id="rId26"/>
    <p:sldId id="302" r:id="rId27"/>
    <p:sldId id="307" r:id="rId28"/>
    <p:sldId id="309" r:id="rId29"/>
    <p:sldId id="303" r:id="rId30"/>
    <p:sldId id="304" r:id="rId31"/>
    <p:sldId id="31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91099-7EBE-4D12-B880-CCA6B38B92A6}" type="datetimeFigureOut">
              <a:rPr lang="en-US" smtClean="0"/>
              <a:pPr/>
              <a:t>22-Sep-15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36C10-A9D4-4995-9BAF-95FBD77A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9218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4299-1721-48C6-878D-74296BE00D21}" type="datetimeFigureOut">
              <a:rPr lang="en-US" smtClean="0"/>
              <a:pPr/>
              <a:t>22-Sep-15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EF9EC-8318-4FF6-847E-A85BBD2B7E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3195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1" y="261255"/>
            <a:ext cx="8226491" cy="308376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45021"/>
            <a:ext cx="8229600" cy="13716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FC55-00DD-4642-9F18-EE2CFB1AF70D}" type="datetime1">
              <a:rPr lang="en-US" smtClean="0"/>
              <a:t>22-Sep-15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0681" y="365125"/>
            <a:ext cx="164592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365125"/>
            <a:ext cx="762466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78BD-116E-40F2-AD91-FACA4C049C45}" type="datetime1">
              <a:rPr lang="en-US" smtClean="0"/>
              <a:t>22-Sep-15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FD8B-87F8-4B8D-973A-BD94013DA956}" type="datetime1">
              <a:rPr lang="en-US" smtClean="0"/>
              <a:t>22-Sep-15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9" y="265176"/>
            <a:ext cx="8229600" cy="308152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9" y="3346704"/>
            <a:ext cx="8229600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9F72-21D2-48C1-9341-6911373DA74B}" type="datetime1">
              <a:rPr lang="en-US" smtClean="0"/>
              <a:t>22-Sep-15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1" y="1828801"/>
            <a:ext cx="4572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599" y="1828801"/>
            <a:ext cx="4572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C5D9-3883-4177-9A0F-74ADE4A90606}" type="datetime1">
              <a:rPr lang="en-US" smtClean="0"/>
              <a:t>22-Sep-15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8448" y="2331720"/>
            <a:ext cx="4572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648" y="2331720"/>
            <a:ext cx="4572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BCA0-C2D8-4A67-8EE9-923A388D925E}" type="datetime1">
              <a:rPr lang="en-US" smtClean="0"/>
              <a:t>22-Sep-15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7906-835F-4E2A-9F3A-7974D008C7B2}" type="datetime1">
              <a:rPr lang="en-US" smtClean="0"/>
              <a:t>22-Sep-15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E350-EA8B-47F5-87C3-BF141264C590}" type="datetime1">
              <a:rPr lang="en-US" smtClean="0"/>
              <a:t>22-Sep-15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9331" y="457200"/>
            <a:ext cx="3603070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92" y="685800"/>
            <a:ext cx="61022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9331" y="2101850"/>
            <a:ext cx="3603070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A0781-F921-4561-8623-57D65364678E}" type="datetime1">
              <a:rPr lang="en-US" smtClean="0"/>
              <a:t>22-Sep-15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2714" y="457200"/>
            <a:ext cx="3602736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82714" y="2101850"/>
            <a:ext cx="3602736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1828800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19254" y="6385492"/>
            <a:ext cx="98204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492FCC1C-9AF3-410E-9558-D81E688A9921}" type="datetime1">
              <a:rPr lang="en-US" smtClean="0"/>
              <a:t>22-Sep-15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385492"/>
            <a:ext cx="609904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nsysu.edu.tw/SchoolWWW/2004new/pics/logo.gif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.msu.edu/~yang/RFeynman_plentySpace.pd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nobelprize.org/nobel_prizes/physics/laureates/1965/feynman-bio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ubmed/26186107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19" y="142876"/>
            <a:ext cx="2178423" cy="14573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314" name="Picture 4" descr="http://www.nsysu.edu.tw/SchoolWWW/2004new/pics/logo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9533964" y="171450"/>
            <a:ext cx="2493682" cy="14287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781906" y="303313"/>
            <a:ext cx="4628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59476"/>
            <a:ext cx="12192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Graphene Oxide@Gold Nanorods Conjugate for Controlled Release of Doxorubicin in tumor</a:t>
            </a: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 Shahanawaz Khan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Surpervisor : Prof  Hui Fen Wu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Date and time : </a:t>
            </a: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3.55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pm, 22</a:t>
            </a:r>
            <a:r>
              <a:rPr kumimoji="0" lang="en-US" sz="2000" b="1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nd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Sep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2015</a:t>
            </a:r>
            <a:endParaRPr lang="en-US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Department of Marine Biotechnology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National Sun Yat-Sen University, Kaohsiung, Taiwan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30CE5-7A7D-49C9-A3AD-22FBD44A83A3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32" y="1541042"/>
            <a:ext cx="11730006" cy="5165351"/>
          </a:xfrm>
          <a:prstGeom prst="rect">
            <a:avLst/>
          </a:prstGeom>
          <a:noFill/>
          <a:ln w="57150" cmpd="sng">
            <a:solidFill>
              <a:srgbClr val="07CB98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321" y="28537"/>
            <a:ext cx="119922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Schematic representation of the important steps involved in synthesis of the drug delivery </a:t>
            </a:r>
            <a:r>
              <a:rPr lang="en-US" dirty="0" smtClean="0"/>
              <a:t>vehicle based </a:t>
            </a:r>
            <a:r>
              <a:rPr lang="en-US" dirty="0"/>
              <a:t>on </a:t>
            </a:r>
            <a:r>
              <a:rPr lang="en-US" dirty="0" err="1"/>
              <a:t>graphene</a:t>
            </a:r>
            <a:r>
              <a:rPr lang="en-US" dirty="0"/>
              <a:t> oxide and gold </a:t>
            </a:r>
            <a:r>
              <a:rPr lang="en-US" dirty="0" err="1"/>
              <a:t>nanorods</a:t>
            </a:r>
            <a:r>
              <a:rPr lang="en-US" dirty="0"/>
              <a:t> (a) Colors of the solution at various stages of reactions to form </a:t>
            </a:r>
            <a:r>
              <a:rPr lang="en-US" dirty="0" smtClean="0"/>
              <a:t>final </a:t>
            </a:r>
            <a:r>
              <a:rPr lang="en-US" dirty="0"/>
              <a:t>conjugate </a:t>
            </a:r>
            <a:r>
              <a:rPr lang="en-US" dirty="0" err="1"/>
              <a:t>viz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-GO, ii-GA, iii-</a:t>
            </a:r>
            <a:r>
              <a:rPr lang="en-US" dirty="0" err="1"/>
              <a:t>fGO</a:t>
            </a:r>
            <a:r>
              <a:rPr lang="en-US" dirty="0"/>
              <a:t>, </a:t>
            </a:r>
            <a:r>
              <a:rPr lang="en-US" dirty="0" err="1"/>
              <a:t>iv-fGO@GNRs</a:t>
            </a:r>
            <a:r>
              <a:rPr lang="en-US" dirty="0"/>
              <a:t> and </a:t>
            </a:r>
            <a:r>
              <a:rPr lang="en-US" dirty="0" err="1"/>
              <a:t>v-fGO@GNR-DOX</a:t>
            </a:r>
            <a:r>
              <a:rPr lang="en-US" dirty="0"/>
              <a:t> (b) </a:t>
            </a:r>
            <a:r>
              <a:rPr lang="en-US" dirty="0" err="1"/>
              <a:t>fGO</a:t>
            </a:r>
            <a:r>
              <a:rPr lang="en-US" dirty="0"/>
              <a:t> conjugate (GO-GA) </a:t>
            </a:r>
            <a:r>
              <a:rPr lang="en-US" dirty="0" smtClean="0"/>
              <a:t>synthesis </a:t>
            </a:r>
            <a:r>
              <a:rPr lang="en-US" dirty="0"/>
              <a:t>after reaction of GO with GA  (c) Incorporation of </a:t>
            </a:r>
            <a:r>
              <a:rPr lang="en-US" dirty="0" err="1"/>
              <a:t>fGO</a:t>
            </a:r>
            <a:r>
              <a:rPr lang="en-US" dirty="0"/>
              <a:t> in the GNRs (</a:t>
            </a:r>
            <a:r>
              <a:rPr lang="en-US" dirty="0" err="1"/>
              <a:t>fGO@GNRs</a:t>
            </a:r>
            <a:r>
              <a:rPr lang="en-US" dirty="0"/>
              <a:t>) during zipping </a:t>
            </a:r>
            <a:r>
              <a:rPr lang="en-US" dirty="0" smtClean="0"/>
              <a:t>mechanism  </a:t>
            </a:r>
            <a:r>
              <a:rPr lang="en-US" dirty="0"/>
              <a:t>(d) Loading of anti-cancer drug DOX on </a:t>
            </a:r>
            <a:r>
              <a:rPr lang="en-US" dirty="0" err="1"/>
              <a:t>fGO@GNRs</a:t>
            </a:r>
            <a:r>
              <a:rPr lang="en-US" dirty="0"/>
              <a:t> complex.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0002-8E24-4AC8-A3B8-938306B99F9C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67" y="1333500"/>
            <a:ext cx="11810999" cy="5334012"/>
          </a:xfrm>
          <a:prstGeom prst="rect">
            <a:avLst/>
          </a:prstGeom>
          <a:noFill/>
          <a:ln w="76200" cmpd="sng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2834" y="169328"/>
            <a:ext cx="117898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UV-Vis spectra of (a) </a:t>
            </a:r>
            <a:r>
              <a:rPr lang="en-US" sz="2800" b="1" dirty="0" err="1">
                <a:latin typeface="Times New Roman"/>
                <a:cs typeface="Times New Roman"/>
              </a:rPr>
              <a:t>Graphene</a:t>
            </a:r>
            <a:r>
              <a:rPr lang="en-US" sz="2800" b="1" dirty="0">
                <a:latin typeface="Times New Roman"/>
                <a:cs typeface="Times New Roman"/>
              </a:rPr>
              <a:t> Oxide, Gum </a:t>
            </a:r>
            <a:r>
              <a:rPr lang="en-US" sz="2800" b="1" dirty="0" err="1">
                <a:latin typeface="Times New Roman"/>
                <a:cs typeface="Times New Roman"/>
              </a:rPr>
              <a:t>arabic</a:t>
            </a:r>
            <a:r>
              <a:rPr lang="en-US" sz="2800" b="1" dirty="0">
                <a:latin typeface="Times New Roman"/>
                <a:cs typeface="Times New Roman"/>
              </a:rPr>
              <a:t> and their complex and (b) Gold </a:t>
            </a:r>
            <a:r>
              <a:rPr lang="en-US" sz="2800" b="1" dirty="0" err="1">
                <a:latin typeface="Times New Roman"/>
                <a:cs typeface="Times New Roman"/>
              </a:rPr>
              <a:t>nanorods</a:t>
            </a:r>
            <a:r>
              <a:rPr lang="en-US" sz="2800" b="1" dirty="0">
                <a:latin typeface="Times New Roman"/>
                <a:cs typeface="Times New Roman"/>
              </a:rPr>
              <a:t> and its conjugation with </a:t>
            </a:r>
            <a:r>
              <a:rPr lang="en-US" sz="2800" b="1" dirty="0" err="1">
                <a:latin typeface="Times New Roman"/>
                <a:cs typeface="Times New Roman"/>
              </a:rPr>
              <a:t>fGO</a:t>
            </a:r>
            <a:r>
              <a:rPr lang="en-US" sz="2800" b="1" dirty="0">
                <a:latin typeface="Times New Roman"/>
                <a:cs typeface="Times New Roman"/>
              </a:rPr>
              <a:t>. 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D562EC-3112-47D2-8078-C678A71B8909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167" y="1608668"/>
            <a:ext cx="11662833" cy="5135034"/>
          </a:xfrm>
          <a:prstGeom prst="rect">
            <a:avLst/>
          </a:prstGeom>
          <a:noFill/>
          <a:ln w="57150" cmpd="sng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8167" y="42328"/>
            <a:ext cx="118533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Times New Roman"/>
                <a:cs typeface="Times New Roman"/>
              </a:rPr>
              <a:t>Electron micrograph showing (a) TEM image of </a:t>
            </a:r>
            <a:r>
              <a:rPr lang="en-US" sz="2000" dirty="0" err="1">
                <a:latin typeface="Times New Roman"/>
                <a:cs typeface="Times New Roman"/>
              </a:rPr>
              <a:t>graphene</a:t>
            </a:r>
            <a:r>
              <a:rPr lang="en-US" sz="2000" dirty="0">
                <a:latin typeface="Times New Roman"/>
                <a:cs typeface="Times New Roman"/>
              </a:rPr>
              <a:t> oxide (GO), (b) </a:t>
            </a:r>
            <a:r>
              <a:rPr lang="en-US" sz="2000" dirty="0" err="1">
                <a:latin typeface="Times New Roman"/>
                <a:cs typeface="Times New Roman"/>
              </a:rPr>
              <a:t>fGO</a:t>
            </a:r>
            <a:r>
              <a:rPr lang="en-US" sz="2000" dirty="0">
                <a:latin typeface="Times New Roman"/>
                <a:cs typeface="Times New Roman"/>
              </a:rPr>
              <a:t> (c) bare  GNRs, (d</a:t>
            </a:r>
            <a:r>
              <a:rPr lang="en-US" sz="2000" dirty="0" smtClean="0">
                <a:latin typeface="Times New Roman"/>
                <a:cs typeface="Times New Roman"/>
              </a:rPr>
              <a:t>) FE</a:t>
            </a:r>
            <a:r>
              <a:rPr lang="en-US" sz="2000" dirty="0">
                <a:latin typeface="Times New Roman"/>
                <a:cs typeface="Times New Roman"/>
              </a:rPr>
              <a:t>-SEM image of </a:t>
            </a:r>
            <a:r>
              <a:rPr lang="en-US" sz="2000" dirty="0" err="1">
                <a:latin typeface="Times New Roman"/>
                <a:cs typeface="Times New Roman"/>
              </a:rPr>
              <a:t>fGO@GNRs</a:t>
            </a:r>
            <a:r>
              <a:rPr lang="en-US" sz="2000" dirty="0">
                <a:latin typeface="Times New Roman"/>
                <a:cs typeface="Times New Roman"/>
              </a:rPr>
              <a:t>, (e) TEM image of </a:t>
            </a:r>
            <a:r>
              <a:rPr lang="en-US" sz="2000" dirty="0" err="1">
                <a:latin typeface="Times New Roman"/>
                <a:cs typeface="Times New Roman"/>
              </a:rPr>
              <a:t>fGO@GNRs</a:t>
            </a:r>
            <a:r>
              <a:rPr lang="en-US" sz="2000" dirty="0">
                <a:latin typeface="Times New Roman"/>
                <a:cs typeface="Times New Roman"/>
              </a:rPr>
              <a:t> displaying magnified view of interactions, (f</a:t>
            </a:r>
            <a:r>
              <a:rPr lang="en-US" sz="2000" dirty="0" smtClean="0">
                <a:latin typeface="Times New Roman"/>
                <a:cs typeface="Times New Roman"/>
              </a:rPr>
              <a:t>) enlarged </a:t>
            </a:r>
            <a:r>
              <a:rPr lang="en-US" sz="2000" dirty="0">
                <a:latin typeface="Times New Roman"/>
                <a:cs typeface="Times New Roman"/>
              </a:rPr>
              <a:t>contrasted view of highlighted area of (e) showing clear view of dog-bone shaped GNR on a </a:t>
            </a:r>
            <a:r>
              <a:rPr lang="en-US" sz="2000" dirty="0" smtClean="0">
                <a:latin typeface="Times New Roman"/>
                <a:cs typeface="Times New Roman"/>
              </a:rPr>
              <a:t>thin layer </a:t>
            </a:r>
            <a:r>
              <a:rPr lang="en-US" sz="2000" dirty="0">
                <a:latin typeface="Times New Roman"/>
                <a:cs typeface="Times New Roman"/>
              </a:rPr>
              <a:t>of </a:t>
            </a:r>
            <a:r>
              <a:rPr lang="en-US" sz="2000" dirty="0" err="1">
                <a:latin typeface="Times New Roman"/>
                <a:cs typeface="Times New Roman"/>
              </a:rPr>
              <a:t>fGO</a:t>
            </a:r>
            <a:r>
              <a:rPr lang="en-US" sz="2000" dirty="0">
                <a:latin typeface="Times New Roman"/>
                <a:cs typeface="Times New Roman"/>
              </a:rPr>
              <a:t> and (g) another TEM image showing dog-bone shaped GNR with other anisotropic </a:t>
            </a:r>
            <a:r>
              <a:rPr lang="en-US" sz="2000" dirty="0" smtClean="0">
                <a:latin typeface="Times New Roman"/>
                <a:cs typeface="Times New Roman"/>
              </a:rPr>
              <a:t> nanostructures </a:t>
            </a:r>
            <a:r>
              <a:rPr lang="en-US" sz="2000" dirty="0">
                <a:latin typeface="Times New Roman"/>
                <a:cs typeface="Times New Roman"/>
              </a:rPr>
              <a:t>on a thin sheet of </a:t>
            </a:r>
            <a:r>
              <a:rPr lang="en-US" sz="2000" dirty="0" err="1">
                <a:latin typeface="Times New Roman"/>
                <a:cs typeface="Times New Roman"/>
              </a:rPr>
              <a:t>fGO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ZP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910167"/>
            <a:ext cx="11699766" cy="5719232"/>
          </a:xfrm>
          <a:prstGeom prst="rect">
            <a:avLst/>
          </a:prstGeom>
          <a:ln w="57150" cmpd="sng">
            <a:solidFill>
              <a:srgbClr val="008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3998" y="169333"/>
            <a:ext cx="11535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/>
                <a:cs typeface="Times New Roman"/>
              </a:rPr>
              <a:t>TGA of </a:t>
            </a:r>
            <a:r>
              <a:rPr lang="en-US" sz="2000" b="1" dirty="0" err="1">
                <a:latin typeface="Times New Roman"/>
                <a:cs typeface="Times New Roman"/>
              </a:rPr>
              <a:t>fGO@GNR</a:t>
            </a:r>
            <a:r>
              <a:rPr lang="en-US" sz="2000" b="1" dirty="0">
                <a:latin typeface="Times New Roman"/>
                <a:cs typeface="Times New Roman"/>
              </a:rPr>
              <a:t> and final complex and (b) Zeta potential values various components </a:t>
            </a:r>
            <a:r>
              <a:rPr lang="en-US" sz="2000" b="1" dirty="0" smtClean="0">
                <a:latin typeface="Times New Roman"/>
                <a:cs typeface="Times New Roman"/>
              </a:rPr>
              <a:t>involved in </a:t>
            </a:r>
            <a:r>
              <a:rPr lang="en-US" sz="2000" b="1" dirty="0">
                <a:latin typeface="Times New Roman"/>
                <a:cs typeface="Times New Roman"/>
              </a:rPr>
              <a:t>formation of final complex where A: </a:t>
            </a:r>
            <a:r>
              <a:rPr lang="en-US" sz="2000" b="1" dirty="0" err="1">
                <a:latin typeface="Times New Roman"/>
                <a:cs typeface="Times New Roman"/>
              </a:rPr>
              <a:t>fGO</a:t>
            </a:r>
            <a:r>
              <a:rPr lang="en-US" sz="2000" b="1" dirty="0">
                <a:latin typeface="Times New Roman"/>
                <a:cs typeface="Times New Roman"/>
              </a:rPr>
              <a:t>, B: Pure GNRs, C: </a:t>
            </a:r>
            <a:r>
              <a:rPr lang="en-US" sz="2000" b="1" dirty="0" err="1">
                <a:latin typeface="Times New Roman"/>
                <a:cs typeface="Times New Roman"/>
              </a:rPr>
              <a:t>fGO@GNR</a:t>
            </a:r>
            <a:r>
              <a:rPr lang="en-US" sz="2000" b="1" dirty="0">
                <a:latin typeface="Times New Roman"/>
                <a:cs typeface="Times New Roman"/>
              </a:rPr>
              <a:t> &amp; D: </a:t>
            </a:r>
            <a:r>
              <a:rPr lang="en-US" sz="2000" b="1" dirty="0" err="1">
                <a:latin typeface="Times New Roman"/>
                <a:cs typeface="Times New Roman"/>
              </a:rPr>
              <a:t>fGO@GNR-DOX</a:t>
            </a:r>
            <a:r>
              <a:rPr lang="en-US" sz="2000" b="1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 Temp elevation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667" y="1003299"/>
            <a:ext cx="11832166" cy="5791200"/>
          </a:xfrm>
          <a:prstGeom prst="rect">
            <a:avLst/>
          </a:prstGeom>
          <a:ln w="57150" cmpd="sng">
            <a:solidFill>
              <a:srgbClr val="07CB98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0501" y="0"/>
            <a:ext cx="11832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Effect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of irradiation time 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photothermal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temperature of different components in vitro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and (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b) Infrared image showing increase in temperature of final complex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fGO@GNR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after 15 min.  B. Temp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enhancement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IR images  of  PBS,  GO, GNR , GO@GNR by using FLIR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camera.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5 IR 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9167" y="1283243"/>
            <a:ext cx="6138334" cy="496654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5020A-9923-4341-928E-C63B01803BB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333" y="1013093"/>
            <a:ext cx="11612034" cy="5645954"/>
          </a:xfrm>
          <a:prstGeom prst="rect">
            <a:avLst/>
          </a:prstGeom>
          <a:noFill/>
          <a:ln w="57150" cmpd="sng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296333" y="85128"/>
            <a:ext cx="115781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Percentage Drug Release with respect to time (a) without NIR and (b) with 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NIR irradiation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A6AD58-8A3F-49C5-A993-25A4E108C15C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667" y="1121833"/>
            <a:ext cx="11832165" cy="5469469"/>
          </a:xfrm>
          <a:prstGeom prst="rect">
            <a:avLst/>
          </a:prstGeom>
          <a:noFill/>
          <a:ln w="57150" cmpd="sng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2775" name="Rectangle 9"/>
          <p:cNvSpPr>
            <a:spLocks noChangeArrowheads="1"/>
          </p:cNvSpPr>
          <p:nvPr/>
        </p:nvSpPr>
        <p:spPr bwMode="auto">
          <a:xfrm>
            <a:off x="148167" y="42251"/>
            <a:ext cx="1184063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IC50 values on in vitro cell lines (a) without NIR irradiation and (b) with NIR irradiation where A: GNRs, 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B: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fGO</a:t>
            </a:r>
            <a:r>
              <a:rPr lang="en-US" sz="2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@GNR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, C: </a:t>
            </a:r>
            <a:r>
              <a:rPr lang="en-US" sz="2400" b="1" dirty="0" err="1">
                <a:solidFill>
                  <a:srgbClr val="FFFFFF"/>
                </a:solidFill>
                <a:latin typeface="Times New Roman"/>
                <a:cs typeface="Times New Roman"/>
              </a:rPr>
              <a:t>fGO@GNR-DOX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&amp; D: 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Free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DOX.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799" y="0"/>
            <a:ext cx="11739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Trypan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blue treatment of A549 cancer cells by GO@GNR and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laser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Desktop\dsk2\1Project S and K\3 GO AuNRs\GO-GNR\11 trpan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71" y="1100668"/>
            <a:ext cx="11890619" cy="539108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97280" y="5734594"/>
            <a:ext cx="144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Control cells</a:t>
            </a:r>
            <a:endParaRPr lang="en-US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3272" y="5756364"/>
            <a:ext cx="144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Dox-treated</a:t>
            </a:r>
            <a:endParaRPr lang="en-US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2414" y="5830386"/>
            <a:ext cx="160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Laser-treated</a:t>
            </a:r>
            <a:endParaRPr lang="en-US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40477" y="5826030"/>
            <a:ext cx="2063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Laser-fGO@GNR</a:t>
            </a:r>
            <a:endParaRPr lang="en-US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0" y="152400"/>
            <a:ext cx="5181600" cy="685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Microtomy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304800" y="838201"/>
            <a:ext cx="355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Tissue Fixation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06400" y="1371600"/>
            <a:ext cx="3759200" cy="533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Organ dissection</a:t>
            </a: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508000" y="21336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Formalin 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406400" y="2819400"/>
            <a:ext cx="203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70% Ethanol</a:t>
            </a: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406400" y="3363914"/>
            <a:ext cx="203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80% Ethanol</a:t>
            </a: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406400" y="3897314"/>
            <a:ext cx="203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90% Ethanol</a:t>
            </a:r>
          </a:p>
        </p:txBody>
      </p: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406400" y="4495800"/>
            <a:ext cx="203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95% Ethanol</a:t>
            </a:r>
          </a:p>
        </p:txBody>
      </p:sp>
      <p:sp>
        <p:nvSpPr>
          <p:cNvPr id="9226" name="TextBox 10"/>
          <p:cNvSpPr txBox="1">
            <a:spLocks noChangeArrowheads="1"/>
          </p:cNvSpPr>
          <p:nvPr/>
        </p:nvSpPr>
        <p:spPr bwMode="auto">
          <a:xfrm>
            <a:off x="406400" y="5105400"/>
            <a:ext cx="223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100% Ethanol</a:t>
            </a:r>
          </a:p>
        </p:txBody>
      </p:sp>
      <p:sp>
        <p:nvSpPr>
          <p:cNvPr id="9227" name="TextBox 11"/>
          <p:cNvSpPr txBox="1">
            <a:spLocks noChangeArrowheads="1"/>
          </p:cNvSpPr>
          <p:nvPr/>
        </p:nvSpPr>
        <p:spPr bwMode="auto">
          <a:xfrm>
            <a:off x="406400" y="5802314"/>
            <a:ext cx="233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100% Ethanol</a:t>
            </a:r>
          </a:p>
        </p:txBody>
      </p:sp>
      <p:sp>
        <p:nvSpPr>
          <p:cNvPr id="9228" name="TextBox 12"/>
          <p:cNvSpPr txBox="1">
            <a:spLocks noChangeArrowheads="1"/>
          </p:cNvSpPr>
          <p:nvPr/>
        </p:nvSpPr>
        <p:spPr bwMode="auto">
          <a:xfrm>
            <a:off x="2946400" y="5802314"/>
            <a:ext cx="1219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Xylene</a:t>
            </a:r>
          </a:p>
        </p:txBody>
      </p:sp>
      <p:sp>
        <p:nvSpPr>
          <p:cNvPr id="9229" name="TextBox 13"/>
          <p:cNvSpPr txBox="1">
            <a:spLocks noChangeArrowheads="1"/>
          </p:cNvSpPr>
          <p:nvPr/>
        </p:nvSpPr>
        <p:spPr bwMode="auto">
          <a:xfrm>
            <a:off x="4572000" y="5791200"/>
            <a:ext cx="477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Paraffin/ 65degree for 1hour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19200" y="2514600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219200" y="3124200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219200" y="3657600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219200" y="4191000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219200" y="4800600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19200" y="5486400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540000" y="5943600"/>
            <a:ext cx="50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7" name="Picture 3" descr="C:\Users\Toshiba\Desktop\dsk2\Project S and K\P1 dopa\PIC\ORG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219200"/>
            <a:ext cx="629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1422400" y="2514600"/>
            <a:ext cx="1320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50 mint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422400" y="3200400"/>
            <a:ext cx="1320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50 mint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22400" y="3733800"/>
            <a:ext cx="1320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50 mint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22400" y="4267200"/>
            <a:ext cx="1320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50 mint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22400" y="4876800"/>
            <a:ext cx="1320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50 mint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22400" y="5486400"/>
            <a:ext cx="1320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50 mint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133600" y="6248400"/>
            <a:ext cx="1320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50 mint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72000" y="6248400"/>
            <a:ext cx="1320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50 mint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064000" y="6019800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47" name="Picture 31" descr="C:\Users\Toshiba\Desktop\dsk2\Project S and K\P1 dopa\PIC\Histology\IMG_2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2971800"/>
            <a:ext cx="37592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8" name="AutoShape 33" descr="data:image/jpeg;base64,/9j/4AAQSkZJRgABAQAAAQABAAD/2wCEAAkGBxQTEhQUEhQVFhQXGRQYFxYVFxgXFRUXFRQXFxQVFBUYHCggGBolHBYUITEhJSkrLi4uFx8zODMsNygtLisBCgoKDg0OGhAQGywkHCQsLCwsLCwsLCwsLCwsLCwsLCwsLCwsLCwsLCwsLCwsLCwsLCwsLCwsLCwsLCwsLCwsLP/AABEIAMkA+wMBIgACEQEDEQH/xAAcAAABBQEBAQAAAAAAAAAAAAAFAgMEBgcBAAj/xABGEAACAAMFBAcECQMCBQQDAAABAgADEQQFEiExBkFRYRMiMnGBkaEHcrHBFCMzQlJigtHwkqLhJLI0g7PC8VNjc5MVJTX/xAAaAQADAQEBAQAAAAAAAAAAAAAAAQIDBAUG/8QAJhEBAQACAgIBAwQDAAAAAAAAAAECEQMSITEEQVFhEyIycUKh4f/aAAwDAQACEQMRAD8A20xHts4JLZzoqsxpwUEmnlD5MR7bKxy3T8Ssv9QI+cMKFK9qVnJo8qaoFBUFW8aVEXKx2tJqLMlsGRhVWGhEfNL1Bodd/fGsex63sZM+Ua4UZXU7h0gIZa961/UYjZ2aXHaPpTZ5okOJc4iiOdFYnU5HdXdFb2dslplIy2qcJ7ly2OpyUqoCUI4gn9UWO8rSp6tedd3nENbOzZgVHKJtEKlrWDS2Y4BSA1ibrGvA694iW1oPGKhUHn3FMNs+kGYcAk9GJf5i9WJ4imHxEOJde/DQ+XiecIvi36JiIrmSDQ8s90QrPZ8QZmclVplqWZq0AJ00JJ5c4Vx2cqw2Gf0QIJXxYfIw1PvRd7r4VMViewG+IU6Zzg/B6GLwtQmTEoSaA6ikQTLzgG1qIb73fpSD9gmYpYJ/mVRDhlIkVv2s2CT/AKafLIq6lHIOrIFKk86Mw/SIPW2cQQqitcz8vnAm/LBMnIoVZRIJNJuOgJAFVwMM8t9RCthxnVkmqjBjmBmcict9OdKx9G3PYFlS1ROyBl8axkFx7OWuZaFSaZMqUe2ypJXqVzVGC48R0GfONzRRug1L5TSlEdj0cMUlV/aBdvS2cuvalVcc1yxjyz/TGVi1ARu85QaA5g1BHEEGoj5q2ulTbNap0nIBHOHKtUPWQmv5Ssc+fF2y26OPk1joeFqZ8kUseQrHFuy0OdMI/MfkM4DXNtPPHVbBg9ymf6YKTttcB60sNzU09CIJw6H6tFrFs6oNZrFzw0X9zE//APDSP/THmf3gBI29s57SzF8AfgYMLtHZsgZqqSARi6uR01h9Pwnv+XJ+zso9nEh5GvoYF2y4JyCstg44aN5aHziySLbLfsOje6wPwiQDCuJzOs++nOpowIO8EZw/KvKLlbLDLmijqDz3juOsALbspvlN+lvkRE3CNJyI8q3V3xIFrEBbTYZkrtqy89R5jKOLaG4xFwjSZvpcmG3aFMYjzWjurz3zvtlY+htk9d3SOR7rHEvowi8eye9PqLRIyxKekWu8OoU14gFV/qgR7WrHS0LMH30FfeU4T6YIq+y95mRPR60B6je62R8jQ+ERPMXfTZiuCX9YyvRSGArnrmWU690d2Jt0xbJSYtDViAdwqcOvLDAqwLiGJt5PoSIOWQ9Vv5uiMPZ78aNyZ9ZrV/N8Y7NmGItlb6w/q+cPzouEBW8l5pFd3wBMMmeyIo0rMoQeQXI8dYReE2juRuH+4hf+6ESZ4KJiXEQ+RJIoAoNCBkd2v7UYEcCtqPKFy7AjHVRzY0Hn4w2jQtzlGZpYuGo7NRxAFPOsPSrnCKAAF5F1oOGSjhDSW1ZVnqxyxmgGpOEaQqyW9Zi1WoplQ9wPzi9SCbqLJUdMyHPCAMj1dMWVR+b0gtd9nSZMKEEc1CfNYETLhDzGmG0z0xUOCUFWmQHbJJOnCC12SVs9SrTZhoc5zqx9EET2m2n6ddn4EZl67UJGb005KIeu22HpFRRRTXeTkFJ3nlAS9bRM7YK0Imsct4KgUzyoz+kQ9hDMaeWY/dcsK11JCYvzEAnu8ocyl9Iyws9tFBjxhtTCqxTMmb8x8Yy/2r3ODPlzaDrphOW9D+zL5Rp805GKzt/Zg9nVt6OPJgQfXDE5Lw9sYF1DdlES13STvi3GRDL2aJmVXpR5l0GGJl2tzi9GyQ1MsfKH3LqoTWNhxiXIvS0p2Zrjxi1vYBwhhrtHCK7l1D7NtjaEU4mLNuqBTx3xNs/tBmDty1PcSIZe6RnlEWZc0H7aNVY5G38k5PLYeohw37d7ZlRU/lI9BFPa6SI79CPCF1xHmPqt2iNMMOMYbMXWTN/arZsUlW/Awr3Pl8cMZOmUbptnZscmYtK9RiBzXrL6gRi1ru6ZLmYXUqSK50pu3jI6iIxv0aT0v2y20FZSqy1wjMg51rvEF12iIYoktjWlCQMz5xmkqWyCiuRXWhoDHLLeDynDhzzodRvGcHTzuE1uxziGxEVIBqK0rlTI+MRZ9/gNLE5Oi6SmDEwJNSQMS0GEEgivERHswWYHlpMD9VWVsxXOtDodV3Uyir2ixT5lppMlngGZmIQZA4TXrUANATkWJzhbPQvek8Y5w4CX/wBaT+8Lsp6q++/pLWB1/SG6ZDU0JOL81MwDxzAPgIJWMdWX3uf7QIrZCcrSHDp5Q2TRSaE0BNBrkKx2XMDKpG/P94iGTelhM2SgC4hieq1pXEFzqcsqQY2euoJLoaA1qeAyACA76ADxJiHabekiSrzKgFiBQVJJGVB+k+UTrHaw8pXVWAYkjEADpQmldIeWl4SiJwg7o809f4Ip21e0Bs4XAASeP+IDXDtjNnTllsq9YmpFcgATx5Rj2b6Xa8poZgKZYHFOOJ5dcvCFbOygr0VQoAJoBTMkZniYB3tdcy0zZay5jS6K2JlJHVJGtCK5gZRZdnruaRLEtmDUxdapLHERrXdkI1xvhhyDamFgw0hhYi4ydbSA+0iYrJM7gfJgYMQJvf8A4ecPyP6AwsjntmhEJKw4RDFstAlozncPM7h5xm1M2q2S5dMbAV3anyEOSyrCqkEcRGfzJ7TJhmTK0zoPgItmylTLZjoWoAMhkBWnifSLuOptMvkWaUIQZMSaRykQpEMiG2s0T8McwwANayQ2bHygrgjmCDYbO8JEKYwlY3c4BtFLqKcQRlGQ7X2gykSzhi2FmmDFmy1GGhbXNQn9NY2S/wAaeMUO/LPLftord4+cZXxWmPplT25jvhyy2abNYBFJrvpkOZPCLrd13yVZyktRpuqd+ldIsVgs1SOEV3+w0Vsld7SwSxzIp3AZAep84MzjDkqXQeHzERLQ+sIgK8WxNnnRqDl1WJy/TEqyr9mOTn+4iI01KgH849Zc2Jlj7SD8jf7zDMSQUpSILgqRSoUbtw5wRAiSGbnEyADtavNaVKehRWxUpvFcyf1GLRbFwqijQCG7usoLk8AfiIevVswOUZ/muietMs9oM+s0LwER/Z/JxWkn8KMfMgfMxP2puOdNnM4FRoOOUSNhLteW00upGSgV35kmh8onGzWl2edtDuodo9wr3f8AmCamAV0WsY3l1zFCOeWfy84NKY1npy5+6kqYcBhqWpOgJ7hHlmCpFRUaiuY74uIPVgLfL0kzvdf1BgwDFd2mm0lzedB5kQqePtRjAraO39DJJFMRoFyBoda0PCCpihbS28T54VeylV1yY1NSOA0HhCxm60t0HS2YirczzJ7o0K67N0cpE3gZ95zb1Jio3LZuknov3V6x7l/zQeMXqKzv0LFyPR6PRmpyPR2PQByPUjsegDYCYShzjxjy6xs5wy/FrSKNfUg5xoN6JWkVm8LLWM8ovGqbc1nNXrxHzi12GVSK1e9pNlJmUqmWIDWg3iJty7WWedkswYvwnqt5GCQ6sc1qKfD5wLtT5GBG0d5OmMpPZQSAq4UIxYa1xsDRaVJ103Vgfs/b5s2S5nNiIIoSADmuIg0AFRUecH9AZZiJRIUtmhoAK1owFK6amO3WZnTfWBR9WCACSRUg0Y6V7vMx6UOr4Qs2oS5rsQTRUWgpWum8gbifCKvohtGoRyiz3rfstJQMumJxQfly6xPMftFC2mvs2MK3QrNqATiZlCk1pkuZ0O8RTLX7RrS32aWeUdxSUrMB703HBNnpr9xAsGIFct3fDd8Aq1XKotNZjqg/uYV8owu37YW2bk9qnEcA5Vf6VoID9OSak1O8nM+cLovvW8zGkhqtOTuUFvgIYFtkLvmN4BR5mvwirXNbBNlI44dYcGHaBgvJs2IZHLUaQdIO9Qr+2i+jHppNllsd7zJkxyppQVRSi03RW7V7TLe3ZmJLHCXKQeTEFvWLFbrKrKysBmCp3ajWM1viQUmspULSlAvZICgBh3695MVE1Ktu0lqnfa2ic4O5pjFf6a0gtsNtKbJO6xPRPQN+U/dfw0PI8oqRMdUxRPqeVNDAEaGKrtnOpRfxEHwA/wDEAvZfterSTZ57gNJUsjMe1KGorxX4U4GA+2e0su0viSU7KgwgscOdTVgASQDlrnlGeUGPtD2kvHoZJp2m6q8eZ/nGKPZUoCx1MT7VjmkGhoNASTQd5jloqzgBQtaKF3CvVGffFYzUO3awbIWWiNMOrmg91f8ANfKLBA6y9JLRU6MEKAKqw3b6GHvp4HaV171/aM7d1ciXHIYS1odGHnQ+Rh4GEHY9HI9AHo9HI9AGvmPIc4STHk1jVgRbhpAe0yoNWzdA+akFEUTb6zf6OeeCH4iMRMb97QU/0Fp9z/uWMBMPFSSLym0p0jECmRNRlprD8vaG0JL6NZlFqTkqVz1zK13QOhsxWoGjXRtvLYKs0FGpQnVSeOWkTjtKvSuAMSzcKgqaFSHqhzGedPARl9m7Q/m6Dt3faJ7y/wC4RNgadtfYZ1rRZqYWGFyFCkGi4mfPEc+qwpv0jKrZKwtlocx3cI0+w3i6gBSapiZACB1iDTUGtDQ035iKbeFzUl0+8lMjqUPYmDl9084UpqzWOnTv/nhHWWOCKA5slenRTcDHqPQdzfdPyjRJNqK/ykZBSLzspeTzgyvhOADPRjXj5awqFnnzcY59+fhFT2vsGNOkA6ya8Su+vdr5xYyo/hiPa7KsxGQkjEMyDnTvhKZgRCYJXzdTWd8JzBzVuI/cQPMUkqU5BqP54Rf7LfNneyuiSFRgQUcklkBOLADvoQ2ZzoeUZ8ImXfbDLYa4T2hxETl6VjN2Q/Mt7HTLuiTclnebPQnsqQxPumoHnFiWyyp6oGA6gOFlyLKxrQnfTdwrBOz2dUUKgAA3CInJ2m405eG8efWlAR6kLpHqRKTEyzqdVB8Ijm70+6CvukiJxWOEQBC+jOOzMbxAPqY59aPwN5gxOwxzDBoIX0lh2pbeFDHvpyb8X9J/aJhWOYYA1omIKXxZ+k6Pp5WOtMHSLirwpXXlHL8Ew2ed0P2vRvg44sJpTnw5xgMvSlSa5gn8W8eIHmpjWMZH0ba9REN4z72fbVuzrZZxLgg9E2pWgJKMd60Bod2mmmgMYVGlW9ov/wDOtPuD/qLHz6Y3/wBpJ/8A11p91P8AqpGANFYnCYQYchDCKBdkHXHj8IPXcn1ie8vxgNdiVmAd/wAItV12b6yX7y/GJyAjeYmK0qYkxVUMRQtmzDOmHXQqAeJg3b5IeUJqAVGLEvh15Z5MMxwNIasdmDE4tBhrkSACaFjTPKo04wz9K1CPiArnQquRI46ZViNqUq8ZI7S6b+PeYgrFrtFqSeXIAAooqBQPRQC9OJIr674rVps5RiPLuh457tjfl+PcMMc/cv8Aq/YisT7kt5kzVfdo3NTkf38IgopJAGu6OgRbnatZzUjgd/foRE8WTq18wYp2yd44k6Nj1k0rvXv5H0pFvst4a1zHfpE0wHaO7ellsurjrLlnWmniMozorGvW4g9YfvGd7Q2LBOJAoH6w7/vDz+MEAFHokYI40uGBvZu8COqTmM17t4/nOLnIcMARoYzazgqQQcxGk7A7TLJYh1BR6UO9HHPgdPLnGFnXLf0rtl/W4tf5Y+vzP+JL2ZgASrAHQkEA9x3w3hiwX/fgnJhw7wQfMcecBZElm7Kse4ExbkM4Y5hh+ZKKkhhQjcYTSAzWCOYIepHsMAMFI5giRhjmGDQaSTGRe0G4fo88zUH1M4kmn3JnaYDhWmIcwd0a2xiFel3paJTypg6rinMHcw5gxTGMUuK8pkpxaJWqGjZHC1ciO4jy8o165b4l2mUJks8mU9pG4H998Ytfl3TrFPaU/wB01GuB1IoGA3gj9tRE2474ezus2UeqcmU6MN6NzG4+MVfJr97T2pdto/5Q858sRghjatvL0l2i6Z0yWciZAIPaU9PLqrDjGLiXBiCAY5SJDyxUBDi0p1aGpGYpvNcon2PZ+0zOzJmHvGHyxUrFAzcSATVLEAGoHfF8u+y9dO/4QEsuwFqbNsKDmST5aesXq6LhmIFDOHdQMwKk+Arnnx3GIy8mrltvX6OA+JgG6tQK6jRhwoIj2CfKm5YwyZdIo1oTmSNePjFwn3J0NS8hJqspUC0DDhJpSYqsjZimWXjFauLZhZOPFN6zACuGoFOIJzhSGE3fY1RQAaned1d4HKGb1stVy1/n88oOWq70l1wOGGWh04g00I08IjrIxZAVrujj73HPdfS48fHzfH6z1pTo6InXvYGlsagjvFK8D4/EGIAMd0u5t83nhccrjUqxWtpTh11HHQ8QY0GwOXlo5FCwBoM6V0zjN6wf2Zv4SyJUxhgOh/CTxP4T6QFFyVYgXvc/TKKPQitAdM+OVYOWdQcjpuMTWsQIqDUd9fHOJ2vrWRW2zNLYq4oR/MuIiOHG80740PaXZgz1BUkOtaUI64/CSPSKWboVDRgAQaUY517om8kjfj+Nc/ViCk1SaA1PL5k5CC10SphJOGiDIkkdquRFPHziZY7jmMPq5TkcQpUeZoKQTsWz8zGFZ5UrFlm+Js+KoCPMxnlblNSOjjw4uHKZXPzPsu2zbK9nD4FLocLEjWlDiqeRr3wfkOG5HgdRCLDdCyZJlKaChBJ4kULGI9rt8tM5k2Um/q1dgd5DZU8RDxl15cfLljlnbj6NX/d2JcajrLrzX9xFYrFhG2EhmKSQ0xhw0HfSsALRMDMSFwgmtBnTkIuMyax2sIrHawwXHoRWPVhhobGOIc4SzRxDnCYgXtC2dFrl9UfXICUPHWqHkfQ+MYlJYymIYGmjKdRTKvJgY+jLa3W8Izf2g7LYz9IkgYjQTBuzNBM/fwPGK2cUa0VMt0DEJMC1po2FgymnJgOevOK+bE1TQeNYs5uh5aBnYGSXKBxmFmUxYSNQDnn+VuBiPNRAOJhwzOy0hJdoR5xAC1I3jHopPIZmvECNJbaHoxgGI14AA58GMZq1pQaDzi0yNpyLLKoqY1LJXCCSK5a8gB5xOWziyypsyYAwxivHX/MXyz7SSggwqAaCqjKhpmKAaVjKbqvmbPDkk5YQOFan5RNBbfBLRpZb/t/TNUig5ZfMwF+h48lQnuBMP3Lbwr0cFwRTJS7Kw0oACeRHPlBe326bgIlyzKJBAeeUlheYRjiPlBs55UW+NmzKBmAiXXMhmArnuHHOBazMJGE1IpmBl5w5bMMlyrzVmnUuuI55YhiYVOoz74iNeQ3KT6Rx8luWXiPoPiTHj4v5eHrysJnj8DClGrrQZ174Am7nqQWH6RrB6zz501wksDETQARYUu9JjEvNnTZhPWWSgGe+pAJ9Ivj7yac/yc/jXLdm7+FHl3N+IMfeNB6xJs12qTRBiPBFLH0EX5dmJjACRZEB/HaXZiBxAzz5YRBWzbDWhhSdaiF/DIQIByq1fgI165X3XLfl8eP8MIr+zs6ZLXBOGFAOq0wqGWm7DXFTv0pFqu4K6hkKsprQrQqaGhoRzBh6zez+yKauhmn/AN1mcf0k4fSJtisMyVMmS2lokgEdAyBVlqlCcLCvVIyGQ5xUmnLny3K7cSyjhCJ9yI+YrLY6tLwqzcmNKkROSatSAymnAg/CFTLThFSaD+aRTPdCBs6pp0s2c6/hBCgelfWJZ2ekKMdmRRPAoDNLEGuRxkVNN+XCIdptUxq4ZjLnXRT8REXpZ/3lM9d4SqTAPyjND4jyheB5NztnJjEm1XgfdkKBTkCxb4CHJFyXfLz6F57finsWB/STh/th2ThdcaODL0ZiCDKPCcmZTvzHOCsm5xQEvUH8OngYYMJepQUky5cpeCKB6DL0ipTTme8xe1u+WPu178/TSI1r2dlTASvUP5dPFf2pCuxNRS6x6sE7fcU2XnTEvFc/MaiBZhbW7WOVhJjlYY00JmjyNnDLtHEfOBik249bwiHOQMpU5gggg6GvGJFsbreERqwwy7bKS0iWZADBXdX6qno6rWjYjlWhIoOOcU+VJdjhVWJ4AEnyEbRtQqsklGAYNOQEEVBwy5j5g+7A15ays8NFOrKNPepnTn50hb6q9s7kbL2htVCD8xHwFTFlsVxS1VVoGIGZOhJ1NIL2mZoQag000POHZMuJuVplWWyKi0UADlDhSHqQhoCDQs+UGWTOaXLJqQpOeWpgJbrstM0/VtiG9nbSu+laUg9eNoVB1jrkABVmPBQMyYcuy4haFLWi0PIUEUlSwuIg72cg1ORyAy4mHFb0pQuWamUxpY16xcU8AtflHZVmlE4RNaa/4JEssfmfSNFlXHdko1Ehp7finMzg+Dmg8Fggl9lBhkypcpeCjTwFB6Qai7y5VWNmLotQZehscyWjEYps4orhagGiucQyzoFjVJfRSloWVe8ip5niYpU285z9qY3h1R5CkKkXdNbsy2PMig8zlDl16Z3d9rFab7lKciW7h8zSIU3aI/cQfqNfQRHlXBMPaKr41PkP3ifZrilg9ZmbuyH7+sG6WoGTb0mt9+nu5QysiZMNQGY8cz6xb7Pd8peyi95FT5nOHmEPQ2qsi5Zupovec/7awQS6AadI7N3ZD5wWKQgLXSFobMSbDLXRB45/GJFOGUKVI9MYLmxC95ioQFetzMW6azno5wrmNJg3q40IPOBt12yrFZdJM8HrWZzSTMO8yifs2PDSLHOveSv3sR/KPnpFb2iMu0gUTC40eufcQIVVB2x21Xbo26k0ay27Q7vxD+GkTmIUEkgd5pFHk3ur4ZNuBDL9naF7a00qR2h68I7P6WS6rOONGqUnA1DDv3/GDY0usm0q0RrfccqbmVofxLkfHj4wMscppgxK3V3U7zmYnSrY0s0bMcf8REzl9q/Sy9xXbx2ZmpUp115dr+nf4QDaWQaHI8I1KRaVcVjrWZTmQD3iK6/ZPf7qTbdp7KgNZyHkhxnyWsC5u3dnU9VZj9wwj+7OMylWpG0qOR1iQtNw4fDOL0lerd7Qx9ySxNB2mCgHhkDWnhAG2ba2p64WWWPyLU+JavwEApkNGDUA5c15TZ1ss/SzHehc0Jy+yfcMovrLGd7ICtslf8zw+raNJIjPk9mGT7sBNUqhOZw6HvU5eOvOOSrPPWlBLfiatL9KN8YJgQ4uURDDn6an2af/AGZeeCIxkWh9TLlccFZreDMFAPepg00NOIogyzXYitUkljkZj9Zv8DkKDlBm6brmTgwlgZUrUgUrWnwMRGET7hvDoZoY9k5N3Hf4a+EOezEpOyLntzFX3QW+NIJ2bZaQvaxP3mg8lp8YOiO0jXrE7qLZrDLl9hFXmAK+esetBiVSIFvtUtB13Ve8ivlBSRmhUtYCWjaKSD1at3Cg8zEV9qG+4ijv6x+UZ7VqrlKSG7RORO26r3kA+UUaffU59ZjU4DIeQiC8wmK7Dqudov8AkLoWb3R+9IGz9p/wSwObGvoIrRaPK0TbT0KWi+5zffoOC5fDOIRmkmpJPfDUJJhGfDw4rRExQtXO6FllMZunjjcrqFW2QrqQ2/z8IFyLfNsy4JqdPZWPWWua8HG9WHEQYwUGcDLw0Mc957vw7uP4ks83yM3HeQYB5T04Bt4ByxcDB+ZaVmCjjC3Hd6RktktTSHJAPREgV3Kx0B4Vi8XVfAK0JqIWN6/00vFub+sT59pKN9V5nQ+EOLfk0ahPX94aMxaEwxjHCsLvlPqzvFjl7jOto/Z7arPPm9DKZ7OtWSYCpOClcLLXFiGYNBnSu+K/LruIPMZjwj6hwRR9o/Z5Zp5Lyf8ATzTnVAOjY/nlnI57xQ849B5krGDMjjGDO0OzNpsdTPl1l/8Aqy6tL723p4inMwIlKpDE1phOGhFC2VK13d0IxfYYVti8lmH+2n7RpeGMmuK8vos8TSuMYSpANCMVKkcxSNKuXaCz2ofVOMW9GycfpOveKiIzhp2COMIfpCHEQDBMIJhbQ0YA4YQY6YSTDNabp2lVJIVwzMuQpTNaZVPLTwENWra5/uIq8zVj8hFac5DvPwENOYrtRJBC239OftTG7gcI8hSAs2bWPTGhkwjOoYeVojpCw0ASMcexQziiLarzlS/tJiL7zAHwGphhPLR4NFWte2cgZJjc/lWg82p6CJ10Xk86rFQqUyGZNa7z/iHolgRo66xDSdSJlntK1oYWjNKCTSC1lsnh8YhWKarjGooDmO6uR8dYIS51I4+XLtXZxY9Yfezr3wzMu1G1UR0WnOJEuYDvjPUrbdgO+zy4XVCVD9oZNXKn3gYjWLZno6ATGIHGkWQkU1hh34RVngplZdwzLsgGUO9CvCFdJpCxSFoXJc1hq1y98PLHp/Zj1L6eQHNmKEVHAxSNo/ZtZrRV7OTZpuZrL+zY/nl6a8KGLuYbjPYYDf1w2uwk/SZWOVunSqlKcW/Cct+XfAkyUejo2Y0ZcmU/EHnH0pb/ALF/db4GPmGyf8Q/6/jFKlWe6ts7TIos7/US+Jymj9WjePnF2ufaSRah9U/X3y26swfp3jmKiMvmQNX/AIiT76fGFcZVNzaGzHRpHDGQNtCDCzCDBDNztB4/KG1MLtGg8YZWKN2akRWET4iTIIDVY9ijzQiKBZaKBtZcZlfX9IjdJMPUAaq4sTCrEU0FMqxe4rO3/wBjL/8AkH+x4cJWrltUpSMdQ1R1sigHE8It1u2ykJVJZaYATQS1wp35086GKGPsz3xyz6iL0lY7VtdPb7JEQc6u3yHoYHTLTaJv2k1iOBNF/pFBCZESRBo192dt3+nlg7lA8svlBNbZFbuD7Bf1f7jBVI87Ofur0OP+MExaoeS1wJG6HBp5RGmgs1toISlqJiA2nlEmXoIVOQ8tpMNtbG4whOz5wqJi+sf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9" name="AutoShape 35" descr="data:image/jpeg;base64,/9j/4AAQSkZJRgABAQAAAQABAAD/2wCEAAkGBxQTEhQUEhQVFhQXGRQYFxYVFxgXFRUXFRQXFxQVFBUYHCggGBolHBYUITEhJSkrLi4uFx8zODMsNygtLisBCgoKDg0OGhAQGywkHCQsLCwsLCwsLCwsLCwsLCwsLCwsLCwsLCwsLCwsLCwsLCwsLCwsLCwsLCwsLCwsLCwsLP/AABEIAMkA+wMBIgACEQEDEQH/xAAcAAABBQEBAQAAAAAAAAAAAAAFAgMEBgcBAAj/xABGEAACAAMFBAcECQMCBQQDAAABAgADEQQFEiExBkFRYRMiMnGBkaEHcrHBFCMzQlJigtHwkqLhJLI0g7PC8VNjc5MVJTX/xAAaAQADAQEBAQAAAAAAAAAAAAAAAQIDBAUG/8QAJhEBAQACAgIBAwQDAAAAAAAAAAECEQMSITEEQVFhEyIycUKh4f/aAAwDAQACEQMRAD8A20xHts4JLZzoqsxpwUEmnlD5MR7bKxy3T8Ssv9QI+cMKFK9qVnJo8qaoFBUFW8aVEXKx2tJqLMlsGRhVWGhEfNL1Bodd/fGsex63sZM+Ua4UZXU7h0gIZa961/UYjZ2aXHaPpTZ5okOJc4iiOdFYnU5HdXdFb2dslplIy2qcJ7ly2OpyUqoCUI4gn9UWO8rSp6tedd3nENbOzZgVHKJtEKlrWDS2Y4BSA1ibrGvA694iW1oPGKhUHn3FMNs+kGYcAk9GJf5i9WJ4imHxEOJde/DQ+XiecIvi36JiIrmSDQ8s90QrPZ8QZmclVplqWZq0AJ00JJ5c4Vx2cqw2Gf0QIJXxYfIw1PvRd7r4VMViewG+IU6Zzg/B6GLwtQmTEoSaA6ikQTLzgG1qIb73fpSD9gmYpYJ/mVRDhlIkVv2s2CT/AKafLIq6lHIOrIFKk86Mw/SIPW2cQQqitcz8vnAm/LBMnIoVZRIJNJuOgJAFVwMM8t9RCthxnVkmqjBjmBmcict9OdKx9G3PYFlS1ROyBl8axkFx7OWuZaFSaZMqUe2ypJXqVzVGC48R0GfONzRRug1L5TSlEdj0cMUlV/aBdvS2cuvalVcc1yxjyz/TGVi1ARu85QaA5g1BHEEGoj5q2ulTbNap0nIBHOHKtUPWQmv5Ssc+fF2y26OPk1joeFqZ8kUseQrHFuy0OdMI/MfkM4DXNtPPHVbBg9ymf6YKTttcB60sNzU09CIJw6H6tFrFs6oNZrFzw0X9zE//APDSP/THmf3gBI29s57SzF8AfgYMLtHZsgZqqSARi6uR01h9Pwnv+XJ+zso9nEh5GvoYF2y4JyCstg44aN5aHziySLbLfsOje6wPwiQDCuJzOs++nOpowIO8EZw/KvKLlbLDLmijqDz3juOsALbspvlN+lvkRE3CNJyI8q3V3xIFrEBbTYZkrtqy89R5jKOLaG4xFwjSZvpcmG3aFMYjzWjurz3zvtlY+htk9d3SOR7rHEvowi8eye9PqLRIyxKekWu8OoU14gFV/qgR7WrHS0LMH30FfeU4T6YIq+y95mRPR60B6je62R8jQ+ERPMXfTZiuCX9YyvRSGArnrmWU690d2Jt0xbJSYtDViAdwqcOvLDAqwLiGJt5PoSIOWQ9Vv5uiMPZ78aNyZ9ZrV/N8Y7NmGItlb6w/q+cPzouEBW8l5pFd3wBMMmeyIo0rMoQeQXI8dYReE2juRuH+4hf+6ESZ4KJiXEQ+RJIoAoNCBkd2v7UYEcCtqPKFy7AjHVRzY0Hn4w2jQtzlGZpYuGo7NRxAFPOsPSrnCKAAF5F1oOGSjhDSW1ZVnqxyxmgGpOEaQqyW9Zi1WoplQ9wPzi9SCbqLJUdMyHPCAMj1dMWVR+b0gtd9nSZMKEEc1CfNYETLhDzGmG0z0xUOCUFWmQHbJJOnCC12SVs9SrTZhoc5zqx9EET2m2n6ddn4EZl67UJGb005KIeu22HpFRRRTXeTkFJ3nlAS9bRM7YK0Imsct4KgUzyoz+kQ9hDMaeWY/dcsK11JCYvzEAnu8ocyl9Iyws9tFBjxhtTCqxTMmb8x8Yy/2r3ODPlzaDrphOW9D+zL5Rp805GKzt/Zg9nVt6OPJgQfXDE5Lw9sYF1DdlES13STvi3GRDL2aJmVXpR5l0GGJl2tzi9GyQ1MsfKH3LqoTWNhxiXIvS0p2Zrjxi1vYBwhhrtHCK7l1D7NtjaEU4mLNuqBTx3xNs/tBmDty1PcSIZe6RnlEWZc0H7aNVY5G38k5PLYeohw37d7ZlRU/lI9BFPa6SI79CPCF1xHmPqt2iNMMOMYbMXWTN/arZsUlW/Awr3Pl8cMZOmUbptnZscmYtK9RiBzXrL6gRi1ru6ZLmYXUqSK50pu3jI6iIxv0aT0v2y20FZSqy1wjMg51rvEF12iIYoktjWlCQMz5xmkqWyCiuRXWhoDHLLeDynDhzzodRvGcHTzuE1uxziGxEVIBqK0rlTI+MRZ9/gNLE5Oi6SmDEwJNSQMS0GEEgivERHswWYHlpMD9VWVsxXOtDodV3Uyir2ixT5lppMlngGZmIQZA4TXrUANATkWJzhbPQvek8Y5w4CX/wBaT+8Lsp6q++/pLWB1/SG6ZDU0JOL81MwDxzAPgIJWMdWX3uf7QIrZCcrSHDp5Q2TRSaE0BNBrkKx2XMDKpG/P94iGTelhM2SgC4hieq1pXEFzqcsqQY2euoJLoaA1qeAyACA76ADxJiHabekiSrzKgFiBQVJJGVB+k+UTrHaw8pXVWAYkjEADpQmldIeWl4SiJwg7o809f4Ip21e0Bs4XAASeP+IDXDtjNnTllsq9YmpFcgATx5Rj2b6Xa8poZgKZYHFOOJ5dcvCFbOygr0VQoAJoBTMkZniYB3tdcy0zZay5jS6K2JlJHVJGtCK5gZRZdnruaRLEtmDUxdapLHERrXdkI1xvhhyDamFgw0hhYi4ydbSA+0iYrJM7gfJgYMQJvf8A4ecPyP6AwsjntmhEJKw4RDFstAlozncPM7h5xm1M2q2S5dMbAV3anyEOSyrCqkEcRGfzJ7TJhmTK0zoPgItmylTLZjoWoAMhkBWnifSLuOptMvkWaUIQZMSaRykQpEMiG2s0T8McwwANayQ2bHygrgjmCDYbO8JEKYwlY3c4BtFLqKcQRlGQ7X2gykSzhi2FmmDFmy1GGhbXNQn9NY2S/wAaeMUO/LPLftord4+cZXxWmPplT25jvhyy2abNYBFJrvpkOZPCLrd13yVZyktRpuqd+ldIsVgs1SOEV3+w0Vsld7SwSxzIp3AZAep84MzjDkqXQeHzERLQ+sIgK8WxNnnRqDl1WJy/TEqyr9mOTn+4iI01KgH849Zc2Jlj7SD8jf7zDMSQUpSILgqRSoUbtw5wRAiSGbnEyADtavNaVKehRWxUpvFcyf1GLRbFwqijQCG7usoLk8AfiIevVswOUZ/muietMs9oM+s0LwER/Z/JxWkn8KMfMgfMxP2puOdNnM4FRoOOUSNhLteW00upGSgV35kmh8onGzWl2edtDuodo9wr3f8AmCamAV0WsY3l1zFCOeWfy84NKY1npy5+6kqYcBhqWpOgJ7hHlmCpFRUaiuY74uIPVgLfL0kzvdf1BgwDFd2mm0lzedB5kQqePtRjAraO39DJJFMRoFyBoda0PCCpihbS28T54VeylV1yY1NSOA0HhCxm60t0HS2YirczzJ7o0K67N0cpE3gZ95zb1Jio3LZuknov3V6x7l/zQeMXqKzv0LFyPR6PRmpyPR2PQByPUjsegDYCYShzjxjy6xs5wy/FrSKNfUg5xoN6JWkVm8LLWM8ovGqbc1nNXrxHzi12GVSK1e9pNlJmUqmWIDWg3iJty7WWedkswYvwnqt5GCQ6sc1qKfD5wLtT5GBG0d5OmMpPZQSAq4UIxYa1xsDRaVJ103Vgfs/b5s2S5nNiIIoSADmuIg0AFRUecH9AZZiJRIUtmhoAK1owFK6amO3WZnTfWBR9WCACSRUg0Y6V7vMx6UOr4Qs2oS5rsQTRUWgpWum8gbifCKvohtGoRyiz3rfstJQMumJxQfly6xPMftFC2mvs2MK3QrNqATiZlCk1pkuZ0O8RTLX7RrS32aWeUdxSUrMB703HBNnpr9xAsGIFct3fDd8Aq1XKotNZjqg/uYV8owu37YW2bk9qnEcA5Vf6VoID9OSak1O8nM+cLovvW8zGkhqtOTuUFvgIYFtkLvmN4BR5mvwirXNbBNlI44dYcGHaBgvJs2IZHLUaQdIO9Qr+2i+jHppNllsd7zJkxyppQVRSi03RW7V7TLe3ZmJLHCXKQeTEFvWLFbrKrKysBmCp3ajWM1viQUmspULSlAvZICgBh3695MVE1Ktu0lqnfa2ic4O5pjFf6a0gtsNtKbJO6xPRPQN+U/dfw0PI8oqRMdUxRPqeVNDAEaGKrtnOpRfxEHwA/wDEAvZfterSTZ57gNJUsjMe1KGorxX4U4GA+2e0su0viSU7KgwgscOdTVgASQDlrnlGeUGPtD2kvHoZJp2m6q8eZ/nGKPZUoCx1MT7VjmkGhoNASTQd5jloqzgBQtaKF3CvVGffFYzUO3awbIWWiNMOrmg91f8ANfKLBA6y9JLRU6MEKAKqw3b6GHvp4HaV171/aM7d1ciXHIYS1odGHnQ+Rh4GEHY9HI9AHo9HI9AGvmPIc4STHk1jVgRbhpAe0yoNWzdA+akFEUTb6zf6OeeCH4iMRMb97QU/0Fp9z/uWMBMPFSSLym0p0jECmRNRlprD8vaG0JL6NZlFqTkqVz1zK13QOhsxWoGjXRtvLYKs0FGpQnVSeOWkTjtKvSuAMSzcKgqaFSHqhzGedPARl9m7Q/m6Dt3faJ7y/wC4RNgadtfYZ1rRZqYWGFyFCkGi4mfPEc+qwpv0jKrZKwtlocx3cI0+w3i6gBSapiZACB1iDTUGtDQ035iKbeFzUl0+8lMjqUPYmDl9084UpqzWOnTv/nhHWWOCKA5slenRTcDHqPQdzfdPyjRJNqK/ykZBSLzspeTzgyvhOADPRjXj5awqFnnzcY59+fhFT2vsGNOkA6ya8Su+vdr5xYyo/hiPa7KsxGQkjEMyDnTvhKZgRCYJXzdTWd8JzBzVuI/cQPMUkqU5BqP54Rf7LfNneyuiSFRgQUcklkBOLADvoQ2ZzoeUZ8ImXfbDLYa4T2hxETl6VjN2Q/Mt7HTLuiTclnebPQnsqQxPumoHnFiWyyp6oGA6gOFlyLKxrQnfTdwrBOz2dUUKgAA3CInJ2m405eG8efWlAR6kLpHqRKTEyzqdVB8Ijm70+6CvukiJxWOEQBC+jOOzMbxAPqY59aPwN5gxOwxzDBoIX0lh2pbeFDHvpyb8X9J/aJhWOYYA1omIKXxZ+k6Pp5WOtMHSLirwpXXlHL8Ew2ed0P2vRvg44sJpTnw5xgMvSlSa5gn8W8eIHmpjWMZH0ba9REN4z72fbVuzrZZxLgg9E2pWgJKMd60Bod2mmmgMYVGlW9ov/wDOtPuD/qLHz6Y3/wBpJ/8A11p91P8AqpGANFYnCYQYchDCKBdkHXHj8IPXcn1ie8vxgNdiVmAd/wAItV12b6yX7y/GJyAjeYmK0qYkxVUMRQtmzDOmHXQqAeJg3b5IeUJqAVGLEvh15Z5MMxwNIasdmDE4tBhrkSACaFjTPKo04wz9K1CPiArnQquRI46ZViNqUq8ZI7S6b+PeYgrFrtFqSeXIAAooqBQPRQC9OJIr674rVps5RiPLuh457tjfl+PcMMc/cv8Aq/YisT7kt5kzVfdo3NTkf38IgopJAGu6OgRbnatZzUjgd/foRE8WTq18wYp2yd44k6Nj1k0rvXv5H0pFvst4a1zHfpE0wHaO7ellsurjrLlnWmniMozorGvW4g9YfvGd7Q2LBOJAoH6w7/vDz+MEAFHokYI40uGBvZu8COqTmM17t4/nOLnIcMARoYzazgqQQcxGk7A7TLJYh1BR6UO9HHPgdPLnGFnXLf0rtl/W4tf5Y+vzP+JL2ZgASrAHQkEA9x3w3hiwX/fgnJhw7wQfMcecBZElm7Kse4ExbkM4Y5hh+ZKKkhhQjcYTSAzWCOYIepHsMAMFI5giRhjmGDQaSTGRe0G4fo88zUH1M4kmn3JnaYDhWmIcwd0a2xiFel3paJTypg6rinMHcw5gxTGMUuK8pkpxaJWqGjZHC1ciO4jy8o165b4l2mUJks8mU9pG4H998Ytfl3TrFPaU/wB01GuB1IoGA3gj9tRE2474ezus2UeqcmU6MN6NzG4+MVfJr97T2pdto/5Q858sRghjatvL0l2i6Z0yWciZAIPaU9PLqrDjGLiXBiCAY5SJDyxUBDi0p1aGpGYpvNcon2PZ+0zOzJmHvGHyxUrFAzcSATVLEAGoHfF8u+y9dO/4QEsuwFqbNsKDmST5aesXq6LhmIFDOHdQMwKk+Arnnx3GIy8mrltvX6OA+JgG6tQK6jRhwoIj2CfKm5YwyZdIo1oTmSNePjFwn3J0NS8hJqspUC0DDhJpSYqsjZimWXjFauLZhZOPFN6zACuGoFOIJzhSGE3fY1RQAaned1d4HKGb1stVy1/n88oOWq70l1wOGGWh04g00I08IjrIxZAVrujj73HPdfS48fHzfH6z1pTo6InXvYGlsagjvFK8D4/EGIAMd0u5t83nhccrjUqxWtpTh11HHQ8QY0GwOXlo5FCwBoM6V0zjN6wf2Zv4SyJUxhgOh/CTxP4T6QFFyVYgXvc/TKKPQitAdM+OVYOWdQcjpuMTWsQIqDUd9fHOJ2vrWRW2zNLYq4oR/MuIiOHG80740PaXZgz1BUkOtaUI64/CSPSKWboVDRgAQaUY517om8kjfj+Nc/ViCk1SaA1PL5k5CC10SphJOGiDIkkdquRFPHziZY7jmMPq5TkcQpUeZoKQTsWz8zGFZ5UrFlm+Js+KoCPMxnlblNSOjjw4uHKZXPzPsu2zbK9nD4FLocLEjWlDiqeRr3wfkOG5HgdRCLDdCyZJlKaChBJ4kULGI9rt8tM5k2Um/q1dgd5DZU8RDxl15cfLljlnbj6NX/d2JcajrLrzX9xFYrFhG2EhmKSQ0xhw0HfSsALRMDMSFwgmtBnTkIuMyax2sIrHawwXHoRWPVhhobGOIc4SzRxDnCYgXtC2dFrl9UfXICUPHWqHkfQ+MYlJYymIYGmjKdRTKvJgY+jLa3W8Izf2g7LYz9IkgYjQTBuzNBM/fwPGK2cUa0VMt0DEJMC1po2FgymnJgOevOK+bE1TQeNYs5uh5aBnYGSXKBxmFmUxYSNQDnn+VuBiPNRAOJhwzOy0hJdoR5xAC1I3jHopPIZmvECNJbaHoxgGI14AA58GMZq1pQaDzi0yNpyLLKoqY1LJXCCSK5a8gB5xOWziyypsyYAwxivHX/MXyz7SSggwqAaCqjKhpmKAaVjKbqvmbPDkk5YQOFan5RNBbfBLRpZb/t/TNUig5ZfMwF+h48lQnuBMP3Lbwr0cFwRTJS7Kw0oACeRHPlBe326bgIlyzKJBAeeUlheYRjiPlBs55UW+NmzKBmAiXXMhmArnuHHOBazMJGE1IpmBl5w5bMMlyrzVmnUuuI55YhiYVOoz74iNeQ3KT6Rx8luWXiPoPiTHj4v5eHrysJnj8DClGrrQZ174Am7nqQWH6RrB6zz501wksDETQARYUu9JjEvNnTZhPWWSgGe+pAJ9Ivj7yac/yc/jXLdm7+FHl3N+IMfeNB6xJs12qTRBiPBFLH0EX5dmJjACRZEB/HaXZiBxAzz5YRBWzbDWhhSdaiF/DIQIByq1fgI165X3XLfl8eP8MIr+zs6ZLXBOGFAOq0wqGWm7DXFTv0pFqu4K6hkKsprQrQqaGhoRzBh6zez+yKauhmn/AN1mcf0k4fSJtisMyVMmS2lokgEdAyBVlqlCcLCvVIyGQ5xUmnLny3K7cSyjhCJ9yI+YrLY6tLwqzcmNKkROSatSAymnAg/CFTLThFSaD+aRTPdCBs6pp0s2c6/hBCgelfWJZ2ekKMdmRRPAoDNLEGuRxkVNN+XCIdptUxq4ZjLnXRT8REXpZ/3lM9d4SqTAPyjND4jyheB5NztnJjEm1XgfdkKBTkCxb4CHJFyXfLz6F57finsWB/STh/th2ThdcaODL0ZiCDKPCcmZTvzHOCsm5xQEvUH8OngYYMJepQUky5cpeCKB6DL0ipTTme8xe1u+WPu178/TSI1r2dlTASvUP5dPFf2pCuxNRS6x6sE7fcU2XnTEvFc/MaiBZhbW7WOVhJjlYY00JmjyNnDLtHEfOBik249bwiHOQMpU5gggg6GvGJFsbreERqwwy7bKS0iWZADBXdX6qno6rWjYjlWhIoOOcU+VJdjhVWJ4AEnyEbRtQqsklGAYNOQEEVBwy5j5g+7A15ays8NFOrKNPepnTn50hb6q9s7kbL2htVCD8xHwFTFlsVxS1VVoGIGZOhJ1NIL2mZoQag000POHZMuJuVplWWyKi0UADlDhSHqQhoCDQs+UGWTOaXLJqQpOeWpgJbrstM0/VtiG9nbSu+laUg9eNoVB1jrkABVmPBQMyYcuy4haFLWi0PIUEUlSwuIg72cg1ORyAy4mHFb0pQuWamUxpY16xcU8AtflHZVmlE4RNaa/4JEssfmfSNFlXHdko1Ehp7finMzg+Dmg8Fggl9lBhkypcpeCjTwFB6Qai7y5VWNmLotQZehscyWjEYps4orhagGiucQyzoFjVJfRSloWVe8ip5niYpU285z9qY3h1R5CkKkXdNbsy2PMig8zlDl16Z3d9rFab7lKciW7h8zSIU3aI/cQfqNfQRHlXBMPaKr41PkP3ifZrilg9ZmbuyH7+sG6WoGTb0mt9+nu5QysiZMNQGY8cz6xb7Pd8peyi95FT5nOHmEPQ2qsi5Zupovec/7awQS6AadI7N3ZD5wWKQgLXSFobMSbDLXRB45/GJFOGUKVI9MYLmxC95ioQFetzMW6azno5wrmNJg3q40IPOBt12yrFZdJM8HrWZzSTMO8yifs2PDSLHOveSv3sR/KPnpFb2iMu0gUTC40eufcQIVVB2x21Xbo26k0ay27Q7vxD+GkTmIUEkgd5pFHk3ur4ZNuBDL9naF7a00qR2h68I7P6WS6rOONGqUnA1DDv3/GDY0usm0q0RrfccqbmVofxLkfHj4wMscppgxK3V3U7zmYnSrY0s0bMcf8REzl9q/Sy9xXbx2ZmpUp115dr+nf4QDaWQaHI8I1KRaVcVjrWZTmQD3iK6/ZPf7qTbdp7KgNZyHkhxnyWsC5u3dnU9VZj9wwj+7OMylWpG0qOR1iQtNw4fDOL0lerd7Qx9ySxNB2mCgHhkDWnhAG2ba2p64WWWPyLU+JavwEApkNGDUA5c15TZ1ss/SzHehc0Jy+yfcMovrLGd7ICtslf8zw+raNJIjPk9mGT7sBNUqhOZw6HvU5eOvOOSrPPWlBLfiatL9KN8YJgQ4uURDDn6an2af/AGZeeCIxkWh9TLlccFZreDMFAPepg00NOIogyzXYitUkljkZj9Zv8DkKDlBm6brmTgwlgZUrUgUrWnwMRGET7hvDoZoY9k5N3Hf4a+EOezEpOyLntzFX3QW+NIJ2bZaQvaxP3mg8lp8YOiO0jXrE7qLZrDLl9hFXmAK+esetBiVSIFvtUtB13Ve8ivlBSRmhUtYCWjaKSD1at3Cg8zEV9qG+4ijv6x+UZ7VqrlKSG7RORO26r3kA+UUaffU59ZjU4DIeQiC8wmK7Dqudov8AkLoWb3R+9IGz9p/wSwObGvoIrRaPK0TbT0KWi+5zffoOC5fDOIRmkmpJPfDUJJhGfDw4rRExQtXO6FllMZunjjcrqFW2QrqQ2/z8IFyLfNsy4JqdPZWPWWua8HG9WHEQYwUGcDLw0Mc957vw7uP4ks83yM3HeQYB5T04Bt4ByxcDB+ZaVmCjjC3Hd6RktktTSHJAPREgV3Kx0B4Vi8XVfAK0JqIWN6/00vFub+sT59pKN9V5nQ+EOLfk0ahPX94aMxaEwxjHCsLvlPqzvFjl7jOto/Z7arPPm9DKZ7OtWSYCpOClcLLXFiGYNBnSu+K/LruIPMZjwj6hwRR9o/Z5Zp5Lyf8ATzTnVAOjY/nlnI57xQ849B5krGDMjjGDO0OzNpsdTPl1l/8Aqy6tL723p4inMwIlKpDE1phOGhFC2VK13d0IxfYYVti8lmH+2n7RpeGMmuK8vos8TSuMYSpANCMVKkcxSNKuXaCz2ofVOMW9GycfpOveKiIzhp2COMIfpCHEQDBMIJhbQ0YA4YQY6YSTDNabp2lVJIVwzMuQpTNaZVPLTwENWra5/uIq8zVj8hFac5DvPwENOYrtRJBC239OftTG7gcI8hSAs2bWPTGhkwjOoYeVojpCw0ASMcexQziiLarzlS/tJiL7zAHwGphhPLR4NFWte2cgZJjc/lWg82p6CJ10Xk86rFQqUyGZNa7z/iHolgRo66xDSdSJlntK1oYWjNKCTSC1lsnh8YhWKarjGooDmO6uR8dYIS51I4+XLtXZxY9Yfezr3wzMu1G1UR0WnOJEuYDvjPUrbdgO+zy4XVCVD9oZNXKn3gYjWLZno6ATGIHGkWQkU1hh34RVngplZdwzLsgGUO9CvCFdJpCxSFoXJc1hq1y98PLHp/Zj1L6eQHNmKEVHAxSNo/ZtZrRV7OTZpuZrL+zY/nl6a8KGLuYbjPYYDf1w2uwk/SZWOVunSqlKcW/Cct+XfAkyUejo2Y0ZcmU/EHnH0pb/ALF/db4GPmGyf8Q/6/jFKlWe6ts7TIos7/US+Jymj9WjePnF2ufaSRah9U/X3y26swfp3jmKiMvmQNX/AIiT76fGFcZVNzaGzHRpHDGQNtCDCzCDBDNztB4/KG1MLtGg8YZWKN2akRWET4iTIIDVY9ijzQiKBZaKBtZcZlfX9IjdJMPUAaq4sTCrEU0FMqxe4rO3/wBjL/8AkH+x4cJWrltUpSMdQ1R1sigHE8It1u2ykJVJZaYATQS1wp35086GKGPsz3xyz6iL0lY7VtdPb7JEQc6u3yHoYHTLTaJv2k1iOBNF/pFBCZESRBo192dt3+nlg7lA8svlBNbZFbuD7Bf1f7jBVI87Ofur0OP+MExaoeS1wJG6HBp5RGmgs1toISlqJiA2nlEmXoIVOQ8tpMNtbG4whOz5wqJi+sf/2Q=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250" name="Picture 36" descr="C:\Users\Toshiba\Desktop\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4495801"/>
            <a:ext cx="34544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76200"/>
            <a:ext cx="11176000" cy="533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Deparaffinisation of tissue section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508001" y="2819400"/>
            <a:ext cx="8616951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/>
              <a:t>Incubate the slide for 65</a:t>
            </a:r>
            <a:r>
              <a:rPr lang="en-US" baseline="30000"/>
              <a:t>0  </a:t>
            </a:r>
            <a:r>
              <a:rPr lang="en-US"/>
              <a:t> for 30 mint.</a:t>
            </a:r>
          </a:p>
          <a:p>
            <a:pPr marL="342900" indent="-342900">
              <a:buFontTx/>
              <a:buAutoNum type="arabicPeriod"/>
            </a:pPr>
            <a:endParaRPr lang="en-US" baseline="30000"/>
          </a:p>
          <a:p>
            <a:pPr marL="342900" indent="-342900">
              <a:buFontTx/>
              <a:buAutoNum type="arabicPeriod"/>
            </a:pPr>
            <a:r>
              <a:rPr lang="en-US" baseline="30000"/>
              <a:t> </a:t>
            </a:r>
            <a:r>
              <a:rPr lang="en-US"/>
              <a:t>Incubate the slide for 2 times in Xylene for 30 mint.</a:t>
            </a:r>
          </a:p>
          <a:p>
            <a:pPr marL="342900" indent="-342900">
              <a:buFontTx/>
              <a:buAutoNum type="arabicPeriod"/>
            </a:pPr>
            <a:endParaRPr lang="en-US" baseline="30000"/>
          </a:p>
          <a:p>
            <a:pPr marL="342900" indent="-342900">
              <a:buFontTx/>
              <a:buAutoNum type="arabicPeriod"/>
            </a:pPr>
            <a:r>
              <a:rPr lang="en-US" baseline="30000"/>
              <a:t> </a:t>
            </a:r>
            <a:r>
              <a:rPr lang="en-US"/>
              <a:t>Incubate the slide for 2 times in 100% ethanol for 10 mint.</a:t>
            </a:r>
          </a:p>
          <a:p>
            <a:pPr marL="342900" indent="-342900">
              <a:buFontTx/>
              <a:buAutoNum type="arabicPeriod"/>
            </a:pPr>
            <a:endParaRPr lang="en-US" baseline="30000"/>
          </a:p>
          <a:p>
            <a:pPr marL="342900" indent="-342900">
              <a:buFontTx/>
              <a:buAutoNum type="arabicPeriod"/>
            </a:pPr>
            <a:r>
              <a:rPr lang="en-US" baseline="30000"/>
              <a:t> </a:t>
            </a:r>
            <a:r>
              <a:rPr lang="en-US"/>
              <a:t> </a:t>
            </a:r>
            <a:r>
              <a:rPr lang="en-US" baseline="30000"/>
              <a:t> </a:t>
            </a:r>
            <a:r>
              <a:rPr lang="en-US"/>
              <a:t>Incubate the slide for 2 times in 95% ethanol for 10 mint.</a:t>
            </a:r>
          </a:p>
          <a:p>
            <a:pPr marL="342900" indent="-342900">
              <a:buFontTx/>
              <a:buAutoNum type="arabicPeriod"/>
            </a:pPr>
            <a:endParaRPr lang="en-US" baseline="30000"/>
          </a:p>
          <a:p>
            <a:pPr marL="342900" indent="-342900">
              <a:buFontTx/>
              <a:buAutoNum type="arabicPeriod"/>
            </a:pPr>
            <a:r>
              <a:rPr lang="en-US" baseline="30000"/>
              <a:t>    </a:t>
            </a:r>
            <a:r>
              <a:rPr lang="en-US"/>
              <a:t>Incubate the slide for 2 times in 70% ethanol for 10 mint.</a:t>
            </a:r>
          </a:p>
          <a:p>
            <a:pPr marL="342900" indent="-342900">
              <a:buFontTx/>
              <a:buAutoNum type="arabicPeriod"/>
            </a:pPr>
            <a:endParaRPr lang="en-US" baseline="30000"/>
          </a:p>
          <a:p>
            <a:pPr marL="342900" indent="-342900">
              <a:buFontTx/>
              <a:buAutoNum type="arabicPeriod"/>
            </a:pPr>
            <a:r>
              <a:rPr lang="en-US" baseline="30000"/>
              <a:t>  </a:t>
            </a:r>
            <a:r>
              <a:rPr lang="en-US"/>
              <a:t>Incubate the slide for 2 times in 50% ethanol for 10 mint.</a:t>
            </a:r>
          </a:p>
          <a:p>
            <a:pPr marL="342900" indent="-342900">
              <a:buFontTx/>
              <a:buAutoNum type="arabicPeriod"/>
            </a:pPr>
            <a:endParaRPr lang="en-US" baseline="30000"/>
          </a:p>
          <a:p>
            <a:pPr marL="342900" indent="-342900">
              <a:buFontTx/>
              <a:buAutoNum type="arabicPeriod"/>
            </a:pPr>
            <a:r>
              <a:rPr lang="en-US" baseline="30000"/>
              <a:t>  </a:t>
            </a:r>
            <a:r>
              <a:rPr lang="en-US"/>
              <a:t>Incubate the slide for 2 times in 30% ethanol for 10 mint.</a:t>
            </a:r>
          </a:p>
          <a:p>
            <a:pPr marL="342900" indent="-342900">
              <a:buFontTx/>
              <a:buAutoNum type="arabicPeriod"/>
            </a:pPr>
            <a:endParaRPr lang="en-US" baseline="30000"/>
          </a:p>
          <a:p>
            <a:pPr marL="342900" indent="-342900">
              <a:buFontTx/>
              <a:buAutoNum type="arabicPeriod"/>
            </a:pPr>
            <a:r>
              <a:rPr lang="en-US" baseline="30000"/>
              <a:t>  </a:t>
            </a:r>
            <a:r>
              <a:rPr lang="en-US"/>
              <a:t>Incubate the slide in PBS for 5 mint.</a:t>
            </a:r>
          </a:p>
          <a:p>
            <a:pPr marL="342900" indent="-342900">
              <a:buFontTx/>
              <a:buAutoNum type="arabicPeriod"/>
            </a:pPr>
            <a:endParaRPr lang="en-US"/>
          </a:p>
          <a:p>
            <a:pPr marL="342900" indent="-342900">
              <a:buFontTx/>
              <a:buAutoNum type="arabicPeriod"/>
            </a:pPr>
            <a:endParaRPr lang="en-US"/>
          </a:p>
          <a:p>
            <a:pPr marL="342900" indent="-342900">
              <a:buFontTx/>
              <a:buAutoNum type="arabicPeriod"/>
            </a:pPr>
            <a:endParaRPr lang="en-US"/>
          </a:p>
          <a:p>
            <a:pPr marL="342900" indent="-342900">
              <a:buFontTx/>
              <a:buAutoNum type="arabicPeriod"/>
            </a:pPr>
            <a:endParaRPr lang="en-US"/>
          </a:p>
          <a:p>
            <a:pPr marL="342900" indent="-342900">
              <a:buFontTx/>
              <a:buAutoNum type="arabicPeriod"/>
            </a:pPr>
            <a:endParaRPr lang="en-US"/>
          </a:p>
          <a:p>
            <a:pPr marL="342900" indent="-342900">
              <a:buFontTx/>
              <a:buAutoNum type="arabicPeriod"/>
            </a:pPr>
            <a:endParaRPr lang="en-US" baseline="30000"/>
          </a:p>
        </p:txBody>
      </p:sp>
      <p:pic>
        <p:nvPicPr>
          <p:cNvPr id="10244" name="Picture 2" descr="C:\Users\Toshiba\Desktop\dsk2\Project S and K\P1 dopa\PIC\Histology\IMG_2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9753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anotechnologyRevolutionarily Very Big (Small) Thing                          Small            ROSHAN JESUS MATHEW       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839" y="157650"/>
            <a:ext cx="11556125" cy="652692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660680" y="5688064"/>
            <a:ext cx="65394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Brush Script MT" pitchFamily="66" charset="0"/>
              </a:rPr>
              <a:t>“</a:t>
            </a:r>
            <a:r>
              <a:rPr lang="en-US" sz="3600" u="sng" dirty="0" smtClean="0">
                <a:solidFill>
                  <a:srgbClr val="FFFFFF"/>
                </a:solidFill>
                <a:latin typeface="Brush Script MT" pitchFamily="66" charset="0"/>
                <a:hlinkClick r:id="rId3"/>
              </a:rPr>
              <a:t>There’s Plenty of Room at the Bottom</a:t>
            </a:r>
            <a:endParaRPr lang="en-US" sz="3600" u="sng" dirty="0" smtClean="0">
              <a:solidFill>
                <a:srgbClr val="FFFFFF"/>
              </a:solidFill>
              <a:latin typeface="Brush Script MT" pitchFamily="66" charset="0"/>
            </a:endParaRPr>
          </a:p>
          <a:p>
            <a:r>
              <a:rPr lang="en-US" sz="2400" u="sng" dirty="0" smtClean="0">
                <a:solidFill>
                  <a:srgbClr val="FFFFFF"/>
                </a:solidFill>
                <a:latin typeface="Times" pitchFamily="18" charset="0"/>
                <a:cs typeface="Times" pitchFamily="18" charset="0"/>
                <a:hlinkClick r:id="rId4"/>
              </a:rPr>
              <a:t> Richard Feynman</a:t>
            </a:r>
            <a:endParaRPr lang="en-US" sz="3600" u="sng" dirty="0">
              <a:solidFill>
                <a:srgbClr val="FFFFFF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76200"/>
            <a:ext cx="11176000" cy="533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Deparaffinisation of tissue section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066801"/>
            <a:ext cx="97536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dirty="0"/>
              <a:t>9. Then add 200uL of </a:t>
            </a:r>
            <a:r>
              <a:rPr lang="en-US" dirty="0" err="1"/>
              <a:t>Haemotoxylin</a:t>
            </a:r>
            <a:r>
              <a:rPr lang="en-US" dirty="0"/>
              <a:t> for 5 mint.</a:t>
            </a:r>
          </a:p>
          <a:p>
            <a:pPr marL="342900" indent="-342900">
              <a:buFontTx/>
              <a:buAutoNum type="arabicPeriod"/>
              <a:defRPr/>
            </a:pPr>
            <a:endParaRPr lang="en-US" dirty="0"/>
          </a:p>
          <a:p>
            <a:pPr marL="342900" indent="-342900">
              <a:buFontTx/>
              <a:buAutoNum type="arabicPeriod" startAt="10"/>
              <a:defRPr/>
            </a:pPr>
            <a:r>
              <a:rPr lang="en-US" dirty="0"/>
              <a:t>Wash the slide on opposite side by running tap water. </a:t>
            </a:r>
          </a:p>
          <a:p>
            <a:pPr marL="342900" indent="-342900">
              <a:defRPr/>
            </a:pPr>
            <a:endParaRPr lang="en-US" dirty="0"/>
          </a:p>
          <a:p>
            <a:pPr marL="342900" indent="-342900">
              <a:defRPr/>
            </a:pPr>
            <a:r>
              <a:rPr lang="en-US" dirty="0"/>
              <a:t>11.</a:t>
            </a:r>
            <a:r>
              <a:rPr lang="en-US" baseline="30000" dirty="0"/>
              <a:t> </a:t>
            </a:r>
            <a:r>
              <a:rPr lang="en-US" dirty="0"/>
              <a:t>Incubate the slide in PBS for 5 mint.</a:t>
            </a:r>
            <a:endParaRPr lang="en-US" baseline="300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12. 400uL of EOSIN dye on slide</a:t>
            </a:r>
          </a:p>
          <a:p>
            <a:pPr>
              <a:defRPr/>
            </a:pPr>
            <a:endParaRPr lang="en-US" dirty="0"/>
          </a:p>
          <a:p>
            <a:pPr marL="342900" indent="-342900">
              <a:defRPr/>
            </a:pPr>
            <a:r>
              <a:rPr lang="en-US" dirty="0"/>
              <a:t>13. Wash the slide on opposite side by running tap water.</a:t>
            </a:r>
          </a:p>
          <a:p>
            <a:pPr marL="342900" indent="-342900">
              <a:defRPr/>
            </a:pPr>
            <a:endParaRPr lang="en-US" dirty="0"/>
          </a:p>
          <a:p>
            <a:pPr marL="342900" indent="-342900">
              <a:buFontTx/>
              <a:buAutoNum type="arabicPeriod" startAt="14"/>
              <a:defRPr/>
            </a:pPr>
            <a:r>
              <a:rPr lang="en-US" dirty="0"/>
              <a:t>Incubate the slide in PBS for 5 mint.</a:t>
            </a:r>
          </a:p>
          <a:p>
            <a:pPr marL="342900" indent="-342900">
              <a:buFontTx/>
              <a:buAutoNum type="arabicPeriod" startAt="14"/>
              <a:defRPr/>
            </a:pPr>
            <a:endParaRPr lang="en-US" dirty="0"/>
          </a:p>
          <a:p>
            <a:pPr marL="342900" indent="-342900">
              <a:buFontTx/>
              <a:buAutoNum type="arabicPeriod" startAt="14"/>
              <a:defRPr/>
            </a:pPr>
            <a:r>
              <a:rPr lang="en-US" dirty="0"/>
              <a:t> Incubate the slide for 2 times in 100% ethanol for 2 mint.</a:t>
            </a:r>
          </a:p>
          <a:p>
            <a:pPr marL="342900" indent="-342900">
              <a:buFontTx/>
              <a:buAutoNum type="arabicPeriod" startAt="14"/>
              <a:defRPr/>
            </a:pPr>
            <a:endParaRPr lang="en-US" dirty="0"/>
          </a:p>
          <a:p>
            <a:pPr marL="342900" indent="-342900">
              <a:buFontTx/>
              <a:buAutoNum type="arabicPeriod" startAt="14"/>
              <a:defRPr/>
            </a:pPr>
            <a:r>
              <a:rPr lang="en-US" dirty="0"/>
              <a:t> </a:t>
            </a:r>
            <a:r>
              <a:rPr lang="en-US" baseline="30000" dirty="0"/>
              <a:t> </a:t>
            </a:r>
            <a:r>
              <a:rPr lang="en-US" dirty="0"/>
              <a:t>Incubate the slide for 2 times in </a:t>
            </a:r>
            <a:r>
              <a:rPr lang="en-US" dirty="0" err="1"/>
              <a:t>Xylene</a:t>
            </a:r>
            <a:r>
              <a:rPr lang="en-US" dirty="0"/>
              <a:t> for 10 mint.</a:t>
            </a:r>
          </a:p>
          <a:p>
            <a:pPr marL="342900" indent="-342900">
              <a:buFontTx/>
              <a:buAutoNum type="arabicPeriod" startAt="14"/>
              <a:defRPr/>
            </a:pPr>
            <a:endParaRPr lang="en-US" dirty="0"/>
          </a:p>
        </p:txBody>
      </p:sp>
      <p:pic>
        <p:nvPicPr>
          <p:cNvPr id="11268" name="Picture 2" descr="E:\Histology\IMG_2494.JPG"/>
          <p:cNvPicPr>
            <a:picLocks noChangeAspect="1" noChangeArrowheads="1"/>
          </p:cNvPicPr>
          <p:nvPr/>
        </p:nvPicPr>
        <p:blipFill>
          <a:blip r:embed="rId2" cstate="print"/>
          <a:srcRect l="20466" r="12393"/>
          <a:stretch>
            <a:fillRect/>
          </a:stretch>
        </p:blipFill>
        <p:spPr bwMode="auto">
          <a:xfrm>
            <a:off x="885826" y="5400675"/>
            <a:ext cx="8115299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esktop\dsk2\1Project S and K\3 GO AuNRs\GO-GNR\GO-GN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8169" y="1206506"/>
            <a:ext cx="11988800" cy="5455014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8167" y="42329"/>
            <a:ext cx="12043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Microtomy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of  (A) Tumor with different condition,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Control ii.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Dox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treatment iii.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fGO@GNR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-DOX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8800" y="1493811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(ii)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200" y="1515551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(iii)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635" y="1455708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 GO-GNR DOX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826" y="804333"/>
            <a:ext cx="11747507" cy="5977467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0500" y="105830"/>
            <a:ext cx="11825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/>
                <a:cs typeface="Times New Roman"/>
              </a:rPr>
              <a:t>Microtomy</a:t>
            </a:r>
            <a:r>
              <a:rPr lang="en-US" sz="2400" b="1" dirty="0">
                <a:latin typeface="Times New Roman"/>
                <a:cs typeface="Times New Roman"/>
              </a:rPr>
              <a:t> of </a:t>
            </a:r>
            <a:r>
              <a:rPr lang="en-US" sz="2400" b="1" dirty="0" smtClean="0">
                <a:latin typeface="Times New Roman"/>
                <a:cs typeface="Times New Roman"/>
              </a:rPr>
              <a:t> tumor with different </a:t>
            </a:r>
            <a:r>
              <a:rPr lang="en-US" sz="2400" b="1" dirty="0">
                <a:latin typeface="Times New Roman"/>
                <a:cs typeface="Times New Roman"/>
              </a:rPr>
              <a:t>section of organs treated by </a:t>
            </a:r>
            <a:r>
              <a:rPr lang="en-US" sz="2400" b="1" dirty="0" err="1">
                <a:latin typeface="Times New Roman"/>
                <a:cs typeface="Times New Roman"/>
              </a:rPr>
              <a:t>Dox</a:t>
            </a:r>
            <a:r>
              <a:rPr lang="en-US" sz="2400" b="1" dirty="0">
                <a:latin typeface="Times New Roman"/>
                <a:cs typeface="Times New Roman"/>
              </a:rPr>
              <a:t> and </a:t>
            </a:r>
            <a:r>
              <a:rPr lang="en-US" sz="2400" b="1" dirty="0" err="1">
                <a:latin typeface="Times New Roman"/>
                <a:cs typeface="Times New Roman"/>
              </a:rPr>
              <a:t>fGO</a:t>
            </a:r>
            <a:r>
              <a:rPr lang="en-US" sz="2400" b="1" dirty="0">
                <a:latin typeface="Times New Roman"/>
                <a:cs typeface="Times New Roman"/>
              </a:rPr>
              <a:t>-GNR-</a:t>
            </a:r>
            <a:r>
              <a:rPr lang="en-US" sz="2400" b="1" dirty="0" err="1">
                <a:latin typeface="Times New Roman"/>
                <a:cs typeface="Times New Roman"/>
              </a:rPr>
              <a:t>Dox</a:t>
            </a:r>
            <a:r>
              <a:rPr lang="en-US" sz="2400" b="1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400" y="783167"/>
            <a:ext cx="11480800" cy="539386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6177034"/>
            <a:ext cx="1107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http://www.cancer.gov/PublishedContent/Images/images/documents/59f950a6-9b9d-43ad-80a4-776cefdd17ce/cancer17.jpg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390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900" y="5328593"/>
            <a:ext cx="12029089" cy="106994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References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[1]	J.P.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Gillet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M.M.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Gottesman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Mechanisms of multidrug resistance in cancer, Methods Mol. Biol. 596 (2010) 47-76.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[2]	K.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Greish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Enhanced permeability and retention (EPR) effect for anticancer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nanomedicine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drug targeting, Methods Mol. Biol. 624 (2010) 25-37.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[3]	A.H. Calvert, D.R. Newell, L.A.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Gumbrell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S. O’Reilly, M.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Burnell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F.E.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Boxall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Z.H.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Siddik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I.R. Judson, M.E. Gore, E.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Wiltshaw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Carboplatin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dosage: prospective evaluation of a simple formula based on renal function, J.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Clin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Oncol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7 (1989) 1748-1756.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[4]	P.E.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Kintzel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R.T. Dorr, Anticancer drug renal toxicity and elimination: dosing guidelines for altered renal function, Cancer Treat. Rev. 21 (1995) 33-64.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[5]	 S.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Jaracz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J. Chen, L.V.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Kuznetsova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I.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Ojima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Recent advances in tumor-targeting anticancer drug conjugates,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Bioorg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Med. Chem. 13 (2005) 5043-54.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[6]	A.S.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Narang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S.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Varia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Role of tumor vascular architecture in drug delivery, Adv. Drug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Deliv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Rev. 63 (2011) 640-58.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[7]	R. Abou-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Jawde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T.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Choueiri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C.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Alemany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T.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Mekhail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An overview of targeted treatments in cancer,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Clin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25 (2003) 2121-37.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[8]	M.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Saad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O.B.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Garbuzenko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T.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Minko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Co-delivery of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siRNA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and an anticancer drug for treatment of multidrug-resistant cancer,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Nanomedicine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3 (2008) 761-76.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[9]	J.Z. Zhang, Biomedical Applications of Shape-Controlled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Plasmonic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Nanostructures: A Case Study of Hollow Gold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Nanospheres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for Photothermal Ablation Therapy of Cancer, J. Phys. Chem.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1 (2010) 686-695.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[10]	R. Marches, C.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Mikoryak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R.H. Wang, P.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Pantano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R.K. Draper, E.S.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Vitetta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The importance of cellular internalization of antibody-targeted carbon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nanotubes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 the photothermal ablation of breast cancer cells, Nanotechnology, 22 (2011) 095101.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[11]	M. Shahnawaz Khan, Sunil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Pande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Abou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Talib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Mukesh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Lavkush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Bhaisare, Hui-Fen Wu. Controlled delivery of dopamine hydrochloride using surface modified carbon dots for Neuro diseases.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 tooltip="Colloids and surfaces. B, Biointerfaces."/>
              </a:rPr>
              <a:t>Colloids Surf B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  <a:hlinkClick r:id="rId2" tooltip="Colloids and surfaces. B, Biointerfaces."/>
              </a:rPr>
              <a:t>Biointerfaces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 tooltip="Colloids and surfaces. B, Biointerfaces.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 2015 Jun 19;134:140-146.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[12]	K.S.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Novoselov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A.K.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Geim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S.V.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Morozov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D. Jiang, Y. Zhang, S.V.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Dubonos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I.V.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Grigorieva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A.A.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Firsov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Electric field effect in atomically thin carbon films, Science 306 (2004) 666-9.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[13]	V. Singh, D.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Joung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L.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Zhai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S. Das, S.I.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Khondaker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S. Seal, Graphene based materials: Past, present and future,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Mater. Sci., 56 (2011) 1178-1271.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[14]	A.K.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Geim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K.S.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Novoselov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The rise of graphene, Nat. Mater. 6 (2007) 183-191.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24" y="48791"/>
            <a:ext cx="2100941" cy="49984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863" y="563733"/>
            <a:ext cx="96440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GNRs reduced inherent toxicity of associated with CTAB as well as enhanced photo thermal properties of the conjugate with respect to individual ones (GNRs and GO).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Due to shape and size related properties GNRs; they are one of the best nano-materials for efficient delivery of the drugs. In short, we have combined the excellent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hemodynamics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of GNRs as well as high drug carrying capacity of GO for delivery of doxorubicin.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Drug release was found to be more at pH 5.8 which is mandatory for drug delivery to most of the solid tumors.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Need more study…..</a:t>
            </a:r>
          </a:p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410" y="5434149"/>
            <a:ext cx="10463349" cy="104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Future Plan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Synthesize nanomaterial which can control pH, magnetic and photothermal property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74432" y="145473"/>
            <a:ext cx="4728604" cy="46938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ACKWLODGEMENT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49" name="Picture 1" descr="F:\Akhtar marriage ghar\pix\Bossa Nova\IMG_151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031" y="816357"/>
            <a:ext cx="5766157" cy="5573111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Down Arrow 5"/>
          <p:cNvSpPr/>
          <p:nvPr/>
        </p:nvSpPr>
        <p:spPr>
          <a:xfrm>
            <a:off x="5182068" y="784323"/>
            <a:ext cx="204468" cy="504504"/>
          </a:xfrm>
          <a:prstGeom prst="downArrow">
            <a:avLst/>
          </a:prstGeom>
          <a:solidFill>
            <a:srgbClr val="00B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8" name="AutoShape 4" descr="Image result for nsysu 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result for nsysu 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Users\Toshiba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6" y="785812"/>
            <a:ext cx="5472114" cy="2571751"/>
          </a:xfrm>
          <a:prstGeom prst="rect">
            <a:avLst/>
          </a:prstGeom>
          <a:noFill/>
        </p:spPr>
      </p:pic>
      <p:pic>
        <p:nvPicPr>
          <p:cNvPr id="1033" name="Picture 9" descr="Image result for nsysu photos"/>
          <p:cNvPicPr>
            <a:picLocks noChangeAspect="1" noChangeArrowheads="1"/>
          </p:cNvPicPr>
          <p:nvPr/>
        </p:nvPicPr>
        <p:blipFill>
          <a:blip r:embed="rId4" cstate="print"/>
          <a:srcRect t="23176"/>
          <a:stretch>
            <a:fillRect/>
          </a:stretch>
        </p:blipFill>
        <p:spPr bwMode="auto">
          <a:xfrm>
            <a:off x="6356350" y="3586163"/>
            <a:ext cx="5530850" cy="2843211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9411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69901" y="1463040"/>
            <a:ext cx="10241280" cy="472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241" y="275898"/>
            <a:ext cx="11750567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5650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 FTI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361950"/>
            <a:ext cx="8534400" cy="6496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1" y="339635"/>
            <a:ext cx="1502228" cy="483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FTIR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380" y="3331824"/>
            <a:ext cx="5659820" cy="2895556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04973" y="6474490"/>
            <a:ext cx="7439027" cy="383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http://www.nanorev.in/uploads/1/5/6/0/15608714/3132245.jpg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03" y="583324"/>
            <a:ext cx="4417847" cy="21756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mpd="sng">
            <a:solidFill>
              <a:srgbClr val="008000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4" descr="Nanocrystals-433x28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496" y="3364529"/>
            <a:ext cx="4390697" cy="2799788"/>
          </a:xfrm>
          <a:prstGeom prst="rect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981900" y="4556234"/>
            <a:ext cx="1150875" cy="394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 descr="Who Cares About Nanotechnology ?We All Should Care!– Because it can bring revolution in the current  industrialization and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688" y="488731"/>
            <a:ext cx="5781239" cy="2317534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4" name="TextBox 3"/>
          <p:cNvSpPr txBox="1"/>
          <p:nvPr/>
        </p:nvSpPr>
        <p:spPr>
          <a:xfrm>
            <a:off x="-1141606" y="38240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2731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11120D-EB79-4FF8-896F-B47F62CBBFA3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6147" name="Picture 2" descr="C:\Users\Abu talib\Desktop\cancer4-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62" y="662154"/>
            <a:ext cx="6180083" cy="603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97367" y="-31538"/>
            <a:ext cx="32133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     Cancer ?</a:t>
            </a:r>
          </a:p>
        </p:txBody>
      </p:sp>
      <p:pic>
        <p:nvPicPr>
          <p:cNvPr id="24578" name="Picture 2" descr="Estimated male and female cancer deaths and by cancer type in the U.S. in 2013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2589" y="425669"/>
            <a:ext cx="5510377" cy="62746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/>
          <p:cNvPicPr>
            <a:picLocks noChangeAspect="1" noChangeArrowheads="1"/>
          </p:cNvPicPr>
          <p:nvPr/>
        </p:nvPicPr>
        <p:blipFill>
          <a:blip r:embed="rId2" cstate="print"/>
          <a:srcRect b="4659"/>
          <a:stretch>
            <a:fillRect/>
          </a:stretch>
        </p:blipFill>
        <p:spPr bwMode="auto">
          <a:xfrm>
            <a:off x="2514263" y="825520"/>
            <a:ext cx="7520332" cy="581183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54885"/>
            <a:ext cx="11684000" cy="94297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imes" pitchFamily="18" charset="0"/>
                <a:cs typeface="Times" pitchFamily="18" charset="0"/>
              </a:rPr>
              <a:t>Factors Believed to Contribute to Global Causes of Cancer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9FE92-16B5-4637-BC27-D31DB59BA9A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711200" y="1044576"/>
            <a:ext cx="107696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en-US" sz="3200" dirty="0" smtClean="0">
                <a:latin typeface="Calibri" pitchFamily="34" charset="0"/>
              </a:rPr>
              <a:t>Synthesis of Graphene Oxide and Gold nanorods</a:t>
            </a:r>
            <a:endParaRPr lang="en-US" sz="3200" dirty="0"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q"/>
            </a:pPr>
            <a:endParaRPr lang="en-US" sz="3200" dirty="0"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en-US" sz="3200" dirty="0" smtClean="0">
                <a:latin typeface="Calibri" pitchFamily="34" charset="0"/>
              </a:rPr>
              <a:t>Characterization</a:t>
            </a:r>
            <a:endParaRPr lang="en-US" sz="3200" dirty="0"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q"/>
            </a:pPr>
            <a:endParaRPr lang="en-US" sz="3200" dirty="0"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en-US" sz="3200" dirty="0" smtClean="0">
                <a:latin typeface="Calibri" pitchFamily="34" charset="0"/>
              </a:rPr>
              <a:t>Photothermal property</a:t>
            </a:r>
            <a:endParaRPr lang="en-US" sz="3200" dirty="0"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q"/>
            </a:pPr>
            <a:endParaRPr lang="en-US" sz="3200" dirty="0"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q"/>
            </a:pPr>
            <a:r>
              <a:rPr lang="en-US" sz="3200" dirty="0" smtClean="0">
                <a:latin typeface="Calibri" pitchFamily="34" charset="0"/>
              </a:rPr>
              <a:t>Application</a:t>
            </a:r>
            <a:endParaRPr lang="en-US" sz="3200" dirty="0"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q"/>
            </a:pPr>
            <a:endParaRPr lang="en-IN" sz="3200" dirty="0">
              <a:latin typeface="Calibri" pitchFamily="34" charset="0"/>
            </a:endParaRP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5183718" y="228601"/>
            <a:ext cx="23523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"/>
                <a:cs typeface="Times"/>
              </a:rPr>
              <a:t>The flow…</a:t>
            </a:r>
            <a:endParaRPr lang="en-IN" sz="36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lecules 19 14582 g002 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1" y="910167"/>
            <a:ext cx="7867586" cy="57785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08000" y="275166"/>
            <a:ext cx="52281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Synthesis of </a:t>
            </a:r>
            <a:r>
              <a:rPr lang="en-US" sz="3200" dirty="0" err="1" smtClean="0">
                <a:latin typeface="Times New Roman"/>
                <a:cs typeface="Times New Roman"/>
              </a:rPr>
              <a:t>Graphene</a:t>
            </a:r>
            <a:r>
              <a:rPr lang="en-US" sz="3200" dirty="0" smtClean="0">
                <a:latin typeface="Times New Roman"/>
                <a:cs typeface="Times New Roman"/>
              </a:rPr>
              <a:t> oxide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62048" y="1212858"/>
            <a:ext cx="348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Functionalisation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with Arabica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acacia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scheme of synthesis of gold nanoro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94" y="898266"/>
            <a:ext cx="4067909" cy="3239722"/>
          </a:xfrm>
          <a:prstGeom prst="rect">
            <a:avLst/>
          </a:prstGeom>
          <a:noFill/>
        </p:spPr>
      </p:pic>
      <p:sp>
        <p:nvSpPr>
          <p:cNvPr id="33796" name="AutoShape 4" descr="Image result for scheme of synthesis of gold nanoro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8" name="AutoShape 6" descr="Image result for scheme of synthesis of gold nanoro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5382" y="90451"/>
            <a:ext cx="4724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/>
                <a:cs typeface="Times New Roman"/>
              </a:rPr>
              <a:t>Synthesis </a:t>
            </a:r>
            <a:r>
              <a:rPr lang="en-US" sz="3600" dirty="0" smtClean="0">
                <a:latin typeface="Times New Roman"/>
                <a:cs typeface="Times New Roman"/>
              </a:rPr>
              <a:t>Gold </a:t>
            </a:r>
            <a:r>
              <a:rPr lang="en-US" sz="3600" dirty="0" err="1" smtClean="0">
                <a:latin typeface="Times New Roman"/>
                <a:cs typeface="Times New Roman"/>
              </a:rPr>
              <a:t>Nanorod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9887" y="913211"/>
            <a:ext cx="7603682" cy="577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28147-4A50-4F66-A47F-D16239E2EEF6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25603" name="Picture 3" descr="D:\Study Database\Papers\Under Review\3. OLD GNR paper\Final Figures\Fig.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51" y="570757"/>
            <a:ext cx="11758547" cy="617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941" y="114094"/>
            <a:ext cx="5101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Formation of Gold </a:t>
            </a:r>
            <a:r>
              <a:rPr lang="en-US" sz="2800" b="1" dirty="0" err="1" smtClean="0">
                <a:latin typeface="Times New Roman"/>
                <a:cs typeface="Times New Roman"/>
              </a:rPr>
              <a:t>Nanorod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shed Metal 16x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FFF20D-36EF-4221-967D-256FA4FE1D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D14CB3C-DD6A-4589-8D58-5C0829F3884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C5835C7-785B-4573-B65C-743B0CF8D8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0</TotalTime>
  <Words>917</Words>
  <Application>Microsoft Office PowerPoint</Application>
  <PresentationFormat>Custom</PresentationFormat>
  <Paragraphs>153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Brushed Metal 16x9</vt:lpstr>
      <vt:lpstr>Slide 1</vt:lpstr>
      <vt:lpstr>Slide 2</vt:lpstr>
      <vt:lpstr>Slide 3</vt:lpstr>
      <vt:lpstr>Slide 4</vt:lpstr>
      <vt:lpstr>Factors Believed to Contribute to Global Causes of Cancer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.</vt:lpstr>
      <vt:lpstr>References  [1] J.P. Gillet, M.M. Gottesman, Mechanisms of multidrug resistance in cancer, Methods Mol. Biol. 596 (2010) 47-76. [2] K. Greish, Enhanced permeability and retention (EPR) effect for anticancer nanomedicine drug targeting, Methods Mol. Biol. 624 (2010) 25-37. [3] A.H. Calvert, D.R. Newell, L.A. Gumbrell, S. O’Reilly, M. Burnell, F.E. Boxall, Z.H. Siddik, I.R. Judson, M.E. Gore, E. Wiltshaw, Carboplatin dosage: prospective evaluation of a simple formula based on renal function, J. Clin. Oncol. 7 (1989) 1748-1756. [4] P.E. Kintzel, R.T. Dorr, Anticancer drug renal toxicity and elimination: dosing guidelines for altered renal function, Cancer Treat. Rev. 21 (1995) 33-64. [5]  S. Jaracz, J. Chen, L.V. Kuznetsova, I. Ojima, Recent advances in tumor-targeting anticancer drug conjugates, Bioorg. Med. Chem. 13 (2005) 5043-54. [6] A.S. Narang, S. Varia, Role of tumor vascular architecture in drug delivery, Adv. Drug Deliv. Rev. 63 (2011) 640-58. [7] R. Abou-Jawde, T. Choueiri, C. Alemany, T. Mekhail, An overview of targeted treatments in cancer, Clin. Ther. 25 (2003) 2121-37. [8] M. Saad, O.B. Garbuzenko, T. Minko, Co-delivery of siRNA and an anticancer drug for treatment of multidrug-resistant cancer, Nanomedicine 3 (2008) 761-76. [9] J.Z. Zhang, Biomedical Applications of Shape-Controlled Plasmonic Nanostructures: A Case Study of Hollow Gold Nanospheres for Photothermal Ablation Therapy of Cancer, J. Phys. Chem. Lett. 1 (2010) 686-695. [10] R. Marches, C. Mikoryak, R.H. Wang, P. Pantano, R.K. Draper, E.S. Vitetta, The importance of cellular internalization of antibody-targeted carbon nanotubes in the photothermal ablation of breast cancer cells, Nanotechnology, 22 (2011) 095101. [11] M. Shahnawaz Khan, Sunil Pande, Abou Talib, Mukesh Lavkush Bhaisare, Hui-Fen Wu. Controlled delivery of dopamine hydrochloride using surface modified carbon dots for Neuro diseases.  Colloids Surf B Biointerfaces. 2015 Jun 19;134:140-146. [12] K.S. Novoselov, A.K. Geim, S.V. Morozov, D. Jiang, Y. Zhang, S.V. Dubonos, I.V. Grigorieva, A.A. Firsov, Electric field effect in atomically thin carbon films, Science 306 (2004) 666-9. [13] V. Singh, D. Joung, L. Zhai, S. Das, S.I. Khondaker, S. Seal, Graphene based materials: Past, present and future, Prog. Mater. Sci., 56 (2011) 1178-1271. [14] A.K. Geim, K.S. Novoselov, The rise of graphene, Nat. Mater. 6 (2007) 183-191.  </vt:lpstr>
      <vt:lpstr>Conclusion</vt:lpstr>
      <vt:lpstr>ACKWLODGEMENT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2013-07-31T17:44:39Z</dcterms:created>
  <dcterms:modified xsi:type="dcterms:W3CDTF">2015-09-22T11:34:00Z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