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comments/comment6.xml" ContentType="application/vnd.openxmlformats-officedocument.presentationml.comment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s/comment4.xml" ContentType="application/vnd.openxmlformats-officedocument.presentationml.comments+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comments/comment7.xml" ContentType="application/vnd.openxmlformats-officedocument.presentationml.comment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comments/comment5.xml" ContentType="application/vnd.openxmlformats-officedocument.presentationml.comment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omments/comment3.xml" ContentType="application/vnd.openxmlformats-officedocument.presentationml.comments+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 id="2147483948" r:id="rId2"/>
  </p:sldMasterIdLst>
  <p:notesMasterIdLst>
    <p:notesMasterId r:id="rId20"/>
  </p:notesMasterIdLst>
  <p:sldIdLst>
    <p:sldId id="285" r:id="rId3"/>
    <p:sldId id="256" r:id="rId4"/>
    <p:sldId id="278" r:id="rId5"/>
    <p:sldId id="258" r:id="rId6"/>
    <p:sldId id="279" r:id="rId7"/>
    <p:sldId id="283" r:id="rId8"/>
    <p:sldId id="260" r:id="rId9"/>
    <p:sldId id="268" r:id="rId10"/>
    <p:sldId id="266" r:id="rId11"/>
    <p:sldId id="276" r:id="rId12"/>
    <p:sldId id="271" r:id="rId13"/>
    <p:sldId id="259" r:id="rId14"/>
    <p:sldId id="274" r:id="rId15"/>
    <p:sldId id="263" r:id="rId16"/>
    <p:sldId id="264" r:id="rId17"/>
    <p:sldId id="265" r:id="rId18"/>
    <p:sldId id="28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rrett-Field, Lynda" initials="SL" lastIdx="11" clrIdx="0"/>
  <p:cmAuthor id="1" name="Lynda Sharrett-Field"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1140" y="11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3560"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7-30T10:56:04.100" idx="1">
    <p:pos x="10" y="10"/>
    <p:text>Recently found similar evidence that CORT response is + correlated with voluntary EtOH consumption. 
CORT levels predict drinking durin 24 hr period
Animals that consumed high EtOh levels during first 24hrs of exposure demonstrated elevated levels of CORT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7-29T12:50:46.401" idx="1">
    <p:pos x="10" y="10"/>
    <p:text>
Importance of withdrawal in producing elevations CORT.
Different brain regions are exposed to different levels of CORT.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7-29T12:56:31.828" idx="3">
    <p:pos x="10" y="10"/>
    <p:text>high levels of CORT are observed in the hippocampus
study looked at how these elevated levels of CORT are affecting the region during EWD
RU but not Spir reduced CORT+EWD effects, suggesting the effects are mediated by GR not MR
temporal lobe structures such as hippo are where many seizures begin during EWD. RU486 might be protective if given during EWD.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4-07-29T12:53:21.041" idx="9">
    <p:pos x="10" y="10"/>
    <p:text>Points:
difference btwn high and low affinity indicates which will be implicated in mediating flux in CORT levels
receptors are intracellular, discuss where they are concentrated within the brain
difference in PR activity between RU486 and ORG analogs</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4-07-29T13:37:03.683" idx="5">
    <p:pos x="10" y="10"/>
    <p:text>These are CJ57 mice, 34 weeks of exposure.</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4-07-29T13:38:45.726" idx="6">
    <p:pos x="10" y="10"/>
    <p:text>RU456 can protect from cognitive effects if given prior to EWD, but can also reduce the behavioral effects associated with EWD. Important bc benzos currently most often prescribed drug given during detox, which does NOT protect against cognitive loss. </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4-07-29T13:38:45.726" idx="8">
    <p:pos x="10" y="10"/>
    <p:text>RU456 can protect from cognitive effects if given prior to EWD, but can also reduce the behavioral effects associated with EWD. Important bc benzos currently most often prescribed drug given during detox, which does NOT protect against cognitive loss.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27C5DD-E059-494D-B01C-E034863E20EF}" type="datetimeFigureOut">
              <a:rPr lang="en-US" smtClean="0"/>
              <a:pPr/>
              <a:t>10/4/2014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C4C350-4C1F-450A-A350-3FD108C69F95}" type="slidenum">
              <a:rPr lang="en-US" smtClean="0"/>
              <a:pPr/>
              <a:t>‹#›</a:t>
            </a:fld>
            <a:endParaRPr lang="en-US"/>
          </a:p>
        </p:txBody>
      </p:sp>
    </p:spTree>
    <p:extLst>
      <p:ext uri="{BB962C8B-B14F-4D97-AF65-F5344CB8AC3E}">
        <p14:creationId xmlns:p14="http://schemas.microsoft.com/office/powerpoint/2010/main" xmlns="" val="1918188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C4C350-4C1F-450A-A350-3FD108C69F95}" type="slidenum">
              <a:rPr lang="en-US" smtClean="0"/>
              <a:pPr/>
              <a:t>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373230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C4C350-4C1F-450A-A350-3FD108C69F95}" type="slidenum">
              <a:rPr lang="en-US" smtClean="0"/>
              <a:pPr/>
              <a:t>12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130435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C4C350-4C1F-450A-A350-3FD108C69F95}" type="slidenum">
              <a:rPr lang="en-US" smtClean="0"/>
              <a:pPr/>
              <a:t>13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130435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C4C350-4C1F-450A-A350-3FD108C69F95}" type="slidenum">
              <a:rPr lang="en-US" smtClean="0"/>
              <a:pPr/>
              <a:t>14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130037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C4C350-4C1F-450A-A350-3FD108C69F95}" type="slidenum">
              <a:rPr lang="en-US" smtClean="0"/>
              <a:pPr/>
              <a:t>15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3291042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C4C350-4C1F-450A-A350-3FD108C69F95}" type="slidenum">
              <a:rPr lang="en-US" smtClean="0"/>
              <a:pPr/>
              <a:t>16</a:t>
            </a:fld>
            <a:endParaRPr lang="en-US"/>
          </a:p>
        </p:txBody>
      </p:sp>
    </p:spTree>
    <p:extLst>
      <p:ext uri="{BB962C8B-B14F-4D97-AF65-F5344CB8AC3E}">
        <p14:creationId xmlns:p14="http://schemas.microsoft.com/office/powerpoint/2010/main" xmlns="" val="296174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C4C350-4C1F-450A-A350-3FD108C69F95}" type="slidenum">
              <a:rPr lang="en-US" smtClean="0"/>
              <a:pPr/>
              <a:t>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373230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C4C350-4C1F-450A-A350-3FD108C69F95}" type="slidenum">
              <a:rPr lang="en-US" smtClean="0"/>
              <a:pPr/>
              <a:t>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373230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C4C350-4C1F-450A-A350-3FD108C69F95}" type="slidenum">
              <a:rPr lang="en-US" smtClean="0"/>
              <a:pPr/>
              <a:t>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4118409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C4C350-4C1F-450A-A350-3FD108C69F95}" type="slidenum">
              <a:rPr lang="en-US" smtClean="0"/>
              <a:pPr/>
              <a:t>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1423946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C4C350-4C1F-450A-A350-3FD108C69F95}" type="slidenum">
              <a:rPr lang="en-US" smtClean="0"/>
              <a:pPr/>
              <a:t>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373230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C4C350-4C1F-450A-A350-3FD108C69F95}" type="slidenum">
              <a:rPr lang="en-US" smtClean="0"/>
              <a:pPr/>
              <a:t>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75309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C4C350-4C1F-450A-A350-3FD108C69F95}" type="slidenum">
              <a:rPr lang="en-US" smtClean="0"/>
              <a:pPr/>
              <a:t>10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4178820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C4C350-4C1F-450A-A350-3FD108C69F95}" type="slidenum">
              <a:rPr lang="en-US" smtClean="0"/>
              <a:pPr/>
              <a:t>11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4089694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E639126-FB3F-4A50-84E6-C8681D88F7DC}" type="datetimeFigureOut">
              <a:rPr lang="en-US" smtClean="0"/>
              <a:pPr/>
              <a:t>10/4/2014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2D5F37A-7A2D-4230-9CAE-F9C2911A0B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639126-FB3F-4A50-84E6-C8681D88F7DC}"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5F37A-7A2D-4230-9CAE-F9C2911A0B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E639126-FB3F-4A50-84E6-C8681D88F7DC}" type="datetimeFigureOut">
              <a:rPr lang="en-US" smtClean="0"/>
              <a:pPr/>
              <a:t>10/4/2014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2D5F37A-7A2D-4230-9CAE-F9C2911A0B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B39CD96-FE84-45A4-9698-34115E2D2790}" type="datetimeFigureOut">
              <a:rPr lang="en-US" smtClean="0"/>
              <a:pPr/>
              <a:t>10/4/2014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DDD9E73-348D-4815-B485-C17C4C42F30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DDD9E73-348D-4815-B485-C17C4C42F30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D9E73-348D-4815-B485-C17C4C42F30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B39CD96-FE84-45A4-9698-34115E2D2790}" type="datetimeFigureOut">
              <a:rPr lang="en-US" smtClean="0"/>
              <a:pPr/>
              <a:t>10/4/2014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D9E73-348D-4815-B485-C17C4C42F30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39CD96-FE84-45A4-9698-34115E2D2790}" type="datetimeFigureOut">
              <a:rPr lang="en-US" smtClean="0"/>
              <a:pPr/>
              <a:t>10/4/2014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9CD96-FE84-45A4-9698-34115E2D2790}" type="datetimeFigureOut">
              <a:rPr lang="en-US" smtClean="0"/>
              <a:pPr/>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D9E73-348D-4815-B485-C17C4C42F30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E639126-FB3F-4A50-84E6-C8681D88F7DC}"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2D5F37A-7A2D-4230-9CAE-F9C2911A0BF3}"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DDD9E73-348D-4815-B485-C17C4C42F30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E639126-FB3F-4A50-84E6-C8681D88F7DC}" type="datetimeFigureOut">
              <a:rPr lang="en-US" smtClean="0"/>
              <a:pPr/>
              <a:t>10/4/2014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2D5F37A-7A2D-4230-9CAE-F9C2911A0BF3}"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E639126-FB3F-4A50-84E6-C8681D88F7DC}" type="datetimeFigureOut">
              <a:rPr lang="en-US" smtClean="0"/>
              <a:pPr/>
              <a:t>10/4/2014</a:t>
            </a:fld>
            <a:endParaRPr lang="en-US"/>
          </a:p>
        </p:txBody>
      </p:sp>
      <p:sp>
        <p:nvSpPr>
          <p:cNvPr id="10" name="Slide Number Placeholder 9"/>
          <p:cNvSpPr>
            <a:spLocks noGrp="1"/>
          </p:cNvSpPr>
          <p:nvPr>
            <p:ph type="sldNum" sz="quarter" idx="16"/>
          </p:nvPr>
        </p:nvSpPr>
        <p:spPr/>
        <p:txBody>
          <a:bodyPr rtlCol="0"/>
          <a:lstStyle/>
          <a:p>
            <a:fld id="{D2D5F37A-7A2D-4230-9CAE-F9C2911A0BF3}"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E639126-FB3F-4A50-84E6-C8681D88F7DC}" type="datetimeFigureOut">
              <a:rPr lang="en-US" smtClean="0"/>
              <a:pPr/>
              <a:t>10/4/2014</a:t>
            </a:fld>
            <a:endParaRPr lang="en-US"/>
          </a:p>
        </p:txBody>
      </p:sp>
      <p:sp>
        <p:nvSpPr>
          <p:cNvPr id="12" name="Slide Number Placeholder 11"/>
          <p:cNvSpPr>
            <a:spLocks noGrp="1"/>
          </p:cNvSpPr>
          <p:nvPr>
            <p:ph type="sldNum" sz="quarter" idx="16"/>
          </p:nvPr>
        </p:nvSpPr>
        <p:spPr/>
        <p:txBody>
          <a:bodyPr rtlCol="0"/>
          <a:lstStyle/>
          <a:p>
            <a:fld id="{D2D5F37A-7A2D-4230-9CAE-F9C2911A0BF3}"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639126-FB3F-4A50-84E6-C8681D88F7DC}" type="datetimeFigureOut">
              <a:rPr lang="en-US" smtClean="0"/>
              <a:pPr/>
              <a:t>10/4/2014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2D5F37A-7A2D-4230-9CAE-F9C2911A0B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639126-FB3F-4A50-84E6-C8681D88F7DC}" type="datetimeFigureOut">
              <a:rPr lang="en-US" smtClean="0"/>
              <a:pPr/>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2D5F37A-7A2D-4230-9CAE-F9C2911A0B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E639126-FB3F-4A50-84E6-C8681D88F7DC}"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2D5F37A-7A2D-4230-9CAE-F9C2911A0BF3}"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E639126-FB3F-4A50-84E6-C8681D88F7DC}" type="datetimeFigureOut">
              <a:rPr lang="en-US" smtClean="0"/>
              <a:pPr/>
              <a:t>10/4/2014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2D5F37A-7A2D-4230-9CAE-F9C2911A0BF3}"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E639126-FB3F-4A50-84E6-C8681D88F7DC}" type="datetimeFigureOut">
              <a:rPr lang="en-US" smtClean="0"/>
              <a:pPr/>
              <a:t>10/4/2014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2D5F37A-7A2D-4230-9CAE-F9C2911A0BF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B39CD96-FE84-45A4-9698-34115E2D2790}" type="datetimeFigureOut">
              <a:rPr lang="en-US" smtClean="0"/>
              <a:pPr/>
              <a:t>10/4/2014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DDD9E73-348D-4815-B485-C17C4C42F3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comments" Target="../comments/comment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addictiontherapy.conferenceseries.com" TargetMode="Externa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6800" y="6019800"/>
            <a:ext cx="4191000" cy="609600"/>
          </a:xfrm>
          <a:custGeom>
            <a:avLst/>
            <a:gdLst>
              <a:gd name="connsiteX0" fmla="*/ 0 w 4191000"/>
              <a:gd name="connsiteY0" fmla="*/ 0 h 609600"/>
              <a:gd name="connsiteX1" fmla="*/ 3886200 w 4191000"/>
              <a:gd name="connsiteY1" fmla="*/ 0 h 609600"/>
              <a:gd name="connsiteX2" fmla="*/ 4191000 w 4191000"/>
              <a:gd name="connsiteY2" fmla="*/ 304800 h 609600"/>
              <a:gd name="connsiteX3" fmla="*/ 3886200 w 4191000"/>
              <a:gd name="connsiteY3" fmla="*/ 609600 h 609600"/>
              <a:gd name="connsiteX4" fmla="*/ 0 w 4191000"/>
              <a:gd name="connsiteY4" fmla="*/ 609600 h 609600"/>
              <a:gd name="connsiteX5" fmla="*/ 0 w 41910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09600">
                <a:moveTo>
                  <a:pt x="0" y="0"/>
                </a:moveTo>
                <a:lnTo>
                  <a:pt x="3886200" y="0"/>
                </a:lnTo>
                <a:lnTo>
                  <a:pt x="4191000" y="304800"/>
                </a:lnTo>
                <a:lnTo>
                  <a:pt x="3886200" y="609600"/>
                </a:lnTo>
                <a:lnTo>
                  <a:pt x="0" y="609600"/>
                </a:lnTo>
                <a:lnTo>
                  <a:pt x="0" y="0"/>
                </a:lnTo>
                <a:close/>
              </a:path>
            </a:pathLst>
          </a:custGeom>
          <a:solidFill>
            <a:srgbClr val="0070C0"/>
          </a:solidFill>
        </p:spPr>
        <p:txBody>
          <a:bodyPr>
            <a:noAutofit/>
          </a:bodyPr>
          <a:lstStyle/>
          <a:p>
            <a:pPr lvl="0">
              <a:buClr>
                <a:srgbClr val="D34817"/>
              </a:buClr>
            </a:pPr>
            <a:r>
              <a:rPr lang="en-US" sz="3400" b="1" dirty="0" smtClean="0">
                <a:solidFill>
                  <a:prstClr val="white"/>
                </a:solidFill>
              </a:rPr>
              <a:t>Lynda Sharrett-Field</a:t>
            </a:r>
            <a:endParaRPr lang="en-US" sz="3400" b="1" dirty="0">
              <a:solidFill>
                <a:prstClr val="white"/>
              </a:solidFill>
            </a:endParaRPr>
          </a:p>
        </p:txBody>
      </p:sp>
      <p:sp>
        <p:nvSpPr>
          <p:cNvPr id="2" name="Title 1"/>
          <p:cNvSpPr>
            <a:spLocks noGrp="1"/>
          </p:cNvSpPr>
          <p:nvPr>
            <p:ph type="ctrTitle"/>
          </p:nvPr>
        </p:nvSpPr>
        <p:spPr>
          <a:xfrm>
            <a:off x="0" y="1371600"/>
            <a:ext cx="9144000" cy="1676400"/>
          </a:xfrm>
          <a:ln>
            <a:solidFill>
              <a:schemeClr val="bg1"/>
            </a:solidFill>
          </a:ln>
          <a:effectLst>
            <a:innerShdw blurRad="63500" dist="50800" dir="16200000">
              <a:prstClr val="black">
                <a:alpha val="50000"/>
              </a:prstClr>
            </a:innerShdw>
          </a:effectLst>
        </p:spPr>
        <p:style>
          <a:lnRef idx="0">
            <a:scrgbClr r="0" g="0" b="0"/>
          </a:lnRef>
          <a:fillRef idx="1002">
            <a:schemeClr val="lt2"/>
          </a:fillRef>
          <a:effectRef idx="0">
            <a:scrgbClr r="0" g="0" b="0"/>
          </a:effectRef>
          <a:fontRef idx="major"/>
        </p:style>
        <p:txBody>
          <a:bodyPr>
            <a:noAutofit/>
          </a:bodyPr>
          <a:lstStyle/>
          <a:p>
            <a:pPr lvl="0">
              <a:spcBef>
                <a:spcPts val="0"/>
              </a:spcBef>
            </a:pPr>
            <a:r>
              <a:rPr sz="4800" b="1" smtClean="0">
                <a:solidFill>
                  <a:schemeClr val="tx1"/>
                </a:solidFill>
                <a:latin typeface="Times New Roman" pitchFamily="18" charset="0"/>
                <a:cs typeface="Times New Roman" pitchFamily="18" charset="0"/>
              </a:rPr>
              <a:t>Addiction Therapy-2014</a:t>
            </a:r>
            <a:r>
              <a:rPr sz="4800" b="1" smtClean="0">
                <a:solidFill>
                  <a:schemeClr val="tx1"/>
                </a:solidFill>
              </a:rPr>
              <a:t/>
            </a:r>
            <a:br>
              <a:rPr sz="4800" b="1" smtClean="0">
                <a:solidFill>
                  <a:schemeClr val="tx1"/>
                </a:solidFill>
              </a:rPr>
            </a:br>
            <a:r>
              <a:rPr sz="2400" b="1" smtClean="0">
                <a:solidFill>
                  <a:schemeClr val="tx1"/>
                </a:solidFill>
                <a:latin typeface="Perpetua"/>
                <a:ea typeface="+mn-ea"/>
                <a:cs typeface="+mn-cs"/>
              </a:rPr>
              <a:t>Chicago,  USA</a:t>
            </a:r>
            <a:br>
              <a:rPr sz="2400" b="1" smtClean="0">
                <a:solidFill>
                  <a:schemeClr val="tx1"/>
                </a:solidFill>
                <a:latin typeface="Perpetua"/>
                <a:ea typeface="+mn-ea"/>
                <a:cs typeface="+mn-cs"/>
              </a:rPr>
            </a:br>
            <a:r>
              <a:rPr sz="2400" b="1" smtClean="0">
                <a:solidFill>
                  <a:schemeClr val="tx1"/>
                </a:solidFill>
                <a:latin typeface="Perpetua"/>
                <a:ea typeface="+mn-ea"/>
                <a:cs typeface="+mn-cs"/>
              </a:rPr>
              <a:t>August 4 - 6,  2014</a:t>
            </a:r>
            <a:endParaRPr lang="en-US" sz="4800" b="1" dirty="0">
              <a:solidFill>
                <a:schemeClr val="tx1"/>
              </a:solidFill>
            </a:endParaRPr>
          </a:p>
        </p:txBody>
      </p:sp>
      <p:sp>
        <p:nvSpPr>
          <p:cNvPr id="40962" name="AutoShape 2"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4" name="AutoShape 4"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6" name="AutoShape 6"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8" name="AutoShape 8"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C:\Users\nagapraveen-p\AppData\Local\Microsoft\Windows\Temporary Internet Files\Content.Outlook\XLM8YBCH\logo (2).png"/>
          <p:cNvPicPr>
            <a:picLocks noChangeAspect="1" noChangeArrowheads="1"/>
          </p:cNvPicPr>
          <p:nvPr/>
        </p:nvPicPr>
        <p:blipFill>
          <a:blip r:embed="rId2"/>
          <a:srcRect/>
          <a:stretch>
            <a:fillRect/>
          </a:stretch>
        </p:blipFill>
        <p:spPr bwMode="auto">
          <a:xfrm>
            <a:off x="152400" y="0"/>
            <a:ext cx="2907916" cy="1425165"/>
          </a:xfrm>
          <a:prstGeom prst="rect">
            <a:avLst/>
          </a:prstGeom>
          <a:noFill/>
        </p:spPr>
      </p:pic>
      <p:pic>
        <p:nvPicPr>
          <p:cNvPr id="1026" name="Picture 2" descr="H:\Yossef Sari\AT-2014 Group Photo_Day 1.jpg"/>
          <p:cNvPicPr>
            <a:picLocks noChangeAspect="1" noChangeArrowheads="1"/>
          </p:cNvPicPr>
          <p:nvPr/>
        </p:nvPicPr>
        <p:blipFill>
          <a:blip r:embed="rId3"/>
          <a:srcRect/>
          <a:stretch>
            <a:fillRect/>
          </a:stretch>
        </p:blipFill>
        <p:spPr bwMode="auto">
          <a:xfrm>
            <a:off x="228600" y="3429000"/>
            <a:ext cx="4343400" cy="2895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2" descr="\\omicswb-144\Vittal Team\nikhil\Addicton 2014 day 2\IMG_1064.jpg"/>
          <p:cNvPicPr>
            <a:picLocks noChangeAspect="1" noChangeArrowheads="1"/>
          </p:cNvPicPr>
          <p:nvPr/>
        </p:nvPicPr>
        <p:blipFill>
          <a:blip r:embed="rId4" cstate="print"/>
          <a:srcRect/>
          <a:stretch>
            <a:fillRect/>
          </a:stretch>
        </p:blipFill>
        <p:spPr bwMode="auto">
          <a:xfrm>
            <a:off x="5410200" y="3810000"/>
            <a:ext cx="2819400" cy="187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318218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Glucocorticoid Antagonists</a:t>
            </a:r>
            <a:endParaRPr lang="en-US" dirty="0"/>
          </a:p>
        </p:txBody>
      </p:sp>
      <p:sp>
        <p:nvSpPr>
          <p:cNvPr id="3" name="Content Placeholder 2"/>
          <p:cNvSpPr>
            <a:spLocks noGrp="1"/>
          </p:cNvSpPr>
          <p:nvPr>
            <p:ph sz="quarter" idx="1"/>
          </p:nvPr>
        </p:nvSpPr>
        <p:spPr>
          <a:xfrm>
            <a:off x="381000" y="1600200"/>
            <a:ext cx="8385048" cy="5029200"/>
          </a:xfrm>
        </p:spPr>
        <p:txBody>
          <a:bodyPr>
            <a:normAutofit/>
          </a:bodyPr>
          <a:lstStyle/>
          <a:p>
            <a:r>
              <a:rPr lang="en-US" dirty="0" smtClean="0"/>
              <a:t>GR receptor antagonist:</a:t>
            </a:r>
          </a:p>
          <a:p>
            <a:pPr lvl="1"/>
            <a:r>
              <a:rPr lang="en-US" dirty="0" smtClean="0"/>
              <a:t>RU486 (Mifepristone)</a:t>
            </a:r>
          </a:p>
          <a:p>
            <a:pPr lvl="2"/>
            <a:r>
              <a:rPr lang="en-US" dirty="0" smtClean="0"/>
              <a:t>Termination of pregnancy (Progesterone receptor)</a:t>
            </a:r>
          </a:p>
          <a:p>
            <a:pPr lvl="2"/>
            <a:r>
              <a:rPr lang="en-US" dirty="0" smtClean="0"/>
              <a:t>Cushing’s Syndrome</a:t>
            </a:r>
          </a:p>
          <a:p>
            <a:pPr lvl="2"/>
            <a:r>
              <a:rPr lang="en-US" dirty="0" smtClean="0"/>
              <a:t>Depression with psychotic tendencies</a:t>
            </a:r>
          </a:p>
          <a:p>
            <a:pPr lvl="2"/>
            <a:r>
              <a:rPr lang="en-US" dirty="0" smtClean="0"/>
              <a:t>Combat related PTSD</a:t>
            </a:r>
          </a:p>
          <a:p>
            <a:pPr lvl="1"/>
            <a:r>
              <a:rPr lang="en-US" dirty="0" smtClean="0"/>
              <a:t>ORG34517 and ORG22189</a:t>
            </a:r>
            <a:endParaRPr lang="en-US" dirty="0"/>
          </a:p>
        </p:txBody>
      </p:sp>
      <p:pic>
        <p:nvPicPr>
          <p:cNvPr id="6" name="Picture 5" descr="mifepristone_clipped_rev_2.png"/>
          <p:cNvPicPr>
            <a:picLocks noChangeAspect="1"/>
          </p:cNvPicPr>
          <p:nvPr/>
        </p:nvPicPr>
        <p:blipFill rotWithShape="1">
          <a:blip r:embed="rId3">
            <a:extLst>
              <a:ext uri="{28A0092B-C50C-407E-A947-70E740481C1C}">
                <a14:useLocalDpi xmlns:a14="http://schemas.microsoft.com/office/drawing/2010/main" xmlns="" val="0"/>
              </a:ext>
            </a:extLst>
          </a:blip>
          <a:srcRect l="28042" t="19982" r="16956" b="12071"/>
          <a:stretch/>
        </p:blipFill>
        <p:spPr>
          <a:xfrm>
            <a:off x="6019800" y="4080453"/>
            <a:ext cx="2971799" cy="2750264"/>
          </a:xfrm>
          <a:prstGeom prst="rect">
            <a:avLst/>
          </a:prstGeom>
          <a:effectLst>
            <a:outerShdw blurRad="50800" dist="38100" dir="18900000" algn="bl" rotWithShape="0">
              <a:prstClr val="black">
                <a:alpha val="40000"/>
              </a:prstClr>
            </a:outerShdw>
          </a:effectLst>
        </p:spPr>
      </p:pic>
      <p:sp>
        <p:nvSpPr>
          <p:cNvPr id="4" name="AutoShape 2" descr="https://cdn1.iconfinder.com/data/icons/REALVISTA/3d_graphics/png/400/cube.png"/>
          <p:cNvSpPr>
            <a:spLocks noChangeAspect="1" noChangeArrowheads="1"/>
          </p:cNvSpPr>
          <p:nvPr/>
        </p:nvSpPr>
        <p:spPr bwMode="auto">
          <a:xfrm>
            <a:off x="63500" y="-136525"/>
            <a:ext cx="3810000" cy="38100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319301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rmAutofit fontScale="90000"/>
          </a:bodyPr>
          <a:lstStyle/>
          <a:p>
            <a:r>
              <a:rPr lang="en-US" dirty="0" smtClean="0"/>
              <a:t>Cognitive effects of EWD and exposure reduced by RU486</a:t>
            </a:r>
            <a:endParaRPr lang="en-US" dirty="0"/>
          </a:p>
        </p:txBody>
      </p:sp>
      <p:sp>
        <p:nvSpPr>
          <p:cNvPr id="6" name="Rectangle 5"/>
          <p:cNvSpPr/>
          <p:nvPr/>
        </p:nvSpPr>
        <p:spPr>
          <a:xfrm>
            <a:off x="266700" y="1654536"/>
            <a:ext cx="8458200" cy="4670064"/>
          </a:xfrm>
          <a:prstGeom prst="rect">
            <a:avLst/>
          </a:prstGeom>
          <a:solidFill>
            <a:schemeClr val="accent4">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4553484" y="-4892341"/>
            <a:ext cx="1371600" cy="2438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en-US" sz="1800" dirty="0">
              <a:solidFill>
                <a:schemeClr val="tx2">
                  <a:lumMod val="10000"/>
                </a:schemeClr>
              </a:solidFill>
            </a:endParaRPr>
          </a:p>
        </p:txBody>
      </p:sp>
      <p:sp>
        <p:nvSpPr>
          <p:cNvPr id="12" name="Rectangle 11"/>
          <p:cNvSpPr/>
          <p:nvPr/>
        </p:nvSpPr>
        <p:spPr>
          <a:xfrm>
            <a:off x="6858000" y="6465110"/>
            <a:ext cx="1888034" cy="316690"/>
          </a:xfrm>
          <a:prstGeom prst="rect">
            <a:avLst/>
          </a:prstGeom>
          <a:solidFill>
            <a:schemeClr val="accent2"/>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bg1"/>
              </a:solidFill>
            </a:endParaRPr>
          </a:p>
        </p:txBody>
      </p:sp>
      <p:sp>
        <p:nvSpPr>
          <p:cNvPr id="15" name="TextBox 14"/>
          <p:cNvSpPr txBox="1"/>
          <p:nvPr/>
        </p:nvSpPr>
        <p:spPr>
          <a:xfrm>
            <a:off x="916689" y="5688189"/>
            <a:ext cx="6724990" cy="584775"/>
          </a:xfrm>
          <a:prstGeom prst="rect">
            <a:avLst/>
          </a:prstGeom>
          <a:noFill/>
        </p:spPr>
        <p:txBody>
          <a:bodyPr wrap="square" rtlCol="0">
            <a:spAutoFit/>
          </a:bodyPr>
          <a:lstStyle/>
          <a:p>
            <a:pPr algn="ctr"/>
            <a:r>
              <a:rPr lang="en-US" sz="1600" dirty="0" smtClean="0">
                <a:solidFill>
                  <a:schemeClr val="bg1"/>
                </a:solidFill>
              </a:rPr>
              <a:t> Behavior assessed 8-10 days following withdrawal from 34 weeks of chronic alcohol treatment in CJ57 mice</a:t>
            </a:r>
            <a:endParaRPr lang="en-US" sz="1600" dirty="0"/>
          </a:p>
        </p:txBody>
      </p:sp>
      <p:sp>
        <p:nvSpPr>
          <p:cNvPr id="16" name="TextBox 15"/>
          <p:cNvSpPr txBox="1"/>
          <p:nvPr/>
        </p:nvSpPr>
        <p:spPr>
          <a:xfrm>
            <a:off x="6855030" y="6474023"/>
            <a:ext cx="1981200" cy="307777"/>
          </a:xfrm>
          <a:prstGeom prst="rect">
            <a:avLst/>
          </a:prstGeom>
          <a:noFill/>
        </p:spPr>
        <p:txBody>
          <a:bodyPr wrap="square" rtlCol="0">
            <a:spAutoFit/>
          </a:bodyPr>
          <a:lstStyle/>
          <a:p>
            <a:pPr algn="ctr"/>
            <a:r>
              <a:rPr lang="en-US" sz="1400" dirty="0" smtClean="0">
                <a:solidFill>
                  <a:schemeClr val="bg1"/>
                </a:solidFill>
              </a:rPr>
              <a:t> (Jacquot et al., 2008)</a:t>
            </a:r>
            <a:endParaRPr lang="en-US" sz="1400" dirty="0"/>
          </a:p>
        </p:txBody>
      </p:sp>
      <p:pic>
        <p:nvPicPr>
          <p:cNvPr id="2050" name="Picture 2" descr="cube ic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9677" y="2113506"/>
            <a:ext cx="1583851" cy="158385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30235" y="2149949"/>
            <a:ext cx="1474968" cy="1474968"/>
          </a:xfrm>
          <a:prstGeom prst="rect">
            <a:avLst/>
          </a:prstGeom>
          <a:effectLst>
            <a:outerShdw blurRad="76200" dir="13500000" sy="23000" kx="1200000" algn="br" rotWithShape="0">
              <a:prstClr val="black">
                <a:alpha val="20000"/>
              </a:prstClr>
            </a:outerShdw>
          </a:effectLst>
        </p:spPr>
      </p:pic>
      <p:pic>
        <p:nvPicPr>
          <p:cNvPr id="18" name="Picture 2" descr="cube ic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23528" y="2113506"/>
            <a:ext cx="1583851" cy="158385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xmlns="">
                <a:solidFill>
                  <a:srgbClr val="FFFFFF"/>
                </a:solidFill>
              </a14:hiddenFill>
            </a:ext>
          </a:extLst>
        </p:spPr>
      </p:pic>
      <p:pic>
        <p:nvPicPr>
          <p:cNvPr id="19" name="Picture 2" descr="cube ic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1391" y="2113506"/>
            <a:ext cx="1583851" cy="158385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xmlns="">
                <a:solidFill>
                  <a:srgbClr val="FFFFFF"/>
                </a:solidFill>
              </a14:hiddenFill>
            </a:ext>
          </a:extLst>
        </p:spPr>
      </p:pic>
      <p:grpSp>
        <p:nvGrpSpPr>
          <p:cNvPr id="3" name="Group 2"/>
          <p:cNvGrpSpPr/>
          <p:nvPr/>
        </p:nvGrpSpPr>
        <p:grpSpPr>
          <a:xfrm>
            <a:off x="585725" y="1801989"/>
            <a:ext cx="7924800" cy="3886200"/>
            <a:chOff x="571500" y="1806937"/>
            <a:chExt cx="7924800" cy="3886200"/>
          </a:xfrm>
        </p:grpSpPr>
        <p:sp>
          <p:nvSpPr>
            <p:cNvPr id="7" name="Rectangle 6"/>
            <p:cNvSpPr/>
            <p:nvPr/>
          </p:nvSpPr>
          <p:spPr>
            <a:xfrm>
              <a:off x="571500" y="1806937"/>
              <a:ext cx="7924800" cy="3886200"/>
            </a:xfrm>
            <a:prstGeom prst="rect">
              <a:avLst/>
            </a:prstGeom>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74971" t="59446" r="20474" b="37256"/>
            <a:stretch/>
          </p:blipFill>
          <p:spPr bwMode="auto">
            <a:xfrm>
              <a:off x="838200" y="2035536"/>
              <a:ext cx="7353299" cy="3493827"/>
            </a:xfrm>
            <a:prstGeom prst="rect">
              <a:avLst/>
            </a:prstGeom>
            <a:noFill/>
            <a:ln>
              <a:noFill/>
            </a:ln>
            <a:effectLst>
              <a:outerShdw blurRad="50800" dist="381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77292" t="11914" r="3984" b="44043"/>
            <a:stretch/>
          </p:blipFill>
          <p:spPr bwMode="auto">
            <a:xfrm>
              <a:off x="1143000" y="2084028"/>
              <a:ext cx="3541177" cy="33320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76552" t="55958" r="2887" b="13037"/>
            <a:stretch/>
          </p:blipFill>
          <p:spPr bwMode="auto">
            <a:xfrm>
              <a:off x="5087442" y="3807267"/>
              <a:ext cx="2667145" cy="16087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p:cNvSpPr/>
            <p:nvPr/>
          </p:nvSpPr>
          <p:spPr>
            <a:xfrm>
              <a:off x="4684176" y="2084028"/>
              <a:ext cx="3316823" cy="1170708"/>
            </a:xfrm>
            <a:prstGeom prst="rect">
              <a:avLst/>
            </a:prstGeom>
            <a:solidFill>
              <a:schemeClr val="accent2"/>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4" name="TextBox 13"/>
            <p:cNvSpPr txBox="1"/>
            <p:nvPr/>
          </p:nvSpPr>
          <p:spPr>
            <a:xfrm>
              <a:off x="4633975" y="2159897"/>
              <a:ext cx="3440255" cy="1323439"/>
            </a:xfrm>
            <a:prstGeom prst="rect">
              <a:avLst/>
            </a:prstGeom>
            <a:noFill/>
          </p:spPr>
          <p:txBody>
            <a:bodyPr wrap="square" rtlCol="0">
              <a:spAutoFit/>
            </a:bodyPr>
            <a:lstStyle/>
            <a:p>
              <a:pPr algn="ctr"/>
              <a:r>
                <a:rPr lang="en-US" sz="1600" dirty="0" smtClean="0">
                  <a:solidFill>
                    <a:schemeClr val="bg1"/>
                  </a:solidFill>
                </a:rPr>
                <a:t>Single administration of RU486 (</a:t>
              </a:r>
              <a:r>
                <a:rPr lang="en-US" sz="1600" dirty="0" err="1" smtClean="0">
                  <a:solidFill>
                    <a:schemeClr val="bg1"/>
                  </a:solidFill>
                </a:rPr>
                <a:t>mif</a:t>
              </a:r>
              <a:r>
                <a:rPr lang="en-US" sz="1600" dirty="0" smtClean="0">
                  <a:solidFill>
                    <a:schemeClr val="bg1"/>
                  </a:solidFill>
                </a:rPr>
                <a:t>) prior to EWD reversed alcohol induced alterations on the object recognition task.</a:t>
              </a:r>
            </a:p>
            <a:p>
              <a:pPr algn="ctr"/>
              <a:endParaRPr lang="en-US" sz="1600" dirty="0"/>
            </a:p>
          </p:txBody>
        </p:sp>
      </p:grpSp>
    </p:spTree>
    <p:extLst>
      <p:ext uri="{BB962C8B-B14F-4D97-AF65-F5344CB8AC3E}">
        <p14:creationId xmlns:p14="http://schemas.microsoft.com/office/powerpoint/2010/main" xmlns="" val="155120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normAutofit fontScale="90000"/>
          </a:bodyPr>
          <a:lstStyle/>
          <a:p>
            <a:r>
              <a:rPr lang="en-US" dirty="0" smtClean="0"/>
              <a:t>Behavioral effects of EWD reduced </a:t>
            </a:r>
            <a:r>
              <a:rPr lang="en-US" dirty="0"/>
              <a:t>by RU486</a:t>
            </a:r>
          </a:p>
        </p:txBody>
      </p:sp>
      <p:sp>
        <p:nvSpPr>
          <p:cNvPr id="4" name="Rectangle 3"/>
          <p:cNvSpPr/>
          <p:nvPr/>
        </p:nvSpPr>
        <p:spPr>
          <a:xfrm>
            <a:off x="381000" y="2209800"/>
            <a:ext cx="8458200" cy="4114800"/>
          </a:xfrm>
          <a:prstGeom prst="rect">
            <a:avLst/>
          </a:prstGeom>
          <a:solidFill>
            <a:schemeClr val="accent4">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267200" y="914400"/>
            <a:ext cx="4534968" cy="1219200"/>
          </a:xfrm>
          <a:prstGeom prst="rect">
            <a:avLst/>
          </a:prstGeom>
          <a:solidFill>
            <a:schemeClr val="accent2"/>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a:p>
            <a:pPr algn="ctr"/>
            <a:r>
              <a:rPr lang="en-US" dirty="0" smtClean="0">
                <a:solidFill>
                  <a:schemeClr val="bg1"/>
                </a:solidFill>
              </a:rPr>
              <a:t>4 day binge exposure:</a:t>
            </a:r>
          </a:p>
          <a:p>
            <a:pPr algn="ctr"/>
            <a:r>
              <a:rPr lang="en-US" dirty="0" smtClean="0">
                <a:solidFill>
                  <a:schemeClr val="bg1"/>
                </a:solidFill>
              </a:rPr>
              <a:t>Ethanol administered via gavage 3 times daily</a:t>
            </a:r>
          </a:p>
          <a:p>
            <a:pPr algn="ctr"/>
            <a:r>
              <a:rPr lang="en-US" dirty="0" smtClean="0">
                <a:solidFill>
                  <a:schemeClr val="bg1"/>
                </a:solidFill>
              </a:rPr>
              <a:t>Injections of RU486 or vehicle given once daily prior to first daily ethanol dose</a:t>
            </a:r>
          </a:p>
          <a:p>
            <a:pPr algn="ctr"/>
            <a:endParaRPr lang="en-US" dirty="0">
              <a:solidFill>
                <a:schemeClr val="bg1"/>
              </a:solidFill>
            </a:endParaRPr>
          </a:p>
        </p:txBody>
      </p:sp>
      <p:sp>
        <p:nvSpPr>
          <p:cNvPr id="6" name="Rectangle 5"/>
          <p:cNvSpPr/>
          <p:nvPr/>
        </p:nvSpPr>
        <p:spPr>
          <a:xfrm>
            <a:off x="2819400" y="2438400"/>
            <a:ext cx="5791200" cy="3657600"/>
          </a:xfrm>
          <a:prstGeom prst="rect">
            <a:avLst/>
          </a:prstGeom>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67620" y="2673909"/>
            <a:ext cx="2018232" cy="3048000"/>
          </a:xfrm>
          <a:prstGeom prst="rect">
            <a:avLst/>
          </a:prstGeom>
          <a:solidFill>
            <a:schemeClr val="accent2"/>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a:p>
            <a:pPr algn="ctr"/>
            <a:endParaRPr lang="en-US" dirty="0">
              <a:solidFill>
                <a:schemeClr val="bg1"/>
              </a:solidFill>
            </a:endParaRPr>
          </a:p>
        </p:txBody>
      </p:sp>
      <p:sp>
        <p:nvSpPr>
          <p:cNvPr id="3" name="Content Placeholder 2"/>
          <p:cNvSpPr>
            <a:spLocks noGrp="1"/>
          </p:cNvSpPr>
          <p:nvPr>
            <p:ph sz="quarter" idx="1"/>
          </p:nvPr>
        </p:nvSpPr>
        <p:spPr>
          <a:xfrm>
            <a:off x="381000" y="3048000"/>
            <a:ext cx="2057400" cy="2438400"/>
          </a:xfrm>
        </p:spPr>
        <p:txBody>
          <a:bodyPr>
            <a:normAutofit/>
          </a:bodyPr>
          <a:lstStyle/>
          <a:p>
            <a:pPr lvl="1"/>
            <a:r>
              <a:rPr lang="en-US" sz="1800" dirty="0" smtClean="0">
                <a:solidFill>
                  <a:schemeClr val="tx2">
                    <a:lumMod val="10000"/>
                  </a:schemeClr>
                </a:solidFill>
              </a:rPr>
              <a:t>Tremor</a:t>
            </a:r>
          </a:p>
          <a:p>
            <a:pPr lvl="1"/>
            <a:r>
              <a:rPr lang="en-US" sz="1800" dirty="0" smtClean="0">
                <a:solidFill>
                  <a:schemeClr val="tx2">
                    <a:lumMod val="10000"/>
                  </a:schemeClr>
                </a:solidFill>
              </a:rPr>
              <a:t>Splayed paws</a:t>
            </a:r>
          </a:p>
          <a:p>
            <a:pPr lvl="1"/>
            <a:r>
              <a:rPr lang="en-US" sz="1800" dirty="0" smtClean="0">
                <a:solidFill>
                  <a:schemeClr val="tx2">
                    <a:lumMod val="10000"/>
                  </a:schemeClr>
                </a:solidFill>
              </a:rPr>
              <a:t>Rigidity</a:t>
            </a:r>
          </a:p>
          <a:p>
            <a:pPr lvl="1"/>
            <a:r>
              <a:rPr lang="en-US" sz="1800" dirty="0" smtClean="0">
                <a:solidFill>
                  <a:schemeClr val="tx2">
                    <a:lumMod val="10000"/>
                  </a:schemeClr>
                </a:solidFill>
              </a:rPr>
              <a:t>“Wet dog shakes”</a:t>
            </a:r>
          </a:p>
          <a:p>
            <a:endParaRPr lang="en-US" sz="1800" dirty="0">
              <a:solidFill>
                <a:schemeClr val="tx2">
                  <a:lumMod val="10000"/>
                </a:schemeClr>
              </a:solidFill>
            </a:endParaRPr>
          </a:p>
        </p:txBody>
      </p:sp>
      <p:pic>
        <p:nvPicPr>
          <p:cNvPr id="7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74971" t="59446" r="20474" b="37256"/>
          <a:stretch/>
        </p:blipFill>
        <p:spPr bwMode="auto">
          <a:xfrm>
            <a:off x="3047997" y="2628900"/>
            <a:ext cx="5257801" cy="3276600"/>
          </a:xfrm>
          <a:prstGeom prst="rect">
            <a:avLst/>
          </a:prstGeom>
          <a:noFill/>
          <a:ln>
            <a:noFill/>
          </a:ln>
          <a:effectLst>
            <a:outerShdw blurRad="50800" dist="381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1940" t="59446" r="20474" b="13685"/>
          <a:stretch/>
        </p:blipFill>
        <p:spPr bwMode="auto">
          <a:xfrm>
            <a:off x="3200400" y="2673909"/>
            <a:ext cx="4987448" cy="304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1" name="Rectangle 70"/>
          <p:cNvSpPr/>
          <p:nvPr/>
        </p:nvSpPr>
        <p:spPr>
          <a:xfrm>
            <a:off x="6534684" y="6465110"/>
            <a:ext cx="2211350" cy="316690"/>
          </a:xfrm>
          <a:prstGeom prst="rect">
            <a:avLst/>
          </a:prstGeom>
          <a:solidFill>
            <a:schemeClr val="accent2"/>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bg1"/>
              </a:solidFill>
            </a:endParaRPr>
          </a:p>
        </p:txBody>
      </p:sp>
      <p:sp>
        <p:nvSpPr>
          <p:cNvPr id="72" name="TextBox 71"/>
          <p:cNvSpPr txBox="1"/>
          <p:nvPr/>
        </p:nvSpPr>
        <p:spPr>
          <a:xfrm>
            <a:off x="6400800" y="6488376"/>
            <a:ext cx="2435430" cy="307777"/>
          </a:xfrm>
          <a:prstGeom prst="rect">
            <a:avLst/>
          </a:prstGeom>
          <a:noFill/>
        </p:spPr>
        <p:txBody>
          <a:bodyPr wrap="square" rtlCol="0">
            <a:spAutoFit/>
          </a:bodyPr>
          <a:lstStyle/>
          <a:p>
            <a:pPr algn="ctr"/>
            <a:r>
              <a:rPr lang="en-US" sz="1400" dirty="0" smtClean="0">
                <a:solidFill>
                  <a:schemeClr val="bg1"/>
                </a:solidFill>
              </a:rPr>
              <a:t> (</a:t>
            </a:r>
            <a:r>
              <a:rPr lang="en-US" sz="1400" dirty="0" err="1" smtClean="0">
                <a:solidFill>
                  <a:schemeClr val="bg1"/>
                </a:solidFill>
              </a:rPr>
              <a:t>Sharrett</a:t>
            </a:r>
            <a:r>
              <a:rPr lang="en-US" sz="1400" dirty="0" smtClean="0">
                <a:solidFill>
                  <a:schemeClr val="bg1"/>
                </a:solidFill>
              </a:rPr>
              <a:t>-Field et al.,  2013)</a:t>
            </a:r>
            <a:endParaRPr lang="en-US" sz="1400" dirty="0"/>
          </a:p>
        </p:txBody>
      </p:sp>
    </p:spTree>
    <p:extLst>
      <p:ext uri="{BB962C8B-B14F-4D97-AF65-F5344CB8AC3E}">
        <p14:creationId xmlns:p14="http://schemas.microsoft.com/office/powerpoint/2010/main" xmlns="" val="2352779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153400" cy="990600"/>
          </a:xfrm>
        </p:spPr>
        <p:txBody>
          <a:bodyPr>
            <a:normAutofit fontScale="90000"/>
          </a:bodyPr>
          <a:lstStyle/>
          <a:p>
            <a:r>
              <a:rPr lang="en-US" dirty="0" smtClean="0"/>
              <a:t>Preference for alcohol is reduced by RU486</a:t>
            </a:r>
            <a:endParaRPr lang="en-US" dirty="0"/>
          </a:p>
        </p:txBody>
      </p:sp>
      <p:sp>
        <p:nvSpPr>
          <p:cNvPr id="4" name="Rectangle 3"/>
          <p:cNvSpPr/>
          <p:nvPr/>
        </p:nvSpPr>
        <p:spPr>
          <a:xfrm>
            <a:off x="381000" y="1828800"/>
            <a:ext cx="8458200" cy="4114800"/>
          </a:xfrm>
          <a:prstGeom prst="rect">
            <a:avLst/>
          </a:prstGeom>
          <a:solidFill>
            <a:schemeClr val="accent4">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0" y="2057400"/>
            <a:ext cx="5562600" cy="3657600"/>
          </a:xfrm>
          <a:prstGeom prst="rect">
            <a:avLst/>
          </a:prstGeom>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09600" y="2235136"/>
            <a:ext cx="2332928" cy="3048000"/>
          </a:xfrm>
          <a:prstGeom prst="rect">
            <a:avLst/>
          </a:prstGeom>
          <a:solidFill>
            <a:schemeClr val="accent2"/>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a:p>
            <a:pPr algn="ctr"/>
            <a:endParaRPr lang="en-US" dirty="0">
              <a:solidFill>
                <a:schemeClr val="bg1"/>
              </a:solidFill>
            </a:endParaRPr>
          </a:p>
        </p:txBody>
      </p:sp>
      <p:sp>
        <p:nvSpPr>
          <p:cNvPr id="3" name="Content Placeholder 2"/>
          <p:cNvSpPr>
            <a:spLocks noGrp="1"/>
          </p:cNvSpPr>
          <p:nvPr>
            <p:ph sz="quarter" idx="1"/>
          </p:nvPr>
        </p:nvSpPr>
        <p:spPr>
          <a:xfrm>
            <a:off x="538348" y="2483223"/>
            <a:ext cx="2404180" cy="2720802"/>
          </a:xfrm>
        </p:spPr>
        <p:txBody>
          <a:bodyPr>
            <a:normAutofit lnSpcReduction="10000"/>
          </a:bodyPr>
          <a:lstStyle/>
          <a:p>
            <a:pPr marL="0" indent="0" algn="ctr">
              <a:buNone/>
            </a:pPr>
            <a:r>
              <a:rPr lang="en-US" sz="1800" dirty="0" smtClean="0">
                <a:solidFill>
                  <a:schemeClr val="tx2">
                    <a:lumMod val="10000"/>
                  </a:schemeClr>
                </a:solidFill>
              </a:rPr>
              <a:t>Low alcohol preferring mice</a:t>
            </a:r>
          </a:p>
          <a:p>
            <a:pPr marL="0" indent="0" algn="ctr">
              <a:buNone/>
            </a:pPr>
            <a:endParaRPr lang="en-US" sz="1800" dirty="0" smtClean="0">
              <a:solidFill>
                <a:schemeClr val="tx2">
                  <a:lumMod val="10000"/>
                </a:schemeClr>
              </a:solidFill>
            </a:endParaRPr>
          </a:p>
          <a:p>
            <a:pPr marL="0" indent="0" algn="ctr">
              <a:buNone/>
            </a:pPr>
            <a:r>
              <a:rPr lang="en-US" sz="1800" dirty="0" smtClean="0">
                <a:solidFill>
                  <a:schemeClr val="tx2">
                    <a:lumMod val="10000"/>
                  </a:schemeClr>
                </a:solidFill>
              </a:rPr>
              <a:t>2 Bottle Choice:</a:t>
            </a:r>
          </a:p>
          <a:p>
            <a:pPr marL="0" indent="0" algn="ctr">
              <a:buNone/>
            </a:pPr>
            <a:r>
              <a:rPr lang="en-US" sz="1800" dirty="0" smtClean="0">
                <a:solidFill>
                  <a:schemeClr val="tx2">
                    <a:lumMod val="10000"/>
                  </a:schemeClr>
                </a:solidFill>
              </a:rPr>
              <a:t>8% EtOH or tap water</a:t>
            </a:r>
          </a:p>
          <a:p>
            <a:pPr marL="0" indent="0" algn="ctr">
              <a:buNone/>
            </a:pPr>
            <a:endParaRPr lang="en-US" sz="1800" dirty="0">
              <a:solidFill>
                <a:schemeClr val="tx2">
                  <a:lumMod val="10000"/>
                </a:schemeClr>
              </a:solidFill>
            </a:endParaRPr>
          </a:p>
          <a:p>
            <a:pPr marL="0" indent="0" algn="ctr">
              <a:buNone/>
            </a:pPr>
            <a:r>
              <a:rPr lang="en-US" sz="1800" dirty="0" smtClean="0">
                <a:solidFill>
                  <a:schemeClr val="tx2">
                    <a:lumMod val="10000"/>
                  </a:schemeClr>
                </a:solidFill>
              </a:rPr>
              <a:t>Once daily </a:t>
            </a:r>
            <a:r>
              <a:rPr lang="en-US" sz="1800" dirty="0" err="1" smtClean="0">
                <a:solidFill>
                  <a:schemeClr val="tx2">
                    <a:lumMod val="10000"/>
                  </a:schemeClr>
                </a:solidFill>
              </a:rPr>
              <a:t>i.p</a:t>
            </a:r>
            <a:r>
              <a:rPr lang="en-US" sz="1800" dirty="0" smtClean="0">
                <a:solidFill>
                  <a:schemeClr val="tx2">
                    <a:lumMod val="10000"/>
                  </a:schemeClr>
                </a:solidFill>
              </a:rPr>
              <a:t>. injection</a:t>
            </a:r>
          </a:p>
          <a:p>
            <a:pPr marL="0" indent="0" algn="ctr">
              <a:buNone/>
            </a:pPr>
            <a:r>
              <a:rPr lang="en-US" sz="1800" dirty="0" smtClean="0">
                <a:solidFill>
                  <a:schemeClr val="tx2">
                    <a:lumMod val="10000"/>
                  </a:schemeClr>
                </a:solidFill>
              </a:rPr>
              <a:t>Saline or RU486</a:t>
            </a:r>
          </a:p>
          <a:p>
            <a:pPr marL="0" indent="0" algn="ctr">
              <a:buNone/>
            </a:pPr>
            <a:endParaRPr lang="en-US" sz="1800" dirty="0">
              <a:solidFill>
                <a:schemeClr val="tx2">
                  <a:lumMod val="10000"/>
                </a:schemeClr>
              </a:solidFill>
            </a:endParaRPr>
          </a:p>
        </p:txBody>
      </p:sp>
      <p:pic>
        <p:nvPicPr>
          <p:cNvPr id="7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74971" t="59446" r="20474" b="37256"/>
          <a:stretch/>
        </p:blipFill>
        <p:spPr bwMode="auto">
          <a:xfrm>
            <a:off x="3200399" y="2247900"/>
            <a:ext cx="5257801" cy="3276600"/>
          </a:xfrm>
          <a:prstGeom prst="rect">
            <a:avLst/>
          </a:prstGeom>
          <a:noFill/>
          <a:ln>
            <a:noFill/>
          </a:ln>
          <a:effectLst>
            <a:outerShdw blurRad="50800" dist="381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1" name="Rectangle 70"/>
          <p:cNvSpPr/>
          <p:nvPr/>
        </p:nvSpPr>
        <p:spPr>
          <a:xfrm>
            <a:off x="6624958" y="6248400"/>
            <a:ext cx="2157427" cy="380894"/>
          </a:xfrm>
          <a:prstGeom prst="rect">
            <a:avLst/>
          </a:prstGeom>
          <a:solidFill>
            <a:schemeClr val="accent2"/>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bg1"/>
              </a:solidFill>
            </a:endParaRPr>
          </a:p>
        </p:txBody>
      </p:sp>
      <p:sp>
        <p:nvSpPr>
          <p:cNvPr id="72" name="TextBox 71"/>
          <p:cNvSpPr txBox="1"/>
          <p:nvPr/>
        </p:nvSpPr>
        <p:spPr>
          <a:xfrm>
            <a:off x="6655946" y="6284958"/>
            <a:ext cx="2163130" cy="307777"/>
          </a:xfrm>
          <a:prstGeom prst="rect">
            <a:avLst/>
          </a:prstGeom>
          <a:noFill/>
        </p:spPr>
        <p:txBody>
          <a:bodyPr wrap="square" rtlCol="0">
            <a:spAutoFit/>
          </a:bodyPr>
          <a:lstStyle/>
          <a:p>
            <a:pPr algn="ctr"/>
            <a:r>
              <a:rPr lang="en-US" sz="1400" dirty="0" smtClean="0">
                <a:solidFill>
                  <a:schemeClr val="bg1"/>
                </a:solidFill>
              </a:rPr>
              <a:t> (O’Callaghan et al, 2005)</a:t>
            </a:r>
            <a:endParaRPr lang="en-US" sz="1400" dirty="0"/>
          </a:p>
        </p:txBody>
      </p:sp>
      <p:grpSp>
        <p:nvGrpSpPr>
          <p:cNvPr id="7" name="Group 6"/>
          <p:cNvGrpSpPr/>
          <p:nvPr/>
        </p:nvGrpSpPr>
        <p:grpSpPr>
          <a:xfrm>
            <a:off x="3215788" y="2292909"/>
            <a:ext cx="4785213" cy="3183033"/>
            <a:chOff x="3148828" y="2637829"/>
            <a:chExt cx="4947423" cy="3381971"/>
          </a:xfrm>
        </p:grpSpPr>
        <p:sp>
          <p:nvSpPr>
            <p:cNvPr id="185" name="Line 352"/>
            <p:cNvSpPr>
              <a:spLocks noChangeShapeType="1"/>
            </p:cNvSpPr>
            <p:nvPr/>
          </p:nvSpPr>
          <p:spPr bwMode="auto">
            <a:xfrm>
              <a:off x="4441825" y="4343400"/>
              <a:ext cx="76200"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186" name="Line 353"/>
            <p:cNvSpPr>
              <a:spLocks noChangeShapeType="1"/>
            </p:cNvSpPr>
            <p:nvPr/>
          </p:nvSpPr>
          <p:spPr bwMode="auto">
            <a:xfrm flipH="1">
              <a:off x="4441825" y="4343400"/>
              <a:ext cx="84138"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187" name="Line 354"/>
            <p:cNvSpPr>
              <a:spLocks noChangeShapeType="1"/>
            </p:cNvSpPr>
            <p:nvPr/>
          </p:nvSpPr>
          <p:spPr bwMode="auto">
            <a:xfrm>
              <a:off x="4483100" y="4343400"/>
              <a:ext cx="1588" cy="36513"/>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188" name="Line 355"/>
            <p:cNvSpPr>
              <a:spLocks noChangeShapeType="1"/>
            </p:cNvSpPr>
            <p:nvPr/>
          </p:nvSpPr>
          <p:spPr bwMode="auto">
            <a:xfrm flipV="1">
              <a:off x="4483100" y="4473575"/>
              <a:ext cx="1588" cy="523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189" name="Line 356"/>
            <p:cNvSpPr>
              <a:spLocks noChangeShapeType="1"/>
            </p:cNvSpPr>
            <p:nvPr/>
          </p:nvSpPr>
          <p:spPr bwMode="auto">
            <a:xfrm>
              <a:off x="4441825" y="4525963"/>
              <a:ext cx="76200" cy="31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190" name="Line 357"/>
            <p:cNvSpPr>
              <a:spLocks noChangeShapeType="1"/>
            </p:cNvSpPr>
            <p:nvPr/>
          </p:nvSpPr>
          <p:spPr bwMode="auto">
            <a:xfrm flipH="1">
              <a:off x="4441825" y="4525963"/>
              <a:ext cx="84138" cy="31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191" name="Line 358"/>
            <p:cNvSpPr>
              <a:spLocks noChangeShapeType="1"/>
            </p:cNvSpPr>
            <p:nvPr/>
          </p:nvSpPr>
          <p:spPr bwMode="auto">
            <a:xfrm>
              <a:off x="4483100" y="4432300"/>
              <a:ext cx="404813" cy="1301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192" name="Line 359"/>
            <p:cNvSpPr>
              <a:spLocks noChangeShapeType="1"/>
            </p:cNvSpPr>
            <p:nvPr/>
          </p:nvSpPr>
          <p:spPr bwMode="auto">
            <a:xfrm>
              <a:off x="4845050" y="4492625"/>
              <a:ext cx="74613"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193" name="Line 360"/>
            <p:cNvSpPr>
              <a:spLocks noChangeShapeType="1"/>
            </p:cNvSpPr>
            <p:nvPr/>
          </p:nvSpPr>
          <p:spPr bwMode="auto">
            <a:xfrm flipH="1">
              <a:off x="4845050" y="4492625"/>
              <a:ext cx="84138"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194" name="Line 361"/>
            <p:cNvSpPr>
              <a:spLocks noChangeShapeType="1"/>
            </p:cNvSpPr>
            <p:nvPr/>
          </p:nvSpPr>
          <p:spPr bwMode="auto">
            <a:xfrm>
              <a:off x="4887913" y="4492625"/>
              <a:ext cx="1587" cy="17463"/>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195" name="Line 362"/>
            <p:cNvSpPr>
              <a:spLocks noChangeShapeType="1"/>
            </p:cNvSpPr>
            <p:nvPr/>
          </p:nvSpPr>
          <p:spPr bwMode="auto">
            <a:xfrm flipV="1">
              <a:off x="4887913" y="4605338"/>
              <a:ext cx="1587" cy="269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196" name="Line 363"/>
            <p:cNvSpPr>
              <a:spLocks noChangeShapeType="1"/>
            </p:cNvSpPr>
            <p:nvPr/>
          </p:nvSpPr>
          <p:spPr bwMode="auto">
            <a:xfrm>
              <a:off x="4845050" y="4632325"/>
              <a:ext cx="74613"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197" name="Line 364"/>
            <p:cNvSpPr>
              <a:spLocks noChangeShapeType="1"/>
            </p:cNvSpPr>
            <p:nvPr/>
          </p:nvSpPr>
          <p:spPr bwMode="auto">
            <a:xfrm flipH="1">
              <a:off x="4845050" y="4632325"/>
              <a:ext cx="84138"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198" name="Line 365"/>
            <p:cNvSpPr>
              <a:spLocks noChangeShapeType="1"/>
            </p:cNvSpPr>
            <p:nvPr/>
          </p:nvSpPr>
          <p:spPr bwMode="auto">
            <a:xfrm>
              <a:off x="4887913" y="4562475"/>
              <a:ext cx="612775" cy="523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199" name="Line 366"/>
            <p:cNvSpPr>
              <a:spLocks noChangeShapeType="1"/>
            </p:cNvSpPr>
            <p:nvPr/>
          </p:nvSpPr>
          <p:spPr bwMode="auto">
            <a:xfrm>
              <a:off x="5457825" y="4518025"/>
              <a:ext cx="76200" cy="31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00" name="Line 367"/>
            <p:cNvSpPr>
              <a:spLocks noChangeShapeType="1"/>
            </p:cNvSpPr>
            <p:nvPr/>
          </p:nvSpPr>
          <p:spPr bwMode="auto">
            <a:xfrm flipH="1">
              <a:off x="5457825" y="4518025"/>
              <a:ext cx="84138" cy="31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01" name="Line 368"/>
            <p:cNvSpPr>
              <a:spLocks noChangeShapeType="1"/>
            </p:cNvSpPr>
            <p:nvPr/>
          </p:nvSpPr>
          <p:spPr bwMode="auto">
            <a:xfrm>
              <a:off x="5500688" y="4518025"/>
              <a:ext cx="1587" cy="4445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02" name="Line 369"/>
            <p:cNvSpPr>
              <a:spLocks noChangeShapeType="1"/>
            </p:cNvSpPr>
            <p:nvPr/>
          </p:nvSpPr>
          <p:spPr bwMode="auto">
            <a:xfrm flipV="1">
              <a:off x="5500688" y="4657725"/>
              <a:ext cx="1587" cy="635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03" name="Line 370"/>
            <p:cNvSpPr>
              <a:spLocks noChangeShapeType="1"/>
            </p:cNvSpPr>
            <p:nvPr/>
          </p:nvSpPr>
          <p:spPr bwMode="auto">
            <a:xfrm>
              <a:off x="5457825" y="4721225"/>
              <a:ext cx="76200"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04" name="Line 371"/>
            <p:cNvSpPr>
              <a:spLocks noChangeShapeType="1"/>
            </p:cNvSpPr>
            <p:nvPr/>
          </p:nvSpPr>
          <p:spPr bwMode="auto">
            <a:xfrm flipH="1">
              <a:off x="5457825" y="4721225"/>
              <a:ext cx="84138"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05" name="Line 372"/>
            <p:cNvSpPr>
              <a:spLocks noChangeShapeType="1"/>
            </p:cNvSpPr>
            <p:nvPr/>
          </p:nvSpPr>
          <p:spPr bwMode="auto">
            <a:xfrm flipV="1">
              <a:off x="5500688" y="4597400"/>
              <a:ext cx="412750" cy="17463"/>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06" name="Line 373"/>
            <p:cNvSpPr>
              <a:spLocks noChangeShapeType="1"/>
            </p:cNvSpPr>
            <p:nvPr/>
          </p:nvSpPr>
          <p:spPr bwMode="auto">
            <a:xfrm>
              <a:off x="5870575" y="4500563"/>
              <a:ext cx="74613"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07" name="Line 374"/>
            <p:cNvSpPr>
              <a:spLocks noChangeShapeType="1"/>
            </p:cNvSpPr>
            <p:nvPr/>
          </p:nvSpPr>
          <p:spPr bwMode="auto">
            <a:xfrm flipH="1">
              <a:off x="5870575" y="4500563"/>
              <a:ext cx="82550"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08" name="Line 375"/>
            <p:cNvSpPr>
              <a:spLocks noChangeShapeType="1"/>
            </p:cNvSpPr>
            <p:nvPr/>
          </p:nvSpPr>
          <p:spPr bwMode="auto">
            <a:xfrm>
              <a:off x="5913438" y="4500563"/>
              <a:ext cx="1587" cy="4445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09" name="Line 376"/>
            <p:cNvSpPr>
              <a:spLocks noChangeShapeType="1"/>
            </p:cNvSpPr>
            <p:nvPr/>
          </p:nvSpPr>
          <p:spPr bwMode="auto">
            <a:xfrm flipV="1">
              <a:off x="5913438" y="4641850"/>
              <a:ext cx="1587" cy="523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10" name="Line 377"/>
            <p:cNvSpPr>
              <a:spLocks noChangeShapeType="1"/>
            </p:cNvSpPr>
            <p:nvPr/>
          </p:nvSpPr>
          <p:spPr bwMode="auto">
            <a:xfrm>
              <a:off x="5870575" y="4694238"/>
              <a:ext cx="74613"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11" name="Line 378"/>
            <p:cNvSpPr>
              <a:spLocks noChangeShapeType="1"/>
            </p:cNvSpPr>
            <p:nvPr/>
          </p:nvSpPr>
          <p:spPr bwMode="auto">
            <a:xfrm flipH="1">
              <a:off x="5870575" y="4694238"/>
              <a:ext cx="82550"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12" name="Line 379"/>
            <p:cNvSpPr>
              <a:spLocks noChangeShapeType="1"/>
            </p:cNvSpPr>
            <p:nvPr/>
          </p:nvSpPr>
          <p:spPr bwMode="auto">
            <a:xfrm flipV="1">
              <a:off x="5913438" y="4579938"/>
              <a:ext cx="401637" cy="17462"/>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13" name="Line 380"/>
            <p:cNvSpPr>
              <a:spLocks noChangeShapeType="1"/>
            </p:cNvSpPr>
            <p:nvPr/>
          </p:nvSpPr>
          <p:spPr bwMode="auto">
            <a:xfrm>
              <a:off x="6273800" y="4525963"/>
              <a:ext cx="76200" cy="31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14" name="Line 381"/>
            <p:cNvSpPr>
              <a:spLocks noChangeShapeType="1"/>
            </p:cNvSpPr>
            <p:nvPr/>
          </p:nvSpPr>
          <p:spPr bwMode="auto">
            <a:xfrm flipH="1">
              <a:off x="6273800" y="4525963"/>
              <a:ext cx="84138" cy="31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15" name="Line 382"/>
            <p:cNvSpPr>
              <a:spLocks noChangeShapeType="1"/>
            </p:cNvSpPr>
            <p:nvPr/>
          </p:nvSpPr>
          <p:spPr bwMode="auto">
            <a:xfrm>
              <a:off x="6315075" y="4525963"/>
              <a:ext cx="1588" cy="31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16" name="Line 383"/>
            <p:cNvSpPr>
              <a:spLocks noChangeShapeType="1"/>
            </p:cNvSpPr>
            <p:nvPr/>
          </p:nvSpPr>
          <p:spPr bwMode="auto">
            <a:xfrm>
              <a:off x="6315075" y="4624388"/>
              <a:ext cx="1588"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17" name="Line 384"/>
            <p:cNvSpPr>
              <a:spLocks noChangeShapeType="1"/>
            </p:cNvSpPr>
            <p:nvPr/>
          </p:nvSpPr>
          <p:spPr bwMode="auto">
            <a:xfrm>
              <a:off x="6273800" y="4624388"/>
              <a:ext cx="76200"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18" name="Line 385"/>
            <p:cNvSpPr>
              <a:spLocks noChangeShapeType="1"/>
            </p:cNvSpPr>
            <p:nvPr/>
          </p:nvSpPr>
          <p:spPr bwMode="auto">
            <a:xfrm flipH="1">
              <a:off x="6273800" y="4624388"/>
              <a:ext cx="84138"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19" name="Line 386"/>
            <p:cNvSpPr>
              <a:spLocks noChangeShapeType="1"/>
            </p:cNvSpPr>
            <p:nvPr/>
          </p:nvSpPr>
          <p:spPr bwMode="auto">
            <a:xfrm flipV="1">
              <a:off x="6315075" y="3986213"/>
              <a:ext cx="614363" cy="59372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20" name="Line 387"/>
            <p:cNvSpPr>
              <a:spLocks noChangeShapeType="1"/>
            </p:cNvSpPr>
            <p:nvPr/>
          </p:nvSpPr>
          <p:spPr bwMode="auto">
            <a:xfrm>
              <a:off x="6888163" y="3916363"/>
              <a:ext cx="76200" cy="31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21" name="Line 388"/>
            <p:cNvSpPr>
              <a:spLocks noChangeShapeType="1"/>
            </p:cNvSpPr>
            <p:nvPr/>
          </p:nvSpPr>
          <p:spPr bwMode="auto">
            <a:xfrm flipH="1">
              <a:off x="6888163" y="3916363"/>
              <a:ext cx="84137" cy="31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22" name="Line 389"/>
            <p:cNvSpPr>
              <a:spLocks noChangeShapeType="1"/>
            </p:cNvSpPr>
            <p:nvPr/>
          </p:nvSpPr>
          <p:spPr bwMode="auto">
            <a:xfrm>
              <a:off x="6929438" y="3916363"/>
              <a:ext cx="1587" cy="158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23" name="Line 390"/>
            <p:cNvSpPr>
              <a:spLocks noChangeShapeType="1"/>
            </p:cNvSpPr>
            <p:nvPr/>
          </p:nvSpPr>
          <p:spPr bwMode="auto">
            <a:xfrm flipV="1">
              <a:off x="6929438" y="4030663"/>
              <a:ext cx="1587" cy="254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24" name="Line 391"/>
            <p:cNvSpPr>
              <a:spLocks noChangeShapeType="1"/>
            </p:cNvSpPr>
            <p:nvPr/>
          </p:nvSpPr>
          <p:spPr bwMode="auto">
            <a:xfrm>
              <a:off x="6888163" y="4056063"/>
              <a:ext cx="76200"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25" name="Line 392"/>
            <p:cNvSpPr>
              <a:spLocks noChangeShapeType="1"/>
            </p:cNvSpPr>
            <p:nvPr/>
          </p:nvSpPr>
          <p:spPr bwMode="auto">
            <a:xfrm flipH="1">
              <a:off x="6888163" y="4056063"/>
              <a:ext cx="84137"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26" name="Line 393"/>
            <p:cNvSpPr>
              <a:spLocks noChangeShapeType="1"/>
            </p:cNvSpPr>
            <p:nvPr/>
          </p:nvSpPr>
          <p:spPr bwMode="auto">
            <a:xfrm flipV="1">
              <a:off x="6929438" y="3967163"/>
              <a:ext cx="403225" cy="1905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27" name="Line 394"/>
            <p:cNvSpPr>
              <a:spLocks noChangeShapeType="1"/>
            </p:cNvSpPr>
            <p:nvPr/>
          </p:nvSpPr>
          <p:spPr bwMode="auto">
            <a:xfrm>
              <a:off x="7289800" y="3916363"/>
              <a:ext cx="76200" cy="31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28" name="Line 395"/>
            <p:cNvSpPr>
              <a:spLocks noChangeShapeType="1"/>
            </p:cNvSpPr>
            <p:nvPr/>
          </p:nvSpPr>
          <p:spPr bwMode="auto">
            <a:xfrm flipH="1">
              <a:off x="7289800" y="3916363"/>
              <a:ext cx="85725" cy="31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29" name="Line 396"/>
            <p:cNvSpPr>
              <a:spLocks noChangeShapeType="1"/>
            </p:cNvSpPr>
            <p:nvPr/>
          </p:nvSpPr>
          <p:spPr bwMode="auto">
            <a:xfrm>
              <a:off x="7332663" y="3916363"/>
              <a:ext cx="1587" cy="31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30" name="Line 397"/>
            <p:cNvSpPr>
              <a:spLocks noChangeShapeType="1"/>
            </p:cNvSpPr>
            <p:nvPr/>
          </p:nvSpPr>
          <p:spPr bwMode="auto">
            <a:xfrm flipV="1">
              <a:off x="7332663" y="4011613"/>
              <a:ext cx="1587" cy="793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31" name="Line 398"/>
            <p:cNvSpPr>
              <a:spLocks noChangeShapeType="1"/>
            </p:cNvSpPr>
            <p:nvPr/>
          </p:nvSpPr>
          <p:spPr bwMode="auto">
            <a:xfrm>
              <a:off x="7289800" y="4019550"/>
              <a:ext cx="76200"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32" name="Line 399"/>
            <p:cNvSpPr>
              <a:spLocks noChangeShapeType="1"/>
            </p:cNvSpPr>
            <p:nvPr/>
          </p:nvSpPr>
          <p:spPr bwMode="auto">
            <a:xfrm flipH="1">
              <a:off x="7289800" y="4019550"/>
              <a:ext cx="85725"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33" name="Line 400"/>
            <p:cNvSpPr>
              <a:spLocks noChangeShapeType="1"/>
            </p:cNvSpPr>
            <p:nvPr/>
          </p:nvSpPr>
          <p:spPr bwMode="auto">
            <a:xfrm flipV="1">
              <a:off x="7332663" y="3879850"/>
              <a:ext cx="412750" cy="87313"/>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34" name="Arc 401"/>
            <p:cNvSpPr>
              <a:spLocks/>
            </p:cNvSpPr>
            <p:nvPr/>
          </p:nvSpPr>
          <p:spPr bwMode="auto">
            <a:xfrm>
              <a:off x="4438650" y="4397375"/>
              <a:ext cx="93663" cy="96838"/>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018" y="24393"/>
                  </a:moveTo>
                  <a:cubicBezTo>
                    <a:pt x="41615" y="35151"/>
                    <a:pt x="32449" y="43199"/>
                    <a:pt x="21600" y="43199"/>
                  </a:cubicBezTo>
                  <a:cubicBezTo>
                    <a:pt x="9670" y="43200"/>
                    <a:pt x="0" y="33529"/>
                    <a:pt x="0" y="21600"/>
                  </a:cubicBezTo>
                  <a:cubicBezTo>
                    <a:pt x="0" y="9670"/>
                    <a:pt x="9670" y="0"/>
                    <a:pt x="21600" y="0"/>
                  </a:cubicBezTo>
                  <a:cubicBezTo>
                    <a:pt x="33529" y="0"/>
                    <a:pt x="43200" y="9670"/>
                    <a:pt x="43200" y="21600"/>
                  </a:cubicBezTo>
                </a:path>
                <a:path w="43200" h="43200" stroke="0" extrusionOk="0">
                  <a:moveTo>
                    <a:pt x="43018" y="24393"/>
                  </a:moveTo>
                  <a:cubicBezTo>
                    <a:pt x="41615" y="35151"/>
                    <a:pt x="32449" y="43199"/>
                    <a:pt x="21600" y="43199"/>
                  </a:cubicBezTo>
                  <a:cubicBezTo>
                    <a:pt x="9670" y="43200"/>
                    <a:pt x="0" y="33529"/>
                    <a:pt x="0" y="21600"/>
                  </a:cubicBezTo>
                  <a:cubicBezTo>
                    <a:pt x="0" y="9670"/>
                    <a:pt x="9670" y="0"/>
                    <a:pt x="21600" y="0"/>
                  </a:cubicBezTo>
                  <a:cubicBezTo>
                    <a:pt x="33529" y="0"/>
                    <a:pt x="43200" y="9670"/>
                    <a:pt x="43200" y="21600"/>
                  </a:cubicBezTo>
                  <a:lnTo>
                    <a:pt x="21600" y="21600"/>
                  </a:lnTo>
                  <a:lnTo>
                    <a:pt x="43018" y="24393"/>
                  </a:lnTo>
                  <a:close/>
                </a:path>
              </a:pathLst>
            </a:custGeom>
            <a:solidFill>
              <a:srgbClr val="000000"/>
            </a:solidFill>
            <a:ln w="19050">
              <a:solidFill>
                <a:srgbClr val="000000"/>
              </a:solidFill>
              <a:round/>
              <a:headEnd/>
              <a:tailEnd/>
            </a:ln>
          </p:spPr>
          <p:txBody>
            <a:bodyPr/>
            <a:lstStyle/>
            <a:p>
              <a:endParaRPr lang="en-US">
                <a:solidFill>
                  <a:schemeClr val="bg1"/>
                </a:solidFill>
              </a:endParaRPr>
            </a:p>
          </p:txBody>
        </p:sp>
        <p:sp>
          <p:nvSpPr>
            <p:cNvPr id="235" name="Arc 402"/>
            <p:cNvSpPr>
              <a:spLocks/>
            </p:cNvSpPr>
            <p:nvPr/>
          </p:nvSpPr>
          <p:spPr bwMode="auto">
            <a:xfrm>
              <a:off x="4854575" y="4525963"/>
              <a:ext cx="90488" cy="9842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2991" y="24592"/>
                  </a:moveTo>
                  <a:cubicBezTo>
                    <a:pt x="41499" y="35261"/>
                    <a:pt x="32373" y="43199"/>
                    <a:pt x="21600" y="43199"/>
                  </a:cubicBezTo>
                  <a:cubicBezTo>
                    <a:pt x="9670" y="43200"/>
                    <a:pt x="0" y="33529"/>
                    <a:pt x="0" y="21600"/>
                  </a:cubicBezTo>
                  <a:cubicBezTo>
                    <a:pt x="0" y="9670"/>
                    <a:pt x="9670" y="0"/>
                    <a:pt x="21600" y="0"/>
                  </a:cubicBezTo>
                  <a:cubicBezTo>
                    <a:pt x="33529" y="0"/>
                    <a:pt x="43200" y="9670"/>
                    <a:pt x="43200" y="21600"/>
                  </a:cubicBezTo>
                  <a:cubicBezTo>
                    <a:pt x="43199" y="22600"/>
                    <a:pt x="43130" y="23600"/>
                    <a:pt x="42991" y="24592"/>
                  </a:cubicBezTo>
                </a:path>
                <a:path w="43200" h="43200" stroke="0" extrusionOk="0">
                  <a:moveTo>
                    <a:pt x="42991" y="24592"/>
                  </a:moveTo>
                  <a:cubicBezTo>
                    <a:pt x="41499" y="35261"/>
                    <a:pt x="32373" y="43199"/>
                    <a:pt x="21600" y="43199"/>
                  </a:cubicBezTo>
                  <a:cubicBezTo>
                    <a:pt x="9670" y="43200"/>
                    <a:pt x="0" y="33529"/>
                    <a:pt x="0" y="21600"/>
                  </a:cubicBezTo>
                  <a:cubicBezTo>
                    <a:pt x="0" y="9670"/>
                    <a:pt x="9670" y="0"/>
                    <a:pt x="21600" y="0"/>
                  </a:cubicBezTo>
                  <a:cubicBezTo>
                    <a:pt x="33529" y="0"/>
                    <a:pt x="43200" y="9670"/>
                    <a:pt x="43200" y="21600"/>
                  </a:cubicBezTo>
                  <a:cubicBezTo>
                    <a:pt x="43199" y="22600"/>
                    <a:pt x="43130" y="23600"/>
                    <a:pt x="42991" y="24592"/>
                  </a:cubicBezTo>
                  <a:lnTo>
                    <a:pt x="21600" y="21600"/>
                  </a:lnTo>
                  <a:lnTo>
                    <a:pt x="42991" y="24592"/>
                  </a:lnTo>
                  <a:close/>
                </a:path>
              </a:pathLst>
            </a:custGeom>
            <a:noFill/>
            <a:ln w="190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chemeClr val="bg1"/>
                </a:solidFill>
              </a:endParaRPr>
            </a:p>
          </p:txBody>
        </p:sp>
        <p:sp>
          <p:nvSpPr>
            <p:cNvPr id="236" name="Arc 403"/>
            <p:cNvSpPr>
              <a:spLocks/>
            </p:cNvSpPr>
            <p:nvPr/>
          </p:nvSpPr>
          <p:spPr bwMode="auto">
            <a:xfrm>
              <a:off x="5467350" y="4579938"/>
              <a:ext cx="92075" cy="96837"/>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2991" y="24592"/>
                  </a:moveTo>
                  <a:cubicBezTo>
                    <a:pt x="41499" y="35261"/>
                    <a:pt x="32373" y="43199"/>
                    <a:pt x="21600" y="43199"/>
                  </a:cubicBezTo>
                  <a:cubicBezTo>
                    <a:pt x="9670" y="43200"/>
                    <a:pt x="0" y="33529"/>
                    <a:pt x="0" y="21600"/>
                  </a:cubicBezTo>
                  <a:cubicBezTo>
                    <a:pt x="0" y="9670"/>
                    <a:pt x="9670" y="0"/>
                    <a:pt x="21600" y="0"/>
                  </a:cubicBezTo>
                  <a:cubicBezTo>
                    <a:pt x="33529" y="0"/>
                    <a:pt x="43200" y="9670"/>
                    <a:pt x="43200" y="21600"/>
                  </a:cubicBezTo>
                  <a:cubicBezTo>
                    <a:pt x="43199" y="22600"/>
                    <a:pt x="43130" y="23600"/>
                    <a:pt x="42991" y="24592"/>
                  </a:cubicBezTo>
                </a:path>
                <a:path w="43200" h="43200" stroke="0" extrusionOk="0">
                  <a:moveTo>
                    <a:pt x="42991" y="24592"/>
                  </a:moveTo>
                  <a:cubicBezTo>
                    <a:pt x="41499" y="35261"/>
                    <a:pt x="32373" y="43199"/>
                    <a:pt x="21600" y="43199"/>
                  </a:cubicBezTo>
                  <a:cubicBezTo>
                    <a:pt x="9670" y="43200"/>
                    <a:pt x="0" y="33529"/>
                    <a:pt x="0" y="21600"/>
                  </a:cubicBezTo>
                  <a:cubicBezTo>
                    <a:pt x="0" y="9670"/>
                    <a:pt x="9670" y="0"/>
                    <a:pt x="21600" y="0"/>
                  </a:cubicBezTo>
                  <a:cubicBezTo>
                    <a:pt x="33529" y="0"/>
                    <a:pt x="43200" y="9670"/>
                    <a:pt x="43200" y="21600"/>
                  </a:cubicBezTo>
                  <a:cubicBezTo>
                    <a:pt x="43199" y="22600"/>
                    <a:pt x="43130" y="23600"/>
                    <a:pt x="42991" y="24592"/>
                  </a:cubicBezTo>
                  <a:lnTo>
                    <a:pt x="21600" y="21600"/>
                  </a:lnTo>
                  <a:lnTo>
                    <a:pt x="42991" y="24592"/>
                  </a:lnTo>
                  <a:close/>
                </a:path>
              </a:pathLst>
            </a:custGeom>
            <a:noFill/>
            <a:ln w="190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chemeClr val="bg1"/>
                </a:solidFill>
              </a:endParaRPr>
            </a:p>
          </p:txBody>
        </p:sp>
        <p:sp>
          <p:nvSpPr>
            <p:cNvPr id="237" name="Arc 404"/>
            <p:cNvSpPr>
              <a:spLocks/>
            </p:cNvSpPr>
            <p:nvPr/>
          </p:nvSpPr>
          <p:spPr bwMode="auto">
            <a:xfrm>
              <a:off x="5880100" y="4562475"/>
              <a:ext cx="90488" cy="95250"/>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102" y="23647"/>
                  </a:moveTo>
                  <a:cubicBezTo>
                    <a:pt x="42047" y="34733"/>
                    <a:pt x="32736" y="43199"/>
                    <a:pt x="21600" y="43199"/>
                  </a:cubicBezTo>
                  <a:cubicBezTo>
                    <a:pt x="9670" y="43200"/>
                    <a:pt x="0" y="33529"/>
                    <a:pt x="0" y="21600"/>
                  </a:cubicBezTo>
                  <a:cubicBezTo>
                    <a:pt x="0" y="9670"/>
                    <a:pt x="9670" y="0"/>
                    <a:pt x="21600" y="0"/>
                  </a:cubicBezTo>
                  <a:cubicBezTo>
                    <a:pt x="33529" y="0"/>
                    <a:pt x="43200" y="9670"/>
                    <a:pt x="43200" y="21600"/>
                  </a:cubicBezTo>
                  <a:cubicBezTo>
                    <a:pt x="43199" y="22283"/>
                    <a:pt x="43167" y="22966"/>
                    <a:pt x="43102" y="23647"/>
                  </a:cubicBezTo>
                </a:path>
                <a:path w="43200" h="43200" stroke="0" extrusionOk="0">
                  <a:moveTo>
                    <a:pt x="43102" y="23647"/>
                  </a:moveTo>
                  <a:cubicBezTo>
                    <a:pt x="42047" y="34733"/>
                    <a:pt x="32736" y="43199"/>
                    <a:pt x="21600" y="43199"/>
                  </a:cubicBezTo>
                  <a:cubicBezTo>
                    <a:pt x="9670" y="43200"/>
                    <a:pt x="0" y="33529"/>
                    <a:pt x="0" y="21600"/>
                  </a:cubicBezTo>
                  <a:cubicBezTo>
                    <a:pt x="0" y="9670"/>
                    <a:pt x="9670" y="0"/>
                    <a:pt x="21600" y="0"/>
                  </a:cubicBezTo>
                  <a:cubicBezTo>
                    <a:pt x="33529" y="0"/>
                    <a:pt x="43200" y="9670"/>
                    <a:pt x="43200" y="21600"/>
                  </a:cubicBezTo>
                  <a:cubicBezTo>
                    <a:pt x="43199" y="22283"/>
                    <a:pt x="43167" y="22966"/>
                    <a:pt x="43102" y="23647"/>
                  </a:cubicBezTo>
                  <a:lnTo>
                    <a:pt x="21600" y="21600"/>
                  </a:lnTo>
                  <a:lnTo>
                    <a:pt x="43102" y="23647"/>
                  </a:lnTo>
                  <a:close/>
                </a:path>
              </a:pathLst>
            </a:custGeom>
            <a:noFill/>
            <a:ln w="190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chemeClr val="bg1"/>
                </a:solidFill>
              </a:endParaRPr>
            </a:p>
          </p:txBody>
        </p:sp>
        <p:sp>
          <p:nvSpPr>
            <p:cNvPr id="238" name="Arc 405"/>
            <p:cNvSpPr>
              <a:spLocks/>
            </p:cNvSpPr>
            <p:nvPr/>
          </p:nvSpPr>
          <p:spPr bwMode="auto">
            <a:xfrm>
              <a:off x="6281738" y="4545013"/>
              <a:ext cx="93662" cy="96837"/>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0"/>
                    <a:pt x="43199" y="9670"/>
                    <a:pt x="43199"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0"/>
                    <a:pt x="43199" y="9670"/>
                    <a:pt x="43199" y="21599"/>
                  </a:cubicBezTo>
                  <a:lnTo>
                    <a:pt x="21600" y="21600"/>
                  </a:lnTo>
                  <a:lnTo>
                    <a:pt x="43200" y="21600"/>
                  </a:lnTo>
                  <a:close/>
                </a:path>
              </a:pathLst>
            </a:custGeom>
            <a:noFill/>
            <a:ln w="190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chemeClr val="bg1"/>
                </a:solidFill>
              </a:endParaRPr>
            </a:p>
          </p:txBody>
        </p:sp>
        <p:sp>
          <p:nvSpPr>
            <p:cNvPr id="239" name="Arc 406"/>
            <p:cNvSpPr>
              <a:spLocks/>
            </p:cNvSpPr>
            <p:nvPr/>
          </p:nvSpPr>
          <p:spPr bwMode="auto">
            <a:xfrm>
              <a:off x="6896100" y="3951288"/>
              <a:ext cx="93663" cy="95250"/>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180" y="20681"/>
                  </a:moveTo>
                  <a:cubicBezTo>
                    <a:pt x="43193" y="20987"/>
                    <a:pt x="43200" y="21293"/>
                    <a:pt x="43200" y="21600"/>
                  </a:cubicBezTo>
                  <a:cubicBezTo>
                    <a:pt x="43200" y="33529"/>
                    <a:pt x="33529" y="43200"/>
                    <a:pt x="21600" y="43200"/>
                  </a:cubicBezTo>
                  <a:cubicBezTo>
                    <a:pt x="9670" y="43200"/>
                    <a:pt x="0" y="33529"/>
                    <a:pt x="0" y="21600"/>
                  </a:cubicBezTo>
                  <a:cubicBezTo>
                    <a:pt x="0" y="9670"/>
                    <a:pt x="9670" y="0"/>
                    <a:pt x="21600" y="0"/>
                  </a:cubicBezTo>
                  <a:cubicBezTo>
                    <a:pt x="33172" y="0"/>
                    <a:pt x="42688" y="9120"/>
                    <a:pt x="43180" y="20681"/>
                  </a:cubicBezTo>
                </a:path>
                <a:path w="43200" h="43200" stroke="0" extrusionOk="0">
                  <a:moveTo>
                    <a:pt x="43180" y="20681"/>
                  </a:moveTo>
                  <a:cubicBezTo>
                    <a:pt x="43193" y="20987"/>
                    <a:pt x="43200" y="21293"/>
                    <a:pt x="43200" y="21600"/>
                  </a:cubicBezTo>
                  <a:cubicBezTo>
                    <a:pt x="43200" y="33529"/>
                    <a:pt x="33529" y="43200"/>
                    <a:pt x="21600" y="43200"/>
                  </a:cubicBezTo>
                  <a:cubicBezTo>
                    <a:pt x="9670" y="43200"/>
                    <a:pt x="0" y="33529"/>
                    <a:pt x="0" y="21600"/>
                  </a:cubicBezTo>
                  <a:cubicBezTo>
                    <a:pt x="0" y="9670"/>
                    <a:pt x="9670" y="0"/>
                    <a:pt x="21600" y="0"/>
                  </a:cubicBezTo>
                  <a:cubicBezTo>
                    <a:pt x="33172" y="0"/>
                    <a:pt x="42688" y="9120"/>
                    <a:pt x="43180" y="20681"/>
                  </a:cubicBezTo>
                  <a:lnTo>
                    <a:pt x="21600" y="21600"/>
                  </a:lnTo>
                  <a:lnTo>
                    <a:pt x="43180" y="20681"/>
                  </a:lnTo>
                  <a:close/>
                </a:path>
              </a:pathLst>
            </a:custGeom>
            <a:noFill/>
            <a:ln w="190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chemeClr val="bg1"/>
                </a:solidFill>
              </a:endParaRPr>
            </a:p>
          </p:txBody>
        </p:sp>
        <p:sp>
          <p:nvSpPr>
            <p:cNvPr id="240" name="Arc 407"/>
            <p:cNvSpPr>
              <a:spLocks/>
            </p:cNvSpPr>
            <p:nvPr/>
          </p:nvSpPr>
          <p:spPr bwMode="auto">
            <a:xfrm>
              <a:off x="7299325" y="3932238"/>
              <a:ext cx="92075" cy="9842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0"/>
                    <a:pt x="43199" y="9670"/>
                    <a:pt x="43199"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0"/>
                    <a:pt x="43199" y="9670"/>
                    <a:pt x="43199" y="21599"/>
                  </a:cubicBezTo>
                  <a:lnTo>
                    <a:pt x="21600" y="21600"/>
                  </a:lnTo>
                  <a:lnTo>
                    <a:pt x="43200" y="21600"/>
                  </a:lnTo>
                  <a:close/>
                </a:path>
              </a:pathLst>
            </a:custGeom>
            <a:noFill/>
            <a:ln w="190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chemeClr val="bg1"/>
                </a:solidFill>
              </a:endParaRPr>
            </a:p>
          </p:txBody>
        </p:sp>
        <p:sp>
          <p:nvSpPr>
            <p:cNvPr id="241" name="Arc 408"/>
            <p:cNvSpPr>
              <a:spLocks/>
            </p:cNvSpPr>
            <p:nvPr/>
          </p:nvSpPr>
          <p:spPr bwMode="auto">
            <a:xfrm>
              <a:off x="7712075" y="3846513"/>
              <a:ext cx="90488" cy="95250"/>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102" y="23647"/>
                  </a:moveTo>
                  <a:cubicBezTo>
                    <a:pt x="42047" y="34733"/>
                    <a:pt x="32736" y="43199"/>
                    <a:pt x="21600" y="43199"/>
                  </a:cubicBezTo>
                  <a:cubicBezTo>
                    <a:pt x="9670" y="43200"/>
                    <a:pt x="0" y="33529"/>
                    <a:pt x="0" y="21600"/>
                  </a:cubicBezTo>
                  <a:cubicBezTo>
                    <a:pt x="0" y="9670"/>
                    <a:pt x="9670" y="0"/>
                    <a:pt x="21600" y="0"/>
                  </a:cubicBezTo>
                  <a:cubicBezTo>
                    <a:pt x="33529" y="0"/>
                    <a:pt x="43200" y="9670"/>
                    <a:pt x="43200" y="21600"/>
                  </a:cubicBezTo>
                  <a:cubicBezTo>
                    <a:pt x="43199" y="22283"/>
                    <a:pt x="43167" y="22966"/>
                    <a:pt x="43102" y="23647"/>
                  </a:cubicBezTo>
                </a:path>
                <a:path w="43200" h="43200" stroke="0" extrusionOk="0">
                  <a:moveTo>
                    <a:pt x="43102" y="23647"/>
                  </a:moveTo>
                  <a:cubicBezTo>
                    <a:pt x="42047" y="34733"/>
                    <a:pt x="32736" y="43199"/>
                    <a:pt x="21600" y="43199"/>
                  </a:cubicBezTo>
                  <a:cubicBezTo>
                    <a:pt x="9670" y="43200"/>
                    <a:pt x="0" y="33529"/>
                    <a:pt x="0" y="21600"/>
                  </a:cubicBezTo>
                  <a:cubicBezTo>
                    <a:pt x="0" y="9670"/>
                    <a:pt x="9670" y="0"/>
                    <a:pt x="21600" y="0"/>
                  </a:cubicBezTo>
                  <a:cubicBezTo>
                    <a:pt x="33529" y="0"/>
                    <a:pt x="43200" y="9670"/>
                    <a:pt x="43200" y="21600"/>
                  </a:cubicBezTo>
                  <a:cubicBezTo>
                    <a:pt x="43199" y="22283"/>
                    <a:pt x="43167" y="22966"/>
                    <a:pt x="43102" y="23647"/>
                  </a:cubicBezTo>
                  <a:lnTo>
                    <a:pt x="21600" y="21600"/>
                  </a:lnTo>
                  <a:lnTo>
                    <a:pt x="43102" y="23647"/>
                  </a:lnTo>
                  <a:close/>
                </a:path>
              </a:pathLst>
            </a:custGeom>
            <a:noFill/>
            <a:ln w="190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chemeClr val="bg1"/>
                </a:solidFill>
              </a:endParaRPr>
            </a:p>
          </p:txBody>
        </p:sp>
        <p:sp>
          <p:nvSpPr>
            <p:cNvPr id="242" name="Line 409"/>
            <p:cNvSpPr>
              <a:spLocks noChangeShapeType="1"/>
            </p:cNvSpPr>
            <p:nvPr/>
          </p:nvSpPr>
          <p:spPr bwMode="auto">
            <a:xfrm>
              <a:off x="4441825" y="4465638"/>
              <a:ext cx="76200" cy="31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43" name="Line 410"/>
            <p:cNvSpPr>
              <a:spLocks noChangeShapeType="1"/>
            </p:cNvSpPr>
            <p:nvPr/>
          </p:nvSpPr>
          <p:spPr bwMode="auto">
            <a:xfrm flipH="1">
              <a:off x="4441825" y="4465638"/>
              <a:ext cx="84138" cy="31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44" name="Line 411"/>
            <p:cNvSpPr>
              <a:spLocks noChangeShapeType="1"/>
            </p:cNvSpPr>
            <p:nvPr/>
          </p:nvSpPr>
          <p:spPr bwMode="auto">
            <a:xfrm>
              <a:off x="4483100" y="4465638"/>
              <a:ext cx="1588" cy="2190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45" name="Line 412"/>
            <p:cNvSpPr>
              <a:spLocks noChangeShapeType="1"/>
            </p:cNvSpPr>
            <p:nvPr/>
          </p:nvSpPr>
          <p:spPr bwMode="auto">
            <a:xfrm>
              <a:off x="4441825" y="4694238"/>
              <a:ext cx="76200"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46" name="Line 413"/>
            <p:cNvSpPr>
              <a:spLocks noChangeShapeType="1"/>
            </p:cNvSpPr>
            <p:nvPr/>
          </p:nvSpPr>
          <p:spPr bwMode="auto">
            <a:xfrm flipH="1">
              <a:off x="4441825" y="4694238"/>
              <a:ext cx="84138"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47" name="Line 414"/>
            <p:cNvSpPr>
              <a:spLocks noChangeShapeType="1"/>
            </p:cNvSpPr>
            <p:nvPr/>
          </p:nvSpPr>
          <p:spPr bwMode="auto">
            <a:xfrm>
              <a:off x="4483100" y="4579938"/>
              <a:ext cx="404813" cy="523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48" name="Line 415"/>
            <p:cNvSpPr>
              <a:spLocks noChangeShapeType="1"/>
            </p:cNvSpPr>
            <p:nvPr/>
          </p:nvSpPr>
          <p:spPr bwMode="auto">
            <a:xfrm>
              <a:off x="4845050" y="4552950"/>
              <a:ext cx="74613"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49" name="Line 416"/>
            <p:cNvSpPr>
              <a:spLocks noChangeShapeType="1"/>
            </p:cNvSpPr>
            <p:nvPr/>
          </p:nvSpPr>
          <p:spPr bwMode="auto">
            <a:xfrm flipH="1">
              <a:off x="4845050" y="4552950"/>
              <a:ext cx="84138"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50" name="Line 417"/>
            <p:cNvSpPr>
              <a:spLocks noChangeShapeType="1"/>
            </p:cNvSpPr>
            <p:nvPr/>
          </p:nvSpPr>
          <p:spPr bwMode="auto">
            <a:xfrm>
              <a:off x="4887913" y="4552950"/>
              <a:ext cx="1587" cy="14922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51" name="Line 418"/>
            <p:cNvSpPr>
              <a:spLocks noChangeShapeType="1"/>
            </p:cNvSpPr>
            <p:nvPr/>
          </p:nvSpPr>
          <p:spPr bwMode="auto">
            <a:xfrm>
              <a:off x="4845050" y="4710113"/>
              <a:ext cx="74613" cy="31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52" name="Line 419"/>
            <p:cNvSpPr>
              <a:spLocks noChangeShapeType="1"/>
            </p:cNvSpPr>
            <p:nvPr/>
          </p:nvSpPr>
          <p:spPr bwMode="auto">
            <a:xfrm flipH="1">
              <a:off x="4845050" y="4710113"/>
              <a:ext cx="84138" cy="31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53" name="Line 420"/>
            <p:cNvSpPr>
              <a:spLocks noChangeShapeType="1"/>
            </p:cNvSpPr>
            <p:nvPr/>
          </p:nvSpPr>
          <p:spPr bwMode="auto">
            <a:xfrm flipV="1">
              <a:off x="4887913" y="4440238"/>
              <a:ext cx="612775" cy="1920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54" name="Line 421"/>
            <p:cNvSpPr>
              <a:spLocks noChangeShapeType="1"/>
            </p:cNvSpPr>
            <p:nvPr/>
          </p:nvSpPr>
          <p:spPr bwMode="auto">
            <a:xfrm>
              <a:off x="5457825" y="4300538"/>
              <a:ext cx="76200"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55" name="Line 422"/>
            <p:cNvSpPr>
              <a:spLocks noChangeShapeType="1"/>
            </p:cNvSpPr>
            <p:nvPr/>
          </p:nvSpPr>
          <p:spPr bwMode="auto">
            <a:xfrm flipH="1">
              <a:off x="5457825" y="4300538"/>
              <a:ext cx="84138"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56" name="Line 423"/>
            <p:cNvSpPr>
              <a:spLocks noChangeShapeType="1"/>
            </p:cNvSpPr>
            <p:nvPr/>
          </p:nvSpPr>
          <p:spPr bwMode="auto">
            <a:xfrm>
              <a:off x="5500688" y="4300538"/>
              <a:ext cx="1587" cy="2794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57" name="Line 424"/>
            <p:cNvSpPr>
              <a:spLocks noChangeShapeType="1"/>
            </p:cNvSpPr>
            <p:nvPr/>
          </p:nvSpPr>
          <p:spPr bwMode="auto">
            <a:xfrm>
              <a:off x="5457825" y="4589463"/>
              <a:ext cx="76200"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58" name="Line 425"/>
            <p:cNvSpPr>
              <a:spLocks noChangeShapeType="1"/>
            </p:cNvSpPr>
            <p:nvPr/>
          </p:nvSpPr>
          <p:spPr bwMode="auto">
            <a:xfrm flipH="1">
              <a:off x="5457825" y="4589463"/>
              <a:ext cx="84138"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59" name="Line 426"/>
            <p:cNvSpPr>
              <a:spLocks noChangeShapeType="1"/>
            </p:cNvSpPr>
            <p:nvPr/>
          </p:nvSpPr>
          <p:spPr bwMode="auto">
            <a:xfrm>
              <a:off x="5500688" y="4440238"/>
              <a:ext cx="412750" cy="1920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60" name="Line 427"/>
            <p:cNvSpPr>
              <a:spLocks noChangeShapeType="1"/>
            </p:cNvSpPr>
            <p:nvPr/>
          </p:nvSpPr>
          <p:spPr bwMode="auto">
            <a:xfrm>
              <a:off x="5870575" y="4562475"/>
              <a:ext cx="74613" cy="31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61" name="Line 428"/>
            <p:cNvSpPr>
              <a:spLocks noChangeShapeType="1"/>
            </p:cNvSpPr>
            <p:nvPr/>
          </p:nvSpPr>
          <p:spPr bwMode="auto">
            <a:xfrm flipH="1">
              <a:off x="5870575" y="4562475"/>
              <a:ext cx="82550" cy="31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62" name="Line 429"/>
            <p:cNvSpPr>
              <a:spLocks noChangeShapeType="1"/>
            </p:cNvSpPr>
            <p:nvPr/>
          </p:nvSpPr>
          <p:spPr bwMode="auto">
            <a:xfrm>
              <a:off x="5913438" y="4562475"/>
              <a:ext cx="1587" cy="131763"/>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63" name="Line 430"/>
            <p:cNvSpPr>
              <a:spLocks noChangeShapeType="1"/>
            </p:cNvSpPr>
            <p:nvPr/>
          </p:nvSpPr>
          <p:spPr bwMode="auto">
            <a:xfrm>
              <a:off x="5870575" y="4702175"/>
              <a:ext cx="74613"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64" name="Line 431"/>
            <p:cNvSpPr>
              <a:spLocks noChangeShapeType="1"/>
            </p:cNvSpPr>
            <p:nvPr/>
          </p:nvSpPr>
          <p:spPr bwMode="auto">
            <a:xfrm flipH="1">
              <a:off x="5870575" y="4702175"/>
              <a:ext cx="82550"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65" name="Line 432"/>
            <p:cNvSpPr>
              <a:spLocks noChangeShapeType="1"/>
            </p:cNvSpPr>
            <p:nvPr/>
          </p:nvSpPr>
          <p:spPr bwMode="auto">
            <a:xfrm flipV="1">
              <a:off x="5913438" y="4579938"/>
              <a:ext cx="401637" cy="523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66" name="Line 433"/>
            <p:cNvSpPr>
              <a:spLocks noChangeShapeType="1"/>
            </p:cNvSpPr>
            <p:nvPr/>
          </p:nvSpPr>
          <p:spPr bwMode="auto">
            <a:xfrm>
              <a:off x="6273800" y="4525963"/>
              <a:ext cx="76200" cy="31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67" name="Line 434"/>
            <p:cNvSpPr>
              <a:spLocks noChangeShapeType="1"/>
            </p:cNvSpPr>
            <p:nvPr/>
          </p:nvSpPr>
          <p:spPr bwMode="auto">
            <a:xfrm flipH="1">
              <a:off x="6273800" y="4525963"/>
              <a:ext cx="84138" cy="31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68" name="Line 435"/>
            <p:cNvSpPr>
              <a:spLocks noChangeShapeType="1"/>
            </p:cNvSpPr>
            <p:nvPr/>
          </p:nvSpPr>
          <p:spPr bwMode="auto">
            <a:xfrm>
              <a:off x="6315075" y="4525963"/>
              <a:ext cx="1588" cy="9842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69" name="Line 436"/>
            <p:cNvSpPr>
              <a:spLocks noChangeShapeType="1"/>
            </p:cNvSpPr>
            <p:nvPr/>
          </p:nvSpPr>
          <p:spPr bwMode="auto">
            <a:xfrm>
              <a:off x="6273800" y="4632325"/>
              <a:ext cx="76200"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70" name="Line 437"/>
            <p:cNvSpPr>
              <a:spLocks noChangeShapeType="1"/>
            </p:cNvSpPr>
            <p:nvPr/>
          </p:nvSpPr>
          <p:spPr bwMode="auto">
            <a:xfrm flipH="1">
              <a:off x="6273800" y="4632325"/>
              <a:ext cx="84138"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71" name="Line 438"/>
            <p:cNvSpPr>
              <a:spLocks noChangeShapeType="1"/>
            </p:cNvSpPr>
            <p:nvPr/>
          </p:nvSpPr>
          <p:spPr bwMode="auto">
            <a:xfrm>
              <a:off x="6315075" y="4579938"/>
              <a:ext cx="614363" cy="157162"/>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72" name="Line 439"/>
            <p:cNvSpPr>
              <a:spLocks noChangeShapeType="1"/>
            </p:cNvSpPr>
            <p:nvPr/>
          </p:nvSpPr>
          <p:spPr bwMode="auto">
            <a:xfrm>
              <a:off x="6888163" y="4641850"/>
              <a:ext cx="76200" cy="1588"/>
            </a:xfrm>
            <a:prstGeom prst="line">
              <a:avLst/>
            </a:prstGeom>
            <a:noFill/>
            <a:ln w="19050">
              <a:no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73" name="Line 440"/>
            <p:cNvSpPr>
              <a:spLocks noChangeShapeType="1"/>
            </p:cNvSpPr>
            <p:nvPr/>
          </p:nvSpPr>
          <p:spPr bwMode="auto">
            <a:xfrm flipH="1">
              <a:off x="6888163" y="4641850"/>
              <a:ext cx="84137" cy="1588"/>
            </a:xfrm>
            <a:prstGeom prst="line">
              <a:avLst/>
            </a:prstGeom>
            <a:noFill/>
            <a:ln w="19050">
              <a:no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74" name="Line 441"/>
            <p:cNvSpPr>
              <a:spLocks noChangeShapeType="1"/>
            </p:cNvSpPr>
            <p:nvPr/>
          </p:nvSpPr>
          <p:spPr bwMode="auto">
            <a:xfrm>
              <a:off x="6929438" y="4641850"/>
              <a:ext cx="1587" cy="1920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75" name="Line 442"/>
            <p:cNvSpPr>
              <a:spLocks noChangeShapeType="1"/>
            </p:cNvSpPr>
            <p:nvPr/>
          </p:nvSpPr>
          <p:spPr bwMode="auto">
            <a:xfrm>
              <a:off x="6888163" y="4841875"/>
              <a:ext cx="76200" cy="1588"/>
            </a:xfrm>
            <a:prstGeom prst="line">
              <a:avLst/>
            </a:prstGeom>
            <a:noFill/>
            <a:ln w="19050">
              <a:no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76" name="Line 443"/>
            <p:cNvSpPr>
              <a:spLocks noChangeShapeType="1"/>
            </p:cNvSpPr>
            <p:nvPr/>
          </p:nvSpPr>
          <p:spPr bwMode="auto">
            <a:xfrm flipH="1">
              <a:off x="6888163" y="4841875"/>
              <a:ext cx="84137" cy="1588"/>
            </a:xfrm>
            <a:prstGeom prst="line">
              <a:avLst/>
            </a:prstGeom>
            <a:noFill/>
            <a:ln w="19050">
              <a:no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77" name="Line 444"/>
            <p:cNvSpPr>
              <a:spLocks noChangeShapeType="1"/>
            </p:cNvSpPr>
            <p:nvPr/>
          </p:nvSpPr>
          <p:spPr bwMode="auto">
            <a:xfrm>
              <a:off x="6929438" y="4737100"/>
              <a:ext cx="403225" cy="4445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78" name="Line 445"/>
            <p:cNvSpPr>
              <a:spLocks noChangeShapeType="1"/>
            </p:cNvSpPr>
            <p:nvPr/>
          </p:nvSpPr>
          <p:spPr bwMode="auto">
            <a:xfrm>
              <a:off x="7289800" y="4684713"/>
              <a:ext cx="76200" cy="1587"/>
            </a:xfrm>
            <a:prstGeom prst="line">
              <a:avLst/>
            </a:prstGeom>
            <a:noFill/>
            <a:ln w="19050">
              <a:no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79" name="Line 446"/>
            <p:cNvSpPr>
              <a:spLocks noChangeShapeType="1"/>
            </p:cNvSpPr>
            <p:nvPr/>
          </p:nvSpPr>
          <p:spPr bwMode="auto">
            <a:xfrm flipH="1">
              <a:off x="7289800" y="4684713"/>
              <a:ext cx="85725" cy="1587"/>
            </a:xfrm>
            <a:prstGeom prst="line">
              <a:avLst/>
            </a:prstGeom>
            <a:noFill/>
            <a:ln w="19050">
              <a:no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80" name="Line 447"/>
            <p:cNvSpPr>
              <a:spLocks noChangeShapeType="1"/>
            </p:cNvSpPr>
            <p:nvPr/>
          </p:nvSpPr>
          <p:spPr bwMode="auto">
            <a:xfrm>
              <a:off x="7332663" y="4684713"/>
              <a:ext cx="1587" cy="17462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81" name="Line 448"/>
            <p:cNvSpPr>
              <a:spLocks noChangeShapeType="1"/>
            </p:cNvSpPr>
            <p:nvPr/>
          </p:nvSpPr>
          <p:spPr bwMode="auto">
            <a:xfrm>
              <a:off x="7289800" y="4867275"/>
              <a:ext cx="76200" cy="3175"/>
            </a:xfrm>
            <a:prstGeom prst="line">
              <a:avLst/>
            </a:prstGeom>
            <a:noFill/>
            <a:ln w="19050">
              <a:no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82" name="Line 449"/>
            <p:cNvSpPr>
              <a:spLocks noChangeShapeType="1"/>
            </p:cNvSpPr>
            <p:nvPr/>
          </p:nvSpPr>
          <p:spPr bwMode="auto">
            <a:xfrm flipH="1">
              <a:off x="7289800" y="4867275"/>
              <a:ext cx="85725" cy="3175"/>
            </a:xfrm>
            <a:prstGeom prst="line">
              <a:avLst/>
            </a:prstGeom>
            <a:noFill/>
            <a:ln w="19050">
              <a:no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83" name="Line 450"/>
            <p:cNvSpPr>
              <a:spLocks noChangeShapeType="1"/>
            </p:cNvSpPr>
            <p:nvPr/>
          </p:nvSpPr>
          <p:spPr bwMode="auto">
            <a:xfrm flipV="1">
              <a:off x="7332663" y="4745038"/>
              <a:ext cx="412750" cy="36512"/>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84" name="Line 451"/>
            <p:cNvSpPr>
              <a:spLocks noChangeShapeType="1"/>
            </p:cNvSpPr>
            <p:nvPr/>
          </p:nvSpPr>
          <p:spPr bwMode="auto">
            <a:xfrm>
              <a:off x="7702550" y="4668838"/>
              <a:ext cx="74613" cy="1587"/>
            </a:xfrm>
            <a:prstGeom prst="line">
              <a:avLst/>
            </a:prstGeom>
            <a:noFill/>
            <a:ln w="19050">
              <a:no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85" name="Line 452"/>
            <p:cNvSpPr>
              <a:spLocks noChangeShapeType="1"/>
            </p:cNvSpPr>
            <p:nvPr/>
          </p:nvSpPr>
          <p:spPr bwMode="auto">
            <a:xfrm flipH="1">
              <a:off x="7702550" y="4668838"/>
              <a:ext cx="85725" cy="1587"/>
            </a:xfrm>
            <a:prstGeom prst="line">
              <a:avLst/>
            </a:prstGeom>
            <a:noFill/>
            <a:ln w="19050">
              <a:no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86" name="Line 453"/>
            <p:cNvSpPr>
              <a:spLocks noChangeShapeType="1"/>
            </p:cNvSpPr>
            <p:nvPr/>
          </p:nvSpPr>
          <p:spPr bwMode="auto">
            <a:xfrm>
              <a:off x="7745413" y="4668838"/>
              <a:ext cx="1587" cy="1555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87" name="Line 454"/>
            <p:cNvSpPr>
              <a:spLocks noChangeShapeType="1"/>
            </p:cNvSpPr>
            <p:nvPr/>
          </p:nvSpPr>
          <p:spPr bwMode="auto">
            <a:xfrm>
              <a:off x="7702550" y="4833938"/>
              <a:ext cx="74613" cy="1587"/>
            </a:xfrm>
            <a:prstGeom prst="line">
              <a:avLst/>
            </a:prstGeom>
            <a:noFill/>
            <a:ln w="19050">
              <a:no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88" name="Line 455"/>
            <p:cNvSpPr>
              <a:spLocks noChangeShapeType="1"/>
            </p:cNvSpPr>
            <p:nvPr/>
          </p:nvSpPr>
          <p:spPr bwMode="auto">
            <a:xfrm flipH="1">
              <a:off x="7702550" y="4833938"/>
              <a:ext cx="85725" cy="1587"/>
            </a:xfrm>
            <a:prstGeom prst="line">
              <a:avLst/>
            </a:prstGeom>
            <a:noFill/>
            <a:ln w="19050">
              <a:no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89" name="Arc 456"/>
            <p:cNvSpPr>
              <a:spLocks/>
            </p:cNvSpPr>
            <p:nvPr/>
          </p:nvSpPr>
          <p:spPr bwMode="auto">
            <a:xfrm>
              <a:off x="4449763" y="4545013"/>
              <a:ext cx="93662" cy="96837"/>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0"/>
                    <a:pt x="43199" y="9670"/>
                    <a:pt x="43199"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0"/>
                    <a:pt x="43199" y="9670"/>
                    <a:pt x="43199" y="21599"/>
                  </a:cubicBezTo>
                  <a:lnTo>
                    <a:pt x="21600" y="21600"/>
                  </a:lnTo>
                  <a:lnTo>
                    <a:pt x="43200" y="21600"/>
                  </a:lnTo>
                  <a:close/>
                </a:path>
              </a:pathLst>
            </a:custGeom>
            <a:solidFill>
              <a:srgbClr val="00FFFF"/>
            </a:solidFill>
            <a:ln w="19050">
              <a:solidFill>
                <a:srgbClr val="000000"/>
              </a:solidFill>
              <a:round/>
              <a:headEnd/>
              <a:tailEnd/>
            </a:ln>
          </p:spPr>
          <p:txBody>
            <a:bodyPr/>
            <a:lstStyle/>
            <a:p>
              <a:endParaRPr lang="en-US">
                <a:solidFill>
                  <a:schemeClr val="bg1"/>
                </a:solidFill>
              </a:endParaRPr>
            </a:p>
          </p:txBody>
        </p:sp>
        <p:sp>
          <p:nvSpPr>
            <p:cNvPr id="290" name="Arc 457"/>
            <p:cNvSpPr>
              <a:spLocks/>
            </p:cNvSpPr>
            <p:nvPr/>
          </p:nvSpPr>
          <p:spPr bwMode="auto">
            <a:xfrm>
              <a:off x="4854575" y="4597400"/>
              <a:ext cx="90488" cy="96838"/>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2991" y="24592"/>
                  </a:moveTo>
                  <a:cubicBezTo>
                    <a:pt x="41499" y="35261"/>
                    <a:pt x="32373" y="43199"/>
                    <a:pt x="21600" y="43199"/>
                  </a:cubicBezTo>
                  <a:cubicBezTo>
                    <a:pt x="9670" y="43200"/>
                    <a:pt x="0" y="33529"/>
                    <a:pt x="0" y="21600"/>
                  </a:cubicBezTo>
                  <a:cubicBezTo>
                    <a:pt x="0" y="9670"/>
                    <a:pt x="9670" y="0"/>
                    <a:pt x="21600" y="0"/>
                  </a:cubicBezTo>
                  <a:cubicBezTo>
                    <a:pt x="33529" y="0"/>
                    <a:pt x="43200" y="9670"/>
                    <a:pt x="43200" y="21600"/>
                  </a:cubicBezTo>
                  <a:cubicBezTo>
                    <a:pt x="43199" y="22600"/>
                    <a:pt x="43130" y="23600"/>
                    <a:pt x="42991" y="24592"/>
                  </a:cubicBezTo>
                </a:path>
                <a:path w="43200" h="43200" stroke="0" extrusionOk="0">
                  <a:moveTo>
                    <a:pt x="42991" y="24592"/>
                  </a:moveTo>
                  <a:cubicBezTo>
                    <a:pt x="41499" y="35261"/>
                    <a:pt x="32373" y="43199"/>
                    <a:pt x="21600" y="43199"/>
                  </a:cubicBezTo>
                  <a:cubicBezTo>
                    <a:pt x="9670" y="43200"/>
                    <a:pt x="0" y="33529"/>
                    <a:pt x="0" y="21600"/>
                  </a:cubicBezTo>
                  <a:cubicBezTo>
                    <a:pt x="0" y="9670"/>
                    <a:pt x="9670" y="0"/>
                    <a:pt x="21600" y="0"/>
                  </a:cubicBezTo>
                  <a:cubicBezTo>
                    <a:pt x="33529" y="0"/>
                    <a:pt x="43200" y="9670"/>
                    <a:pt x="43200" y="21600"/>
                  </a:cubicBezTo>
                  <a:cubicBezTo>
                    <a:pt x="43199" y="22600"/>
                    <a:pt x="43130" y="23600"/>
                    <a:pt x="42991" y="24592"/>
                  </a:cubicBezTo>
                  <a:lnTo>
                    <a:pt x="21600" y="21600"/>
                  </a:lnTo>
                  <a:lnTo>
                    <a:pt x="42991" y="24592"/>
                  </a:lnTo>
                  <a:close/>
                </a:path>
              </a:pathLst>
            </a:custGeom>
            <a:solidFill>
              <a:srgbClr val="00FFFF"/>
            </a:solidFill>
            <a:ln w="19050">
              <a:solidFill>
                <a:srgbClr val="000000"/>
              </a:solidFill>
              <a:round/>
              <a:headEnd/>
              <a:tailEnd/>
            </a:ln>
          </p:spPr>
          <p:txBody>
            <a:bodyPr/>
            <a:lstStyle/>
            <a:p>
              <a:endParaRPr lang="en-US">
                <a:solidFill>
                  <a:schemeClr val="bg1"/>
                </a:solidFill>
              </a:endParaRPr>
            </a:p>
          </p:txBody>
        </p:sp>
        <p:sp>
          <p:nvSpPr>
            <p:cNvPr id="291" name="Arc 458"/>
            <p:cNvSpPr>
              <a:spLocks/>
            </p:cNvSpPr>
            <p:nvPr/>
          </p:nvSpPr>
          <p:spPr bwMode="auto">
            <a:xfrm>
              <a:off x="5467350" y="4405313"/>
              <a:ext cx="92075" cy="95250"/>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102" y="23647"/>
                  </a:moveTo>
                  <a:cubicBezTo>
                    <a:pt x="42047" y="34733"/>
                    <a:pt x="32736" y="43199"/>
                    <a:pt x="21600" y="43199"/>
                  </a:cubicBezTo>
                  <a:cubicBezTo>
                    <a:pt x="9670" y="43200"/>
                    <a:pt x="0" y="33529"/>
                    <a:pt x="0" y="21600"/>
                  </a:cubicBezTo>
                  <a:cubicBezTo>
                    <a:pt x="0" y="9670"/>
                    <a:pt x="9670" y="0"/>
                    <a:pt x="21600" y="0"/>
                  </a:cubicBezTo>
                  <a:cubicBezTo>
                    <a:pt x="33529" y="0"/>
                    <a:pt x="43200" y="9670"/>
                    <a:pt x="43200" y="21600"/>
                  </a:cubicBezTo>
                  <a:cubicBezTo>
                    <a:pt x="43199" y="22283"/>
                    <a:pt x="43167" y="22966"/>
                    <a:pt x="43102" y="23647"/>
                  </a:cubicBezTo>
                </a:path>
                <a:path w="43200" h="43200" stroke="0" extrusionOk="0">
                  <a:moveTo>
                    <a:pt x="43102" y="23647"/>
                  </a:moveTo>
                  <a:cubicBezTo>
                    <a:pt x="42047" y="34733"/>
                    <a:pt x="32736" y="43199"/>
                    <a:pt x="21600" y="43199"/>
                  </a:cubicBezTo>
                  <a:cubicBezTo>
                    <a:pt x="9670" y="43200"/>
                    <a:pt x="0" y="33529"/>
                    <a:pt x="0" y="21600"/>
                  </a:cubicBezTo>
                  <a:cubicBezTo>
                    <a:pt x="0" y="9670"/>
                    <a:pt x="9670" y="0"/>
                    <a:pt x="21600" y="0"/>
                  </a:cubicBezTo>
                  <a:cubicBezTo>
                    <a:pt x="33529" y="0"/>
                    <a:pt x="43200" y="9670"/>
                    <a:pt x="43200" y="21600"/>
                  </a:cubicBezTo>
                  <a:cubicBezTo>
                    <a:pt x="43199" y="22283"/>
                    <a:pt x="43167" y="22966"/>
                    <a:pt x="43102" y="23647"/>
                  </a:cubicBezTo>
                  <a:lnTo>
                    <a:pt x="21600" y="21600"/>
                  </a:lnTo>
                  <a:lnTo>
                    <a:pt x="43102" y="23647"/>
                  </a:lnTo>
                  <a:close/>
                </a:path>
              </a:pathLst>
            </a:custGeom>
            <a:solidFill>
              <a:srgbClr val="00FFFF"/>
            </a:solidFill>
            <a:ln w="19050">
              <a:solidFill>
                <a:srgbClr val="000000"/>
              </a:solidFill>
              <a:round/>
              <a:headEnd/>
              <a:tailEnd/>
            </a:ln>
          </p:spPr>
          <p:txBody>
            <a:bodyPr/>
            <a:lstStyle/>
            <a:p>
              <a:endParaRPr lang="en-US">
                <a:solidFill>
                  <a:schemeClr val="bg1"/>
                </a:solidFill>
              </a:endParaRPr>
            </a:p>
          </p:txBody>
        </p:sp>
        <p:sp>
          <p:nvSpPr>
            <p:cNvPr id="292" name="Arc 459"/>
            <p:cNvSpPr>
              <a:spLocks/>
            </p:cNvSpPr>
            <p:nvPr/>
          </p:nvSpPr>
          <p:spPr bwMode="auto">
            <a:xfrm>
              <a:off x="5880100" y="4597400"/>
              <a:ext cx="90488" cy="96838"/>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2991" y="24592"/>
                  </a:moveTo>
                  <a:cubicBezTo>
                    <a:pt x="41499" y="35261"/>
                    <a:pt x="32373" y="43199"/>
                    <a:pt x="21600" y="43199"/>
                  </a:cubicBezTo>
                  <a:cubicBezTo>
                    <a:pt x="9670" y="43200"/>
                    <a:pt x="0" y="33529"/>
                    <a:pt x="0" y="21600"/>
                  </a:cubicBezTo>
                  <a:cubicBezTo>
                    <a:pt x="0" y="9670"/>
                    <a:pt x="9670" y="0"/>
                    <a:pt x="21600" y="0"/>
                  </a:cubicBezTo>
                  <a:cubicBezTo>
                    <a:pt x="33529" y="0"/>
                    <a:pt x="43200" y="9670"/>
                    <a:pt x="43200" y="21600"/>
                  </a:cubicBezTo>
                  <a:cubicBezTo>
                    <a:pt x="43199" y="22600"/>
                    <a:pt x="43130" y="23600"/>
                    <a:pt x="42991" y="24592"/>
                  </a:cubicBezTo>
                </a:path>
                <a:path w="43200" h="43200" stroke="0" extrusionOk="0">
                  <a:moveTo>
                    <a:pt x="42991" y="24592"/>
                  </a:moveTo>
                  <a:cubicBezTo>
                    <a:pt x="41499" y="35261"/>
                    <a:pt x="32373" y="43199"/>
                    <a:pt x="21600" y="43199"/>
                  </a:cubicBezTo>
                  <a:cubicBezTo>
                    <a:pt x="9670" y="43200"/>
                    <a:pt x="0" y="33529"/>
                    <a:pt x="0" y="21600"/>
                  </a:cubicBezTo>
                  <a:cubicBezTo>
                    <a:pt x="0" y="9670"/>
                    <a:pt x="9670" y="0"/>
                    <a:pt x="21600" y="0"/>
                  </a:cubicBezTo>
                  <a:cubicBezTo>
                    <a:pt x="33529" y="0"/>
                    <a:pt x="43200" y="9670"/>
                    <a:pt x="43200" y="21600"/>
                  </a:cubicBezTo>
                  <a:cubicBezTo>
                    <a:pt x="43199" y="22600"/>
                    <a:pt x="43130" y="23600"/>
                    <a:pt x="42991" y="24592"/>
                  </a:cubicBezTo>
                  <a:lnTo>
                    <a:pt x="21600" y="21600"/>
                  </a:lnTo>
                  <a:lnTo>
                    <a:pt x="42991" y="24592"/>
                  </a:lnTo>
                  <a:close/>
                </a:path>
              </a:pathLst>
            </a:custGeom>
            <a:solidFill>
              <a:srgbClr val="00FFFF"/>
            </a:solidFill>
            <a:ln w="19050">
              <a:solidFill>
                <a:srgbClr val="000000"/>
              </a:solidFill>
              <a:round/>
              <a:headEnd/>
              <a:tailEnd/>
            </a:ln>
          </p:spPr>
          <p:txBody>
            <a:bodyPr/>
            <a:lstStyle/>
            <a:p>
              <a:endParaRPr lang="en-US">
                <a:solidFill>
                  <a:schemeClr val="bg1"/>
                </a:solidFill>
              </a:endParaRPr>
            </a:p>
          </p:txBody>
        </p:sp>
        <p:sp>
          <p:nvSpPr>
            <p:cNvPr id="293" name="Arc 460"/>
            <p:cNvSpPr>
              <a:spLocks/>
            </p:cNvSpPr>
            <p:nvPr/>
          </p:nvSpPr>
          <p:spPr bwMode="auto">
            <a:xfrm>
              <a:off x="6281738" y="4545013"/>
              <a:ext cx="93662" cy="96837"/>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018" y="24393"/>
                  </a:moveTo>
                  <a:cubicBezTo>
                    <a:pt x="41615" y="35151"/>
                    <a:pt x="32449" y="43199"/>
                    <a:pt x="21600" y="43199"/>
                  </a:cubicBezTo>
                  <a:cubicBezTo>
                    <a:pt x="9670" y="43200"/>
                    <a:pt x="0" y="33529"/>
                    <a:pt x="0" y="21600"/>
                  </a:cubicBezTo>
                  <a:cubicBezTo>
                    <a:pt x="0" y="9670"/>
                    <a:pt x="9670" y="0"/>
                    <a:pt x="21600" y="0"/>
                  </a:cubicBezTo>
                  <a:cubicBezTo>
                    <a:pt x="33529" y="0"/>
                    <a:pt x="43200" y="9670"/>
                    <a:pt x="43200" y="21600"/>
                  </a:cubicBezTo>
                  <a:cubicBezTo>
                    <a:pt x="43199" y="22533"/>
                    <a:pt x="43139" y="23466"/>
                    <a:pt x="43018" y="24393"/>
                  </a:cubicBezTo>
                </a:path>
                <a:path w="43200" h="43200" stroke="0" extrusionOk="0">
                  <a:moveTo>
                    <a:pt x="43018" y="24393"/>
                  </a:moveTo>
                  <a:cubicBezTo>
                    <a:pt x="41615" y="35151"/>
                    <a:pt x="32449" y="43199"/>
                    <a:pt x="21600" y="43199"/>
                  </a:cubicBezTo>
                  <a:cubicBezTo>
                    <a:pt x="9670" y="43200"/>
                    <a:pt x="0" y="33529"/>
                    <a:pt x="0" y="21600"/>
                  </a:cubicBezTo>
                  <a:cubicBezTo>
                    <a:pt x="0" y="9670"/>
                    <a:pt x="9670" y="0"/>
                    <a:pt x="21600" y="0"/>
                  </a:cubicBezTo>
                  <a:cubicBezTo>
                    <a:pt x="33529" y="0"/>
                    <a:pt x="43200" y="9670"/>
                    <a:pt x="43200" y="21600"/>
                  </a:cubicBezTo>
                  <a:cubicBezTo>
                    <a:pt x="43199" y="22533"/>
                    <a:pt x="43139" y="23466"/>
                    <a:pt x="43018" y="24393"/>
                  </a:cubicBezTo>
                  <a:lnTo>
                    <a:pt x="21600" y="21600"/>
                  </a:lnTo>
                  <a:lnTo>
                    <a:pt x="43018" y="24393"/>
                  </a:lnTo>
                  <a:close/>
                </a:path>
              </a:pathLst>
            </a:custGeom>
            <a:solidFill>
              <a:srgbClr val="00FFFF"/>
            </a:solidFill>
            <a:ln w="19050">
              <a:solidFill>
                <a:srgbClr val="000000"/>
              </a:solidFill>
              <a:round/>
              <a:headEnd/>
              <a:tailEnd/>
            </a:ln>
          </p:spPr>
          <p:txBody>
            <a:bodyPr/>
            <a:lstStyle/>
            <a:p>
              <a:endParaRPr lang="en-US">
                <a:solidFill>
                  <a:schemeClr val="bg1"/>
                </a:solidFill>
              </a:endParaRPr>
            </a:p>
          </p:txBody>
        </p:sp>
        <p:sp>
          <p:nvSpPr>
            <p:cNvPr id="294" name="Arc 461"/>
            <p:cNvSpPr>
              <a:spLocks/>
            </p:cNvSpPr>
            <p:nvPr/>
          </p:nvSpPr>
          <p:spPr bwMode="auto">
            <a:xfrm>
              <a:off x="6896100" y="4702175"/>
              <a:ext cx="93663" cy="95250"/>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115" y="23510"/>
                  </a:moveTo>
                  <a:cubicBezTo>
                    <a:pt x="42125" y="34655"/>
                    <a:pt x="32789" y="43199"/>
                    <a:pt x="21600" y="43199"/>
                  </a:cubicBezTo>
                  <a:cubicBezTo>
                    <a:pt x="9670" y="43200"/>
                    <a:pt x="0" y="33529"/>
                    <a:pt x="0" y="21600"/>
                  </a:cubicBezTo>
                  <a:cubicBezTo>
                    <a:pt x="0" y="9670"/>
                    <a:pt x="9670" y="0"/>
                    <a:pt x="21600" y="0"/>
                  </a:cubicBezTo>
                  <a:cubicBezTo>
                    <a:pt x="33529" y="0"/>
                    <a:pt x="43200" y="9670"/>
                    <a:pt x="43200" y="21600"/>
                  </a:cubicBezTo>
                  <a:cubicBezTo>
                    <a:pt x="43199" y="22237"/>
                    <a:pt x="43171" y="22874"/>
                    <a:pt x="43115" y="23510"/>
                  </a:cubicBezTo>
                </a:path>
                <a:path w="43200" h="43200" stroke="0" extrusionOk="0">
                  <a:moveTo>
                    <a:pt x="43115" y="23510"/>
                  </a:moveTo>
                  <a:cubicBezTo>
                    <a:pt x="42125" y="34655"/>
                    <a:pt x="32789" y="43199"/>
                    <a:pt x="21600" y="43199"/>
                  </a:cubicBezTo>
                  <a:cubicBezTo>
                    <a:pt x="9670" y="43200"/>
                    <a:pt x="0" y="33529"/>
                    <a:pt x="0" y="21600"/>
                  </a:cubicBezTo>
                  <a:cubicBezTo>
                    <a:pt x="0" y="9670"/>
                    <a:pt x="9670" y="0"/>
                    <a:pt x="21600" y="0"/>
                  </a:cubicBezTo>
                  <a:cubicBezTo>
                    <a:pt x="33529" y="0"/>
                    <a:pt x="43200" y="9670"/>
                    <a:pt x="43200" y="21600"/>
                  </a:cubicBezTo>
                  <a:cubicBezTo>
                    <a:pt x="43199" y="22237"/>
                    <a:pt x="43171" y="22874"/>
                    <a:pt x="43115" y="23510"/>
                  </a:cubicBezTo>
                  <a:lnTo>
                    <a:pt x="21600" y="21600"/>
                  </a:lnTo>
                  <a:lnTo>
                    <a:pt x="43115" y="23510"/>
                  </a:lnTo>
                  <a:close/>
                </a:path>
              </a:pathLst>
            </a:custGeom>
            <a:solidFill>
              <a:srgbClr val="00FFFF"/>
            </a:solidFill>
            <a:ln w="19050">
              <a:solidFill>
                <a:srgbClr val="000000"/>
              </a:solidFill>
              <a:round/>
              <a:headEnd/>
              <a:tailEnd/>
            </a:ln>
          </p:spPr>
          <p:txBody>
            <a:bodyPr/>
            <a:lstStyle/>
            <a:p>
              <a:endParaRPr lang="en-US">
                <a:solidFill>
                  <a:schemeClr val="bg1"/>
                </a:solidFill>
              </a:endParaRPr>
            </a:p>
          </p:txBody>
        </p:sp>
        <p:sp>
          <p:nvSpPr>
            <p:cNvPr id="295" name="Arc 462"/>
            <p:cNvSpPr>
              <a:spLocks/>
            </p:cNvSpPr>
            <p:nvPr/>
          </p:nvSpPr>
          <p:spPr bwMode="auto">
            <a:xfrm>
              <a:off x="7299325" y="4745038"/>
              <a:ext cx="92075" cy="96837"/>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0"/>
                    <a:pt x="43199" y="9670"/>
                    <a:pt x="43199"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0"/>
                    <a:pt x="43199" y="9670"/>
                    <a:pt x="43199" y="21599"/>
                  </a:cubicBezTo>
                  <a:lnTo>
                    <a:pt x="21600" y="21600"/>
                  </a:lnTo>
                  <a:lnTo>
                    <a:pt x="43200" y="21600"/>
                  </a:lnTo>
                  <a:close/>
                </a:path>
              </a:pathLst>
            </a:custGeom>
            <a:solidFill>
              <a:srgbClr val="00FFFF"/>
            </a:solidFill>
            <a:ln w="19050">
              <a:solidFill>
                <a:srgbClr val="000000"/>
              </a:solidFill>
              <a:round/>
              <a:headEnd/>
              <a:tailEnd/>
            </a:ln>
          </p:spPr>
          <p:txBody>
            <a:bodyPr/>
            <a:lstStyle/>
            <a:p>
              <a:endParaRPr lang="en-US">
                <a:solidFill>
                  <a:schemeClr val="bg1"/>
                </a:solidFill>
              </a:endParaRPr>
            </a:p>
          </p:txBody>
        </p:sp>
        <p:sp>
          <p:nvSpPr>
            <p:cNvPr id="296" name="Arc 463"/>
            <p:cNvSpPr>
              <a:spLocks/>
            </p:cNvSpPr>
            <p:nvPr/>
          </p:nvSpPr>
          <p:spPr bwMode="auto">
            <a:xfrm>
              <a:off x="7712075" y="4710113"/>
              <a:ext cx="90488" cy="96837"/>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2991" y="24592"/>
                  </a:moveTo>
                  <a:cubicBezTo>
                    <a:pt x="41499" y="35261"/>
                    <a:pt x="32373" y="43199"/>
                    <a:pt x="21600" y="43199"/>
                  </a:cubicBezTo>
                  <a:cubicBezTo>
                    <a:pt x="9670" y="43200"/>
                    <a:pt x="0" y="33529"/>
                    <a:pt x="0" y="21600"/>
                  </a:cubicBezTo>
                  <a:cubicBezTo>
                    <a:pt x="0" y="9670"/>
                    <a:pt x="9670" y="0"/>
                    <a:pt x="21600" y="0"/>
                  </a:cubicBezTo>
                  <a:cubicBezTo>
                    <a:pt x="33529" y="0"/>
                    <a:pt x="43200" y="9670"/>
                    <a:pt x="43200" y="21600"/>
                  </a:cubicBezTo>
                  <a:cubicBezTo>
                    <a:pt x="43199" y="22600"/>
                    <a:pt x="43130" y="23600"/>
                    <a:pt x="42991" y="24592"/>
                  </a:cubicBezTo>
                </a:path>
                <a:path w="43200" h="43200" stroke="0" extrusionOk="0">
                  <a:moveTo>
                    <a:pt x="42991" y="24592"/>
                  </a:moveTo>
                  <a:cubicBezTo>
                    <a:pt x="41499" y="35261"/>
                    <a:pt x="32373" y="43199"/>
                    <a:pt x="21600" y="43199"/>
                  </a:cubicBezTo>
                  <a:cubicBezTo>
                    <a:pt x="9670" y="43200"/>
                    <a:pt x="0" y="33529"/>
                    <a:pt x="0" y="21600"/>
                  </a:cubicBezTo>
                  <a:cubicBezTo>
                    <a:pt x="0" y="9670"/>
                    <a:pt x="9670" y="0"/>
                    <a:pt x="21600" y="0"/>
                  </a:cubicBezTo>
                  <a:cubicBezTo>
                    <a:pt x="33529" y="0"/>
                    <a:pt x="43200" y="9670"/>
                    <a:pt x="43200" y="21600"/>
                  </a:cubicBezTo>
                  <a:cubicBezTo>
                    <a:pt x="43199" y="22600"/>
                    <a:pt x="43130" y="23600"/>
                    <a:pt x="42991" y="24592"/>
                  </a:cubicBezTo>
                  <a:lnTo>
                    <a:pt x="21600" y="21600"/>
                  </a:lnTo>
                  <a:lnTo>
                    <a:pt x="42991" y="24592"/>
                  </a:lnTo>
                  <a:close/>
                </a:path>
              </a:pathLst>
            </a:custGeom>
            <a:solidFill>
              <a:srgbClr val="00FFFF"/>
            </a:solidFill>
            <a:ln w="19050">
              <a:solidFill>
                <a:srgbClr val="000000"/>
              </a:solidFill>
              <a:round/>
              <a:headEnd/>
              <a:tailEnd/>
            </a:ln>
          </p:spPr>
          <p:txBody>
            <a:bodyPr/>
            <a:lstStyle/>
            <a:p>
              <a:endParaRPr lang="en-US">
                <a:solidFill>
                  <a:schemeClr val="bg1"/>
                </a:solidFill>
              </a:endParaRPr>
            </a:p>
          </p:txBody>
        </p:sp>
        <p:sp>
          <p:nvSpPr>
            <p:cNvPr id="297" name="Line 464"/>
            <p:cNvSpPr>
              <a:spLocks noChangeShapeType="1"/>
            </p:cNvSpPr>
            <p:nvPr/>
          </p:nvSpPr>
          <p:spPr bwMode="auto">
            <a:xfrm>
              <a:off x="3871913" y="5559425"/>
              <a:ext cx="4065587"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98" name="Line 465"/>
            <p:cNvSpPr>
              <a:spLocks noChangeShapeType="1"/>
            </p:cNvSpPr>
            <p:nvPr/>
          </p:nvSpPr>
          <p:spPr bwMode="auto">
            <a:xfrm>
              <a:off x="3871913" y="5559425"/>
              <a:ext cx="1587" cy="412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99" name="Line 467"/>
            <p:cNvSpPr>
              <a:spLocks noChangeShapeType="1"/>
            </p:cNvSpPr>
            <p:nvPr/>
          </p:nvSpPr>
          <p:spPr bwMode="auto">
            <a:xfrm>
              <a:off x="4283075" y="5559425"/>
              <a:ext cx="1588" cy="412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00" name="Line 469"/>
            <p:cNvSpPr>
              <a:spLocks noChangeShapeType="1"/>
            </p:cNvSpPr>
            <p:nvPr/>
          </p:nvSpPr>
          <p:spPr bwMode="auto">
            <a:xfrm>
              <a:off x="4684713" y="5559425"/>
              <a:ext cx="1587" cy="412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01" name="Line 471"/>
            <p:cNvSpPr>
              <a:spLocks noChangeShapeType="1"/>
            </p:cNvSpPr>
            <p:nvPr/>
          </p:nvSpPr>
          <p:spPr bwMode="auto">
            <a:xfrm>
              <a:off x="5097463" y="5559425"/>
              <a:ext cx="1587" cy="412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02" name="Line 473"/>
            <p:cNvSpPr>
              <a:spLocks noChangeShapeType="1"/>
            </p:cNvSpPr>
            <p:nvPr/>
          </p:nvSpPr>
          <p:spPr bwMode="auto">
            <a:xfrm>
              <a:off x="5500688" y="5559425"/>
              <a:ext cx="1587" cy="412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03" name="Line 475"/>
            <p:cNvSpPr>
              <a:spLocks noChangeShapeType="1"/>
            </p:cNvSpPr>
            <p:nvPr/>
          </p:nvSpPr>
          <p:spPr bwMode="auto">
            <a:xfrm>
              <a:off x="5913438" y="5559425"/>
              <a:ext cx="1587" cy="412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04" name="Line 477"/>
            <p:cNvSpPr>
              <a:spLocks noChangeShapeType="1"/>
            </p:cNvSpPr>
            <p:nvPr/>
          </p:nvSpPr>
          <p:spPr bwMode="auto">
            <a:xfrm>
              <a:off x="6315075" y="5559425"/>
              <a:ext cx="1588" cy="412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05" name="Line 479"/>
            <p:cNvSpPr>
              <a:spLocks noChangeShapeType="1"/>
            </p:cNvSpPr>
            <p:nvPr/>
          </p:nvSpPr>
          <p:spPr bwMode="auto">
            <a:xfrm>
              <a:off x="6726238" y="5559425"/>
              <a:ext cx="3175" cy="412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06" name="Line 481"/>
            <p:cNvSpPr>
              <a:spLocks noChangeShapeType="1"/>
            </p:cNvSpPr>
            <p:nvPr/>
          </p:nvSpPr>
          <p:spPr bwMode="auto">
            <a:xfrm>
              <a:off x="7131050" y="5559425"/>
              <a:ext cx="1588" cy="412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07" name="Line 483"/>
            <p:cNvSpPr>
              <a:spLocks noChangeShapeType="1"/>
            </p:cNvSpPr>
            <p:nvPr/>
          </p:nvSpPr>
          <p:spPr bwMode="auto">
            <a:xfrm>
              <a:off x="7542213" y="5559425"/>
              <a:ext cx="3175" cy="412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08" name="Line 485"/>
            <p:cNvSpPr>
              <a:spLocks noChangeShapeType="1"/>
            </p:cNvSpPr>
            <p:nvPr/>
          </p:nvSpPr>
          <p:spPr bwMode="auto">
            <a:xfrm>
              <a:off x="7947025" y="5559425"/>
              <a:ext cx="1588" cy="412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grpSp>
          <p:nvGrpSpPr>
            <p:cNvPr id="309" name="Group 515"/>
            <p:cNvGrpSpPr>
              <a:grpSpLocks/>
            </p:cNvGrpSpPr>
            <p:nvPr/>
          </p:nvGrpSpPr>
          <p:grpSpPr bwMode="auto">
            <a:xfrm>
              <a:off x="3889375" y="5630875"/>
              <a:ext cx="4206876" cy="192088"/>
              <a:chOff x="2493" y="2786"/>
              <a:chExt cx="2650" cy="121"/>
            </a:xfrm>
          </p:grpSpPr>
          <p:sp>
            <p:nvSpPr>
              <p:cNvPr id="310" name="Rectangle 466"/>
              <p:cNvSpPr>
                <a:spLocks noChangeArrowheads="1"/>
              </p:cNvSpPr>
              <p:nvPr/>
            </p:nvSpPr>
            <p:spPr bwMode="auto">
              <a:xfrm>
                <a:off x="2493" y="2791"/>
                <a:ext cx="54" cy="116"/>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200">
                    <a:solidFill>
                      <a:schemeClr val="bg1"/>
                    </a:solidFill>
                  </a:rPr>
                  <a:t>0</a:t>
                </a:r>
                <a:endParaRPr lang="en-GB" altLang="en-US" sz="1200">
                  <a:solidFill>
                    <a:schemeClr val="bg1"/>
                  </a:solidFill>
                </a:endParaRPr>
              </a:p>
            </p:txBody>
          </p:sp>
          <p:sp>
            <p:nvSpPr>
              <p:cNvPr id="311" name="Rectangle 468"/>
              <p:cNvSpPr>
                <a:spLocks noChangeArrowheads="1"/>
              </p:cNvSpPr>
              <p:nvPr/>
            </p:nvSpPr>
            <p:spPr bwMode="auto">
              <a:xfrm>
                <a:off x="2754" y="2791"/>
                <a:ext cx="54" cy="116"/>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200">
                    <a:solidFill>
                      <a:schemeClr val="bg1"/>
                    </a:solidFill>
                  </a:rPr>
                  <a:t>2</a:t>
                </a:r>
                <a:endParaRPr lang="en-GB" altLang="en-US" sz="1200">
                  <a:solidFill>
                    <a:schemeClr val="bg1"/>
                  </a:solidFill>
                </a:endParaRPr>
              </a:p>
            </p:txBody>
          </p:sp>
          <p:sp>
            <p:nvSpPr>
              <p:cNvPr id="312" name="Rectangle 470"/>
              <p:cNvSpPr>
                <a:spLocks noChangeArrowheads="1"/>
              </p:cNvSpPr>
              <p:nvPr/>
            </p:nvSpPr>
            <p:spPr bwMode="auto">
              <a:xfrm>
                <a:off x="3006" y="2786"/>
                <a:ext cx="54" cy="116"/>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200">
                    <a:solidFill>
                      <a:schemeClr val="bg1"/>
                    </a:solidFill>
                  </a:rPr>
                  <a:t>4</a:t>
                </a:r>
                <a:endParaRPr lang="en-GB" altLang="en-US" sz="1200">
                  <a:solidFill>
                    <a:schemeClr val="bg1"/>
                  </a:solidFill>
                </a:endParaRPr>
              </a:p>
            </p:txBody>
          </p:sp>
          <p:sp>
            <p:nvSpPr>
              <p:cNvPr id="313" name="Rectangle 472"/>
              <p:cNvSpPr>
                <a:spLocks noChangeArrowheads="1"/>
              </p:cNvSpPr>
              <p:nvPr/>
            </p:nvSpPr>
            <p:spPr bwMode="auto">
              <a:xfrm>
                <a:off x="3265" y="2786"/>
                <a:ext cx="54" cy="116"/>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200">
                    <a:solidFill>
                      <a:schemeClr val="bg1"/>
                    </a:solidFill>
                  </a:rPr>
                  <a:t>6</a:t>
                </a:r>
                <a:endParaRPr lang="en-GB" altLang="en-US" sz="1200">
                  <a:solidFill>
                    <a:schemeClr val="bg1"/>
                  </a:solidFill>
                </a:endParaRPr>
              </a:p>
            </p:txBody>
          </p:sp>
          <p:sp>
            <p:nvSpPr>
              <p:cNvPr id="314" name="Rectangle 474"/>
              <p:cNvSpPr>
                <a:spLocks noChangeArrowheads="1"/>
              </p:cNvSpPr>
              <p:nvPr/>
            </p:nvSpPr>
            <p:spPr bwMode="auto">
              <a:xfrm>
                <a:off x="3520" y="2786"/>
                <a:ext cx="54" cy="116"/>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200">
                    <a:solidFill>
                      <a:schemeClr val="bg1"/>
                    </a:solidFill>
                  </a:rPr>
                  <a:t>8</a:t>
                </a:r>
                <a:endParaRPr lang="en-GB" altLang="en-US" sz="1200">
                  <a:solidFill>
                    <a:schemeClr val="bg1"/>
                  </a:solidFill>
                </a:endParaRPr>
              </a:p>
            </p:txBody>
          </p:sp>
          <p:sp>
            <p:nvSpPr>
              <p:cNvPr id="315" name="Rectangle 476"/>
              <p:cNvSpPr>
                <a:spLocks noChangeArrowheads="1"/>
              </p:cNvSpPr>
              <p:nvPr/>
            </p:nvSpPr>
            <p:spPr bwMode="auto">
              <a:xfrm>
                <a:off x="3753" y="2786"/>
                <a:ext cx="108" cy="116"/>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200">
                    <a:solidFill>
                      <a:schemeClr val="bg1"/>
                    </a:solidFill>
                  </a:rPr>
                  <a:t>10</a:t>
                </a:r>
                <a:endParaRPr lang="en-GB" altLang="en-US" sz="1200">
                  <a:solidFill>
                    <a:schemeClr val="bg1"/>
                  </a:solidFill>
                </a:endParaRPr>
              </a:p>
            </p:txBody>
          </p:sp>
          <p:sp>
            <p:nvSpPr>
              <p:cNvPr id="316" name="Rectangle 478"/>
              <p:cNvSpPr>
                <a:spLocks noChangeArrowheads="1"/>
              </p:cNvSpPr>
              <p:nvPr/>
            </p:nvSpPr>
            <p:spPr bwMode="auto">
              <a:xfrm>
                <a:off x="4008" y="2786"/>
                <a:ext cx="108" cy="116"/>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200">
                    <a:solidFill>
                      <a:schemeClr val="bg1"/>
                    </a:solidFill>
                  </a:rPr>
                  <a:t>12</a:t>
                </a:r>
                <a:endParaRPr lang="en-GB" altLang="en-US" sz="1200">
                  <a:solidFill>
                    <a:schemeClr val="bg1"/>
                  </a:solidFill>
                </a:endParaRPr>
              </a:p>
            </p:txBody>
          </p:sp>
          <p:sp>
            <p:nvSpPr>
              <p:cNvPr id="317" name="Rectangle 480"/>
              <p:cNvSpPr>
                <a:spLocks noChangeArrowheads="1"/>
              </p:cNvSpPr>
              <p:nvPr/>
            </p:nvSpPr>
            <p:spPr bwMode="auto">
              <a:xfrm>
                <a:off x="4267" y="2786"/>
                <a:ext cx="108" cy="116"/>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200">
                    <a:solidFill>
                      <a:schemeClr val="bg1"/>
                    </a:solidFill>
                  </a:rPr>
                  <a:t>14</a:t>
                </a:r>
                <a:endParaRPr lang="en-GB" altLang="en-US" sz="1200">
                  <a:solidFill>
                    <a:schemeClr val="bg1"/>
                  </a:solidFill>
                </a:endParaRPr>
              </a:p>
            </p:txBody>
          </p:sp>
          <p:sp>
            <p:nvSpPr>
              <p:cNvPr id="318" name="Rectangle 482"/>
              <p:cNvSpPr>
                <a:spLocks noChangeArrowheads="1"/>
              </p:cNvSpPr>
              <p:nvPr/>
            </p:nvSpPr>
            <p:spPr bwMode="auto">
              <a:xfrm>
                <a:off x="4521" y="2786"/>
                <a:ext cx="108" cy="116"/>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200">
                    <a:solidFill>
                      <a:schemeClr val="bg1"/>
                    </a:solidFill>
                  </a:rPr>
                  <a:t>16</a:t>
                </a:r>
                <a:endParaRPr lang="en-GB" altLang="en-US" sz="1200">
                  <a:solidFill>
                    <a:schemeClr val="bg1"/>
                  </a:solidFill>
                </a:endParaRPr>
              </a:p>
            </p:txBody>
          </p:sp>
          <p:sp>
            <p:nvSpPr>
              <p:cNvPr id="319" name="Rectangle 484"/>
              <p:cNvSpPr>
                <a:spLocks noChangeArrowheads="1"/>
              </p:cNvSpPr>
              <p:nvPr/>
            </p:nvSpPr>
            <p:spPr bwMode="auto">
              <a:xfrm>
                <a:off x="4781" y="2786"/>
                <a:ext cx="108" cy="116"/>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200">
                    <a:solidFill>
                      <a:schemeClr val="bg1"/>
                    </a:solidFill>
                  </a:rPr>
                  <a:t>18</a:t>
                </a:r>
                <a:endParaRPr lang="en-GB" altLang="en-US" sz="1200">
                  <a:solidFill>
                    <a:schemeClr val="bg1"/>
                  </a:solidFill>
                </a:endParaRPr>
              </a:p>
            </p:txBody>
          </p:sp>
          <p:sp>
            <p:nvSpPr>
              <p:cNvPr id="320" name="Rectangle 486"/>
              <p:cNvSpPr>
                <a:spLocks noChangeArrowheads="1"/>
              </p:cNvSpPr>
              <p:nvPr/>
            </p:nvSpPr>
            <p:spPr bwMode="auto">
              <a:xfrm>
                <a:off x="5035" y="2786"/>
                <a:ext cx="108" cy="116"/>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200">
                    <a:solidFill>
                      <a:schemeClr val="bg1"/>
                    </a:solidFill>
                  </a:rPr>
                  <a:t>20</a:t>
                </a:r>
                <a:endParaRPr lang="en-GB" altLang="en-US" sz="1200">
                  <a:solidFill>
                    <a:schemeClr val="bg1"/>
                  </a:solidFill>
                </a:endParaRPr>
              </a:p>
            </p:txBody>
          </p:sp>
        </p:grpSp>
        <p:sp>
          <p:nvSpPr>
            <p:cNvPr id="321" name="Line 487"/>
            <p:cNvSpPr>
              <a:spLocks noChangeShapeType="1"/>
            </p:cNvSpPr>
            <p:nvPr/>
          </p:nvSpPr>
          <p:spPr bwMode="auto">
            <a:xfrm flipV="1">
              <a:off x="3871913" y="3321050"/>
              <a:ext cx="1587" cy="22383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22" name="Line 488"/>
            <p:cNvSpPr>
              <a:spLocks noChangeShapeType="1"/>
            </p:cNvSpPr>
            <p:nvPr/>
          </p:nvSpPr>
          <p:spPr bwMode="auto">
            <a:xfrm flipH="1">
              <a:off x="3821113" y="5559425"/>
              <a:ext cx="50800"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23" name="Line 490"/>
            <p:cNvSpPr>
              <a:spLocks noChangeShapeType="1"/>
            </p:cNvSpPr>
            <p:nvPr/>
          </p:nvSpPr>
          <p:spPr bwMode="auto">
            <a:xfrm flipH="1">
              <a:off x="3821113" y="5183188"/>
              <a:ext cx="50800"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24" name="Line 492"/>
            <p:cNvSpPr>
              <a:spLocks noChangeShapeType="1"/>
            </p:cNvSpPr>
            <p:nvPr/>
          </p:nvSpPr>
          <p:spPr bwMode="auto">
            <a:xfrm flipH="1">
              <a:off x="3821113" y="4814888"/>
              <a:ext cx="50800" cy="31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25" name="Line 494"/>
            <p:cNvSpPr>
              <a:spLocks noChangeShapeType="1"/>
            </p:cNvSpPr>
            <p:nvPr/>
          </p:nvSpPr>
          <p:spPr bwMode="auto">
            <a:xfrm flipH="1">
              <a:off x="3821113" y="4440238"/>
              <a:ext cx="50800"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26" name="Line 496"/>
            <p:cNvSpPr>
              <a:spLocks noChangeShapeType="1"/>
            </p:cNvSpPr>
            <p:nvPr/>
          </p:nvSpPr>
          <p:spPr bwMode="auto">
            <a:xfrm flipH="1">
              <a:off x="3821113" y="4064000"/>
              <a:ext cx="50800"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27" name="Line 498"/>
            <p:cNvSpPr>
              <a:spLocks noChangeShapeType="1"/>
            </p:cNvSpPr>
            <p:nvPr/>
          </p:nvSpPr>
          <p:spPr bwMode="auto">
            <a:xfrm flipH="1">
              <a:off x="3821113" y="3697288"/>
              <a:ext cx="50800"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28" name="Line 500"/>
            <p:cNvSpPr>
              <a:spLocks noChangeShapeType="1"/>
            </p:cNvSpPr>
            <p:nvPr/>
          </p:nvSpPr>
          <p:spPr bwMode="auto">
            <a:xfrm flipH="1">
              <a:off x="3821113" y="3321050"/>
              <a:ext cx="50800"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grpSp>
          <p:nvGrpSpPr>
            <p:cNvPr id="329" name="Group 513"/>
            <p:cNvGrpSpPr>
              <a:grpSpLocks/>
            </p:cNvGrpSpPr>
            <p:nvPr/>
          </p:nvGrpSpPr>
          <p:grpSpPr bwMode="auto">
            <a:xfrm>
              <a:off x="3519488" y="3244850"/>
              <a:ext cx="265112" cy="2465388"/>
              <a:chOff x="2324" y="1283"/>
              <a:chExt cx="167" cy="1553"/>
            </a:xfrm>
          </p:grpSpPr>
          <p:sp>
            <p:nvSpPr>
              <p:cNvPr id="330" name="Rectangle 489"/>
              <p:cNvSpPr>
                <a:spLocks noChangeArrowheads="1"/>
              </p:cNvSpPr>
              <p:nvPr/>
            </p:nvSpPr>
            <p:spPr bwMode="auto">
              <a:xfrm>
                <a:off x="2324" y="2692"/>
                <a:ext cx="16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500">
                    <a:solidFill>
                      <a:schemeClr val="bg1"/>
                    </a:solidFill>
                  </a:rPr>
                  <a:t>0.0</a:t>
                </a:r>
                <a:endParaRPr lang="en-GB" altLang="en-US" sz="1500">
                  <a:solidFill>
                    <a:schemeClr val="bg1"/>
                  </a:solidFill>
                </a:endParaRPr>
              </a:p>
            </p:txBody>
          </p:sp>
          <p:sp>
            <p:nvSpPr>
              <p:cNvPr id="331" name="Rectangle 491"/>
              <p:cNvSpPr>
                <a:spLocks noChangeArrowheads="1"/>
              </p:cNvSpPr>
              <p:nvPr/>
            </p:nvSpPr>
            <p:spPr bwMode="auto">
              <a:xfrm>
                <a:off x="2324" y="2456"/>
                <a:ext cx="16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500">
                    <a:solidFill>
                      <a:schemeClr val="bg1"/>
                    </a:solidFill>
                  </a:rPr>
                  <a:t>0.1</a:t>
                </a:r>
                <a:endParaRPr lang="en-GB" altLang="en-US" sz="1500">
                  <a:solidFill>
                    <a:schemeClr val="bg1"/>
                  </a:solidFill>
                </a:endParaRPr>
              </a:p>
            </p:txBody>
          </p:sp>
          <p:sp>
            <p:nvSpPr>
              <p:cNvPr id="332" name="Rectangle 493"/>
              <p:cNvSpPr>
                <a:spLocks noChangeArrowheads="1"/>
              </p:cNvSpPr>
              <p:nvPr/>
            </p:nvSpPr>
            <p:spPr bwMode="auto">
              <a:xfrm>
                <a:off x="2324" y="2224"/>
                <a:ext cx="16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500">
                    <a:solidFill>
                      <a:schemeClr val="bg1"/>
                    </a:solidFill>
                  </a:rPr>
                  <a:t>0.2</a:t>
                </a:r>
                <a:endParaRPr lang="en-GB" altLang="en-US" sz="1500">
                  <a:solidFill>
                    <a:schemeClr val="bg1"/>
                  </a:solidFill>
                </a:endParaRPr>
              </a:p>
            </p:txBody>
          </p:sp>
          <p:sp>
            <p:nvSpPr>
              <p:cNvPr id="333" name="Rectangle 495"/>
              <p:cNvSpPr>
                <a:spLocks noChangeArrowheads="1"/>
              </p:cNvSpPr>
              <p:nvPr/>
            </p:nvSpPr>
            <p:spPr bwMode="auto">
              <a:xfrm>
                <a:off x="2324" y="1987"/>
                <a:ext cx="16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500">
                    <a:solidFill>
                      <a:schemeClr val="bg1"/>
                    </a:solidFill>
                  </a:rPr>
                  <a:t>0.3</a:t>
                </a:r>
                <a:endParaRPr lang="en-GB" altLang="en-US" sz="1500">
                  <a:solidFill>
                    <a:schemeClr val="bg1"/>
                  </a:solidFill>
                </a:endParaRPr>
              </a:p>
            </p:txBody>
          </p:sp>
          <p:sp>
            <p:nvSpPr>
              <p:cNvPr id="334" name="Rectangle 497"/>
              <p:cNvSpPr>
                <a:spLocks noChangeArrowheads="1"/>
              </p:cNvSpPr>
              <p:nvPr/>
            </p:nvSpPr>
            <p:spPr bwMode="auto">
              <a:xfrm>
                <a:off x="2324" y="1751"/>
                <a:ext cx="16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500">
                    <a:solidFill>
                      <a:schemeClr val="bg1"/>
                    </a:solidFill>
                  </a:rPr>
                  <a:t>0.4</a:t>
                </a:r>
                <a:endParaRPr lang="en-GB" altLang="en-US" sz="1500">
                  <a:solidFill>
                    <a:schemeClr val="bg1"/>
                  </a:solidFill>
                </a:endParaRPr>
              </a:p>
            </p:txBody>
          </p:sp>
          <p:sp>
            <p:nvSpPr>
              <p:cNvPr id="335" name="Rectangle 499"/>
              <p:cNvSpPr>
                <a:spLocks noChangeArrowheads="1"/>
              </p:cNvSpPr>
              <p:nvPr/>
            </p:nvSpPr>
            <p:spPr bwMode="auto">
              <a:xfrm>
                <a:off x="2324" y="1519"/>
                <a:ext cx="16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500">
                    <a:solidFill>
                      <a:schemeClr val="bg1"/>
                    </a:solidFill>
                  </a:rPr>
                  <a:t>0.5</a:t>
                </a:r>
                <a:endParaRPr lang="en-GB" altLang="en-US" sz="1500">
                  <a:solidFill>
                    <a:schemeClr val="bg1"/>
                  </a:solidFill>
                </a:endParaRPr>
              </a:p>
            </p:txBody>
          </p:sp>
          <p:sp>
            <p:nvSpPr>
              <p:cNvPr id="336" name="Rectangle 501"/>
              <p:cNvSpPr>
                <a:spLocks noChangeArrowheads="1"/>
              </p:cNvSpPr>
              <p:nvPr/>
            </p:nvSpPr>
            <p:spPr bwMode="auto">
              <a:xfrm>
                <a:off x="2324" y="1283"/>
                <a:ext cx="16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500">
                    <a:solidFill>
                      <a:schemeClr val="bg1"/>
                    </a:solidFill>
                  </a:rPr>
                  <a:t>0.6</a:t>
                </a:r>
                <a:endParaRPr lang="en-GB" altLang="en-US" sz="1500">
                  <a:solidFill>
                    <a:schemeClr val="bg1"/>
                  </a:solidFill>
                </a:endParaRPr>
              </a:p>
            </p:txBody>
          </p:sp>
        </p:grpSp>
        <p:sp>
          <p:nvSpPr>
            <p:cNvPr id="338" name="Rectangle 502"/>
            <p:cNvSpPr>
              <a:spLocks noChangeArrowheads="1"/>
            </p:cNvSpPr>
            <p:nvPr/>
          </p:nvSpPr>
          <p:spPr bwMode="auto">
            <a:xfrm rot="16200000">
              <a:off x="2205169" y="4308972"/>
              <a:ext cx="2110066" cy="222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400" dirty="0" smtClean="0">
                  <a:solidFill>
                    <a:schemeClr val="bg1"/>
                  </a:solidFill>
                </a:rPr>
                <a:t>Alcohol Preference Ratio</a:t>
              </a:r>
              <a:endParaRPr lang="en-GB" altLang="en-US" sz="1400" dirty="0">
                <a:solidFill>
                  <a:schemeClr val="bg1"/>
                </a:solidFill>
              </a:endParaRPr>
            </a:p>
          </p:txBody>
        </p:sp>
        <p:sp>
          <p:nvSpPr>
            <p:cNvPr id="341" name="Rectangle 505"/>
            <p:cNvSpPr>
              <a:spLocks noChangeArrowheads="1"/>
            </p:cNvSpPr>
            <p:nvPr/>
          </p:nvSpPr>
          <p:spPr bwMode="auto">
            <a:xfrm>
              <a:off x="7662863" y="4864100"/>
              <a:ext cx="269492" cy="276999"/>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800">
                  <a:solidFill>
                    <a:schemeClr val="bg1"/>
                  </a:solidFill>
                </a:rPr>
                <a:t>***</a:t>
              </a:r>
              <a:endParaRPr lang="en-GB" altLang="en-US">
                <a:solidFill>
                  <a:schemeClr val="bg1"/>
                </a:solidFill>
              </a:endParaRPr>
            </a:p>
          </p:txBody>
        </p:sp>
        <p:sp>
          <p:nvSpPr>
            <p:cNvPr id="342" name="Rectangle 506"/>
            <p:cNvSpPr>
              <a:spLocks noChangeArrowheads="1"/>
            </p:cNvSpPr>
            <p:nvPr/>
          </p:nvSpPr>
          <p:spPr bwMode="auto">
            <a:xfrm>
              <a:off x="6845300" y="4448175"/>
              <a:ext cx="188913" cy="15240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000">
                  <a:solidFill>
                    <a:schemeClr val="bg1"/>
                  </a:solidFill>
                  <a:latin typeface="Monotype Sorts" charset="2"/>
                  <a:sym typeface="Monotype Sorts" charset="2"/>
                </a:rPr>
                <a:t>===</a:t>
              </a:r>
              <a:endParaRPr lang="en-GB" altLang="en-US">
                <a:solidFill>
                  <a:schemeClr val="bg1"/>
                </a:solidFill>
              </a:endParaRPr>
            </a:p>
          </p:txBody>
        </p:sp>
        <p:sp>
          <p:nvSpPr>
            <p:cNvPr id="343" name="Rectangle 507"/>
            <p:cNvSpPr>
              <a:spLocks noChangeArrowheads="1"/>
            </p:cNvSpPr>
            <p:nvPr/>
          </p:nvSpPr>
          <p:spPr bwMode="auto">
            <a:xfrm>
              <a:off x="7248525" y="4518025"/>
              <a:ext cx="188913" cy="15240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000">
                  <a:solidFill>
                    <a:schemeClr val="bg1"/>
                  </a:solidFill>
                  <a:latin typeface="Monotype Sorts" charset="2"/>
                  <a:sym typeface="Monotype Sorts" charset="2"/>
                </a:rPr>
                <a:t>===</a:t>
              </a:r>
              <a:endParaRPr lang="en-GB" altLang="en-US">
                <a:solidFill>
                  <a:schemeClr val="bg1"/>
                </a:solidFill>
              </a:endParaRPr>
            </a:p>
          </p:txBody>
        </p:sp>
        <p:sp>
          <p:nvSpPr>
            <p:cNvPr id="344" name="Rectangle 508"/>
            <p:cNvSpPr>
              <a:spLocks noChangeArrowheads="1"/>
            </p:cNvSpPr>
            <p:nvPr/>
          </p:nvSpPr>
          <p:spPr bwMode="auto">
            <a:xfrm>
              <a:off x="7653338" y="4476750"/>
              <a:ext cx="188912" cy="15240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000">
                  <a:solidFill>
                    <a:schemeClr val="bg1"/>
                  </a:solidFill>
                  <a:latin typeface="Monotype Sorts" charset="2"/>
                  <a:sym typeface="Monotype Sorts" charset="2"/>
                </a:rPr>
                <a:t>===</a:t>
              </a:r>
              <a:endParaRPr lang="en-GB" altLang="en-US">
                <a:solidFill>
                  <a:schemeClr val="bg1"/>
                </a:solidFill>
              </a:endParaRPr>
            </a:p>
          </p:txBody>
        </p:sp>
        <p:sp>
          <p:nvSpPr>
            <p:cNvPr id="345" name="Rectangle 509"/>
            <p:cNvSpPr>
              <a:spLocks noChangeArrowheads="1"/>
            </p:cNvSpPr>
            <p:nvPr/>
          </p:nvSpPr>
          <p:spPr bwMode="auto">
            <a:xfrm>
              <a:off x="7223125" y="4884738"/>
              <a:ext cx="269492" cy="276999"/>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800">
                  <a:solidFill>
                    <a:schemeClr val="bg1"/>
                  </a:solidFill>
                </a:rPr>
                <a:t>***</a:t>
              </a:r>
              <a:endParaRPr lang="en-GB" altLang="en-US">
                <a:solidFill>
                  <a:schemeClr val="bg1"/>
                </a:solidFill>
              </a:endParaRPr>
            </a:p>
          </p:txBody>
        </p:sp>
        <p:sp>
          <p:nvSpPr>
            <p:cNvPr id="346" name="Rectangle 510"/>
            <p:cNvSpPr>
              <a:spLocks noChangeArrowheads="1"/>
            </p:cNvSpPr>
            <p:nvPr/>
          </p:nvSpPr>
          <p:spPr bwMode="auto">
            <a:xfrm>
              <a:off x="6805613" y="4830763"/>
              <a:ext cx="269492" cy="276999"/>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800">
                  <a:solidFill>
                    <a:schemeClr val="bg1"/>
                  </a:solidFill>
                </a:rPr>
                <a:t>***</a:t>
              </a:r>
              <a:endParaRPr lang="en-GB" altLang="en-US">
                <a:solidFill>
                  <a:schemeClr val="bg1"/>
                </a:solidFill>
              </a:endParaRPr>
            </a:p>
          </p:txBody>
        </p:sp>
        <p:sp>
          <p:nvSpPr>
            <p:cNvPr id="347" name="Rectangle 511"/>
            <p:cNvSpPr>
              <a:spLocks noChangeArrowheads="1"/>
            </p:cNvSpPr>
            <p:nvPr/>
          </p:nvSpPr>
          <p:spPr bwMode="auto">
            <a:xfrm>
              <a:off x="5849938" y="5867400"/>
              <a:ext cx="233362" cy="15240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000">
                  <a:solidFill>
                    <a:schemeClr val="bg1"/>
                  </a:solidFill>
                </a:rPr>
                <a:t>Day</a:t>
              </a:r>
              <a:endParaRPr lang="en-GB" altLang="en-US">
                <a:solidFill>
                  <a:schemeClr val="bg1"/>
                </a:solidFill>
              </a:endParaRPr>
            </a:p>
          </p:txBody>
        </p:sp>
        <p:grpSp>
          <p:nvGrpSpPr>
            <p:cNvPr id="348" name="Group 520"/>
            <p:cNvGrpSpPr>
              <a:grpSpLocks/>
            </p:cNvGrpSpPr>
            <p:nvPr/>
          </p:nvGrpSpPr>
          <p:grpSpPr bwMode="auto">
            <a:xfrm>
              <a:off x="5335588" y="3001963"/>
              <a:ext cx="514350" cy="171450"/>
              <a:chOff x="3544" y="982"/>
              <a:chExt cx="324" cy="108"/>
            </a:xfrm>
          </p:grpSpPr>
          <p:sp>
            <p:nvSpPr>
              <p:cNvPr id="349" name="Arc 516"/>
              <p:cNvSpPr>
                <a:spLocks/>
              </p:cNvSpPr>
              <p:nvPr/>
            </p:nvSpPr>
            <p:spPr bwMode="auto">
              <a:xfrm>
                <a:off x="3635" y="982"/>
                <a:ext cx="110" cy="108"/>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102" y="23647"/>
                    </a:moveTo>
                    <a:cubicBezTo>
                      <a:pt x="42047" y="34733"/>
                      <a:pt x="32736" y="43199"/>
                      <a:pt x="21600" y="43199"/>
                    </a:cubicBezTo>
                    <a:cubicBezTo>
                      <a:pt x="9670" y="43200"/>
                      <a:pt x="0" y="33529"/>
                      <a:pt x="0" y="21600"/>
                    </a:cubicBezTo>
                    <a:cubicBezTo>
                      <a:pt x="0" y="9670"/>
                      <a:pt x="9670" y="0"/>
                      <a:pt x="21600" y="0"/>
                    </a:cubicBezTo>
                    <a:cubicBezTo>
                      <a:pt x="33529" y="0"/>
                      <a:pt x="43200" y="9670"/>
                      <a:pt x="43200" y="21600"/>
                    </a:cubicBezTo>
                    <a:cubicBezTo>
                      <a:pt x="43199" y="22283"/>
                      <a:pt x="43167" y="22966"/>
                      <a:pt x="43102" y="23647"/>
                    </a:cubicBezTo>
                  </a:path>
                  <a:path w="43200" h="43200" stroke="0" extrusionOk="0">
                    <a:moveTo>
                      <a:pt x="43102" y="23647"/>
                    </a:moveTo>
                    <a:cubicBezTo>
                      <a:pt x="42047" y="34733"/>
                      <a:pt x="32736" y="43199"/>
                      <a:pt x="21600" y="43199"/>
                    </a:cubicBezTo>
                    <a:cubicBezTo>
                      <a:pt x="9670" y="43200"/>
                      <a:pt x="0" y="33529"/>
                      <a:pt x="0" y="21600"/>
                    </a:cubicBezTo>
                    <a:cubicBezTo>
                      <a:pt x="0" y="9670"/>
                      <a:pt x="9670" y="0"/>
                      <a:pt x="21600" y="0"/>
                    </a:cubicBezTo>
                    <a:cubicBezTo>
                      <a:pt x="33529" y="0"/>
                      <a:pt x="43200" y="9670"/>
                      <a:pt x="43200" y="21600"/>
                    </a:cubicBezTo>
                    <a:cubicBezTo>
                      <a:pt x="43199" y="22283"/>
                      <a:pt x="43167" y="22966"/>
                      <a:pt x="43102" y="23647"/>
                    </a:cubicBezTo>
                    <a:lnTo>
                      <a:pt x="21600" y="21600"/>
                    </a:lnTo>
                    <a:lnTo>
                      <a:pt x="43102" y="23647"/>
                    </a:lnTo>
                    <a:close/>
                  </a:path>
                </a:pathLst>
              </a:custGeom>
              <a:solidFill>
                <a:srgbClr val="00FFFF"/>
              </a:solidFill>
              <a:ln w="19050">
                <a:solidFill>
                  <a:schemeClr val="bg1"/>
                </a:solidFill>
                <a:round/>
                <a:headEnd/>
                <a:tailEnd/>
              </a:ln>
            </p:spPr>
            <p:txBody>
              <a:bodyPr/>
              <a:lstStyle/>
              <a:p>
                <a:endParaRPr lang="en-US">
                  <a:solidFill>
                    <a:schemeClr val="bg1"/>
                  </a:solidFill>
                </a:endParaRPr>
              </a:p>
            </p:txBody>
          </p:sp>
          <p:sp>
            <p:nvSpPr>
              <p:cNvPr id="350" name="Line 518"/>
              <p:cNvSpPr>
                <a:spLocks noChangeShapeType="1"/>
              </p:cNvSpPr>
              <p:nvPr/>
            </p:nvSpPr>
            <p:spPr bwMode="auto">
              <a:xfrm>
                <a:off x="3544" y="1036"/>
                <a:ext cx="324" cy="0"/>
              </a:xfrm>
              <a:prstGeom prst="line">
                <a:avLst/>
              </a:prstGeom>
              <a:noFill/>
              <a:ln w="12700">
                <a:solidFill>
                  <a:schemeClr val="bg1"/>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en-US">
                  <a:solidFill>
                    <a:schemeClr val="bg1"/>
                  </a:solidFill>
                </a:endParaRPr>
              </a:p>
            </p:txBody>
          </p:sp>
        </p:grpSp>
        <p:grpSp>
          <p:nvGrpSpPr>
            <p:cNvPr id="351" name="Group 521"/>
            <p:cNvGrpSpPr>
              <a:grpSpLocks/>
            </p:cNvGrpSpPr>
            <p:nvPr/>
          </p:nvGrpSpPr>
          <p:grpSpPr bwMode="auto">
            <a:xfrm>
              <a:off x="5316538" y="2754313"/>
              <a:ext cx="514350" cy="177800"/>
              <a:chOff x="3548" y="1142"/>
              <a:chExt cx="324" cy="112"/>
            </a:xfrm>
          </p:grpSpPr>
          <p:sp>
            <p:nvSpPr>
              <p:cNvPr id="352" name="Arc 517"/>
              <p:cNvSpPr>
                <a:spLocks/>
              </p:cNvSpPr>
              <p:nvPr/>
            </p:nvSpPr>
            <p:spPr bwMode="auto">
              <a:xfrm>
                <a:off x="3645" y="1142"/>
                <a:ext cx="109" cy="11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102" y="23647"/>
                    </a:moveTo>
                    <a:cubicBezTo>
                      <a:pt x="42047" y="34733"/>
                      <a:pt x="32736" y="43199"/>
                      <a:pt x="21600" y="43199"/>
                    </a:cubicBezTo>
                    <a:cubicBezTo>
                      <a:pt x="9670" y="43200"/>
                      <a:pt x="0" y="33529"/>
                      <a:pt x="0" y="21600"/>
                    </a:cubicBezTo>
                    <a:cubicBezTo>
                      <a:pt x="0" y="9670"/>
                      <a:pt x="9670" y="0"/>
                      <a:pt x="21600" y="0"/>
                    </a:cubicBezTo>
                    <a:cubicBezTo>
                      <a:pt x="33529" y="0"/>
                      <a:pt x="43200" y="9670"/>
                      <a:pt x="43200" y="21600"/>
                    </a:cubicBezTo>
                    <a:cubicBezTo>
                      <a:pt x="43199" y="22283"/>
                      <a:pt x="43167" y="22966"/>
                      <a:pt x="43102" y="23647"/>
                    </a:cubicBezTo>
                  </a:path>
                  <a:path w="43200" h="43200" stroke="0" extrusionOk="0">
                    <a:moveTo>
                      <a:pt x="43102" y="23647"/>
                    </a:moveTo>
                    <a:cubicBezTo>
                      <a:pt x="42047" y="34733"/>
                      <a:pt x="32736" y="43199"/>
                      <a:pt x="21600" y="43199"/>
                    </a:cubicBezTo>
                    <a:cubicBezTo>
                      <a:pt x="9670" y="43200"/>
                      <a:pt x="0" y="33529"/>
                      <a:pt x="0" y="21600"/>
                    </a:cubicBezTo>
                    <a:cubicBezTo>
                      <a:pt x="0" y="9670"/>
                      <a:pt x="9670" y="0"/>
                      <a:pt x="21600" y="0"/>
                    </a:cubicBezTo>
                    <a:cubicBezTo>
                      <a:pt x="33529" y="0"/>
                      <a:pt x="43200" y="9670"/>
                      <a:pt x="43200" y="21600"/>
                    </a:cubicBezTo>
                    <a:cubicBezTo>
                      <a:pt x="43199" y="22283"/>
                      <a:pt x="43167" y="22966"/>
                      <a:pt x="43102" y="23647"/>
                    </a:cubicBezTo>
                    <a:lnTo>
                      <a:pt x="21600" y="21600"/>
                    </a:lnTo>
                    <a:lnTo>
                      <a:pt x="43102" y="23647"/>
                    </a:lnTo>
                    <a:close/>
                  </a:path>
                </a:pathLst>
              </a:custGeom>
              <a:noFill/>
              <a:ln w="190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chemeClr val="bg1"/>
                  </a:solidFill>
                </a:endParaRPr>
              </a:p>
            </p:txBody>
          </p:sp>
          <p:sp>
            <p:nvSpPr>
              <p:cNvPr id="353" name="Line 519"/>
              <p:cNvSpPr>
                <a:spLocks noChangeShapeType="1"/>
              </p:cNvSpPr>
              <p:nvPr/>
            </p:nvSpPr>
            <p:spPr bwMode="auto">
              <a:xfrm>
                <a:off x="3548" y="1196"/>
                <a:ext cx="324" cy="0"/>
              </a:xfrm>
              <a:prstGeom prst="line">
                <a:avLst/>
              </a:prstGeom>
              <a:noFill/>
              <a:ln w="12700">
                <a:solidFill>
                  <a:schemeClr val="bg1"/>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en-US">
                  <a:solidFill>
                    <a:schemeClr val="bg1"/>
                  </a:solidFill>
                </a:endParaRPr>
              </a:p>
            </p:txBody>
          </p:sp>
        </p:grpSp>
        <p:sp>
          <p:nvSpPr>
            <p:cNvPr id="354" name="Rectangle 522"/>
            <p:cNvSpPr>
              <a:spLocks noChangeArrowheads="1"/>
            </p:cNvSpPr>
            <p:nvPr/>
          </p:nvSpPr>
          <p:spPr bwMode="auto">
            <a:xfrm>
              <a:off x="5847269" y="2637829"/>
              <a:ext cx="165258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600" dirty="0">
                  <a:solidFill>
                    <a:schemeClr val="bg1"/>
                  </a:solidFill>
                </a:rPr>
                <a:t>Saline injections</a:t>
              </a:r>
              <a:endParaRPr lang="en-GB" altLang="en-US" sz="1800" dirty="0">
                <a:solidFill>
                  <a:schemeClr val="bg1"/>
                </a:solidFill>
              </a:endParaRPr>
            </a:p>
          </p:txBody>
        </p:sp>
        <p:sp>
          <p:nvSpPr>
            <p:cNvPr id="355" name="Rectangle 523"/>
            <p:cNvSpPr>
              <a:spLocks noChangeArrowheads="1"/>
            </p:cNvSpPr>
            <p:nvPr/>
          </p:nvSpPr>
          <p:spPr bwMode="auto">
            <a:xfrm>
              <a:off x="5840413" y="2916238"/>
              <a:ext cx="1790261" cy="35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600" dirty="0" smtClean="0">
                  <a:solidFill>
                    <a:schemeClr val="bg1"/>
                  </a:solidFill>
                </a:rPr>
                <a:t>RU486 </a:t>
              </a:r>
              <a:r>
                <a:rPr lang="en-US" altLang="en-US" sz="1600" dirty="0">
                  <a:solidFill>
                    <a:schemeClr val="bg1"/>
                  </a:solidFill>
                </a:rPr>
                <a:t>injections</a:t>
              </a:r>
              <a:endParaRPr lang="en-GB" altLang="en-US" sz="1600" dirty="0">
                <a:solidFill>
                  <a:schemeClr val="bg1"/>
                </a:solidFill>
              </a:endParaRPr>
            </a:p>
          </p:txBody>
        </p:sp>
      </p:grpSp>
    </p:spTree>
    <p:extLst>
      <p:ext uri="{BB962C8B-B14F-4D97-AF65-F5344CB8AC3E}">
        <p14:creationId xmlns:p14="http://schemas.microsoft.com/office/powerpoint/2010/main" xmlns="" val="3453232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Basal levels of CORT are predictive of voluntary ethanol consumption</a:t>
            </a:r>
          </a:p>
          <a:p>
            <a:r>
              <a:rPr lang="en-US" dirty="0" smtClean="0"/>
              <a:t>Exposure to and withdrawal from chronic ethanol administration elevates levels of CORT</a:t>
            </a:r>
          </a:p>
          <a:p>
            <a:r>
              <a:rPr lang="en-US" dirty="0" smtClean="0"/>
              <a:t>Elevations of CORT during EWD produces cell loss in the hippocampus, </a:t>
            </a:r>
            <a:r>
              <a:rPr lang="en-US" i="1" dirty="0" smtClean="0"/>
              <a:t>in vitro.</a:t>
            </a:r>
          </a:p>
          <a:p>
            <a:r>
              <a:rPr lang="en-US" dirty="0" smtClean="0"/>
              <a:t>Administration of RU486 during EtOH or EWD:</a:t>
            </a:r>
          </a:p>
          <a:p>
            <a:pPr lvl="1"/>
            <a:r>
              <a:rPr lang="en-US" dirty="0" smtClean="0"/>
              <a:t>Reduce cognitive deficits</a:t>
            </a:r>
          </a:p>
          <a:p>
            <a:pPr lvl="1"/>
            <a:r>
              <a:rPr lang="en-US" dirty="0" smtClean="0"/>
              <a:t>Reduce behavioral signs of EWD</a:t>
            </a:r>
          </a:p>
          <a:p>
            <a:r>
              <a:rPr lang="en-US" dirty="0" smtClean="0"/>
              <a:t>RU486 reduces ethanol preference</a:t>
            </a:r>
            <a:endParaRPr lang="en-US" dirty="0"/>
          </a:p>
        </p:txBody>
      </p:sp>
    </p:spTree>
    <p:extLst>
      <p:ext uri="{BB962C8B-B14F-4D97-AF65-F5344CB8AC3E}">
        <p14:creationId xmlns:p14="http://schemas.microsoft.com/office/powerpoint/2010/main" xmlns="" val="60885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Trials</a:t>
            </a:r>
            <a:endParaRPr lang="en-US" dirty="0"/>
          </a:p>
        </p:txBody>
      </p:sp>
      <p:sp>
        <p:nvSpPr>
          <p:cNvPr id="3" name="Content Placeholder 2"/>
          <p:cNvSpPr>
            <a:spLocks noGrp="1"/>
          </p:cNvSpPr>
          <p:nvPr>
            <p:ph sz="quarter" idx="1"/>
          </p:nvPr>
        </p:nvSpPr>
        <p:spPr>
          <a:xfrm>
            <a:off x="612648" y="1600200"/>
            <a:ext cx="8153400" cy="5029200"/>
          </a:xfrm>
        </p:spPr>
        <p:txBody>
          <a:bodyPr>
            <a:normAutofit fontScale="70000" lnSpcReduction="20000"/>
          </a:bodyPr>
          <a:lstStyle/>
          <a:p>
            <a:r>
              <a:rPr lang="en-US" dirty="0" smtClean="0"/>
              <a:t>Co-Investigators- Hilary Little and Colin Drummond</a:t>
            </a:r>
          </a:p>
          <a:p>
            <a:r>
              <a:rPr lang="en-US" dirty="0" smtClean="0"/>
              <a:t>Participants</a:t>
            </a:r>
          </a:p>
          <a:p>
            <a:pPr lvl="1"/>
            <a:r>
              <a:rPr lang="en-US" dirty="0" smtClean="0"/>
              <a:t>Alcoholics entering Alcohol Treatment Units for detoxification</a:t>
            </a:r>
          </a:p>
          <a:p>
            <a:pPr lvl="2"/>
            <a:r>
              <a:rPr lang="en-US" dirty="0" smtClean="0"/>
              <a:t>DSM-IV for 5 or more years</a:t>
            </a:r>
          </a:p>
          <a:p>
            <a:pPr lvl="2"/>
            <a:r>
              <a:rPr lang="en-US" dirty="0" smtClean="0"/>
              <a:t>Male aged 18-60 years</a:t>
            </a:r>
          </a:p>
          <a:p>
            <a:pPr lvl="1"/>
            <a:r>
              <a:rPr lang="en-US" dirty="0" smtClean="0"/>
              <a:t>Randomized double blind trial</a:t>
            </a:r>
          </a:p>
          <a:p>
            <a:r>
              <a:rPr lang="en-US" dirty="0" smtClean="0"/>
              <a:t>Treatment</a:t>
            </a:r>
          </a:p>
          <a:p>
            <a:pPr lvl="1"/>
            <a:r>
              <a:rPr lang="en-US" dirty="0" smtClean="0"/>
              <a:t>RU486 or placebo given upon drinking cessation and for following two weeks</a:t>
            </a:r>
          </a:p>
          <a:p>
            <a:r>
              <a:rPr lang="en-US" dirty="0" smtClean="0"/>
              <a:t>12 month trial</a:t>
            </a:r>
          </a:p>
          <a:p>
            <a:pPr lvl="1"/>
            <a:r>
              <a:rPr lang="en-US" dirty="0" smtClean="0"/>
              <a:t>Weeks 1-4:</a:t>
            </a:r>
          </a:p>
          <a:p>
            <a:pPr lvl="2"/>
            <a:r>
              <a:rPr lang="en-US" dirty="0" smtClean="0"/>
              <a:t>Several assessments of withdrawal severity</a:t>
            </a:r>
          </a:p>
          <a:p>
            <a:pPr lvl="2"/>
            <a:r>
              <a:rPr lang="en-US" dirty="0" smtClean="0"/>
              <a:t>Depressive symptomology</a:t>
            </a:r>
          </a:p>
          <a:p>
            <a:pPr lvl="2"/>
            <a:r>
              <a:rPr lang="en-US" dirty="0" smtClean="0"/>
              <a:t>Sleep disturbances</a:t>
            </a:r>
          </a:p>
          <a:p>
            <a:pPr lvl="2"/>
            <a:r>
              <a:rPr lang="en-US" dirty="0" smtClean="0"/>
              <a:t>Cognitive assessment</a:t>
            </a:r>
          </a:p>
          <a:p>
            <a:pPr lvl="1"/>
            <a:r>
              <a:rPr lang="en-US" dirty="0" smtClean="0"/>
              <a:t>Follow-up at 3, 6, 12 months</a:t>
            </a:r>
          </a:p>
          <a:p>
            <a:pPr lvl="2"/>
            <a:r>
              <a:rPr lang="en-US" dirty="0" smtClean="0"/>
              <a:t>Abstinence &amp; relapse</a:t>
            </a:r>
          </a:p>
          <a:p>
            <a:pPr lvl="2"/>
            <a:r>
              <a:rPr lang="en-US" dirty="0" smtClean="0"/>
              <a:t>Depressive symptomology</a:t>
            </a:r>
          </a:p>
          <a:p>
            <a:pPr lvl="1"/>
            <a:endParaRPr lang="en-US" dirty="0" smtClean="0"/>
          </a:p>
          <a:p>
            <a:pPr lvl="2"/>
            <a:endParaRPr lang="en-US" dirty="0"/>
          </a:p>
        </p:txBody>
      </p:sp>
    </p:spTree>
    <p:extLst>
      <p:ext uri="{BB962C8B-B14F-4D97-AF65-F5344CB8AC3E}">
        <p14:creationId xmlns:p14="http://schemas.microsoft.com/office/powerpoint/2010/main" xmlns="" val="60885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sz="quarter" idx="1"/>
          </p:nvPr>
        </p:nvSpPr>
        <p:spPr/>
        <p:txBody>
          <a:bodyPr/>
          <a:lstStyle/>
          <a:p>
            <a:r>
              <a:rPr lang="en-US" dirty="0" smtClean="0"/>
              <a:t>Mark Prendergast</a:t>
            </a:r>
          </a:p>
          <a:p>
            <a:pPr lvl="1"/>
            <a:r>
              <a:rPr lang="en-US" dirty="0" smtClean="0"/>
              <a:t>NIAAA</a:t>
            </a:r>
          </a:p>
          <a:p>
            <a:pPr lvl="2"/>
            <a:r>
              <a:rPr lang="en-US" dirty="0" smtClean="0"/>
              <a:t>Grant: AA013388 &amp; AA013561</a:t>
            </a:r>
          </a:p>
          <a:p>
            <a:r>
              <a:rPr lang="en-US" dirty="0" smtClean="0"/>
              <a:t>Hilary Little</a:t>
            </a:r>
          </a:p>
          <a:p>
            <a:pPr lvl="1"/>
            <a:r>
              <a:rPr lang="en-US" dirty="0" smtClean="0"/>
              <a:t>NIAAA</a:t>
            </a:r>
          </a:p>
          <a:p>
            <a:pPr lvl="2"/>
            <a:r>
              <a:rPr lang="en-US" dirty="0" smtClean="0"/>
              <a:t>Grant: AA13932</a:t>
            </a:r>
          </a:p>
          <a:p>
            <a:pPr lvl="1"/>
            <a:r>
              <a:rPr lang="en-US" dirty="0" smtClean="0"/>
              <a:t>Medical Research Council</a:t>
            </a:r>
          </a:p>
          <a:p>
            <a:endParaRPr lang="en-US" dirty="0" smtClean="0"/>
          </a:p>
        </p:txBody>
      </p:sp>
    </p:spTree>
    <p:extLst>
      <p:ext uri="{BB962C8B-B14F-4D97-AF65-F5344CB8AC3E}">
        <p14:creationId xmlns:p14="http://schemas.microsoft.com/office/powerpoint/2010/main" xmlns="" val="608859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419600"/>
            <a:ext cx="8686800" cy="1219200"/>
          </a:xfrm>
          <a:custGeom>
            <a:avLst/>
            <a:gdLst>
              <a:gd name="connsiteX0" fmla="*/ 0 w 4191000"/>
              <a:gd name="connsiteY0" fmla="*/ 0 h 609600"/>
              <a:gd name="connsiteX1" fmla="*/ 3886200 w 4191000"/>
              <a:gd name="connsiteY1" fmla="*/ 0 h 609600"/>
              <a:gd name="connsiteX2" fmla="*/ 4191000 w 4191000"/>
              <a:gd name="connsiteY2" fmla="*/ 304800 h 609600"/>
              <a:gd name="connsiteX3" fmla="*/ 3886200 w 4191000"/>
              <a:gd name="connsiteY3" fmla="*/ 609600 h 609600"/>
              <a:gd name="connsiteX4" fmla="*/ 0 w 4191000"/>
              <a:gd name="connsiteY4" fmla="*/ 609600 h 609600"/>
              <a:gd name="connsiteX5" fmla="*/ 0 w 41910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09600">
                <a:moveTo>
                  <a:pt x="0" y="0"/>
                </a:moveTo>
                <a:lnTo>
                  <a:pt x="3886200" y="0"/>
                </a:lnTo>
                <a:lnTo>
                  <a:pt x="4191000" y="304800"/>
                </a:lnTo>
                <a:lnTo>
                  <a:pt x="3886200" y="609600"/>
                </a:lnTo>
                <a:lnTo>
                  <a:pt x="0" y="609600"/>
                </a:lnTo>
                <a:lnTo>
                  <a:pt x="0" y="0"/>
                </a:lnTo>
                <a:close/>
              </a:path>
            </a:pathLst>
          </a:custGeom>
          <a:solidFill>
            <a:srgbClr val="0070C0"/>
          </a:solidFill>
          <a:ln>
            <a:solidFill>
              <a:schemeClr val="tx1"/>
            </a:solidFill>
          </a:ln>
        </p:spPr>
        <p:txBody>
          <a:bodyPr>
            <a:noAutofit/>
          </a:bodyPr>
          <a:lstStyle/>
          <a:p>
            <a:r>
              <a:rPr lang="en-US" sz="2800" b="1" dirty="0" smtClean="0">
                <a:solidFill>
                  <a:schemeClr val="bg1"/>
                </a:solidFill>
              </a:rPr>
              <a:t>Addiction Therapy – 2015 Website:</a:t>
            </a:r>
          </a:p>
          <a:p>
            <a:r>
              <a:rPr lang="en-US" sz="3200" b="1" dirty="0" smtClean="0">
                <a:solidFill>
                  <a:schemeClr val="bg1"/>
                </a:solidFill>
                <a:hlinkClick r:id="rId2" action="ppaction://hlinkfile"/>
              </a:rPr>
              <a:t>addictiontherapy.conferenceseries.com</a:t>
            </a:r>
            <a:endParaRPr lang="en-US" sz="3200" b="1" dirty="0">
              <a:solidFill>
                <a:schemeClr val="bg1"/>
              </a:solidFill>
            </a:endParaRPr>
          </a:p>
        </p:txBody>
      </p:sp>
      <p:sp>
        <p:nvSpPr>
          <p:cNvPr id="2" name="Title 1"/>
          <p:cNvSpPr>
            <a:spLocks noGrp="1"/>
          </p:cNvSpPr>
          <p:nvPr>
            <p:ph type="ctrTitle"/>
          </p:nvPr>
        </p:nvSpPr>
        <p:spPr>
          <a:xfrm>
            <a:off x="0" y="1371600"/>
            <a:ext cx="9144000" cy="2209800"/>
          </a:xfrm>
          <a:blipFill>
            <a:blip r:embed="rId3"/>
            <a:tile tx="0" ty="0" sx="100000" sy="100000" flip="none" algn="tl"/>
          </a:blipFill>
          <a:ln>
            <a:solidFill>
              <a:schemeClr val="bg1"/>
            </a:solidFill>
          </a:ln>
          <a:effectLst>
            <a:innerShdw blurRad="63500" dist="50800" dir="16200000">
              <a:prstClr val="black">
                <a:alpha val="50000"/>
              </a:prstClr>
            </a:innerShdw>
          </a:effectLst>
        </p:spPr>
        <p:style>
          <a:lnRef idx="0">
            <a:scrgbClr r="0" g="0" b="0"/>
          </a:lnRef>
          <a:fillRef idx="1002">
            <a:schemeClr val="lt2"/>
          </a:fillRef>
          <a:effectRef idx="0">
            <a:scrgbClr r="0" g="0" b="0"/>
          </a:effectRef>
          <a:fontRef idx="major"/>
        </p:style>
        <p:txBody>
          <a:bodyPr>
            <a:noAutofit/>
          </a:bodyPr>
          <a:lstStyle/>
          <a:p>
            <a:pPr lvl="0">
              <a:spcBef>
                <a:spcPts val="0"/>
              </a:spcBef>
            </a:pPr>
            <a:r>
              <a:rPr sz="3600" smtClean="0">
                <a:solidFill>
                  <a:srgbClr val="00B0F0"/>
                </a:solidFill>
                <a:latin typeface="Times New Roman" pitchFamily="18" charset="0"/>
                <a:cs typeface="Times New Roman" pitchFamily="18" charset="0"/>
              </a:rPr>
              <a:t>Meet the eminent gathering once again at</a:t>
            </a:r>
            <a:r>
              <a:rPr sz="4800" b="1" smtClean="0">
                <a:solidFill>
                  <a:schemeClr val="tx1"/>
                </a:solidFill>
                <a:latin typeface="Times New Roman" pitchFamily="18" charset="0"/>
                <a:cs typeface="Times New Roman" pitchFamily="18" charset="0"/>
              </a:rPr>
              <a:t/>
            </a:r>
            <a:br>
              <a:rPr sz="4800" b="1" smtClean="0">
                <a:solidFill>
                  <a:schemeClr val="tx1"/>
                </a:solidFill>
                <a:latin typeface="Times New Roman" pitchFamily="18" charset="0"/>
                <a:cs typeface="Times New Roman" pitchFamily="18" charset="0"/>
              </a:rPr>
            </a:br>
            <a:r>
              <a:rPr sz="4800" b="1" smtClean="0">
                <a:solidFill>
                  <a:schemeClr val="tx1"/>
                </a:solidFill>
                <a:latin typeface="Times New Roman" pitchFamily="18" charset="0"/>
                <a:cs typeface="Times New Roman" pitchFamily="18" charset="0"/>
              </a:rPr>
              <a:t>Addiction Therapy-2015</a:t>
            </a:r>
            <a:r>
              <a:rPr sz="4800" b="1" smtClean="0">
                <a:solidFill>
                  <a:schemeClr val="tx1"/>
                </a:solidFill>
              </a:rPr>
              <a:t/>
            </a:r>
            <a:br>
              <a:rPr sz="4800" b="1" smtClean="0">
                <a:solidFill>
                  <a:schemeClr val="tx1"/>
                </a:solidFill>
              </a:rPr>
            </a:br>
            <a:r>
              <a:rPr sz="2400" b="1" smtClean="0">
                <a:solidFill>
                  <a:schemeClr val="tx1"/>
                </a:solidFill>
                <a:latin typeface="Perpetua"/>
                <a:ea typeface="+mn-ea"/>
                <a:cs typeface="+mn-cs"/>
              </a:rPr>
              <a:t>Florida,  USA</a:t>
            </a:r>
            <a:br>
              <a:rPr sz="2400" b="1" smtClean="0">
                <a:solidFill>
                  <a:schemeClr val="tx1"/>
                </a:solidFill>
                <a:latin typeface="Perpetua"/>
                <a:ea typeface="+mn-ea"/>
                <a:cs typeface="+mn-cs"/>
              </a:rPr>
            </a:br>
            <a:r>
              <a:rPr sz="2400" b="1" smtClean="0">
                <a:solidFill>
                  <a:schemeClr val="tx1"/>
                </a:solidFill>
                <a:latin typeface="Perpetua"/>
                <a:ea typeface="+mn-ea"/>
                <a:cs typeface="+mn-cs"/>
              </a:rPr>
              <a:t>August 3 - 5,  2015</a:t>
            </a:r>
            <a:endParaRPr lang="en-US" sz="4800" b="1" dirty="0">
              <a:solidFill>
                <a:schemeClr val="tx1"/>
              </a:solidFill>
            </a:endParaRPr>
          </a:p>
        </p:txBody>
      </p:sp>
      <p:sp>
        <p:nvSpPr>
          <p:cNvPr id="40962" name="AutoShape 2"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4" name="AutoShape 4"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6" name="AutoShape 6"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8" name="AutoShape 8"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C:\Users\nagapraveen-p\AppData\Local\Microsoft\Windows\Temporary Internet Files\Content.Outlook\XLM8YBCH\logo (2).png"/>
          <p:cNvPicPr>
            <a:picLocks noChangeAspect="1" noChangeArrowheads="1"/>
          </p:cNvPicPr>
          <p:nvPr/>
        </p:nvPicPr>
        <p:blipFill>
          <a:blip r:embed="rId4"/>
          <a:srcRect/>
          <a:stretch>
            <a:fillRect/>
          </a:stretch>
        </p:blipFill>
        <p:spPr bwMode="auto">
          <a:xfrm>
            <a:off x="3124200" y="0"/>
            <a:ext cx="2907916" cy="1425165"/>
          </a:xfrm>
          <a:prstGeom prst="rect">
            <a:avLst/>
          </a:prstGeom>
          <a:noFill/>
        </p:spPr>
      </p:pic>
    </p:spTree>
    <p:extLst>
      <p:ext uri="{BB962C8B-B14F-4D97-AF65-F5344CB8AC3E}">
        <p14:creationId xmlns="" xmlns:p14="http://schemas.microsoft.com/office/powerpoint/2010/main" val="2318218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14400"/>
            <a:ext cx="9067800" cy="2209800"/>
          </a:xfrm>
        </p:spPr>
        <p:txBody>
          <a:bodyPr>
            <a:noAutofit/>
          </a:bodyPr>
          <a:lstStyle/>
          <a:p>
            <a:pPr algn="ctr"/>
            <a:r>
              <a:rPr lang="en-US" sz="3200" b="1" cap="none" dirty="0">
                <a:effectLst/>
              </a:rPr>
              <a:t>Preclinical Studies of Glucocorticoid Receptor Antagonists in the Treatment of Alcohol Dependence</a:t>
            </a:r>
            <a:endParaRPr lang="en-US" sz="3200" cap="none" dirty="0">
              <a:effectLst/>
            </a:endParaRPr>
          </a:p>
        </p:txBody>
      </p:sp>
      <p:sp>
        <p:nvSpPr>
          <p:cNvPr id="4" name="Title 1"/>
          <p:cNvSpPr txBox="1">
            <a:spLocks/>
          </p:cNvSpPr>
          <p:nvPr/>
        </p:nvSpPr>
        <p:spPr>
          <a:xfrm>
            <a:off x="228600" y="3276600"/>
            <a:ext cx="8763000" cy="1524000"/>
          </a:xfrm>
          <a:prstGeom prst="rect">
            <a:avLst/>
          </a:prstGeom>
        </p:spPr>
        <p:txBody>
          <a:bodyPr vert="horz" anchor="b">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r>
              <a:rPr lang="en-GB" altLang="en-US" sz="3600" cap="none" dirty="0">
                <a:solidFill>
                  <a:schemeClr val="accent1">
                    <a:lumMod val="60000"/>
                    <a:lumOff val="40000"/>
                  </a:schemeClr>
                </a:solidFill>
              </a:rPr>
              <a:t>Lynda Sharrett-Field</a:t>
            </a:r>
            <a:r>
              <a:rPr lang="en-GB" altLang="en-US" sz="3600" cap="none" baseline="30000" dirty="0">
                <a:solidFill>
                  <a:schemeClr val="accent1">
                    <a:lumMod val="60000"/>
                    <a:lumOff val="40000"/>
                  </a:schemeClr>
                </a:solidFill>
              </a:rPr>
              <a:t>1</a:t>
            </a:r>
            <a:r>
              <a:rPr lang="en-GB" altLang="en-US" sz="3600" cap="none" dirty="0">
                <a:solidFill>
                  <a:schemeClr val="accent1">
                    <a:lumMod val="60000"/>
                    <a:lumOff val="40000"/>
                  </a:schemeClr>
                </a:solidFill>
              </a:rPr>
              <a:t>, Hilary J. </a:t>
            </a:r>
            <a:r>
              <a:rPr lang="en-GB" altLang="en-US" sz="3600" cap="none" dirty="0" smtClean="0">
                <a:solidFill>
                  <a:schemeClr val="accent1">
                    <a:lumMod val="60000"/>
                    <a:lumOff val="40000"/>
                  </a:schemeClr>
                </a:solidFill>
              </a:rPr>
              <a:t>Little</a:t>
            </a:r>
            <a:r>
              <a:rPr lang="en-GB" altLang="en-US" sz="3600" cap="none" baseline="30000" dirty="0" smtClean="0">
                <a:solidFill>
                  <a:schemeClr val="accent1">
                    <a:lumMod val="60000"/>
                    <a:lumOff val="40000"/>
                  </a:schemeClr>
                </a:solidFill>
              </a:rPr>
              <a:t>2</a:t>
            </a:r>
            <a:r>
              <a:rPr lang="en-GB" altLang="en-US" sz="3600" cap="none" dirty="0">
                <a:solidFill>
                  <a:schemeClr val="accent1">
                    <a:lumMod val="60000"/>
                    <a:lumOff val="40000"/>
                  </a:schemeClr>
                </a:solidFill>
              </a:rPr>
              <a:t> , </a:t>
            </a:r>
            <a:r>
              <a:rPr lang="en-GB" altLang="en-US" sz="3600" cap="none" dirty="0" smtClean="0">
                <a:solidFill>
                  <a:schemeClr val="accent1">
                    <a:lumMod val="60000"/>
                    <a:lumOff val="40000"/>
                  </a:schemeClr>
                </a:solidFill>
              </a:rPr>
              <a:t>     Mark Prendergast</a:t>
            </a:r>
            <a:r>
              <a:rPr lang="en-GB" altLang="en-US" sz="3600" cap="none" baseline="30000" dirty="0" smtClean="0">
                <a:solidFill>
                  <a:schemeClr val="accent1">
                    <a:lumMod val="60000"/>
                    <a:lumOff val="40000"/>
                  </a:schemeClr>
                </a:solidFill>
              </a:rPr>
              <a:t>1</a:t>
            </a:r>
            <a:endParaRPr lang="en-GB" altLang="en-US" sz="3600" cap="none" dirty="0">
              <a:solidFill>
                <a:schemeClr val="accent1">
                  <a:lumMod val="60000"/>
                  <a:lumOff val="40000"/>
                </a:schemeClr>
              </a:solidFill>
            </a:endParaRPr>
          </a:p>
        </p:txBody>
      </p:sp>
      <p:sp>
        <p:nvSpPr>
          <p:cNvPr id="5" name="Rectangle 3"/>
          <p:cNvSpPr>
            <a:spLocks noChangeArrowheads="1"/>
          </p:cNvSpPr>
          <p:nvPr/>
        </p:nvSpPr>
        <p:spPr bwMode="auto">
          <a:xfrm>
            <a:off x="2362200" y="6018810"/>
            <a:ext cx="8353425" cy="98488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rgbClr val="FFFF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Aft>
                <a:spcPts val="600"/>
              </a:spcAft>
              <a:defRPr/>
            </a:pPr>
            <a:r>
              <a:rPr lang="en-GB" sz="1600" baseline="30000" dirty="0" smtClean="0">
                <a:solidFill>
                  <a:schemeClr val="bg1">
                    <a:lumMod val="85000"/>
                    <a:lumOff val="15000"/>
                  </a:schemeClr>
                </a:solidFill>
                <a:latin typeface="Arial" charset="0"/>
                <a:ea typeface="ＭＳ Ｐゴシック" charset="0"/>
              </a:rPr>
              <a:t>1</a:t>
            </a:r>
            <a:r>
              <a:rPr lang="en-GB" sz="1600" dirty="0" smtClean="0">
                <a:solidFill>
                  <a:schemeClr val="bg1">
                    <a:lumMod val="85000"/>
                    <a:lumOff val="15000"/>
                  </a:schemeClr>
                </a:solidFill>
                <a:latin typeface="Arial" charset="0"/>
                <a:ea typeface="ＭＳ Ｐゴシック" charset="0"/>
              </a:rPr>
              <a:t>Department </a:t>
            </a:r>
            <a:r>
              <a:rPr lang="en-GB" sz="1600" dirty="0">
                <a:solidFill>
                  <a:schemeClr val="bg1">
                    <a:lumMod val="85000"/>
                    <a:lumOff val="15000"/>
                  </a:schemeClr>
                </a:solidFill>
                <a:latin typeface="Arial" charset="0"/>
                <a:ea typeface="ＭＳ Ｐゴシック" charset="0"/>
              </a:rPr>
              <a:t>of Psychology, University of Kentucky, </a:t>
            </a:r>
            <a:endParaRPr lang="en-GB" sz="1600" dirty="0" smtClean="0">
              <a:solidFill>
                <a:schemeClr val="bg1">
                  <a:lumMod val="85000"/>
                  <a:lumOff val="15000"/>
                </a:schemeClr>
              </a:solidFill>
              <a:latin typeface="Arial" charset="0"/>
              <a:ea typeface="ＭＳ Ｐゴシック" charset="0"/>
            </a:endParaRPr>
          </a:p>
          <a:p>
            <a:pPr>
              <a:spcAft>
                <a:spcPts val="600"/>
              </a:spcAft>
              <a:defRPr/>
            </a:pPr>
            <a:r>
              <a:rPr lang="en-GB" sz="1600" baseline="30000" dirty="0" smtClean="0">
                <a:solidFill>
                  <a:schemeClr val="bg1">
                    <a:lumMod val="85000"/>
                    <a:lumOff val="15000"/>
                  </a:schemeClr>
                </a:solidFill>
                <a:latin typeface="Arial" charset="0"/>
                <a:ea typeface="ＭＳ Ｐゴシック" charset="0"/>
              </a:rPr>
              <a:t>2</a:t>
            </a:r>
            <a:r>
              <a:rPr lang="en-GB" sz="1600" dirty="0" smtClean="0">
                <a:solidFill>
                  <a:schemeClr val="bg1">
                    <a:lumMod val="85000"/>
                    <a:lumOff val="15000"/>
                  </a:schemeClr>
                </a:solidFill>
                <a:latin typeface="Arial" charset="0"/>
                <a:ea typeface="ＭＳ Ｐゴシック" charset="0"/>
              </a:rPr>
              <a:t>Division </a:t>
            </a:r>
            <a:r>
              <a:rPr lang="en-GB" sz="1600" dirty="0">
                <a:solidFill>
                  <a:schemeClr val="bg1">
                    <a:lumMod val="85000"/>
                    <a:lumOff val="15000"/>
                  </a:schemeClr>
                </a:solidFill>
                <a:latin typeface="Arial" charset="0"/>
                <a:ea typeface="ＭＳ Ｐゴシック" charset="0"/>
              </a:rPr>
              <a:t>of Addictions, Institute of Psychiatry, University of London</a:t>
            </a:r>
          </a:p>
          <a:p>
            <a:pPr>
              <a:spcAft>
                <a:spcPts val="600"/>
              </a:spcAft>
              <a:defRPr/>
            </a:pPr>
            <a:endParaRPr lang="en-GB" sz="1600" dirty="0">
              <a:solidFill>
                <a:schemeClr val="bg1">
                  <a:lumMod val="85000"/>
                  <a:lumOff val="15000"/>
                </a:schemeClr>
              </a:solidFill>
              <a:latin typeface="Arial" charset="0"/>
              <a:ea typeface="ＭＳ Ｐゴシック" charset="0"/>
            </a:endParaRPr>
          </a:p>
        </p:txBody>
      </p:sp>
      <p:pic>
        <p:nvPicPr>
          <p:cNvPr id="3" name="Picture 2" descr="University_of_Kentucky.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53200" y="152400"/>
            <a:ext cx="2416048" cy="1008788"/>
          </a:xfrm>
          <a:prstGeom prst="rect">
            <a:avLst/>
          </a:prstGeom>
        </p:spPr>
      </p:pic>
    </p:spTree>
    <p:extLst>
      <p:ext uri="{BB962C8B-B14F-4D97-AF65-F5344CB8AC3E}">
        <p14:creationId xmlns:p14="http://schemas.microsoft.com/office/powerpoint/2010/main" xmlns="" val="3243351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752600"/>
            <a:ext cx="8701926" cy="4398146"/>
          </a:xfrm>
        </p:spPr>
        <p:txBody>
          <a:bodyPr>
            <a:normAutofit/>
          </a:bodyPr>
          <a:lstStyle/>
          <a:p>
            <a:r>
              <a:rPr lang="en-US" dirty="0" err="1" smtClean="0"/>
              <a:t>Antabuse</a:t>
            </a:r>
            <a:endParaRPr lang="en-US" dirty="0" smtClean="0"/>
          </a:p>
          <a:p>
            <a:r>
              <a:rPr lang="en-US" dirty="0" smtClean="0"/>
              <a:t>Naltrexone</a:t>
            </a:r>
          </a:p>
          <a:p>
            <a:pPr lvl="1"/>
            <a:r>
              <a:rPr lang="en-US" dirty="0" err="1" smtClean="0"/>
              <a:t>Vivitrol</a:t>
            </a:r>
            <a:endParaRPr lang="en-US" dirty="0" smtClean="0"/>
          </a:p>
          <a:p>
            <a:r>
              <a:rPr lang="en-US" dirty="0" err="1" smtClean="0"/>
              <a:t>Acamprosate</a:t>
            </a:r>
            <a:endParaRPr lang="en-US" dirty="0" smtClean="0"/>
          </a:p>
          <a:p>
            <a:endParaRPr lang="en-US" dirty="0"/>
          </a:p>
          <a:p>
            <a:r>
              <a:rPr lang="en-US" dirty="0" smtClean="0"/>
              <a:t>Alcohol Withdrawal</a:t>
            </a:r>
          </a:p>
          <a:p>
            <a:pPr lvl="1"/>
            <a:r>
              <a:rPr lang="en-US" dirty="0" smtClean="0"/>
              <a:t>Benzodiazepines</a:t>
            </a:r>
          </a:p>
          <a:p>
            <a:pPr lvl="1"/>
            <a:endParaRPr lang="en-US" dirty="0" smtClean="0"/>
          </a:p>
          <a:p>
            <a:endParaRPr lang="en-US" dirty="0" smtClean="0"/>
          </a:p>
          <a:p>
            <a:pPr lvl="1"/>
            <a:endParaRPr lang="en-US" dirty="0"/>
          </a:p>
        </p:txBody>
      </p:sp>
      <p:sp>
        <p:nvSpPr>
          <p:cNvPr id="2" name="Title 1"/>
          <p:cNvSpPr>
            <a:spLocks noGrp="1"/>
          </p:cNvSpPr>
          <p:nvPr>
            <p:ph type="title"/>
          </p:nvPr>
        </p:nvSpPr>
        <p:spPr>
          <a:xfrm>
            <a:off x="612648" y="152400"/>
            <a:ext cx="8153400" cy="990600"/>
          </a:xfrm>
        </p:spPr>
        <p:txBody>
          <a:bodyPr>
            <a:normAutofit fontScale="90000"/>
          </a:bodyPr>
          <a:lstStyle/>
          <a:p>
            <a:r>
              <a:rPr lang="en-US" dirty="0" smtClean="0"/>
              <a:t>Current FDA Approved Treatments for Alcohol Dependence</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62100" y="9753600"/>
            <a:ext cx="24384000" cy="9753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9859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534727"/>
            <a:ext cx="8701926" cy="4398146"/>
          </a:xfrm>
        </p:spPr>
        <p:txBody>
          <a:bodyPr>
            <a:normAutofit/>
          </a:bodyPr>
          <a:lstStyle/>
          <a:p>
            <a:r>
              <a:rPr lang="en-US" dirty="0" smtClean="0"/>
              <a:t>HPA Axis and Addiction:</a:t>
            </a:r>
          </a:p>
          <a:p>
            <a:pPr lvl="2"/>
            <a:r>
              <a:rPr lang="en-US" dirty="0" smtClean="0"/>
              <a:t>Cortisol / </a:t>
            </a:r>
            <a:r>
              <a:rPr lang="en-US" dirty="0"/>
              <a:t>C</a:t>
            </a:r>
            <a:r>
              <a:rPr lang="en-US" dirty="0" smtClean="0"/>
              <a:t>orticosterone</a:t>
            </a:r>
          </a:p>
          <a:p>
            <a:pPr lvl="1"/>
            <a:r>
              <a:rPr lang="en-US" dirty="0"/>
              <a:t>Type 1: Mineralocorticoid receptors (MR)</a:t>
            </a:r>
          </a:p>
          <a:p>
            <a:pPr lvl="2"/>
            <a:r>
              <a:rPr lang="en-US" dirty="0"/>
              <a:t>High affinity</a:t>
            </a:r>
          </a:p>
          <a:p>
            <a:pPr lvl="1"/>
            <a:r>
              <a:rPr lang="en-US" dirty="0"/>
              <a:t>Type 2: Glucocorticoid receptors (GR)</a:t>
            </a:r>
          </a:p>
          <a:p>
            <a:pPr lvl="2"/>
            <a:r>
              <a:rPr lang="en-US" dirty="0"/>
              <a:t>Low affinity</a:t>
            </a:r>
          </a:p>
          <a:p>
            <a:pPr lvl="1"/>
            <a:endParaRPr lang="en-US" dirty="0"/>
          </a:p>
        </p:txBody>
      </p:sp>
      <p:sp>
        <p:nvSpPr>
          <p:cNvPr id="2" name="Title 1"/>
          <p:cNvSpPr>
            <a:spLocks noGrp="1"/>
          </p:cNvSpPr>
          <p:nvPr>
            <p:ph type="title"/>
          </p:nvPr>
        </p:nvSpPr>
        <p:spPr/>
        <p:txBody>
          <a:bodyPr/>
          <a:lstStyle/>
          <a:p>
            <a:r>
              <a:rPr lang="en-US" dirty="0" smtClean="0"/>
              <a:t>Stress and Addiction</a:t>
            </a:r>
            <a:endParaRPr lang="en-US" dirty="0"/>
          </a:p>
        </p:txBody>
      </p:sp>
      <p:sp>
        <p:nvSpPr>
          <p:cNvPr id="4" name="Rectangle 3"/>
          <p:cNvSpPr/>
          <p:nvPr/>
        </p:nvSpPr>
        <p:spPr>
          <a:xfrm>
            <a:off x="5562600" y="3822086"/>
            <a:ext cx="3429000" cy="2959714"/>
          </a:xfrm>
          <a:prstGeom prst="rect">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15000" y="3975828"/>
            <a:ext cx="3124200" cy="2645953"/>
          </a:xfrm>
          <a:prstGeom prst="rect">
            <a:avLst/>
          </a:prstGeom>
          <a:solidFill>
            <a:schemeClr val="accent2"/>
          </a:solidFill>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upload.wikimedia.org/wikipedia/commons/5/55/HPA_Axis_Diagram_%28Brian_M_Sweis_2012%29.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94091" y="4109425"/>
            <a:ext cx="2766017" cy="241295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62100" y="9753600"/>
            <a:ext cx="24384000" cy="9753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9578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61658" y="1828800"/>
            <a:ext cx="8549526" cy="4724400"/>
          </a:xfrm>
        </p:spPr>
        <p:txBody>
          <a:bodyPr>
            <a:normAutofit/>
          </a:bodyPr>
          <a:lstStyle/>
          <a:p>
            <a:r>
              <a:rPr lang="en-US" dirty="0" smtClean="0"/>
              <a:t>Preclinical Studies:</a:t>
            </a:r>
          </a:p>
          <a:p>
            <a:pPr lvl="1"/>
            <a:r>
              <a:rPr lang="en-US" dirty="0"/>
              <a:t>Rats will self-administer CORT to physiological levels achieved with the presentation of stress.</a:t>
            </a:r>
          </a:p>
          <a:p>
            <a:pPr marL="365760" lvl="1" indent="0">
              <a:buNone/>
            </a:pPr>
            <a:r>
              <a:rPr lang="en-US" dirty="0"/>
              <a:t>					</a:t>
            </a:r>
            <a:r>
              <a:rPr lang="en-US" dirty="0" smtClean="0"/>
              <a:t>(Piazza et al, 1993)</a:t>
            </a:r>
            <a:endParaRPr lang="en-US" dirty="0"/>
          </a:p>
          <a:p>
            <a:pPr lvl="1"/>
            <a:r>
              <a:rPr lang="en-US" dirty="0" smtClean="0"/>
              <a:t>Administration of CORT increases self-administration of </a:t>
            </a:r>
            <a:r>
              <a:rPr lang="en-US" dirty="0" err="1" smtClean="0"/>
              <a:t>psychostimulants</a:t>
            </a:r>
            <a:endParaRPr lang="en-US" dirty="0"/>
          </a:p>
          <a:p>
            <a:pPr marL="365760" lvl="1" indent="0">
              <a:buNone/>
            </a:pPr>
            <a:r>
              <a:rPr lang="en-US" dirty="0" smtClean="0"/>
              <a:t>					(</a:t>
            </a:r>
            <a:r>
              <a:rPr lang="en-US" dirty="0" err="1" smtClean="0"/>
              <a:t>Goeders</a:t>
            </a:r>
            <a:r>
              <a:rPr lang="en-US" dirty="0" smtClean="0"/>
              <a:t>, 1996)</a:t>
            </a:r>
          </a:p>
          <a:p>
            <a:pPr lvl="1"/>
            <a:r>
              <a:rPr lang="en-US" dirty="0" smtClean="0"/>
              <a:t>Administration of CORT or presentation of stressor increases self-administration of alcohol</a:t>
            </a:r>
          </a:p>
          <a:p>
            <a:pPr marL="365760" lvl="1" indent="0">
              <a:buNone/>
            </a:pPr>
            <a:r>
              <a:rPr lang="en-US" dirty="0"/>
              <a:t>	</a:t>
            </a:r>
            <a:r>
              <a:rPr lang="en-US" dirty="0" smtClean="0"/>
              <a:t>				(</a:t>
            </a:r>
            <a:r>
              <a:rPr lang="en-US" dirty="0" err="1" smtClean="0"/>
              <a:t>Faulke</a:t>
            </a:r>
            <a:r>
              <a:rPr lang="en-US" dirty="0" smtClean="0"/>
              <a:t> et al, 1994)</a:t>
            </a:r>
          </a:p>
          <a:p>
            <a:pPr marL="365760" lvl="1" indent="0">
              <a:buNone/>
            </a:pPr>
            <a:endParaRPr lang="en-US" dirty="0" smtClean="0"/>
          </a:p>
        </p:txBody>
      </p:sp>
      <p:sp>
        <p:nvSpPr>
          <p:cNvPr id="2" name="Title 1"/>
          <p:cNvSpPr>
            <a:spLocks noGrp="1"/>
          </p:cNvSpPr>
          <p:nvPr>
            <p:ph type="title"/>
          </p:nvPr>
        </p:nvSpPr>
        <p:spPr/>
        <p:txBody>
          <a:bodyPr/>
          <a:lstStyle/>
          <a:p>
            <a:r>
              <a:rPr lang="en-US" dirty="0" smtClean="0"/>
              <a:t>Stress and Addiction</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62100" y="9753600"/>
            <a:ext cx="24384000" cy="9753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4556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06"/>
            <a:ext cx="8153400" cy="990600"/>
          </a:xfrm>
        </p:spPr>
        <p:txBody>
          <a:bodyPr>
            <a:normAutofit fontScale="90000"/>
          </a:bodyPr>
          <a:lstStyle/>
          <a:p>
            <a:r>
              <a:rPr lang="en-US" dirty="0" smtClean="0"/>
              <a:t>Potential Mechanism of CORT/DA Interaction</a:t>
            </a:r>
            <a:endParaRPr lang="en-US" dirty="0"/>
          </a:p>
        </p:txBody>
      </p:sp>
      <p:pic>
        <p:nvPicPr>
          <p:cNvPr id="8" name="Picture 7" descr="Screen Shot 2014-08-04 at 11.17.30 PM.png"/>
          <p:cNvPicPr>
            <a:picLocks noChangeAspect="1"/>
          </p:cNvPicPr>
          <p:nvPr/>
        </p:nvPicPr>
        <p:blipFill rotWithShape="1">
          <a:blip r:embed="rId3">
            <a:extLst>
              <a:ext uri="{28A0092B-C50C-407E-A947-70E740481C1C}">
                <a14:useLocalDpi xmlns:a14="http://schemas.microsoft.com/office/drawing/2010/main" xmlns="" val="0"/>
              </a:ext>
            </a:extLst>
          </a:blip>
          <a:srcRect t="10099" b="4"/>
          <a:stretch/>
        </p:blipFill>
        <p:spPr>
          <a:xfrm>
            <a:off x="152400" y="1676400"/>
            <a:ext cx="7848600" cy="4855464"/>
          </a:xfrm>
          <a:prstGeom prst="rect">
            <a:avLst/>
          </a:prstGeom>
        </p:spPr>
      </p:pic>
      <p:sp>
        <p:nvSpPr>
          <p:cNvPr id="9" name="Content Placeholder 2"/>
          <p:cNvSpPr>
            <a:spLocks noGrp="1"/>
          </p:cNvSpPr>
          <p:nvPr>
            <p:ph sz="quarter" idx="1"/>
          </p:nvPr>
        </p:nvSpPr>
        <p:spPr>
          <a:xfrm>
            <a:off x="5766816" y="6469405"/>
            <a:ext cx="3377184" cy="464795"/>
          </a:xfrm>
        </p:spPr>
        <p:txBody>
          <a:bodyPr>
            <a:normAutofit/>
          </a:bodyPr>
          <a:lstStyle/>
          <a:p>
            <a:pPr marL="365760" lvl="1" indent="0">
              <a:buNone/>
            </a:pPr>
            <a:r>
              <a:rPr lang="en-US" sz="1800" dirty="0" err="1" smtClean="0"/>
              <a:t>Spanagel</a:t>
            </a:r>
            <a:r>
              <a:rPr lang="en-US" sz="1800" dirty="0" smtClean="0"/>
              <a:t>, </a:t>
            </a:r>
            <a:r>
              <a:rPr lang="en-US" sz="1800" dirty="0" err="1" smtClean="0"/>
              <a:t>Noori</a:t>
            </a:r>
            <a:r>
              <a:rPr lang="en-US" sz="1800" dirty="0" smtClean="0"/>
              <a:t>, </a:t>
            </a:r>
            <a:r>
              <a:rPr lang="en-US" sz="1800" dirty="0" err="1" smtClean="0"/>
              <a:t>Heilig</a:t>
            </a:r>
            <a:r>
              <a:rPr lang="en-US" sz="1800" dirty="0" smtClean="0"/>
              <a:t>, 2014</a:t>
            </a:r>
          </a:p>
        </p:txBody>
      </p:sp>
    </p:spTree>
    <p:extLst>
      <p:ext uri="{BB962C8B-B14F-4D97-AF65-F5344CB8AC3E}">
        <p14:creationId xmlns:p14="http://schemas.microsoft.com/office/powerpoint/2010/main" xmlns="" val="2423064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29" y="76200"/>
            <a:ext cx="8153400" cy="990600"/>
          </a:xfrm>
        </p:spPr>
        <p:txBody>
          <a:bodyPr>
            <a:normAutofit fontScale="90000"/>
          </a:bodyPr>
          <a:lstStyle/>
          <a:p>
            <a:r>
              <a:rPr lang="en-US" dirty="0" smtClean="0"/>
              <a:t>Voluntary Intermittent Ethanol Consumption and CORT</a:t>
            </a:r>
            <a:endParaRPr lang="en-US" dirty="0"/>
          </a:p>
        </p:txBody>
      </p:sp>
      <p:sp>
        <p:nvSpPr>
          <p:cNvPr id="6" name="Rectangle 5"/>
          <p:cNvSpPr/>
          <p:nvPr/>
        </p:nvSpPr>
        <p:spPr>
          <a:xfrm>
            <a:off x="4908645" y="2684482"/>
            <a:ext cx="3966989" cy="3411518"/>
          </a:xfrm>
          <a:prstGeom prst="rect">
            <a:avLst/>
          </a:prstGeom>
          <a:effectLst>
            <a:outerShdw blurRad="50800" dist="38100" dir="2700000" algn="tl" rotWithShape="0">
              <a:prstClr val="black">
                <a:alpha val="40000"/>
              </a:prst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137245" y="2904340"/>
            <a:ext cx="3477944" cy="3009748"/>
          </a:xfrm>
          <a:prstGeom prst="rect">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800600" y="1837540"/>
            <a:ext cx="4151234" cy="685800"/>
          </a:xfrm>
          <a:prstGeom prst="rect">
            <a:avLst/>
          </a:prstGeom>
          <a:solidFill>
            <a:schemeClr val="accent2"/>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a:p>
            <a:pPr algn="ctr"/>
            <a:r>
              <a:rPr lang="en-US" dirty="0" smtClean="0">
                <a:solidFill>
                  <a:schemeClr val="bg1"/>
                </a:solidFill>
              </a:rPr>
              <a:t>Basal plasma CORT levels are associated with voluntary EtOH Consumption</a:t>
            </a:r>
          </a:p>
          <a:p>
            <a:pPr algn="ctr"/>
            <a:endParaRPr lang="en-US" dirty="0">
              <a:solidFill>
                <a:schemeClr val="bg1"/>
              </a:solidFill>
            </a:endParaRPr>
          </a:p>
        </p:txBody>
      </p:sp>
      <p:sp>
        <p:nvSpPr>
          <p:cNvPr id="70" name="Rectangle 69"/>
          <p:cNvSpPr/>
          <p:nvPr/>
        </p:nvSpPr>
        <p:spPr>
          <a:xfrm>
            <a:off x="309390" y="2675742"/>
            <a:ext cx="3962400" cy="3411518"/>
          </a:xfrm>
          <a:prstGeom prst="rect">
            <a:avLst/>
          </a:prstGeom>
          <a:effectLst>
            <a:outerShdw blurRad="50800" dist="38100" dir="2700000" algn="tl" rotWithShape="0">
              <a:prstClr val="black">
                <a:alpha val="40000"/>
              </a:prst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152400" y="1828800"/>
            <a:ext cx="4267202" cy="685800"/>
          </a:xfrm>
          <a:prstGeom prst="rect">
            <a:avLst/>
          </a:prstGeom>
          <a:solidFill>
            <a:schemeClr val="accent2"/>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a:p>
            <a:pPr algn="ctr"/>
            <a:r>
              <a:rPr lang="en-US" dirty="0" smtClean="0">
                <a:solidFill>
                  <a:schemeClr val="bg1"/>
                </a:solidFill>
              </a:rPr>
              <a:t>BELs and plasma CORT levels following 1hr of EtOH exposure are positively correlated</a:t>
            </a:r>
          </a:p>
          <a:p>
            <a:pPr algn="ctr"/>
            <a:endParaRPr lang="en-US" dirty="0">
              <a:solidFill>
                <a:schemeClr val="bg1"/>
              </a:solidFill>
            </a:endParaRPr>
          </a:p>
        </p:txBody>
      </p:sp>
      <p:sp>
        <p:nvSpPr>
          <p:cNvPr id="78" name="Rectangle 77"/>
          <p:cNvSpPr/>
          <p:nvPr/>
        </p:nvSpPr>
        <p:spPr>
          <a:xfrm>
            <a:off x="5638800" y="6324600"/>
            <a:ext cx="3352800" cy="381000"/>
          </a:xfrm>
          <a:prstGeom prst="rect">
            <a:avLst/>
          </a:prstGeom>
          <a:solidFill>
            <a:schemeClr val="accent4">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bg1">
                    <a:lumMod val="95000"/>
                    <a:lumOff val="5000"/>
                  </a:schemeClr>
                </a:solidFill>
              </a:rPr>
              <a:t>Sharrett</a:t>
            </a:r>
            <a:r>
              <a:rPr lang="en-US" sz="1600" dirty="0" smtClean="0">
                <a:solidFill>
                  <a:schemeClr val="bg1">
                    <a:lumMod val="95000"/>
                    <a:lumOff val="5000"/>
                  </a:schemeClr>
                </a:solidFill>
              </a:rPr>
              <a:t>-Field et al., unpublished data</a:t>
            </a:r>
            <a:endParaRPr lang="en-US" sz="1600" dirty="0">
              <a:solidFill>
                <a:schemeClr val="bg1">
                  <a:lumMod val="95000"/>
                  <a:lumOff val="5000"/>
                </a:schemeClr>
              </a:solidFill>
            </a:endParaRPr>
          </a:p>
        </p:txBody>
      </p:sp>
      <p:pic>
        <p:nvPicPr>
          <p:cNvPr id="82" name="Picture 8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37245" y="2684481"/>
            <a:ext cx="3267860" cy="3267860"/>
          </a:xfrm>
          <a:prstGeom prst="rect">
            <a:avLst/>
          </a:prstGeom>
        </p:spPr>
      </p:pic>
      <p:sp>
        <p:nvSpPr>
          <p:cNvPr id="84" name="Rectangle 83"/>
          <p:cNvSpPr/>
          <p:nvPr/>
        </p:nvSpPr>
        <p:spPr>
          <a:xfrm>
            <a:off x="514806" y="2895595"/>
            <a:ext cx="3477944" cy="3009748"/>
          </a:xfrm>
          <a:prstGeom prst="rect">
            <a:avLst/>
          </a:prstGeom>
          <a:solidFill>
            <a:srgbClr val="FFFFFF"/>
          </a:solidFill>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p:cNvPicPr>
            <a:picLocks noChangeAspect="1"/>
          </p:cNvPicPr>
          <p:nvPr/>
        </p:nvPicPr>
        <p:blipFill rotWithShape="1">
          <a:blip r:embed="rId4">
            <a:extLst>
              <a:ext uri="{28A0092B-C50C-407E-A947-70E740481C1C}">
                <a14:useLocalDpi xmlns:a14="http://schemas.microsoft.com/office/drawing/2010/main" xmlns="" val="0"/>
              </a:ext>
            </a:extLst>
          </a:blip>
          <a:srcRect l="100" t="11628" r="5416" b="2823"/>
          <a:stretch/>
        </p:blipFill>
        <p:spPr>
          <a:xfrm>
            <a:off x="552759" y="3035808"/>
            <a:ext cx="3211521" cy="2755392"/>
          </a:xfrm>
          <a:prstGeom prst="rect">
            <a:avLst/>
          </a:prstGeom>
          <a:solidFill>
            <a:srgbClr val="FFFFFF"/>
          </a:solidFill>
        </p:spPr>
      </p:pic>
    </p:spTree>
    <p:extLst>
      <p:ext uri="{BB962C8B-B14F-4D97-AF65-F5344CB8AC3E}">
        <p14:creationId xmlns:p14="http://schemas.microsoft.com/office/powerpoint/2010/main" xmlns="" val="412440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5" grpId="0" animBg="1"/>
      <p:bldP spid="66" grpId="0" animBg="1"/>
      <p:bldP spid="70" grpId="0" animBg="1"/>
      <p:bldP spid="76" grpId="0" animBg="1"/>
      <p:bldP spid="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447800"/>
            <a:ext cx="9220200" cy="1183282"/>
          </a:xfrm>
        </p:spPr>
        <p:txBody>
          <a:bodyPr/>
          <a:lstStyle/>
          <a:p>
            <a:r>
              <a:rPr lang="en-US" dirty="0" smtClean="0"/>
              <a:t>Elevations in corticosterone differ across brain regions and are affected by abstinence.</a:t>
            </a:r>
          </a:p>
          <a:p>
            <a:pPr lvl="1"/>
            <a:endParaRPr lang="en-US" dirty="0"/>
          </a:p>
        </p:txBody>
      </p:sp>
      <p:sp>
        <p:nvSpPr>
          <p:cNvPr id="2" name="Title 1"/>
          <p:cNvSpPr>
            <a:spLocks noGrp="1"/>
          </p:cNvSpPr>
          <p:nvPr>
            <p:ph type="title"/>
          </p:nvPr>
        </p:nvSpPr>
        <p:spPr>
          <a:xfrm>
            <a:off x="619252" y="76200"/>
            <a:ext cx="8153400" cy="990600"/>
          </a:xfrm>
        </p:spPr>
        <p:txBody>
          <a:bodyPr>
            <a:normAutofit fontScale="90000"/>
          </a:bodyPr>
          <a:lstStyle/>
          <a:p>
            <a:r>
              <a:rPr lang="en-US" dirty="0" smtClean="0"/>
              <a:t>Forced Continuous Ethanol Consumption and Corticosterone</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62100" y="9753600"/>
            <a:ext cx="24384000" cy="9753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p:cNvSpPr/>
          <p:nvPr/>
        </p:nvSpPr>
        <p:spPr>
          <a:xfrm>
            <a:off x="422622" y="3198688"/>
            <a:ext cx="3797361" cy="3125911"/>
          </a:xfrm>
          <a:prstGeom prst="rect">
            <a:avLst/>
          </a:prstGeom>
          <a:solidFill>
            <a:schemeClr val="accent4">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04800" y="2512888"/>
            <a:ext cx="4001568" cy="535976"/>
          </a:xfrm>
          <a:prstGeom prst="rect">
            <a:avLst/>
          </a:prstGeom>
          <a:solidFill>
            <a:schemeClr val="accent2"/>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a:p>
            <a:pPr algn="ctr"/>
            <a:r>
              <a:rPr lang="en-US" dirty="0" smtClean="0">
                <a:solidFill>
                  <a:schemeClr val="bg1"/>
                </a:solidFill>
              </a:rPr>
              <a:t>3 week exposure ethanol via liquid diet</a:t>
            </a:r>
          </a:p>
          <a:p>
            <a:pPr algn="ctr"/>
            <a:endParaRPr lang="en-US" dirty="0">
              <a:solidFill>
                <a:schemeClr val="bg1"/>
              </a:solidFill>
            </a:endParaRPr>
          </a:p>
        </p:txBody>
      </p:sp>
      <p:sp>
        <p:nvSpPr>
          <p:cNvPr id="74" name="Rectangle 73"/>
          <p:cNvSpPr/>
          <p:nvPr/>
        </p:nvSpPr>
        <p:spPr>
          <a:xfrm>
            <a:off x="645619" y="3422744"/>
            <a:ext cx="3351369" cy="2747744"/>
          </a:xfrm>
          <a:prstGeom prst="rect">
            <a:avLst/>
          </a:prstGeom>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oup 83"/>
          <p:cNvGrpSpPr>
            <a:grpSpLocks/>
          </p:cNvGrpSpPr>
          <p:nvPr/>
        </p:nvGrpSpPr>
        <p:grpSpPr bwMode="auto">
          <a:xfrm>
            <a:off x="716309" y="3523112"/>
            <a:ext cx="3029367" cy="2494976"/>
            <a:chOff x="2622" y="2243"/>
            <a:chExt cx="1611" cy="1390"/>
          </a:xfrm>
        </p:grpSpPr>
        <p:sp>
          <p:nvSpPr>
            <p:cNvPr id="134" name="Rectangle 84"/>
            <p:cNvSpPr>
              <a:spLocks noChangeArrowheads="1"/>
            </p:cNvSpPr>
            <p:nvPr/>
          </p:nvSpPr>
          <p:spPr bwMode="auto">
            <a:xfrm>
              <a:off x="3025" y="3084"/>
              <a:ext cx="144" cy="371"/>
            </a:xfrm>
            <a:prstGeom prst="rect">
              <a:avLst/>
            </a:prstGeom>
            <a:solidFill>
              <a:srgbClr val="FFFFFF"/>
            </a:solidFill>
            <a:ln w="12700">
              <a:solidFill>
                <a:schemeClr val="tx1"/>
              </a:solidFill>
              <a:miter lim="800000"/>
              <a:headEnd/>
              <a:tailEnd/>
            </a:ln>
          </p:spPr>
          <p:txBody>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endParaRPr lang="en-US" altLang="en-US"/>
            </a:p>
          </p:txBody>
        </p:sp>
        <p:sp>
          <p:nvSpPr>
            <p:cNvPr id="135" name="Freeform 85"/>
            <p:cNvSpPr>
              <a:spLocks/>
            </p:cNvSpPr>
            <p:nvPr/>
          </p:nvSpPr>
          <p:spPr bwMode="auto">
            <a:xfrm>
              <a:off x="3020" y="3079"/>
              <a:ext cx="138" cy="371"/>
            </a:xfrm>
            <a:custGeom>
              <a:avLst/>
              <a:gdLst>
                <a:gd name="T0" fmla="*/ 0 w 138"/>
                <a:gd name="T1" fmla="*/ 371 h 371"/>
                <a:gd name="T2" fmla="*/ 0 w 138"/>
                <a:gd name="T3" fmla="*/ 0 h 371"/>
                <a:gd name="T4" fmla="*/ 138 w 138"/>
                <a:gd name="T5" fmla="*/ 0 h 371"/>
                <a:gd name="T6" fmla="*/ 0 60000 65536"/>
                <a:gd name="T7" fmla="*/ 0 60000 65536"/>
                <a:gd name="T8" fmla="*/ 0 60000 65536"/>
              </a:gdLst>
              <a:ahLst/>
              <a:cxnLst>
                <a:cxn ang="T6">
                  <a:pos x="T0" y="T1"/>
                </a:cxn>
                <a:cxn ang="T7">
                  <a:pos x="T2" y="T3"/>
                </a:cxn>
                <a:cxn ang="T8">
                  <a:pos x="T4" y="T5"/>
                </a:cxn>
              </a:cxnLst>
              <a:rect l="0" t="0" r="r" b="b"/>
              <a:pathLst>
                <a:path w="138" h="371">
                  <a:moveTo>
                    <a:pt x="0" y="371"/>
                  </a:moveTo>
                  <a:lnTo>
                    <a:pt x="0" y="0"/>
                  </a:lnTo>
                  <a:lnTo>
                    <a:pt x="138" y="0"/>
                  </a:lnTo>
                </a:path>
              </a:pathLst>
            </a:custGeom>
            <a:noFill/>
            <a:ln w="12700" cmpd="sng">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6" name="Line 86"/>
            <p:cNvSpPr>
              <a:spLocks noChangeShapeType="1"/>
            </p:cNvSpPr>
            <p:nvPr/>
          </p:nvSpPr>
          <p:spPr bwMode="auto">
            <a:xfrm>
              <a:off x="3164" y="3079"/>
              <a:ext cx="1" cy="36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 name="Line 87"/>
            <p:cNvSpPr>
              <a:spLocks noChangeShapeType="1"/>
            </p:cNvSpPr>
            <p:nvPr/>
          </p:nvSpPr>
          <p:spPr bwMode="auto">
            <a:xfrm>
              <a:off x="3056" y="3064"/>
              <a:ext cx="66"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8" name="Line 88"/>
            <p:cNvSpPr>
              <a:spLocks noChangeShapeType="1"/>
            </p:cNvSpPr>
            <p:nvPr/>
          </p:nvSpPr>
          <p:spPr bwMode="auto">
            <a:xfrm flipH="1">
              <a:off x="3056" y="3064"/>
              <a:ext cx="72"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 name="Line 89"/>
            <p:cNvSpPr>
              <a:spLocks noChangeShapeType="1"/>
            </p:cNvSpPr>
            <p:nvPr/>
          </p:nvSpPr>
          <p:spPr bwMode="auto">
            <a:xfrm>
              <a:off x="3092" y="3064"/>
              <a:ext cx="1" cy="1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 name="Rectangle 90"/>
            <p:cNvSpPr>
              <a:spLocks noChangeArrowheads="1"/>
            </p:cNvSpPr>
            <p:nvPr/>
          </p:nvSpPr>
          <p:spPr bwMode="auto">
            <a:xfrm>
              <a:off x="3169" y="3064"/>
              <a:ext cx="144" cy="39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dirty="0">
                <a:latin typeface="Arial" charset="0"/>
                <a:ea typeface="ＭＳ Ｐゴシック" charset="0"/>
              </a:endParaRPr>
            </a:p>
          </p:txBody>
        </p:sp>
        <p:sp>
          <p:nvSpPr>
            <p:cNvPr id="141" name="Freeform 91"/>
            <p:cNvSpPr>
              <a:spLocks/>
            </p:cNvSpPr>
            <p:nvPr/>
          </p:nvSpPr>
          <p:spPr bwMode="auto">
            <a:xfrm>
              <a:off x="3164" y="3059"/>
              <a:ext cx="138" cy="391"/>
            </a:xfrm>
            <a:custGeom>
              <a:avLst/>
              <a:gdLst>
                <a:gd name="T0" fmla="*/ 0 w 138"/>
                <a:gd name="T1" fmla="*/ 391 h 391"/>
                <a:gd name="T2" fmla="*/ 0 w 138"/>
                <a:gd name="T3" fmla="*/ 0 h 391"/>
                <a:gd name="T4" fmla="*/ 138 w 138"/>
                <a:gd name="T5" fmla="*/ 0 h 391"/>
                <a:gd name="T6" fmla="*/ 0 60000 65536"/>
                <a:gd name="T7" fmla="*/ 0 60000 65536"/>
                <a:gd name="T8" fmla="*/ 0 60000 65536"/>
              </a:gdLst>
              <a:ahLst/>
              <a:cxnLst>
                <a:cxn ang="T6">
                  <a:pos x="T0" y="T1"/>
                </a:cxn>
                <a:cxn ang="T7">
                  <a:pos x="T2" y="T3"/>
                </a:cxn>
                <a:cxn ang="T8">
                  <a:pos x="T4" y="T5"/>
                </a:cxn>
              </a:cxnLst>
              <a:rect l="0" t="0" r="r" b="b"/>
              <a:pathLst>
                <a:path w="138" h="391">
                  <a:moveTo>
                    <a:pt x="0" y="391"/>
                  </a:moveTo>
                  <a:lnTo>
                    <a:pt x="0" y="0"/>
                  </a:lnTo>
                  <a:lnTo>
                    <a:pt x="138" y="0"/>
                  </a:lnTo>
                </a:path>
              </a:pathLst>
            </a:custGeom>
            <a:noFill/>
            <a:ln w="12700" cmpd="sng">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2" name="Line 92"/>
            <p:cNvSpPr>
              <a:spLocks noChangeShapeType="1"/>
            </p:cNvSpPr>
            <p:nvPr/>
          </p:nvSpPr>
          <p:spPr bwMode="auto">
            <a:xfrm>
              <a:off x="3308" y="3059"/>
              <a:ext cx="1" cy="38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 name="Line 93"/>
            <p:cNvSpPr>
              <a:spLocks noChangeShapeType="1"/>
            </p:cNvSpPr>
            <p:nvPr/>
          </p:nvSpPr>
          <p:spPr bwMode="auto">
            <a:xfrm>
              <a:off x="3200" y="3048"/>
              <a:ext cx="66"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4" name="Line 94"/>
            <p:cNvSpPr>
              <a:spLocks noChangeShapeType="1"/>
            </p:cNvSpPr>
            <p:nvPr/>
          </p:nvSpPr>
          <p:spPr bwMode="auto">
            <a:xfrm flipH="1">
              <a:off x="3200" y="3048"/>
              <a:ext cx="72"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 name="Line 95"/>
            <p:cNvSpPr>
              <a:spLocks noChangeShapeType="1"/>
            </p:cNvSpPr>
            <p:nvPr/>
          </p:nvSpPr>
          <p:spPr bwMode="auto">
            <a:xfrm>
              <a:off x="3236" y="3048"/>
              <a:ext cx="1" cy="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 name="Rectangle 96"/>
            <p:cNvSpPr>
              <a:spLocks noChangeArrowheads="1"/>
            </p:cNvSpPr>
            <p:nvPr/>
          </p:nvSpPr>
          <p:spPr bwMode="auto">
            <a:xfrm>
              <a:off x="3313" y="3455"/>
              <a:ext cx="144" cy="1"/>
            </a:xfrm>
            <a:prstGeom prst="rect">
              <a:avLst/>
            </a:prstGeom>
            <a:blipFill dpi="0" rotWithShape="0">
              <a:blip/>
              <a:srcRect/>
              <a:tile tx="0" ty="0" sx="100000" sy="100000" flip="none" algn="tl"/>
            </a:blipFill>
            <a:ln w="12700">
              <a:solidFill>
                <a:schemeClr val="tx1"/>
              </a:solidFill>
              <a:miter lim="800000"/>
              <a:headEnd/>
              <a:tailEnd/>
            </a:ln>
          </p:spPr>
          <p:txBody>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endParaRPr lang="en-US" altLang="en-US"/>
            </a:p>
          </p:txBody>
        </p:sp>
        <p:sp>
          <p:nvSpPr>
            <p:cNvPr id="147" name="Freeform 97"/>
            <p:cNvSpPr>
              <a:spLocks/>
            </p:cNvSpPr>
            <p:nvPr/>
          </p:nvSpPr>
          <p:spPr bwMode="auto">
            <a:xfrm>
              <a:off x="3308" y="3450"/>
              <a:ext cx="138" cy="1"/>
            </a:xfrm>
            <a:custGeom>
              <a:avLst/>
              <a:gdLst>
                <a:gd name="T0" fmla="*/ 0 w 138"/>
                <a:gd name="T1" fmla="*/ 0 h 1"/>
                <a:gd name="T2" fmla="*/ 0 w 138"/>
                <a:gd name="T3" fmla="*/ 0 h 1"/>
                <a:gd name="T4" fmla="*/ 138 w 138"/>
                <a:gd name="T5" fmla="*/ 0 h 1"/>
                <a:gd name="T6" fmla="*/ 0 60000 65536"/>
                <a:gd name="T7" fmla="*/ 0 60000 65536"/>
                <a:gd name="T8" fmla="*/ 0 60000 65536"/>
              </a:gdLst>
              <a:ahLst/>
              <a:cxnLst>
                <a:cxn ang="T6">
                  <a:pos x="T0" y="T1"/>
                </a:cxn>
                <a:cxn ang="T7">
                  <a:pos x="T2" y="T3"/>
                </a:cxn>
                <a:cxn ang="T8">
                  <a:pos x="T4" y="T5"/>
                </a:cxn>
              </a:cxnLst>
              <a:rect l="0" t="0" r="r" b="b"/>
              <a:pathLst>
                <a:path w="138" h="1">
                  <a:moveTo>
                    <a:pt x="0" y="0"/>
                  </a:moveTo>
                  <a:lnTo>
                    <a:pt x="0" y="0"/>
                  </a:lnTo>
                  <a:lnTo>
                    <a:pt x="138" y="0"/>
                  </a:lnTo>
                </a:path>
              </a:pathLst>
            </a:custGeom>
            <a:noFill/>
            <a:ln w="12700" cmpd="sng">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8" name="Line 98"/>
            <p:cNvSpPr>
              <a:spLocks noChangeShapeType="1"/>
            </p:cNvSpPr>
            <p:nvPr/>
          </p:nvSpPr>
          <p:spPr bwMode="auto">
            <a:xfrm>
              <a:off x="3452" y="3450"/>
              <a:ext cx="1"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 name="Rectangle 99"/>
            <p:cNvSpPr>
              <a:spLocks noChangeArrowheads="1"/>
            </p:cNvSpPr>
            <p:nvPr/>
          </p:nvSpPr>
          <p:spPr bwMode="auto">
            <a:xfrm>
              <a:off x="3457" y="3172"/>
              <a:ext cx="144" cy="283"/>
            </a:xfrm>
            <a:prstGeom prst="rect">
              <a:avLst/>
            </a:prstGeom>
            <a:solidFill>
              <a:srgbClr val="FFFFFF"/>
            </a:solidFill>
            <a:ln w="12700">
              <a:solidFill>
                <a:schemeClr val="tx1"/>
              </a:solidFill>
              <a:miter lim="800000"/>
              <a:headEnd/>
              <a:tailEnd/>
            </a:ln>
          </p:spPr>
          <p:txBody>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endParaRPr lang="en-US" altLang="en-US"/>
            </a:p>
          </p:txBody>
        </p:sp>
        <p:sp>
          <p:nvSpPr>
            <p:cNvPr id="150" name="Freeform 100"/>
            <p:cNvSpPr>
              <a:spLocks/>
            </p:cNvSpPr>
            <p:nvPr/>
          </p:nvSpPr>
          <p:spPr bwMode="auto">
            <a:xfrm>
              <a:off x="3452" y="3167"/>
              <a:ext cx="138" cy="283"/>
            </a:xfrm>
            <a:custGeom>
              <a:avLst/>
              <a:gdLst>
                <a:gd name="T0" fmla="*/ 0 w 138"/>
                <a:gd name="T1" fmla="*/ 283 h 283"/>
                <a:gd name="T2" fmla="*/ 0 w 138"/>
                <a:gd name="T3" fmla="*/ 0 h 283"/>
                <a:gd name="T4" fmla="*/ 138 w 138"/>
                <a:gd name="T5" fmla="*/ 0 h 283"/>
                <a:gd name="T6" fmla="*/ 0 60000 65536"/>
                <a:gd name="T7" fmla="*/ 0 60000 65536"/>
                <a:gd name="T8" fmla="*/ 0 60000 65536"/>
              </a:gdLst>
              <a:ahLst/>
              <a:cxnLst>
                <a:cxn ang="T6">
                  <a:pos x="T0" y="T1"/>
                </a:cxn>
                <a:cxn ang="T7">
                  <a:pos x="T2" y="T3"/>
                </a:cxn>
                <a:cxn ang="T8">
                  <a:pos x="T4" y="T5"/>
                </a:cxn>
              </a:cxnLst>
              <a:rect l="0" t="0" r="r" b="b"/>
              <a:pathLst>
                <a:path w="138" h="283">
                  <a:moveTo>
                    <a:pt x="0" y="283"/>
                  </a:moveTo>
                  <a:lnTo>
                    <a:pt x="0" y="0"/>
                  </a:lnTo>
                  <a:lnTo>
                    <a:pt x="138" y="0"/>
                  </a:lnTo>
                </a:path>
              </a:pathLst>
            </a:custGeom>
            <a:noFill/>
            <a:ln w="12700" cmpd="sng">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1" name="Line 101"/>
            <p:cNvSpPr>
              <a:spLocks noChangeShapeType="1"/>
            </p:cNvSpPr>
            <p:nvPr/>
          </p:nvSpPr>
          <p:spPr bwMode="auto">
            <a:xfrm>
              <a:off x="3596" y="3167"/>
              <a:ext cx="1" cy="27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2" name="Line 102"/>
            <p:cNvSpPr>
              <a:spLocks noChangeShapeType="1"/>
            </p:cNvSpPr>
            <p:nvPr/>
          </p:nvSpPr>
          <p:spPr bwMode="auto">
            <a:xfrm>
              <a:off x="3488" y="3156"/>
              <a:ext cx="66"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 name="Line 103"/>
            <p:cNvSpPr>
              <a:spLocks noChangeShapeType="1"/>
            </p:cNvSpPr>
            <p:nvPr/>
          </p:nvSpPr>
          <p:spPr bwMode="auto">
            <a:xfrm flipH="1">
              <a:off x="3488" y="3156"/>
              <a:ext cx="72"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4" name="Line 104"/>
            <p:cNvSpPr>
              <a:spLocks noChangeShapeType="1"/>
            </p:cNvSpPr>
            <p:nvPr/>
          </p:nvSpPr>
          <p:spPr bwMode="auto">
            <a:xfrm>
              <a:off x="3524" y="3156"/>
              <a:ext cx="1" cy="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 name="Rectangle 105"/>
            <p:cNvSpPr>
              <a:spLocks noChangeArrowheads="1"/>
            </p:cNvSpPr>
            <p:nvPr/>
          </p:nvSpPr>
          <p:spPr bwMode="auto">
            <a:xfrm>
              <a:off x="3601" y="3167"/>
              <a:ext cx="144" cy="288"/>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dirty="0">
                <a:latin typeface="Arial" charset="0"/>
                <a:ea typeface="ＭＳ Ｐゴシック" charset="0"/>
              </a:endParaRPr>
            </a:p>
          </p:txBody>
        </p:sp>
        <p:sp>
          <p:nvSpPr>
            <p:cNvPr id="156" name="Freeform 106"/>
            <p:cNvSpPr>
              <a:spLocks/>
            </p:cNvSpPr>
            <p:nvPr/>
          </p:nvSpPr>
          <p:spPr bwMode="auto">
            <a:xfrm>
              <a:off x="3596" y="3162"/>
              <a:ext cx="139" cy="288"/>
            </a:xfrm>
            <a:custGeom>
              <a:avLst/>
              <a:gdLst>
                <a:gd name="T0" fmla="*/ 0 w 139"/>
                <a:gd name="T1" fmla="*/ 288 h 288"/>
                <a:gd name="T2" fmla="*/ 0 w 139"/>
                <a:gd name="T3" fmla="*/ 0 h 288"/>
                <a:gd name="T4" fmla="*/ 139 w 139"/>
                <a:gd name="T5" fmla="*/ 0 h 288"/>
                <a:gd name="T6" fmla="*/ 0 60000 65536"/>
                <a:gd name="T7" fmla="*/ 0 60000 65536"/>
                <a:gd name="T8" fmla="*/ 0 60000 65536"/>
              </a:gdLst>
              <a:ahLst/>
              <a:cxnLst>
                <a:cxn ang="T6">
                  <a:pos x="T0" y="T1"/>
                </a:cxn>
                <a:cxn ang="T7">
                  <a:pos x="T2" y="T3"/>
                </a:cxn>
                <a:cxn ang="T8">
                  <a:pos x="T4" y="T5"/>
                </a:cxn>
              </a:cxnLst>
              <a:rect l="0" t="0" r="r" b="b"/>
              <a:pathLst>
                <a:path w="139" h="288">
                  <a:moveTo>
                    <a:pt x="0" y="288"/>
                  </a:moveTo>
                  <a:lnTo>
                    <a:pt x="0" y="0"/>
                  </a:lnTo>
                  <a:lnTo>
                    <a:pt x="139" y="0"/>
                  </a:lnTo>
                </a:path>
              </a:pathLst>
            </a:custGeom>
            <a:noFill/>
            <a:ln w="12700" cmpd="sng">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7" name="Line 107"/>
            <p:cNvSpPr>
              <a:spLocks noChangeShapeType="1"/>
            </p:cNvSpPr>
            <p:nvPr/>
          </p:nvSpPr>
          <p:spPr bwMode="auto">
            <a:xfrm>
              <a:off x="3740" y="3162"/>
              <a:ext cx="1" cy="28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8" name="Line 108"/>
            <p:cNvSpPr>
              <a:spLocks noChangeShapeType="1"/>
            </p:cNvSpPr>
            <p:nvPr/>
          </p:nvSpPr>
          <p:spPr bwMode="auto">
            <a:xfrm>
              <a:off x="3632" y="3151"/>
              <a:ext cx="66"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 name="Line 109"/>
            <p:cNvSpPr>
              <a:spLocks noChangeShapeType="1"/>
            </p:cNvSpPr>
            <p:nvPr/>
          </p:nvSpPr>
          <p:spPr bwMode="auto">
            <a:xfrm flipH="1">
              <a:off x="3632" y="3151"/>
              <a:ext cx="72"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0" name="Line 110"/>
            <p:cNvSpPr>
              <a:spLocks noChangeShapeType="1"/>
            </p:cNvSpPr>
            <p:nvPr/>
          </p:nvSpPr>
          <p:spPr bwMode="auto">
            <a:xfrm>
              <a:off x="3668" y="3151"/>
              <a:ext cx="1" cy="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 name="Rectangle 111"/>
            <p:cNvSpPr>
              <a:spLocks noChangeArrowheads="1"/>
            </p:cNvSpPr>
            <p:nvPr/>
          </p:nvSpPr>
          <p:spPr bwMode="auto">
            <a:xfrm>
              <a:off x="3745" y="3455"/>
              <a:ext cx="144" cy="1"/>
            </a:xfrm>
            <a:prstGeom prst="rect">
              <a:avLst/>
            </a:prstGeom>
            <a:blipFill dpi="0" rotWithShape="0">
              <a:blip/>
              <a:srcRect/>
              <a:tile tx="0" ty="0" sx="100000" sy="100000" flip="none" algn="tl"/>
            </a:blipFill>
            <a:ln w="12700">
              <a:solidFill>
                <a:schemeClr val="tx1"/>
              </a:solidFill>
              <a:miter lim="800000"/>
              <a:headEnd/>
              <a:tailEnd/>
            </a:ln>
          </p:spPr>
          <p:txBody>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endParaRPr lang="en-US" altLang="en-US"/>
            </a:p>
          </p:txBody>
        </p:sp>
        <p:sp>
          <p:nvSpPr>
            <p:cNvPr id="162" name="Freeform 112"/>
            <p:cNvSpPr>
              <a:spLocks/>
            </p:cNvSpPr>
            <p:nvPr/>
          </p:nvSpPr>
          <p:spPr bwMode="auto">
            <a:xfrm>
              <a:off x="3740" y="3450"/>
              <a:ext cx="133" cy="1"/>
            </a:xfrm>
            <a:custGeom>
              <a:avLst/>
              <a:gdLst>
                <a:gd name="T0" fmla="*/ 0 w 133"/>
                <a:gd name="T1" fmla="*/ 0 h 1"/>
                <a:gd name="T2" fmla="*/ 0 w 133"/>
                <a:gd name="T3" fmla="*/ 0 h 1"/>
                <a:gd name="T4" fmla="*/ 133 w 133"/>
                <a:gd name="T5" fmla="*/ 0 h 1"/>
                <a:gd name="T6" fmla="*/ 0 60000 65536"/>
                <a:gd name="T7" fmla="*/ 0 60000 65536"/>
                <a:gd name="T8" fmla="*/ 0 60000 65536"/>
              </a:gdLst>
              <a:ahLst/>
              <a:cxnLst>
                <a:cxn ang="T6">
                  <a:pos x="T0" y="T1"/>
                </a:cxn>
                <a:cxn ang="T7">
                  <a:pos x="T2" y="T3"/>
                </a:cxn>
                <a:cxn ang="T8">
                  <a:pos x="T4" y="T5"/>
                </a:cxn>
              </a:cxnLst>
              <a:rect l="0" t="0" r="r" b="b"/>
              <a:pathLst>
                <a:path w="133" h="1">
                  <a:moveTo>
                    <a:pt x="0" y="0"/>
                  </a:moveTo>
                  <a:lnTo>
                    <a:pt x="0" y="0"/>
                  </a:lnTo>
                  <a:lnTo>
                    <a:pt x="133" y="0"/>
                  </a:lnTo>
                </a:path>
              </a:pathLst>
            </a:custGeom>
            <a:noFill/>
            <a:ln w="12700" cmpd="sng">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 name="Line 113"/>
            <p:cNvSpPr>
              <a:spLocks noChangeShapeType="1"/>
            </p:cNvSpPr>
            <p:nvPr/>
          </p:nvSpPr>
          <p:spPr bwMode="auto">
            <a:xfrm>
              <a:off x="3879" y="3450"/>
              <a:ext cx="1"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 name="Rectangle 114"/>
            <p:cNvSpPr>
              <a:spLocks noChangeArrowheads="1"/>
            </p:cNvSpPr>
            <p:nvPr/>
          </p:nvSpPr>
          <p:spPr bwMode="auto">
            <a:xfrm>
              <a:off x="3889" y="3249"/>
              <a:ext cx="144" cy="206"/>
            </a:xfrm>
            <a:prstGeom prst="rect">
              <a:avLst/>
            </a:prstGeom>
            <a:solidFill>
              <a:srgbClr val="FFFFFF"/>
            </a:solidFill>
            <a:ln w="12700">
              <a:solidFill>
                <a:schemeClr val="tx1"/>
              </a:solidFill>
              <a:miter lim="800000"/>
              <a:headEnd/>
              <a:tailEnd/>
            </a:ln>
          </p:spPr>
          <p:txBody>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endParaRPr lang="en-US" altLang="en-US"/>
            </a:p>
          </p:txBody>
        </p:sp>
        <p:sp>
          <p:nvSpPr>
            <p:cNvPr id="165" name="Freeform 115"/>
            <p:cNvSpPr>
              <a:spLocks/>
            </p:cNvSpPr>
            <p:nvPr/>
          </p:nvSpPr>
          <p:spPr bwMode="auto">
            <a:xfrm>
              <a:off x="3884" y="3244"/>
              <a:ext cx="133" cy="206"/>
            </a:xfrm>
            <a:custGeom>
              <a:avLst/>
              <a:gdLst>
                <a:gd name="T0" fmla="*/ 0 w 133"/>
                <a:gd name="T1" fmla="*/ 206 h 206"/>
                <a:gd name="T2" fmla="*/ 0 w 133"/>
                <a:gd name="T3" fmla="*/ 0 h 206"/>
                <a:gd name="T4" fmla="*/ 133 w 133"/>
                <a:gd name="T5" fmla="*/ 0 h 206"/>
                <a:gd name="T6" fmla="*/ 0 60000 65536"/>
                <a:gd name="T7" fmla="*/ 0 60000 65536"/>
                <a:gd name="T8" fmla="*/ 0 60000 65536"/>
              </a:gdLst>
              <a:ahLst/>
              <a:cxnLst>
                <a:cxn ang="T6">
                  <a:pos x="T0" y="T1"/>
                </a:cxn>
                <a:cxn ang="T7">
                  <a:pos x="T2" y="T3"/>
                </a:cxn>
                <a:cxn ang="T8">
                  <a:pos x="T4" y="T5"/>
                </a:cxn>
              </a:cxnLst>
              <a:rect l="0" t="0" r="r" b="b"/>
              <a:pathLst>
                <a:path w="133" h="206">
                  <a:moveTo>
                    <a:pt x="0" y="206"/>
                  </a:moveTo>
                  <a:lnTo>
                    <a:pt x="0" y="0"/>
                  </a:lnTo>
                  <a:lnTo>
                    <a:pt x="133" y="0"/>
                  </a:lnTo>
                </a:path>
              </a:pathLst>
            </a:custGeom>
            <a:noFill/>
            <a:ln w="12700" cmpd="sng">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6" name="Line 116"/>
            <p:cNvSpPr>
              <a:spLocks noChangeShapeType="1"/>
            </p:cNvSpPr>
            <p:nvPr/>
          </p:nvSpPr>
          <p:spPr bwMode="auto">
            <a:xfrm>
              <a:off x="4023" y="3244"/>
              <a:ext cx="1" cy="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7" name="Line 117"/>
            <p:cNvSpPr>
              <a:spLocks noChangeShapeType="1"/>
            </p:cNvSpPr>
            <p:nvPr/>
          </p:nvSpPr>
          <p:spPr bwMode="auto">
            <a:xfrm>
              <a:off x="3920" y="3234"/>
              <a:ext cx="67"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8" name="Line 118"/>
            <p:cNvSpPr>
              <a:spLocks noChangeShapeType="1"/>
            </p:cNvSpPr>
            <p:nvPr/>
          </p:nvSpPr>
          <p:spPr bwMode="auto">
            <a:xfrm flipH="1">
              <a:off x="3920" y="3234"/>
              <a:ext cx="72"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9" name="Line 119"/>
            <p:cNvSpPr>
              <a:spLocks noChangeShapeType="1"/>
            </p:cNvSpPr>
            <p:nvPr/>
          </p:nvSpPr>
          <p:spPr bwMode="auto">
            <a:xfrm>
              <a:off x="3956" y="3234"/>
              <a:ext cx="1" cy="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 name="Rectangle 120"/>
            <p:cNvSpPr>
              <a:spLocks noChangeArrowheads="1"/>
            </p:cNvSpPr>
            <p:nvPr/>
          </p:nvSpPr>
          <p:spPr bwMode="auto">
            <a:xfrm>
              <a:off x="4033" y="3239"/>
              <a:ext cx="139" cy="21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dirty="0">
                <a:latin typeface="Arial" charset="0"/>
                <a:ea typeface="ＭＳ Ｐゴシック" charset="0"/>
              </a:endParaRPr>
            </a:p>
          </p:txBody>
        </p:sp>
        <p:sp>
          <p:nvSpPr>
            <p:cNvPr id="171" name="Freeform 121"/>
            <p:cNvSpPr>
              <a:spLocks/>
            </p:cNvSpPr>
            <p:nvPr/>
          </p:nvSpPr>
          <p:spPr bwMode="auto">
            <a:xfrm>
              <a:off x="4028" y="3234"/>
              <a:ext cx="133" cy="216"/>
            </a:xfrm>
            <a:custGeom>
              <a:avLst/>
              <a:gdLst>
                <a:gd name="T0" fmla="*/ 0 w 133"/>
                <a:gd name="T1" fmla="*/ 216 h 216"/>
                <a:gd name="T2" fmla="*/ 0 w 133"/>
                <a:gd name="T3" fmla="*/ 0 h 216"/>
                <a:gd name="T4" fmla="*/ 133 w 133"/>
                <a:gd name="T5" fmla="*/ 0 h 216"/>
                <a:gd name="T6" fmla="*/ 0 60000 65536"/>
                <a:gd name="T7" fmla="*/ 0 60000 65536"/>
                <a:gd name="T8" fmla="*/ 0 60000 65536"/>
              </a:gdLst>
              <a:ahLst/>
              <a:cxnLst>
                <a:cxn ang="T6">
                  <a:pos x="T0" y="T1"/>
                </a:cxn>
                <a:cxn ang="T7">
                  <a:pos x="T2" y="T3"/>
                </a:cxn>
                <a:cxn ang="T8">
                  <a:pos x="T4" y="T5"/>
                </a:cxn>
              </a:cxnLst>
              <a:rect l="0" t="0" r="r" b="b"/>
              <a:pathLst>
                <a:path w="133" h="216">
                  <a:moveTo>
                    <a:pt x="0" y="216"/>
                  </a:moveTo>
                  <a:lnTo>
                    <a:pt x="0" y="0"/>
                  </a:lnTo>
                  <a:lnTo>
                    <a:pt x="133" y="0"/>
                  </a:lnTo>
                </a:path>
              </a:pathLst>
            </a:custGeom>
            <a:noFill/>
            <a:ln w="12700" cmpd="sng">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2" name="Line 122"/>
            <p:cNvSpPr>
              <a:spLocks noChangeShapeType="1"/>
            </p:cNvSpPr>
            <p:nvPr/>
          </p:nvSpPr>
          <p:spPr bwMode="auto">
            <a:xfrm>
              <a:off x="4167" y="3234"/>
              <a:ext cx="1" cy="21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3" name="Line 123"/>
            <p:cNvSpPr>
              <a:spLocks noChangeShapeType="1"/>
            </p:cNvSpPr>
            <p:nvPr/>
          </p:nvSpPr>
          <p:spPr bwMode="auto">
            <a:xfrm>
              <a:off x="4064" y="3228"/>
              <a:ext cx="67"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 name="Line 124"/>
            <p:cNvSpPr>
              <a:spLocks noChangeShapeType="1"/>
            </p:cNvSpPr>
            <p:nvPr/>
          </p:nvSpPr>
          <p:spPr bwMode="auto">
            <a:xfrm flipH="1">
              <a:off x="4064" y="3228"/>
              <a:ext cx="72"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 name="Line 125"/>
            <p:cNvSpPr>
              <a:spLocks noChangeShapeType="1"/>
            </p:cNvSpPr>
            <p:nvPr/>
          </p:nvSpPr>
          <p:spPr bwMode="auto">
            <a:xfrm>
              <a:off x="4100" y="3228"/>
              <a:ext cx="1"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 name="Line 126"/>
            <p:cNvSpPr>
              <a:spLocks noChangeShapeType="1"/>
            </p:cNvSpPr>
            <p:nvPr/>
          </p:nvSpPr>
          <p:spPr bwMode="auto">
            <a:xfrm>
              <a:off x="2948" y="3450"/>
              <a:ext cx="1285" cy="1"/>
            </a:xfrm>
            <a:prstGeom prst="line">
              <a:avLst/>
            </a:prstGeom>
            <a:noFill/>
            <a:ln w="127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7" name="Rectangle 127"/>
            <p:cNvSpPr>
              <a:spLocks noChangeArrowheads="1"/>
            </p:cNvSpPr>
            <p:nvPr/>
          </p:nvSpPr>
          <p:spPr bwMode="auto">
            <a:xfrm>
              <a:off x="2900" y="3406"/>
              <a:ext cx="50"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400">
                  <a:solidFill>
                    <a:schemeClr val="bg1"/>
                  </a:solidFill>
                  <a:latin typeface="Helvetica" charset="0"/>
                </a:rPr>
                <a:t>0</a:t>
              </a:r>
              <a:endParaRPr lang="en-GB" altLang="en-US" sz="3200">
                <a:solidFill>
                  <a:schemeClr val="bg1"/>
                </a:solidFill>
              </a:endParaRPr>
            </a:p>
          </p:txBody>
        </p:sp>
        <p:sp>
          <p:nvSpPr>
            <p:cNvPr id="178" name="Line 128"/>
            <p:cNvSpPr>
              <a:spLocks noChangeShapeType="1"/>
            </p:cNvSpPr>
            <p:nvPr/>
          </p:nvSpPr>
          <p:spPr bwMode="auto">
            <a:xfrm flipH="1">
              <a:off x="2922" y="3321"/>
              <a:ext cx="26" cy="1"/>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chemeClr val="tx1"/>
                  </a:solidFill>
                  <a:round/>
                  <a:headEnd/>
                  <a:tailEnd/>
                </a14:hiddenLine>
              </a:ext>
            </a:extLst>
          </p:spPr>
          <p:txBody>
            <a:bodyPr/>
            <a:lstStyle/>
            <a:p>
              <a:endParaRPr lang="en-US"/>
            </a:p>
          </p:txBody>
        </p:sp>
        <p:sp>
          <p:nvSpPr>
            <p:cNvPr id="179" name="Rectangle 129"/>
            <p:cNvSpPr>
              <a:spLocks noChangeArrowheads="1"/>
            </p:cNvSpPr>
            <p:nvPr/>
          </p:nvSpPr>
          <p:spPr bwMode="auto">
            <a:xfrm>
              <a:off x="2900" y="3277"/>
              <a:ext cx="50"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400">
                  <a:solidFill>
                    <a:schemeClr val="bg1"/>
                  </a:solidFill>
                  <a:latin typeface="Helvetica" charset="0"/>
                </a:rPr>
                <a:t>5</a:t>
              </a:r>
              <a:endParaRPr lang="en-GB" altLang="en-US" sz="3200">
                <a:solidFill>
                  <a:schemeClr val="bg1"/>
                </a:solidFill>
              </a:endParaRPr>
            </a:p>
          </p:txBody>
        </p:sp>
        <p:sp>
          <p:nvSpPr>
            <p:cNvPr id="180" name="Rectangle 130"/>
            <p:cNvSpPr>
              <a:spLocks noChangeArrowheads="1"/>
            </p:cNvSpPr>
            <p:nvPr/>
          </p:nvSpPr>
          <p:spPr bwMode="auto">
            <a:xfrm>
              <a:off x="2845" y="3148"/>
              <a:ext cx="99"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400">
                  <a:solidFill>
                    <a:schemeClr val="bg1"/>
                  </a:solidFill>
                  <a:latin typeface="Helvetica" charset="0"/>
                </a:rPr>
                <a:t>10</a:t>
              </a:r>
              <a:endParaRPr lang="en-GB" altLang="en-US" sz="3200">
                <a:solidFill>
                  <a:schemeClr val="bg1"/>
                </a:solidFill>
              </a:endParaRPr>
            </a:p>
          </p:txBody>
        </p:sp>
        <p:sp>
          <p:nvSpPr>
            <p:cNvPr id="181" name="Rectangle 131"/>
            <p:cNvSpPr>
              <a:spLocks noChangeArrowheads="1"/>
            </p:cNvSpPr>
            <p:nvPr/>
          </p:nvSpPr>
          <p:spPr bwMode="auto">
            <a:xfrm>
              <a:off x="2845" y="3020"/>
              <a:ext cx="9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400">
                  <a:solidFill>
                    <a:schemeClr val="bg1"/>
                  </a:solidFill>
                  <a:latin typeface="Helvetica" charset="0"/>
                </a:rPr>
                <a:t>15</a:t>
              </a:r>
              <a:endParaRPr lang="en-GB" altLang="en-US" sz="3200">
                <a:solidFill>
                  <a:schemeClr val="bg1"/>
                </a:solidFill>
              </a:endParaRPr>
            </a:p>
          </p:txBody>
        </p:sp>
        <p:sp>
          <p:nvSpPr>
            <p:cNvPr id="182" name="Rectangle 132"/>
            <p:cNvSpPr>
              <a:spLocks noChangeArrowheads="1"/>
            </p:cNvSpPr>
            <p:nvPr/>
          </p:nvSpPr>
          <p:spPr bwMode="auto">
            <a:xfrm>
              <a:off x="2845" y="2891"/>
              <a:ext cx="99"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400">
                  <a:solidFill>
                    <a:schemeClr val="bg1"/>
                  </a:solidFill>
                  <a:latin typeface="Helvetica" charset="0"/>
                </a:rPr>
                <a:t>20</a:t>
              </a:r>
              <a:endParaRPr lang="en-GB" altLang="en-US" sz="3200">
                <a:solidFill>
                  <a:schemeClr val="bg1"/>
                </a:solidFill>
              </a:endParaRPr>
            </a:p>
          </p:txBody>
        </p:sp>
        <p:sp>
          <p:nvSpPr>
            <p:cNvPr id="183" name="Rectangle 133"/>
            <p:cNvSpPr>
              <a:spLocks noChangeArrowheads="1"/>
            </p:cNvSpPr>
            <p:nvPr/>
          </p:nvSpPr>
          <p:spPr bwMode="auto">
            <a:xfrm>
              <a:off x="2845" y="2763"/>
              <a:ext cx="9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400">
                  <a:solidFill>
                    <a:schemeClr val="bg1"/>
                  </a:solidFill>
                  <a:latin typeface="Helvetica" charset="0"/>
                </a:rPr>
                <a:t>25</a:t>
              </a:r>
              <a:endParaRPr lang="en-GB" altLang="en-US" sz="3200">
                <a:solidFill>
                  <a:schemeClr val="bg1"/>
                </a:solidFill>
              </a:endParaRPr>
            </a:p>
          </p:txBody>
        </p:sp>
        <p:sp>
          <p:nvSpPr>
            <p:cNvPr id="184" name="Rectangle 134"/>
            <p:cNvSpPr>
              <a:spLocks noChangeArrowheads="1"/>
            </p:cNvSpPr>
            <p:nvPr/>
          </p:nvSpPr>
          <p:spPr bwMode="auto">
            <a:xfrm>
              <a:off x="2845" y="2634"/>
              <a:ext cx="99"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400">
                  <a:solidFill>
                    <a:schemeClr val="bg1"/>
                  </a:solidFill>
                  <a:latin typeface="Helvetica" charset="0"/>
                </a:rPr>
                <a:t>30</a:t>
              </a:r>
              <a:endParaRPr lang="en-GB" altLang="en-US" sz="3200">
                <a:solidFill>
                  <a:schemeClr val="bg1"/>
                </a:solidFill>
              </a:endParaRPr>
            </a:p>
          </p:txBody>
        </p:sp>
        <p:sp>
          <p:nvSpPr>
            <p:cNvPr id="185" name="Line 135"/>
            <p:cNvSpPr>
              <a:spLocks noChangeShapeType="1"/>
            </p:cNvSpPr>
            <p:nvPr/>
          </p:nvSpPr>
          <p:spPr bwMode="auto">
            <a:xfrm flipH="1">
              <a:off x="2922" y="2549"/>
              <a:ext cx="26" cy="1"/>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chemeClr val="tx1"/>
                  </a:solidFill>
                  <a:round/>
                  <a:headEnd/>
                  <a:tailEnd/>
                </a14:hiddenLine>
              </a:ext>
            </a:extLst>
          </p:spPr>
          <p:txBody>
            <a:bodyPr/>
            <a:lstStyle/>
            <a:p>
              <a:endParaRPr lang="en-US"/>
            </a:p>
          </p:txBody>
        </p:sp>
        <p:sp>
          <p:nvSpPr>
            <p:cNvPr id="186" name="Rectangle 136"/>
            <p:cNvSpPr>
              <a:spLocks noChangeArrowheads="1"/>
            </p:cNvSpPr>
            <p:nvPr/>
          </p:nvSpPr>
          <p:spPr bwMode="auto">
            <a:xfrm>
              <a:off x="2845" y="2505"/>
              <a:ext cx="99"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400" dirty="0">
                  <a:solidFill>
                    <a:schemeClr val="bg1"/>
                  </a:solidFill>
                  <a:latin typeface="Helvetica" charset="0"/>
                </a:rPr>
                <a:t>35</a:t>
              </a:r>
              <a:endParaRPr lang="en-GB" altLang="en-US" sz="3200" dirty="0">
                <a:solidFill>
                  <a:schemeClr val="bg1"/>
                </a:solidFill>
              </a:endParaRPr>
            </a:p>
          </p:txBody>
        </p:sp>
        <p:sp>
          <p:nvSpPr>
            <p:cNvPr id="187" name="Rectangle 137"/>
            <p:cNvSpPr>
              <a:spLocks noChangeArrowheads="1"/>
            </p:cNvSpPr>
            <p:nvPr/>
          </p:nvSpPr>
          <p:spPr bwMode="auto">
            <a:xfrm>
              <a:off x="2659" y="2243"/>
              <a:ext cx="621"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400" dirty="0">
                  <a:solidFill>
                    <a:schemeClr val="bg1"/>
                  </a:solidFill>
                  <a:latin typeface="Helvetica" charset="0"/>
                </a:rPr>
                <a:t>Corticosterone</a:t>
              </a:r>
              <a:endParaRPr lang="en-GB" altLang="en-US" sz="1400" dirty="0">
                <a:solidFill>
                  <a:schemeClr val="bg1"/>
                </a:solidFill>
              </a:endParaRPr>
            </a:p>
          </p:txBody>
        </p:sp>
        <p:sp>
          <p:nvSpPr>
            <p:cNvPr id="188" name="Rectangle 138"/>
            <p:cNvSpPr>
              <a:spLocks noChangeArrowheads="1"/>
            </p:cNvSpPr>
            <p:nvPr/>
          </p:nvSpPr>
          <p:spPr bwMode="auto">
            <a:xfrm>
              <a:off x="2622" y="2351"/>
              <a:ext cx="346"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400" dirty="0">
                  <a:solidFill>
                    <a:schemeClr val="bg1"/>
                  </a:solidFill>
                  <a:latin typeface="Helvetica" charset="0"/>
                </a:rPr>
                <a:t>       ng/g</a:t>
              </a:r>
              <a:endParaRPr lang="en-GB" altLang="en-US" sz="3200" dirty="0">
                <a:solidFill>
                  <a:schemeClr val="bg1"/>
                </a:solidFill>
              </a:endParaRPr>
            </a:p>
          </p:txBody>
        </p:sp>
        <p:sp>
          <p:nvSpPr>
            <p:cNvPr id="189" name="Rectangle 139"/>
            <p:cNvSpPr>
              <a:spLocks noChangeArrowheads="1"/>
            </p:cNvSpPr>
            <p:nvPr/>
          </p:nvSpPr>
          <p:spPr bwMode="auto">
            <a:xfrm>
              <a:off x="3178" y="3509"/>
              <a:ext cx="956"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400" dirty="0" err="1">
                  <a:solidFill>
                    <a:schemeClr val="bg1"/>
                  </a:solidFill>
                  <a:latin typeface="Helvetica" charset="0"/>
                </a:rPr>
                <a:t>Hipp</a:t>
              </a:r>
              <a:r>
                <a:rPr lang="en-US" altLang="en-US" sz="1400" dirty="0">
                  <a:solidFill>
                    <a:schemeClr val="bg1"/>
                  </a:solidFill>
                  <a:latin typeface="Helvetica" charset="0"/>
                </a:rPr>
                <a:t>   Striatum    Cortex</a:t>
              </a:r>
              <a:endParaRPr lang="en-GB" altLang="en-US" sz="3200" dirty="0">
                <a:solidFill>
                  <a:schemeClr val="bg1"/>
                </a:solidFill>
              </a:endParaRPr>
            </a:p>
          </p:txBody>
        </p:sp>
        <p:sp>
          <p:nvSpPr>
            <p:cNvPr id="190" name="Line 140"/>
            <p:cNvSpPr>
              <a:spLocks noChangeShapeType="1"/>
            </p:cNvSpPr>
            <p:nvPr/>
          </p:nvSpPr>
          <p:spPr bwMode="auto">
            <a:xfrm flipV="1">
              <a:off x="2968" y="2528"/>
              <a:ext cx="8" cy="920"/>
            </a:xfrm>
            <a:prstGeom prst="line">
              <a:avLst/>
            </a:prstGeom>
            <a:noFill/>
            <a:ln w="127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latin typeface="Arial" charset="0"/>
                <a:ea typeface="ＭＳ Ｐゴシック" charset="0"/>
              </a:endParaRPr>
            </a:p>
          </p:txBody>
        </p:sp>
      </p:grpSp>
      <p:sp>
        <p:nvSpPr>
          <p:cNvPr id="251" name="Rectangle 250"/>
          <p:cNvSpPr/>
          <p:nvPr/>
        </p:nvSpPr>
        <p:spPr>
          <a:xfrm>
            <a:off x="6705600" y="6400800"/>
            <a:ext cx="2367393" cy="369886"/>
          </a:xfrm>
          <a:prstGeom prst="rect">
            <a:avLst/>
          </a:prstGeom>
          <a:solidFill>
            <a:schemeClr val="accent2"/>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0" name="Rectangle 13"/>
          <p:cNvSpPr>
            <a:spLocks noChangeArrowheads="1"/>
          </p:cNvSpPr>
          <p:nvPr/>
        </p:nvSpPr>
        <p:spPr bwMode="auto">
          <a:xfrm>
            <a:off x="6891424" y="6400800"/>
            <a:ext cx="2290326"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GB" altLang="en-US" sz="1800" dirty="0" smtClean="0">
                <a:solidFill>
                  <a:schemeClr val="tx2">
                    <a:lumMod val="10000"/>
                  </a:schemeClr>
                </a:solidFill>
              </a:rPr>
              <a:t>(Little </a:t>
            </a:r>
            <a:r>
              <a:rPr lang="en-GB" altLang="en-US" sz="1800" dirty="0">
                <a:solidFill>
                  <a:schemeClr val="tx2">
                    <a:lumMod val="10000"/>
                  </a:schemeClr>
                </a:solidFill>
              </a:rPr>
              <a:t>et al., </a:t>
            </a:r>
            <a:r>
              <a:rPr lang="en-GB" altLang="en-US" sz="1800" dirty="0" smtClean="0">
                <a:solidFill>
                  <a:schemeClr val="tx2">
                    <a:lumMod val="10000"/>
                  </a:schemeClr>
                </a:solidFill>
              </a:rPr>
              <a:t>2008)</a:t>
            </a:r>
            <a:endParaRPr lang="en-GB" altLang="en-US" sz="1800" dirty="0">
              <a:solidFill>
                <a:schemeClr val="tx2">
                  <a:lumMod val="10000"/>
                </a:schemeClr>
              </a:solidFill>
            </a:endParaRPr>
          </a:p>
        </p:txBody>
      </p:sp>
      <p:grpSp>
        <p:nvGrpSpPr>
          <p:cNvPr id="6" name="Group 5"/>
          <p:cNvGrpSpPr/>
          <p:nvPr/>
        </p:nvGrpSpPr>
        <p:grpSpPr>
          <a:xfrm>
            <a:off x="2800637" y="3426023"/>
            <a:ext cx="1085563" cy="612577"/>
            <a:chOff x="2286000" y="3426023"/>
            <a:chExt cx="1085563" cy="612577"/>
          </a:xfrm>
        </p:grpSpPr>
        <p:sp>
          <p:nvSpPr>
            <p:cNvPr id="4" name="Rectangle 3"/>
            <p:cNvSpPr/>
            <p:nvPr/>
          </p:nvSpPr>
          <p:spPr>
            <a:xfrm>
              <a:off x="2286000" y="3810000"/>
              <a:ext cx="228600" cy="2286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a:off x="2286000" y="3505200"/>
              <a:ext cx="228600" cy="228600"/>
            </a:xfrm>
            <a:prstGeom prst="rect">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504915" y="3426023"/>
              <a:ext cx="695485" cy="307777"/>
            </a:xfrm>
            <a:prstGeom prst="rect">
              <a:avLst/>
            </a:prstGeom>
            <a:noFill/>
          </p:spPr>
          <p:txBody>
            <a:bodyPr wrap="none" rtlCol="0">
              <a:spAutoFit/>
            </a:bodyPr>
            <a:lstStyle/>
            <a:p>
              <a:r>
                <a:rPr lang="en-US" sz="1400" dirty="0" smtClean="0">
                  <a:solidFill>
                    <a:schemeClr val="bg1"/>
                  </a:solidFill>
                </a:rPr>
                <a:t>Control</a:t>
              </a:r>
              <a:endParaRPr lang="en-US" sz="1400" dirty="0">
                <a:solidFill>
                  <a:schemeClr val="bg1"/>
                </a:solidFill>
              </a:endParaRPr>
            </a:p>
          </p:txBody>
        </p:sp>
        <p:sp>
          <p:nvSpPr>
            <p:cNvPr id="131" name="TextBox 130"/>
            <p:cNvSpPr txBox="1"/>
            <p:nvPr/>
          </p:nvSpPr>
          <p:spPr>
            <a:xfrm>
              <a:off x="2514600" y="3730823"/>
              <a:ext cx="856963" cy="307777"/>
            </a:xfrm>
            <a:prstGeom prst="rect">
              <a:avLst/>
            </a:prstGeom>
            <a:noFill/>
          </p:spPr>
          <p:txBody>
            <a:bodyPr wrap="none" rtlCol="0">
              <a:spAutoFit/>
            </a:bodyPr>
            <a:lstStyle/>
            <a:p>
              <a:r>
                <a:rPr lang="en-US" sz="1400" dirty="0" smtClean="0">
                  <a:solidFill>
                    <a:schemeClr val="bg1"/>
                  </a:solidFill>
                </a:rPr>
                <a:t>7% EtOH</a:t>
              </a:r>
              <a:endParaRPr lang="en-US" sz="1400" dirty="0">
                <a:solidFill>
                  <a:schemeClr val="bg1"/>
                </a:solidFill>
              </a:endParaRPr>
            </a:p>
          </p:txBody>
        </p:sp>
      </p:grpSp>
      <p:grpSp>
        <p:nvGrpSpPr>
          <p:cNvPr id="7" name="Group 6"/>
          <p:cNvGrpSpPr/>
          <p:nvPr/>
        </p:nvGrpSpPr>
        <p:grpSpPr>
          <a:xfrm>
            <a:off x="4795408" y="2512888"/>
            <a:ext cx="3962400" cy="3811712"/>
            <a:chOff x="4795408" y="2512888"/>
            <a:chExt cx="3962400" cy="3811712"/>
          </a:xfrm>
        </p:grpSpPr>
        <p:sp>
          <p:nvSpPr>
            <p:cNvPr id="68" name="Rectangle 67"/>
            <p:cNvSpPr/>
            <p:nvPr/>
          </p:nvSpPr>
          <p:spPr>
            <a:xfrm>
              <a:off x="4795408" y="2512888"/>
              <a:ext cx="3962400" cy="561263"/>
            </a:xfrm>
            <a:prstGeom prst="rect">
              <a:avLst/>
            </a:prstGeom>
            <a:solidFill>
              <a:schemeClr val="accent2"/>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3 weeks ethanol via liquid diet</a:t>
              </a:r>
            </a:p>
            <a:p>
              <a:pPr algn="ctr"/>
              <a:r>
                <a:rPr lang="en-US" dirty="0" smtClean="0">
                  <a:solidFill>
                    <a:schemeClr val="bg1"/>
                  </a:solidFill>
                </a:rPr>
                <a:t>6 days of abstinence</a:t>
              </a:r>
              <a:endParaRPr lang="en-US" dirty="0">
                <a:solidFill>
                  <a:schemeClr val="bg1"/>
                </a:solidFill>
              </a:endParaRPr>
            </a:p>
          </p:txBody>
        </p:sp>
        <p:sp>
          <p:nvSpPr>
            <p:cNvPr id="132" name="Rectangle 131"/>
            <p:cNvSpPr/>
            <p:nvPr/>
          </p:nvSpPr>
          <p:spPr>
            <a:xfrm>
              <a:off x="4877927" y="3198688"/>
              <a:ext cx="3797361" cy="3125912"/>
            </a:xfrm>
            <a:prstGeom prst="rect">
              <a:avLst/>
            </a:prstGeom>
            <a:solidFill>
              <a:schemeClr val="accent4">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5100924" y="3429000"/>
              <a:ext cx="3351369" cy="2747744"/>
            </a:xfrm>
            <a:prstGeom prst="rect">
              <a:avLst/>
            </a:prstGeom>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6"/>
            <p:cNvGrpSpPr>
              <a:grpSpLocks/>
            </p:cNvGrpSpPr>
            <p:nvPr/>
          </p:nvGrpSpPr>
          <p:grpSpPr bwMode="auto">
            <a:xfrm>
              <a:off x="5190605" y="3549365"/>
              <a:ext cx="3163236" cy="2470435"/>
              <a:chOff x="2959" y="709"/>
              <a:chExt cx="1804" cy="1510"/>
            </a:xfrm>
          </p:grpSpPr>
          <p:sp>
            <p:nvSpPr>
              <p:cNvPr id="10" name="Rectangle 27"/>
              <p:cNvSpPr>
                <a:spLocks noChangeArrowheads="1"/>
              </p:cNvSpPr>
              <p:nvPr/>
            </p:nvSpPr>
            <p:spPr bwMode="auto">
              <a:xfrm>
                <a:off x="3417" y="1698"/>
                <a:ext cx="156" cy="340"/>
              </a:xfrm>
              <a:prstGeom prst="rect">
                <a:avLst/>
              </a:prstGeom>
              <a:solidFill>
                <a:schemeClr val="tx1">
                  <a:lumMod val="95000"/>
                </a:schemeClr>
              </a:solidFill>
              <a:ln w="12700">
                <a:solidFill>
                  <a:schemeClr val="bg1"/>
                </a:solidFill>
                <a:miter lim="800000"/>
                <a:headEnd/>
                <a:tailEnd/>
              </a:ln>
            </p:spPr>
            <p:txBody>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endParaRPr lang="en-US" altLang="en-US"/>
              </a:p>
            </p:txBody>
          </p:sp>
          <p:sp>
            <p:nvSpPr>
              <p:cNvPr id="11" name="Freeform 28"/>
              <p:cNvSpPr>
                <a:spLocks/>
              </p:cNvSpPr>
              <p:nvPr/>
            </p:nvSpPr>
            <p:spPr bwMode="auto">
              <a:xfrm>
                <a:off x="3412" y="1693"/>
                <a:ext cx="150" cy="340"/>
              </a:xfrm>
              <a:custGeom>
                <a:avLst/>
                <a:gdLst>
                  <a:gd name="T0" fmla="*/ 0 w 139"/>
                  <a:gd name="T1" fmla="*/ 614 h 329"/>
                  <a:gd name="T2" fmla="*/ 0 w 139"/>
                  <a:gd name="T3" fmla="*/ 0 h 329"/>
                  <a:gd name="T4" fmla="*/ 591 w 139"/>
                  <a:gd name="T5" fmla="*/ 0 h 329"/>
                  <a:gd name="T6" fmla="*/ 0 60000 65536"/>
                  <a:gd name="T7" fmla="*/ 0 60000 65536"/>
                  <a:gd name="T8" fmla="*/ 0 60000 65536"/>
                </a:gdLst>
                <a:ahLst/>
                <a:cxnLst>
                  <a:cxn ang="T6">
                    <a:pos x="T0" y="T1"/>
                  </a:cxn>
                  <a:cxn ang="T7">
                    <a:pos x="T2" y="T3"/>
                  </a:cxn>
                  <a:cxn ang="T8">
                    <a:pos x="T4" y="T5"/>
                  </a:cxn>
                </a:cxnLst>
                <a:rect l="0" t="0" r="r" b="b"/>
                <a:pathLst>
                  <a:path w="139" h="329">
                    <a:moveTo>
                      <a:pt x="0" y="329"/>
                    </a:moveTo>
                    <a:lnTo>
                      <a:pt x="0" y="0"/>
                    </a:lnTo>
                    <a:lnTo>
                      <a:pt x="139" y="0"/>
                    </a:lnTo>
                  </a:path>
                </a:pathLst>
              </a:custGeom>
              <a:noFill/>
              <a:ln w="12700" cmpd="sng">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 name="Line 29"/>
              <p:cNvSpPr>
                <a:spLocks noChangeShapeType="1"/>
              </p:cNvSpPr>
              <p:nvPr/>
            </p:nvSpPr>
            <p:spPr bwMode="auto">
              <a:xfrm>
                <a:off x="3567" y="1693"/>
                <a:ext cx="1" cy="33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 name="Line 30"/>
              <p:cNvSpPr>
                <a:spLocks noChangeShapeType="1"/>
              </p:cNvSpPr>
              <p:nvPr/>
            </p:nvSpPr>
            <p:spPr bwMode="auto">
              <a:xfrm>
                <a:off x="3451" y="1640"/>
                <a:ext cx="72"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 name="Line 31"/>
              <p:cNvSpPr>
                <a:spLocks noChangeShapeType="1"/>
              </p:cNvSpPr>
              <p:nvPr/>
            </p:nvSpPr>
            <p:spPr bwMode="auto">
              <a:xfrm flipH="1">
                <a:off x="3451" y="1640"/>
                <a:ext cx="77"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 name="Line 32"/>
              <p:cNvSpPr>
                <a:spLocks noChangeShapeType="1"/>
              </p:cNvSpPr>
              <p:nvPr/>
            </p:nvSpPr>
            <p:spPr bwMode="auto">
              <a:xfrm>
                <a:off x="3489" y="1640"/>
                <a:ext cx="2" cy="4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 name="Rectangle 33"/>
              <p:cNvSpPr>
                <a:spLocks noChangeArrowheads="1"/>
              </p:cNvSpPr>
              <p:nvPr/>
            </p:nvSpPr>
            <p:spPr bwMode="auto">
              <a:xfrm>
                <a:off x="3573" y="1256"/>
                <a:ext cx="161" cy="786"/>
              </a:xfrm>
              <a:prstGeom prst="rect">
                <a:avLst/>
              </a:prstGeom>
              <a:solidFill>
                <a:schemeClr val="bg1"/>
              </a:solidFill>
              <a:ln w="12700">
                <a:noFill/>
                <a:miter lim="800000"/>
                <a:headEnd/>
                <a:tailEnd/>
              </a:ln>
            </p:spPr>
            <p:txBody>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endParaRPr lang="en-US" altLang="en-US"/>
              </a:p>
            </p:txBody>
          </p:sp>
          <p:sp>
            <p:nvSpPr>
              <p:cNvPr id="17" name="Freeform 34"/>
              <p:cNvSpPr>
                <a:spLocks/>
              </p:cNvSpPr>
              <p:nvPr/>
            </p:nvSpPr>
            <p:spPr bwMode="auto">
              <a:xfrm>
                <a:off x="3567" y="1247"/>
                <a:ext cx="156" cy="786"/>
              </a:xfrm>
              <a:custGeom>
                <a:avLst/>
                <a:gdLst>
                  <a:gd name="T0" fmla="*/ 0 w 144"/>
                  <a:gd name="T1" fmla="*/ 1405 h 761"/>
                  <a:gd name="T2" fmla="*/ 0 w 144"/>
                  <a:gd name="T3" fmla="*/ 0 h 761"/>
                  <a:gd name="T4" fmla="*/ 659 w 144"/>
                  <a:gd name="T5" fmla="*/ 0 h 761"/>
                  <a:gd name="T6" fmla="*/ 0 60000 65536"/>
                  <a:gd name="T7" fmla="*/ 0 60000 65536"/>
                  <a:gd name="T8" fmla="*/ 0 60000 65536"/>
                </a:gdLst>
                <a:ahLst/>
                <a:cxnLst>
                  <a:cxn ang="T6">
                    <a:pos x="T0" y="T1"/>
                  </a:cxn>
                  <a:cxn ang="T7">
                    <a:pos x="T2" y="T3"/>
                  </a:cxn>
                  <a:cxn ang="T8">
                    <a:pos x="T4" y="T5"/>
                  </a:cxn>
                </a:cxnLst>
                <a:rect l="0" t="0" r="r" b="b"/>
                <a:pathLst>
                  <a:path w="144" h="761">
                    <a:moveTo>
                      <a:pt x="0" y="761"/>
                    </a:moveTo>
                    <a:lnTo>
                      <a:pt x="0" y="0"/>
                    </a:lnTo>
                    <a:lnTo>
                      <a:pt x="144" y="0"/>
                    </a:lnTo>
                  </a:path>
                </a:pathLst>
              </a:custGeom>
              <a:noFill/>
              <a:ln w="12700" cmpd="sng">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 name="Line 35"/>
              <p:cNvSpPr>
                <a:spLocks noChangeShapeType="1"/>
              </p:cNvSpPr>
              <p:nvPr/>
            </p:nvSpPr>
            <p:spPr bwMode="auto">
              <a:xfrm>
                <a:off x="3612" y="1162"/>
                <a:ext cx="72"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 name="Line 36"/>
              <p:cNvSpPr>
                <a:spLocks noChangeShapeType="1"/>
              </p:cNvSpPr>
              <p:nvPr/>
            </p:nvSpPr>
            <p:spPr bwMode="auto">
              <a:xfrm flipH="1">
                <a:off x="3612" y="1162"/>
                <a:ext cx="77"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 name="Line 37"/>
              <p:cNvSpPr>
                <a:spLocks noChangeShapeType="1"/>
              </p:cNvSpPr>
              <p:nvPr/>
            </p:nvSpPr>
            <p:spPr bwMode="auto">
              <a:xfrm>
                <a:off x="3651" y="1162"/>
                <a:ext cx="1" cy="8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 name="Rectangle 38"/>
              <p:cNvSpPr>
                <a:spLocks noChangeArrowheads="1"/>
              </p:cNvSpPr>
              <p:nvPr/>
            </p:nvSpPr>
            <p:spPr bwMode="auto">
              <a:xfrm>
                <a:off x="3734" y="2038"/>
                <a:ext cx="161" cy="1"/>
              </a:xfrm>
              <a:prstGeom prst="rect">
                <a:avLst/>
              </a:prstGeom>
              <a:solidFill>
                <a:srgbClr val="FFFFFF"/>
              </a:solidFill>
              <a:ln w="12700">
                <a:solidFill>
                  <a:schemeClr val="tx1"/>
                </a:solidFill>
                <a:miter lim="800000"/>
                <a:headEnd/>
                <a:tailEnd/>
              </a:ln>
            </p:spPr>
            <p:txBody>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endParaRPr lang="en-US" altLang="en-US"/>
              </a:p>
            </p:txBody>
          </p:sp>
          <p:sp>
            <p:nvSpPr>
              <p:cNvPr id="22" name="Freeform 39"/>
              <p:cNvSpPr>
                <a:spLocks/>
              </p:cNvSpPr>
              <p:nvPr/>
            </p:nvSpPr>
            <p:spPr bwMode="auto">
              <a:xfrm>
                <a:off x="3728" y="2033"/>
                <a:ext cx="156" cy="1"/>
              </a:xfrm>
              <a:custGeom>
                <a:avLst/>
                <a:gdLst>
                  <a:gd name="T0" fmla="*/ 0 w 144"/>
                  <a:gd name="T1" fmla="*/ 0 h 1"/>
                  <a:gd name="T2" fmla="*/ 0 w 144"/>
                  <a:gd name="T3" fmla="*/ 0 h 1"/>
                  <a:gd name="T4" fmla="*/ 659 w 144"/>
                  <a:gd name="T5" fmla="*/ 0 h 1"/>
                  <a:gd name="T6" fmla="*/ 0 60000 65536"/>
                  <a:gd name="T7" fmla="*/ 0 60000 65536"/>
                  <a:gd name="T8" fmla="*/ 0 60000 65536"/>
                </a:gdLst>
                <a:ahLst/>
                <a:cxnLst>
                  <a:cxn ang="T6">
                    <a:pos x="T0" y="T1"/>
                  </a:cxn>
                  <a:cxn ang="T7">
                    <a:pos x="T2" y="T3"/>
                  </a:cxn>
                  <a:cxn ang="T8">
                    <a:pos x="T4" y="T5"/>
                  </a:cxn>
                </a:cxnLst>
                <a:rect l="0" t="0" r="r" b="b"/>
                <a:pathLst>
                  <a:path w="144" h="1">
                    <a:moveTo>
                      <a:pt x="0" y="0"/>
                    </a:moveTo>
                    <a:lnTo>
                      <a:pt x="0" y="0"/>
                    </a:lnTo>
                    <a:lnTo>
                      <a:pt x="144" y="0"/>
                    </a:lnTo>
                  </a:path>
                </a:pathLst>
              </a:custGeom>
              <a:noFill/>
              <a:ln w="12700" cmpd="sng">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3" name="Line 40"/>
              <p:cNvSpPr>
                <a:spLocks noChangeShapeType="1"/>
              </p:cNvSpPr>
              <p:nvPr/>
            </p:nvSpPr>
            <p:spPr bwMode="auto">
              <a:xfrm>
                <a:off x="3889" y="2033"/>
                <a:ext cx="2"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 name="Rectangle 41"/>
              <p:cNvSpPr>
                <a:spLocks noChangeArrowheads="1"/>
              </p:cNvSpPr>
              <p:nvPr/>
            </p:nvSpPr>
            <p:spPr bwMode="auto">
              <a:xfrm>
                <a:off x="3895" y="1741"/>
                <a:ext cx="161" cy="297"/>
              </a:xfrm>
              <a:prstGeom prst="rect">
                <a:avLst/>
              </a:prstGeom>
              <a:solidFill>
                <a:srgbClr val="FFFFFF"/>
              </a:solidFill>
              <a:ln w="12700">
                <a:solidFill>
                  <a:schemeClr val="bg1"/>
                </a:solidFill>
                <a:miter lim="800000"/>
                <a:headEnd/>
                <a:tailEnd/>
              </a:ln>
            </p:spPr>
            <p:txBody>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endParaRPr lang="en-US" altLang="en-US"/>
              </a:p>
            </p:txBody>
          </p:sp>
          <p:sp>
            <p:nvSpPr>
              <p:cNvPr id="25" name="Freeform 42"/>
              <p:cNvSpPr>
                <a:spLocks/>
              </p:cNvSpPr>
              <p:nvPr/>
            </p:nvSpPr>
            <p:spPr bwMode="auto">
              <a:xfrm>
                <a:off x="3889" y="1735"/>
                <a:ext cx="156" cy="298"/>
              </a:xfrm>
              <a:custGeom>
                <a:avLst/>
                <a:gdLst>
                  <a:gd name="T0" fmla="*/ 0 w 144"/>
                  <a:gd name="T1" fmla="*/ 552 h 288"/>
                  <a:gd name="T2" fmla="*/ 0 w 144"/>
                  <a:gd name="T3" fmla="*/ 0 h 288"/>
                  <a:gd name="T4" fmla="*/ 659 w 144"/>
                  <a:gd name="T5" fmla="*/ 0 h 288"/>
                  <a:gd name="T6" fmla="*/ 0 60000 65536"/>
                  <a:gd name="T7" fmla="*/ 0 60000 65536"/>
                  <a:gd name="T8" fmla="*/ 0 60000 65536"/>
                </a:gdLst>
                <a:ahLst/>
                <a:cxnLst>
                  <a:cxn ang="T6">
                    <a:pos x="T0" y="T1"/>
                  </a:cxn>
                  <a:cxn ang="T7">
                    <a:pos x="T2" y="T3"/>
                  </a:cxn>
                  <a:cxn ang="T8">
                    <a:pos x="T4" y="T5"/>
                  </a:cxn>
                </a:cxnLst>
                <a:rect l="0" t="0" r="r" b="b"/>
                <a:pathLst>
                  <a:path w="144" h="288">
                    <a:moveTo>
                      <a:pt x="0" y="288"/>
                    </a:moveTo>
                    <a:lnTo>
                      <a:pt x="0" y="0"/>
                    </a:lnTo>
                    <a:lnTo>
                      <a:pt x="144" y="0"/>
                    </a:lnTo>
                  </a:path>
                </a:pathLst>
              </a:custGeom>
              <a:noFill/>
              <a:ln w="12700" cmpd="sng">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 name="Line 43"/>
              <p:cNvSpPr>
                <a:spLocks noChangeShapeType="1"/>
              </p:cNvSpPr>
              <p:nvPr/>
            </p:nvSpPr>
            <p:spPr bwMode="auto">
              <a:xfrm>
                <a:off x="4051" y="1735"/>
                <a:ext cx="1" cy="29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 name="Line 44"/>
              <p:cNvSpPr>
                <a:spLocks noChangeShapeType="1"/>
              </p:cNvSpPr>
              <p:nvPr/>
            </p:nvSpPr>
            <p:spPr bwMode="auto">
              <a:xfrm>
                <a:off x="3928" y="1683"/>
                <a:ext cx="73"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 name="Line 45"/>
              <p:cNvSpPr>
                <a:spLocks noChangeShapeType="1"/>
              </p:cNvSpPr>
              <p:nvPr/>
            </p:nvSpPr>
            <p:spPr bwMode="auto">
              <a:xfrm flipH="1">
                <a:off x="3928" y="1683"/>
                <a:ext cx="78"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 name="Line 46"/>
              <p:cNvSpPr>
                <a:spLocks noChangeShapeType="1"/>
              </p:cNvSpPr>
              <p:nvPr/>
            </p:nvSpPr>
            <p:spPr bwMode="auto">
              <a:xfrm>
                <a:off x="3967" y="1683"/>
                <a:ext cx="1" cy="4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 name="Rectangle 47"/>
              <p:cNvSpPr>
                <a:spLocks noChangeArrowheads="1"/>
              </p:cNvSpPr>
              <p:nvPr/>
            </p:nvSpPr>
            <p:spPr bwMode="auto">
              <a:xfrm>
                <a:off x="4056" y="1443"/>
                <a:ext cx="158" cy="594"/>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dirty="0">
                  <a:latin typeface="Arial" charset="0"/>
                  <a:ea typeface="ＭＳ Ｐゴシック" charset="0"/>
                </a:endParaRPr>
              </a:p>
            </p:txBody>
          </p:sp>
          <p:sp>
            <p:nvSpPr>
              <p:cNvPr id="31" name="Freeform 48"/>
              <p:cNvSpPr>
                <a:spLocks/>
              </p:cNvSpPr>
              <p:nvPr/>
            </p:nvSpPr>
            <p:spPr bwMode="auto">
              <a:xfrm>
                <a:off x="4051" y="1438"/>
                <a:ext cx="150" cy="595"/>
              </a:xfrm>
              <a:custGeom>
                <a:avLst/>
                <a:gdLst>
                  <a:gd name="T0" fmla="*/ 0 w 139"/>
                  <a:gd name="T1" fmla="*/ 1067 h 576"/>
                  <a:gd name="T2" fmla="*/ 0 w 139"/>
                  <a:gd name="T3" fmla="*/ 0 h 576"/>
                  <a:gd name="T4" fmla="*/ 591 w 139"/>
                  <a:gd name="T5" fmla="*/ 0 h 576"/>
                  <a:gd name="T6" fmla="*/ 0 60000 65536"/>
                  <a:gd name="T7" fmla="*/ 0 60000 65536"/>
                  <a:gd name="T8" fmla="*/ 0 60000 65536"/>
                </a:gdLst>
                <a:ahLst/>
                <a:cxnLst>
                  <a:cxn ang="T6">
                    <a:pos x="T0" y="T1"/>
                  </a:cxn>
                  <a:cxn ang="T7">
                    <a:pos x="T2" y="T3"/>
                  </a:cxn>
                  <a:cxn ang="T8">
                    <a:pos x="T4" y="T5"/>
                  </a:cxn>
                </a:cxnLst>
                <a:rect l="0" t="0" r="r" b="b"/>
                <a:pathLst>
                  <a:path w="139" h="576">
                    <a:moveTo>
                      <a:pt x="0" y="576"/>
                    </a:moveTo>
                    <a:lnTo>
                      <a:pt x="0" y="0"/>
                    </a:lnTo>
                    <a:lnTo>
                      <a:pt x="139" y="0"/>
                    </a:lnTo>
                  </a:path>
                </a:pathLst>
              </a:custGeom>
              <a:noFill/>
              <a:ln w="12700" cmpd="sng">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2" name="Line 49"/>
              <p:cNvSpPr>
                <a:spLocks noChangeShapeType="1"/>
              </p:cNvSpPr>
              <p:nvPr/>
            </p:nvSpPr>
            <p:spPr bwMode="auto">
              <a:xfrm>
                <a:off x="4089" y="1396"/>
                <a:ext cx="73"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 name="Line 50"/>
              <p:cNvSpPr>
                <a:spLocks noChangeShapeType="1"/>
              </p:cNvSpPr>
              <p:nvPr/>
            </p:nvSpPr>
            <p:spPr bwMode="auto">
              <a:xfrm flipH="1">
                <a:off x="4089" y="1396"/>
                <a:ext cx="78"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 name="Line 51"/>
              <p:cNvSpPr>
                <a:spLocks noChangeShapeType="1"/>
              </p:cNvSpPr>
              <p:nvPr/>
            </p:nvSpPr>
            <p:spPr bwMode="auto">
              <a:xfrm>
                <a:off x="4128" y="1396"/>
                <a:ext cx="1" cy="3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 name="Rectangle 52"/>
              <p:cNvSpPr>
                <a:spLocks noChangeArrowheads="1"/>
              </p:cNvSpPr>
              <p:nvPr/>
            </p:nvSpPr>
            <p:spPr bwMode="auto">
              <a:xfrm>
                <a:off x="4212" y="2038"/>
                <a:ext cx="162" cy="1"/>
              </a:xfrm>
              <a:prstGeom prst="rect">
                <a:avLst/>
              </a:prstGeom>
              <a:solidFill>
                <a:srgbClr val="000000"/>
              </a:solidFill>
              <a:ln w="12700">
                <a:solidFill>
                  <a:schemeClr val="tx1"/>
                </a:solidFill>
                <a:miter lim="800000"/>
                <a:headEnd/>
                <a:tailEnd/>
              </a:ln>
            </p:spPr>
            <p:txBody>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endParaRPr lang="en-US" altLang="en-US"/>
              </a:p>
            </p:txBody>
          </p:sp>
          <p:sp>
            <p:nvSpPr>
              <p:cNvPr id="36" name="Freeform 53"/>
              <p:cNvSpPr>
                <a:spLocks/>
              </p:cNvSpPr>
              <p:nvPr/>
            </p:nvSpPr>
            <p:spPr bwMode="auto">
              <a:xfrm>
                <a:off x="4206" y="2033"/>
                <a:ext cx="156" cy="1"/>
              </a:xfrm>
              <a:custGeom>
                <a:avLst/>
                <a:gdLst>
                  <a:gd name="T0" fmla="*/ 0 w 144"/>
                  <a:gd name="T1" fmla="*/ 0 h 1"/>
                  <a:gd name="T2" fmla="*/ 0 w 144"/>
                  <a:gd name="T3" fmla="*/ 0 h 1"/>
                  <a:gd name="T4" fmla="*/ 659 w 144"/>
                  <a:gd name="T5" fmla="*/ 0 h 1"/>
                  <a:gd name="T6" fmla="*/ 0 60000 65536"/>
                  <a:gd name="T7" fmla="*/ 0 60000 65536"/>
                  <a:gd name="T8" fmla="*/ 0 60000 65536"/>
                </a:gdLst>
                <a:ahLst/>
                <a:cxnLst>
                  <a:cxn ang="T6">
                    <a:pos x="T0" y="T1"/>
                  </a:cxn>
                  <a:cxn ang="T7">
                    <a:pos x="T2" y="T3"/>
                  </a:cxn>
                  <a:cxn ang="T8">
                    <a:pos x="T4" y="T5"/>
                  </a:cxn>
                </a:cxnLst>
                <a:rect l="0" t="0" r="r" b="b"/>
                <a:pathLst>
                  <a:path w="144" h="1">
                    <a:moveTo>
                      <a:pt x="0" y="0"/>
                    </a:moveTo>
                    <a:lnTo>
                      <a:pt x="0" y="0"/>
                    </a:lnTo>
                    <a:lnTo>
                      <a:pt x="144" y="0"/>
                    </a:lnTo>
                  </a:path>
                </a:pathLst>
              </a:custGeom>
              <a:noFill/>
              <a:ln w="12700" cmpd="sng">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7" name="Line 54"/>
              <p:cNvSpPr>
                <a:spLocks noChangeShapeType="1"/>
              </p:cNvSpPr>
              <p:nvPr/>
            </p:nvSpPr>
            <p:spPr bwMode="auto">
              <a:xfrm>
                <a:off x="4367" y="2033"/>
                <a:ext cx="1"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 name="Rectangle 55"/>
              <p:cNvSpPr>
                <a:spLocks noChangeArrowheads="1"/>
              </p:cNvSpPr>
              <p:nvPr/>
            </p:nvSpPr>
            <p:spPr bwMode="auto">
              <a:xfrm>
                <a:off x="4374" y="1852"/>
                <a:ext cx="161" cy="186"/>
              </a:xfrm>
              <a:prstGeom prst="rect">
                <a:avLst/>
              </a:prstGeom>
              <a:solidFill>
                <a:srgbClr val="FFFFFF"/>
              </a:solidFill>
              <a:ln w="12700">
                <a:solidFill>
                  <a:schemeClr val="bg1"/>
                </a:solidFill>
                <a:miter lim="800000"/>
                <a:headEnd/>
                <a:tailEnd/>
              </a:ln>
            </p:spPr>
            <p:txBody>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endParaRPr lang="en-US" altLang="en-US"/>
              </a:p>
            </p:txBody>
          </p:sp>
          <p:sp>
            <p:nvSpPr>
              <p:cNvPr id="39" name="Freeform 56"/>
              <p:cNvSpPr>
                <a:spLocks/>
              </p:cNvSpPr>
              <p:nvPr/>
            </p:nvSpPr>
            <p:spPr bwMode="auto">
              <a:xfrm>
                <a:off x="4367" y="1847"/>
                <a:ext cx="156" cy="186"/>
              </a:xfrm>
              <a:custGeom>
                <a:avLst/>
                <a:gdLst>
                  <a:gd name="T0" fmla="*/ 0 w 144"/>
                  <a:gd name="T1" fmla="*/ 337 h 180"/>
                  <a:gd name="T2" fmla="*/ 0 w 144"/>
                  <a:gd name="T3" fmla="*/ 0 h 180"/>
                  <a:gd name="T4" fmla="*/ 659 w 144"/>
                  <a:gd name="T5" fmla="*/ 0 h 180"/>
                  <a:gd name="T6" fmla="*/ 0 60000 65536"/>
                  <a:gd name="T7" fmla="*/ 0 60000 65536"/>
                  <a:gd name="T8" fmla="*/ 0 60000 65536"/>
                </a:gdLst>
                <a:ahLst/>
                <a:cxnLst>
                  <a:cxn ang="T6">
                    <a:pos x="T0" y="T1"/>
                  </a:cxn>
                  <a:cxn ang="T7">
                    <a:pos x="T2" y="T3"/>
                  </a:cxn>
                  <a:cxn ang="T8">
                    <a:pos x="T4" y="T5"/>
                  </a:cxn>
                </a:cxnLst>
                <a:rect l="0" t="0" r="r" b="b"/>
                <a:pathLst>
                  <a:path w="144" h="180">
                    <a:moveTo>
                      <a:pt x="0" y="180"/>
                    </a:moveTo>
                    <a:lnTo>
                      <a:pt x="0" y="0"/>
                    </a:lnTo>
                    <a:lnTo>
                      <a:pt x="144" y="0"/>
                    </a:lnTo>
                  </a:path>
                </a:pathLst>
              </a:custGeom>
              <a:noFill/>
              <a:ln w="12700" cmpd="sng">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0" name="Line 57"/>
              <p:cNvSpPr>
                <a:spLocks noChangeShapeType="1"/>
              </p:cNvSpPr>
              <p:nvPr/>
            </p:nvSpPr>
            <p:spPr bwMode="auto">
              <a:xfrm>
                <a:off x="4529" y="1847"/>
                <a:ext cx="2" cy="18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 name="Line 58"/>
              <p:cNvSpPr>
                <a:spLocks noChangeShapeType="1"/>
              </p:cNvSpPr>
              <p:nvPr/>
            </p:nvSpPr>
            <p:spPr bwMode="auto">
              <a:xfrm>
                <a:off x="4406" y="1842"/>
                <a:ext cx="78"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 name="Line 59"/>
              <p:cNvSpPr>
                <a:spLocks noChangeShapeType="1"/>
              </p:cNvSpPr>
              <p:nvPr/>
            </p:nvSpPr>
            <p:spPr bwMode="auto">
              <a:xfrm flipH="1">
                <a:off x="4406" y="1842"/>
                <a:ext cx="85"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 name="Line 60"/>
              <p:cNvSpPr>
                <a:spLocks noChangeShapeType="1"/>
              </p:cNvSpPr>
              <p:nvPr/>
            </p:nvSpPr>
            <p:spPr bwMode="auto">
              <a:xfrm>
                <a:off x="4452" y="1842"/>
                <a:ext cx="1"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 name="Rectangle 61"/>
              <p:cNvSpPr>
                <a:spLocks noChangeArrowheads="1"/>
              </p:cNvSpPr>
              <p:nvPr/>
            </p:nvSpPr>
            <p:spPr bwMode="auto">
              <a:xfrm>
                <a:off x="4535" y="1842"/>
                <a:ext cx="161" cy="196"/>
              </a:xfrm>
              <a:prstGeom prst="rect">
                <a:avLst/>
              </a:prstGeom>
              <a:solidFill>
                <a:schemeClr val="bg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dirty="0">
                  <a:latin typeface="Arial" charset="0"/>
                  <a:ea typeface="ＭＳ Ｐゴシック" charset="0"/>
                </a:endParaRPr>
              </a:p>
            </p:txBody>
          </p:sp>
          <p:sp>
            <p:nvSpPr>
              <p:cNvPr id="45" name="Freeform 62"/>
              <p:cNvSpPr>
                <a:spLocks/>
              </p:cNvSpPr>
              <p:nvPr/>
            </p:nvSpPr>
            <p:spPr bwMode="auto">
              <a:xfrm>
                <a:off x="4529" y="1837"/>
                <a:ext cx="156" cy="196"/>
              </a:xfrm>
              <a:custGeom>
                <a:avLst/>
                <a:gdLst>
                  <a:gd name="T0" fmla="*/ 0 w 144"/>
                  <a:gd name="T1" fmla="*/ 342 h 190"/>
                  <a:gd name="T2" fmla="*/ 0 w 144"/>
                  <a:gd name="T3" fmla="*/ 0 h 190"/>
                  <a:gd name="T4" fmla="*/ 659 w 144"/>
                  <a:gd name="T5" fmla="*/ 0 h 190"/>
                  <a:gd name="T6" fmla="*/ 0 60000 65536"/>
                  <a:gd name="T7" fmla="*/ 0 60000 65536"/>
                  <a:gd name="T8" fmla="*/ 0 60000 65536"/>
                </a:gdLst>
                <a:ahLst/>
                <a:cxnLst>
                  <a:cxn ang="T6">
                    <a:pos x="T0" y="T1"/>
                  </a:cxn>
                  <a:cxn ang="T7">
                    <a:pos x="T2" y="T3"/>
                  </a:cxn>
                  <a:cxn ang="T8">
                    <a:pos x="T4" y="T5"/>
                  </a:cxn>
                </a:cxnLst>
                <a:rect l="0" t="0" r="r" b="b"/>
                <a:pathLst>
                  <a:path w="144" h="190">
                    <a:moveTo>
                      <a:pt x="0" y="190"/>
                    </a:moveTo>
                    <a:lnTo>
                      <a:pt x="0" y="0"/>
                    </a:lnTo>
                    <a:lnTo>
                      <a:pt x="144" y="0"/>
                    </a:lnTo>
                  </a:path>
                </a:pathLst>
              </a:custGeom>
              <a:noFill/>
              <a:ln w="12700" cmpd="sng">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 name="Line 63"/>
              <p:cNvSpPr>
                <a:spLocks noChangeShapeType="1"/>
              </p:cNvSpPr>
              <p:nvPr/>
            </p:nvSpPr>
            <p:spPr bwMode="auto">
              <a:xfrm>
                <a:off x="4691" y="1837"/>
                <a:ext cx="1" cy="19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 name="Line 64"/>
              <p:cNvSpPr>
                <a:spLocks noChangeShapeType="1"/>
              </p:cNvSpPr>
              <p:nvPr/>
            </p:nvSpPr>
            <p:spPr bwMode="auto">
              <a:xfrm>
                <a:off x="4568" y="1826"/>
                <a:ext cx="78"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8" name="Line 65"/>
              <p:cNvSpPr>
                <a:spLocks noChangeShapeType="1"/>
              </p:cNvSpPr>
              <p:nvPr/>
            </p:nvSpPr>
            <p:spPr bwMode="auto">
              <a:xfrm flipH="1">
                <a:off x="4568" y="1826"/>
                <a:ext cx="84"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 name="Line 66"/>
              <p:cNvSpPr>
                <a:spLocks noChangeShapeType="1"/>
              </p:cNvSpPr>
              <p:nvPr/>
            </p:nvSpPr>
            <p:spPr bwMode="auto">
              <a:xfrm>
                <a:off x="4607" y="1826"/>
                <a:ext cx="1" cy="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0" name="Line 67"/>
              <p:cNvSpPr>
                <a:spLocks noChangeShapeType="1"/>
              </p:cNvSpPr>
              <p:nvPr/>
            </p:nvSpPr>
            <p:spPr bwMode="auto">
              <a:xfrm>
                <a:off x="3327" y="2037"/>
                <a:ext cx="1436" cy="1"/>
              </a:xfrm>
              <a:prstGeom prst="line">
                <a:avLst/>
              </a:prstGeom>
              <a:noFill/>
              <a:ln w="127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 name="Rectangle 68"/>
              <p:cNvSpPr>
                <a:spLocks noChangeArrowheads="1"/>
              </p:cNvSpPr>
              <p:nvPr/>
            </p:nvSpPr>
            <p:spPr bwMode="auto">
              <a:xfrm>
                <a:off x="3272" y="1982"/>
                <a:ext cx="57"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400" dirty="0">
                    <a:solidFill>
                      <a:schemeClr val="bg1"/>
                    </a:solidFill>
                    <a:latin typeface="Helvetica" charset="0"/>
                  </a:rPr>
                  <a:t>0</a:t>
                </a:r>
                <a:endParaRPr lang="en-GB" altLang="en-US" sz="1400" dirty="0">
                  <a:solidFill>
                    <a:schemeClr val="bg1"/>
                  </a:solidFill>
                </a:endParaRPr>
              </a:p>
            </p:txBody>
          </p:sp>
          <p:sp>
            <p:nvSpPr>
              <p:cNvPr id="52" name="Rectangle 69"/>
              <p:cNvSpPr>
                <a:spLocks noChangeArrowheads="1"/>
              </p:cNvSpPr>
              <p:nvPr/>
            </p:nvSpPr>
            <p:spPr bwMode="auto">
              <a:xfrm>
                <a:off x="3272" y="1855"/>
                <a:ext cx="57"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400" dirty="0">
                    <a:solidFill>
                      <a:schemeClr val="bg1"/>
                    </a:solidFill>
                    <a:latin typeface="Helvetica" charset="0"/>
                  </a:rPr>
                  <a:t>5</a:t>
                </a:r>
                <a:endParaRPr lang="en-GB" altLang="en-US" sz="1400" dirty="0">
                  <a:solidFill>
                    <a:schemeClr val="bg1"/>
                  </a:solidFill>
                </a:endParaRPr>
              </a:p>
            </p:txBody>
          </p:sp>
          <p:sp>
            <p:nvSpPr>
              <p:cNvPr id="53" name="Rectangle 70"/>
              <p:cNvSpPr>
                <a:spLocks noChangeArrowheads="1"/>
              </p:cNvSpPr>
              <p:nvPr/>
            </p:nvSpPr>
            <p:spPr bwMode="auto">
              <a:xfrm>
                <a:off x="3210" y="1722"/>
                <a:ext cx="113"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400" dirty="0">
                    <a:solidFill>
                      <a:schemeClr val="bg1"/>
                    </a:solidFill>
                    <a:latin typeface="Helvetica" charset="0"/>
                  </a:rPr>
                  <a:t>10</a:t>
                </a:r>
                <a:endParaRPr lang="en-GB" altLang="en-US" sz="1400" dirty="0">
                  <a:solidFill>
                    <a:schemeClr val="bg1"/>
                  </a:solidFill>
                </a:endParaRPr>
              </a:p>
            </p:txBody>
          </p:sp>
          <p:sp>
            <p:nvSpPr>
              <p:cNvPr id="54" name="Rectangle 71"/>
              <p:cNvSpPr>
                <a:spLocks noChangeArrowheads="1"/>
              </p:cNvSpPr>
              <p:nvPr/>
            </p:nvSpPr>
            <p:spPr bwMode="auto">
              <a:xfrm>
                <a:off x="3210" y="1595"/>
                <a:ext cx="113"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400" dirty="0">
                    <a:solidFill>
                      <a:schemeClr val="bg1"/>
                    </a:solidFill>
                    <a:latin typeface="Helvetica" charset="0"/>
                  </a:rPr>
                  <a:t>15</a:t>
                </a:r>
                <a:endParaRPr lang="en-GB" altLang="en-US" sz="1400" dirty="0">
                  <a:solidFill>
                    <a:schemeClr val="bg1"/>
                  </a:solidFill>
                </a:endParaRPr>
              </a:p>
            </p:txBody>
          </p:sp>
          <p:sp>
            <p:nvSpPr>
              <p:cNvPr id="55" name="Rectangle 72"/>
              <p:cNvSpPr>
                <a:spLocks noChangeArrowheads="1"/>
              </p:cNvSpPr>
              <p:nvPr/>
            </p:nvSpPr>
            <p:spPr bwMode="auto">
              <a:xfrm>
                <a:off x="3210" y="1462"/>
                <a:ext cx="113"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400" dirty="0">
                    <a:solidFill>
                      <a:schemeClr val="bg1"/>
                    </a:solidFill>
                    <a:latin typeface="Helvetica" charset="0"/>
                  </a:rPr>
                  <a:t>20</a:t>
                </a:r>
                <a:endParaRPr lang="en-GB" altLang="en-US" sz="1400" dirty="0">
                  <a:solidFill>
                    <a:schemeClr val="bg1"/>
                  </a:solidFill>
                </a:endParaRPr>
              </a:p>
            </p:txBody>
          </p:sp>
          <p:sp>
            <p:nvSpPr>
              <p:cNvPr id="56" name="Rectangle 73"/>
              <p:cNvSpPr>
                <a:spLocks noChangeArrowheads="1"/>
              </p:cNvSpPr>
              <p:nvPr/>
            </p:nvSpPr>
            <p:spPr bwMode="auto">
              <a:xfrm>
                <a:off x="3210" y="1330"/>
                <a:ext cx="113"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400" dirty="0">
                    <a:solidFill>
                      <a:schemeClr val="bg1"/>
                    </a:solidFill>
                    <a:latin typeface="Helvetica" charset="0"/>
                  </a:rPr>
                  <a:t>25</a:t>
                </a:r>
                <a:endParaRPr lang="en-GB" altLang="en-US" sz="1400" dirty="0">
                  <a:solidFill>
                    <a:schemeClr val="bg1"/>
                  </a:solidFill>
                </a:endParaRPr>
              </a:p>
            </p:txBody>
          </p:sp>
          <p:sp>
            <p:nvSpPr>
              <p:cNvPr id="57" name="Rectangle 74"/>
              <p:cNvSpPr>
                <a:spLocks noChangeArrowheads="1"/>
              </p:cNvSpPr>
              <p:nvPr/>
            </p:nvSpPr>
            <p:spPr bwMode="auto">
              <a:xfrm>
                <a:off x="3210" y="1202"/>
                <a:ext cx="113"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400" dirty="0">
                    <a:solidFill>
                      <a:schemeClr val="bg1"/>
                    </a:solidFill>
                    <a:latin typeface="Helvetica" charset="0"/>
                  </a:rPr>
                  <a:t>30</a:t>
                </a:r>
                <a:endParaRPr lang="en-GB" altLang="en-US" sz="1400" dirty="0">
                  <a:solidFill>
                    <a:schemeClr val="bg1"/>
                  </a:solidFill>
                </a:endParaRPr>
              </a:p>
            </p:txBody>
          </p:sp>
          <p:sp>
            <p:nvSpPr>
              <p:cNvPr id="58" name="Rectangle 75"/>
              <p:cNvSpPr>
                <a:spLocks noChangeArrowheads="1"/>
              </p:cNvSpPr>
              <p:nvPr/>
            </p:nvSpPr>
            <p:spPr bwMode="auto">
              <a:xfrm>
                <a:off x="3210" y="1069"/>
                <a:ext cx="113"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400" dirty="0">
                    <a:solidFill>
                      <a:schemeClr val="bg1"/>
                    </a:solidFill>
                    <a:latin typeface="Helvetica" charset="0"/>
                  </a:rPr>
                  <a:t>35</a:t>
                </a:r>
                <a:endParaRPr lang="en-GB" altLang="en-US" sz="1400" dirty="0">
                  <a:solidFill>
                    <a:schemeClr val="bg1"/>
                  </a:solidFill>
                </a:endParaRPr>
              </a:p>
            </p:txBody>
          </p:sp>
          <p:sp>
            <p:nvSpPr>
              <p:cNvPr id="59" name="Rectangle 76"/>
              <p:cNvSpPr>
                <a:spLocks noChangeArrowheads="1"/>
              </p:cNvSpPr>
              <p:nvPr/>
            </p:nvSpPr>
            <p:spPr bwMode="auto">
              <a:xfrm>
                <a:off x="3593" y="1041"/>
                <a:ext cx="113" cy="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900" dirty="0">
                    <a:solidFill>
                      <a:schemeClr val="bg1"/>
                    </a:solidFill>
                  </a:rPr>
                  <a:t>**</a:t>
                </a:r>
                <a:endParaRPr lang="en-GB" altLang="en-US" sz="3200" dirty="0">
                  <a:solidFill>
                    <a:schemeClr val="bg1"/>
                  </a:solidFill>
                </a:endParaRPr>
              </a:p>
            </p:txBody>
          </p:sp>
          <p:sp>
            <p:nvSpPr>
              <p:cNvPr id="60" name="Rectangle 77"/>
              <p:cNvSpPr>
                <a:spLocks noChangeArrowheads="1"/>
              </p:cNvSpPr>
              <p:nvPr/>
            </p:nvSpPr>
            <p:spPr bwMode="auto">
              <a:xfrm>
                <a:off x="4075" y="1258"/>
                <a:ext cx="113" cy="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900" dirty="0">
                    <a:solidFill>
                      <a:schemeClr val="bg1"/>
                    </a:solidFill>
                  </a:rPr>
                  <a:t>**</a:t>
                </a:r>
                <a:endParaRPr lang="en-GB" altLang="en-US" sz="3200" dirty="0">
                  <a:solidFill>
                    <a:schemeClr val="bg1"/>
                  </a:solidFill>
                </a:endParaRPr>
              </a:p>
            </p:txBody>
          </p:sp>
          <p:sp>
            <p:nvSpPr>
              <p:cNvPr id="61" name="Rectangle 78"/>
              <p:cNvSpPr>
                <a:spLocks noChangeArrowheads="1"/>
              </p:cNvSpPr>
              <p:nvPr/>
            </p:nvSpPr>
            <p:spPr bwMode="auto">
              <a:xfrm>
                <a:off x="3562" y="2087"/>
                <a:ext cx="1061"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400" dirty="0" err="1">
                    <a:solidFill>
                      <a:schemeClr val="bg1"/>
                    </a:solidFill>
                  </a:rPr>
                  <a:t>Hipp</a:t>
                </a:r>
                <a:r>
                  <a:rPr lang="en-US" altLang="en-US" sz="1400" dirty="0">
                    <a:solidFill>
                      <a:schemeClr val="bg1"/>
                    </a:solidFill>
                  </a:rPr>
                  <a:t>    Striatum  Cortex</a:t>
                </a:r>
                <a:endParaRPr lang="en-GB" altLang="en-US" sz="1400" dirty="0">
                  <a:solidFill>
                    <a:schemeClr val="bg1"/>
                  </a:solidFill>
                </a:endParaRPr>
              </a:p>
            </p:txBody>
          </p:sp>
          <p:grpSp>
            <p:nvGrpSpPr>
              <p:cNvPr id="62" name="Group 79"/>
              <p:cNvGrpSpPr>
                <a:grpSpLocks/>
              </p:cNvGrpSpPr>
              <p:nvPr/>
            </p:nvGrpSpPr>
            <p:grpSpPr bwMode="auto">
              <a:xfrm>
                <a:off x="2959" y="709"/>
                <a:ext cx="730" cy="244"/>
                <a:chOff x="2601" y="602"/>
                <a:chExt cx="676" cy="236"/>
              </a:xfrm>
            </p:grpSpPr>
            <p:sp>
              <p:nvSpPr>
                <p:cNvPr id="64" name="Rectangle 80"/>
                <p:cNvSpPr>
                  <a:spLocks noChangeArrowheads="1"/>
                </p:cNvSpPr>
                <p:nvPr/>
              </p:nvSpPr>
              <p:spPr bwMode="auto">
                <a:xfrm>
                  <a:off x="2663" y="602"/>
                  <a:ext cx="61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400" dirty="0">
                      <a:solidFill>
                        <a:schemeClr val="bg1"/>
                      </a:solidFill>
                      <a:latin typeface="Helvetica" charset="0"/>
                    </a:rPr>
                    <a:t>Corticosterone</a:t>
                  </a:r>
                  <a:endParaRPr lang="en-GB" altLang="en-US" sz="1400" dirty="0">
                    <a:solidFill>
                      <a:schemeClr val="bg1"/>
                    </a:solidFill>
                  </a:endParaRPr>
                </a:p>
              </p:txBody>
            </p:sp>
            <p:sp>
              <p:nvSpPr>
                <p:cNvPr id="65" name="Rectangle 81"/>
                <p:cNvSpPr>
                  <a:spLocks noChangeArrowheads="1"/>
                </p:cNvSpPr>
                <p:nvPr/>
              </p:nvSpPr>
              <p:spPr bwMode="auto">
                <a:xfrm>
                  <a:off x="2601" y="710"/>
                  <a:ext cx="39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400" dirty="0">
                      <a:solidFill>
                        <a:schemeClr val="bg1"/>
                      </a:solidFill>
                      <a:latin typeface="Helvetica" charset="0"/>
                    </a:rPr>
                    <a:t>        ng/g</a:t>
                  </a:r>
                  <a:endParaRPr lang="en-GB" altLang="en-US" sz="1400" dirty="0">
                    <a:solidFill>
                      <a:schemeClr val="bg1"/>
                    </a:solidFill>
                  </a:endParaRPr>
                </a:p>
              </p:txBody>
            </p:sp>
          </p:grpSp>
          <p:sp>
            <p:nvSpPr>
              <p:cNvPr id="63" name="Line 82"/>
              <p:cNvSpPr>
                <a:spLocks noChangeShapeType="1"/>
              </p:cNvSpPr>
              <p:nvPr/>
            </p:nvSpPr>
            <p:spPr bwMode="auto">
              <a:xfrm flipV="1">
                <a:off x="3350" y="1092"/>
                <a:ext cx="9" cy="950"/>
              </a:xfrm>
              <a:prstGeom prst="line">
                <a:avLst/>
              </a:prstGeom>
              <a:noFill/>
              <a:ln w="127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latin typeface="Arial" charset="0"/>
                  <a:ea typeface="ＭＳ Ｐゴシック" charset="0"/>
                </a:endParaRPr>
              </a:p>
            </p:txBody>
          </p:sp>
        </p:grpSp>
        <p:grpSp>
          <p:nvGrpSpPr>
            <p:cNvPr id="192" name="Group 191"/>
            <p:cNvGrpSpPr/>
            <p:nvPr/>
          </p:nvGrpSpPr>
          <p:grpSpPr>
            <a:xfrm>
              <a:off x="7296437" y="3429000"/>
              <a:ext cx="1085563" cy="612577"/>
              <a:chOff x="2286000" y="3426023"/>
              <a:chExt cx="1085563" cy="612577"/>
            </a:xfrm>
          </p:grpSpPr>
          <p:sp>
            <p:nvSpPr>
              <p:cNvPr id="193" name="Rectangle 192"/>
              <p:cNvSpPr/>
              <p:nvPr/>
            </p:nvSpPr>
            <p:spPr>
              <a:xfrm>
                <a:off x="2286000" y="3810000"/>
                <a:ext cx="228600" cy="2286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ectangle 193"/>
              <p:cNvSpPr/>
              <p:nvPr/>
            </p:nvSpPr>
            <p:spPr>
              <a:xfrm>
                <a:off x="2286000" y="3505200"/>
                <a:ext cx="228600" cy="228600"/>
              </a:xfrm>
              <a:prstGeom prst="rect">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TextBox 194"/>
              <p:cNvSpPr txBox="1"/>
              <p:nvPr/>
            </p:nvSpPr>
            <p:spPr>
              <a:xfrm>
                <a:off x="2504915" y="3426023"/>
                <a:ext cx="695485" cy="307777"/>
              </a:xfrm>
              <a:prstGeom prst="rect">
                <a:avLst/>
              </a:prstGeom>
              <a:noFill/>
            </p:spPr>
            <p:txBody>
              <a:bodyPr wrap="none" rtlCol="0">
                <a:spAutoFit/>
              </a:bodyPr>
              <a:lstStyle/>
              <a:p>
                <a:r>
                  <a:rPr lang="en-US" sz="1400" dirty="0" smtClean="0">
                    <a:solidFill>
                      <a:schemeClr val="bg1"/>
                    </a:solidFill>
                  </a:rPr>
                  <a:t>Control</a:t>
                </a:r>
                <a:endParaRPr lang="en-US" sz="1400" dirty="0">
                  <a:solidFill>
                    <a:schemeClr val="bg1"/>
                  </a:solidFill>
                </a:endParaRPr>
              </a:p>
            </p:txBody>
          </p:sp>
          <p:sp>
            <p:nvSpPr>
              <p:cNvPr id="196" name="TextBox 195"/>
              <p:cNvSpPr txBox="1"/>
              <p:nvPr/>
            </p:nvSpPr>
            <p:spPr>
              <a:xfrm>
                <a:off x="2514600" y="3730823"/>
                <a:ext cx="856963" cy="307777"/>
              </a:xfrm>
              <a:prstGeom prst="rect">
                <a:avLst/>
              </a:prstGeom>
              <a:noFill/>
            </p:spPr>
            <p:txBody>
              <a:bodyPr wrap="none" rtlCol="0">
                <a:spAutoFit/>
              </a:bodyPr>
              <a:lstStyle/>
              <a:p>
                <a:r>
                  <a:rPr lang="en-US" sz="1400" dirty="0" smtClean="0">
                    <a:solidFill>
                      <a:schemeClr val="bg1"/>
                    </a:solidFill>
                  </a:rPr>
                  <a:t>7% EtOH</a:t>
                </a:r>
                <a:endParaRPr lang="en-US" sz="1400" dirty="0">
                  <a:solidFill>
                    <a:schemeClr val="bg1"/>
                  </a:solidFill>
                </a:endParaRPr>
              </a:p>
            </p:txBody>
          </p:sp>
        </p:grpSp>
      </p:grpSp>
    </p:spTree>
    <p:extLst>
      <p:ext uri="{BB962C8B-B14F-4D97-AF65-F5344CB8AC3E}">
        <p14:creationId xmlns:p14="http://schemas.microsoft.com/office/powerpoint/2010/main" xmlns="" val="157605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209748" y="1691941"/>
            <a:ext cx="8629452" cy="4023059"/>
          </a:xfrm>
          <a:prstGeom prst="rect">
            <a:avLst/>
          </a:prstGeom>
          <a:solidFill>
            <a:schemeClr val="accent4">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152400"/>
            <a:ext cx="8153400" cy="990600"/>
          </a:xfrm>
        </p:spPr>
        <p:txBody>
          <a:bodyPr>
            <a:normAutofit fontScale="90000"/>
          </a:bodyPr>
          <a:lstStyle/>
          <a:p>
            <a:r>
              <a:rPr lang="en-US" dirty="0" smtClean="0"/>
              <a:t>Ethanol withdrawal (EWD) induced neuronal damage reduced by RU486</a:t>
            </a:r>
            <a:endParaRPr lang="en-US" dirty="0"/>
          </a:p>
        </p:txBody>
      </p:sp>
      <p:sp>
        <p:nvSpPr>
          <p:cNvPr id="3" name="Content Placeholder 2"/>
          <p:cNvSpPr>
            <a:spLocks noGrp="1"/>
          </p:cNvSpPr>
          <p:nvPr>
            <p:ph sz="quarter" idx="1"/>
          </p:nvPr>
        </p:nvSpPr>
        <p:spPr>
          <a:xfrm>
            <a:off x="990" y="5739447"/>
            <a:ext cx="9067800" cy="1118553"/>
          </a:xfrm>
        </p:spPr>
        <p:txBody>
          <a:bodyPr>
            <a:normAutofit fontScale="85000" lnSpcReduction="20000"/>
          </a:bodyPr>
          <a:lstStyle/>
          <a:p>
            <a:r>
              <a:rPr lang="en-US" dirty="0" err="1" smtClean="0"/>
              <a:t>Organotypic</a:t>
            </a:r>
            <a:r>
              <a:rPr lang="en-US" dirty="0" smtClean="0"/>
              <a:t> hippocampal slice cultures</a:t>
            </a:r>
          </a:p>
          <a:p>
            <a:r>
              <a:rPr lang="en-US" dirty="0" smtClean="0"/>
              <a:t>CORT (1uM)exposure during EWD resulted in significant loss of cells, which is reduced by GR antagonism. </a:t>
            </a:r>
            <a:endParaRPr lang="en-US" dirty="0"/>
          </a:p>
        </p:txBody>
      </p:sp>
      <p:sp>
        <p:nvSpPr>
          <p:cNvPr id="74" name="Rectangle 73"/>
          <p:cNvSpPr/>
          <p:nvPr/>
        </p:nvSpPr>
        <p:spPr>
          <a:xfrm>
            <a:off x="412643" y="1828801"/>
            <a:ext cx="8197957" cy="3505199"/>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0" descr="Propidium Iodide Images tif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2893" t="63013" r="9151" b="32222"/>
          <a:stretch/>
        </p:blipFill>
        <p:spPr bwMode="auto">
          <a:xfrm>
            <a:off x="611352" y="2683887"/>
            <a:ext cx="7846848" cy="2421513"/>
          </a:xfrm>
          <a:prstGeom prst="rect">
            <a:avLst/>
          </a:prstGeom>
          <a:noFill/>
          <a:ln>
            <a:noFill/>
          </a:ln>
          <a:effectLst>
            <a:outerShdw blurRad="50800" dist="381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 name="Picture 10" descr="Propidium Iodide Images tiff"/>
          <p:cNvPicPr>
            <a:picLocks noChangeAspect="1" noChangeArrowheads="1"/>
          </p:cNvPicPr>
          <p:nvPr/>
        </p:nvPicPr>
        <p:blipFill>
          <a:blip r:embed="rId3">
            <a:extLst>
              <a:ext uri="{28A0092B-C50C-407E-A947-70E740481C1C}">
                <a14:useLocalDpi xmlns:a14="http://schemas.microsoft.com/office/drawing/2010/main" xmlns="" val="0"/>
              </a:ext>
            </a:extLst>
          </a:blip>
          <a:srcRect l="9151" t="34399" r="9151" b="30000"/>
          <a:stretch>
            <a:fillRect/>
          </a:stretch>
        </p:blipFill>
        <p:spPr bwMode="auto">
          <a:xfrm>
            <a:off x="1331573" y="2757808"/>
            <a:ext cx="6898027" cy="2195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7" name="Text Box 11"/>
          <p:cNvSpPr txBox="1">
            <a:spLocks noChangeArrowheads="1"/>
          </p:cNvSpPr>
          <p:nvPr/>
        </p:nvSpPr>
        <p:spPr bwMode="auto">
          <a:xfrm>
            <a:off x="5081837" y="4648200"/>
            <a:ext cx="29337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GB" altLang="en-US" sz="1600" dirty="0" err="1">
                <a:solidFill>
                  <a:schemeClr val="tx2">
                    <a:lumMod val="10000"/>
                  </a:schemeClr>
                </a:solidFill>
                <a:latin typeface="Helvetica" charset="0"/>
              </a:rPr>
              <a:t>Propidium</a:t>
            </a:r>
            <a:r>
              <a:rPr lang="en-GB" altLang="en-US" sz="1600" dirty="0">
                <a:solidFill>
                  <a:schemeClr val="tx2">
                    <a:lumMod val="10000"/>
                  </a:schemeClr>
                </a:solidFill>
                <a:latin typeface="Helvetica" charset="0"/>
              </a:rPr>
              <a:t> iodide fluorescence</a:t>
            </a:r>
          </a:p>
        </p:txBody>
      </p:sp>
      <p:sp>
        <p:nvSpPr>
          <p:cNvPr id="144" name="Rectangle 13"/>
          <p:cNvSpPr>
            <a:spLocks noChangeArrowheads="1"/>
          </p:cNvSpPr>
          <p:nvPr/>
        </p:nvSpPr>
        <p:spPr bwMode="auto">
          <a:xfrm>
            <a:off x="6184574" y="5334000"/>
            <a:ext cx="273082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GB" altLang="en-US" sz="1800" dirty="0" smtClean="0">
                <a:solidFill>
                  <a:schemeClr val="tx2">
                    <a:lumMod val="10000"/>
                  </a:schemeClr>
                </a:solidFill>
              </a:rPr>
              <a:t>(Mulholland et al., 2005)</a:t>
            </a:r>
            <a:endParaRPr lang="en-GB" altLang="en-US" sz="1800" dirty="0">
              <a:solidFill>
                <a:schemeClr val="tx2">
                  <a:lumMod val="10000"/>
                </a:schemeClr>
              </a:solidFill>
            </a:endParaRPr>
          </a:p>
        </p:txBody>
      </p:sp>
      <p:pic>
        <p:nvPicPr>
          <p:cNvPr id="148" name="Picture 10" descr="Propidium Iodide Images tif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2893" t="63013" r="9151" b="32222"/>
          <a:stretch/>
        </p:blipFill>
        <p:spPr bwMode="auto">
          <a:xfrm>
            <a:off x="1136021" y="1905000"/>
            <a:ext cx="7322179" cy="705787"/>
          </a:xfrm>
          <a:prstGeom prst="rect">
            <a:avLst/>
          </a:prstGeom>
          <a:noFill/>
          <a:ln>
            <a:noFill/>
          </a:ln>
          <a:effectLst>
            <a:outerShdw blurRad="50800" dist="381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8" name="Text Box 4"/>
          <p:cNvSpPr txBox="1">
            <a:spLocks noChangeArrowheads="1"/>
          </p:cNvSpPr>
          <p:nvPr/>
        </p:nvSpPr>
        <p:spPr bwMode="auto">
          <a:xfrm>
            <a:off x="1530243" y="2283023"/>
            <a:ext cx="83195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400" b="1" u="sng" dirty="0">
                <a:solidFill>
                  <a:schemeClr val="tx2">
                    <a:lumMod val="10000"/>
                  </a:schemeClr>
                </a:solidFill>
                <a:latin typeface="Helvetica" charset="0"/>
              </a:rPr>
              <a:t>Control</a:t>
            </a:r>
          </a:p>
        </p:txBody>
      </p:sp>
      <p:sp>
        <p:nvSpPr>
          <p:cNvPr id="139" name="Text Box 5"/>
          <p:cNvSpPr txBox="1">
            <a:spLocks noChangeArrowheads="1"/>
          </p:cNvSpPr>
          <p:nvPr/>
        </p:nvSpPr>
        <p:spPr bwMode="auto">
          <a:xfrm>
            <a:off x="2590800" y="2283023"/>
            <a:ext cx="13716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400" b="1" u="sng" dirty="0" smtClean="0">
                <a:solidFill>
                  <a:schemeClr val="tx2">
                    <a:lumMod val="10000"/>
                  </a:schemeClr>
                </a:solidFill>
                <a:latin typeface="Helvetica" charset="0"/>
              </a:rPr>
              <a:t>EWD</a:t>
            </a:r>
            <a:endParaRPr lang="en-US" altLang="en-US" sz="1400" b="1" u="sng" dirty="0">
              <a:solidFill>
                <a:schemeClr val="tx2">
                  <a:lumMod val="10000"/>
                </a:schemeClr>
              </a:solidFill>
              <a:latin typeface="Helvetica" charset="0"/>
            </a:endParaRPr>
          </a:p>
        </p:txBody>
      </p:sp>
      <p:sp>
        <p:nvSpPr>
          <p:cNvPr id="140" name="Text Box 6"/>
          <p:cNvSpPr txBox="1">
            <a:spLocks noChangeArrowheads="1"/>
          </p:cNvSpPr>
          <p:nvPr/>
        </p:nvSpPr>
        <p:spPr bwMode="auto">
          <a:xfrm>
            <a:off x="4116726" y="2057400"/>
            <a:ext cx="129347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400" b="1" dirty="0" smtClean="0">
                <a:solidFill>
                  <a:schemeClr val="tx2">
                    <a:lumMod val="10000"/>
                  </a:schemeClr>
                </a:solidFill>
                <a:latin typeface="Helvetica" charset="0"/>
              </a:rPr>
              <a:t>CORT </a:t>
            </a:r>
            <a:r>
              <a:rPr lang="en-US" altLang="en-US" sz="1400" b="1" dirty="0">
                <a:solidFill>
                  <a:schemeClr val="tx2">
                    <a:lumMod val="10000"/>
                  </a:schemeClr>
                </a:solidFill>
                <a:latin typeface="Helvetica" charset="0"/>
              </a:rPr>
              <a:t>+</a:t>
            </a:r>
          </a:p>
          <a:p>
            <a:pPr algn="ctr"/>
            <a:r>
              <a:rPr lang="en-US" altLang="en-US" sz="1400" b="1" u="sng" dirty="0" smtClean="0">
                <a:solidFill>
                  <a:schemeClr val="tx2">
                    <a:lumMod val="10000"/>
                  </a:schemeClr>
                </a:solidFill>
                <a:latin typeface="Helvetica" charset="0"/>
              </a:rPr>
              <a:t>EWD</a:t>
            </a:r>
            <a:endParaRPr lang="en-US" altLang="en-US" sz="1400" b="1" u="sng" dirty="0">
              <a:solidFill>
                <a:schemeClr val="tx2">
                  <a:lumMod val="10000"/>
                </a:schemeClr>
              </a:solidFill>
              <a:latin typeface="Helvetica" charset="0"/>
            </a:endParaRPr>
          </a:p>
        </p:txBody>
      </p:sp>
      <p:sp>
        <p:nvSpPr>
          <p:cNvPr id="141" name="Text Box 7"/>
          <p:cNvSpPr txBox="1">
            <a:spLocks noChangeArrowheads="1"/>
          </p:cNvSpPr>
          <p:nvPr/>
        </p:nvSpPr>
        <p:spPr bwMode="auto">
          <a:xfrm>
            <a:off x="5556802" y="1905000"/>
            <a:ext cx="1301198"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32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32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32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3200">
                <a:solidFill>
                  <a:schemeClr val="tx1"/>
                </a:solidFill>
                <a:latin typeface="Helvetica" charset="0"/>
                <a:ea typeface="ＭＳ Ｐゴシック" charset="0"/>
              </a:defRPr>
            </a:lvl9pPr>
          </a:lstStyle>
          <a:p>
            <a:pPr algn="ctr">
              <a:defRPr/>
            </a:pPr>
            <a:r>
              <a:rPr lang="en-US" sz="1400" b="1" dirty="0" smtClean="0">
                <a:solidFill>
                  <a:schemeClr val="tx2">
                    <a:lumMod val="10000"/>
                  </a:schemeClr>
                </a:solidFill>
              </a:rPr>
              <a:t>RU486 + CORT +</a:t>
            </a:r>
          </a:p>
          <a:p>
            <a:pPr algn="ctr">
              <a:defRPr/>
            </a:pPr>
            <a:r>
              <a:rPr lang="en-US" sz="1400" b="1" u="sng" dirty="0" smtClean="0">
                <a:solidFill>
                  <a:schemeClr val="tx2">
                    <a:lumMod val="10000"/>
                  </a:schemeClr>
                </a:solidFill>
              </a:rPr>
              <a:t>EWD</a:t>
            </a:r>
          </a:p>
        </p:txBody>
      </p:sp>
      <p:sp>
        <p:nvSpPr>
          <p:cNvPr id="142" name="Text Box 8"/>
          <p:cNvSpPr txBox="1">
            <a:spLocks noChangeArrowheads="1"/>
          </p:cNvSpPr>
          <p:nvPr/>
        </p:nvSpPr>
        <p:spPr bwMode="auto">
          <a:xfrm>
            <a:off x="6756400" y="1928336"/>
            <a:ext cx="17018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r>
              <a:rPr lang="en-US" altLang="en-US" sz="1400" b="1" dirty="0">
                <a:solidFill>
                  <a:schemeClr val="tx2">
                    <a:lumMod val="10000"/>
                  </a:schemeClr>
                </a:solidFill>
                <a:latin typeface="Helvetica" charset="0"/>
              </a:rPr>
              <a:t>Spironolactone + </a:t>
            </a:r>
            <a:r>
              <a:rPr lang="en-US" altLang="en-US" sz="1400" b="1" dirty="0" smtClean="0">
                <a:solidFill>
                  <a:schemeClr val="tx2">
                    <a:lumMod val="10000"/>
                  </a:schemeClr>
                </a:solidFill>
                <a:latin typeface="Helvetica" charset="0"/>
              </a:rPr>
              <a:t>CORT </a:t>
            </a:r>
            <a:r>
              <a:rPr lang="en-US" altLang="en-US" sz="1400" b="1" dirty="0">
                <a:solidFill>
                  <a:schemeClr val="tx2">
                    <a:lumMod val="10000"/>
                  </a:schemeClr>
                </a:solidFill>
                <a:latin typeface="Helvetica" charset="0"/>
              </a:rPr>
              <a:t>+</a:t>
            </a:r>
          </a:p>
          <a:p>
            <a:pPr algn="ctr"/>
            <a:r>
              <a:rPr lang="en-US" altLang="en-US" sz="1400" b="1" u="sng" dirty="0" smtClean="0">
                <a:solidFill>
                  <a:schemeClr val="tx2">
                    <a:lumMod val="10000"/>
                  </a:schemeClr>
                </a:solidFill>
                <a:latin typeface="Helvetica" charset="0"/>
              </a:rPr>
              <a:t>EWD</a:t>
            </a:r>
            <a:endParaRPr lang="en-US" altLang="en-US" sz="1400" b="1" u="sng" dirty="0">
              <a:solidFill>
                <a:schemeClr val="tx2">
                  <a:lumMod val="10000"/>
                </a:schemeClr>
              </a:solidFill>
              <a:latin typeface="Helvetica" charset="0"/>
            </a:endParaRPr>
          </a:p>
        </p:txBody>
      </p:sp>
      <p:sp>
        <p:nvSpPr>
          <p:cNvPr id="152" name="Text Box 4"/>
          <p:cNvSpPr txBox="1">
            <a:spLocks noChangeArrowheads="1"/>
          </p:cNvSpPr>
          <p:nvPr/>
        </p:nvSpPr>
        <p:spPr bwMode="auto">
          <a:xfrm>
            <a:off x="542132" y="3039726"/>
            <a:ext cx="55952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400" b="1" dirty="0" smtClean="0">
                <a:solidFill>
                  <a:schemeClr val="tx2">
                    <a:lumMod val="10000"/>
                  </a:schemeClr>
                </a:solidFill>
                <a:latin typeface="Helvetica" charset="0"/>
              </a:rPr>
              <a:t>20X</a:t>
            </a:r>
            <a:endParaRPr lang="en-US" altLang="en-US" sz="1400" b="1" dirty="0">
              <a:solidFill>
                <a:schemeClr val="tx2">
                  <a:lumMod val="10000"/>
                </a:schemeClr>
              </a:solidFill>
              <a:latin typeface="Helvetica" charset="0"/>
            </a:endParaRPr>
          </a:p>
        </p:txBody>
      </p:sp>
      <p:sp>
        <p:nvSpPr>
          <p:cNvPr id="153" name="Text Box 4"/>
          <p:cNvSpPr txBox="1">
            <a:spLocks noChangeArrowheads="1"/>
          </p:cNvSpPr>
          <p:nvPr/>
        </p:nvSpPr>
        <p:spPr bwMode="auto">
          <a:xfrm>
            <a:off x="609600" y="3794251"/>
            <a:ext cx="55952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en-US" sz="1400" b="1" dirty="0" smtClean="0">
                <a:solidFill>
                  <a:schemeClr val="tx2">
                    <a:lumMod val="10000"/>
                  </a:schemeClr>
                </a:solidFill>
                <a:latin typeface="Helvetica" charset="0"/>
              </a:rPr>
              <a:t>5X</a:t>
            </a:r>
            <a:endParaRPr lang="en-US" altLang="en-US" sz="1400" b="1" dirty="0">
              <a:solidFill>
                <a:schemeClr val="tx2">
                  <a:lumMod val="10000"/>
                </a:schemeClr>
              </a:solidFill>
              <a:latin typeface="Helvetica" charset="0"/>
            </a:endParaRPr>
          </a:p>
        </p:txBody>
      </p:sp>
    </p:spTree>
    <p:extLst>
      <p:ext uri="{BB962C8B-B14F-4D97-AF65-F5344CB8AC3E}">
        <p14:creationId xmlns:p14="http://schemas.microsoft.com/office/powerpoint/2010/main" xmlns="" val="8947853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10261</TotalTime>
  <Words>678</Words>
  <Application>Microsoft Macintosh PowerPoint</Application>
  <PresentationFormat>On-screen Show (4:3)</PresentationFormat>
  <Paragraphs>198</Paragraphs>
  <Slides>17</Slides>
  <Notes>14</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Median</vt:lpstr>
      <vt:lpstr>Equity</vt:lpstr>
      <vt:lpstr>Addiction Therapy-2014 Chicago,  USA August 4 - 6,  2014</vt:lpstr>
      <vt:lpstr>Preclinical Studies of Glucocorticoid Receptor Antagonists in the Treatment of Alcohol Dependence</vt:lpstr>
      <vt:lpstr>Current FDA Approved Treatments for Alcohol Dependence</vt:lpstr>
      <vt:lpstr>Stress and Addiction</vt:lpstr>
      <vt:lpstr>Stress and Addiction</vt:lpstr>
      <vt:lpstr>Potential Mechanism of CORT/DA Interaction</vt:lpstr>
      <vt:lpstr>Voluntary Intermittent Ethanol Consumption and CORT</vt:lpstr>
      <vt:lpstr>Forced Continuous Ethanol Consumption and Corticosterone</vt:lpstr>
      <vt:lpstr>Ethanol withdrawal (EWD) induced neuronal damage reduced by RU486</vt:lpstr>
      <vt:lpstr>Glucocorticoid Antagonists</vt:lpstr>
      <vt:lpstr>Cognitive effects of EWD and exposure reduced by RU486</vt:lpstr>
      <vt:lpstr>Behavioral effects of EWD reduced by RU486</vt:lpstr>
      <vt:lpstr>Preference for alcohol is reduced by RU486</vt:lpstr>
      <vt:lpstr>Summary</vt:lpstr>
      <vt:lpstr>Human Trials</vt:lpstr>
      <vt:lpstr>Acknowledgements</vt:lpstr>
      <vt:lpstr>Meet the eminent gathering once again at Addiction Therapy-2015 Florida,  USA August 3 - 5,  2015</vt:lpstr>
    </vt:vector>
  </TitlesOfParts>
  <Company>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Preclinical Studies of Glucocorticoid Receptor Antagonists in the Treatment of Alcohol Dependence</dc:title>
  <dc:creator>Sharrett-Field, Lynda</dc:creator>
  <cp:lastModifiedBy>omics-ws304</cp:lastModifiedBy>
  <cp:revision>83</cp:revision>
  <dcterms:created xsi:type="dcterms:W3CDTF">2014-07-28T15:21:01Z</dcterms:created>
  <dcterms:modified xsi:type="dcterms:W3CDTF">2014-10-04T08:44:19Z</dcterms:modified>
</cp:coreProperties>
</file>