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24"/>
  </p:notesMasterIdLst>
  <p:sldIdLst>
    <p:sldId id="256" r:id="rId2"/>
    <p:sldId id="264" r:id="rId3"/>
    <p:sldId id="280" r:id="rId4"/>
    <p:sldId id="257" r:id="rId5"/>
    <p:sldId id="258" r:id="rId6"/>
    <p:sldId id="283" r:id="rId7"/>
    <p:sldId id="284" r:id="rId8"/>
    <p:sldId id="259" r:id="rId9"/>
    <p:sldId id="260" r:id="rId10"/>
    <p:sldId id="261" r:id="rId11"/>
    <p:sldId id="287" r:id="rId12"/>
    <p:sldId id="272" r:id="rId13"/>
    <p:sldId id="266" r:id="rId14"/>
    <p:sldId id="273" r:id="rId15"/>
    <p:sldId id="267" r:id="rId16"/>
    <p:sldId id="289" r:id="rId17"/>
    <p:sldId id="279" r:id="rId18"/>
    <p:sldId id="291" r:id="rId19"/>
    <p:sldId id="276" r:id="rId20"/>
    <p:sldId id="277" r:id="rId21"/>
    <p:sldId id="278" r:id="rId22"/>
    <p:sldId id="26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86900" autoAdjust="0"/>
  </p:normalViewPr>
  <p:slideViewPr>
    <p:cSldViewPr snapToGrid="0">
      <p:cViewPr varScale="1">
        <p:scale>
          <a:sx n="63" d="100"/>
          <a:sy n="63" d="100"/>
        </p:scale>
        <p:origin x="39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AID\PAID%20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AID\PAID%20resul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AID\PAID%20resul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AID\PAID%20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692038495188114E-2"/>
          <c:y val="0.14583333333333351"/>
          <c:w val="0.89019685039370144"/>
          <c:h val="0.645149095946340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Sheet3!$A$2</c:f>
              <c:strCache>
                <c:ptCount val="1"/>
                <c:pt idx="0">
                  <c:v>Neuropathy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9.1899970836978716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latin typeface="Arial" pitchFamily="34" charset="0"/>
                        <a:cs typeface="Arial" pitchFamily="34" charset="0"/>
                      </a:rPr>
                      <a:t>42.7%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1E-40A0-A3B7-2C07A52FAB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Sheet3!$B$2</c:f>
              <c:numCache>
                <c:formatCode>General</c:formatCode>
                <c:ptCount val="1"/>
                <c:pt idx="0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1E-40A0-A3B7-2C07A52FAB0B}"/>
            </c:ext>
          </c:extLst>
        </c:ser>
        <c:ser>
          <c:idx val="1"/>
          <c:order val="1"/>
          <c:tx>
            <c:strRef>
              <c:f>Sheet3!$A$3</c:f>
              <c:strCache>
                <c:ptCount val="1"/>
                <c:pt idx="0">
                  <c:v>Foot problems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2.9571821581961181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latin typeface="Arial" pitchFamily="34" charset="0"/>
                        <a:cs typeface="Arial" pitchFamily="34" charset="0"/>
                      </a:rPr>
                      <a:t>34.0%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1E-40A0-A3B7-2C07A52FAB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Sheet3!$B$3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1E-40A0-A3B7-2C07A52FAB0B}"/>
            </c:ext>
          </c:extLst>
        </c:ser>
        <c:ser>
          <c:idx val="2"/>
          <c:order val="2"/>
          <c:tx>
            <c:strRef>
              <c:f>Sheet3!$A$4</c:f>
              <c:strCache>
                <c:ptCount val="1"/>
                <c:pt idx="0">
                  <c:v>Retinopathy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0796646592153093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latin typeface="Arial" pitchFamily="34" charset="0"/>
                        <a:cs typeface="Arial" pitchFamily="34" charset="0"/>
                      </a:rPr>
                      <a:t>32.4%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1E-40A0-A3B7-2C07A52FAB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Sheet3!$B$4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1E-40A0-A3B7-2C07A52FAB0B}"/>
            </c:ext>
          </c:extLst>
        </c:ser>
        <c:ser>
          <c:idx val="3"/>
          <c:order val="3"/>
          <c:tx>
            <c:strRef>
              <c:f>Sheet3!$A$5</c:f>
              <c:strCache>
                <c:ptCount val="1"/>
                <c:pt idx="0">
                  <c:v>PVD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3.7270341207349547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latin typeface="Arial" pitchFamily="34" charset="0"/>
                        <a:cs typeface="Arial" pitchFamily="34" charset="0"/>
                      </a:rPr>
                      <a:t>27.3%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1E-40A0-A3B7-2C07A52FAB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Sheet3!$B$5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21E-40A0-A3B7-2C07A52FAB0B}"/>
            </c:ext>
          </c:extLst>
        </c:ser>
        <c:ser>
          <c:idx val="4"/>
          <c:order val="4"/>
          <c:tx>
            <c:strRef>
              <c:f>Sheet3!$A$6</c:f>
              <c:strCache>
                <c:ptCount val="1"/>
                <c:pt idx="0">
                  <c:v>CAD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8.3566637503646318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latin typeface="Arial" pitchFamily="34" charset="0"/>
                        <a:cs typeface="Arial" pitchFamily="34" charset="0"/>
                      </a:rPr>
                      <a:t>12.3%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21E-40A0-A3B7-2C07A52FAB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Sheet3!$B$6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21E-40A0-A3B7-2C07A52FAB0B}"/>
            </c:ext>
          </c:extLst>
        </c:ser>
        <c:ser>
          <c:idx val="5"/>
          <c:order val="5"/>
          <c:tx>
            <c:strRef>
              <c:f>Sheet3!$A$7</c:f>
              <c:strCache>
                <c:ptCount val="1"/>
                <c:pt idx="0">
                  <c:v>Nephropathy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118497242556102E-16"/>
                  <c:y val="1.6492622838353941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latin typeface="Arial" pitchFamily="34" charset="0"/>
                        <a:cs typeface="Arial" pitchFamily="34" charset="0"/>
                      </a:rPr>
                      <a:t>7.5%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21E-40A0-A3B7-2C07A52FAB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Sheet3!$B$7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21E-40A0-A3B7-2C07A52FAB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608832"/>
        <c:axId val="55610368"/>
      </c:barChart>
      <c:catAx>
        <c:axId val="5560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10368"/>
        <c:crosses val="autoZero"/>
        <c:auto val="1"/>
        <c:lblAlgn val="ctr"/>
        <c:lblOffset val="100"/>
        <c:noMultiLvlLbl val="0"/>
      </c:catAx>
      <c:valAx>
        <c:axId val="5561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0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3468722659667566E-2"/>
          <c:y val="0.82117381160688319"/>
          <c:w val="0.9025067804024488"/>
          <c:h val="0.151048410615339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17826070795496"/>
          <c:y val="2.3647881187086394E-2"/>
          <c:w val="0.56282173929204504"/>
          <c:h val="0.9527042376258272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Sheet4!$A$1:$A$10</c:f>
              <c:strCache>
                <c:ptCount val="10"/>
                <c:pt idx="0">
                  <c:v>Not having concrete goals</c:v>
                </c:pt>
                <c:pt idx="1">
                  <c:v>Feeling discouraged</c:v>
                </c:pt>
                <c:pt idx="2">
                  <c:v>Feeling scared</c:v>
                </c:pt>
                <c:pt idx="3">
                  <c:v>Uncomfortable social situations</c:v>
                </c:pt>
                <c:pt idx="4">
                  <c:v>Feeling of deprivation</c:v>
                </c:pt>
                <c:pt idx="5">
                  <c:v>Feeling depressed</c:v>
                </c:pt>
                <c:pt idx="6">
                  <c:v>Mood related to diabetes</c:v>
                </c:pt>
                <c:pt idx="7">
                  <c:v>Feeling overwhelmed</c:v>
                </c:pt>
                <c:pt idx="8">
                  <c:v>Worrying about low blood sugar</c:v>
                </c:pt>
                <c:pt idx="9">
                  <c:v>Feeling angry</c:v>
                </c:pt>
              </c:strCache>
            </c:strRef>
          </c:cat>
          <c:val>
            <c:numRef>
              <c:f>Sheet4!$B$1:$B$10</c:f>
              <c:numCache>
                <c:formatCode>General</c:formatCode>
                <c:ptCount val="10"/>
                <c:pt idx="0">
                  <c:v>31</c:v>
                </c:pt>
                <c:pt idx="1">
                  <c:v>17</c:v>
                </c:pt>
                <c:pt idx="2">
                  <c:v>32</c:v>
                </c:pt>
                <c:pt idx="3">
                  <c:v>16</c:v>
                </c:pt>
                <c:pt idx="4">
                  <c:v>21</c:v>
                </c:pt>
                <c:pt idx="5">
                  <c:v>35</c:v>
                </c:pt>
                <c:pt idx="6">
                  <c:v>18</c:v>
                </c:pt>
                <c:pt idx="7">
                  <c:v>34</c:v>
                </c:pt>
                <c:pt idx="8">
                  <c:v>36</c:v>
                </c:pt>
                <c:pt idx="9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00-4081-916C-977FC460AA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5130368"/>
        <c:axId val="56709120"/>
      </c:barChart>
      <c:catAx>
        <c:axId val="551303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 i="0" baseline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6709120"/>
        <c:crosses val="autoZero"/>
        <c:auto val="1"/>
        <c:lblAlgn val="ctr"/>
        <c:lblOffset val="100"/>
        <c:noMultiLvlLbl val="0"/>
      </c:catAx>
      <c:valAx>
        <c:axId val="56709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55130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Sheet4!$T$12:$T$21</c:f>
              <c:strCache>
                <c:ptCount val="10"/>
                <c:pt idx="0">
                  <c:v>Constantly concerned about food</c:v>
                </c:pt>
                <c:pt idx="1">
                  <c:v>Worry about future and complications</c:v>
                </c:pt>
                <c:pt idx="2">
                  <c:v>Feeling of guilt</c:v>
                </c:pt>
                <c:pt idx="3">
                  <c:v>Not accepting diabetes</c:v>
                </c:pt>
                <c:pt idx="4">
                  <c:v>Feeling unsatisfied with doctor</c:v>
                </c:pt>
                <c:pt idx="5">
                  <c:v>Diabetes taking up too much energy</c:v>
                </c:pt>
                <c:pt idx="6">
                  <c:v>Feeling alone</c:v>
                </c:pt>
                <c:pt idx="7">
                  <c:v>Friends and family unsupportive</c:v>
                </c:pt>
                <c:pt idx="8">
                  <c:v>Coping with complications</c:v>
                </c:pt>
                <c:pt idx="9">
                  <c:v>Feeling burned out</c:v>
                </c:pt>
              </c:strCache>
            </c:strRef>
          </c:cat>
          <c:val>
            <c:numRef>
              <c:f>Sheet4!$U$12:$U$21</c:f>
              <c:numCache>
                <c:formatCode>General</c:formatCode>
                <c:ptCount val="10"/>
                <c:pt idx="0">
                  <c:v>25</c:v>
                </c:pt>
                <c:pt idx="1">
                  <c:v>53</c:v>
                </c:pt>
                <c:pt idx="2">
                  <c:v>35</c:v>
                </c:pt>
                <c:pt idx="3">
                  <c:v>30</c:v>
                </c:pt>
                <c:pt idx="4">
                  <c:v>9</c:v>
                </c:pt>
                <c:pt idx="5">
                  <c:v>27</c:v>
                </c:pt>
                <c:pt idx="6">
                  <c:v>14</c:v>
                </c:pt>
                <c:pt idx="7">
                  <c:v>12</c:v>
                </c:pt>
                <c:pt idx="8">
                  <c:v>15</c:v>
                </c:pt>
                <c:pt idx="9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51-4D68-BCA4-582747C2F8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6724864"/>
        <c:axId val="56734848"/>
      </c:barChart>
      <c:catAx>
        <c:axId val="567248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 i="0" baseline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6734848"/>
        <c:crosses val="autoZero"/>
        <c:auto val="1"/>
        <c:lblAlgn val="ctr"/>
        <c:lblOffset val="100"/>
        <c:noMultiLvlLbl val="0"/>
      </c:catAx>
      <c:valAx>
        <c:axId val="56734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56724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Sheet1!$F$3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35665291925092E-2"/>
                  <c:y val="-1.5061769914570415E-2"/>
                </c:manualLayout>
              </c:layout>
              <c:tx>
                <c:rich>
                  <a:bodyPr/>
                  <a:lstStyle/>
                  <a:p>
                    <a:r>
                      <a:rPr lang="en-US" sz="1500" b="1" dirty="0">
                        <a:latin typeface="Arial" pitchFamily="34" charset="0"/>
                        <a:cs typeface="Arial" pitchFamily="34" charset="0"/>
                      </a:rPr>
                      <a:t>9</a:t>
                    </a:r>
                    <a:r>
                      <a:rPr lang="en-US" sz="1400" b="1" dirty="0"/>
                      <a:t>0.1%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C7-40E8-A745-825D2B4860CD}"/>
                </c:ext>
              </c:extLst>
            </c:dLbl>
            <c:dLbl>
              <c:idx val="1"/>
              <c:layout>
                <c:manualLayout>
                  <c:x val="1.6679704022629745E-2"/>
                  <c:y val="-1.7777780888500593E-2"/>
                </c:manualLayout>
              </c:layout>
              <c:tx>
                <c:rich>
                  <a:bodyPr/>
                  <a:lstStyle/>
                  <a:p>
                    <a:r>
                      <a:rPr lang="en-US" sz="1500" b="1">
                        <a:latin typeface="Arial" pitchFamily="34" charset="0"/>
                        <a:cs typeface="Arial" pitchFamily="34" charset="0"/>
                      </a:rPr>
                      <a:t>8</a:t>
                    </a:r>
                    <a:r>
                      <a:rPr lang="en-US" sz="1400" b="1"/>
                      <a:t>4.6%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C7-40E8-A745-825D2B4860CD}"/>
                </c:ext>
              </c:extLst>
            </c:dLbl>
            <c:dLbl>
              <c:idx val="2"/>
              <c:layout>
                <c:manualLayout>
                  <c:x val="1.8764622940620902E-2"/>
                  <c:y val="-2.2222401088784094E-2"/>
                </c:manualLayout>
              </c:layout>
              <c:tx>
                <c:rich>
                  <a:bodyPr/>
                  <a:lstStyle/>
                  <a:p>
                    <a:r>
                      <a:rPr lang="en-US" sz="1500" b="1">
                        <a:latin typeface="Arial" pitchFamily="34" charset="0"/>
                        <a:cs typeface="Arial" pitchFamily="34" charset="0"/>
                      </a:rPr>
                      <a:t>8</a:t>
                    </a:r>
                    <a:r>
                      <a:rPr lang="en-US" sz="1400" b="1"/>
                      <a:t>3.0%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C7-40E8-A745-825D2B4860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Sheet1!$E$4:$E$6</c:f>
              <c:strCache>
                <c:ptCount val="3"/>
                <c:pt idx="0">
                  <c:v>Easy to complete</c:v>
                </c:pt>
                <c:pt idx="1">
                  <c:v>Complete again</c:v>
                </c:pt>
                <c:pt idx="2">
                  <c:v>Appropriate to Indian population</c:v>
                </c:pt>
              </c:strCache>
            </c:strRef>
          </c:cat>
          <c:val>
            <c:numRef>
              <c:f>Sheet1!$F$4:$F$6</c:f>
              <c:numCache>
                <c:formatCode>General</c:formatCode>
                <c:ptCount val="3"/>
                <c:pt idx="0">
                  <c:v>228</c:v>
                </c:pt>
                <c:pt idx="1">
                  <c:v>214</c:v>
                </c:pt>
                <c:pt idx="2">
                  <c:v>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C7-40E8-A745-825D2B4860CD}"/>
            </c:ext>
          </c:extLst>
        </c:ser>
        <c:ser>
          <c:idx val="1"/>
          <c:order val="1"/>
          <c:tx>
            <c:strRef>
              <c:f>Sheet1!$G$3</c:f>
              <c:strCache>
                <c:ptCount val="1"/>
                <c:pt idx="0">
                  <c:v>Yes maybe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Sheet1!$E$4:$E$6</c:f>
              <c:strCache>
                <c:ptCount val="3"/>
                <c:pt idx="0">
                  <c:v>Easy to complete</c:v>
                </c:pt>
                <c:pt idx="1">
                  <c:v>Complete again</c:v>
                </c:pt>
                <c:pt idx="2">
                  <c:v>Appropriate to Indian population</c:v>
                </c:pt>
              </c:strCache>
            </c:strRef>
          </c:cat>
          <c:val>
            <c:numRef>
              <c:f>Sheet1!$G$4:$G$6</c:f>
              <c:numCache>
                <c:formatCode>General</c:formatCode>
                <c:ptCount val="3"/>
                <c:pt idx="0">
                  <c:v>0</c:v>
                </c:pt>
                <c:pt idx="1">
                  <c:v>37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C7-40E8-A745-825D2B4860CD}"/>
            </c:ext>
          </c:extLst>
        </c:ser>
        <c:ser>
          <c:idx val="2"/>
          <c:order val="2"/>
          <c:tx>
            <c:strRef>
              <c:f>Sheet1!$H$3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Sheet1!$E$4:$E$6</c:f>
              <c:strCache>
                <c:ptCount val="3"/>
                <c:pt idx="0">
                  <c:v>Easy to complete</c:v>
                </c:pt>
                <c:pt idx="1">
                  <c:v>Complete again</c:v>
                </c:pt>
                <c:pt idx="2">
                  <c:v>Appropriate to Indian population</c:v>
                </c:pt>
              </c:strCache>
            </c:strRef>
          </c:cat>
          <c:val>
            <c:numRef>
              <c:f>Sheet1!$H$4:$H$6</c:f>
              <c:numCache>
                <c:formatCode>General</c:formatCode>
                <c:ptCount val="3"/>
                <c:pt idx="0">
                  <c:v>24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FC7-40E8-A745-825D2B4860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7461376"/>
        <c:axId val="57475456"/>
        <c:axId val="0"/>
      </c:bar3DChart>
      <c:catAx>
        <c:axId val="574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57475456"/>
        <c:crosses val="autoZero"/>
        <c:auto val="1"/>
        <c:lblAlgn val="ctr"/>
        <c:lblOffset val="100"/>
        <c:noMultiLvlLbl val="0"/>
      </c:catAx>
      <c:valAx>
        <c:axId val="57475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 dirty="0">
                    <a:latin typeface="Arial" pitchFamily="34" charset="0"/>
                    <a:cs typeface="Arial" pitchFamily="34" charset="0"/>
                  </a:rPr>
                  <a:t>Number</a:t>
                </a:r>
                <a:r>
                  <a:rPr lang="en-GB" sz="1200" b="1" baseline="0" dirty="0">
                    <a:latin typeface="Arial" pitchFamily="34" charset="0"/>
                    <a:cs typeface="Arial" pitchFamily="34" charset="0"/>
                  </a:rPr>
                  <a:t> of participants</a:t>
                </a:r>
                <a:endParaRPr lang="en-GB" sz="1200" b="1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1.279823980411755E-2"/>
              <c:y val="0.2631148316911341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6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3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n-ea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72B01-B7DC-4361-B482-8DD3138B5308}" type="datetimeFigureOut">
              <a:rPr lang="en-GB" smtClean="0"/>
              <a:pPr/>
              <a:t>03/08/2016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85623-0808-49C4-A674-376FBF787C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122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especially with insulin injections </a:t>
            </a:r>
          </a:p>
          <a:p>
            <a:r>
              <a:rPr lang="en-GB" dirty="0"/>
              <a:t>Various negative emotions</a:t>
            </a:r>
          </a:p>
          <a:p>
            <a:r>
              <a:rPr lang="en-GB" dirty="0"/>
              <a:t>aggravate feelings of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responses are classified as ‘Diabetes-specific Psychological Distress (DSPD). </a:t>
            </a:r>
            <a:r>
              <a:rPr lang="en-GB" dirty="0"/>
              <a:t>It’s a</a:t>
            </a:r>
            <a:r>
              <a:rPr lang="en-GB" baseline="0" dirty="0"/>
              <a:t> separate entity from general emotional distress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85623-0808-49C4-A674-376FBF787C8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764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Explain here that those aged bet 25 –</a:t>
            </a:r>
            <a:r>
              <a:rPr lang="en-GB" baseline="0" dirty="0"/>
              <a:t> 44 yrs were 3.6x more likely to have DSPD </a:t>
            </a:r>
          </a:p>
          <a:p>
            <a:r>
              <a:rPr lang="en-GB" baseline="0" dirty="0"/>
              <a:t>However other interesting points to high light are: Gender/educational, </a:t>
            </a:r>
            <a:r>
              <a:rPr lang="en-GB" dirty="0"/>
              <a:t>employment and marital status and duration of diabetes was not statistically significant</a:t>
            </a:r>
          </a:p>
          <a:p>
            <a:r>
              <a:rPr lang="en-GB" dirty="0"/>
              <a:t>Also,</a:t>
            </a:r>
            <a:r>
              <a:rPr lang="en-GB" baseline="0" dirty="0"/>
              <a:t> regardless of the duration of diabetes or any socio-demographic factors, 1/3</a:t>
            </a:r>
            <a:r>
              <a:rPr lang="en-GB" baseline="30000" dirty="0"/>
              <a:t>rd</a:t>
            </a:r>
            <a:r>
              <a:rPr lang="en-GB" baseline="0" dirty="0"/>
              <a:t> of the individuals showed evidence of DSPD.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85623-0808-49C4-A674-376FBF787C87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Explain here that those aged bet 25 –</a:t>
            </a:r>
            <a:r>
              <a:rPr lang="en-GB" baseline="0" dirty="0"/>
              <a:t> 44 yrs were 3.6x more likely to have DSPD </a:t>
            </a:r>
          </a:p>
          <a:p>
            <a:r>
              <a:rPr lang="en-GB" baseline="0" dirty="0"/>
              <a:t>However other interesting points to high light are: Gender/educational, </a:t>
            </a:r>
            <a:r>
              <a:rPr lang="en-GB" dirty="0"/>
              <a:t>employment and marital status and duration of diabetes was not statistically significant</a:t>
            </a:r>
          </a:p>
          <a:p>
            <a:r>
              <a:rPr lang="en-GB" dirty="0"/>
              <a:t>Also,</a:t>
            </a:r>
            <a:r>
              <a:rPr lang="en-GB" baseline="0" dirty="0"/>
              <a:t> regardless of the duration of diabetes or any socio-demographic factors, 1/3</a:t>
            </a:r>
            <a:r>
              <a:rPr lang="en-GB" baseline="30000" dirty="0"/>
              <a:t>rd</a:t>
            </a:r>
            <a:r>
              <a:rPr lang="en-GB" baseline="0" dirty="0"/>
              <a:t> of the individuals showed evidence of DSPD.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85623-0808-49C4-A674-376FBF787C87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927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&gt;90% found</a:t>
            </a:r>
            <a:r>
              <a:rPr lang="en-GB" baseline="0" dirty="0"/>
              <a:t> PAID easy to complete</a:t>
            </a:r>
          </a:p>
          <a:p>
            <a:r>
              <a:rPr lang="en-GB" baseline="0" dirty="0"/>
              <a:t>84.6% willing to do it again</a:t>
            </a:r>
          </a:p>
          <a:p>
            <a:r>
              <a:rPr lang="en-GB" baseline="0" dirty="0"/>
              <a:t>Majority (83%) suggested that PAID was appropriate for the Indian population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85623-0808-49C4-A674-376FBF787C87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046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Worrying about future complications and issues relating to emotional feelings in diabetes</a:t>
            </a:r>
            <a:r>
              <a:rPr lang="en-GB" altLang="en-US" baseline="0" dirty="0"/>
              <a:t> (anger, depressed, guilty, overwhelmed, scared etc)</a:t>
            </a:r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E40C59-5A17-489C-BD3E-23AD8358215F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940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Known to improve outcomes </a:t>
            </a:r>
          </a:p>
          <a:p>
            <a:r>
              <a:rPr lang="en-GB" altLang="en-US"/>
              <a:t>?Minor changes on wording</a:t>
            </a:r>
          </a:p>
          <a:p>
            <a:endParaRPr lang="en-GB" altLang="en-US"/>
          </a:p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D55450-C14E-4827-8097-3A39696E6B06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520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85623-0808-49C4-A674-376FBF787C8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556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Modern means of measuring </a:t>
            </a:r>
            <a:r>
              <a:rPr lang="en-GB" dirty="0" err="1"/>
              <a:t>QoL</a:t>
            </a:r>
            <a:r>
              <a:rPr lang="en-GB" dirty="0"/>
              <a:t> involves self-reported questionnaires</a:t>
            </a:r>
          </a:p>
          <a:p>
            <a:r>
              <a:rPr lang="en-GB" dirty="0"/>
              <a:t>PAID measures DSPD. Developed in Boston,</a:t>
            </a:r>
            <a:r>
              <a:rPr lang="en-GB" baseline="0" dirty="0"/>
              <a:t> USA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85623-0808-49C4-A674-376FBF787C8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836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85623-0808-49C4-A674-376FBF787C8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685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Outpatient </a:t>
            </a:r>
            <a:r>
              <a:rPr lang="en-GB" dirty="0" err="1"/>
              <a:t>dept</a:t>
            </a:r>
            <a:r>
              <a:rPr lang="en-GB" dirty="0"/>
              <a:t> </a:t>
            </a:r>
            <a:r>
              <a:rPr lang="en-GB" baseline="0" dirty="0"/>
              <a:t>of endocrine, diabetes and metabolism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85623-0808-49C4-A674-376FBF787C8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268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Tamil – local language</a:t>
            </a:r>
          </a:p>
          <a:p>
            <a:r>
              <a:rPr lang="en-GB" dirty="0"/>
              <a:t>Approached eligible participants whilst waiting</a:t>
            </a:r>
          </a:p>
          <a:p>
            <a:r>
              <a:rPr lang="en-GB" dirty="0"/>
              <a:t>Details of study were explained</a:t>
            </a:r>
          </a:p>
          <a:p>
            <a:r>
              <a:rPr lang="en-GB" dirty="0"/>
              <a:t>Takes ~15mins</a:t>
            </a:r>
            <a:r>
              <a:rPr lang="en-GB" baseline="0" dirty="0"/>
              <a:t> to complete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85623-0808-49C4-A674-376FBF787C8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994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85623-0808-49C4-A674-376FBF787C8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798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154 Tamil, 99 English</a:t>
            </a:r>
          </a:p>
          <a:p>
            <a:r>
              <a:rPr lang="en-GB" dirty="0"/>
              <a:t>62.1%</a:t>
            </a:r>
            <a:r>
              <a:rPr lang="en-GB" baseline="0" dirty="0"/>
              <a:t> males &amp; 37.9% females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85623-0808-49C4-A674-376FBF787C87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715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reported one or more complications</a:t>
            </a:r>
          </a:p>
          <a:p>
            <a:r>
              <a:rPr lang="en-GB" dirty="0"/>
              <a:t>Neuropathy</a:t>
            </a:r>
            <a:r>
              <a:rPr lang="en-GB" baseline="0" dirty="0"/>
              <a:t> (42.7</a:t>
            </a:r>
            <a:r>
              <a:rPr lang="en-GB" baseline="0"/>
              <a:t>%) commnest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85623-0808-49C4-A674-376FBF787C87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31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E4E-56AC-4022-BBB6-0DA1B749E19F}" type="datetimeFigureOut">
              <a:rPr lang="en-GB" smtClean="0"/>
              <a:pPr/>
              <a:t>03/08/2016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A0FD-EAA8-4611-B088-E489DF69F5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850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E4E-56AC-4022-BBB6-0DA1B749E19F}" type="datetimeFigureOut">
              <a:rPr lang="en-GB" smtClean="0"/>
              <a:pPr/>
              <a:t>03/08/2016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A0FD-EAA8-4611-B088-E489DF69F5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48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E4E-56AC-4022-BBB6-0DA1B749E19F}" type="datetimeFigureOut">
              <a:rPr lang="en-GB" smtClean="0"/>
              <a:pPr/>
              <a:t>03/08/2016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A0FD-EAA8-4611-B088-E489DF69F5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E4E-56AC-4022-BBB6-0DA1B749E19F}" type="datetimeFigureOut">
              <a:rPr lang="en-GB" smtClean="0"/>
              <a:pPr/>
              <a:t>03/08/2016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A0FD-EAA8-4611-B088-E489DF69F5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06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E4E-56AC-4022-BBB6-0DA1B749E19F}" type="datetimeFigureOut">
              <a:rPr lang="en-GB" smtClean="0"/>
              <a:pPr/>
              <a:t>03/08/2016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A0FD-EAA8-4611-B088-E489DF69F5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721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E4E-56AC-4022-BBB6-0DA1B749E19F}" type="datetimeFigureOut">
              <a:rPr lang="en-GB" smtClean="0"/>
              <a:pPr/>
              <a:t>03/08/2016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A0FD-EAA8-4611-B088-E489DF69F5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32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E4E-56AC-4022-BBB6-0DA1B749E19F}" type="datetimeFigureOut">
              <a:rPr lang="en-GB" smtClean="0"/>
              <a:pPr/>
              <a:t>03/08/2016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A0FD-EAA8-4611-B088-E489DF69F5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06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E4E-56AC-4022-BBB6-0DA1B749E19F}" type="datetimeFigureOut">
              <a:rPr lang="en-GB" smtClean="0"/>
              <a:pPr/>
              <a:t>03/08/2016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A0FD-EAA8-4611-B088-E489DF69F5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87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E4E-56AC-4022-BBB6-0DA1B749E19F}" type="datetimeFigureOut">
              <a:rPr lang="en-GB" smtClean="0"/>
              <a:pPr/>
              <a:t>03/08/2016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A0FD-EAA8-4611-B088-E489DF69F5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2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E4E-56AC-4022-BBB6-0DA1B749E19F}" type="datetimeFigureOut">
              <a:rPr lang="en-GB" smtClean="0"/>
              <a:pPr/>
              <a:t>03/08/2016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A0FD-EAA8-4611-B088-E489DF69F5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75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E4E-56AC-4022-BBB6-0DA1B749E19F}" type="datetimeFigureOut">
              <a:rPr lang="en-GB" smtClean="0"/>
              <a:pPr/>
              <a:t>03/08/2016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A0FD-EAA8-4611-B088-E489DF69F5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90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D4E4E-56AC-4022-BBB6-0DA1B749E19F}" type="datetimeFigureOut">
              <a:rPr lang="en-GB" smtClean="0"/>
              <a:pPr/>
              <a:t>03/08/2016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DA0FD-EAA8-4611-B088-E489DF69F5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85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indianexpress.com/2013/12/diabetes-main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536" y="697141"/>
            <a:ext cx="11682663" cy="189756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Diabetes Specific Psychological Distress in Type 2 Diabetes Mellitus, using the PAID scale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1356" y="5348888"/>
            <a:ext cx="10078453" cy="249396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Dr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Lydiya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Thomas, Dr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Hesarghatta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Shyamasunder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Asha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Dr Raja Edwin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Amalraj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Mr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Prakash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R</a:t>
            </a:r>
            <a:endParaRPr lang="en-GB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Dr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Prakash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Abraham, Prof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Nihal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Thomas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diabetes-mai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974227"/>
            <a:ext cx="3692258" cy="2243045"/>
          </a:xfrm>
          <a:prstGeom prst="rect">
            <a:avLst/>
          </a:prstGeom>
          <a:noFill/>
        </p:spPr>
      </p:pic>
      <p:pic>
        <p:nvPicPr>
          <p:cNvPr id="4098" name="Picture 2" descr="https://zendto.abdn.ac.uk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6" y="3421379"/>
            <a:ext cx="2961364" cy="134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2.bp.blogspot.com/-tQkzaeRfdvM/VgzCM8R_euI/AAAAAAAAAf4/s_NdvYXXAZo/s1600/cmc%2Bvello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975" y="306436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204536" y="182880"/>
            <a:ext cx="0" cy="6522720"/>
          </a:xfrm>
          <a:prstGeom prst="line">
            <a:avLst/>
          </a:prstGeom>
          <a:ln w="1270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1939335" y="262984"/>
            <a:ext cx="0" cy="6522720"/>
          </a:xfrm>
          <a:prstGeom prst="line">
            <a:avLst/>
          </a:prstGeom>
          <a:ln w="1270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321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26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DATA COLLECTION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178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sz="2700" dirty="0">
                <a:latin typeface="Arial" pitchFamily="34" charset="0"/>
                <a:cs typeface="Arial" pitchFamily="34" charset="0"/>
              </a:rPr>
              <a:t>Informed consent obtained</a:t>
            </a:r>
          </a:p>
          <a:p>
            <a:pPr>
              <a:lnSpc>
                <a:spcPct val="150000"/>
              </a:lnSpc>
            </a:pPr>
            <a:r>
              <a:rPr lang="en-GB" altLang="en-US" sz="2700" dirty="0">
                <a:latin typeface="Arial" pitchFamily="34" charset="0"/>
                <a:cs typeface="Arial" pitchFamily="34" charset="0"/>
              </a:rPr>
              <a:t>Two sets of questionnaires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AutoNum type="arabicParenR"/>
              <a:defRPr/>
            </a:pPr>
            <a:r>
              <a:rPr lang="en-GB" altLang="en-US" sz="2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PAID </a:t>
            </a:r>
          </a:p>
          <a:p>
            <a:pPr marL="914400" lvl="2" indent="0">
              <a:lnSpc>
                <a:spcPct val="150000"/>
              </a:lnSpc>
              <a:buNone/>
              <a:defRPr/>
            </a:pPr>
            <a:r>
              <a:rPr lang="en-GB" altLang="en-US" sz="2600" dirty="0">
                <a:latin typeface="Arial" pitchFamily="34" charset="0"/>
                <a:cs typeface="Arial" pitchFamily="34" charset="0"/>
              </a:rPr>
              <a:t>   - Available in two languages (English &amp; Tamil</a:t>
            </a:r>
            <a:r>
              <a:rPr lang="en-GB" altLang="en-US" sz="28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lvl="1" indent="0">
              <a:lnSpc>
                <a:spcPct val="150000"/>
              </a:lnSpc>
              <a:buNone/>
              <a:defRPr/>
            </a:pPr>
            <a:r>
              <a:rPr lang="en-GB" altLang="en-US" sz="2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</a:t>
            </a:r>
            <a:r>
              <a:rPr lang="en-GB" altLang="en-US" sz="27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GB" altLang="en-US" sz="2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Satisfactory questionnaire</a:t>
            </a:r>
          </a:p>
          <a:p>
            <a:pPr marL="457200" lvl="1" indent="0">
              <a:lnSpc>
                <a:spcPct val="150000"/>
              </a:lnSpc>
              <a:buNone/>
              <a:defRPr/>
            </a:pPr>
            <a:r>
              <a:rPr lang="en-GB" altLang="en-US" sz="2600" dirty="0">
                <a:latin typeface="Arial" pitchFamily="34" charset="0"/>
                <a:cs typeface="Arial" pitchFamily="34" charset="0"/>
              </a:rPr>
              <a:t>        – Socio-demographic and clinical characteristics</a:t>
            </a:r>
          </a:p>
          <a:p>
            <a:pPr marL="457200" lvl="1" indent="0">
              <a:lnSpc>
                <a:spcPct val="150000"/>
              </a:lnSpc>
              <a:buNone/>
              <a:defRPr/>
            </a:pPr>
            <a:r>
              <a:rPr lang="en-GB" altLang="en-US" sz="2600" dirty="0">
                <a:latin typeface="Arial" pitchFamily="34" charset="0"/>
                <a:cs typeface="Arial" pitchFamily="34" charset="0"/>
              </a:rPr>
              <a:t>        – Acceptance of PAID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65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Picture 26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344" y="185351"/>
            <a:ext cx="6555494" cy="6352609"/>
          </a:xfrm>
          <a:prstGeom prst="rect">
            <a:avLst/>
          </a:prstGeom>
        </p:spPr>
      </p:pic>
      <p:pic>
        <p:nvPicPr>
          <p:cNvPr id="269" name="Picture 26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0958" y="148281"/>
            <a:ext cx="7576317" cy="763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81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DATA ANALYSIS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8440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  <a:defRPr/>
            </a:pPr>
            <a:r>
              <a:rPr lang="en-GB" altLang="en-US" sz="2800" dirty="0" err="1">
                <a:latin typeface="Arial" pitchFamily="34" charset="0"/>
                <a:cs typeface="Arial" pitchFamily="34" charset="0"/>
              </a:rPr>
              <a:t>Epidata</a:t>
            </a:r>
            <a:r>
              <a:rPr lang="en-GB" altLang="en-US" sz="2800" dirty="0">
                <a:latin typeface="Arial" pitchFamily="34" charset="0"/>
                <a:cs typeface="Arial" pitchFamily="34" charset="0"/>
              </a:rPr>
              <a:t> Software</a:t>
            </a:r>
          </a:p>
          <a:p>
            <a:pPr marL="457200" lvl="1" indent="0">
              <a:lnSpc>
                <a:spcPct val="150000"/>
              </a:lnSpc>
              <a:buNone/>
              <a:defRPr/>
            </a:pPr>
            <a:endParaRPr lang="en-GB" altLang="en-US" sz="2800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lnSpc>
                <a:spcPct val="150000"/>
              </a:lnSpc>
              <a:buNone/>
              <a:defRPr/>
            </a:pPr>
            <a:r>
              <a:rPr lang="en-GB" altLang="en-US" sz="2800" dirty="0">
                <a:latin typeface="Arial" pitchFamily="34" charset="0"/>
                <a:cs typeface="Arial" pitchFamily="34" charset="0"/>
              </a:rPr>
              <a:t>Stata 13.1</a:t>
            </a:r>
          </a:p>
          <a:p>
            <a:endParaRPr lang="en-GB" dirty="0"/>
          </a:p>
        </p:txBody>
      </p:sp>
      <p:pic>
        <p:nvPicPr>
          <p:cNvPr id="5122" name="Picture 2" descr="http://tembeniconsulting.com/wpimages/wp4a83870f_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695" y="2058352"/>
            <a:ext cx="4371975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38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168" y="1657183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700" dirty="0">
                <a:latin typeface="Arial" pitchFamily="34" charset="0"/>
                <a:cs typeface="Arial" pitchFamily="34" charset="0"/>
              </a:rPr>
              <a:t>Demographics</a:t>
            </a:r>
          </a:p>
          <a:p>
            <a:pPr lvl="1">
              <a:lnSpc>
                <a:spcPct val="150000"/>
              </a:lnSpc>
            </a:pPr>
            <a:r>
              <a:rPr lang="en-GB" sz="2500" dirty="0">
                <a:latin typeface="Arial" pitchFamily="34" charset="0"/>
                <a:cs typeface="Arial" pitchFamily="34" charset="0"/>
              </a:rPr>
              <a:t>253 questionnaires were completed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q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  Male : Female  =  157 : 96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q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  61.3% were aged between 45 to 64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q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  50.2% had T2DM for &gt;10yrs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q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  70.0% reported one or more complications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51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573088" y="353511"/>
            <a:ext cx="10515600" cy="5221287"/>
          </a:xfrm>
        </p:spPr>
        <p:txBody>
          <a:bodyPr/>
          <a:lstStyle/>
          <a:p>
            <a:pPr marL="457200" lvl="1" indent="0" algn="ctr" eaLnBrk="1" hangingPunct="1">
              <a:lnSpc>
                <a:spcPct val="200000"/>
              </a:lnSpc>
              <a:buNone/>
            </a:pPr>
            <a:r>
              <a:rPr lang="en-GB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Self-reported complications of diabetes 177/253 (70.0%)</a:t>
            </a:r>
          </a:p>
          <a:p>
            <a:pPr lvl="1" eaLnBrk="1" hangingPunct="1"/>
            <a:endParaRPr lang="en-GB" alt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249681259"/>
              </p:ext>
            </p:extLst>
          </p:nvPr>
        </p:nvGraphicFramePr>
        <p:xfrm>
          <a:off x="1058779" y="1395663"/>
          <a:ext cx="9204159" cy="5065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3974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PREVALENCE OF DSPD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05" y="1825625"/>
            <a:ext cx="11610473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dirty="0">
                <a:latin typeface="Arial" pitchFamily="34" charset="0"/>
                <a:cs typeface="Arial" pitchFamily="34" charset="0"/>
              </a:rPr>
              <a:t>The PAID score ranged between 12.5 – 45.0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Arial" pitchFamily="34" charset="0"/>
                <a:cs typeface="Arial" pitchFamily="34" charset="0"/>
              </a:rPr>
              <a:t>One-third of the patients had greater level of psychological distress (Score ≥40: 83/253, 32.8%)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Arial" pitchFamily="34" charset="0"/>
                <a:cs typeface="Arial" pitchFamily="34" charset="0"/>
              </a:rPr>
              <a:t>All 20 items on PAID were scored as a serious problem (score=4)</a:t>
            </a:r>
          </a:p>
        </p:txBody>
      </p:sp>
    </p:spTree>
    <p:extLst>
      <p:ext uri="{BB962C8B-B14F-4D97-AF65-F5344CB8AC3E}">
        <p14:creationId xmlns:p14="http://schemas.microsoft.com/office/powerpoint/2010/main" val="15699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0" y="757989"/>
          <a:ext cx="5913120" cy="5907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5852160" y="830179"/>
          <a:ext cx="6339839" cy="5823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44380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Line graph: frequency in which the 20 PAID items were scored as a </a:t>
            </a:r>
          </a:p>
          <a:p>
            <a:pPr algn="ctr"/>
            <a:r>
              <a:rPr lang="en-GB" sz="2800" b="1" dirty="0">
                <a:solidFill>
                  <a:srgbClr val="FF0000"/>
                </a:solidFill>
              </a:rPr>
              <a:t>serious problem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910937"/>
            <a:ext cx="9403080" cy="5882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431757" y="246247"/>
            <a:ext cx="940869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700" dirty="0">
                <a:solidFill>
                  <a:srgbClr val="FF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Adjusted OR and Its 95% CI from multiple logistic regression</a:t>
            </a:r>
            <a:endParaRPr lang="en-GB" sz="27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92128" y="2502568"/>
            <a:ext cx="1142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5"/>
                </a:solidFill>
              </a:rPr>
              <a:t>P = 0.010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38475" y="1792705"/>
            <a:ext cx="1142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5"/>
                </a:solidFill>
              </a:rPr>
              <a:t>P = 0.009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47549" y="1118937"/>
            <a:ext cx="1142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5"/>
                </a:solidFill>
              </a:rPr>
              <a:t>P = 0.032</a:t>
            </a:r>
          </a:p>
        </p:txBody>
      </p:sp>
    </p:spTree>
    <p:extLst>
      <p:ext uri="{BB962C8B-B14F-4D97-AF65-F5344CB8AC3E}">
        <p14:creationId xmlns:p14="http://schemas.microsoft.com/office/powerpoint/2010/main" val="426393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77477" y="307207"/>
            <a:ext cx="940869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700" dirty="0">
                <a:solidFill>
                  <a:srgbClr val="FF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Adjusted OR and Its 95% CI from multiple logistic regression</a:t>
            </a:r>
            <a:endParaRPr lang="en-GB" sz="27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7925" y="5549503"/>
            <a:ext cx="10929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Regardless of the duration of diabetes </a:t>
            </a:r>
            <a:r>
              <a:rPr lang="en-GB" sz="3000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1/3</a:t>
            </a:r>
            <a:r>
              <a:rPr lang="en-GB" sz="3000" baseline="30000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rd</a:t>
            </a:r>
            <a:r>
              <a:rPr lang="en-GB" sz="3000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had DSPD</a:t>
            </a:r>
            <a:endParaRPr lang="en-GB" sz="3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3096" y="1447661"/>
            <a:ext cx="7599145" cy="3469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000" b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Statistically Insignificant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3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Gender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3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Educational, employment &amp; marital status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3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Duration of diabetes</a:t>
            </a:r>
          </a:p>
        </p:txBody>
      </p:sp>
    </p:spTree>
    <p:extLst>
      <p:ext uri="{BB962C8B-B14F-4D97-AF65-F5344CB8AC3E}">
        <p14:creationId xmlns:p14="http://schemas.microsoft.com/office/powerpoint/2010/main" val="21796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663" y="109538"/>
            <a:ext cx="117490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sz="3200" cap="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Acceptance of PAID</a:t>
            </a:r>
            <a:endParaRPr lang="en-GB" sz="3000" cap="al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1552074" y="878305"/>
          <a:ext cx="8506326" cy="571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577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664" y="0"/>
            <a:ext cx="10515600" cy="1325563"/>
          </a:xfrm>
        </p:spPr>
        <p:txBody>
          <a:bodyPr/>
          <a:lstStyle/>
          <a:p>
            <a:r>
              <a:rPr lang="en-GB" sz="4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05" y="1270585"/>
            <a:ext cx="10515600" cy="4351338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  <a:defRPr/>
            </a:pPr>
            <a:r>
              <a:rPr lang="en-GB" altLang="en-US" sz="2700" dirty="0">
                <a:latin typeface="Arial" pitchFamily="34" charset="0"/>
                <a:cs typeface="Arial" pitchFamily="34" charset="0"/>
              </a:rPr>
              <a:t>Diabetes is an important public health challenge</a:t>
            </a:r>
            <a:r>
              <a:rPr lang="en-GB" altLang="en-US" sz="2700" baseline="30000" dirty="0">
                <a:latin typeface="Arial" pitchFamily="34" charset="0"/>
                <a:cs typeface="Arial" pitchFamily="34" charset="0"/>
              </a:rPr>
              <a:t>1</a:t>
            </a:r>
            <a:endParaRPr lang="en-GB" altLang="en-US" sz="27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GB" altLang="en-US" sz="2700" dirty="0">
                <a:latin typeface="Arial" pitchFamily="34" charset="0"/>
                <a:cs typeface="Arial" pitchFamily="34" charset="0"/>
              </a:rPr>
              <a:t>More pronounced in India – Type 2 (90%)</a:t>
            </a:r>
            <a:r>
              <a:rPr lang="en-GB" altLang="en-US" sz="2700" baseline="30000" dirty="0">
                <a:latin typeface="Arial" pitchFamily="34" charset="0"/>
                <a:cs typeface="Arial" pitchFamily="34" charset="0"/>
              </a:rPr>
              <a:t>2</a:t>
            </a:r>
            <a:endParaRPr lang="en-GB" altLang="en-US" sz="27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GB" altLang="en-US" sz="2700" dirty="0">
                <a:latin typeface="Arial" pitchFamily="34" charset="0"/>
                <a:cs typeface="Arial" pitchFamily="34" charset="0"/>
              </a:rPr>
              <a:t>Focus of treatment on lifestyle and pharmacological methods</a:t>
            </a:r>
          </a:p>
          <a:p>
            <a:pPr>
              <a:lnSpc>
                <a:spcPct val="200000"/>
              </a:lnSpc>
              <a:defRPr/>
            </a:pPr>
            <a:r>
              <a:rPr lang="en-GB" altLang="en-US" sz="2700" dirty="0">
                <a:latin typeface="Arial" pitchFamily="34" charset="0"/>
                <a:cs typeface="Arial" pitchFamily="34" charset="0"/>
              </a:rPr>
              <a:t>However studies also identified a significant association between psychological distress and diabetes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58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504" y="163058"/>
            <a:ext cx="4039731" cy="258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978775" y="2862054"/>
            <a:ext cx="4213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Number of diabetic subjects (million) in India</a:t>
            </a:r>
            <a:r>
              <a:rPr lang="en-GB" alt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altLang="en-US" sz="1400" b="1" dirty="0">
              <a:solidFill>
                <a:srgbClr val="18171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34491" y="6197678"/>
            <a:ext cx="12157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200" dirty="0">
                <a:latin typeface="Arial" pitchFamily="34" charset="0"/>
                <a:cs typeface="Arial" pitchFamily="34" charset="0"/>
              </a:rPr>
              <a:t>World Health Organisation (WHO). Diabetes Fact sheet N0312. 2013. Available at: http://www.who.int/mediacentre/factsheets/fs312/en/. [online]. Accessed on 31/08/2014. </a:t>
            </a:r>
          </a:p>
          <a:p>
            <a:pPr marL="342900" indent="-342900">
              <a:buFontTx/>
              <a:buAutoNum type="arabicPeriod"/>
            </a:pPr>
            <a:r>
              <a:rPr lang="en-GB" sz="1200" dirty="0">
                <a:latin typeface="Arial" pitchFamily="34" charset="0"/>
                <a:cs typeface="Arial" pitchFamily="34" charset="0"/>
              </a:rPr>
              <a:t>Mohan V,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Sandeep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S,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Deepa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R, Shah B, Varghese C. Epidemiology of type 2 diabetes: Indian scenario. Indian J Med Res 2007 Mar;125(3):217-230.  </a:t>
            </a:r>
          </a:p>
          <a:p>
            <a:pPr marL="342900" indent="-342900">
              <a:buAutoNum type="arabicPeriod"/>
            </a:pP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n-GB" sz="1200" dirty="0">
              <a:latin typeface="Arial" pitchFamily="34" charset="0"/>
              <a:cs typeface="Arial" pitchFamily="34" charset="0"/>
            </a:endParaRPr>
          </a:p>
          <a:p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570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290513" y="938462"/>
            <a:ext cx="11153775" cy="5739064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70000"/>
              </a:lnSpc>
            </a:pPr>
            <a:r>
              <a:rPr lang="en-GB" altLang="en-US" sz="3100" dirty="0">
                <a:latin typeface="Arial" pitchFamily="34" charset="0"/>
                <a:cs typeface="Arial" pitchFamily="34" charset="0"/>
              </a:rPr>
              <a:t>First study to use PAID in India</a:t>
            </a:r>
          </a:p>
          <a:p>
            <a:pPr eaLnBrk="1" hangingPunct="1">
              <a:lnSpc>
                <a:spcPct val="170000"/>
              </a:lnSpc>
            </a:pPr>
            <a:r>
              <a:rPr lang="en-GB" altLang="en-US" sz="3100" dirty="0">
                <a:latin typeface="Arial" pitchFamily="34" charset="0"/>
                <a:cs typeface="Arial" pitchFamily="34" charset="0"/>
              </a:rPr>
              <a:t>Worrying about future complications, anger, guilt, depression and feeling overwhelmed by diabetes were key problems noted</a:t>
            </a:r>
          </a:p>
          <a:p>
            <a:pPr eaLnBrk="1" hangingPunct="1">
              <a:lnSpc>
                <a:spcPct val="170000"/>
              </a:lnSpc>
            </a:pPr>
            <a:r>
              <a:rPr lang="en-GB" altLang="en-US" sz="3100" dirty="0">
                <a:latin typeface="Arial" pitchFamily="34" charset="0"/>
                <a:cs typeface="Arial" pitchFamily="34" charset="0"/>
              </a:rPr>
              <a:t>PAID </a:t>
            </a:r>
          </a:p>
          <a:p>
            <a:pPr lvl="1">
              <a:lnSpc>
                <a:spcPct val="170000"/>
              </a:lnSpc>
            </a:pPr>
            <a:r>
              <a:rPr lang="en-GB" altLang="en-US" sz="2600" dirty="0">
                <a:latin typeface="Arial" pitchFamily="34" charset="0"/>
                <a:cs typeface="Arial" pitchFamily="34" charset="0"/>
              </a:rPr>
              <a:t>easy to administer</a:t>
            </a:r>
          </a:p>
          <a:p>
            <a:pPr lvl="1">
              <a:lnSpc>
                <a:spcPct val="170000"/>
              </a:lnSpc>
            </a:pPr>
            <a:r>
              <a:rPr lang="en-GB" altLang="en-US" sz="2600" dirty="0">
                <a:latin typeface="Arial" pitchFamily="34" charset="0"/>
                <a:cs typeface="Arial" pitchFamily="34" charset="0"/>
              </a:rPr>
              <a:t>Acceptable</a:t>
            </a:r>
          </a:p>
          <a:p>
            <a:pPr lvl="1">
              <a:lnSpc>
                <a:spcPct val="170000"/>
              </a:lnSpc>
            </a:pPr>
            <a:r>
              <a:rPr lang="en-GB" altLang="en-US" sz="2600" dirty="0">
                <a:latin typeface="Arial" pitchFamily="34" charset="0"/>
                <a:cs typeface="Arial" pitchFamily="34" charset="0"/>
              </a:rPr>
              <a:t>Helps identify concerns of individual patients</a:t>
            </a:r>
          </a:p>
          <a:p>
            <a:pPr lvl="1">
              <a:lnSpc>
                <a:spcPct val="170000"/>
              </a:lnSpc>
            </a:pPr>
            <a:r>
              <a:rPr lang="en-GB" altLang="en-US" sz="2600" dirty="0">
                <a:latin typeface="Arial" pitchFamily="34" charset="0"/>
                <a:cs typeface="Arial" pitchFamily="34" charset="0"/>
              </a:rPr>
              <a:t>Individual concerns can be specifically addressed during counselling sessions</a:t>
            </a:r>
          </a:p>
          <a:p>
            <a:pPr>
              <a:lnSpc>
                <a:spcPct val="170000"/>
              </a:lnSpc>
            </a:pPr>
            <a:r>
              <a:rPr lang="en-GB" altLang="en-US" sz="3100" dirty="0">
                <a:latin typeface="Arial" pitchFamily="34" charset="0"/>
                <a:cs typeface="Arial" pitchFamily="34" charset="0"/>
              </a:rPr>
              <a:t>Limitation: </a:t>
            </a:r>
            <a:r>
              <a:rPr lang="en-GB" sz="3100" dirty="0">
                <a:latin typeface="Arial" pitchFamily="34" charset="0"/>
                <a:cs typeface="Arial" pitchFamily="34" charset="0"/>
              </a:rPr>
              <a:t>Effect of intervention not studied</a:t>
            </a:r>
          </a:p>
          <a:p>
            <a:pPr>
              <a:lnSpc>
                <a:spcPct val="170000"/>
              </a:lnSpc>
            </a:pPr>
            <a:endParaRPr lang="en-GB" altLang="en-US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70000"/>
              </a:lnSpc>
            </a:pPr>
            <a:endParaRPr lang="en-GB" altLang="en-US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70000"/>
              </a:lnSpc>
            </a:pPr>
            <a:endParaRPr lang="en-GB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513" y="144379"/>
            <a:ext cx="11749087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sz="4200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GB" sz="4200" cap="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52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730250" y="1382713"/>
            <a:ext cx="10515600" cy="531336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altLang="en-US" dirty="0"/>
              <a:t>1/3 of patients with diabetes have significant psychological distress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altLang="en-US" dirty="0"/>
              <a:t>PAID easy to administer and acceptable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altLang="en-US" dirty="0"/>
              <a:t>Further longitudinal studies to assess the effect of interventions are recommended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n-GB" alt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0513" y="319088"/>
            <a:ext cx="11749087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sz="4200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GB" sz="4200" cap="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6" name="Picture 2" descr="http://www.gramvaani.org/wp-content/uploads/2013/06/Diabetes-Ca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617" y="4166770"/>
            <a:ext cx="2509838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344" y="334077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8500" dirty="0">
                <a:solidFill>
                  <a:srgbClr val="FF0000"/>
                </a:solidFill>
                <a:latin typeface="Monotype Corsiva" pitchFamily="66" charset="0"/>
              </a:rPr>
              <a:t>THANK YOU</a:t>
            </a:r>
            <a:br>
              <a:rPr lang="en-GB" sz="8500" dirty="0">
                <a:solidFill>
                  <a:srgbClr val="FF0000"/>
                </a:solidFill>
                <a:latin typeface="Monotype Corsiva" pitchFamily="66" charset="0"/>
              </a:rPr>
            </a:br>
            <a:endParaRPr lang="en-GB" sz="85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825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10" y="172619"/>
            <a:ext cx="11806989" cy="1325563"/>
          </a:xfrm>
        </p:spPr>
        <p:txBody>
          <a:bodyPr>
            <a:normAutofit/>
          </a:bodyPr>
          <a:lstStyle/>
          <a:p>
            <a:r>
              <a:rPr lang="en-GB" sz="4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Diabetes Specific Psychological Distress (DSPD)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874" y="1361206"/>
            <a:ext cx="10515600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sz="2700" dirty="0">
                <a:latin typeface="Arial" pitchFamily="34" charset="0"/>
                <a:cs typeface="Arial" pitchFamily="34" charset="0"/>
              </a:rPr>
              <a:t>The burden of self-care and pharmacological therapy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GB" dirty="0">
                <a:latin typeface="Arial" pitchFamily="34" charset="0"/>
                <a:cs typeface="Arial" pitchFamily="34" charset="0"/>
              </a:rPr>
              <a:t>overwhelm or burn-out patients</a:t>
            </a:r>
            <a:r>
              <a:rPr lang="en-GB" baseline="30000" dirty="0">
                <a:latin typeface="Arial" pitchFamily="34" charset="0"/>
                <a:cs typeface="Arial" pitchFamily="34" charset="0"/>
              </a:rPr>
              <a:t>3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700" dirty="0">
                <a:latin typeface="Arial" pitchFamily="34" charset="0"/>
                <a:cs typeface="Arial" pitchFamily="34" charset="0"/>
              </a:rPr>
              <a:t>Adjustment to the disease associated with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GB" dirty="0">
                <a:latin typeface="Arial" pitchFamily="34" charset="0"/>
                <a:cs typeface="Arial" pitchFamily="34" charset="0"/>
              </a:rPr>
              <a:t>anger, guilt, frustration, denial and loneliness</a:t>
            </a:r>
            <a:r>
              <a:rPr lang="en-GB" baseline="30000" dirty="0">
                <a:latin typeface="Arial" pitchFamily="34" charset="0"/>
                <a:cs typeface="Arial" pitchFamily="34" charset="0"/>
              </a:rPr>
              <a:t>4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2700" dirty="0">
                <a:latin typeface="Arial" pitchFamily="34" charset="0"/>
                <a:cs typeface="Arial" pitchFamily="34" charset="0"/>
              </a:rPr>
              <a:t>The potential influence of diabetes on life-expectancy and the impact of long-term complications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GB" dirty="0">
                <a:latin typeface="Arial" pitchFamily="34" charset="0"/>
                <a:cs typeface="Arial" pitchFamily="34" charset="0"/>
              </a:rPr>
              <a:t>fear and depression</a:t>
            </a:r>
            <a:r>
              <a:rPr lang="en-GB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442" y="6205789"/>
            <a:ext cx="11841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GB" sz="1200" dirty="0">
                <a:latin typeface="Arial" pitchFamily="34" charset="0"/>
                <a:cs typeface="Arial" pitchFamily="34" charset="0"/>
              </a:rPr>
              <a:t>Lloyd CE,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Pouwer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F,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Hermanns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N, ed. </a:t>
            </a:r>
            <a:r>
              <a:rPr lang="en-GB" sz="1200" i="1" dirty="0">
                <a:latin typeface="Arial" pitchFamily="34" charset="0"/>
                <a:cs typeface="Arial" pitchFamily="34" charset="0"/>
              </a:rPr>
              <a:t>Screening for Depression and Other Psychological Problems in Diabetes: A Practical Guide.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London: Springer-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Verlag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; 2013.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GB" sz="1200" dirty="0" err="1">
                <a:latin typeface="Arial" pitchFamily="34" charset="0"/>
                <a:cs typeface="Arial" pitchFamily="34" charset="0"/>
              </a:rPr>
              <a:t>Polonsky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WH. Understanding and Assessing Diabetes-Specific Quality of Life. </a:t>
            </a:r>
            <a:r>
              <a:rPr lang="en-GB" sz="1200" i="1" dirty="0">
                <a:latin typeface="Arial" pitchFamily="34" charset="0"/>
                <a:cs typeface="Arial" pitchFamily="34" charset="0"/>
              </a:rPr>
              <a:t>Diabetes </a:t>
            </a:r>
            <a:r>
              <a:rPr lang="en-GB" sz="1200" i="1" dirty="0" err="1">
                <a:latin typeface="Arial" pitchFamily="34" charset="0"/>
                <a:cs typeface="Arial" pitchFamily="34" charset="0"/>
              </a:rPr>
              <a:t>Spectr</a:t>
            </a:r>
            <a:r>
              <a:rPr lang="en-GB" sz="1200" i="1" dirty="0">
                <a:latin typeface="Arial" pitchFamily="34" charset="0"/>
                <a:cs typeface="Arial" pitchFamily="34" charset="0"/>
              </a:rPr>
              <a:t>.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2000;13(1):36.</a:t>
            </a:r>
          </a:p>
          <a:p>
            <a:pPr lvl="0"/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lvl="0"/>
            <a:endParaRPr lang="en-GB" sz="1200" dirty="0">
              <a:latin typeface="Arial" pitchFamily="34" charset="0"/>
              <a:cs typeface="Arial" pitchFamily="34" charset="0"/>
            </a:endParaRPr>
          </a:p>
          <a:p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77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DSPD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105" y="1039528"/>
            <a:ext cx="10515600" cy="466820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500" dirty="0">
                <a:latin typeface="Arial" pitchFamily="34" charset="0"/>
                <a:cs typeface="Arial" pitchFamily="34" charset="0"/>
              </a:rPr>
              <a:t>Prevalence: 18-52%</a:t>
            </a:r>
            <a:r>
              <a:rPr lang="en-GB" sz="2500" baseline="30000" dirty="0">
                <a:latin typeface="Arial" pitchFamily="34" charset="0"/>
                <a:cs typeface="Arial" pitchFamily="34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en-GB" sz="2500" dirty="0">
                <a:latin typeface="Arial" pitchFamily="34" charset="0"/>
                <a:cs typeface="Arial" pitchFamily="34" charset="0"/>
              </a:rPr>
              <a:t>Specific to diabetes</a:t>
            </a:r>
          </a:p>
          <a:p>
            <a:pPr>
              <a:lnSpc>
                <a:spcPct val="150000"/>
              </a:lnSpc>
            </a:pPr>
            <a:r>
              <a:rPr lang="en-GB" sz="2500" dirty="0">
                <a:latin typeface="Arial" pitchFamily="34" charset="0"/>
                <a:cs typeface="Arial" pitchFamily="34" charset="0"/>
              </a:rPr>
              <a:t>Associated with depression, reduced </a:t>
            </a:r>
            <a:r>
              <a:rPr lang="en-GB" sz="2500" dirty="0" err="1">
                <a:latin typeface="Arial" pitchFamily="34" charset="0"/>
                <a:cs typeface="Arial" pitchFamily="34" charset="0"/>
              </a:rPr>
              <a:t>QoL</a:t>
            </a:r>
            <a:r>
              <a:rPr lang="en-GB" sz="2500" dirty="0">
                <a:latin typeface="Arial" pitchFamily="34" charset="0"/>
                <a:cs typeface="Arial" pitchFamily="34" charset="0"/>
              </a:rPr>
              <a:t>, poor diabetes self-care and impaired glycaemic control	</a:t>
            </a:r>
          </a:p>
          <a:p>
            <a:pPr>
              <a:lnSpc>
                <a:spcPct val="150000"/>
              </a:lnSpc>
            </a:pPr>
            <a:r>
              <a:rPr lang="en-GB" sz="2500" dirty="0">
                <a:latin typeface="Arial" pitchFamily="34" charset="0"/>
                <a:cs typeface="Arial" pitchFamily="34" charset="0"/>
              </a:rPr>
              <a:t>Earlier diagnosis and treatment known to improve outcome</a:t>
            </a:r>
          </a:p>
          <a:p>
            <a:pPr>
              <a:lnSpc>
                <a:spcPct val="150000"/>
              </a:lnSpc>
            </a:pPr>
            <a:r>
              <a:rPr lang="en-GB" sz="2500" dirty="0">
                <a:latin typeface="Arial" pitchFamily="34" charset="0"/>
                <a:cs typeface="Arial" pitchFamily="34" charset="0"/>
              </a:rPr>
              <a:t>Holistic/ patient-centred model of care</a:t>
            </a:r>
          </a:p>
          <a:p>
            <a:pPr>
              <a:lnSpc>
                <a:spcPct val="150000"/>
              </a:lnSpc>
            </a:pPr>
            <a:r>
              <a:rPr lang="en-GB" sz="2500" dirty="0">
                <a:latin typeface="Arial" pitchFamily="34" charset="0"/>
                <a:cs typeface="Arial" pitchFamily="34" charset="0"/>
              </a:rPr>
              <a:t>National recommendations suggests screening using questionnaires</a:t>
            </a:r>
            <a:r>
              <a:rPr lang="en-GB" sz="2500" baseline="30000" dirty="0">
                <a:latin typeface="Arial" pitchFamily="34" charset="0"/>
                <a:cs typeface="Arial" pitchFamily="34" charset="0"/>
              </a:rPr>
              <a:t>5</a:t>
            </a:r>
            <a:endParaRPr lang="en-GB" sz="2500" dirty="0">
              <a:latin typeface="Arial" pitchFamily="34" charset="0"/>
              <a:cs typeface="Arial" pitchFamily="34" charset="0"/>
            </a:endParaRPr>
          </a:p>
          <a:p>
            <a:endParaRPr lang="en-GB" sz="2500" dirty="0">
              <a:latin typeface="Arial" pitchFamily="34" charset="0"/>
              <a:cs typeface="Arial" pitchFamily="34" charset="0"/>
            </a:endParaRPr>
          </a:p>
          <a:p>
            <a:endParaRPr lang="en-GB" sz="2500" dirty="0">
              <a:latin typeface="Arial" pitchFamily="34" charset="0"/>
              <a:cs typeface="Arial" pitchFamily="34" charset="0"/>
            </a:endParaRPr>
          </a:p>
          <a:p>
            <a:endParaRPr lang="en-GB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287778"/>
            <a:ext cx="1196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GB" sz="1200" dirty="0">
                <a:latin typeface="Arial" pitchFamily="34" charset="0"/>
                <a:cs typeface="Arial" pitchFamily="34" charset="0"/>
              </a:rPr>
              <a:t>Lloyd CE,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Pouwer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F,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Hermanns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N, ed. </a:t>
            </a:r>
            <a:r>
              <a:rPr lang="en-GB" sz="1200" i="1" dirty="0">
                <a:latin typeface="Arial" pitchFamily="34" charset="0"/>
                <a:cs typeface="Arial" pitchFamily="34" charset="0"/>
              </a:rPr>
              <a:t>Screening for Depression and Other Psychological Problems in Diabetes: A Practical Guide.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London: Springer-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Verlag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; 2013.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Kalra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S, Sridhar GR,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Balhara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YPS.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National recommendations: Psychosocial management of diabetes in India. Indian J Endo and Meta 2013 May;17(3):376-380 </a:t>
            </a:r>
          </a:p>
          <a:p>
            <a:pPr marL="342900" indent="-342900">
              <a:buFont typeface="+mj-lt"/>
              <a:buAutoNum type="arabicPeriod" startAt="5"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brainblogger.com/wp-content/uploads/shutterstock_144659519-771x5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440" y="587191"/>
            <a:ext cx="2363470" cy="15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5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411" y="533566"/>
            <a:ext cx="11353800" cy="1325563"/>
          </a:xfrm>
        </p:spPr>
        <p:txBody>
          <a:bodyPr>
            <a:normAutofit/>
          </a:bodyPr>
          <a:lstStyle/>
          <a:p>
            <a:r>
              <a:rPr lang="en-GB" sz="4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PROBLEM AREAS IN DIABETES (PAID)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GB" dirty="0">
                <a:latin typeface="Arial" pitchFamily="34" charset="0"/>
                <a:cs typeface="Arial" pitchFamily="34" charset="0"/>
              </a:rPr>
              <a:t>Well-validated, easy-to-administer, 20-item scale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Arial" pitchFamily="34" charset="0"/>
                <a:cs typeface="Arial" pitchFamily="34" charset="0"/>
              </a:rPr>
              <a:t>Uses a five-point Likert scale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Arial" pitchFamily="34" charset="0"/>
                <a:cs typeface="Arial" pitchFamily="34" charset="0"/>
              </a:rPr>
              <a:t>Shown to correlate strongly with DSPD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6884" y="6196263"/>
            <a:ext cx="11333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 startAt="6"/>
            </a:pPr>
            <a:r>
              <a:rPr lang="en-GB" sz="1200" dirty="0">
                <a:latin typeface="Arial" pitchFamily="34" charset="0"/>
                <a:cs typeface="Arial" pitchFamily="34" charset="0"/>
              </a:rPr>
              <a:t>Welch G,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Weinger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K, Anderson B,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Polonsky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WH. Responsiveness of the Problem Areas In Diabetes (PAID) questionnaire. </a:t>
            </a:r>
            <a:r>
              <a:rPr lang="en-GB" sz="1200" i="1" dirty="0" err="1">
                <a:latin typeface="Arial" pitchFamily="34" charset="0"/>
                <a:cs typeface="Arial" pitchFamily="34" charset="0"/>
              </a:rPr>
              <a:t>Diabet</a:t>
            </a:r>
            <a:r>
              <a:rPr lang="en-GB" sz="1200" i="1" dirty="0">
                <a:latin typeface="Arial" pitchFamily="34" charset="0"/>
                <a:cs typeface="Arial" pitchFamily="34" charset="0"/>
              </a:rPr>
              <a:t> Med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. 2003;20(1):69-72.</a:t>
            </a:r>
          </a:p>
          <a:p>
            <a:pPr marL="342900" indent="-342900">
              <a:buFont typeface="+mj-lt"/>
              <a:buAutoNum type="arabicPeriod" startAt="6"/>
            </a:pP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120" y="0"/>
            <a:ext cx="8976359" cy="727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79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271662"/>
              </p:ext>
            </p:extLst>
          </p:nvPr>
        </p:nvGraphicFramePr>
        <p:xfrm>
          <a:off x="144379" y="0"/>
          <a:ext cx="9403080" cy="7178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Document" r:id="rId3" imgW="6723459" imgH="5134811" progId="Word.Document.12">
                  <p:embed/>
                </p:oleObj>
              </mc:Choice>
              <mc:Fallback>
                <p:oleObj name="Document" r:id="rId3" imgW="6723459" imgH="5134811" progId="Word.Document.12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79" y="0"/>
                        <a:ext cx="9403080" cy="7178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442961" y="826705"/>
            <a:ext cx="37490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en-GB" sz="25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SCORING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Ranges from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0-100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Summing 0-4 responses to 20 PAID items &amp; multiplying the sum by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1.25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Score of ≥ 40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denotes elevated levels of distress</a:t>
            </a: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9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31" y="172620"/>
            <a:ext cx="10515600" cy="1325563"/>
          </a:xfrm>
        </p:spPr>
        <p:txBody>
          <a:bodyPr/>
          <a:lstStyle/>
          <a:p>
            <a:pPr algn="ctr"/>
            <a:r>
              <a:rPr lang="en-GB" sz="4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AIMS</a:t>
            </a:r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594" y="1354755"/>
            <a:ext cx="11000874" cy="45527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en-GB" b="1" dirty="0">
                <a:latin typeface="Arial" pitchFamily="34" charset="0"/>
                <a:cs typeface="Arial" pitchFamily="34" charset="0"/>
              </a:rPr>
              <a:t>Primary aim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en-GB" sz="2500" dirty="0">
                <a:latin typeface="Arial" pitchFamily="34" charset="0"/>
                <a:cs typeface="Arial" pitchFamily="34" charset="0"/>
              </a:rPr>
              <a:t> To establish the prevalence of DSPD among type 2 diabetes outpatients at a south Indian tertiary hospital, using the PAID questionnaire.</a:t>
            </a:r>
          </a:p>
          <a:p>
            <a:pPr>
              <a:lnSpc>
                <a:spcPct val="170000"/>
              </a:lnSpc>
            </a:pPr>
            <a:r>
              <a:rPr lang="en-GB" b="1" dirty="0">
                <a:latin typeface="Arial" pitchFamily="34" charset="0"/>
                <a:cs typeface="Arial" pitchFamily="34" charset="0"/>
              </a:rPr>
              <a:t>Secondary aims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en-GB" sz="2500" dirty="0">
                <a:latin typeface="Arial" pitchFamily="34" charset="0"/>
                <a:cs typeface="Arial" pitchFamily="34" charset="0"/>
              </a:rPr>
              <a:t> To study the relationship between socio-demographic factors and the level of diabetes-specific psychological distress.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en-GB" sz="2500" dirty="0">
                <a:latin typeface="Arial" pitchFamily="34" charset="0"/>
                <a:cs typeface="Arial" pitchFamily="34" charset="0"/>
              </a:rPr>
              <a:t> To explore the level of acceptance of PAID scale by the Indian subjects.</a:t>
            </a:r>
          </a:p>
          <a:p>
            <a:pPr lvl="1">
              <a:lnSpc>
                <a:spcPct val="170000"/>
              </a:lnSpc>
            </a:pPr>
            <a:endParaRPr lang="en-GB"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81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105" y="0"/>
            <a:ext cx="10515600" cy="1325563"/>
          </a:xfrm>
        </p:spPr>
        <p:txBody>
          <a:bodyPr/>
          <a:lstStyle/>
          <a:p>
            <a:pPr algn="ctr"/>
            <a:r>
              <a:rPr lang="en-GB" sz="4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METHODS</a:t>
            </a:r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1758"/>
            <a:ext cx="10515600" cy="474520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sz="2600" dirty="0">
                <a:latin typeface="Arial" pitchFamily="34" charset="0"/>
                <a:cs typeface="Arial" pitchFamily="34" charset="0"/>
              </a:rPr>
              <a:t>Cross-sectional single centre study</a:t>
            </a:r>
          </a:p>
          <a:p>
            <a:pPr>
              <a:lnSpc>
                <a:spcPct val="150000"/>
              </a:lnSpc>
            </a:pPr>
            <a:r>
              <a:rPr lang="en-GB" sz="2600" dirty="0">
                <a:latin typeface="Arial" pitchFamily="34" charset="0"/>
                <a:cs typeface="Arial" pitchFamily="34" charset="0"/>
              </a:rPr>
              <a:t>Setting</a:t>
            </a:r>
          </a:p>
          <a:p>
            <a:pPr lvl="1">
              <a:lnSpc>
                <a:spcPct val="150000"/>
              </a:lnSpc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Christian Medical College, Vellore, Tamil Nadu, India</a:t>
            </a:r>
          </a:p>
          <a:p>
            <a:pPr lvl="1">
              <a:lnSpc>
                <a:spcPct val="150000"/>
              </a:lnSpc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7</a:t>
            </a:r>
            <a:r>
              <a:rPr lang="en-GB" sz="2200" baseline="30000" dirty="0">
                <a:latin typeface="Arial" pitchFamily="34" charset="0"/>
                <a:cs typeface="Arial" pitchFamily="34" charset="0"/>
              </a:rPr>
              <a:t>th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 Jan – 11</a:t>
            </a:r>
            <a:r>
              <a:rPr lang="en-GB" sz="2200" baseline="30000" dirty="0">
                <a:latin typeface="Arial" pitchFamily="34" charset="0"/>
                <a:cs typeface="Arial" pitchFamily="34" charset="0"/>
              </a:rPr>
              <a:t>th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 Feb 2015</a:t>
            </a:r>
          </a:p>
          <a:p>
            <a:pPr>
              <a:lnSpc>
                <a:spcPct val="150000"/>
              </a:lnSpc>
            </a:pPr>
            <a:r>
              <a:rPr lang="en-GB" sz="2600" dirty="0">
                <a:latin typeface="Arial" pitchFamily="34" charset="0"/>
                <a:cs typeface="Arial" pitchFamily="34" charset="0"/>
              </a:rPr>
              <a:t>Subjects</a:t>
            </a:r>
          </a:p>
          <a:p>
            <a:pPr lvl="1">
              <a:lnSpc>
                <a:spcPct val="150000"/>
              </a:lnSpc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T2DM patients, aged &gt;18ys, attending the diabetes outpatient 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dept</a:t>
            </a:r>
            <a:endParaRPr lang="en-GB" sz="2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600" dirty="0">
                <a:latin typeface="Arial" pitchFamily="34" charset="0"/>
                <a:cs typeface="Arial" pitchFamily="34" charset="0"/>
              </a:rPr>
              <a:t>Ethics</a:t>
            </a:r>
          </a:p>
          <a:p>
            <a:pPr lvl="1">
              <a:lnSpc>
                <a:spcPct val="150000"/>
              </a:lnSpc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Approved by the Institutional Review Board (IRB) and Ethics committee of CMC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19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661</TotalTime>
  <Words>1115</Words>
  <Application>Microsoft Office PowerPoint</Application>
  <PresentationFormat>Widescreen</PresentationFormat>
  <Paragraphs>162</Paragraphs>
  <Slides>22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Monotype Corsiva</vt:lpstr>
      <vt:lpstr>Times New Roman</vt:lpstr>
      <vt:lpstr>Wingdings</vt:lpstr>
      <vt:lpstr>Office Theme</vt:lpstr>
      <vt:lpstr>Document</vt:lpstr>
      <vt:lpstr>Diabetes Specific Psychological Distress in Type 2 Diabetes Mellitus, using the PAID scale</vt:lpstr>
      <vt:lpstr>INTRODUCTION</vt:lpstr>
      <vt:lpstr>Diabetes Specific Psychological Distress (DSPD)</vt:lpstr>
      <vt:lpstr>DSPD</vt:lpstr>
      <vt:lpstr>PROBLEM AREAS IN DIABETES (PAID)  </vt:lpstr>
      <vt:lpstr>PowerPoint Presentation</vt:lpstr>
      <vt:lpstr>PowerPoint Presentation</vt:lpstr>
      <vt:lpstr>AIMS </vt:lpstr>
      <vt:lpstr>METHODS </vt:lpstr>
      <vt:lpstr>DATA COLLECTION  </vt:lpstr>
      <vt:lpstr>PowerPoint Presentation</vt:lpstr>
      <vt:lpstr>DATA ANALYSIS </vt:lpstr>
      <vt:lpstr>RESULTS</vt:lpstr>
      <vt:lpstr>PowerPoint Presentation</vt:lpstr>
      <vt:lpstr>PREVALENCE OF DSPD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Specific Psychological Distress in Type 2 Diabetes Mellitus, using the PAID scale</dc:title>
  <dc:creator>Lydiya</dc:creator>
  <cp:lastModifiedBy>Lydiya</cp:lastModifiedBy>
  <cp:revision>82</cp:revision>
  <dcterms:created xsi:type="dcterms:W3CDTF">2016-06-24T05:00:41Z</dcterms:created>
  <dcterms:modified xsi:type="dcterms:W3CDTF">2016-08-03T11:35:40Z</dcterms:modified>
</cp:coreProperties>
</file>