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64" r:id="rId3"/>
    <p:sldId id="283" r:id="rId4"/>
    <p:sldId id="286" r:id="rId5"/>
    <p:sldId id="281" r:id="rId6"/>
    <p:sldId id="258" r:id="rId7"/>
    <p:sldId id="259" r:id="rId8"/>
    <p:sldId id="265" r:id="rId9"/>
    <p:sldId id="260" r:id="rId10"/>
    <p:sldId id="266" r:id="rId11"/>
    <p:sldId id="267" r:id="rId12"/>
    <p:sldId id="277" r:id="rId13"/>
    <p:sldId id="269" r:id="rId14"/>
    <p:sldId id="272" r:id="rId15"/>
    <p:sldId id="278" r:id="rId16"/>
    <p:sldId id="271" r:id="rId17"/>
    <p:sldId id="270" r:id="rId18"/>
    <p:sldId id="274" r:id="rId19"/>
    <p:sldId id="273" r:id="rId20"/>
    <p:sldId id="262" r:id="rId21"/>
    <p:sldId id="279" r:id="rId22"/>
    <p:sldId id="280" r:id="rId23"/>
    <p:sldId id="261" r:id="rId24"/>
    <p:sldId id="285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0351" autoAdjust="0"/>
  </p:normalViewPr>
  <p:slideViewPr>
    <p:cSldViewPr>
      <p:cViewPr varScale="1">
        <p:scale>
          <a:sx n="45" d="100"/>
          <a:sy n="45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29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074766355140193E-2"/>
          <c:y val="4.3841807909604499E-2"/>
          <c:w val="0.83720325263080508"/>
          <c:h val="0.84598870056497222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SEXE</c:v>
                </c:pt>
              </c:strCache>
            </c:strRef>
          </c:tx>
          <c:explosion val="25"/>
          <c:cat>
            <c:strRef>
              <c:f>Feuil1!$A$2:$A$5</c:f>
              <c:strCache>
                <c:ptCount val="2"/>
                <c:pt idx="0">
                  <c:v>Homme 47%</c:v>
                </c:pt>
                <c:pt idx="1">
                  <c:v>Femme 53%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0.47000000000000008</c:v>
                </c:pt>
                <c:pt idx="1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1.4222173645349041E-3"/>
                  <c:y val="-3.8314006715912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222173645349167E-3"/>
                  <c:y val="-7.15194792030365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222173645349167E-3"/>
                  <c:y val="-0.18646149935077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22988404029547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110868226745803E-3"/>
                  <c:y val="-0.280969382583357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2666520936047525E-3"/>
                  <c:y val="-0.4086827383030658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C00000"/>
                        </a:solidFill>
                      </a:rPr>
                      <a:t>26%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6888694581396677E-3"/>
                  <c:y val="-0.28863218392654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222173645350219E-3"/>
                  <c:y val="-0.20178710203713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7.1519479203036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Feuil1!$A$2:$A$10</c:f>
              <c:strCache>
                <c:ptCount val="9"/>
                <c:pt idx="0">
                  <c:v>0-9 years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 80 years</c:v>
                </c:pt>
              </c:strCache>
            </c:strRef>
          </c:cat>
          <c:val>
            <c:numRef>
              <c:f>Feuil1!$B$2:$B$10</c:f>
              <c:numCache>
                <c:formatCode>0.00%</c:formatCode>
                <c:ptCount val="9"/>
                <c:pt idx="0" formatCode="0%">
                  <c:v>2E-3</c:v>
                </c:pt>
                <c:pt idx="1">
                  <c:v>1.7999999999999999E-2</c:v>
                </c:pt>
                <c:pt idx="2" formatCode="0%">
                  <c:v>0.1</c:v>
                </c:pt>
                <c:pt idx="3" formatCode="0%">
                  <c:v>0.14000000000000001</c:v>
                </c:pt>
                <c:pt idx="4">
                  <c:v>0.17499999999999999</c:v>
                </c:pt>
                <c:pt idx="5" formatCode="0%">
                  <c:v>0.26</c:v>
                </c:pt>
                <c:pt idx="6" formatCode="0%">
                  <c:v>0.17</c:v>
                </c:pt>
                <c:pt idx="7" formatCode="0%">
                  <c:v>0.11</c:v>
                </c:pt>
                <c:pt idx="8">
                  <c:v>2.8000000000000001E-2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324544"/>
        <c:axId val="63326080"/>
      </c:barChart>
      <c:catAx>
        <c:axId val="63324544"/>
        <c:scaling>
          <c:orientation val="minMax"/>
        </c:scaling>
        <c:delete val="0"/>
        <c:axPos val="b"/>
        <c:majorTickMark val="out"/>
        <c:minorTickMark val="none"/>
        <c:tickLblPos val="nextTo"/>
        <c:crossAx val="63326080"/>
        <c:crosses val="autoZero"/>
        <c:auto val="1"/>
        <c:lblAlgn val="ctr"/>
        <c:lblOffset val="100"/>
        <c:noMultiLvlLbl val="0"/>
      </c:catAx>
      <c:valAx>
        <c:axId val="6332608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6332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Feuil1!$A$2:$A$3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49.5</c:v>
                </c:pt>
                <c:pt idx="1">
                  <c:v>51.8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268352"/>
        <c:axId val="63269888"/>
      </c:barChart>
      <c:catAx>
        <c:axId val="63268352"/>
        <c:scaling>
          <c:orientation val="minMax"/>
        </c:scaling>
        <c:delete val="0"/>
        <c:axPos val="l"/>
        <c:majorTickMark val="out"/>
        <c:minorTickMark val="none"/>
        <c:tickLblPos val="nextTo"/>
        <c:crossAx val="63269888"/>
        <c:crosses val="autoZero"/>
        <c:auto val="1"/>
        <c:lblAlgn val="ctr"/>
        <c:lblOffset val="100"/>
        <c:noMultiLvlLbl val="0"/>
      </c:catAx>
      <c:valAx>
        <c:axId val="6326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326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dPt>
            <c:idx val="0"/>
            <c:bubble3D val="0"/>
            <c:explosion val="14"/>
          </c:dPt>
          <c:dPt>
            <c:idx val="1"/>
            <c:bubble3D val="0"/>
            <c:explosion val="12"/>
          </c:dPt>
          <c:dPt>
            <c:idx val="2"/>
            <c:bubble3D val="0"/>
            <c:explosion val="9"/>
          </c:dPt>
          <c:dPt>
            <c:idx val="3"/>
            <c:bubble3D val="0"/>
            <c:explosion val="10"/>
          </c:dPt>
          <c:dPt>
            <c:idx val="4"/>
            <c:bubble3D val="0"/>
            <c:explosion val="10"/>
          </c:dPt>
          <c:dPt>
            <c:idx val="5"/>
            <c:bubble3D val="0"/>
            <c:explosion val="16"/>
          </c:dPt>
          <c:dPt>
            <c:idx val="6"/>
            <c:bubble3D val="0"/>
            <c:explosion val="16"/>
          </c:dPt>
          <c:cat>
            <c:strRef>
              <c:f>Feuil1!$A$2:$A$8</c:f>
              <c:strCache>
                <c:ptCount val="7"/>
                <c:pt idx="0">
                  <c:v>Diabet Mellitus</c:v>
                </c:pt>
                <c:pt idx="1">
                  <c:v>Hypertension</c:v>
                </c:pt>
                <c:pt idx="2">
                  <c:v>Indeterm</c:v>
                </c:pt>
                <c:pt idx="3">
                  <c:v>CGN</c:v>
                </c:pt>
                <c:pt idx="4">
                  <c:v>Uro. Neph</c:v>
                </c:pt>
                <c:pt idx="5">
                  <c:v>Heridit.Neph</c:v>
                </c:pt>
                <c:pt idx="6">
                  <c:v>Others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0.28000000000000003</c:v>
                </c:pt>
                <c:pt idx="1">
                  <c:v>0.25</c:v>
                </c:pt>
                <c:pt idx="2">
                  <c:v>0.22</c:v>
                </c:pt>
                <c:pt idx="3">
                  <c:v>0.13</c:v>
                </c:pt>
                <c:pt idx="4">
                  <c:v>0.06</c:v>
                </c:pt>
                <c:pt idx="5">
                  <c:v>0.05</c:v>
                </c:pt>
                <c:pt idx="6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Feuil1!$A$2:$A$6</c:f>
              <c:strCache>
                <c:ptCount val="5"/>
                <c:pt idx="0">
                  <c:v> &lt; 1 year</c:v>
                </c:pt>
                <c:pt idx="1">
                  <c:v>1-5 years</c:v>
                </c:pt>
                <c:pt idx="2">
                  <c:v>6-10 years</c:v>
                </c:pt>
                <c:pt idx="3">
                  <c:v>11-15 years</c:v>
                </c:pt>
                <c:pt idx="4">
                  <c:v>  &gt; 16 years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</c:v>
                </c:pt>
                <c:pt idx="1">
                  <c:v>0.51</c:v>
                </c:pt>
                <c:pt idx="2">
                  <c:v>0.21</c:v>
                </c:pt>
                <c:pt idx="3">
                  <c:v>0.06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909824"/>
        <c:axId val="82915712"/>
      </c:barChart>
      <c:catAx>
        <c:axId val="82909824"/>
        <c:scaling>
          <c:orientation val="minMax"/>
        </c:scaling>
        <c:delete val="0"/>
        <c:axPos val="b"/>
        <c:majorTickMark val="out"/>
        <c:minorTickMark val="none"/>
        <c:tickLblPos val="nextTo"/>
        <c:crossAx val="82915712"/>
        <c:crosses val="autoZero"/>
        <c:auto val="1"/>
        <c:lblAlgn val="ctr"/>
        <c:lblOffset val="100"/>
        <c:noMultiLvlLbl val="0"/>
      </c:catAx>
      <c:valAx>
        <c:axId val="8291571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8290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249221183800636E-2"/>
          <c:y val="2.3668536128995384E-2"/>
          <c:w val="0.81901010621335879"/>
          <c:h val="0.94214357835134466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explosion val="12"/>
          </c:dPt>
          <c:dPt>
            <c:idx val="1"/>
            <c:bubble3D val="0"/>
            <c:explosion val="7"/>
          </c:dPt>
          <c:cat>
            <c:strRef>
              <c:f>Feuil1!$A$2:$A$4</c:f>
              <c:strCache>
                <c:ptCount val="3"/>
                <c:pt idx="0">
                  <c:v>&lt; 5 years</c:v>
                </c:pt>
                <c:pt idx="1">
                  <c:v>5-10 years</c:v>
                </c:pt>
                <c:pt idx="2">
                  <c:v>&gt;10 years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0.71</c:v>
                </c:pt>
                <c:pt idx="1">
                  <c:v>0.21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595015576324029E-2"/>
          <c:y val="0.12293785310734454"/>
          <c:w val="0.83461758284887333"/>
          <c:h val="0.84598870056497222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dPt>
            <c:idx val="0"/>
            <c:bubble3D val="0"/>
            <c:explosion val="8"/>
          </c:dPt>
          <c:dPt>
            <c:idx val="1"/>
            <c:bubble3D val="0"/>
            <c:explosion val="15"/>
          </c:dPt>
          <c:dPt>
            <c:idx val="2"/>
            <c:bubble3D val="0"/>
            <c:explosion val="10"/>
          </c:dPt>
          <c:dPt>
            <c:idx val="3"/>
            <c:bubble3D val="0"/>
            <c:explosion val="8"/>
          </c:dPt>
          <c:cat>
            <c:strRef>
              <c:f>Feuil1!$A$2:$A$5</c:f>
              <c:strCache>
                <c:ptCount val="4"/>
                <c:pt idx="0">
                  <c:v>AVF</c:v>
                </c:pt>
                <c:pt idx="1">
                  <c:v>Jug Cath</c:v>
                </c:pt>
                <c:pt idx="2">
                  <c:v>Fem Cath</c:v>
                </c:pt>
                <c:pt idx="3">
                  <c:v>Tunneled Cath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0.4</c:v>
                </c:pt>
                <c:pt idx="1">
                  <c:v>0.42</c:v>
                </c:pt>
                <c:pt idx="2">
                  <c:v>0.17</c:v>
                </c:pt>
                <c:pt idx="3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10"/>
          <c:cat>
            <c:strRef>
              <c:f>Feuil1!$A$2:$A$3</c:f>
              <c:strCache>
                <c:ptCount val="2"/>
                <c:pt idx="0">
                  <c:v>Distal</c:v>
                </c:pt>
                <c:pt idx="1">
                  <c:v>Proximal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6"/>
          <c:dPt>
            <c:idx val="0"/>
            <c:bubble3D val="0"/>
            <c:explosion val="23"/>
          </c:dPt>
          <c:dPt>
            <c:idx val="1"/>
            <c:bubble3D val="0"/>
            <c:explosion val="0"/>
          </c:dPt>
          <c:cat>
            <c:strRef>
              <c:f>Feuil1!$A$2:$A$3</c:f>
              <c:strCache>
                <c:ptCount val="2"/>
                <c:pt idx="0">
                  <c:v>preserved</c:v>
                </c:pt>
                <c:pt idx="1">
                  <c:v>consumed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</cdr:x>
      <cdr:y>0.81609</cdr:y>
    </cdr:from>
    <cdr:to>
      <cdr:x>0.2784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571636" y="46148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0.184</cdr:x>
      <cdr:y>0.91379</cdr:y>
    </cdr:from>
    <cdr:to>
      <cdr:x>0.288</cdr:x>
      <cdr:y>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643074" y="4614882"/>
          <a:ext cx="92869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fr-FR" sz="1800" dirty="0" smtClean="0"/>
            <a:t>10-19</a:t>
          </a:r>
          <a:endParaRPr lang="fr-FR" sz="1800" dirty="0"/>
        </a:p>
      </cdr:txBody>
    </cdr:sp>
  </cdr:relSizeAnchor>
  <cdr:relSizeAnchor xmlns:cdr="http://schemas.openxmlformats.org/drawingml/2006/chartDrawing">
    <cdr:from>
      <cdr:x>0.867</cdr:x>
      <cdr:y>0.86895</cdr:y>
    </cdr:from>
    <cdr:to>
      <cdr:x>0.899</cdr:x>
      <cdr:y>0.95516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7742094" y="4320480"/>
          <a:ext cx="285751" cy="428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fr-FR" sz="1800" dirty="0" smtClean="0"/>
            <a:t>&gt;</a:t>
          </a:r>
          <a:endParaRPr lang="fr-FR" sz="1800" dirty="0"/>
        </a:p>
      </cdr:txBody>
    </cdr:sp>
  </cdr:relSizeAnchor>
  <cdr:relSizeAnchor xmlns:cdr="http://schemas.openxmlformats.org/drawingml/2006/chartDrawing">
    <cdr:from>
      <cdr:x>0.2</cdr:x>
      <cdr:y>0.77011</cdr:y>
    </cdr:from>
    <cdr:to>
      <cdr:x>0.296</cdr:x>
      <cdr:y>0.92529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1785950" y="3829064"/>
          <a:ext cx="857256" cy="771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0.13143</cdr:x>
      <cdr:y>0.76576</cdr:y>
    </cdr:from>
    <cdr:to>
      <cdr:x>0.22781</cdr:x>
      <cdr:y>0.88984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071601" y="3442704"/>
          <a:ext cx="785825" cy="557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FR" sz="1800" b="1" dirty="0" smtClean="0">
              <a:solidFill>
                <a:schemeClr val="accent2">
                  <a:lumMod val="75000"/>
                </a:schemeClr>
              </a:solidFill>
            </a:rPr>
            <a:t>25%</a:t>
          </a:r>
          <a:endParaRPr lang="fr-FR" sz="18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0.66729</cdr:x>
      <cdr:y>0.70169</cdr:y>
    </cdr:from>
    <cdr:to>
      <cdr:x>0.76367</cdr:x>
      <cdr:y>0.79703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5440688" y="3154672"/>
          <a:ext cx="785825" cy="42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FR" sz="1800" b="1" dirty="0" smtClean="0">
              <a:solidFill>
                <a:schemeClr val="accent1">
                  <a:lumMod val="50000"/>
                </a:schemeClr>
              </a:solidFill>
            </a:rPr>
            <a:t>28%</a:t>
          </a:r>
          <a:endParaRPr lang="fr-FR" sz="18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0.42</cdr:x>
      <cdr:y>0.07704</cdr:y>
    </cdr:from>
    <cdr:to>
      <cdr:x>0.53215</cdr:x>
      <cdr:y>0.28043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3424464" y="3463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400" b="1" dirty="0" smtClean="0">
              <a:solidFill>
                <a:schemeClr val="bg2">
                  <a:lumMod val="50000"/>
                </a:schemeClr>
              </a:solidFill>
            </a:rPr>
            <a:t>13%</a:t>
          </a:r>
          <a:endParaRPr lang="fr-FR" sz="1400" b="1" dirty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0.31912</cdr:x>
      <cdr:y>0.08408</cdr:y>
    </cdr:from>
    <cdr:to>
      <cdr:x>0.43127</cdr:x>
      <cdr:y>0.27627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2601903" y="40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fr-FR" sz="2000" dirty="0" smtClean="0"/>
            <a:t>51%</a:t>
          </a:r>
          <a:endParaRPr lang="fr-FR" sz="2000" dirty="0"/>
        </a:p>
      </cdr:txBody>
    </cdr:sp>
  </cdr:relSizeAnchor>
  <cdr:relSizeAnchor xmlns:cdr="http://schemas.openxmlformats.org/drawingml/2006/chartDrawing">
    <cdr:from>
      <cdr:x>0.50312</cdr:x>
      <cdr:y>0.47447</cdr:y>
    </cdr:from>
    <cdr:to>
      <cdr:x>0.61526</cdr:x>
      <cdr:y>0.66666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4102101" y="22574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fr-FR" sz="2000" dirty="0" smtClean="0"/>
            <a:t>21%</a:t>
          </a:r>
          <a:endParaRPr lang="fr-FR" sz="2000" dirty="0"/>
        </a:p>
      </cdr:txBody>
    </cdr:sp>
  </cdr:relSizeAnchor>
  <cdr:relSizeAnchor xmlns:cdr="http://schemas.openxmlformats.org/drawingml/2006/chartDrawing">
    <cdr:from>
      <cdr:x>0.66959</cdr:x>
      <cdr:y>0.71471</cdr:y>
    </cdr:from>
    <cdr:to>
      <cdr:x>0.78174</cdr:x>
      <cdr:y>0.90691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5459423" y="34004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fr-FR" sz="2000" dirty="0" smtClean="0"/>
            <a:t>6%</a:t>
          </a:r>
          <a:endParaRPr lang="fr-FR" sz="2000" dirty="0"/>
        </a:p>
      </cdr:txBody>
    </cdr:sp>
  </cdr:relSizeAnchor>
  <cdr:relSizeAnchor xmlns:cdr="http://schemas.openxmlformats.org/drawingml/2006/chartDrawing">
    <cdr:from>
      <cdr:x>0.85359</cdr:x>
      <cdr:y>0.77477</cdr:y>
    </cdr:from>
    <cdr:to>
      <cdr:x>0.96573</cdr:x>
      <cdr:y>0.96697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6959621" y="36861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fr-FR" sz="2000" dirty="0" smtClean="0"/>
            <a:t>2%</a:t>
          </a:r>
          <a:endParaRPr lang="fr-FR" sz="2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0.68711</cdr:x>
      <cdr:y>0.14201</cdr:y>
    </cdr:from>
    <cdr:to>
      <cdr:x>0.79926</cdr:x>
      <cdr:y>0.3454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602299" y="685792"/>
          <a:ext cx="914400" cy="982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fr-FR" sz="2000" b="1" dirty="0" smtClean="0">
              <a:solidFill>
                <a:schemeClr val="accent1">
                  <a:lumMod val="50000"/>
                </a:schemeClr>
              </a:solidFill>
            </a:rPr>
            <a:t>71%</a:t>
          </a:r>
          <a:endParaRPr lang="fr-FR" sz="20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0.05627</cdr:x>
      <cdr:y>0.1568</cdr:y>
    </cdr:from>
    <cdr:to>
      <cdr:x>0.16842</cdr:x>
      <cdr:y>0.36019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458763" y="757230"/>
          <a:ext cx="914400" cy="982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fr-FR" sz="2000" b="1" dirty="0" smtClean="0">
              <a:solidFill>
                <a:schemeClr val="accent2">
                  <a:lumMod val="75000"/>
                </a:schemeClr>
              </a:solidFill>
            </a:rPr>
            <a:t>21%</a:t>
          </a:r>
          <a:endParaRPr lang="fr-FR" sz="20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0.3016</cdr:x>
      <cdr:y>0.03846</cdr:y>
    </cdr:from>
    <cdr:to>
      <cdr:x>0.41374</cdr:x>
      <cdr:y>0.22781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2459027" y="1857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fr-FR" sz="2000" b="1" dirty="0" smtClean="0">
              <a:solidFill>
                <a:schemeClr val="accent3">
                  <a:lumMod val="75000"/>
                </a:schemeClr>
              </a:solidFill>
            </a:rPr>
            <a:t>8%</a:t>
          </a:r>
          <a:endParaRPr lang="fr-FR" sz="20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0.7134</cdr:x>
      <cdr:y>0.20021</cdr:y>
    </cdr:from>
    <cdr:to>
      <cdr:x>0.82555</cdr:x>
      <cdr:y>0.4036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816613" y="90010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fr-FR" sz="1800" b="1" dirty="0" smtClean="0">
              <a:solidFill>
                <a:schemeClr val="accent1">
                  <a:lumMod val="50000"/>
                </a:schemeClr>
              </a:solidFill>
            </a:rPr>
            <a:t>40%</a:t>
          </a:r>
          <a:endParaRPr lang="fr-FR" sz="18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0.17017</cdr:x>
      <cdr:y>0.13665</cdr:y>
    </cdr:from>
    <cdr:to>
      <cdr:x>0.28232</cdr:x>
      <cdr:y>0.34004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387457" y="6143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fr-FR" sz="1800" b="1" dirty="0" smtClean="0">
              <a:solidFill>
                <a:schemeClr val="accent3">
                  <a:lumMod val="75000"/>
                </a:schemeClr>
              </a:solidFill>
            </a:rPr>
            <a:t>17%</a:t>
          </a:r>
          <a:endParaRPr lang="fr-FR" sz="18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0.07009</cdr:x>
      <cdr:y>0.77861</cdr:y>
    </cdr:from>
    <cdr:to>
      <cdr:x>0.18224</cdr:x>
      <cdr:y>0.982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571504" y="35004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fr-FR" sz="1800" b="1" dirty="0" smtClean="0">
              <a:solidFill>
                <a:schemeClr val="accent2">
                  <a:lumMod val="75000"/>
                </a:schemeClr>
              </a:solidFill>
            </a:rPr>
            <a:t>42%</a:t>
          </a:r>
          <a:endParaRPr lang="fr-FR" sz="18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0.07886</cdr:x>
      <cdr:y>0.07945</cdr:y>
    </cdr:from>
    <cdr:to>
      <cdr:x>0.19101</cdr:x>
      <cdr:y>0.28284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42942" y="3571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fr-FR" sz="1800" b="1" dirty="0" smtClean="0">
              <a:solidFill>
                <a:schemeClr val="accent2">
                  <a:lumMod val="75000"/>
                </a:schemeClr>
              </a:solidFill>
            </a:rPr>
            <a:t>55%</a:t>
          </a:r>
          <a:endParaRPr lang="fr-FR" sz="18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0.66589</cdr:x>
      <cdr:y>0.17479</cdr:y>
    </cdr:from>
    <cdr:to>
      <cdr:x>0.77804</cdr:x>
      <cdr:y>0.37818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429288" y="7858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fr-FR" sz="2000" b="1" dirty="0" smtClean="0">
              <a:solidFill>
                <a:schemeClr val="accent1">
                  <a:lumMod val="50000"/>
                </a:schemeClr>
              </a:solidFill>
            </a:rPr>
            <a:t>84%</a:t>
          </a:r>
          <a:endParaRPr lang="fr-FR" sz="20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0.184</cdr:x>
      <cdr:y>0.09534</cdr:y>
    </cdr:from>
    <cdr:to>
      <cdr:x>0.29615</cdr:x>
      <cdr:y>0.29873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500198" y="4286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fr-FR" sz="2000" b="1" dirty="0" smtClean="0">
              <a:solidFill>
                <a:schemeClr val="accent2">
                  <a:lumMod val="50000"/>
                </a:schemeClr>
              </a:solidFill>
            </a:rPr>
            <a:t>16%</a:t>
          </a:r>
          <a:endParaRPr lang="fr-FR" sz="20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E0264-B6A6-4AEA-995D-72A6BC5E694D}" type="datetimeFigureOut">
              <a:rPr lang="fr-FR" smtClean="0"/>
              <a:pPr/>
              <a:t>27/06/2014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C4122-36C5-4F25-B7F3-340287572D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65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4122-36C5-4F25-B7F3-340287572D7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4122-36C5-4F25-B7F3-340287572D76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4122-36C5-4F25-B7F3-340287572D7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Uro</a:t>
            </a:r>
            <a:r>
              <a:rPr lang="fr-FR" dirty="0" smtClean="0"/>
              <a:t> 4% </a:t>
            </a:r>
            <a:r>
              <a:rPr lang="fr-FR" dirty="0" err="1" smtClean="0"/>
              <a:t>Heridit</a:t>
            </a:r>
            <a:r>
              <a:rPr lang="fr-FR" dirty="0" smtClean="0"/>
              <a:t> 6% </a:t>
            </a:r>
            <a:r>
              <a:rPr lang="fr-FR" dirty="0" err="1" smtClean="0"/>
              <a:t>Indet</a:t>
            </a:r>
            <a:r>
              <a:rPr lang="fr-FR" dirty="0" smtClean="0"/>
              <a:t> 30%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4122-36C5-4F25-B7F3-340287572D76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4122-36C5-4F25-B7F3-340287572D76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4122-36C5-4F25-B7F3-340287572D76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4122-36C5-4F25-B7F3-340287572D76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4122-36C5-4F25-B7F3-340287572D76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4122-36C5-4F25-B7F3-340287572D76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4122-36C5-4F25-B7F3-340287572D76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4122-36C5-4F25-B7F3-340287572D76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Pionneer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hemodialysis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4122-36C5-4F25-B7F3-340287572D7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One in </a:t>
            </a:r>
            <a:r>
              <a:rPr lang="fr-FR" dirty="0" err="1" smtClean="0"/>
              <a:t>two</a:t>
            </a:r>
            <a:r>
              <a:rPr lang="fr-FR" dirty="0" smtClean="0"/>
              <a:t> patients has </a:t>
            </a:r>
            <a:r>
              <a:rPr lang="fr-FR" dirty="0" err="1" smtClean="0"/>
              <a:t>his</a:t>
            </a:r>
            <a:r>
              <a:rPr lang="fr-FR" dirty="0" smtClean="0"/>
              <a:t> first </a:t>
            </a:r>
            <a:r>
              <a:rPr lang="fr-FR" dirty="0" err="1" smtClean="0"/>
              <a:t>fistula</a:t>
            </a:r>
            <a:r>
              <a:rPr lang="fr-FR" dirty="0" smtClean="0"/>
              <a:t> proximal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smtClean="0"/>
              <a:t>distal and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reduced</a:t>
            </a:r>
            <a:r>
              <a:rPr lang="fr-FR" dirty="0" smtClean="0"/>
              <a:t> </a:t>
            </a:r>
            <a:r>
              <a:rPr lang="fr-FR" dirty="0" err="1" smtClean="0"/>
              <a:t>seriously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vascular</a:t>
            </a:r>
            <a:r>
              <a:rPr lang="fr-FR" dirty="0" smtClean="0"/>
              <a:t> capital and </a:t>
            </a:r>
            <a:r>
              <a:rPr lang="fr-FR" dirty="0" err="1" smtClean="0"/>
              <a:t>amputated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vascular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r>
              <a:rPr lang="fr-FR" dirty="0" smtClean="0"/>
              <a:t>.</a:t>
            </a:r>
            <a:endParaRPr lang="fr-FR" dirty="0" smtClean="0"/>
          </a:p>
          <a:p>
            <a:r>
              <a:rPr lang="fr-FR" dirty="0" smtClean="0"/>
              <a:t>One in five patients has a </a:t>
            </a:r>
            <a:r>
              <a:rPr lang="fr-FR" dirty="0" err="1" smtClean="0"/>
              <a:t>poor</a:t>
            </a:r>
            <a:r>
              <a:rPr lang="fr-FR" dirty="0" smtClean="0"/>
              <a:t> ….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4122-36C5-4F25-B7F3-340287572D76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4122-36C5-4F25-B7F3-340287572D76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thnks</a:t>
            </a:r>
            <a:r>
              <a:rPr lang="fr-FR" dirty="0" smtClean="0"/>
              <a:t> to all the </a:t>
            </a:r>
            <a:r>
              <a:rPr lang="fr-FR" dirty="0" err="1" smtClean="0"/>
              <a:t>nephrologists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participated</a:t>
            </a:r>
            <a:r>
              <a:rPr lang="fr-FR" dirty="0" smtClean="0"/>
              <a:t> in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and have </a:t>
            </a:r>
            <a:r>
              <a:rPr lang="fr-FR" dirty="0" err="1" smtClean="0"/>
              <a:t>allowed</a:t>
            </a:r>
            <a:r>
              <a:rPr lang="fr-FR" dirty="0" smtClean="0"/>
              <a:t> the collection </a:t>
            </a:r>
            <a:r>
              <a:rPr lang="fr-FR" smtClean="0"/>
              <a:t>of datas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4122-36C5-4F25-B7F3-340287572D76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5BA9A-9B03-49C5-A14E-DA79FFB68098}" type="slidenum">
              <a:rPr lang="fr-FR" smtClean="0"/>
              <a:pPr/>
              <a:t>24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A6415-3B46-4E32-A3E0-9711D47FC98B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4122-36C5-4F25-B7F3-340287572D7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4122-36C5-4F25-B7F3-340287572D7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rgbClr val="C00000"/>
                </a:solidFill>
              </a:rPr>
              <a:t>1029</a:t>
            </a:r>
            <a:r>
              <a:rPr lang="en-US" sz="1200" dirty="0" smtClean="0"/>
              <a:t> chronic Hemodialysis patients treated and supported in 21 Hemodialysis centers (public and private center) located in the capital city of Algiers and neighboring towns.</a:t>
            </a:r>
            <a:endParaRPr lang="fr-FR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4122-36C5-4F25-B7F3-340287572D7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4122-36C5-4F25-B7F3-340287572D7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4122-36C5-4F25-B7F3-340287572D7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4122-36C5-4F25-B7F3-340287572D76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C2F1501-A015-499D-8347-051F5BE04A49}" type="datetimeFigureOut">
              <a:rPr lang="fr-FR" smtClean="0"/>
              <a:pPr/>
              <a:t>27/06/2014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D3B0E0-8D18-4A53-B148-1CD3C2A851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1501-A015-499D-8347-051F5BE04A49}" type="datetimeFigureOut">
              <a:rPr lang="fr-FR" smtClean="0"/>
              <a:pPr/>
              <a:t>27/06/2014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B0E0-8D18-4A53-B148-1CD3C2A851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C2F1501-A015-499D-8347-051F5BE04A49}" type="datetimeFigureOut">
              <a:rPr lang="fr-FR" smtClean="0"/>
              <a:pPr/>
              <a:t>27/06/2014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D3B0E0-8D18-4A53-B148-1CD3C2A851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1501-A015-499D-8347-051F5BE04A49}" type="datetimeFigureOut">
              <a:rPr lang="fr-FR" smtClean="0"/>
              <a:pPr/>
              <a:t>27/06/2014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D3B0E0-8D18-4A53-B148-1CD3C2A851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1501-A015-499D-8347-051F5BE04A49}" type="datetimeFigureOut">
              <a:rPr lang="fr-FR" smtClean="0"/>
              <a:pPr/>
              <a:t>27/06/2014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D3B0E0-8D18-4A53-B148-1CD3C2A851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C2F1501-A015-499D-8347-051F5BE04A49}" type="datetimeFigureOut">
              <a:rPr lang="fr-FR" smtClean="0"/>
              <a:pPr/>
              <a:t>27/06/2014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D3B0E0-8D18-4A53-B148-1CD3C2A851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C2F1501-A015-499D-8347-051F5BE04A49}" type="datetimeFigureOut">
              <a:rPr lang="fr-FR" smtClean="0"/>
              <a:pPr/>
              <a:t>27/06/2014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D3B0E0-8D18-4A53-B148-1CD3C2A851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1501-A015-499D-8347-051F5BE04A49}" type="datetimeFigureOut">
              <a:rPr lang="fr-FR" smtClean="0"/>
              <a:pPr/>
              <a:t>27/06/2014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D3B0E0-8D18-4A53-B148-1CD3C2A851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1501-A015-499D-8347-051F5BE04A49}" type="datetimeFigureOut">
              <a:rPr lang="fr-FR" smtClean="0"/>
              <a:pPr/>
              <a:t>27/06/2014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D3B0E0-8D18-4A53-B148-1CD3C2A851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1501-A015-499D-8347-051F5BE04A49}" type="datetimeFigureOut">
              <a:rPr lang="fr-FR" smtClean="0"/>
              <a:pPr/>
              <a:t>27/06/2014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D3B0E0-8D18-4A53-B148-1CD3C2A851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C2F1501-A015-499D-8347-051F5BE04A49}" type="datetimeFigureOut">
              <a:rPr lang="fr-FR" smtClean="0"/>
              <a:pPr/>
              <a:t>27/06/2014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D3B0E0-8D18-4A53-B148-1CD3C2A851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2F1501-A015-499D-8347-051F5BE04A49}" type="datetimeFigureOut">
              <a:rPr lang="fr-FR" smtClean="0"/>
              <a:pPr/>
              <a:t>27/06/2014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D3B0E0-8D18-4A53-B148-1CD3C2A851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is8BV0dqpSs/TLKTB-dfCyI/AAAAAAAAAEs/bRAImyMej9Y/s1600/WillemJ_Kolff52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60648"/>
            <a:ext cx="4000496" cy="2500306"/>
          </a:xfrm>
        </p:spPr>
        <p:txBody>
          <a:bodyPr>
            <a:noAutofit/>
          </a:bodyPr>
          <a:lstStyle/>
          <a:p>
            <a:r>
              <a:rPr lang="en-US" sz="3600" b="1" cap="none" dirty="0" smtClean="0"/>
              <a:t>Current State Of Vascular Access In Chronic Hemodialysis Patients In Algeria</a:t>
            </a:r>
            <a:endParaRPr lang="fr-FR" sz="3600" b="1" cap="non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4499992" cy="278836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Lydia BENHOCINE    </a:t>
            </a:r>
          </a:p>
          <a:p>
            <a:r>
              <a:rPr lang="fr-FR" dirty="0" smtClean="0"/>
              <a:t>Ali BENZIANE       </a:t>
            </a:r>
          </a:p>
          <a:p>
            <a:r>
              <a:rPr lang="fr-FR" dirty="0" smtClean="0"/>
              <a:t>Mohamed BENABADJI</a:t>
            </a:r>
          </a:p>
          <a:p>
            <a:r>
              <a:rPr lang="fr-FR" dirty="0" err="1" smtClean="0"/>
              <a:t>Nephrology</a:t>
            </a:r>
            <a:r>
              <a:rPr lang="fr-FR" dirty="0" smtClean="0"/>
              <a:t> </a:t>
            </a:r>
            <a:r>
              <a:rPr lang="fr-FR" dirty="0" err="1" smtClean="0"/>
              <a:t>Departement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University</a:t>
            </a:r>
            <a:r>
              <a:rPr lang="fr-FR" dirty="0" smtClean="0"/>
              <a:t> </a:t>
            </a:r>
            <a:r>
              <a:rPr lang="fr-FR" dirty="0" err="1" smtClean="0"/>
              <a:t>Hospital</a:t>
            </a:r>
            <a:r>
              <a:rPr lang="fr-FR" dirty="0" smtClean="0"/>
              <a:t> of </a:t>
            </a:r>
            <a:r>
              <a:rPr lang="fr-FR" dirty="0" err="1" smtClean="0"/>
              <a:t>Beni</a:t>
            </a:r>
            <a:r>
              <a:rPr lang="fr-FR" dirty="0" smtClean="0"/>
              <a:t> </a:t>
            </a:r>
            <a:r>
              <a:rPr lang="fr-FR" dirty="0" err="1" smtClean="0"/>
              <a:t>Messous.Algiers</a:t>
            </a:r>
            <a:endParaRPr lang="fr-FR" dirty="0" smtClean="0"/>
          </a:p>
          <a:p>
            <a:r>
              <a:rPr lang="fr-FR" sz="2900" b="1" dirty="0" smtClean="0"/>
              <a:t>3rd International </a:t>
            </a:r>
            <a:r>
              <a:rPr lang="fr-FR" sz="2900" b="1" dirty="0" err="1" smtClean="0"/>
              <a:t>Conference</a:t>
            </a:r>
            <a:r>
              <a:rPr lang="fr-FR" dirty="0" smtClean="0"/>
              <a:t> on</a:t>
            </a:r>
          </a:p>
          <a:p>
            <a:r>
              <a:rPr lang="fr-FR" dirty="0" smtClean="0"/>
              <a:t>   « </a:t>
            </a:r>
            <a:r>
              <a:rPr lang="fr-FR" dirty="0" err="1" smtClean="0"/>
              <a:t>Nephrology</a:t>
            </a:r>
            <a:r>
              <a:rPr lang="fr-FR" dirty="0" smtClean="0"/>
              <a:t> &amp; </a:t>
            </a:r>
            <a:r>
              <a:rPr lang="fr-FR" dirty="0" err="1" smtClean="0"/>
              <a:t>Therapeutics</a:t>
            </a:r>
            <a:r>
              <a:rPr lang="fr-FR" dirty="0" smtClean="0"/>
              <a:t> »</a:t>
            </a:r>
          </a:p>
          <a:p>
            <a:r>
              <a:rPr lang="fr-FR" dirty="0" smtClean="0"/>
              <a:t>26-27 </a:t>
            </a:r>
            <a:r>
              <a:rPr lang="fr-FR" dirty="0" err="1" smtClean="0"/>
              <a:t>June</a:t>
            </a:r>
            <a:r>
              <a:rPr lang="fr-FR" dirty="0" smtClean="0"/>
              <a:t> 2014. Valencia. Spain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0"/>
            <a:ext cx="46440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err="1" smtClean="0">
                <a:latin typeface="+mn-lt"/>
              </a:rPr>
              <a:t>Gender</a:t>
            </a:r>
            <a:endParaRPr lang="fr-FR" b="1" dirty="0">
              <a:latin typeface="+mn-lt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428596" y="1857364"/>
          <a:ext cx="8367714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928662" y="1928802"/>
            <a:ext cx="13991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</a:rPr>
              <a:t>Female</a:t>
            </a:r>
            <a:r>
              <a:rPr lang="fr-FR" dirty="0" smtClean="0"/>
              <a:t> 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53%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286644" y="2143116"/>
            <a:ext cx="10070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Male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 47%</a:t>
            </a:r>
            <a:endParaRPr lang="fr-F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715140" y="5857892"/>
            <a:ext cx="177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Sex Ratio = 1.12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Age</a:t>
            </a:r>
            <a:endParaRPr lang="fr-FR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00751896"/>
              </p:ext>
            </p:extLst>
          </p:nvPr>
        </p:nvGraphicFramePr>
        <p:xfrm>
          <a:off x="214282" y="1628800"/>
          <a:ext cx="8929718" cy="497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857852" y="157161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Extremes</a:t>
            </a:r>
            <a:r>
              <a:rPr lang="fr-FR" b="1" dirty="0" smtClean="0"/>
              <a:t> </a:t>
            </a:r>
            <a:r>
              <a:rPr lang="fr-FR" b="1" dirty="0" err="1" smtClean="0"/>
              <a:t>ages</a:t>
            </a:r>
            <a:r>
              <a:rPr lang="fr-FR" b="1" dirty="0" smtClean="0"/>
              <a:t> : 13 -94 </a:t>
            </a:r>
            <a:r>
              <a:rPr lang="fr-FR" b="1" dirty="0" err="1" smtClean="0"/>
              <a:t>yearss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53400" cy="990600"/>
          </a:xfrm>
        </p:spPr>
        <p:txBody>
          <a:bodyPr/>
          <a:lstStyle/>
          <a:p>
            <a:r>
              <a:rPr lang="fr-FR" b="1" dirty="0" smtClean="0"/>
              <a:t>Distribution by </a:t>
            </a:r>
            <a:r>
              <a:rPr lang="fr-FR" b="1" dirty="0" err="1" smtClean="0"/>
              <a:t>age</a:t>
            </a:r>
            <a:r>
              <a:rPr lang="fr-FR" b="1" dirty="0" smtClean="0"/>
              <a:t> </a:t>
            </a:r>
            <a:r>
              <a:rPr lang="fr-FR" b="1" dirty="0" smtClean="0"/>
              <a:t>/</a:t>
            </a:r>
            <a:r>
              <a:rPr lang="fr-FR" b="1" dirty="0" err="1" smtClean="0"/>
              <a:t>gender</a:t>
            </a:r>
            <a:endParaRPr lang="fr-FR" b="1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78408808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8388424" y="5949280"/>
            <a:ext cx="755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years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9144000" cy="990600"/>
          </a:xfrm>
        </p:spPr>
        <p:txBody>
          <a:bodyPr>
            <a:normAutofit/>
          </a:bodyPr>
          <a:lstStyle/>
          <a:p>
            <a:r>
              <a:rPr lang="fr-FR" b="1" dirty="0" smtClean="0"/>
              <a:t> </a:t>
            </a:r>
            <a:r>
              <a:rPr lang="fr-FR" b="1" dirty="0" smtClean="0"/>
              <a:t> Initial </a:t>
            </a:r>
            <a:r>
              <a:rPr lang="fr-FR" b="1" dirty="0" smtClean="0"/>
              <a:t>Nephropathy</a:t>
            </a:r>
            <a:endParaRPr lang="fr-FR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72441330"/>
              </p:ext>
            </p:extLst>
          </p:nvPr>
        </p:nvGraphicFramePr>
        <p:xfrm>
          <a:off x="571472" y="1714488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714480" y="214311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22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%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9572660" cy="990600"/>
          </a:xfrm>
        </p:spPr>
        <p:txBody>
          <a:bodyPr>
            <a:normAutofit/>
          </a:bodyPr>
          <a:lstStyle/>
          <a:p>
            <a:r>
              <a:rPr lang="fr-FR" b="1" dirty="0" smtClean="0"/>
              <a:t>    Life </a:t>
            </a:r>
            <a:r>
              <a:rPr lang="fr-FR" b="1" dirty="0" err="1" smtClean="0"/>
              <a:t>Span</a:t>
            </a:r>
            <a:r>
              <a:rPr lang="fr-FR" b="1" dirty="0" smtClean="0"/>
              <a:t> On HD</a:t>
            </a:r>
            <a:endParaRPr lang="fr-FR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75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785918" y="4000504"/>
            <a:ext cx="67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20%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Life </a:t>
            </a:r>
            <a:r>
              <a:rPr lang="fr-FR" b="1" dirty="0" err="1" smtClean="0"/>
              <a:t>span</a:t>
            </a:r>
            <a:r>
              <a:rPr lang="fr-FR" b="1" dirty="0" smtClean="0"/>
              <a:t> on HD</a:t>
            </a:r>
            <a:endParaRPr lang="fr-FR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500034" y="1714488"/>
          <a:ext cx="8153400" cy="482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80328" cy="990600"/>
          </a:xfrm>
        </p:spPr>
        <p:txBody>
          <a:bodyPr>
            <a:normAutofit/>
          </a:bodyPr>
          <a:lstStyle/>
          <a:p>
            <a:r>
              <a:rPr lang="fr-FR" b="1" dirty="0" smtClean="0"/>
              <a:t>First access for HD </a:t>
            </a:r>
            <a:r>
              <a:rPr lang="fr-FR" b="1" dirty="0" err="1" smtClean="0"/>
              <a:t>was</a:t>
            </a:r>
            <a:r>
              <a:rPr lang="fr-FR" b="1" dirty="0" smtClean="0"/>
              <a:t>…</a:t>
            </a:r>
            <a:endParaRPr lang="fr-FR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428596" y="1714488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First AVF </a:t>
            </a:r>
            <a:r>
              <a:rPr lang="fr-FR" b="1" dirty="0" err="1" smtClean="0"/>
              <a:t>was</a:t>
            </a:r>
            <a:r>
              <a:rPr lang="fr-FR" b="1" dirty="0" smtClean="0"/>
              <a:t>…</a:t>
            </a:r>
            <a:endParaRPr lang="fr-FR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500034" y="1714488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429388" y="2214554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45%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fr-FR" b="1" dirty="0" smtClean="0"/>
              <a:t>   Total </a:t>
            </a:r>
            <a:r>
              <a:rPr lang="fr-FR" b="1" dirty="0" smtClean="0"/>
              <a:t>of AVF Vs </a:t>
            </a:r>
            <a:r>
              <a:rPr lang="fr-FR" b="1" dirty="0" smtClean="0"/>
              <a:t>Life </a:t>
            </a:r>
            <a:r>
              <a:rPr lang="fr-FR" b="1" dirty="0" err="1" smtClean="0"/>
              <a:t>span</a:t>
            </a:r>
            <a:r>
              <a:rPr lang="fr-FR" b="1" dirty="0" smtClean="0"/>
              <a:t> on HD </a:t>
            </a:r>
            <a:endParaRPr lang="fr-FR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657711"/>
              </p:ext>
            </p:extLst>
          </p:nvPr>
        </p:nvGraphicFramePr>
        <p:xfrm>
          <a:off x="357158" y="1571612"/>
          <a:ext cx="8429685" cy="48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37"/>
                <a:gridCol w="1685937"/>
                <a:gridCol w="1685937"/>
                <a:gridCol w="1685937"/>
                <a:gridCol w="1685937"/>
              </a:tblGrid>
              <a:tr h="60722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0- 5 </a:t>
                      </a:r>
                      <a:r>
                        <a:rPr lang="fr-FR" dirty="0" err="1" smtClean="0"/>
                        <a:t>years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6 - 10 </a:t>
                      </a:r>
                      <a:r>
                        <a:rPr lang="fr-FR" dirty="0" err="1" smtClean="0"/>
                        <a:t>years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- 15 </a:t>
                      </a:r>
                      <a:r>
                        <a:rPr lang="fr-FR" dirty="0" err="1" smtClean="0"/>
                        <a:t>years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&gt; 15 </a:t>
                      </a:r>
                      <a:r>
                        <a:rPr lang="fr-FR" dirty="0" err="1" smtClean="0"/>
                        <a:t>years</a:t>
                      </a:r>
                      <a:endParaRPr lang="fr-FR" dirty="0"/>
                    </a:p>
                  </a:txBody>
                  <a:tcPr/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fr-FR" dirty="0" smtClean="0"/>
                        <a:t>01 AVF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557    </a:t>
                      </a:r>
                      <a:r>
                        <a:rPr lang="fr-FR" dirty="0" smtClean="0"/>
                        <a:t>patients         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223  </a:t>
                      </a:r>
                      <a:r>
                        <a:rPr lang="fr-FR" dirty="0" smtClean="0"/>
                        <a:t>Patients 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69 Patients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19 Patients</a:t>
                      </a:r>
                      <a:r>
                        <a:rPr lang="fr-FR" dirty="0" smtClean="0"/>
                        <a:t> 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r>
                        <a:rPr lang="fr-FR" baseline="0" dirty="0" smtClean="0"/>
                        <a:t> AVF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53    </a:t>
                      </a:r>
                      <a:endParaRPr lang="fr-FR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</a:t>
                      </a:r>
                      <a:r>
                        <a:rPr lang="fr-FR" baseline="0" dirty="0" smtClean="0"/>
                        <a:t>   </a:t>
                      </a:r>
                      <a:endParaRPr lang="fr-FR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 </a:t>
                      </a:r>
                      <a:r>
                        <a:rPr lang="fr-FR" baseline="0" dirty="0" smtClean="0"/>
                        <a:t>    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  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fr-FR" dirty="0" smtClean="0"/>
                        <a:t>3 AVF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16     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     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     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   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AVF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      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     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   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fr-FR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AVF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5</a:t>
                      </a:r>
                      <a:r>
                        <a:rPr lang="fr-FR" baseline="0" dirty="0" smtClean="0"/>
                        <a:t>      </a:t>
                      </a:r>
                      <a:endParaRPr lang="fr-FR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 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   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 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Tunneled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Cath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    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    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    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    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fr-FR" dirty="0" smtClean="0"/>
                        <a:t>TOTAL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642   </a:t>
                      </a:r>
                      <a:r>
                        <a:rPr lang="fr-FR" dirty="0" smtClean="0"/>
                        <a:t>patients  </a:t>
                      </a:r>
                      <a:r>
                        <a:rPr lang="fr-FR" baseline="0" dirty="0" smtClean="0"/>
                        <a:t>     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256 </a:t>
                      </a:r>
                      <a:r>
                        <a:rPr lang="fr-FR" dirty="0" smtClean="0"/>
                        <a:t>patients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r>
                        <a:rPr lang="fr-FR" dirty="0" smtClean="0"/>
                        <a:t>90 </a:t>
                      </a:r>
                      <a:r>
                        <a:rPr lang="fr-FR" dirty="0" smtClean="0"/>
                        <a:t>Patients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41 </a:t>
                      </a:r>
                      <a:r>
                        <a:rPr lang="fr-FR" dirty="0" smtClean="0"/>
                        <a:t>Patients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480328" cy="990600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Clinical</a:t>
            </a:r>
            <a:r>
              <a:rPr lang="fr-FR" b="1" dirty="0" smtClean="0"/>
              <a:t> </a:t>
            </a:r>
            <a:r>
              <a:rPr lang="fr-FR" b="1" dirty="0" err="1" smtClean="0"/>
              <a:t>evaluation</a:t>
            </a:r>
            <a:r>
              <a:rPr lang="fr-FR" b="1" dirty="0" smtClean="0"/>
              <a:t> of </a:t>
            </a:r>
            <a:r>
              <a:rPr lang="fr-FR" b="1" dirty="0" err="1" smtClean="0"/>
              <a:t>vascular</a:t>
            </a:r>
            <a:r>
              <a:rPr lang="fr-FR" b="1" dirty="0" smtClean="0"/>
              <a:t> access for HD   </a:t>
            </a:r>
            <a:r>
              <a:rPr lang="fr-FR" sz="4000" b="1" dirty="0" smtClean="0"/>
              <a:t>(</a:t>
            </a:r>
            <a:r>
              <a:rPr lang="fr-FR" sz="4000" b="1" dirty="0" err="1" smtClean="0"/>
              <a:t>less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than</a:t>
            </a:r>
            <a:r>
              <a:rPr lang="fr-FR" sz="4000" b="1" dirty="0" smtClean="0"/>
              <a:t> 10 </a:t>
            </a:r>
            <a:r>
              <a:rPr lang="fr-FR" sz="4000" b="1" dirty="0" err="1" smtClean="0"/>
              <a:t>years</a:t>
            </a:r>
            <a:r>
              <a:rPr lang="fr-FR" sz="4000" b="1" dirty="0" smtClean="0"/>
              <a:t> on HD )</a:t>
            </a:r>
            <a:endParaRPr lang="fr-FR" sz="40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500034" y="1785926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214282" y="714356"/>
            <a:ext cx="8929718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pPr>
              <a:buNone/>
            </a:pPr>
            <a:r>
              <a:rPr lang="fr-FR" sz="3000" b="1" i="1" dirty="0" smtClean="0">
                <a:solidFill>
                  <a:srgbClr val="C00000"/>
                </a:solidFill>
              </a:rPr>
              <a:t> </a:t>
            </a:r>
            <a:r>
              <a:rPr lang="en-US" sz="3600" b="1" dirty="0" smtClean="0">
                <a:solidFill>
                  <a:srgbClr val="FF0000"/>
                </a:solidFill>
              </a:rPr>
              <a:t>“ We believe that we can keep alive patients with uremia as long as the veins and arteries are in good condition. ” </a:t>
            </a:r>
            <a:endParaRPr lang="fr-FR" sz="30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fr-FR" sz="2400" dirty="0" smtClean="0">
                <a:solidFill>
                  <a:srgbClr val="C00000"/>
                </a:solidFill>
              </a:rPr>
              <a:t>						     </a:t>
            </a:r>
          </a:p>
          <a:p>
            <a:pPr>
              <a:buNone/>
            </a:pPr>
            <a:r>
              <a:rPr lang="fr-FR" sz="2400" dirty="0" smtClean="0">
                <a:solidFill>
                  <a:srgbClr val="C00000"/>
                </a:solidFill>
              </a:rPr>
              <a:t>						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						</a:t>
            </a:r>
            <a:r>
              <a:rPr lang="fr-FR" sz="2400" b="1" dirty="0" smtClean="0">
                <a:solidFill>
                  <a:srgbClr val="FF0000"/>
                </a:solidFill>
              </a:rPr>
              <a:t>    Willem Kolff, 1944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6" name="BLOGGER_PHOTO_ID_5526641354892839714" descr="http://3.bp.blogspot.com/_is8BV0dqpSs/TLKTB-dfCyI/AAAAAAAAAEs/bRAImyMej9Y/s320/WillemJ_Kolff52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143380"/>
            <a:ext cx="20717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Comments</a:t>
            </a:r>
            <a:r>
              <a:rPr lang="fr-FR" b="1" dirty="0" smtClean="0"/>
              <a:t> :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750206" cy="475775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.</a:t>
            </a:r>
            <a:r>
              <a:rPr lang="fr-FR" dirty="0" err="1" smtClean="0"/>
              <a:t>Sex</a:t>
            </a:r>
            <a:r>
              <a:rPr lang="fr-FR" dirty="0" smtClean="0"/>
              <a:t> Ratio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C00000"/>
                </a:solidFill>
              </a:rPr>
              <a:t>identical</a:t>
            </a:r>
            <a:endParaRPr lang="fr-F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fr-FR" dirty="0" smtClean="0"/>
              <a:t>.</a:t>
            </a:r>
            <a:r>
              <a:rPr lang="fr-FR" dirty="0" err="1" smtClean="0"/>
              <a:t>Relatively</a:t>
            </a:r>
            <a:r>
              <a:rPr lang="fr-FR" dirty="0" smtClean="0"/>
              <a:t> </a:t>
            </a:r>
            <a:r>
              <a:rPr lang="fr-FR" dirty="0" err="1" smtClean="0"/>
              <a:t>young</a:t>
            </a:r>
            <a:r>
              <a:rPr lang="fr-FR" dirty="0" smtClean="0"/>
              <a:t> population </a:t>
            </a:r>
            <a:r>
              <a:rPr lang="fr-FR" dirty="0" smtClean="0">
                <a:solidFill>
                  <a:srgbClr val="C00000"/>
                </a:solidFill>
              </a:rPr>
              <a:t> (40-60 </a:t>
            </a:r>
            <a:r>
              <a:rPr lang="fr-FR" dirty="0" err="1" smtClean="0">
                <a:solidFill>
                  <a:srgbClr val="C00000"/>
                </a:solidFill>
              </a:rPr>
              <a:t>years</a:t>
            </a:r>
            <a:r>
              <a:rPr lang="fr-FR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r>
              <a:rPr lang="fr-FR" dirty="0" smtClean="0"/>
              <a:t>.</a:t>
            </a:r>
            <a:r>
              <a:rPr lang="fr-FR" dirty="0" err="1" smtClean="0"/>
              <a:t>Percentage</a:t>
            </a:r>
            <a:r>
              <a:rPr lang="fr-FR" dirty="0" smtClean="0"/>
              <a:t> of </a:t>
            </a:r>
            <a:r>
              <a:rPr lang="fr-FR" dirty="0" err="1" smtClean="0"/>
              <a:t>undetrmined</a:t>
            </a:r>
            <a:r>
              <a:rPr lang="fr-FR" dirty="0" smtClean="0"/>
              <a:t> </a:t>
            </a:r>
            <a:r>
              <a:rPr lang="fr-FR" dirty="0" err="1" smtClean="0"/>
              <a:t>nephropathy</a:t>
            </a:r>
            <a:r>
              <a:rPr lang="fr-FR" dirty="0" smtClean="0"/>
              <a:t> </a:t>
            </a:r>
            <a:r>
              <a:rPr lang="fr-FR" dirty="0" err="1" smtClean="0"/>
              <a:t>remains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  </a:t>
            </a:r>
            <a:r>
              <a:rPr lang="fr-FR" dirty="0" err="1" smtClean="0"/>
              <a:t>eleveted</a:t>
            </a:r>
            <a:r>
              <a:rPr lang="fr-FR" dirty="0" smtClean="0"/>
              <a:t>.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.</a:t>
            </a:r>
            <a:r>
              <a:rPr lang="fr-FR" dirty="0" err="1" smtClean="0"/>
              <a:t>Percentages</a:t>
            </a:r>
            <a:r>
              <a:rPr lang="fr-FR" dirty="0" smtClean="0"/>
              <a:t> </a:t>
            </a:r>
            <a:r>
              <a:rPr lang="fr-FR" dirty="0" smtClean="0"/>
              <a:t>of </a:t>
            </a:r>
            <a:r>
              <a:rPr lang="fr-FR" dirty="0" err="1" smtClean="0"/>
              <a:t>Diabetic</a:t>
            </a:r>
            <a:r>
              <a:rPr lang="fr-FR" dirty="0" smtClean="0"/>
              <a:t> and Hypertensive </a:t>
            </a:r>
            <a:r>
              <a:rPr lang="fr-FR" dirty="0" err="1" smtClean="0"/>
              <a:t>Nephropathies</a:t>
            </a:r>
            <a:r>
              <a:rPr lang="fr-FR" dirty="0" smtClean="0"/>
              <a:t> </a:t>
            </a:r>
            <a:r>
              <a:rPr lang="fr-FR" dirty="0" err="1" smtClean="0"/>
              <a:t>join</a:t>
            </a:r>
            <a:r>
              <a:rPr lang="fr-FR" dirty="0" smtClean="0"/>
              <a:t> International datas.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Comments</a:t>
            </a:r>
            <a:r>
              <a:rPr lang="fr-FR" b="1" dirty="0" smtClean="0"/>
              <a:t> :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214282" y="1643050"/>
            <a:ext cx="8715436" cy="4111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dirty="0" smtClean="0"/>
              <a:t>.</a:t>
            </a:r>
            <a:r>
              <a:rPr lang="fr-FR" b="1" dirty="0" smtClean="0">
                <a:solidFill>
                  <a:srgbClr val="C00000"/>
                </a:solidFill>
              </a:rPr>
              <a:t>Central </a:t>
            </a:r>
            <a:r>
              <a:rPr lang="fr-FR" b="1" dirty="0" err="1" smtClean="0">
                <a:solidFill>
                  <a:srgbClr val="C00000"/>
                </a:solidFill>
              </a:rPr>
              <a:t>Catheter</a:t>
            </a:r>
            <a:r>
              <a:rPr lang="fr-FR" b="1" dirty="0" smtClean="0">
                <a:solidFill>
                  <a:srgbClr val="C00000"/>
                </a:solidFill>
              </a:rPr>
              <a:t>  </a:t>
            </a:r>
            <a:r>
              <a:rPr lang="fr-FR" b="1" dirty="0" err="1" smtClean="0"/>
              <a:t>remains</a:t>
            </a:r>
            <a:r>
              <a:rPr lang="fr-FR" b="1" dirty="0" smtClean="0"/>
              <a:t> the </a:t>
            </a:r>
            <a:r>
              <a:rPr lang="fr-FR" b="1" dirty="0" err="1" smtClean="0"/>
              <a:t>leading</a:t>
            </a:r>
            <a:r>
              <a:rPr lang="fr-FR" b="1" dirty="0" smtClean="0"/>
              <a:t> access for</a:t>
            </a:r>
            <a:r>
              <a:rPr lang="fr-FR" dirty="0" smtClean="0"/>
              <a:t> HD.</a:t>
            </a:r>
          </a:p>
          <a:p>
            <a:pPr>
              <a:buNone/>
            </a:pPr>
            <a:r>
              <a:rPr lang="fr-FR" dirty="0" smtClean="0"/>
              <a:t> (</a:t>
            </a:r>
            <a:r>
              <a:rPr lang="fr-FR" dirty="0" err="1" smtClean="0"/>
              <a:t>Despite</a:t>
            </a:r>
            <a:r>
              <a:rPr lang="fr-FR" dirty="0" smtClean="0"/>
              <a:t> 40% AVF on first intention </a:t>
            </a:r>
            <a:r>
              <a:rPr lang="fr-FR" dirty="0" smtClean="0">
                <a:latin typeface="Book Antiqua"/>
              </a:rPr>
              <a:t>→ </a:t>
            </a:r>
            <a:r>
              <a:rPr lang="fr-FR" dirty="0" err="1" smtClean="0">
                <a:latin typeface="Book Antiqua"/>
              </a:rPr>
              <a:t>Follow</a:t>
            </a:r>
            <a:r>
              <a:rPr lang="fr-FR" dirty="0" smtClean="0">
                <a:latin typeface="Book Antiqua"/>
              </a:rPr>
              <a:t>-up of </a:t>
            </a:r>
            <a:r>
              <a:rPr lang="fr-FR" dirty="0" err="1" smtClean="0">
                <a:latin typeface="Book Antiqua"/>
              </a:rPr>
              <a:t>uremic</a:t>
            </a:r>
            <a:r>
              <a:rPr lang="fr-FR" dirty="0" smtClean="0">
                <a:latin typeface="Book Antiqua"/>
              </a:rPr>
              <a:t> patients </a:t>
            </a:r>
            <a:r>
              <a:rPr lang="fr-FR" dirty="0" err="1" smtClean="0">
                <a:latin typeface="Book Antiqua"/>
              </a:rPr>
              <a:t>before</a:t>
            </a:r>
            <a:r>
              <a:rPr lang="fr-FR" dirty="0" smtClean="0">
                <a:latin typeface="Book Antiqua"/>
              </a:rPr>
              <a:t> ESRD)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smtClean="0"/>
              <a:t>.</a:t>
            </a:r>
            <a:r>
              <a:rPr lang="fr-FR" b="1" dirty="0" smtClean="0">
                <a:solidFill>
                  <a:srgbClr val="C00000"/>
                </a:solidFill>
              </a:rPr>
              <a:t>1 Patient/2 </a:t>
            </a:r>
            <a:r>
              <a:rPr lang="fr-FR" b="1" dirty="0" smtClean="0"/>
              <a:t>: </a:t>
            </a:r>
            <a:r>
              <a:rPr lang="fr-FR" dirty="0" smtClean="0"/>
              <a:t> First AVF </a:t>
            </a:r>
            <a:r>
              <a:rPr lang="fr-FR" dirty="0" smtClean="0">
                <a:solidFill>
                  <a:srgbClr val="C00000"/>
                </a:solidFill>
              </a:rPr>
              <a:t>Proximal  </a:t>
            </a:r>
            <a:r>
              <a:rPr lang="fr-FR" dirty="0" err="1" smtClean="0">
                <a:solidFill>
                  <a:srgbClr val="C00000"/>
                </a:solidFill>
              </a:rPr>
              <a:t>than</a:t>
            </a:r>
            <a:r>
              <a:rPr lang="fr-FR" dirty="0" smtClean="0">
                <a:solidFill>
                  <a:srgbClr val="C00000"/>
                </a:solidFill>
              </a:rPr>
              <a:t> Distal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.</a:t>
            </a:r>
            <a:r>
              <a:rPr lang="fr-FR" b="1" dirty="0" smtClean="0">
                <a:solidFill>
                  <a:srgbClr val="C00000"/>
                </a:solidFill>
              </a:rPr>
              <a:t>1patient /5 </a:t>
            </a:r>
            <a:r>
              <a:rPr lang="fr-FR" dirty="0" smtClean="0"/>
              <a:t>has </a:t>
            </a:r>
            <a:r>
              <a:rPr lang="fr-FR" dirty="0" smtClean="0">
                <a:solidFill>
                  <a:srgbClr val="C00000"/>
                </a:solidFill>
              </a:rPr>
              <a:t>« a </a:t>
            </a:r>
            <a:r>
              <a:rPr lang="fr-FR" dirty="0" err="1" smtClean="0">
                <a:solidFill>
                  <a:srgbClr val="C00000"/>
                </a:solidFill>
              </a:rPr>
              <a:t>Poor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Vascular</a:t>
            </a:r>
            <a:r>
              <a:rPr lang="fr-FR" dirty="0" smtClean="0">
                <a:solidFill>
                  <a:srgbClr val="C00000"/>
                </a:solidFill>
              </a:rPr>
              <a:t> capital » </a:t>
            </a:r>
            <a:r>
              <a:rPr lang="fr-FR" dirty="0" err="1" smtClean="0"/>
              <a:t>within</a:t>
            </a:r>
            <a:r>
              <a:rPr lang="fr-FR" dirty="0" smtClean="0"/>
              <a:t> 10 </a:t>
            </a:r>
            <a:r>
              <a:rPr lang="fr-FR" dirty="0" err="1" smtClean="0"/>
              <a:t>years</a:t>
            </a:r>
            <a:r>
              <a:rPr lang="fr-FR" dirty="0" smtClean="0"/>
              <a:t> of </a:t>
            </a:r>
            <a:r>
              <a:rPr lang="fr-FR" dirty="0" err="1" smtClean="0"/>
              <a:t>dialysis</a:t>
            </a:r>
            <a:r>
              <a:rPr lang="fr-FR" dirty="0" smtClean="0"/>
              <a:t>.</a:t>
            </a:r>
            <a:endParaRPr lang="fr-FR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CONCLUSION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572560" cy="504351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Vascular</a:t>
            </a:r>
            <a:r>
              <a:rPr lang="fr-FR" dirty="0" smtClean="0"/>
              <a:t> Capital of hemodialysis patients </a:t>
            </a:r>
            <a:r>
              <a:rPr lang="fr-FR" dirty="0" err="1" smtClean="0"/>
              <a:t>is</a:t>
            </a:r>
            <a:r>
              <a:rPr lang="fr-FR" dirty="0" smtClean="0"/>
              <a:t>  </a:t>
            </a:r>
            <a:r>
              <a:rPr lang="fr-FR" b="1" dirty="0" smtClean="0">
                <a:solidFill>
                  <a:srgbClr val="C00000"/>
                </a:solidFill>
              </a:rPr>
              <a:t>VITAL.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latin typeface="Book Antiqua" pitchFamily="18" charset="0"/>
              </a:rPr>
              <a:t>Great interest  </a:t>
            </a:r>
            <a:r>
              <a:rPr lang="fr-FR" b="1" u="sng" dirty="0" smtClean="0">
                <a:latin typeface="Book Antiqua" pitchFamily="18" charset="0"/>
              </a:rPr>
              <a:t>to </a:t>
            </a:r>
            <a:r>
              <a:rPr lang="fr-FR" b="1" u="sng" dirty="0" err="1" smtClean="0">
                <a:latin typeface="Book Antiqua" pitchFamily="18" charset="0"/>
              </a:rPr>
              <a:t>preserve</a:t>
            </a:r>
            <a:r>
              <a:rPr lang="fr-FR" b="1" u="sng" dirty="0" smtClean="0">
                <a:latin typeface="Book Antiqua" pitchFamily="18" charset="0"/>
              </a:rPr>
              <a:t> </a:t>
            </a:r>
            <a:r>
              <a:rPr lang="fr-FR" b="1" u="sng" dirty="0" err="1" smtClean="0">
                <a:latin typeface="Book Antiqua" pitchFamily="18" charset="0"/>
              </a:rPr>
              <a:t>it</a:t>
            </a:r>
            <a:r>
              <a:rPr lang="fr-FR" b="1" u="sng" dirty="0" smtClean="0">
                <a:latin typeface="Book Antiqua" pitchFamily="18" charset="0"/>
              </a:rPr>
              <a:t> </a:t>
            </a:r>
            <a:r>
              <a:rPr lang="fr-FR" b="1" u="sng" dirty="0" err="1" smtClean="0">
                <a:latin typeface="Book Antiqua" pitchFamily="18" charset="0"/>
              </a:rPr>
              <a:t>preciously</a:t>
            </a:r>
            <a:r>
              <a:rPr lang="fr-FR" b="1" u="sng" dirty="0" smtClean="0">
                <a:latin typeface="Book Antiqua" pitchFamily="18" charset="0"/>
              </a:rPr>
              <a:t> </a:t>
            </a:r>
            <a:r>
              <a:rPr lang="fr-FR" b="1" dirty="0" smtClean="0">
                <a:latin typeface="Book Antiqua" pitchFamily="18" charset="0"/>
              </a:rPr>
              <a:t>: </a:t>
            </a:r>
          </a:p>
          <a:p>
            <a:pPr>
              <a:buNone/>
            </a:pPr>
            <a:r>
              <a:rPr lang="fr-FR" dirty="0" smtClean="0"/>
              <a:t>  </a:t>
            </a:r>
            <a:r>
              <a:rPr lang="fr-FR" sz="2400" dirty="0" smtClean="0"/>
              <a:t>→ Education of </a:t>
            </a:r>
            <a:r>
              <a:rPr lang="fr-FR" sz="2400" dirty="0" err="1" smtClean="0"/>
              <a:t>uremic</a:t>
            </a:r>
            <a:r>
              <a:rPr lang="fr-FR" sz="2400" dirty="0" smtClean="0"/>
              <a:t> patients and </a:t>
            </a:r>
            <a:r>
              <a:rPr lang="fr-FR" sz="2400" dirty="0" smtClean="0"/>
              <a:t>nursing staff</a:t>
            </a:r>
            <a:r>
              <a:rPr lang="fr-FR" sz="2400" dirty="0" smtClean="0"/>
              <a:t>.</a:t>
            </a: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  → </a:t>
            </a:r>
            <a:r>
              <a:rPr lang="fr-FR" sz="2400" dirty="0" err="1" smtClean="0"/>
              <a:t>Careful</a:t>
            </a:r>
            <a:r>
              <a:rPr lang="fr-FR" sz="2400" dirty="0" smtClean="0"/>
              <a:t> </a:t>
            </a:r>
            <a:r>
              <a:rPr lang="fr-FR" sz="2400" dirty="0" err="1" smtClean="0"/>
              <a:t>assessment</a:t>
            </a:r>
            <a:r>
              <a:rPr lang="fr-FR" sz="2400" dirty="0" smtClean="0"/>
              <a:t> of </a:t>
            </a:r>
            <a:r>
              <a:rPr lang="fr-FR" sz="2400" dirty="0" err="1" smtClean="0"/>
              <a:t>where</a:t>
            </a:r>
            <a:r>
              <a:rPr lang="fr-FR" sz="2400" dirty="0" smtClean="0"/>
              <a:t> </a:t>
            </a:r>
            <a:r>
              <a:rPr lang="fr-FR" sz="2400" dirty="0" err="1" smtClean="0"/>
              <a:t>anastomosis</a:t>
            </a:r>
            <a:r>
              <a:rPr lang="fr-FR" sz="2400" dirty="0" smtClean="0"/>
              <a:t> </a:t>
            </a:r>
            <a:r>
              <a:rPr lang="fr-FR" sz="2400" dirty="0" err="1" smtClean="0"/>
              <a:t>should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  </a:t>
            </a:r>
            <a:r>
              <a:rPr lang="fr-FR" sz="2400" dirty="0" err="1" smtClean="0"/>
              <a:t>performed</a:t>
            </a:r>
            <a:r>
              <a:rPr lang="fr-FR" sz="2400" dirty="0" smtClean="0"/>
              <a:t> </a:t>
            </a:r>
            <a:r>
              <a:rPr lang="fr-FR" sz="2400" dirty="0" err="1" smtClean="0"/>
              <a:t>using</a:t>
            </a:r>
            <a:r>
              <a:rPr lang="fr-FR" sz="2400" dirty="0" smtClean="0"/>
              <a:t> </a:t>
            </a:r>
            <a:r>
              <a:rPr lang="fr-FR" sz="2400" dirty="0" err="1" smtClean="0"/>
              <a:t>radiological</a:t>
            </a:r>
            <a:r>
              <a:rPr lang="fr-FR" sz="2400" dirty="0" smtClean="0"/>
              <a:t> investigation if </a:t>
            </a:r>
            <a:r>
              <a:rPr lang="fr-FR" sz="2400" dirty="0" err="1" smtClean="0"/>
              <a:t>necessary</a:t>
            </a:r>
            <a:r>
              <a:rPr lang="fr-FR" sz="2400" dirty="0" smtClean="0"/>
              <a:t>.</a:t>
            </a:r>
          </a:p>
          <a:p>
            <a:pPr>
              <a:buNone/>
            </a:pPr>
            <a:r>
              <a:rPr lang="fr-FR" sz="2400" dirty="0" smtClean="0"/>
              <a:t> </a:t>
            </a:r>
            <a:r>
              <a:rPr lang="fr-FR" sz="2400" dirty="0" smtClean="0"/>
              <a:t>    </a:t>
            </a:r>
            <a:r>
              <a:rPr lang="fr-FR" sz="2400" dirty="0" smtClean="0"/>
              <a:t>(Distal&gt;&gt;Proximal)</a:t>
            </a:r>
          </a:p>
          <a:p>
            <a:pPr>
              <a:buNone/>
            </a:pPr>
            <a:r>
              <a:rPr lang="fr-FR" sz="2400" dirty="0" smtClean="0"/>
              <a:t>  → </a:t>
            </a:r>
            <a:r>
              <a:rPr lang="fr-FR" sz="2400" dirty="0" err="1" smtClean="0"/>
              <a:t>Regular</a:t>
            </a:r>
            <a:r>
              <a:rPr lang="fr-FR" sz="2400" dirty="0" smtClean="0"/>
              <a:t> </a:t>
            </a:r>
            <a:r>
              <a:rPr lang="fr-FR" sz="2400" dirty="0" err="1" smtClean="0"/>
              <a:t>radiological</a:t>
            </a:r>
            <a:r>
              <a:rPr lang="fr-FR" sz="2400" dirty="0" smtClean="0"/>
              <a:t> monitoring of the </a:t>
            </a:r>
            <a:r>
              <a:rPr lang="fr-FR" sz="2400" dirty="0" err="1" smtClean="0"/>
              <a:t>vascular</a:t>
            </a:r>
            <a:r>
              <a:rPr lang="fr-FR" sz="2400" dirty="0" smtClean="0"/>
              <a:t> access.</a:t>
            </a:r>
          </a:p>
          <a:p>
            <a:pPr>
              <a:buNone/>
            </a:pPr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Multidisciplinary</a:t>
            </a:r>
            <a:r>
              <a:rPr lang="fr-FR" dirty="0" smtClean="0"/>
              <a:t> planning </a:t>
            </a:r>
            <a:r>
              <a:rPr lang="fr-FR" dirty="0" err="1" smtClean="0"/>
              <a:t>seems</a:t>
            </a:r>
            <a:r>
              <a:rPr lang="fr-FR" dirty="0" smtClean="0"/>
              <a:t> essential to </a:t>
            </a:r>
            <a:r>
              <a:rPr lang="fr-FR" dirty="0" err="1" smtClean="0"/>
              <a:t>achieve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goal and </a:t>
            </a:r>
            <a:r>
              <a:rPr lang="fr-FR" dirty="0" err="1" smtClean="0"/>
              <a:t>thus</a:t>
            </a:r>
            <a:r>
              <a:rPr lang="fr-FR" dirty="0" smtClean="0"/>
              <a:t> </a:t>
            </a:r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b="1" dirty="0" smtClean="0"/>
              <a:t>the </a:t>
            </a:r>
            <a:r>
              <a:rPr lang="fr-FR" b="1" dirty="0" err="1" smtClean="0"/>
              <a:t>survival</a:t>
            </a:r>
            <a:r>
              <a:rPr lang="fr-FR" b="1" dirty="0" smtClean="0"/>
              <a:t> </a:t>
            </a:r>
            <a:r>
              <a:rPr lang="fr-FR" dirty="0" smtClean="0"/>
              <a:t>of patients on </a:t>
            </a:r>
            <a:r>
              <a:rPr lang="fr-FR" dirty="0" err="1" smtClean="0"/>
              <a:t>chronic</a:t>
            </a:r>
            <a:r>
              <a:rPr lang="fr-FR" dirty="0" smtClean="0"/>
              <a:t> hemodialysis.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480328" cy="990600"/>
          </a:xfrm>
        </p:spPr>
        <p:txBody>
          <a:bodyPr>
            <a:normAutofit/>
          </a:bodyPr>
          <a:lstStyle/>
          <a:p>
            <a:r>
              <a:rPr lang="fr-FR" b="1" dirty="0" err="1" smtClean="0"/>
              <a:t>Acknowledgment</a:t>
            </a:r>
            <a:r>
              <a:rPr lang="fr-FR" b="1" dirty="0" smtClean="0"/>
              <a:t> </a:t>
            </a:r>
            <a:r>
              <a:rPr lang="fr-FR" b="1" dirty="0" smtClean="0"/>
              <a:t>: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671614"/>
            <a:ext cx="8929718" cy="518638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dirty="0" smtClean="0"/>
              <a:t>.Dr </a:t>
            </a:r>
            <a:r>
              <a:rPr lang="fr-FR" dirty="0" err="1" smtClean="0"/>
              <a:t>Bahamida,Dr</a:t>
            </a:r>
            <a:r>
              <a:rPr lang="fr-FR" dirty="0" smtClean="0"/>
              <a:t> </a:t>
            </a:r>
            <a:r>
              <a:rPr lang="fr-FR" dirty="0" err="1" smtClean="0"/>
              <a:t>Mazouni</a:t>
            </a:r>
            <a:r>
              <a:rPr lang="fr-FR" dirty="0" smtClean="0"/>
              <a:t>, Dr </a:t>
            </a:r>
            <a:r>
              <a:rPr lang="fr-FR" dirty="0" err="1" smtClean="0"/>
              <a:t>Rezzak</a:t>
            </a:r>
            <a:r>
              <a:rPr lang="fr-FR" dirty="0" smtClean="0"/>
              <a:t>.,Dr </a:t>
            </a:r>
            <a:r>
              <a:rPr lang="fr-FR" dirty="0" err="1" smtClean="0"/>
              <a:t>lechehab</a:t>
            </a:r>
            <a:r>
              <a:rPr lang="fr-FR" dirty="0" smtClean="0"/>
              <a:t> et </a:t>
            </a:r>
            <a:r>
              <a:rPr lang="fr-FR" dirty="0" err="1" smtClean="0"/>
              <a:t>Nadia.Beni</a:t>
            </a:r>
            <a:r>
              <a:rPr lang="fr-FR" dirty="0" smtClean="0"/>
              <a:t> Messous  </a:t>
            </a:r>
            <a:r>
              <a:rPr lang="fr-FR" dirty="0" err="1" smtClean="0"/>
              <a:t>Hospital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/>
              <a:t>.Dr </a:t>
            </a:r>
            <a:r>
              <a:rPr lang="fr-FR" dirty="0" err="1" smtClean="0"/>
              <a:t>Labou,Dr</a:t>
            </a:r>
            <a:r>
              <a:rPr lang="fr-FR" dirty="0" smtClean="0"/>
              <a:t> </a:t>
            </a:r>
            <a:r>
              <a:rPr lang="fr-FR" dirty="0" err="1" smtClean="0"/>
              <a:t>Chachoua</a:t>
            </a:r>
            <a:r>
              <a:rPr lang="fr-FR" dirty="0" smtClean="0"/>
              <a:t> et aux </a:t>
            </a:r>
            <a:r>
              <a:rPr lang="fr-FR" dirty="0" err="1" smtClean="0"/>
              <a:t>medecins</a:t>
            </a:r>
            <a:r>
              <a:rPr lang="fr-FR" dirty="0" smtClean="0"/>
              <a:t> généralistes de l’EPH Kolea.</a:t>
            </a:r>
          </a:p>
          <a:p>
            <a:pPr>
              <a:buNone/>
            </a:pPr>
            <a:r>
              <a:rPr lang="fr-FR" dirty="0" smtClean="0"/>
              <a:t>.Dr Tayar Clinique du rein .</a:t>
            </a:r>
            <a:r>
              <a:rPr lang="fr-FR" dirty="0" err="1" smtClean="0"/>
              <a:t>Cheraga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.Dr Bedja et Karim. Clinique Ibtissama. Dely Brahim</a:t>
            </a:r>
          </a:p>
          <a:p>
            <a:pPr>
              <a:buNone/>
            </a:pPr>
            <a:r>
              <a:rPr lang="fr-FR" dirty="0" smtClean="0"/>
              <a:t>.Dr Chaimi.Dr Zeghlache Clinique Hydra</a:t>
            </a:r>
          </a:p>
          <a:p>
            <a:pPr>
              <a:buNone/>
            </a:pPr>
            <a:r>
              <a:rPr lang="fr-FR" dirty="0" smtClean="0"/>
              <a:t>.Dr Moualek. Pr </a:t>
            </a:r>
            <a:r>
              <a:rPr lang="fr-FR" dirty="0" err="1" smtClean="0"/>
              <a:t>Rayane</a:t>
            </a:r>
            <a:r>
              <a:rPr lang="fr-FR" dirty="0" smtClean="0"/>
              <a:t> clinique  </a:t>
            </a:r>
            <a:r>
              <a:rPr lang="fr-FR" dirty="0" err="1" smtClean="0"/>
              <a:t>Baraki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.Dr </a:t>
            </a:r>
            <a:r>
              <a:rPr lang="fr-FR" dirty="0" err="1" smtClean="0"/>
              <a:t>Bridja</a:t>
            </a:r>
            <a:r>
              <a:rPr lang="fr-FR" dirty="0" smtClean="0"/>
              <a:t> et </a:t>
            </a:r>
            <a:r>
              <a:rPr lang="fr-FR" dirty="0" err="1" smtClean="0"/>
              <a:t>Hocine.Clinique</a:t>
            </a:r>
            <a:r>
              <a:rPr lang="fr-FR" dirty="0" smtClean="0"/>
              <a:t> bonne santé. </a:t>
            </a:r>
            <a:r>
              <a:rPr lang="fr-FR" dirty="0" err="1" smtClean="0"/>
              <a:t>Belcourt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.Dr </a:t>
            </a:r>
            <a:r>
              <a:rPr lang="fr-FR" dirty="0" err="1" smtClean="0"/>
              <a:t>Hamiche</a:t>
            </a:r>
            <a:r>
              <a:rPr lang="fr-FR" dirty="0" smtClean="0"/>
              <a:t> Clinique </a:t>
            </a:r>
            <a:r>
              <a:rPr lang="fr-FR" dirty="0" err="1" smtClean="0"/>
              <a:t>hemodial</a:t>
            </a:r>
            <a:r>
              <a:rPr lang="fr-FR" dirty="0" smtClean="0"/>
              <a:t> </a:t>
            </a:r>
            <a:r>
              <a:rPr lang="fr-FR" dirty="0" err="1" smtClean="0"/>
              <a:t>Larbaa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/>
              <a:t>.Dr </a:t>
            </a:r>
            <a:r>
              <a:rPr lang="fr-FR" dirty="0" err="1" smtClean="0"/>
              <a:t>Oussalah</a:t>
            </a:r>
            <a:r>
              <a:rPr lang="fr-FR" dirty="0" smtClean="0"/>
              <a:t>. Dr </a:t>
            </a:r>
            <a:r>
              <a:rPr lang="fr-FR" dirty="0" err="1" smtClean="0"/>
              <a:t>Badaoui</a:t>
            </a:r>
            <a:r>
              <a:rPr lang="fr-FR" dirty="0" smtClean="0"/>
              <a:t>. Pr </a:t>
            </a:r>
            <a:r>
              <a:rPr lang="fr-FR" dirty="0" err="1" smtClean="0"/>
              <a:t>Seba.Tizi</a:t>
            </a:r>
            <a:r>
              <a:rPr lang="fr-FR" dirty="0" smtClean="0"/>
              <a:t> Ouzou </a:t>
            </a:r>
            <a:r>
              <a:rPr lang="fr-FR" dirty="0" err="1" smtClean="0"/>
              <a:t>university</a:t>
            </a:r>
            <a:r>
              <a:rPr lang="fr-FR" dirty="0" smtClean="0"/>
              <a:t> </a:t>
            </a:r>
            <a:r>
              <a:rPr lang="fr-FR" dirty="0" err="1" smtClean="0"/>
              <a:t>hospital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.Dr Slimani.EPH Sidi </a:t>
            </a:r>
            <a:r>
              <a:rPr lang="fr-FR" dirty="0" err="1" smtClean="0"/>
              <a:t>Aissa</a:t>
            </a:r>
            <a:r>
              <a:rPr lang="fr-FR" dirty="0" smtClean="0"/>
              <a:t>. </a:t>
            </a:r>
          </a:p>
          <a:p>
            <a:pPr>
              <a:buNone/>
            </a:pPr>
            <a:r>
              <a:rPr lang="fr-FR" dirty="0" smtClean="0"/>
              <a:t>.Dr </a:t>
            </a:r>
            <a:r>
              <a:rPr lang="fr-FR" dirty="0" err="1" smtClean="0"/>
              <a:t>Tafoukt</a:t>
            </a:r>
            <a:r>
              <a:rPr lang="fr-FR" dirty="0" smtClean="0"/>
              <a:t> . EPH El-Eulma.</a:t>
            </a:r>
          </a:p>
          <a:p>
            <a:pPr>
              <a:buNone/>
            </a:pPr>
            <a:r>
              <a:rPr lang="fr-FR" dirty="0" smtClean="0"/>
              <a:t>.Dr Belamri.CHU </a:t>
            </a:r>
            <a:r>
              <a:rPr lang="fr-FR" dirty="0" err="1" smtClean="0"/>
              <a:t>Thenia</a:t>
            </a:r>
            <a:r>
              <a:rPr lang="fr-FR" dirty="0" smtClean="0"/>
              <a:t>. Hemodialysis center of </a:t>
            </a:r>
            <a:r>
              <a:rPr lang="fr-FR" dirty="0" err="1" smtClean="0"/>
              <a:t>khemis</a:t>
            </a:r>
            <a:r>
              <a:rPr lang="fr-FR" dirty="0" smtClean="0"/>
              <a:t> </a:t>
            </a:r>
            <a:r>
              <a:rPr lang="fr-FR" dirty="0" err="1" smtClean="0"/>
              <a:t>khechna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/>
              <a:t>.Dr </a:t>
            </a:r>
            <a:r>
              <a:rPr lang="fr-FR" dirty="0" err="1" smtClean="0"/>
              <a:t>Belhaoua</a:t>
            </a:r>
            <a:r>
              <a:rPr lang="fr-FR" dirty="0" smtClean="0"/>
              <a:t> EPH Ain </a:t>
            </a:r>
            <a:r>
              <a:rPr lang="fr-FR" dirty="0" err="1" smtClean="0"/>
              <a:t>defla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.Dr </a:t>
            </a:r>
            <a:r>
              <a:rPr lang="fr-FR" dirty="0" err="1" smtClean="0"/>
              <a:t>Gouceme.Dr</a:t>
            </a:r>
            <a:r>
              <a:rPr lang="fr-FR" dirty="0" smtClean="0"/>
              <a:t> </a:t>
            </a:r>
            <a:r>
              <a:rPr lang="fr-FR" dirty="0" err="1" smtClean="0"/>
              <a:t>Hammadouche</a:t>
            </a:r>
            <a:r>
              <a:rPr lang="fr-FR" dirty="0" smtClean="0"/>
              <a:t>. Hemodialysis center of </a:t>
            </a:r>
            <a:r>
              <a:rPr lang="fr-FR" dirty="0" err="1" smtClean="0"/>
              <a:t>Hadjout.cherchell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.Dr  </a:t>
            </a:r>
            <a:r>
              <a:rPr lang="fr-FR" dirty="0" err="1" smtClean="0"/>
              <a:t>Dif</a:t>
            </a:r>
            <a:r>
              <a:rPr lang="fr-FR" dirty="0" smtClean="0"/>
              <a:t>. EPH </a:t>
            </a:r>
            <a:r>
              <a:rPr lang="fr-FR" dirty="0" err="1" smtClean="0"/>
              <a:t>berouaghia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.Dr </a:t>
            </a:r>
            <a:r>
              <a:rPr lang="fr-FR" dirty="0" err="1" smtClean="0"/>
              <a:t>Mahmoudi.Private</a:t>
            </a:r>
            <a:r>
              <a:rPr lang="fr-FR" dirty="0" smtClean="0"/>
              <a:t> hemodialysis center of Tizi Ouzou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1"/>
          <p:cNvPicPr>
            <a:picLocks noChangeAspect="1" noChangeArrowheads="1"/>
          </p:cNvPicPr>
          <p:nvPr/>
        </p:nvPicPr>
        <p:blipFill>
          <a:blip r:embed="rId3" cstate="print"/>
          <a:srcRect r="73518" b="73531"/>
          <a:stretch>
            <a:fillRect/>
          </a:stretch>
        </p:blipFill>
        <p:spPr bwMode="auto">
          <a:xfrm>
            <a:off x="1588" y="214313"/>
            <a:ext cx="227012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2"/>
          <p:cNvPicPr>
            <a:picLocks noChangeAspect="1" noChangeArrowheads="1"/>
          </p:cNvPicPr>
          <p:nvPr/>
        </p:nvPicPr>
        <p:blipFill>
          <a:blip r:embed="rId4" cstate="print"/>
          <a:srcRect r="81075" b="66791"/>
          <a:stretch>
            <a:fillRect/>
          </a:stretch>
        </p:blipFill>
        <p:spPr bwMode="auto">
          <a:xfrm>
            <a:off x="2195513" y="215900"/>
            <a:ext cx="1338262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4.bmp"/>
          <p:cNvPicPr>
            <a:picLocks noChangeAspect="1"/>
          </p:cNvPicPr>
          <p:nvPr/>
        </p:nvPicPr>
        <p:blipFill>
          <a:blip r:embed="rId5" cstate="print"/>
          <a:srcRect l="1465" r="78763" b="76666"/>
          <a:stretch>
            <a:fillRect/>
          </a:stretch>
        </p:blipFill>
        <p:spPr bwMode="auto">
          <a:xfrm>
            <a:off x="3524250" y="214313"/>
            <a:ext cx="1928813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7.bmp"/>
          <p:cNvPicPr>
            <a:picLocks noChangeAspect="1"/>
          </p:cNvPicPr>
          <p:nvPr/>
        </p:nvPicPr>
        <p:blipFill>
          <a:blip r:embed="rId6" cstate="print"/>
          <a:srcRect r="80833" b="67778"/>
          <a:stretch>
            <a:fillRect/>
          </a:stretch>
        </p:blipFill>
        <p:spPr bwMode="auto">
          <a:xfrm>
            <a:off x="5429250" y="214313"/>
            <a:ext cx="1357313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7128" y="188640"/>
            <a:ext cx="23968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590800" y="2276872"/>
            <a:ext cx="6553200" cy="1828800"/>
          </a:xfrm>
        </p:spPr>
        <p:txBody>
          <a:bodyPr>
            <a:normAutofit/>
          </a:bodyPr>
          <a:lstStyle/>
          <a:p>
            <a:r>
              <a:rPr lang="fr-FR" sz="6000" b="1" dirty="0" smtClean="0"/>
              <a:t>GRACIAS !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22474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589" y="13905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In ALGERIA..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01416"/>
            <a:ext cx="8363272" cy="5256584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Population </a:t>
            </a:r>
            <a:r>
              <a:rPr lang="fr-FR" dirty="0" smtClean="0"/>
              <a:t>of 37.100 000 </a:t>
            </a:r>
            <a:r>
              <a:rPr lang="fr-FR" dirty="0" err="1" smtClean="0"/>
              <a:t>inhabitants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Prevalence</a:t>
            </a:r>
            <a:r>
              <a:rPr lang="fr-FR" dirty="0" smtClean="0"/>
              <a:t> of ESRD 350 PMP</a:t>
            </a:r>
            <a:endParaRPr lang="fr-FR" dirty="0"/>
          </a:p>
          <a:p>
            <a:r>
              <a:rPr lang="fr-FR" dirty="0"/>
              <a:t>Incidence </a:t>
            </a:r>
            <a:r>
              <a:rPr lang="fr-FR" dirty="0" smtClean="0"/>
              <a:t>of  94 PMP  (3500 </a:t>
            </a:r>
            <a:r>
              <a:rPr lang="fr-FR" sz="2600" dirty="0" smtClean="0"/>
              <a:t>New cases/</a:t>
            </a:r>
            <a:r>
              <a:rPr lang="fr-FR" sz="2600" dirty="0" err="1" smtClean="0"/>
              <a:t>year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smtClean="0"/>
              <a:t>17416 ESRD Patients</a:t>
            </a:r>
          </a:p>
          <a:p>
            <a:r>
              <a:rPr lang="fr-FR" dirty="0" smtClean="0"/>
              <a:t> 15.232 </a:t>
            </a:r>
            <a:r>
              <a:rPr lang="fr-FR" dirty="0"/>
              <a:t>Patients </a:t>
            </a:r>
            <a:r>
              <a:rPr lang="fr-FR" dirty="0" smtClean="0"/>
              <a:t>on </a:t>
            </a:r>
            <a:r>
              <a:rPr lang="fr-FR" dirty="0"/>
              <a:t>HD </a:t>
            </a:r>
            <a:r>
              <a:rPr lang="fr-FR" dirty="0" smtClean="0"/>
              <a:t>:  </a:t>
            </a:r>
            <a:r>
              <a:rPr lang="fr-FR" sz="2600" dirty="0" smtClean="0"/>
              <a:t> 274  </a:t>
            </a:r>
            <a:r>
              <a:rPr lang="fr-FR" sz="2600" dirty="0" err="1" smtClean="0"/>
              <a:t>Hemodialysis</a:t>
            </a:r>
            <a:r>
              <a:rPr lang="fr-FR" sz="2600" dirty="0" smtClean="0"/>
              <a:t> center </a:t>
            </a:r>
          </a:p>
          <a:p>
            <a:pPr marL="0" indent="0">
              <a:buNone/>
            </a:pPr>
            <a:r>
              <a:rPr lang="fr-FR" sz="2600" dirty="0"/>
              <a:t> </a:t>
            </a:r>
            <a:r>
              <a:rPr lang="fr-FR" sz="2600" dirty="0" smtClean="0"/>
              <a:t>     - 154 Public </a:t>
            </a:r>
            <a:r>
              <a:rPr lang="fr-FR" sz="2600" dirty="0" err="1" smtClean="0"/>
              <a:t>Centers</a:t>
            </a:r>
            <a:r>
              <a:rPr lang="fr-FR" sz="2600" dirty="0" smtClean="0"/>
              <a:t>     8013 </a:t>
            </a:r>
            <a:r>
              <a:rPr lang="fr-FR" sz="2600" dirty="0"/>
              <a:t>patients </a:t>
            </a:r>
            <a:r>
              <a:rPr lang="fr-FR" sz="2600" dirty="0" smtClean="0"/>
              <a:t> </a:t>
            </a:r>
            <a:endParaRPr lang="fr-FR" sz="2600" dirty="0"/>
          </a:p>
          <a:p>
            <a:pPr marL="0" indent="0">
              <a:buNone/>
            </a:pPr>
            <a:r>
              <a:rPr lang="fr-FR" sz="2600" dirty="0"/>
              <a:t>   </a:t>
            </a:r>
            <a:r>
              <a:rPr lang="fr-FR" sz="2600" dirty="0" smtClean="0"/>
              <a:t>   - 120 </a:t>
            </a:r>
            <a:r>
              <a:rPr lang="fr-FR" sz="2600" dirty="0" err="1" smtClean="0"/>
              <a:t>Private</a:t>
            </a:r>
            <a:r>
              <a:rPr lang="fr-FR" sz="2600" dirty="0" smtClean="0"/>
              <a:t> </a:t>
            </a:r>
            <a:r>
              <a:rPr lang="fr-FR" sz="2600" dirty="0" err="1" smtClean="0"/>
              <a:t>Centers</a:t>
            </a:r>
            <a:r>
              <a:rPr lang="fr-FR" sz="2600" dirty="0" smtClean="0"/>
              <a:t>   7219 patients</a:t>
            </a:r>
          </a:p>
          <a:p>
            <a:pPr marL="0" indent="0">
              <a:buNone/>
            </a:pPr>
            <a:endParaRPr lang="fr-FR" sz="2600" dirty="0"/>
          </a:p>
          <a:p>
            <a:r>
              <a:rPr lang="fr-FR" dirty="0" smtClean="0"/>
              <a:t>430 </a:t>
            </a:r>
            <a:r>
              <a:rPr lang="fr-FR" dirty="0"/>
              <a:t>patients </a:t>
            </a:r>
            <a:r>
              <a:rPr lang="fr-FR" dirty="0" smtClean="0"/>
              <a:t>on </a:t>
            </a:r>
            <a:r>
              <a:rPr lang="fr-FR" dirty="0" err="1" smtClean="0"/>
              <a:t>Peritoneal</a:t>
            </a:r>
            <a:r>
              <a:rPr lang="fr-FR" dirty="0" smtClean="0"/>
              <a:t> </a:t>
            </a:r>
            <a:r>
              <a:rPr lang="fr-FR" dirty="0" err="1" smtClean="0"/>
              <a:t>Dialysis</a:t>
            </a:r>
            <a:r>
              <a:rPr lang="fr-FR" dirty="0" smtClean="0"/>
              <a:t>  </a:t>
            </a:r>
            <a:r>
              <a:rPr lang="fr-FR" dirty="0"/>
              <a:t>(90 </a:t>
            </a:r>
            <a:r>
              <a:rPr lang="fr-FR" dirty="0" smtClean="0"/>
              <a:t>Infants)</a:t>
            </a:r>
          </a:p>
          <a:p>
            <a:r>
              <a:rPr lang="fr-FR" dirty="0" smtClean="0"/>
              <a:t>100 </a:t>
            </a:r>
            <a:r>
              <a:rPr lang="fr-FR" dirty="0" err="1" smtClean="0"/>
              <a:t>Renal</a:t>
            </a:r>
            <a:r>
              <a:rPr lang="fr-FR" dirty="0" smtClean="0"/>
              <a:t> Transplantation / </a:t>
            </a:r>
            <a:r>
              <a:rPr lang="fr-FR" dirty="0" err="1" smtClean="0"/>
              <a:t>year</a:t>
            </a:r>
            <a:r>
              <a:rPr lang="fr-FR" dirty="0" smtClean="0"/>
              <a:t>    ( 3% )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500" dirty="0" smtClean="0"/>
          </a:p>
          <a:p>
            <a:pPr marL="0" indent="0">
              <a:buNone/>
            </a:pPr>
            <a:r>
              <a:rPr lang="fr-FR" sz="1600" dirty="0" smtClean="0"/>
              <a:t>ESRD: end stage </a:t>
            </a:r>
            <a:r>
              <a:rPr lang="fr-FR" sz="1600" dirty="0" err="1" smtClean="0"/>
              <a:t>renal</a:t>
            </a:r>
            <a:r>
              <a:rPr lang="fr-FR" sz="1600" dirty="0" smtClean="0"/>
              <a:t> </a:t>
            </a:r>
            <a:r>
              <a:rPr lang="fr-FR" sz="1600" dirty="0" err="1" smtClean="0"/>
              <a:t>disease</a:t>
            </a:r>
            <a:r>
              <a:rPr lang="fr-FR" sz="1600" dirty="0" smtClean="0"/>
              <a:t>                          HD :</a:t>
            </a:r>
            <a:r>
              <a:rPr lang="fr-FR" sz="1600" dirty="0" err="1" smtClean="0"/>
              <a:t>hemodialysis</a:t>
            </a:r>
            <a:endParaRPr lang="fr-FR" sz="1600" dirty="0"/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0"/>
            <a:ext cx="107163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4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262"/>
            <a:ext cx="4572000" cy="495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9262"/>
            <a:ext cx="4572000" cy="466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1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Despite all the progress made in the techniques of renal replacement therapy, survival on hemodialysis (HD) depends in a large part on</a:t>
            </a:r>
            <a:r>
              <a:rPr lang="en-US" sz="3200" b="1" dirty="0" smtClean="0">
                <a:solidFill>
                  <a:srgbClr val="C00000"/>
                </a:solidFill>
              </a:rPr>
              <a:t> the quality of vascular access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fr-FR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fr-FR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</a:rPr>
              <a:t>Vascular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</a:rPr>
              <a:t> access and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</a:rPr>
              <a:t>its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</a:rPr>
              <a:t>eventual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</a:rPr>
              <a:t> complications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</a:rPr>
              <a:t>remains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3200" b="1" dirty="0" smtClean="0">
                <a:solidFill>
                  <a:srgbClr val="C00000"/>
                </a:solidFill>
              </a:rPr>
              <a:t>the </a:t>
            </a:r>
            <a:r>
              <a:rPr lang="fr-FR" sz="3200" b="1" dirty="0" err="1" smtClean="0">
                <a:solidFill>
                  <a:srgbClr val="C00000"/>
                </a:solidFill>
              </a:rPr>
              <a:t>leading</a:t>
            </a:r>
            <a:r>
              <a:rPr lang="fr-FR" sz="3200" b="1" dirty="0" smtClean="0">
                <a:solidFill>
                  <a:srgbClr val="C00000"/>
                </a:solidFill>
              </a:rPr>
              <a:t> cause of </a:t>
            </a:r>
            <a:r>
              <a:rPr lang="fr-FR" sz="3200" b="1" dirty="0" err="1" smtClean="0">
                <a:solidFill>
                  <a:srgbClr val="C00000"/>
                </a:solidFill>
              </a:rPr>
              <a:t>morbidity</a:t>
            </a:r>
            <a:r>
              <a:rPr lang="fr-FR" sz="3200" b="1" dirty="0" smtClean="0"/>
              <a:t> 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</a:rPr>
              <a:t>in hemodialysis patients.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58246" cy="990600"/>
          </a:xfrm>
        </p:spPr>
        <p:txBody>
          <a:bodyPr>
            <a:normAutofit/>
          </a:bodyPr>
          <a:lstStyle/>
          <a:p>
            <a:r>
              <a:rPr lang="fr-FR" b="1" dirty="0" smtClean="0"/>
              <a:t>Objective of the study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1.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identify what type of vascular access for Hemodialysis is made on first intention?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fr-FR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  2.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realize a clinical expertise on the vascular access for dialysis in patients after a certain period of HD.</a:t>
            </a:r>
            <a:endParaRPr lang="fr-FR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 </a:t>
            </a:r>
            <a:br>
              <a:rPr lang="fr-FR" b="1" dirty="0" smtClean="0"/>
            </a:br>
            <a:r>
              <a:rPr lang="fr-FR" b="1" dirty="0" smtClean="0"/>
              <a:t>Patients and Method :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556792"/>
            <a:ext cx="8715436" cy="496855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3600" dirty="0" smtClean="0">
                <a:latin typeface="Times New Roman" pitchFamily="18" charset="0"/>
              </a:rPr>
              <a:t>Prospective study.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3600" dirty="0" err="1" smtClean="0">
                <a:latin typeface="Times New Roman" pitchFamily="18" charset="0"/>
              </a:rPr>
              <a:t>Multicenter</a:t>
            </a:r>
            <a:endParaRPr lang="fr-FR" sz="3600" dirty="0" smtClean="0"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3100" dirty="0" smtClean="0"/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</a:rPr>
              <a:t>Datas </a:t>
            </a:r>
            <a:r>
              <a:rPr lang="fr-FR" sz="3200" dirty="0" err="1" smtClean="0">
                <a:latin typeface="Times New Roman" pitchFamily="18" charset="0"/>
              </a:rPr>
              <a:t>collated</a:t>
            </a:r>
            <a:r>
              <a:rPr lang="fr-FR" sz="3200" dirty="0" smtClean="0">
                <a:latin typeface="Times New Roman" pitchFamily="18" charset="0"/>
              </a:rPr>
              <a:t> </a:t>
            </a:r>
            <a:r>
              <a:rPr lang="fr-FR" sz="3200" dirty="0" smtClean="0">
                <a:latin typeface="Times New Roman" pitchFamily="18" charset="0"/>
              </a:rPr>
              <a:t>on  </a:t>
            </a:r>
            <a:r>
              <a:rPr lang="fr-FR" sz="3200" dirty="0" smtClean="0">
                <a:latin typeface="Times New Roman" pitchFamily="18" charset="0"/>
              </a:rPr>
              <a:t>60 </a:t>
            </a:r>
            <a:r>
              <a:rPr lang="fr-FR" sz="3200" dirty="0" err="1" smtClean="0">
                <a:latin typeface="Times New Roman" pitchFamily="18" charset="0"/>
              </a:rPr>
              <a:t>days</a:t>
            </a:r>
            <a:r>
              <a:rPr lang="fr-FR" sz="3200" dirty="0" smtClean="0">
                <a:latin typeface="Times New Roman" pitchFamily="18" charset="0"/>
              </a:rPr>
              <a:t>   </a:t>
            </a:r>
            <a:r>
              <a:rPr lang="en-US" sz="3100" dirty="0" smtClean="0"/>
              <a:t>(data collection and statistical study)</a:t>
            </a:r>
            <a:endParaRPr lang="fr-FR" sz="3100" dirty="0" smtClean="0"/>
          </a:p>
          <a:p>
            <a:pPr>
              <a:buFont typeface="Arial" pitchFamily="34" charset="0"/>
              <a:buChar char="•"/>
            </a:pPr>
            <a:r>
              <a:rPr lang="en-US" sz="4100" b="1" dirty="0" smtClean="0">
                <a:solidFill>
                  <a:srgbClr val="C00000"/>
                </a:solidFill>
              </a:rPr>
              <a:t>1029</a:t>
            </a:r>
            <a:r>
              <a:rPr lang="en-US" sz="3100" dirty="0" smtClean="0"/>
              <a:t> chronic Hemodialysis patients.</a:t>
            </a:r>
          </a:p>
          <a:p>
            <a:pPr>
              <a:buNone/>
            </a:pPr>
            <a:endParaRPr lang="fr-FR" sz="3100" dirty="0" smtClean="0"/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C00000"/>
                </a:solidFill>
              </a:rPr>
              <a:t>21</a:t>
            </a:r>
            <a:r>
              <a:rPr lang="en-US" sz="3600" dirty="0" smtClean="0"/>
              <a:t> Hemodialysis centers (public and private center) located in the capital city of Algiers and neighboring towns.</a:t>
            </a:r>
            <a:endParaRPr lang="fr-FR" sz="3100" b="1" dirty="0" smtClean="0"/>
          </a:p>
          <a:p>
            <a:pPr>
              <a:buNone/>
            </a:pPr>
            <a:r>
              <a:rPr lang="fr-FR" sz="3100" b="1" dirty="0" smtClean="0"/>
              <a:t>    </a:t>
            </a:r>
            <a:r>
              <a:rPr lang="fr-FR" sz="3100" dirty="0" smtClean="0"/>
              <a:t>(</a:t>
            </a:r>
            <a:r>
              <a:rPr lang="fr-FR" sz="3100" dirty="0" err="1" smtClean="0"/>
              <a:t>Tizi</a:t>
            </a:r>
            <a:r>
              <a:rPr lang="fr-FR" sz="3100" dirty="0" smtClean="0"/>
              <a:t> </a:t>
            </a:r>
            <a:r>
              <a:rPr lang="fr-FR" sz="3100" dirty="0" err="1" smtClean="0"/>
              <a:t>ouzou.Tipaza.Ain</a:t>
            </a:r>
            <a:r>
              <a:rPr lang="fr-FR" sz="3100" dirty="0" smtClean="0"/>
              <a:t> </a:t>
            </a:r>
            <a:r>
              <a:rPr lang="fr-FR" sz="3100" dirty="0" err="1" smtClean="0"/>
              <a:t>Defla.Medea.Msila.El-Eulma</a:t>
            </a:r>
            <a:r>
              <a:rPr lang="fr-FR" sz="3100" dirty="0" smtClean="0"/>
              <a:t>..)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99060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Questionnaire sent to the </a:t>
            </a:r>
            <a:r>
              <a:rPr lang="fr-FR" sz="3200" b="1" dirty="0" err="1" smtClean="0"/>
              <a:t>treating</a:t>
            </a:r>
            <a:r>
              <a:rPr lang="fr-FR" sz="3200" b="1" dirty="0" smtClean="0"/>
              <a:t> Nephrologist</a:t>
            </a:r>
            <a:endParaRPr lang="fr-FR" sz="32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214282" y="785794"/>
          <a:ext cx="8786874" cy="5779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420694"/>
                <a:gridCol w="500066"/>
                <a:gridCol w="500066"/>
                <a:gridCol w="611174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658874"/>
              </a:tblGrid>
              <a:tr h="900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Sex</a:t>
                      </a:r>
                      <a:r>
                        <a:rPr lang="fr-FR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Age</a:t>
                      </a:r>
                      <a:endParaRPr lang="fr-FR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Origin</a:t>
                      </a:r>
                      <a:endParaRPr lang="fr-FR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InitialNeph</a:t>
                      </a:r>
                      <a:endParaRPr lang="fr-FR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Diabete</a:t>
                      </a:r>
                      <a:endParaRPr lang="fr-FR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HTA</a:t>
                      </a:r>
                      <a:endParaRPr lang="fr-FR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otherPath</a:t>
                      </a:r>
                      <a:r>
                        <a:rPr lang="fr-FR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fr-FR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Date of 1st HD </a:t>
                      </a:r>
                      <a:endParaRPr lang="fr-FR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Numb</a:t>
                      </a:r>
                      <a:r>
                        <a:rPr lang="fr-FR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Jug</a:t>
                      </a:r>
                      <a:r>
                        <a:rPr lang="fr-FR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Cath</a:t>
                      </a:r>
                      <a:endParaRPr lang="fr-FR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Numb</a:t>
                      </a:r>
                      <a:r>
                        <a:rPr lang="fr-FR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Fem</a:t>
                      </a:r>
                      <a:r>
                        <a:rPr lang="fr-FR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Cath</a:t>
                      </a:r>
                      <a:endParaRPr lang="fr-FR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Numb</a:t>
                      </a:r>
                      <a:r>
                        <a:rPr lang="fr-FR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Tunneled</a:t>
                      </a:r>
                      <a:r>
                        <a:rPr lang="fr-FR" sz="11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Cath</a:t>
                      </a:r>
                      <a:endParaRPr lang="fr-FR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Num</a:t>
                      </a:r>
                      <a:r>
                        <a:rPr lang="fr-FR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Gore-tex</a:t>
                      </a:r>
                      <a:endParaRPr lang="fr-FR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Numb</a:t>
                      </a:r>
                      <a:r>
                        <a:rPr lang="fr-FR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AVF</a:t>
                      </a:r>
                      <a:endParaRPr lang="fr-FR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AVF</a:t>
                      </a:r>
                      <a:r>
                        <a:rPr lang="fr-FR" sz="11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life </a:t>
                      </a:r>
                      <a:r>
                        <a:rPr lang="fr-FR" sz="11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span</a:t>
                      </a:r>
                      <a:endParaRPr lang="fr-FR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Proximal/distal</a:t>
                      </a:r>
                      <a:r>
                        <a:rPr lang="fr-FR" sz="11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AVF</a:t>
                      </a:r>
                      <a:endParaRPr lang="fr-FR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Cause</a:t>
                      </a:r>
                      <a:r>
                        <a:rPr lang="fr-FR" sz="11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fr-FR" sz="11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no </a:t>
                      </a:r>
                      <a:r>
                        <a:rPr lang="fr-FR" sz="11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functioning</a:t>
                      </a:r>
                      <a:endParaRPr lang="fr-FR" sz="11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AVF </a:t>
                      </a:r>
                      <a:r>
                        <a:rPr lang="fr-FR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Current</a:t>
                      </a:r>
                      <a:r>
                        <a:rPr lang="fr-FR" sz="11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state of </a:t>
                      </a:r>
                      <a:r>
                        <a:rPr lang="fr-FR" sz="11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vessels</a:t>
                      </a:r>
                      <a:endParaRPr lang="fr-FR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428868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fr-FR" sz="6600" b="1" dirty="0" smtClean="0"/>
              <a:t> RESULTS</a:t>
            </a:r>
            <a:endParaRPr lang="fr-FR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6483</TotalTime>
  <Words>916</Words>
  <Application>Microsoft Office PowerPoint</Application>
  <PresentationFormat>Affichage à l'écran (4:3)</PresentationFormat>
  <Paragraphs>232</Paragraphs>
  <Slides>24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Médian</vt:lpstr>
      <vt:lpstr>Current State Of Vascular Access In Chronic Hemodialysis Patients In Algeria</vt:lpstr>
      <vt:lpstr>Présentation PowerPoint</vt:lpstr>
      <vt:lpstr>In ALGERIA..</vt:lpstr>
      <vt:lpstr>Présentation PowerPoint</vt:lpstr>
      <vt:lpstr>Présentation PowerPoint</vt:lpstr>
      <vt:lpstr>Objective of the study</vt:lpstr>
      <vt:lpstr>  Patients and Method : </vt:lpstr>
      <vt:lpstr>Questionnaire sent to the treating Nephrologist</vt:lpstr>
      <vt:lpstr> RESULTS</vt:lpstr>
      <vt:lpstr>Gender</vt:lpstr>
      <vt:lpstr>Age</vt:lpstr>
      <vt:lpstr>Distribution by age /gender</vt:lpstr>
      <vt:lpstr>  Initial Nephropathy</vt:lpstr>
      <vt:lpstr>    Life Span On HD</vt:lpstr>
      <vt:lpstr>Life span on HD</vt:lpstr>
      <vt:lpstr>First access for HD was…</vt:lpstr>
      <vt:lpstr>First AVF was…</vt:lpstr>
      <vt:lpstr>   Total of AVF Vs Life span on HD </vt:lpstr>
      <vt:lpstr>Clinical evaluation of vascular access for HD   (less than 10 years on HD )</vt:lpstr>
      <vt:lpstr>Comments : </vt:lpstr>
      <vt:lpstr>Comments : </vt:lpstr>
      <vt:lpstr>CONCLUSION</vt:lpstr>
      <vt:lpstr>Acknowledgment :</vt:lpstr>
      <vt:lpstr>GRACIAS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Etat actuel Des voies d’ACCES AUX VAISSEAUX CHEZ LES DIALYSES</dc:title>
  <dc:creator>user</dc:creator>
  <cp:lastModifiedBy>pc</cp:lastModifiedBy>
  <cp:revision>129</cp:revision>
  <dcterms:created xsi:type="dcterms:W3CDTF">2002-01-18T21:54:09Z</dcterms:created>
  <dcterms:modified xsi:type="dcterms:W3CDTF">2014-06-27T06:51:43Z</dcterms:modified>
</cp:coreProperties>
</file>