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6" r:id="rId3"/>
    <p:sldId id="285" r:id="rId4"/>
    <p:sldId id="284" r:id="rId5"/>
    <p:sldId id="276" r:id="rId6"/>
    <p:sldId id="287" r:id="rId7"/>
    <p:sldId id="258" r:id="rId8"/>
    <p:sldId id="270" r:id="rId9"/>
    <p:sldId id="271" r:id="rId10"/>
    <p:sldId id="272" r:id="rId11"/>
    <p:sldId id="283" r:id="rId12"/>
    <p:sldId id="263" r:id="rId13"/>
    <p:sldId id="262" r:id="rId14"/>
    <p:sldId id="264" r:id="rId15"/>
    <p:sldId id="265" r:id="rId16"/>
    <p:sldId id="266" r:id="rId17"/>
    <p:sldId id="268" r:id="rId18"/>
    <p:sldId id="267" r:id="rId19"/>
    <p:sldId id="280" r:id="rId20"/>
    <p:sldId id="278" r:id="rId21"/>
    <p:sldId id="275" r:id="rId22"/>
    <p:sldId id="281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658" autoAdjust="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IRA 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71%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
</a:t>
                    </a:r>
                    <a:r>
                      <a:rPr lang="en-US" b="1" dirty="0" smtClean="0"/>
                      <a:t>29%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Feuil1!$A$2:$A$3</c:f>
              <c:strCache>
                <c:ptCount val="2"/>
                <c:pt idx="0">
                  <c:v>AKI  after NEOPLASIA</c:v>
                </c:pt>
                <c:pt idx="1">
                  <c:v>AKI  NO NEOPLASIC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29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25261860811623"/>
          <c:y val="0.36932050895207885"/>
          <c:w val="0.3037629005047594"/>
          <c:h val="0.2257048242471499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3200" dirty="0" smtClean="0">
                <a:latin typeface="Calibri" pitchFamily="34" charset="0"/>
                <a:cs typeface="Calibri" pitchFamily="34" charset="0"/>
              </a:rPr>
              <a:t>Distribution by</a:t>
            </a:r>
            <a:r>
              <a:rPr lang="fr-FR" sz="3200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200" dirty="0" err="1" smtClean="0">
                <a:latin typeface="Calibri" pitchFamily="34" charset="0"/>
                <a:cs typeface="Calibri" pitchFamily="34" charset="0"/>
              </a:rPr>
              <a:t>Sex</a:t>
            </a:r>
            <a:endParaRPr lang="fr-FR" sz="3200" dirty="0">
              <a:latin typeface="Calibri" pitchFamily="34" charset="0"/>
              <a:cs typeface="Calibri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REPARTITION SELON LE SEXE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11; </a:t>
                    </a:r>
                    <a:r>
                      <a:rPr lang="en-US" dirty="0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18; </a:t>
                    </a:r>
                    <a:r>
                      <a:rPr lang="en-US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11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cat>
            <c:strRef>
              <c:f>Feuil1!$A$2:$A$3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REPARTITION SELON L'AGE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Feuil1!$A$2:$A$9</c:f>
              <c:strCache>
                <c:ptCount val="8"/>
                <c:pt idx="0">
                  <c:v>0  -10</c:v>
                </c:pt>
                <c:pt idx="1">
                  <c:v>11-20</c:v>
                </c:pt>
                <c:pt idx="2">
                  <c:v>21 -30</c:v>
                </c:pt>
                <c:pt idx="3">
                  <c:v>31 - 40</c:v>
                </c:pt>
                <c:pt idx="4">
                  <c:v>41 - 50</c:v>
                </c:pt>
                <c:pt idx="5">
                  <c:v>51 -60</c:v>
                </c:pt>
                <c:pt idx="6">
                  <c:v>61 - 70</c:v>
                </c:pt>
                <c:pt idx="7">
                  <c:v>71 &amp; more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9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           %</c:v>
                </c:pt>
              </c:strCache>
            </c:strRef>
          </c:tx>
          <c:invertIfNegative val="0"/>
          <c:cat>
            <c:strRef>
              <c:f>Feuil1!$A$2:$A$9</c:f>
              <c:strCache>
                <c:ptCount val="8"/>
                <c:pt idx="0">
                  <c:v>0  -10</c:v>
                </c:pt>
                <c:pt idx="1">
                  <c:v>11-20</c:v>
                </c:pt>
                <c:pt idx="2">
                  <c:v>21 -30</c:v>
                </c:pt>
                <c:pt idx="3">
                  <c:v>31 - 40</c:v>
                </c:pt>
                <c:pt idx="4">
                  <c:v>41 - 50</c:v>
                </c:pt>
                <c:pt idx="5">
                  <c:v>51 -60</c:v>
                </c:pt>
                <c:pt idx="6">
                  <c:v>61 - 70</c:v>
                </c:pt>
                <c:pt idx="7">
                  <c:v>71 &amp; more</c:v>
                </c:pt>
              </c:strCache>
            </c:strRef>
          </c:cat>
          <c:val>
            <c:numRef>
              <c:f>Feuil1!$C$2:$C$9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28544"/>
        <c:axId val="20830080"/>
      </c:barChart>
      <c:catAx>
        <c:axId val="2082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30080"/>
        <c:crosses val="autoZero"/>
        <c:auto val="1"/>
        <c:lblAlgn val="ctr"/>
        <c:lblOffset val="100"/>
        <c:noMultiLvlLbl val="0"/>
      </c:catAx>
      <c:valAx>
        <c:axId val="2083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28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tx1"/>
                </a:solidFill>
              </a:defRPr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   Distribution According to the 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Primitiv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Neoplasia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c:rich>
      </c:tx>
      <c:layout>
        <c:manualLayout>
          <c:xMode val="edge"/>
          <c:yMode val="edge"/>
          <c:x val="0.133828004124943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171108785541261E-2"/>
          <c:y val="0.12512127756319225"/>
          <c:w val="0.5534146352185646"/>
          <c:h val="0.76969161909708805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repartition selon le neo primitif</c:v>
                </c:pt>
              </c:strCache>
            </c:strRef>
          </c:tx>
          <c:explosion val="19"/>
          <c:dPt>
            <c:idx val="8"/>
            <c:bubble3D val="0"/>
            <c:explosion val="20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Feuil1!$A$2:$A$10</c:f>
              <c:strCache>
                <c:ptCount val="9"/>
                <c:pt idx="0">
                  <c:v>Renal carcinoma</c:v>
                </c:pt>
                <c:pt idx="1">
                  <c:v> bladder</c:v>
                </c:pt>
                <c:pt idx="2">
                  <c:v>Prostate</c:v>
                </c:pt>
                <c:pt idx="3">
                  <c:v>uterus</c:v>
                </c:pt>
                <c:pt idx="4">
                  <c:v>Ovary</c:v>
                </c:pt>
                <c:pt idx="5">
                  <c:v>Bronchial </c:v>
                </c:pt>
                <c:pt idx="6">
                  <c:v>Gastric</c:v>
                </c:pt>
                <c:pt idx="7">
                  <c:v>Rhabdomysarcoma</c:v>
                </c:pt>
                <c:pt idx="8">
                  <c:v>Hemopathies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806631607272466"/>
          <c:y val="0.24072844091196288"/>
          <c:w val="0.29352511819908955"/>
          <c:h val="0.5632531350247886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64290628409195E-2"/>
          <c:y val="0.17242500734089186"/>
          <c:w val="0.86482857767048582"/>
          <c:h val="0.78870936024396587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HEMOPATHIE</c:v>
                </c:pt>
              </c:strCache>
            </c:strRef>
          </c:tx>
          <c:explosion val="1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MM; 8; </a:t>
                    </a:r>
                    <a:r>
                      <a:rPr lang="en-US" smtClean="0"/>
                      <a:t>70%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3900237377057721E-3"/>
                  <c:y val="-1.83171478565179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HL</a:t>
                    </a:r>
                  </a:p>
                  <a:p>
                    <a:r>
                      <a:rPr lang="en-US" dirty="0" smtClean="0"/>
                      <a:t> 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3984194320290655E-3"/>
                  <c:y val="-3.147856517935258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NHL8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 BURKIT lymphoma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ML </a:t>
                    </a:r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MM</c:v>
                </c:pt>
                <c:pt idx="1">
                  <c:v>HL</c:v>
                </c:pt>
                <c:pt idx="2">
                  <c:v>NHL</c:v>
                </c:pt>
                <c:pt idx="3">
                  <c:v>BURKIT Lymphoma</c:v>
                </c:pt>
                <c:pt idx="4">
                  <c:v>ML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direct toxicity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POST CHIMIO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tumor lysis Sd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</c:f>
              <c:strCache>
                <c:ptCount val="1"/>
                <c:pt idx="0">
                  <c:v>POST CHIMIO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487424"/>
        <c:axId val="24488960"/>
        <c:axId val="0"/>
      </c:bar3DChart>
      <c:catAx>
        <c:axId val="24487424"/>
        <c:scaling>
          <c:orientation val="minMax"/>
        </c:scaling>
        <c:delete val="1"/>
        <c:axPos val="b"/>
        <c:majorTickMark val="out"/>
        <c:minorTickMark val="none"/>
        <c:tickLblPos val="none"/>
        <c:crossAx val="24488960"/>
        <c:crosses val="autoZero"/>
        <c:auto val="1"/>
        <c:lblAlgn val="ctr"/>
        <c:lblOffset val="100"/>
        <c:noMultiLvlLbl val="0"/>
      </c:catAx>
      <c:valAx>
        <c:axId val="2448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8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965481577668078"/>
          <c:y val="0.2023046178243455"/>
          <c:w val="0.38258725969123586"/>
          <c:h val="0.45075900828548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49624984985874"/>
          <c:y val="4.4239628191391413E-2"/>
          <c:w val="0.49071787040239728"/>
          <c:h val="0.8348338531465210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locoregional infiltration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 myeloma associated kidney disease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renal cacinoma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745856"/>
        <c:axId val="24747392"/>
        <c:axId val="0"/>
      </c:bar3DChart>
      <c:catAx>
        <c:axId val="2474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47392"/>
        <c:crosses val="autoZero"/>
        <c:auto val="1"/>
        <c:lblAlgn val="ctr"/>
        <c:lblOffset val="100"/>
        <c:noMultiLvlLbl val="0"/>
      </c:catAx>
      <c:valAx>
        <c:axId val="2474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74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75511813086073"/>
          <c:y val="0.10741456068392402"/>
          <c:w val="0.33804070120808716"/>
          <c:h val="0.793838223217109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Hypertension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Diabete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Tobacco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Dyslipidemia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2005120"/>
        <c:axId val="52031488"/>
        <c:axId val="0"/>
      </c:bar3DChart>
      <c:catAx>
        <c:axId val="52005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031488"/>
        <c:crosses val="autoZero"/>
        <c:auto val="1"/>
        <c:lblAlgn val="ctr"/>
        <c:lblOffset val="100"/>
        <c:noMultiLvlLbl val="0"/>
      </c:catAx>
      <c:valAx>
        <c:axId val="520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005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050839437954533"/>
          <c:y val="0.36784636891470179"/>
          <c:w val="0.18863782707955268"/>
          <c:h val="0.269406029714172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Mortality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Chronicity (CKD)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ESRD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Improvement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2254592"/>
        <c:axId val="52256128"/>
        <c:axId val="0"/>
      </c:bar3DChart>
      <c:catAx>
        <c:axId val="522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256128"/>
        <c:crosses val="autoZero"/>
        <c:auto val="1"/>
        <c:lblAlgn val="ctr"/>
        <c:lblOffset val="100"/>
        <c:noMultiLvlLbl val="0"/>
      </c:catAx>
      <c:valAx>
        <c:axId val="5225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2254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0.32508</cdr:x>
      <cdr:y>0.03448</cdr:y>
    </cdr:from>
    <cdr:to>
      <cdr:x>0.43221</cdr:x>
      <cdr:y>0.18044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774682" y="216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800" b="1" dirty="0" smtClean="0">
              <a:solidFill>
                <a:schemeClr val="tx1"/>
              </a:solidFill>
              <a:latin typeface="Calibri" pitchFamily="34" charset="0"/>
            </a:rPr>
            <a:t>By Age</a:t>
          </a:r>
          <a:endParaRPr lang="fr-FR" sz="2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0.5124</cdr:x>
      <cdr:y>0.8125</cdr:y>
    </cdr:from>
    <cdr:to>
      <cdr:x>0.61818</cdr:x>
      <cdr:y>0.94584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429156" y="5572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0.64463</cdr:x>
      <cdr:y>0.8125</cdr:y>
    </cdr:from>
    <cdr:to>
      <cdr:x>0.95868</cdr:x>
      <cdr:y>0.89584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5572164" y="5572140"/>
          <a:ext cx="271464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dirty="0" smtClean="0"/>
            <a:t>          					   </a:t>
          </a:r>
          <a:endParaRPr lang="fr-F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0.12295</cdr:x>
      <cdr:y>0.68605</cdr:y>
    </cdr:from>
    <cdr:to>
      <cdr:x>0.22874</cdr:x>
      <cdr:y>0.83488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071570" y="4214842"/>
          <a:ext cx="921953" cy="914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0.07351</cdr:x>
      <cdr:y>0.64935</cdr:y>
    </cdr:from>
    <cdr:to>
      <cdr:x>0.22736</cdr:x>
      <cdr:y>1</cdr:y>
    </cdr:to>
    <cdr:sp macro="" textlink="">
      <cdr:nvSpPr>
        <cdr:cNvPr id="6" name="ZoneTexte 5"/>
        <cdr:cNvSpPr txBox="1"/>
      </cdr:nvSpPr>
      <cdr:spPr>
        <a:xfrm xmlns:a="http://schemas.openxmlformats.org/drawingml/2006/main" flipH="1">
          <a:off x="614442" y="3866202"/>
          <a:ext cx="1285916" cy="2079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2000" dirty="0"/>
        </a:p>
      </cdr:txBody>
    </cdr:sp>
  </cdr:relSizeAnchor>
  <cdr:relSizeAnchor xmlns:cdr="http://schemas.openxmlformats.org/drawingml/2006/chartDrawing">
    <cdr:from>
      <cdr:x>0.06612</cdr:x>
      <cdr:y>0.85934</cdr:y>
    </cdr:from>
    <cdr:to>
      <cdr:x>0.1719</cdr:x>
      <cdr:y>1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576257" y="5279507"/>
          <a:ext cx="921954" cy="864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800" dirty="0"/>
        </a:p>
      </cdr:txBody>
    </cdr:sp>
  </cdr:relSizeAnchor>
  <cdr:relSizeAnchor xmlns:cdr="http://schemas.openxmlformats.org/drawingml/2006/chartDrawing">
    <cdr:from>
      <cdr:x>0.05368</cdr:x>
      <cdr:y>0.85825</cdr:y>
    </cdr:from>
    <cdr:to>
      <cdr:x>0.15768</cdr:x>
      <cdr:y>1</cdr:y>
    </cdr:to>
    <cdr:sp macro="" textlink="">
      <cdr:nvSpPr>
        <cdr:cNvPr id="16" name="ZoneTexte 15"/>
        <cdr:cNvSpPr txBox="1"/>
      </cdr:nvSpPr>
      <cdr:spPr>
        <a:xfrm xmlns:a="http://schemas.openxmlformats.org/drawingml/2006/main">
          <a:off x="417240" y="3925416"/>
          <a:ext cx="808323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	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0.76923</cdr:x>
      <cdr:y>0.77891</cdr:y>
    </cdr:from>
    <cdr:to>
      <cdr:x>0.85675</cdr:x>
      <cdr:y>1</cdr:y>
    </cdr:to>
    <cdr:sp macro="" textlink="">
      <cdr:nvSpPr>
        <cdr:cNvPr id="17" name="Flèche courbée vers la droite 16"/>
        <cdr:cNvSpPr/>
      </cdr:nvSpPr>
      <cdr:spPr>
        <a:xfrm xmlns:a="http://schemas.openxmlformats.org/drawingml/2006/main">
          <a:off x="6429420" y="4786346"/>
          <a:ext cx="731520" cy="1216152"/>
        </a:xfrm>
        <a:prstGeom xmlns:a="http://schemas.openxmlformats.org/drawingml/2006/main" prst="curv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0.8906</cdr:x>
      <cdr:y>0.90361</cdr:y>
    </cdr:from>
    <cdr:to>
      <cdr:x>1</cdr:x>
      <cdr:y>1</cdr:y>
    </cdr:to>
    <cdr:sp macro="" textlink="">
      <cdr:nvSpPr>
        <cdr:cNvPr id="18" name="ZoneTexte 17"/>
        <cdr:cNvSpPr txBox="1"/>
      </cdr:nvSpPr>
      <cdr:spPr>
        <a:xfrm xmlns:a="http://schemas.openxmlformats.org/drawingml/2006/main">
          <a:off x="7443846" y="5357850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0.86611</cdr:x>
      <cdr:y>0.90708</cdr:y>
    </cdr:from>
    <cdr:to>
      <cdr:x>0.97551</cdr:x>
      <cdr:y>0.99142</cdr:y>
    </cdr:to>
    <cdr:sp macro="" textlink="">
      <cdr:nvSpPr>
        <cdr:cNvPr id="19" name="ZoneTexte 18"/>
        <cdr:cNvSpPr txBox="1"/>
      </cdr:nvSpPr>
      <cdr:spPr>
        <a:xfrm xmlns:a="http://schemas.openxmlformats.org/drawingml/2006/main">
          <a:off x="7239178" y="5378370"/>
          <a:ext cx="914392" cy="500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800" b="1" dirty="0" smtClean="0"/>
            <a:t> 5 F/ 3 M</a:t>
          </a:r>
          <a:endParaRPr lang="fr-FR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709BD-E359-4921-8834-78DFBAC84E91}" type="datetimeFigureOut">
              <a:rPr lang="fr-FR" smtClean="0"/>
              <a:pPr/>
              <a:t>25/06/2014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34FB-0827-4612-98E4-B683F6C91E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0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Six machins for emergency </a:t>
            </a:r>
            <a:r>
              <a:rPr lang="fr-FR" dirty="0" err="1" smtClean="0"/>
              <a:t>dialysis</a:t>
            </a:r>
            <a:endParaRPr lang="fr-FR" dirty="0" smtClean="0"/>
          </a:p>
          <a:p>
            <a:r>
              <a:rPr lang="fr-FR" dirty="0" smtClean="0"/>
              <a:t>237 patients were </a:t>
            </a:r>
            <a:r>
              <a:rPr lang="fr-FR" dirty="0" err="1" smtClean="0"/>
              <a:t>identified</a:t>
            </a:r>
            <a:r>
              <a:rPr lang="fr-FR" dirty="0" smtClean="0"/>
              <a:t> and </a:t>
            </a:r>
            <a:r>
              <a:rPr lang="fr-FR" dirty="0" err="1" smtClean="0"/>
              <a:t>required</a:t>
            </a:r>
            <a:r>
              <a:rPr lang="fr-FR" dirty="0" smtClean="0"/>
              <a:t>  acute HD</a:t>
            </a:r>
          </a:p>
          <a:p>
            <a:r>
              <a:rPr lang="fr-FR" dirty="0" smtClean="0"/>
              <a:t>Inclusion and exclusion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criteria</a:t>
            </a:r>
            <a:endParaRPr lang="fr-FR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excluded from the study patients receiving chronic hemodialysis and having developed a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neoplasia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second time.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One case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each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CKD and end-stage renal disease are associated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increased morbidity (anemia, renal</a:t>
            </a:r>
          </a:p>
          <a:p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osteodystrophy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cardiovascular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disease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malnutrition,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mortality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71% Of the IRA supported during this period were linked to a cancer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in some cases with </a:t>
            </a:r>
            <a:endParaRPr lang="en-US" dirty="0" smtClean="0"/>
          </a:p>
          <a:p>
            <a:r>
              <a:rPr lang="en-US" dirty="0" smtClean="0"/>
              <a:t>and sometimes limit effective</a:t>
            </a:r>
          </a:p>
          <a:p>
            <a:r>
              <a:rPr lang="en-US" dirty="0" smtClean="0"/>
              <a:t>therapy.1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06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Correction of hypovolemia with intravenous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fluids is important, and induction of high urinary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 rates with various fluids will reduce</a:t>
            </a:r>
          </a:p>
          <a:p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nephrotoxicity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Related to a </a:t>
            </a:r>
            <a:r>
              <a:rPr lang="fr-FR" dirty="0" err="1" smtClean="0"/>
              <a:t>Sd</a:t>
            </a:r>
            <a:r>
              <a:rPr lang="fr-FR" dirty="0" smtClean="0"/>
              <a:t> </a:t>
            </a:r>
            <a:r>
              <a:rPr lang="fr-FR" dirty="0" err="1" smtClean="0"/>
              <a:t>Paraneo</a:t>
            </a:r>
            <a:r>
              <a:rPr lang="fr-FR" dirty="0" smtClean="0"/>
              <a:t> </a:t>
            </a:r>
            <a:r>
              <a:rPr lang="fr-FR" sz="1200" dirty="0" smtClean="0">
                <a:solidFill>
                  <a:schemeClr val="bg2">
                    <a:lumMod val="50000"/>
                  </a:schemeClr>
                </a:solidFill>
              </a:rPr>
              <a:t>Secondary to the neoplastic pathology associated.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4E027-9F9D-4F1D-867E-0F5B7625494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traditional</a:t>
            </a:r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classification of AKI can be applied to these drugs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they cause injury in all renal compartments—</a:t>
            </a:r>
          </a:p>
          <a:p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prerenal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intrinsic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parenchymal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postrenal.1-6 Most commonly, AKI results from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acute tubular injury (ATI) that occurs in 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doserelated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fashion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34FB-0827-4612-98E4-B683F6C91EB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25/06/2014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143932" cy="2295742"/>
          </a:xfrm>
        </p:spPr>
        <p:txBody>
          <a:bodyPr>
            <a:normAutofit fontScale="85000" lnSpcReduction="20000"/>
          </a:bodyPr>
          <a:lstStyle/>
          <a:p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   Lydia BENHOCINE    A.BENZIANE     M.BENABADJI</a:t>
            </a:r>
            <a:endParaRPr lang="fr-FR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Departement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of Nephrology Dialysis and </a:t>
            </a:r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Renal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Transplantation.</a:t>
            </a:r>
          </a:p>
          <a:p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University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Hospital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of  </a:t>
            </a:r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Beni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Messous. ALGERIA</a:t>
            </a:r>
          </a:p>
          <a:p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3rd International </a:t>
            </a:r>
            <a:r>
              <a:rPr lang="fr-FR" sz="2400" b="1" dirty="0" err="1" smtClean="0">
                <a:latin typeface="Calibri" pitchFamily="34" charset="0"/>
                <a:cs typeface="Calibri" pitchFamily="34" charset="0"/>
              </a:rPr>
              <a:t>Conference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b="1" dirty="0" smtClean="0">
                <a:latin typeface="Calibri" pitchFamily="34" charset="0"/>
              </a:rPr>
              <a:t>on</a:t>
            </a:r>
          </a:p>
          <a:p>
            <a:r>
              <a:rPr lang="fr-FR" sz="2400" b="1" dirty="0" smtClean="0"/>
              <a:t>   « </a:t>
            </a:r>
            <a:r>
              <a:rPr lang="fr-FR" sz="2400" b="1" dirty="0" err="1" smtClean="0"/>
              <a:t>Nephrology</a:t>
            </a:r>
            <a:r>
              <a:rPr lang="fr-FR" sz="2400" b="1" dirty="0" smtClean="0"/>
              <a:t> &amp; </a:t>
            </a:r>
            <a:r>
              <a:rPr lang="fr-FR" sz="2400" b="1" dirty="0" err="1" smtClean="0"/>
              <a:t>Therapeutics</a:t>
            </a:r>
            <a:r>
              <a:rPr lang="fr-FR" sz="2400" b="1" dirty="0" smtClean="0"/>
              <a:t> »</a:t>
            </a:r>
          </a:p>
          <a:p>
            <a:r>
              <a:rPr lang="fr-FR" sz="2400" b="1" dirty="0" smtClean="0">
                <a:latin typeface="Calibri" pitchFamily="34" charset="0"/>
              </a:rPr>
              <a:t>26-27 </a:t>
            </a:r>
            <a:r>
              <a:rPr lang="fr-FR" sz="2400" b="1" dirty="0" err="1" smtClean="0">
                <a:latin typeface="Calibri" pitchFamily="34" charset="0"/>
              </a:rPr>
              <a:t>June</a:t>
            </a:r>
            <a:r>
              <a:rPr lang="fr-FR" sz="2400" b="1" dirty="0" smtClean="0">
                <a:latin typeface="Calibri" pitchFamily="34" charset="0"/>
              </a:rPr>
              <a:t> 2014. Valencia. Spain</a:t>
            </a:r>
          </a:p>
          <a:p>
            <a:endParaRPr lang="fr-FR" sz="2400" b="1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Cancers,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Chemotherapies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dirty="0" smtClean="0">
                <a:latin typeface="Calibri" pitchFamily="34" charset="0"/>
                <a:cs typeface="Calibri" pitchFamily="34" charset="0"/>
              </a:rPr>
              <a:t>and  Hemodialysis:</a:t>
            </a:r>
            <a:br>
              <a:rPr lang="fr-FR" dirty="0" smtClean="0">
                <a:latin typeface="Calibri" pitchFamily="34" charset="0"/>
                <a:cs typeface="Calibri" pitchFamily="34" charset="0"/>
              </a:rPr>
            </a:br>
            <a:r>
              <a:rPr lang="fr-FR" sz="38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fr-FR" sz="3800" dirty="0" err="1" smtClean="0">
                <a:latin typeface="Calibri" pitchFamily="34" charset="0"/>
                <a:cs typeface="Calibri" pitchFamily="34" charset="0"/>
              </a:rPr>
              <a:t>retrospective</a:t>
            </a:r>
            <a:r>
              <a:rPr lang="fr-FR" sz="3800" dirty="0" smtClean="0">
                <a:latin typeface="Calibri" pitchFamily="34" charset="0"/>
                <a:cs typeface="Calibri" pitchFamily="34" charset="0"/>
              </a:rPr>
              <a:t> study</a:t>
            </a:r>
            <a:endParaRPr lang="fr-FR" sz="3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METHOD AND PATIENTS:</a:t>
            </a:r>
            <a:endParaRPr lang="fr-FR" sz="24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928670"/>
            <a:ext cx="8784976" cy="592933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Retrospective Study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January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2011 to March 2013 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   ( 26months) 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Emergency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D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ialysis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Center. </a:t>
            </a:r>
            <a:endParaRPr lang="fr-FR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237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Patients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requires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Acute Hemodialysis 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→ 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41</a:t>
            </a:r>
            <a:r>
              <a:rPr lang="fr-F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Patients had an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AKI and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3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29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>
                <a:latin typeface="Calibri" pitchFamily="34" charset="0"/>
                <a:cs typeface="Calibri" pitchFamily="34" charset="0"/>
              </a:rPr>
              <a:t>were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>
                <a:latin typeface="Calibri" pitchFamily="34" charset="0"/>
                <a:cs typeface="Calibri" pitchFamily="34" charset="0"/>
              </a:rPr>
              <a:t>Cancer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patients.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Inclusion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criterias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:  AKI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appears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 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    -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after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using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chemotherapeutics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agents.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    - Induced by the tumor process (compression ,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infiltration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Exclusion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criterias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: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patients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True or effective circulating blood </a:t>
            </a:r>
            <a:r>
              <a:rPr lang="en-US" dirty="0" smtClean="0">
                <a:latin typeface="Calibri" panose="020F0502020204030204" pitchFamily="34" charset="0"/>
              </a:rPr>
              <a:t>volume </a:t>
            </a:r>
            <a:r>
              <a:rPr lang="fr-FR" dirty="0" err="1" smtClean="0">
                <a:latin typeface="Calibri" panose="020F0502020204030204" pitchFamily="34" charset="0"/>
              </a:rPr>
              <a:t>depletion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</a:rPr>
              <a:t>and </a:t>
            </a:r>
            <a:r>
              <a:rPr lang="fr-FR" dirty="0" err="1" smtClean="0">
                <a:latin typeface="Calibri" panose="020F0502020204030204" pitchFamily="34" charset="0"/>
              </a:rPr>
              <a:t>diminished</a:t>
            </a:r>
            <a:r>
              <a:rPr lang="fr-FR" dirty="0" smtClean="0">
                <a:latin typeface="Calibri" panose="020F0502020204030204" pitchFamily="34" charset="0"/>
              </a:rPr>
              <a:t> GFR (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and patients on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chronic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haemodialysis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who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developed 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later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neoplasia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fr-FR" dirty="0">
                <a:latin typeface="Calibri" pitchFamily="34" charset="0"/>
                <a:cs typeface="Calibri" pitchFamily="34" charset="0"/>
              </a:rPr>
              <a:t>)</a:t>
            </a:r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dirty="0" err="1" smtClean="0">
                <a:latin typeface="Calibri" pitchFamily="34" charset="0"/>
                <a:cs typeface="Calibri" pitchFamily="34" charset="0"/>
              </a:rPr>
              <a:t>Clinical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characteristics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studied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: Age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gender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type of primitive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neoplasia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, mechanisms of renal disease,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additional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risk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factors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, evolution.</a:t>
            </a:r>
          </a:p>
          <a:p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	AKI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714356"/>
          <a:ext cx="8258204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785794"/>
          <a:ext cx="825820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516216" y="5845914"/>
            <a:ext cx="1794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/>
              <a:t>Sex</a:t>
            </a:r>
            <a:r>
              <a:rPr lang="fr-FR" sz="2000" b="1" dirty="0" smtClean="0"/>
              <a:t> Ratio = 1.6</a:t>
            </a:r>
            <a:endParaRPr lang="fr-FR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357158" y="332656"/>
          <a:ext cx="853532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692696"/>
          <a:ext cx="8643998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36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Haematological</a:t>
            </a:r>
            <a:r>
              <a:rPr lang="fr-FR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fr-FR" sz="36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Malignancies</a:t>
            </a:r>
            <a:endParaRPr lang="fr-FR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532263" y="1447800"/>
          <a:ext cx="815453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3050"/>
            <a:ext cx="8258204" cy="584182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Mechanism of Renal Disease</a:t>
            </a:r>
            <a:endParaRPr lang="fr-FR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844" y="1142984"/>
            <a:ext cx="4505356" cy="785818"/>
          </a:xfrm>
        </p:spPr>
        <p:txBody>
          <a:bodyPr/>
          <a:lstStyle/>
          <a:p>
            <a:pPr algn="ctr"/>
            <a:r>
              <a:rPr lang="fr-FR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Chemotherapeutic</a:t>
            </a:r>
            <a:r>
              <a:rPr lang="fr-FR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 agents</a:t>
            </a:r>
          </a:p>
          <a:p>
            <a:pPr algn="ctr"/>
            <a:r>
              <a:rPr lang="fr-FR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Induced</a:t>
            </a:r>
            <a:r>
              <a:rPr lang="fr-FR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r>
              <a:rPr lang="fr-FR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Renal</a:t>
            </a:r>
            <a:r>
              <a:rPr lang="fr-FR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 damage </a:t>
            </a:r>
            <a:endParaRPr lang="fr-FR" sz="2000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14876" y="1142984"/>
            <a:ext cx="4286280" cy="785818"/>
          </a:xfrm>
        </p:spPr>
        <p:txBody>
          <a:bodyPr/>
          <a:lstStyle/>
          <a:p>
            <a:pPr algn="ctr"/>
            <a:r>
              <a:rPr lang="fr-FR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Neoplasia</a:t>
            </a:r>
            <a:r>
              <a:rPr lang="fr-FR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 Direct </a:t>
            </a:r>
          </a:p>
          <a:p>
            <a:pPr algn="ctr"/>
            <a:r>
              <a:rPr lang="fr-FR" sz="20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Consequencies</a:t>
            </a:r>
            <a:r>
              <a:rPr lang="fr-FR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 </a:t>
            </a:r>
            <a:endParaRPr lang="fr-FR" sz="2000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357158" y="1857364"/>
          <a:ext cx="429104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4"/>
            <p:extLst>
              <p:ext uri="{D42A27DB-BD31-4B8C-83A1-F6EECF244321}">
                <p14:modId xmlns:p14="http://schemas.microsoft.com/office/powerpoint/2010/main" val="641263541"/>
              </p:ext>
            </p:extLst>
          </p:nvPr>
        </p:nvGraphicFramePr>
        <p:xfrm>
          <a:off x="4572000" y="1928802"/>
          <a:ext cx="442915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Graphic spid="7" grpId="0">
        <p:bldAsOne/>
      </p:bldGraphic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err="1" smtClean="0">
                <a:solidFill>
                  <a:schemeClr val="tx1"/>
                </a:solidFill>
                <a:latin typeface="Calibri" pitchFamily="34" charset="0"/>
              </a:rPr>
              <a:t>Additional</a:t>
            </a:r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Calibri" pitchFamily="34" charset="0"/>
              </a:rPr>
              <a:t>Risk</a:t>
            </a:r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 Factors </a:t>
            </a:r>
            <a:endParaRPr lang="fr-FR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0406294"/>
              </p:ext>
            </p:extLst>
          </p:nvPr>
        </p:nvGraphicFramePr>
        <p:xfrm>
          <a:off x="285720" y="1447800"/>
          <a:ext cx="8643998" cy="498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5436" cy="868346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>  </a:t>
            </a:r>
            <a:r>
              <a:rPr lang="fr-FR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EVOLUTION</a:t>
            </a:r>
            <a:endParaRPr lang="fr-FR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4787813"/>
              </p:ext>
            </p:extLst>
          </p:nvPr>
        </p:nvGraphicFramePr>
        <p:xfrm>
          <a:off x="214282" y="1214422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78579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 COMMENTS:</a:t>
            </a:r>
            <a:endParaRPr lang="fr-FR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908720"/>
            <a:ext cx="295232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71% </a:t>
            </a:r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fr-FR" sz="20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supported</a:t>
            </a:r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AKI </a:t>
            </a:r>
            <a:r>
              <a:rPr lang="fr-FR" sz="20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was</a:t>
            </a:r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linked to a cancer</a:t>
            </a:r>
            <a:endParaRPr lang="fr-FR" sz="2000" b="1" dirty="0">
              <a:solidFill>
                <a:schemeClr val="bg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63888" y="836712"/>
            <a:ext cx="295232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female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predominance</a:t>
            </a:r>
            <a:endParaRPr lang="fr-FR" sz="2400" b="1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18F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/ 11M</a:t>
            </a:r>
          </a:p>
          <a:p>
            <a:pPr algn="ctr"/>
            <a:endParaRPr lang="fr-FR" sz="2000" b="1" dirty="0">
              <a:solidFill>
                <a:schemeClr val="bg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660232" y="548680"/>
            <a:ext cx="2232248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</a:rPr>
              <a:t>Average Age </a:t>
            </a:r>
            <a:r>
              <a:rPr lang="fr-FR" sz="2800" b="1" dirty="0" smtClean="0">
                <a:solidFill>
                  <a:schemeClr val="bg2"/>
                </a:solidFill>
                <a:latin typeface="Calibri" pitchFamily="34" charset="0"/>
              </a:rPr>
              <a:t>54Years</a:t>
            </a:r>
          </a:p>
          <a:p>
            <a:pPr algn="ctr"/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</a:rPr>
              <a:t>( With 2 </a:t>
            </a:r>
            <a:r>
              <a:rPr lang="fr-FR" sz="2000" b="1" dirty="0" err="1" smtClean="0">
                <a:solidFill>
                  <a:schemeClr val="bg2"/>
                </a:solidFill>
                <a:latin typeface="Calibri" pitchFamily="34" charset="0"/>
              </a:rPr>
              <a:t>pediatric</a:t>
            </a:r>
            <a:r>
              <a:rPr lang="fr-FR" sz="2000" b="1" dirty="0" smtClean="0">
                <a:solidFill>
                  <a:schemeClr val="bg2"/>
                </a:solidFill>
                <a:latin typeface="Calibri" pitchFamily="34" charset="0"/>
              </a:rPr>
              <a:t> cases)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915816" y="2492896"/>
            <a:ext cx="3600400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Frequent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Haematological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cancer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was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Myeloma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 F&gt;M)</a:t>
            </a:r>
          </a:p>
          <a:p>
            <a:pPr algn="ctr"/>
            <a:endParaRPr lang="fr-FR" sz="2000" b="1" dirty="0">
              <a:solidFill>
                <a:schemeClr val="bg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932040" y="3789040"/>
            <a:ext cx="3952056" cy="13597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</a:rPr>
              <a:t>Tumor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</a:rPr>
              <a:t>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</a:rPr>
              <a:t>lysis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</a:rPr>
              <a:t> Syndrome  </a:t>
            </a:r>
          </a:p>
          <a:p>
            <a:pPr algn="ctr"/>
            <a:r>
              <a:rPr lang="fr-FR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Met </a:t>
            </a:r>
            <a:r>
              <a:rPr lang="fr-FR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during</a:t>
            </a:r>
            <a:r>
              <a:rPr lang="fr-FR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certains </a:t>
            </a:r>
            <a:r>
              <a:rPr lang="fr-FR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chemotherapy</a:t>
            </a:r>
            <a:r>
              <a:rPr lang="fr-FR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for haematological malignancies </a:t>
            </a:r>
          </a:p>
          <a:p>
            <a:pPr algn="ctr"/>
            <a:r>
              <a:rPr lang="fr-FR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 Lymphoma)</a:t>
            </a:r>
            <a:endParaRPr lang="fr-FR" sz="2400" b="1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899592" y="3789040"/>
            <a:ext cx="3816424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sz="20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Nephrotoxicity</a:t>
            </a:r>
            <a:r>
              <a:rPr lang="fr-FR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sz="20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Found</a:t>
            </a:r>
            <a:r>
              <a:rPr lang="fr-FR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was</a:t>
            </a:r>
            <a:r>
              <a:rPr lang="fr-FR" sz="20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related to the use of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Cisplatin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 &amp; 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Gemcitabin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fr-FR" sz="2800" b="1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059832" y="5301208"/>
            <a:ext cx="4104456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fr-FR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Patients Evolution </a:t>
            </a:r>
            <a:r>
              <a:rPr lang="fr-FR" sz="24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was</a:t>
            </a:r>
            <a:r>
              <a:rPr lang="fr-FR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predominantly</a:t>
            </a:r>
            <a:r>
              <a:rPr lang="fr-FR" sz="2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             </a:t>
            </a:r>
            <a:r>
              <a:rPr lang="fr-FR" sz="2400" b="1" dirty="0" err="1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Unfavourable</a:t>
            </a:r>
            <a:r>
              <a:rPr lang="fr-FR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endParaRPr lang="fr-FR" sz="2800" b="1" dirty="0" smtClean="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2">
                    <a:lumMod val="20000"/>
                    <a:lumOff val="80000"/>
                  </a:schemeClr>
                </a:solidFill>
                <a:cs typeface="Arial" pitchFamily="34" charset="0"/>
              </a:rPr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Rapid advances in cancer therapy </a:t>
            </a:r>
            <a:r>
              <a:rPr lang="en-US" dirty="0" smtClean="0"/>
              <a:t>have changed </a:t>
            </a:r>
            <a:r>
              <a:rPr lang="en-US" dirty="0"/>
              <a:t>the landscape of oncology </a:t>
            </a:r>
            <a:r>
              <a:rPr lang="en-US" dirty="0" smtClean="0"/>
              <a:t>for patients </a:t>
            </a:r>
            <a:r>
              <a:rPr lang="en-US" dirty="0"/>
              <a:t>and practitioners. Patients </a:t>
            </a:r>
            <a:r>
              <a:rPr lang="en-US" dirty="0" smtClean="0"/>
              <a:t>are deriving </a:t>
            </a:r>
            <a:r>
              <a:rPr lang="en-US" dirty="0"/>
              <a:t>significant benefit </a:t>
            </a:r>
            <a:r>
              <a:rPr lang="en-US" dirty="0" smtClean="0"/>
              <a:t>with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</a:rPr>
              <a:t>          →</a:t>
            </a:r>
            <a:r>
              <a:rPr lang="en-US" dirty="0" smtClean="0"/>
              <a:t>  increased survival 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smtClean="0">
                <a:latin typeface="Calibri"/>
              </a:rPr>
              <a:t>→  </a:t>
            </a:r>
            <a:r>
              <a:rPr lang="en-US" dirty="0" smtClean="0"/>
              <a:t>decreased </a:t>
            </a:r>
            <a:r>
              <a:rPr lang="en-US" dirty="0"/>
              <a:t>tumor </a:t>
            </a:r>
            <a:r>
              <a:rPr lang="en-US" dirty="0" smtClean="0"/>
              <a:t>progression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>
                <a:latin typeface="Calibri"/>
              </a:rPr>
              <a:t>→ </a:t>
            </a:r>
            <a:r>
              <a:rPr lang="en-US" dirty="0" smtClean="0"/>
              <a:t> less </a:t>
            </a:r>
            <a:r>
              <a:rPr lang="en-US" dirty="0"/>
              <a:t>severe overall </a:t>
            </a:r>
            <a:r>
              <a:rPr lang="en-US" dirty="0" smtClean="0"/>
              <a:t>adverse drug </a:t>
            </a:r>
            <a:r>
              <a:rPr lang="en-US" dirty="0"/>
              <a:t>effects. </a:t>
            </a:r>
            <a:endParaRPr lang="en-US" dirty="0" smtClean="0"/>
          </a:p>
          <a:p>
            <a:r>
              <a:rPr lang="en-US" dirty="0" smtClean="0"/>
              <a:t>Unfortunately</a:t>
            </a:r>
            <a:r>
              <a:rPr lang="en-US" dirty="0"/>
              <a:t>, nephrotoxic </a:t>
            </a:r>
            <a:r>
              <a:rPr lang="en-US" dirty="0" smtClean="0"/>
              <a:t>effects of </a:t>
            </a:r>
            <a:r>
              <a:rPr lang="en-US" dirty="0"/>
              <a:t>these agents remain a significant </a:t>
            </a:r>
            <a:r>
              <a:rPr lang="en-US" dirty="0" smtClean="0"/>
              <a:t>untoward complication</a:t>
            </a:r>
            <a:r>
              <a:rPr lang="en-US" dirty="0"/>
              <a:t>, and sometimes limit </a:t>
            </a:r>
            <a:r>
              <a:rPr lang="en-US" dirty="0" smtClean="0"/>
              <a:t>effective </a:t>
            </a:r>
            <a:r>
              <a:rPr lang="fr-FR" dirty="0" err="1" smtClean="0"/>
              <a:t>therapy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810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9690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PREVENTION OF THE TOXICITÉ RÉNALE OF ANTICANCÉREUX</a:t>
            </a:r>
            <a:endParaRPr lang="fr-FR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86874" cy="55007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Accurate assessment of renal function using the formula of Cockcroft and Gault and/or of the formula </a:t>
            </a:r>
            <a:r>
              <a:rPr lang="fr-F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mdrd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 Adaptation of the dose and the method of administration at the level of glomerular filtration rate. 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A good hydration must be ensured, using serum dirty isotonic, the use of serum glucose that can be deleterious to the renal tolerance.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 Renal function should be monitored, as well as the possible occurrence of anomalies of the urine sediment, proteinuria and hypertension. 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The other treatments 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Nephrotoxic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 Must be avoided as well as the injection of iodinated contrast.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Annual monitoring of renal function in these patients.</a:t>
            </a:r>
          </a:p>
          <a:p>
            <a:pPr marL="514350" indent="-514350">
              <a:buFont typeface="+mj-lt"/>
              <a:buAutoNum type="arabicPeriod"/>
            </a:pP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77724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      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 CONCLUSION</a:t>
            </a:r>
            <a:endParaRPr lang="fr-FR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329642" cy="6021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400" dirty="0">
                <a:latin typeface="Calibri" panose="020F0502020204030204" pitchFamily="34" charset="0"/>
              </a:rPr>
              <a:t>A</a:t>
            </a:r>
            <a:r>
              <a:rPr lang="en-US" sz="3400" dirty="0" smtClean="0">
                <a:latin typeface="Calibri" panose="020F0502020204030204" pitchFamily="34" charset="0"/>
              </a:rPr>
              <a:t>KI </a:t>
            </a:r>
            <a:r>
              <a:rPr lang="en-US" sz="3400" dirty="0">
                <a:latin typeface="Calibri" panose="020F0502020204030204" pitchFamily="34" charset="0"/>
              </a:rPr>
              <a:t>after chemotherapeutic </a:t>
            </a:r>
            <a:r>
              <a:rPr lang="en-US" sz="3400" dirty="0" smtClean="0">
                <a:latin typeface="Calibri" panose="020F0502020204030204" pitchFamily="34" charset="0"/>
              </a:rPr>
              <a:t>drug regimens </a:t>
            </a:r>
            <a:r>
              <a:rPr lang="en-US" sz="3400" dirty="0">
                <a:latin typeface="Calibri" panose="020F0502020204030204" pitchFamily="34" charset="0"/>
              </a:rPr>
              <a:t>remains a significant problem in </a:t>
            </a:r>
            <a:r>
              <a:rPr lang="en-US" sz="3400" dirty="0" smtClean="0">
                <a:latin typeface="Calibri" panose="020F0502020204030204" pitchFamily="34" charset="0"/>
              </a:rPr>
              <a:t>the </a:t>
            </a:r>
            <a:r>
              <a:rPr lang="fr-FR" sz="3400" dirty="0" smtClean="0">
                <a:latin typeface="Calibri" panose="020F0502020204030204" pitchFamily="34" charset="0"/>
              </a:rPr>
              <a:t>management </a:t>
            </a:r>
            <a:r>
              <a:rPr lang="fr-FR" sz="3400" dirty="0">
                <a:latin typeface="Calibri" panose="020F0502020204030204" pitchFamily="34" charset="0"/>
              </a:rPr>
              <a:t>of cancer </a:t>
            </a:r>
            <a:r>
              <a:rPr lang="fr-FR" sz="3400" dirty="0" smtClean="0">
                <a:latin typeface="Calibri" panose="020F0502020204030204" pitchFamily="34" charset="0"/>
              </a:rPr>
              <a:t>patients.</a:t>
            </a:r>
          </a:p>
          <a:p>
            <a:pPr marL="0" indent="0">
              <a:buNone/>
            </a:pPr>
            <a:endParaRPr lang="fr-FR" sz="51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3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estimation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and 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a close monitoring of renal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function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required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for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Category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of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patient</a:t>
            </a:r>
            <a:r>
              <a:rPr lang="fr-FR" sz="3400" dirty="0" smtClean="0">
                <a:latin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</a:rPr>
              <a:t>because the treatment of </a:t>
            </a:r>
            <a:r>
              <a:rPr lang="fr-FR" sz="3400" dirty="0" smtClean="0">
                <a:latin typeface="Calibri" pitchFamily="34" charset="0"/>
              </a:rPr>
              <a:t>the</a:t>
            </a:r>
            <a:r>
              <a:rPr lang="fr-FR" sz="3400" dirty="0">
                <a:latin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</a:rPr>
              <a:t>causal </a:t>
            </a:r>
            <a:r>
              <a:rPr lang="fr-FR" sz="3400" dirty="0" err="1" smtClean="0">
                <a:latin typeface="Calibri" pitchFamily="34" charset="0"/>
              </a:rPr>
              <a:t>disease</a:t>
            </a:r>
            <a:r>
              <a:rPr lang="fr-FR" sz="3400" dirty="0" smtClean="0">
                <a:latin typeface="Calibri" pitchFamily="34" charset="0"/>
              </a:rPr>
              <a:t> </a:t>
            </a:r>
            <a:r>
              <a:rPr lang="fr-FR" sz="3400" dirty="0" err="1">
                <a:latin typeface="Calibri" pitchFamily="34" charset="0"/>
              </a:rPr>
              <a:t>does</a:t>
            </a:r>
            <a:r>
              <a:rPr lang="fr-FR" sz="3400" dirty="0">
                <a:latin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</a:rPr>
              <a:t>not always guarantee a </a:t>
            </a:r>
            <a:r>
              <a:rPr lang="fr-FR" sz="3400" dirty="0" smtClean="0">
                <a:latin typeface="Calibri" pitchFamily="34" charset="0"/>
              </a:rPr>
              <a:t>restitution  </a:t>
            </a:r>
            <a:r>
              <a:rPr lang="fr-FR" sz="3400" dirty="0" smtClean="0">
                <a:latin typeface="Calibri" pitchFamily="34" charset="0"/>
              </a:rPr>
              <a:t>ad integrum.</a:t>
            </a:r>
          </a:p>
          <a:p>
            <a:pPr>
              <a:buNone/>
            </a:pPr>
            <a:endParaRPr lang="fr-FR" sz="3400" dirty="0" smtClean="0">
              <a:latin typeface="Calibri" pitchFamily="34" charset="0"/>
            </a:endParaRPr>
          </a:p>
          <a:p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Find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a balance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between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vital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prognosis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patients and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their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kidneys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functional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prognosis</a:t>
            </a:r>
            <a:r>
              <a:rPr lang="fr-FR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.</a:t>
            </a:r>
            <a:endParaRPr lang="fr-FR" sz="3400" dirty="0" smtClean="0"/>
          </a:p>
          <a:p>
            <a:pPr>
              <a:buNone/>
            </a:pPr>
            <a:endParaRPr lang="fr-FR" sz="3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Interest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a Close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nd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continuing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>
                <a:latin typeface="Calibri" pitchFamily="34" charset="0"/>
                <a:cs typeface="Calibri" pitchFamily="34" charset="0"/>
              </a:rPr>
              <a:t>collaboration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between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oncologists, </a:t>
            </a:r>
            <a:r>
              <a:rPr lang="fr-FR" sz="3400" dirty="0" err="1" smtClean="0">
                <a:latin typeface="Calibri" pitchFamily="34" charset="0"/>
                <a:cs typeface="Calibri" pitchFamily="34" charset="0"/>
              </a:rPr>
              <a:t>hematologists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fr-FR" sz="3400" dirty="0" smtClean="0">
                <a:latin typeface="Calibri" pitchFamily="34" charset="0"/>
                <a:cs typeface="Calibri" pitchFamily="34" charset="0"/>
              </a:rPr>
              <a:t>and nephrologists</a:t>
            </a:r>
            <a:endParaRPr lang="fr-FR" sz="3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2696" y="2492896"/>
            <a:ext cx="7772400" cy="128588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THANK YOU FOR YOUR ATTENTION</a:t>
            </a:r>
            <a:endParaRPr lang="fr-FR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6448" y="5373216"/>
            <a:ext cx="80648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T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hanks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to all 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hemodialysis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Team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who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participated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work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fr-FR" sz="23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Dr Rafa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Debah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, Dr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Sfihi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, Dr Rouai, Dr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Amieur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, Dr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Allaoua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Dr </a:t>
            </a:r>
            <a:r>
              <a:rPr lang="fr-FR" sz="2300" b="1" dirty="0" err="1" smtClean="0">
                <a:latin typeface="Calibri" pitchFamily="34" charset="0"/>
                <a:cs typeface="Calibri" pitchFamily="34" charset="0"/>
              </a:rPr>
              <a:t>Mazouni</a:t>
            </a:r>
            <a:r>
              <a:rPr lang="fr-FR" sz="23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fr-FR" sz="23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4221088"/>
            <a:ext cx="8075240" cy="244827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 </a:t>
            </a:r>
            <a:r>
              <a:rPr lang="fr-FR" dirty="0" err="1" smtClean="0"/>
              <a:t>Lanore</a:t>
            </a:r>
            <a:r>
              <a:rPr lang="fr-FR" dirty="0" smtClean="0"/>
              <a:t> DD, Brunet F, Pochard F, </a:t>
            </a:r>
            <a:r>
              <a:rPr lang="fr-FR" dirty="0" err="1" smtClean="0"/>
              <a:t>Bellivier</a:t>
            </a:r>
            <a:r>
              <a:rPr lang="fr-FR" dirty="0" smtClean="0"/>
              <a:t> F, </a:t>
            </a:r>
            <a:r>
              <a:rPr lang="fr-FR" dirty="0" err="1" smtClean="0"/>
              <a:t>Dhainaut</a:t>
            </a:r>
            <a:r>
              <a:rPr lang="fr-FR" dirty="0" smtClean="0"/>
              <a:t> </a:t>
            </a:r>
            <a:r>
              <a:rPr lang="fr-FR" dirty="0" err="1" smtClean="0"/>
              <a:t>JF,Vaxelaire</a:t>
            </a:r>
            <a:r>
              <a:rPr lang="fr-FR" dirty="0" smtClean="0"/>
              <a:t> JF, </a:t>
            </a:r>
            <a:r>
              <a:rPr lang="en-US" dirty="0" smtClean="0"/>
              <a:t>ET al. Hemodialysis for acute renal failure in patients with hematologic </a:t>
            </a:r>
            <a:r>
              <a:rPr lang="fr-FR" dirty="0" err="1" smtClean="0"/>
              <a:t>Malignancies</a:t>
            </a:r>
            <a:r>
              <a:rPr lang="fr-FR" dirty="0" smtClean="0"/>
              <a:t>. </a:t>
            </a:r>
            <a:r>
              <a:rPr lang="fr-FR" dirty="0" err="1" smtClean="0"/>
              <a:t>Crit</a:t>
            </a:r>
            <a:r>
              <a:rPr lang="fr-FR" dirty="0" smtClean="0"/>
              <a:t> Care Med 2009 ;19:346-51.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Benoit DD, </a:t>
            </a:r>
            <a:r>
              <a:rPr lang="fr-FR" dirty="0" err="1" smtClean="0"/>
              <a:t>Vandewoude</a:t>
            </a:r>
            <a:r>
              <a:rPr lang="fr-FR" dirty="0" smtClean="0"/>
              <a:t> KH, </a:t>
            </a:r>
            <a:r>
              <a:rPr lang="fr-FR" dirty="0" err="1" smtClean="0"/>
              <a:t>Decruyenaere</a:t>
            </a:r>
            <a:r>
              <a:rPr lang="fr-FR" dirty="0" smtClean="0"/>
              <a:t> JM, </a:t>
            </a:r>
            <a:r>
              <a:rPr lang="fr-FR" dirty="0" err="1" smtClean="0"/>
              <a:t>L'Hoste</a:t>
            </a:r>
            <a:r>
              <a:rPr lang="fr-FR" dirty="0" smtClean="0"/>
              <a:t> EA, </a:t>
            </a:r>
            <a:r>
              <a:rPr lang="fr-FR" dirty="0" err="1" smtClean="0"/>
              <a:t>Colardyn</a:t>
            </a:r>
            <a:r>
              <a:rPr lang="fr-FR" dirty="0" smtClean="0"/>
              <a:t> </a:t>
            </a:r>
            <a:r>
              <a:rPr lang="en-US" dirty="0" smtClean="0"/>
              <a:t>FA. Outcome and early prognostic indicators in patients with a hematologic malignancy admitted to the intensive care unit for a life-threatening complication. </a:t>
            </a:r>
            <a:r>
              <a:rPr lang="en-US" dirty="0" err="1" smtClean="0"/>
              <a:t>Crit</a:t>
            </a:r>
            <a:r>
              <a:rPr lang="en-US" dirty="0" smtClean="0"/>
              <a:t> Care Med 2003 ;31:104-12.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 </a:t>
            </a:r>
            <a:r>
              <a:rPr lang="fr-FR" dirty="0" err="1" smtClean="0"/>
              <a:t>Azoulay</a:t>
            </a:r>
            <a:r>
              <a:rPr lang="fr-FR" dirty="0" smtClean="0"/>
              <a:t> E, Moreau D, Alberti C, </a:t>
            </a:r>
            <a:r>
              <a:rPr lang="fr-FR" dirty="0" err="1" smtClean="0"/>
              <a:t>Leleu</a:t>
            </a:r>
            <a:r>
              <a:rPr lang="fr-FR" dirty="0" smtClean="0"/>
              <a:t> G, </a:t>
            </a:r>
            <a:r>
              <a:rPr lang="fr-FR" dirty="0" err="1" smtClean="0"/>
              <a:t>Adrie</a:t>
            </a:r>
            <a:r>
              <a:rPr lang="fr-FR" dirty="0" smtClean="0"/>
              <a:t> C, </a:t>
            </a:r>
            <a:r>
              <a:rPr lang="fr-FR" dirty="0" err="1" smtClean="0"/>
              <a:t>Barboteu</a:t>
            </a:r>
            <a:r>
              <a:rPr lang="fr-FR" dirty="0" smtClean="0"/>
              <a:t> M, et al. </a:t>
            </a:r>
            <a:r>
              <a:rPr lang="en-US" dirty="0" smtClean="0"/>
              <a:t>Predictors of short-term mortality in critically ill patients with solid </a:t>
            </a:r>
            <a:r>
              <a:rPr lang="fr-FR" dirty="0" err="1" smtClean="0"/>
              <a:t>Malignancies</a:t>
            </a:r>
            <a:r>
              <a:rPr lang="fr-FR" dirty="0" smtClean="0"/>
              <a:t>. Intensive Care Med 2008;26:1817-23.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Darmon M, Thiery G, </a:t>
            </a:r>
            <a:r>
              <a:rPr lang="fr-FR" dirty="0" err="1" smtClean="0"/>
              <a:t>Ciroldi</a:t>
            </a:r>
            <a:r>
              <a:rPr lang="fr-FR" dirty="0" smtClean="0"/>
              <a:t> M, De Miranda S, </a:t>
            </a:r>
            <a:r>
              <a:rPr lang="fr-FR" dirty="0" err="1" smtClean="0"/>
              <a:t>Galicier</a:t>
            </a:r>
            <a:r>
              <a:rPr lang="fr-FR" dirty="0" smtClean="0"/>
              <a:t> L, </a:t>
            </a:r>
            <a:r>
              <a:rPr lang="fr-FR" dirty="0" err="1" smtClean="0"/>
              <a:t>Raffoux</a:t>
            </a:r>
            <a:r>
              <a:rPr lang="fr-FR" dirty="0" smtClean="0"/>
              <a:t> </a:t>
            </a:r>
            <a:r>
              <a:rPr lang="en-US" dirty="0" smtClean="0"/>
              <a:t>E, et al. Intensive care in patients with newly diagnosed malignancies </a:t>
            </a:r>
            <a:r>
              <a:rPr lang="fr-FR" dirty="0" smtClean="0"/>
              <a:t>And has </a:t>
            </a:r>
            <a:r>
              <a:rPr lang="fr-FR" dirty="0" err="1" smtClean="0"/>
              <a:t>Need</a:t>
            </a:r>
            <a:r>
              <a:rPr lang="fr-FR" dirty="0" smtClean="0"/>
              <a:t> </a:t>
            </a:r>
            <a:r>
              <a:rPr lang="en-US" dirty="0" smtClean="0"/>
              <a:t>For cancer chemotherapy. Crit. Care Med. 2007.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10530" y="908720"/>
            <a:ext cx="8496944" cy="2448272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67543" y="1233334"/>
            <a:ext cx="84228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Calibri" pitchFamily="34" charset="0"/>
              </a:rPr>
              <a:t> </a:t>
            </a:r>
            <a:r>
              <a:rPr lang="fr-FR" sz="2000" b="1" dirty="0" smtClean="0">
                <a:latin typeface="Calibri" pitchFamily="34" charset="0"/>
              </a:rPr>
              <a:t>Acute  </a:t>
            </a:r>
            <a:r>
              <a:rPr lang="fr-FR" sz="2000" b="1" dirty="0" err="1" smtClean="0">
                <a:latin typeface="Calibri" pitchFamily="34" charset="0"/>
              </a:rPr>
              <a:t>Kidney</a:t>
            </a:r>
            <a:r>
              <a:rPr lang="fr-FR" sz="2000" b="1" dirty="0" smtClean="0">
                <a:latin typeface="Calibri" pitchFamily="34" charset="0"/>
              </a:rPr>
              <a:t> </a:t>
            </a:r>
            <a:r>
              <a:rPr lang="fr-FR" sz="2000" b="1" dirty="0" err="1" smtClean="0">
                <a:latin typeface="Calibri" pitchFamily="34" charset="0"/>
              </a:rPr>
              <a:t>Injury</a:t>
            </a:r>
            <a:r>
              <a:rPr lang="fr-FR" sz="2000" b="1" dirty="0" smtClean="0">
                <a:latin typeface="Calibri" pitchFamily="34" charset="0"/>
              </a:rPr>
              <a:t> (AKI) </a:t>
            </a:r>
            <a:r>
              <a:rPr lang="fr-FR" sz="2000" dirty="0" err="1" smtClean="0">
                <a:latin typeface="Calibri" pitchFamily="34" charset="0"/>
              </a:rPr>
              <a:t>is</a:t>
            </a:r>
            <a:r>
              <a:rPr lang="fr-FR" sz="2000" dirty="0" smtClean="0">
                <a:latin typeface="Calibri" pitchFamily="34" charset="0"/>
              </a:rPr>
              <a:t> a </a:t>
            </a:r>
            <a:r>
              <a:rPr lang="fr-FR" sz="2000" dirty="0" err="1" smtClean="0">
                <a:latin typeface="Calibri" pitchFamily="34" charset="0"/>
              </a:rPr>
              <a:t>frequent</a:t>
            </a:r>
            <a:r>
              <a:rPr lang="fr-FR" sz="2000" dirty="0" smtClean="0">
                <a:latin typeface="Calibri" pitchFamily="34" charset="0"/>
              </a:rPr>
              <a:t> and </a:t>
            </a:r>
            <a:r>
              <a:rPr lang="fr-FR" sz="2000" dirty="0" err="1" smtClean="0">
                <a:latin typeface="Calibri" pitchFamily="34" charset="0"/>
              </a:rPr>
              <a:t>severe</a:t>
            </a:r>
            <a:r>
              <a:rPr lang="fr-FR" sz="2000" dirty="0" smtClean="0">
                <a:latin typeface="Calibri" pitchFamily="34" charset="0"/>
              </a:rPr>
              <a:t> complication</a:t>
            </a:r>
          </a:p>
          <a:p>
            <a:r>
              <a:rPr lang="fr-FR" sz="2000" dirty="0" smtClean="0">
                <a:latin typeface="Calibri" pitchFamily="34" charset="0"/>
              </a:rPr>
              <a:t> for patients in </a:t>
            </a:r>
            <a:r>
              <a:rPr lang="fr-FR" sz="2000" dirty="0" err="1" smtClean="0">
                <a:latin typeface="Calibri" pitchFamily="34" charset="0"/>
              </a:rPr>
              <a:t>Onco</a:t>
            </a:r>
            <a:r>
              <a:rPr lang="fr-FR" sz="2000" dirty="0" smtClean="0">
                <a:latin typeface="Calibri" pitchFamily="34" charset="0"/>
              </a:rPr>
              <a:t> -</a:t>
            </a:r>
            <a:r>
              <a:rPr lang="fr-FR" sz="2000" dirty="0" err="1" smtClean="0">
                <a:latin typeface="Calibri" pitchFamily="34" charset="0"/>
              </a:rPr>
              <a:t>Haematology</a:t>
            </a:r>
            <a:r>
              <a:rPr lang="fr-FR" sz="2000" dirty="0" smtClean="0">
                <a:latin typeface="Calibri" pitchFamily="34" charset="0"/>
              </a:rPr>
              <a:t>  and patients with solid tumors.</a:t>
            </a:r>
          </a:p>
          <a:p>
            <a:endParaRPr lang="fr-FR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Calibri" pitchFamily="34" charset="0"/>
              </a:rPr>
              <a:t> Incidence  varies from  </a:t>
            </a:r>
            <a:r>
              <a:rPr lang="fr-FR" sz="2400" b="1" dirty="0" smtClean="0">
                <a:latin typeface="Calibri" pitchFamily="34" charset="0"/>
              </a:rPr>
              <a:t>12 to 49 %</a:t>
            </a:r>
            <a:endParaRPr lang="fr-FR" sz="20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latin typeface="Calibri" pitchFamily="34" charset="0"/>
              </a:rPr>
              <a:t> AKI </a:t>
            </a:r>
            <a:r>
              <a:rPr lang="fr-FR" sz="2000" dirty="0" err="1" smtClean="0">
                <a:latin typeface="Calibri" pitchFamily="34" charset="0"/>
              </a:rPr>
              <a:t>Prognosis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is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dark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when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it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needs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dialysis</a:t>
            </a:r>
            <a:r>
              <a:rPr lang="fr-FR" sz="2000" dirty="0" smtClean="0">
                <a:latin typeface="Calibri" pitchFamily="34" charset="0"/>
              </a:rPr>
              <a:t>, </a:t>
            </a:r>
            <a:r>
              <a:rPr lang="fr-FR" sz="2000" dirty="0" err="1" smtClean="0">
                <a:latin typeface="Calibri" pitchFamily="34" charset="0"/>
              </a:rPr>
              <a:t>with</a:t>
            </a:r>
            <a:r>
              <a:rPr lang="fr-FR" sz="2000" dirty="0" smtClean="0">
                <a:latin typeface="Calibri" pitchFamily="34" charset="0"/>
              </a:rPr>
              <a:t> a </a:t>
            </a:r>
            <a:r>
              <a:rPr lang="fr-FR" sz="2000" dirty="0" err="1" smtClean="0">
                <a:latin typeface="Calibri" pitchFamily="34" charset="0"/>
              </a:rPr>
              <a:t>high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err="1" smtClean="0">
                <a:latin typeface="Calibri" pitchFamily="34" charset="0"/>
              </a:rPr>
              <a:t>level</a:t>
            </a:r>
            <a:r>
              <a:rPr lang="fr-FR" sz="2000" dirty="0" smtClean="0">
                <a:latin typeface="Calibri" pitchFamily="34" charset="0"/>
              </a:rPr>
              <a:t> of  hospital mortality  </a:t>
            </a:r>
            <a:r>
              <a:rPr lang="fr-FR" sz="2000" dirty="0" err="1" smtClean="0">
                <a:latin typeface="Calibri" pitchFamily="34" charset="0"/>
              </a:rPr>
              <a:t>from</a:t>
            </a:r>
            <a:r>
              <a:rPr lang="fr-FR" sz="2000" dirty="0" smtClean="0">
                <a:latin typeface="Calibri" pitchFamily="34" charset="0"/>
              </a:rPr>
              <a:t>    </a:t>
            </a:r>
            <a:r>
              <a:rPr lang="fr-FR" sz="2400" b="1" dirty="0" smtClean="0">
                <a:latin typeface="Calibri" pitchFamily="34" charset="0"/>
              </a:rPr>
              <a:t>77 % to 84 %                                           </a:t>
            </a:r>
            <a:endParaRPr lang="fr-FR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707904" y="1268760"/>
            <a:ext cx="1584176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smtClean="0">
                <a:solidFill>
                  <a:schemeClr val="bg2"/>
                </a:solidFill>
              </a:rPr>
              <a:t>AKI</a:t>
            </a:r>
            <a:endParaRPr lang="fr-FR" sz="2800" b="1" dirty="0">
              <a:solidFill>
                <a:schemeClr val="bg2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5677469" y="1719618"/>
            <a:ext cx="1558827" cy="106131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835696" y="1828800"/>
            <a:ext cx="1535301" cy="952128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95536" y="3356992"/>
            <a:ext cx="2304256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Specific </a:t>
            </a:r>
            <a:endParaRPr lang="fr-FR" sz="2000" b="1" dirty="0" smtClean="0">
              <a:solidFill>
                <a:schemeClr val="bg2"/>
              </a:solidFill>
            </a:endParaRPr>
          </a:p>
          <a:p>
            <a:r>
              <a:rPr lang="fr-FR" sz="1600" b="1" dirty="0" smtClean="0">
                <a:solidFill>
                  <a:schemeClr val="bg2">
                    <a:lumMod val="50000"/>
                  </a:schemeClr>
                </a:solidFill>
              </a:rPr>
              <a:t> Renal </a:t>
            </a:r>
            <a:r>
              <a:rPr lang="fr-FR" sz="1600" b="1" dirty="0" err="1" smtClean="0">
                <a:solidFill>
                  <a:schemeClr val="bg2">
                    <a:lumMod val="50000"/>
                  </a:schemeClr>
                </a:solidFill>
              </a:rPr>
              <a:t>impairment</a:t>
            </a:r>
            <a:r>
              <a:rPr lang="fr-FR" sz="1600" b="1" dirty="0" smtClean="0">
                <a:solidFill>
                  <a:schemeClr val="bg2">
                    <a:lumMod val="50000"/>
                  </a:schemeClr>
                </a:solidFill>
              </a:rPr>
              <a:t> as a direct </a:t>
            </a:r>
            <a:r>
              <a:rPr lang="fr-FR" sz="1600" b="1" dirty="0" err="1" smtClean="0">
                <a:solidFill>
                  <a:schemeClr val="bg2">
                    <a:lumMod val="50000"/>
                  </a:schemeClr>
                </a:solidFill>
              </a:rPr>
              <a:t>conseq</a:t>
            </a:r>
            <a:r>
              <a:rPr lang="fr-FR" sz="1600" b="1" dirty="0" smtClean="0">
                <a:solidFill>
                  <a:schemeClr val="bg2">
                    <a:lumMod val="50000"/>
                  </a:schemeClr>
                </a:solidFill>
              </a:rPr>
              <a:t>. of  Cancer</a:t>
            </a:r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bg2">
                    <a:lumMod val="50000"/>
                  </a:schemeClr>
                </a:solidFill>
              </a:rPr>
              <a:t>pathology</a:t>
            </a:r>
            <a:endParaRPr lang="fr-FR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084168" y="3284984"/>
            <a:ext cx="2304256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err="1" smtClean="0">
                <a:solidFill>
                  <a:schemeClr val="bg2">
                    <a:lumMod val="50000"/>
                  </a:schemeClr>
                </a:solidFill>
              </a:rPr>
              <a:t>Iatrogenic</a:t>
            </a:r>
            <a:endParaRPr lang="fr-FR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1600" b="1" dirty="0" err="1" smtClean="0">
                <a:solidFill>
                  <a:schemeClr val="bg2">
                    <a:lumMod val="50000"/>
                  </a:schemeClr>
                </a:solidFill>
              </a:rPr>
              <a:t>Nephrotoxicity</a:t>
            </a:r>
            <a:r>
              <a:rPr lang="fr-FR" sz="1600" b="1" dirty="0" smtClean="0">
                <a:solidFill>
                  <a:schemeClr val="bg2">
                    <a:lumMod val="50000"/>
                  </a:schemeClr>
                </a:solidFill>
              </a:rPr>
              <a:t> of </a:t>
            </a:r>
          </a:p>
          <a:p>
            <a:r>
              <a:rPr lang="fr-FR" sz="1600" b="1" dirty="0" err="1" smtClean="0">
                <a:solidFill>
                  <a:schemeClr val="bg2">
                    <a:lumMod val="50000"/>
                  </a:schemeClr>
                </a:solidFill>
              </a:rPr>
              <a:t>Chemotherapies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51520" y="5229200"/>
            <a:ext cx="2123728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fr-FR" b="1" dirty="0" err="1" smtClean="0">
                <a:solidFill>
                  <a:schemeClr val="bg2">
                    <a:lumMod val="50000"/>
                  </a:schemeClr>
                </a:solidFill>
              </a:rPr>
              <a:t>Tumor</a:t>
            </a:r>
            <a:endParaRPr lang="fr-FR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  Invasion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555776" y="5229200"/>
            <a:ext cx="2160240" cy="10081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External Compression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3275856" y="3140968"/>
            <a:ext cx="2304256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Related to a (called a paraneoplastic syndrome) </a:t>
            </a:r>
          </a:p>
        </p:txBody>
      </p:sp>
      <p:sp>
        <p:nvSpPr>
          <p:cNvPr id="27" name="Ellipse 26"/>
          <p:cNvSpPr/>
          <p:nvPr/>
        </p:nvSpPr>
        <p:spPr>
          <a:xfrm>
            <a:off x="179512" y="3068960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724128" y="2996952"/>
            <a:ext cx="295232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85723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INTRODUCTION:</a:t>
            </a:r>
            <a:endParaRPr lang="fr-FR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715436" cy="5596104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The support for cancer patients has become that of sick in the long course thanks to the effectiveness steadily improved therapies available in the treatment of cancer: chemotherapy 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Anteneoplasiques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 And targeted therapy.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Tolerance and toxicity especially 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Renal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 Of these therapies is a major problem and often under estimated.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It may be the result of hemodynamic changes, violations parenchymal and/or blockage of tracks excretrices. 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The optimization of the tolerance of renal cancer chemotherapy past by an appropriate assessment of the renal function of patients before and during treatment, to each parish priest in general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123728" y="-171400"/>
            <a:ext cx="77724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Chemotherapies</a:t>
            </a:r>
            <a:endParaRPr lang="fr-F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95536" y="1412776"/>
            <a:ext cx="3816424" cy="2160240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67544" y="1412776"/>
            <a:ext cx="38884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Mostly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used in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 Various types of cancer(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Lung,Testicle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, Ovary, cervix, endometrium, 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Laropharynx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, Bladder, colon and rectum</a:t>
            </a:r>
            <a:r>
              <a:rPr lang="fr-FR" sz="2000" dirty="0" smtClean="0">
                <a:latin typeface="Calibri" pitchFamily="34" charset="0"/>
                <a:cs typeface="Calibri" pitchFamily="34" charset="0"/>
              </a:rPr>
              <a:t>) 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The AKI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Dose-</a:t>
            </a:r>
            <a:r>
              <a:rPr lang="fr-FR" b="1" dirty="0" err="1" smtClean="0">
                <a:latin typeface="Calibri" pitchFamily="34" charset="0"/>
                <a:cs typeface="Calibri" pitchFamily="34" charset="0"/>
              </a:rPr>
              <a:t>dependent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. It </a:t>
            </a:r>
            <a:r>
              <a:rPr lang="fr-FR" b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mainly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observed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>
                <a:latin typeface="Calibri" pitchFamily="34" charset="0"/>
                <a:cs typeface="Calibri" pitchFamily="34" charset="0"/>
              </a:rPr>
              <a:t>high doses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( more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than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50 mg/m2</a:t>
            </a:r>
            <a:r>
              <a:rPr lang="fr-FR" sz="2400" b="1" dirty="0" smtClean="0">
                <a:latin typeface="Calibri" pitchFamily="34" charset="0"/>
                <a:cs typeface="Calibri" pitchFamily="34" charset="0"/>
              </a:rPr>
              <a:t>.)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7584" y="1052736"/>
            <a:ext cx="2714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Cisplatin</a:t>
            </a:r>
            <a:r>
              <a:rPr lang="fr-F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&amp; Similar</a:t>
            </a:r>
            <a:endParaRPr lang="fr-FR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572000" y="1484784"/>
            <a:ext cx="3888432" cy="2160240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72000" y="1484784"/>
            <a:ext cx="3960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An antimetabolite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, Antagonist of folic acid.</a:t>
            </a:r>
          </a:p>
          <a:p>
            <a:r>
              <a:rPr lang="fr-FR" sz="1600" dirty="0" smtClean="0">
                <a:latin typeface="Calibri" pitchFamily="34" charset="0"/>
                <a:cs typeface="Calibri" pitchFamily="34" charset="0"/>
              </a:rPr>
              <a:t>In leukaemia, breast cancer, gastric carcinoma or 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Oesophageal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 reflux, </a:t>
            </a:r>
            <a:r>
              <a:rPr lang="fr-FR" sz="1600" dirty="0" err="1">
                <a:latin typeface="Calibri" pitchFamily="34" charset="0"/>
                <a:cs typeface="Calibri" pitchFamily="34" charset="0"/>
              </a:rPr>
              <a:t>testicles</a:t>
            </a:r>
            <a:r>
              <a:rPr lang="fr-FR" sz="1600" dirty="0">
                <a:latin typeface="Calibri" pitchFamily="34" charset="0"/>
                <a:cs typeface="Calibri" pitchFamily="34" charset="0"/>
              </a:rPr>
              <a:t> Cancer and 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lymphomas.</a:t>
            </a:r>
          </a:p>
          <a:p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Nephrotoxicity</a:t>
            </a:r>
            <a:r>
              <a:rPr lang="fr-F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 due to 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its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600" dirty="0" err="1">
                <a:latin typeface="Calibri" pitchFamily="34" charset="0"/>
                <a:cs typeface="Calibri" pitchFamily="34" charset="0"/>
              </a:rPr>
              <a:t>Urinary</a:t>
            </a:r>
            <a:r>
              <a:rPr lang="fr-F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1600" dirty="0" err="1" smtClean="0">
                <a:latin typeface="Calibri" pitchFamily="34" charset="0"/>
                <a:cs typeface="Calibri" pitchFamily="34" charset="0"/>
              </a:rPr>
              <a:t>Metabolite</a:t>
            </a:r>
            <a:r>
              <a:rPr lang="fr-FR" sz="1600" dirty="0" smtClean="0">
                <a:latin typeface="Calibri" pitchFamily="34" charset="0"/>
                <a:cs typeface="Calibri" pitchFamily="34" charset="0"/>
              </a:rPr>
              <a:t>  7OHMTX.</a:t>
            </a:r>
          </a:p>
          <a:p>
            <a:endParaRPr lang="fr-FR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1600" dirty="0" smtClean="0">
                <a:latin typeface="Calibri" pitchFamily="34" charset="0"/>
                <a:cs typeface="Calibri" pitchFamily="34" charset="0"/>
              </a:rPr>
              <a:t>MTX -HD if dose greater than </a:t>
            </a:r>
            <a:r>
              <a:rPr lang="fr-FR" sz="1600" b="1" dirty="0" smtClean="0">
                <a:latin typeface="Calibri" pitchFamily="34" charset="0"/>
                <a:cs typeface="Calibri" pitchFamily="34" charset="0"/>
              </a:rPr>
              <a:t>1g/m2.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580112" y="1052736"/>
            <a:ext cx="1986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Methotrexate</a:t>
            </a:r>
            <a:endParaRPr lang="fr-FR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39552" y="4293096"/>
            <a:ext cx="3816424" cy="2160240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4293096"/>
            <a:ext cx="3816424" cy="2160240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83568" y="4653136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A nucleotide analogue currently widely used in various types of cancer.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Its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renal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tolerance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profile 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err="1" smtClean="0">
                <a:latin typeface="Calibri" pitchFamily="34" charset="0"/>
                <a:cs typeface="Calibri" pitchFamily="34" charset="0"/>
              </a:rPr>
              <a:t>rather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dirty="0" smtClean="0">
                <a:latin typeface="Calibri" pitchFamily="34" charset="0"/>
                <a:cs typeface="Calibri" pitchFamily="34" charset="0"/>
              </a:rPr>
              <a:t>favorable.</a:t>
            </a:r>
            <a:r>
              <a:rPr lang="fr-FR" b="1" dirty="0" smtClean="0">
                <a:latin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16016" y="4229145"/>
            <a:ext cx="396044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r-FR" sz="17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fr-FR" sz="17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Their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potential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therapeutic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targets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include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 the 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VEGF (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Vascular epidermal growth factor) Circulating </a:t>
            </a:r>
            <a:r>
              <a:rPr lang="en-US" sz="1700" i="1" dirty="0">
                <a:latin typeface="Calibri" pitchFamily="34" charset="0"/>
                <a:cs typeface="Calibri" pitchFamily="34" charset="0"/>
              </a:rPr>
              <a:t>&amp;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 Its 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Membrane receptors.    (</a:t>
            </a:r>
            <a:r>
              <a:rPr lang="fr-FR" sz="1700" dirty="0" err="1" smtClean="0">
                <a:latin typeface="Calibri" pitchFamily="34" charset="0"/>
                <a:cs typeface="Calibri" pitchFamily="34" charset="0"/>
              </a:rPr>
              <a:t>Bevacizumab</a:t>
            </a:r>
            <a:r>
              <a:rPr lang="fr-FR" sz="1700" dirty="0" smtClean="0">
                <a:latin typeface="Calibri" pitchFamily="34" charset="0"/>
                <a:cs typeface="Calibri" pitchFamily="34" charset="0"/>
              </a:rPr>
              <a:t>)</a:t>
            </a:r>
            <a:endParaRPr lang="fr-FR" sz="17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0072" y="36450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Non-</a:t>
            </a:r>
            <a:r>
              <a:rPr lang="fr-F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Angiogenic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, </a:t>
            </a:r>
          </a:p>
          <a:p>
            <a:r>
              <a:rPr lang="fr-F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Targeted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Therapeutic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fr-FR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03648" y="3933056"/>
            <a:ext cx="169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Gemcitabin</a:t>
            </a:r>
            <a:endParaRPr lang="fr-FR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86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1000132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b="1" dirty="0" smtClean="0"/>
              <a:t>  </a:t>
            </a:r>
            <a:r>
              <a:rPr lang="fr-FR" sz="2400" b="1" dirty="0" smtClean="0"/>
              <a:t> RENAL TOXICITY OF CHEMOTHERAPEUTICS AGENTS</a:t>
            </a:r>
            <a:br>
              <a:rPr lang="fr-FR" sz="2400" b="1" dirty="0" smtClean="0"/>
            </a:br>
            <a:r>
              <a:rPr lang="fr-FR" sz="1400" b="1" i="1" dirty="0" smtClean="0"/>
              <a:t>Bull </a:t>
            </a:r>
            <a:r>
              <a:rPr lang="fr-FR" sz="1400" b="1" i="1" dirty="0" smtClean="0"/>
              <a:t>Cancer vol. 95, Supplement FMC no. 8, April 2008</a:t>
            </a:r>
            <a:endParaRPr lang="fr-FR" sz="1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6853590"/>
              </p:ext>
            </p:extLst>
          </p:nvPr>
        </p:nvGraphicFramePr>
        <p:xfrm>
          <a:off x="214282" y="1187326"/>
          <a:ext cx="8786874" cy="56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08"/>
                <a:gridCol w="4171066"/>
              </a:tblGrid>
              <a:tr h="375595">
                <a:tc>
                  <a:txBody>
                    <a:bodyPr/>
                    <a:lstStyle/>
                    <a:p>
                      <a:r>
                        <a:rPr kumimoji="0" lang="fr-FR" sz="1600" b="1" kern="1200" baseline="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Physiopathology</a:t>
                      </a:r>
                      <a:r>
                        <a:rPr kumimoji="0" lang="fr-FR" sz="16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mechanism involves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Therapeutic Class or </a:t>
                      </a:r>
                      <a:r>
                        <a:rPr kumimoji="0" lang="fr-FR" sz="16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b="1" kern="1200" baseline="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drug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75577"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renal failure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All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drugs inducing vomiting and diarrhea (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Cisplatin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Cyclophosphamide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)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8644"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Low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renal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Perfusion  (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hemodynamic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consequencies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)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Interleukin 2 (by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capillary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leak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Sd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)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95"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Glomerulopathies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Adriamycine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Mitomycin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1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Acute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Tubular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Toxicity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Cisplatin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Methotrexate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Intravenous immunoglobulins,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Ifosfamide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7291"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Intratubular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Obstruction due to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drug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precipitation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or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its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metabolites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Methotrexate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95"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Hemolytic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Uremic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Syndrome/</a:t>
                      </a:r>
                      <a:r>
                        <a:rPr kumimoji="0" lang="fr-F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thrombotic</a:t>
                      </a:r>
                      <a:r>
                        <a:rPr kumimoji="0" lang="fr-F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microangiopathy</a:t>
                      </a:r>
                      <a:endParaRPr lang="fr-F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Mitomycin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5-Fluoro-Uracil,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Gemcitabin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5595"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Abnormal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water balance -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hyponatremia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Vincristin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38987">
                <a:tc>
                  <a:txBody>
                    <a:bodyPr/>
                    <a:lstStyle/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Chronic renal failure by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chronic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tubulointerstitial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nephropathy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kumimoji="0" lang="fr-FR" sz="160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(With or without necrosis papillary)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Nitroso-uree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46213"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Immuno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Allergic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Nephropathies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fr-FR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Cisplatin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Interferon, cytosine </a:t>
                      </a:r>
                      <a:r>
                        <a:rPr kumimoji="0" lang="fr-FR" sz="1600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Arabinoside</a:t>
                      </a: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                  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4714876" y="2928934"/>
            <a:ext cx="1571636" cy="57150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85720" y="1500174"/>
            <a:ext cx="3429024" cy="5000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0" y="3071810"/>
            <a:ext cx="3071802" cy="5000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060848"/>
            <a:ext cx="7772400" cy="1362075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            </a:t>
            </a:r>
            <a:r>
              <a:rPr lang="fr-FR" sz="36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Retrospective</a:t>
            </a:r>
            <a:r>
              <a:rPr lang="fr-FR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 Study </a:t>
            </a:r>
            <a:endParaRPr lang="fr-FR" sz="3600" b="1" dirty="0">
              <a:solidFill>
                <a:schemeClr val="accent1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4293096"/>
            <a:ext cx="7772400" cy="1338262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93978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OBJECTIVES</a:t>
            </a:r>
            <a:endParaRPr lang="fr-FR" sz="3600" b="1" dirty="0">
              <a:solidFill>
                <a:schemeClr val="accent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429684" cy="4981596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Determine the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frequency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of acute hemodialysis patients for a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neoplasia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etiology or secondary to chemotherapy compared with the general population in acute hemodialysis.</a:t>
            </a:r>
          </a:p>
          <a:p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Identify the mechanism involved in this renal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disease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for these patients.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Identify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the more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frequent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haematological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pathology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generate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AKI 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fr-FR" sz="2400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fr-FR" sz="2400" dirty="0" smtClean="0">
                <a:latin typeface="Calibri" pitchFamily="34" charset="0"/>
                <a:cs typeface="Calibri" pitchFamily="34" charset="0"/>
              </a:rPr>
              <a:t> patients.</a:t>
            </a:r>
          </a:p>
          <a:p>
            <a:pPr>
              <a:buNone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2400" dirty="0" smtClean="0">
                <a:latin typeface="Calibri" pitchFamily="34" charset="0"/>
                <a:cs typeface="Calibri" pitchFamily="34" charset="0"/>
              </a:rPr>
              <a:t>Assess the futur of these patients.</a:t>
            </a:r>
            <a:endParaRPr lang="fr-FR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14927</TotalTime>
  <Words>644</Words>
  <Application>Microsoft Office PowerPoint</Application>
  <PresentationFormat>Affichage à l'écran (4:3)</PresentationFormat>
  <Paragraphs>216</Paragraphs>
  <Slides>22</Slides>
  <Notes>22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Capitaux</vt:lpstr>
      <vt:lpstr>Cancers, Chemotherapies  and  Hemodialysis: A retrospective study</vt:lpstr>
      <vt:lpstr>Introduction</vt:lpstr>
      <vt:lpstr>Présentation PowerPoint</vt:lpstr>
      <vt:lpstr>Présentation PowerPoint</vt:lpstr>
      <vt:lpstr>INTRODUCTION:</vt:lpstr>
      <vt:lpstr>Chemotherapies</vt:lpstr>
      <vt:lpstr>                      RENAL TOXICITY OF CHEMOTHERAPEUTICS AGENTS Bull Cancer vol. 95, Supplement FMC no. 8, April 2008</vt:lpstr>
      <vt:lpstr>            Retrospective  Study </vt:lpstr>
      <vt:lpstr>OBJECTIVES</vt:lpstr>
      <vt:lpstr>METHOD AND PATIENTS:</vt:lpstr>
      <vt:lpstr>   AKI</vt:lpstr>
      <vt:lpstr>Présentation PowerPoint</vt:lpstr>
      <vt:lpstr>Présentation PowerPoint</vt:lpstr>
      <vt:lpstr>Présentation PowerPoint</vt:lpstr>
      <vt:lpstr> Haematological  Malignancies</vt:lpstr>
      <vt:lpstr>Mechanism of Renal Disease</vt:lpstr>
      <vt:lpstr>Additional Risk Factors </vt:lpstr>
      <vt:lpstr>   EVOLUTION</vt:lpstr>
      <vt:lpstr>  COMMENTS:</vt:lpstr>
      <vt:lpstr>PREVENTION OF THE TOXICITÉ RÉNALE OF ANTICANCÉREUX</vt:lpstr>
      <vt:lpstr>       CONCLUSION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 ACER</dc:creator>
  <cp:lastModifiedBy>pc</cp:lastModifiedBy>
  <cp:revision>242</cp:revision>
  <dcterms:created xsi:type="dcterms:W3CDTF">2013-03-19T14:32:47Z</dcterms:created>
  <dcterms:modified xsi:type="dcterms:W3CDTF">2014-06-25T23:23:31Z</dcterms:modified>
</cp:coreProperties>
</file>