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6" r:id="rId2"/>
    <p:sldId id="329" r:id="rId3"/>
    <p:sldId id="330" r:id="rId4"/>
    <p:sldId id="328" r:id="rId5"/>
    <p:sldId id="325" r:id="rId6"/>
    <p:sldId id="326" r:id="rId7"/>
    <p:sldId id="327" r:id="rId8"/>
    <p:sldId id="315" r:id="rId9"/>
    <p:sldId id="316" r:id="rId10"/>
    <p:sldId id="319" r:id="rId11"/>
    <p:sldId id="318" r:id="rId12"/>
    <p:sldId id="331" r:id="rId13"/>
    <p:sldId id="337" r:id="rId14"/>
    <p:sldId id="332" r:id="rId15"/>
    <p:sldId id="333" r:id="rId16"/>
    <p:sldId id="334" r:id="rId17"/>
    <p:sldId id="338" r:id="rId18"/>
    <p:sldId id="335" r:id="rId19"/>
  </p:sldIdLst>
  <p:sldSz cx="12188825"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36" autoAdjust="0"/>
    <p:restoredTop sz="94629" autoAdjust="0"/>
  </p:normalViewPr>
  <p:slideViewPr>
    <p:cSldViewPr showGuides="1">
      <p:cViewPr>
        <p:scale>
          <a:sx n="70" d="100"/>
          <a:sy n="70" d="100"/>
        </p:scale>
        <p:origin x="-632" y="-4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10/31/2014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10/31/2014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a:t>Click to edit Master title style</a:t>
            </a: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a:t>Click to edit Master subtitle style</a:t>
            </a: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t>10/31/2014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a:t>Click to edit Master title style</a:t>
            </a: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t>10/31/2014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lvl5pPr>
              <a:defRPr/>
            </a:lvl5pPr>
            <a:lvl6pPr>
              <a:defRPr/>
            </a:lvl6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03F41C87-7AD9-4845-A077-840E4A0F3F06}" type="datetimeFigureOut">
              <a:rPr lang="en-US"/>
              <a:t>10/31/2014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a:t>Click to edit Master title style</a:t>
            </a: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10/31/2014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Date Placeholder 4"/>
          <p:cNvSpPr>
            <a:spLocks noGrp="1"/>
          </p:cNvSpPr>
          <p:nvPr>
            <p:ph type="dt" sz="half" idx="10"/>
          </p:nvPr>
        </p:nvSpPr>
        <p:spPr/>
        <p:txBody>
          <a:bodyPr/>
          <a:lstStyle/>
          <a:p>
            <a:fld id="{03F41C87-7AD9-4845-A077-840E4A0F3F06}" type="datetimeFigureOut">
              <a:rPr lang="en-US"/>
              <a:t>10/31/2014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a:t>Click to edit Master title style</a:t>
            </a: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p:txBody>
          <a:bodyPr/>
          <a:lstStyle/>
          <a:p>
            <a:fld id="{03F41C87-7AD9-4845-A077-840E4A0F3F06}" type="datetimeFigureOut">
              <a:rPr lang="en-US"/>
              <a:t>10/31/2014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03F41C87-7AD9-4845-A077-840E4A0F3F06}" type="datetimeFigureOut">
              <a:rPr lang="en-US"/>
              <a:t>10/31/2014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10/31/2014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a:t>Click to edit Master title style</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10/31/2014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a:t>Click to edit Master title style</a:t>
            </a: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10/31/2014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10/31/2014</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wakeforest-personalized-hemonc.com/"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6.jpg"/><Relationship Id="rId5" Type="http://schemas.microsoft.com/office/2007/relationships/hdphoto" Target="../media/hdphoto2.wdp"/><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9.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39.jpg"/><Relationship Id="rId1" Type="http://schemas.openxmlformats.org/officeDocument/2006/relationships/slideLayout" Target="../slideLayouts/slideLayout9.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iomedicalcomputationreview.org/sites/default/files/imagecache/article-inline-image/u38/06-fall-genechip.png"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70210" y="304800"/>
            <a:ext cx="9800968" cy="6276837"/>
            <a:chOff x="303212" y="187483"/>
            <a:chExt cx="9800968" cy="627683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756" y="187483"/>
              <a:ext cx="7620000" cy="1752600"/>
            </a:xfrm>
            <a:prstGeom prst="rect">
              <a:avLst/>
            </a:prstGeom>
          </p:spPr>
        </p:pic>
        <p:sp>
          <p:nvSpPr>
            <p:cNvPr id="6" name="TextBox 5"/>
            <p:cNvSpPr txBox="1"/>
            <p:nvPr/>
          </p:nvSpPr>
          <p:spPr>
            <a:xfrm>
              <a:off x="2513012" y="1935933"/>
              <a:ext cx="5577489" cy="800219"/>
            </a:xfrm>
            <a:prstGeom prst="rect">
              <a:avLst/>
            </a:prstGeom>
            <a:noFill/>
          </p:spPr>
          <p:txBody>
            <a:bodyPr wrap="none" rtlCol="0">
              <a:spAutoFit/>
            </a:bodyPr>
            <a:lstStyle/>
            <a:p>
              <a:pPr algn="ctr"/>
              <a:r>
                <a:rPr lang="en-US" i="1" dirty="0" smtClean="0">
                  <a:effectLst>
                    <a:outerShdw blurRad="38100" dist="38100" dir="2700000" algn="tl">
                      <a:srgbClr val="000000">
                        <a:alpha val="43137"/>
                      </a:srgbClr>
                    </a:outerShdw>
                  </a:effectLst>
                  <a:latin typeface="Calibri" panose="020F0502020204030204" pitchFamily="34" charset="0"/>
                  <a:hlinkClick r:id="rId3"/>
                </a:rPr>
                <a:t>www.wakeforest-personalized-hemonc.com</a:t>
              </a:r>
              <a:endParaRPr lang="en-US" i="1" dirty="0" smtClean="0">
                <a:effectLst>
                  <a:outerShdw blurRad="38100" dist="38100" dir="2700000" algn="tl">
                    <a:srgbClr val="000000">
                      <a:alpha val="43137"/>
                    </a:srgbClr>
                  </a:outerShdw>
                </a:effectLst>
                <a:latin typeface="Calibri" panose="020F0502020204030204" pitchFamily="34" charset="0"/>
              </a:endParaRPr>
            </a:p>
            <a:p>
              <a:pPr algn="ctr"/>
              <a:endParaRPr lang="en-US" sz="1000" i="1" dirty="0" smtClean="0">
                <a:effectLst>
                  <a:outerShdw blurRad="38100" dist="38100" dir="2700000" algn="tl">
                    <a:srgbClr val="000000">
                      <a:alpha val="43137"/>
                    </a:srgbClr>
                  </a:outerShdw>
                </a:effectLst>
                <a:latin typeface="Calibri" panose="020F0502020204030204" pitchFamily="34" charset="0"/>
              </a:endParaRPr>
            </a:p>
            <a:p>
              <a:pPr algn="ctr"/>
              <a:r>
                <a:rPr lang="en-US" i="1" dirty="0" smtClean="0">
                  <a:effectLst>
                    <a:outerShdw blurRad="38100" dist="38100" dir="2700000" algn="tl">
                      <a:srgbClr val="000000">
                        <a:alpha val="43137"/>
                      </a:srgbClr>
                    </a:outerShdw>
                  </a:effectLst>
                  <a:latin typeface="Calibri" panose="020F0502020204030204" pitchFamily="34" charset="0"/>
                </a:rPr>
                <a:t>11635 </a:t>
              </a:r>
              <a:r>
                <a:rPr lang="en-US" i="1" dirty="0" err="1" smtClean="0">
                  <a:effectLst>
                    <a:outerShdw blurRad="38100" dist="38100" dir="2700000" algn="tl">
                      <a:srgbClr val="000000">
                        <a:alpha val="43137"/>
                      </a:srgbClr>
                    </a:outerShdw>
                  </a:effectLst>
                  <a:latin typeface="Calibri" panose="020F0502020204030204" pitchFamily="34" charset="0"/>
                </a:rPr>
                <a:t>Northpark</a:t>
              </a:r>
              <a:r>
                <a:rPr lang="en-US" i="1" dirty="0" smtClean="0">
                  <a:effectLst>
                    <a:outerShdw blurRad="38100" dist="38100" dir="2700000" algn="tl">
                      <a:srgbClr val="000000">
                        <a:alpha val="43137"/>
                      </a:srgbClr>
                    </a:outerShdw>
                  </a:effectLst>
                  <a:latin typeface="Calibri" panose="020F0502020204030204" pitchFamily="34" charset="0"/>
                </a:rPr>
                <a:t> Drive, Suite 250, Wake Forest, NC 27587</a:t>
              </a:r>
              <a:endParaRPr lang="en-US" i="1" dirty="0">
                <a:effectLst>
                  <a:outerShdw blurRad="38100" dist="38100" dir="2700000" algn="tl">
                    <a:srgbClr val="000000">
                      <a:alpha val="43137"/>
                    </a:srgbClr>
                  </a:outerShdw>
                </a:effectLst>
                <a:latin typeface="Calibri" panose="020F0502020204030204" pitchFamily="34" charset="0"/>
              </a:endParaRPr>
            </a:p>
          </p:txBody>
        </p:sp>
        <p:sp>
          <p:nvSpPr>
            <p:cNvPr id="7" name="Rectangle 6"/>
            <p:cNvSpPr/>
            <p:nvPr/>
          </p:nvSpPr>
          <p:spPr>
            <a:xfrm>
              <a:off x="303212" y="3048000"/>
              <a:ext cx="9800968" cy="3416320"/>
            </a:xfrm>
            <a:prstGeom prst="rect">
              <a:avLst/>
            </a:prstGeom>
          </p:spPr>
          <p:txBody>
            <a:bodyPr wrap="square">
              <a:spAutoFit/>
            </a:bodyPr>
            <a:lstStyle/>
            <a:p>
              <a:pPr algn="ctr"/>
              <a:r>
                <a:rPr lang="en-US" sz="4400" b="1" dirty="0" smtClean="0">
                  <a:effectLst>
                    <a:outerShdw blurRad="38100" dist="38100" dir="2700000" algn="tl">
                      <a:srgbClr val="000000">
                        <a:alpha val="43137"/>
                      </a:srgbClr>
                    </a:outerShdw>
                  </a:effectLst>
                  <a:latin typeface="Informal Roman" panose="030604020304060B0204" pitchFamily="66" charset="0"/>
                </a:rPr>
                <a:t>Gene </a:t>
              </a:r>
              <a:r>
                <a:rPr lang="en-US" sz="4400" b="1" dirty="0">
                  <a:effectLst>
                    <a:outerShdw blurRad="38100" dist="38100" dir="2700000" algn="tl">
                      <a:srgbClr val="000000">
                        <a:alpha val="43137"/>
                      </a:srgbClr>
                    </a:outerShdw>
                  </a:effectLst>
                  <a:latin typeface="Informal Roman" panose="030604020304060B0204" pitchFamily="66" charset="0"/>
                </a:rPr>
                <a:t>expression profiling </a:t>
              </a:r>
              <a:endParaRPr lang="en-US" sz="4400" b="1" dirty="0" smtClean="0">
                <a:effectLst>
                  <a:outerShdw blurRad="38100" dist="38100" dir="2700000" algn="tl">
                    <a:srgbClr val="000000">
                      <a:alpha val="43137"/>
                    </a:srgbClr>
                  </a:outerShdw>
                </a:effectLst>
                <a:latin typeface="Informal Roman" panose="030604020304060B0204" pitchFamily="66" charset="0"/>
              </a:endParaRPr>
            </a:p>
            <a:p>
              <a:pPr algn="ctr"/>
              <a:r>
                <a:rPr lang="en-US" sz="4400" b="1" dirty="0" smtClean="0">
                  <a:effectLst>
                    <a:outerShdw blurRad="38100" dist="38100" dir="2700000" algn="tl">
                      <a:srgbClr val="000000">
                        <a:alpha val="43137"/>
                      </a:srgbClr>
                    </a:outerShdw>
                  </a:effectLst>
                  <a:latin typeface="Informal Roman" panose="030604020304060B0204" pitchFamily="66" charset="0"/>
                </a:rPr>
                <a:t>for </a:t>
              </a:r>
              <a:r>
                <a:rPr lang="en-US" sz="4400" b="1" dirty="0">
                  <a:effectLst>
                    <a:outerShdw blurRad="38100" dist="38100" dir="2700000" algn="tl">
                      <a:srgbClr val="000000">
                        <a:alpha val="43137"/>
                      </a:srgbClr>
                    </a:outerShdw>
                  </a:effectLst>
                  <a:latin typeface="Informal Roman" panose="030604020304060B0204" pitchFamily="66" charset="0"/>
                </a:rPr>
                <a:t>targeted cancer </a:t>
              </a:r>
              <a:r>
                <a:rPr lang="en-US" sz="4400" b="1" dirty="0" smtClean="0">
                  <a:effectLst>
                    <a:outerShdw blurRad="38100" dist="38100" dir="2700000" algn="tl">
                      <a:srgbClr val="000000">
                        <a:alpha val="43137"/>
                      </a:srgbClr>
                    </a:outerShdw>
                  </a:effectLst>
                  <a:latin typeface="Informal Roman" panose="030604020304060B0204" pitchFamily="66" charset="0"/>
                </a:rPr>
                <a:t>treatment</a:t>
              </a:r>
            </a:p>
            <a:p>
              <a:pPr algn="ctr"/>
              <a:endParaRPr lang="en-US" sz="2000" b="1" dirty="0" smtClean="0">
                <a:effectLst>
                  <a:outerShdw blurRad="38100" dist="38100" dir="2700000" algn="tl">
                    <a:srgbClr val="000000">
                      <a:alpha val="43137"/>
                    </a:srgbClr>
                  </a:outerShdw>
                </a:effectLst>
                <a:latin typeface="Informal Roman" panose="030604020304060B0204" pitchFamily="66" charset="0"/>
              </a:endParaRPr>
            </a:p>
            <a:p>
              <a:pPr algn="ctr"/>
              <a:endParaRPr lang="en-US" sz="2000" dirty="0"/>
            </a:p>
            <a:p>
              <a:pPr algn="ctr"/>
              <a:r>
                <a:rPr lang="en-US" sz="2000" dirty="0" err="1" smtClean="0">
                  <a:latin typeface="Calibri" panose="020F0502020204030204" pitchFamily="34" charset="0"/>
                </a:rPr>
                <a:t>Luminita</a:t>
              </a:r>
              <a:r>
                <a:rPr lang="en-US" sz="2000" dirty="0" smtClean="0">
                  <a:latin typeface="Calibri" panose="020F0502020204030204" pitchFamily="34" charset="0"/>
                </a:rPr>
                <a:t> </a:t>
              </a:r>
              <a:r>
                <a:rPr lang="en-US" sz="2000" dirty="0">
                  <a:latin typeface="Calibri" panose="020F0502020204030204" pitchFamily="34" charset="0"/>
                </a:rPr>
                <a:t>Castillos</a:t>
              </a:r>
              <a:r>
                <a:rPr lang="en-US" sz="2000" baseline="30000" dirty="0">
                  <a:latin typeface="Calibri" panose="020F0502020204030204" pitchFamily="34" charset="0"/>
                </a:rPr>
                <a:t>1</a:t>
              </a:r>
              <a:r>
                <a:rPr lang="en-US" sz="2000" dirty="0">
                  <a:latin typeface="Calibri" panose="020F0502020204030204" pitchFamily="34" charset="0"/>
                </a:rPr>
                <a:t>, PhD, MBA, Francisco Castillos</a:t>
              </a:r>
              <a:r>
                <a:rPr lang="en-US" sz="2000" baseline="30000" dirty="0">
                  <a:latin typeface="Calibri" panose="020F0502020204030204" pitchFamily="34" charset="0"/>
                </a:rPr>
                <a:t>1</a:t>
              </a:r>
              <a:r>
                <a:rPr lang="en-US" sz="2000" dirty="0">
                  <a:latin typeface="Calibri" panose="020F0502020204030204" pitchFamily="34" charset="0"/>
                </a:rPr>
                <a:t>, III, MD and Anton Yuryev</a:t>
              </a:r>
              <a:r>
                <a:rPr lang="en-US" sz="2000" baseline="30000" dirty="0">
                  <a:latin typeface="Calibri" panose="020F0502020204030204" pitchFamily="34" charset="0"/>
                </a:rPr>
                <a:t>2</a:t>
              </a:r>
              <a:r>
                <a:rPr lang="en-US" sz="2000" dirty="0">
                  <a:latin typeface="Calibri" panose="020F0502020204030204" pitchFamily="34" charset="0"/>
                </a:rPr>
                <a:t>, </a:t>
              </a:r>
              <a:r>
                <a:rPr lang="en-US" sz="2000" dirty="0" smtClean="0">
                  <a:latin typeface="Calibri" panose="020F0502020204030204" pitchFamily="34" charset="0"/>
                </a:rPr>
                <a:t>PhD</a:t>
              </a:r>
            </a:p>
            <a:p>
              <a:pPr algn="ctr"/>
              <a:endParaRPr lang="en-US" sz="1400" dirty="0">
                <a:latin typeface="Calibri" panose="020F0502020204030204" pitchFamily="34" charset="0"/>
              </a:endParaRPr>
            </a:p>
            <a:p>
              <a:pPr algn="ctr"/>
              <a:r>
                <a:rPr lang="en-US" sz="2000" baseline="30000" dirty="0">
                  <a:latin typeface="Calibri" panose="020F0502020204030204" pitchFamily="34" charset="0"/>
                </a:rPr>
                <a:t>1</a:t>
              </a:r>
              <a:r>
                <a:rPr lang="en-US" sz="2000" dirty="0">
                  <a:latin typeface="Calibri" panose="020F0502020204030204" pitchFamily="34" charset="0"/>
                </a:rPr>
                <a:t>Personalized Hematology-Oncology of Wake Forest, PLLC, NC 27587, </a:t>
              </a:r>
              <a:r>
                <a:rPr lang="en-US" sz="2000" dirty="0" smtClean="0">
                  <a:latin typeface="Calibri" panose="020F0502020204030204" pitchFamily="34" charset="0"/>
                </a:rPr>
                <a:t>USA</a:t>
              </a:r>
            </a:p>
            <a:p>
              <a:pPr algn="ctr"/>
              <a:endParaRPr lang="en-US" sz="1400" dirty="0">
                <a:latin typeface="Calibri" panose="020F0502020204030204" pitchFamily="34" charset="0"/>
              </a:endParaRPr>
            </a:p>
            <a:p>
              <a:pPr algn="ctr"/>
              <a:r>
                <a:rPr lang="en-US" sz="2000" baseline="30000" dirty="0">
                  <a:latin typeface="Calibri" panose="020F0502020204030204" pitchFamily="34" charset="0"/>
                </a:rPr>
                <a:t>2</a:t>
              </a:r>
              <a:r>
                <a:rPr lang="en-US" sz="2000" dirty="0">
                  <a:latin typeface="Calibri" panose="020F0502020204030204" pitchFamily="34" charset="0"/>
                </a:rPr>
                <a:t>Elsevier, MD 20852, USA</a:t>
              </a:r>
            </a:p>
          </p:txBody>
        </p:sp>
      </p:grpSp>
    </p:spTree>
    <p:extLst>
      <p:ext uri="{BB962C8B-B14F-4D97-AF65-F5344CB8AC3E}">
        <p14:creationId xmlns:p14="http://schemas.microsoft.com/office/powerpoint/2010/main" val="5183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52" y="1752600"/>
            <a:ext cx="9675812" cy="4656159"/>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3012" y="2057400"/>
            <a:ext cx="3111754" cy="243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2" y="1669962"/>
            <a:ext cx="685800" cy="51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4612" y="152400"/>
            <a:ext cx="4382093" cy="3015509"/>
          </a:xfrm>
          <a:prstGeom prst="rect">
            <a:avLst/>
          </a:prstGeom>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2" y="152400"/>
            <a:ext cx="682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8012" y="411162"/>
            <a:ext cx="6710491" cy="646331"/>
          </a:xfrm>
          <a:prstGeom prst="rect">
            <a:avLst/>
          </a:prstGeom>
          <a:noFill/>
          <a:effectLst>
            <a:outerShdw blurRad="76200" dir="13500000" sy="23000" kx="1200000" algn="br" rotWithShape="0">
              <a:prstClr val="black">
                <a:alpha val="20000"/>
              </a:prstClr>
            </a:outerShdw>
          </a:effectLst>
        </p:spPr>
        <p:txBody>
          <a:bodyPr wrap="none" rtlCol="0">
            <a:spAutoFit/>
          </a:bodyPr>
          <a:lstStyle/>
          <a:p>
            <a:r>
              <a:rPr lang="en-US" sz="3600" dirty="0" smtClean="0">
                <a:latin typeface="Brush Script MT" panose="03060802040406070304" pitchFamily="66" charset="0"/>
              </a:rPr>
              <a:t>Second patient – tumor signaling pathway</a:t>
            </a:r>
            <a:endParaRPr lang="en-US" sz="3600" dirty="0">
              <a:latin typeface="Brush Script MT" panose="03060802040406070304" pitchFamily="66" charset="0"/>
            </a:endParaRPr>
          </a:p>
        </p:txBody>
      </p:sp>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fade">
                                      <p:cBhvr>
                                        <p:cTn id="21" dur="1000"/>
                                        <p:tgtEl>
                                          <p:spTgt spid="2051"/>
                                        </p:tgtEl>
                                      </p:cBhvr>
                                    </p:animEffect>
                                    <p:anim calcmode="lin" valueType="num">
                                      <p:cBhvr>
                                        <p:cTn id="22" dur="1000" fill="hold"/>
                                        <p:tgtEl>
                                          <p:spTgt spid="2051"/>
                                        </p:tgtEl>
                                        <p:attrNameLst>
                                          <p:attrName>ppt_x</p:attrName>
                                        </p:attrNameLst>
                                      </p:cBhvr>
                                      <p:tavLst>
                                        <p:tav tm="0">
                                          <p:val>
                                            <p:strVal val="#ppt_x"/>
                                          </p:val>
                                        </p:tav>
                                        <p:tav tm="100000">
                                          <p:val>
                                            <p:strVal val="#ppt_x"/>
                                          </p:val>
                                        </p:tav>
                                      </p:tavLst>
                                    </p:anim>
                                    <p:anim calcmode="lin" valueType="num">
                                      <p:cBhvr>
                                        <p:cTn id="23"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1000"/>
                                        <p:tgtEl>
                                          <p:spTgt spid="2052"/>
                                        </p:tgtEl>
                                      </p:cBhvr>
                                    </p:animEffect>
                                    <p:anim calcmode="lin" valueType="num">
                                      <p:cBhvr>
                                        <p:cTn id="34" dur="1000" fill="hold"/>
                                        <p:tgtEl>
                                          <p:spTgt spid="2052"/>
                                        </p:tgtEl>
                                        <p:attrNameLst>
                                          <p:attrName>ppt_x</p:attrName>
                                        </p:attrNameLst>
                                      </p:cBhvr>
                                      <p:tavLst>
                                        <p:tav tm="0">
                                          <p:val>
                                            <p:strVal val="#ppt_x"/>
                                          </p:val>
                                        </p:tav>
                                        <p:tav tm="100000">
                                          <p:val>
                                            <p:strVal val="#ppt_x"/>
                                          </p:val>
                                        </p:tav>
                                      </p:tavLst>
                                    </p:anim>
                                    <p:anim calcmode="lin" valueType="num">
                                      <p:cBhvr>
                                        <p:cTn id="35"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653832" y="645809"/>
            <a:ext cx="2100404" cy="6207650"/>
            <a:chOff x="6084525" y="402879"/>
            <a:chExt cx="2100404" cy="6207650"/>
          </a:xfrm>
        </p:grpSpPr>
        <p:sp>
          <p:nvSpPr>
            <p:cNvPr id="7" name="TextBox 6"/>
            <p:cNvSpPr txBox="1"/>
            <p:nvPr/>
          </p:nvSpPr>
          <p:spPr>
            <a:xfrm>
              <a:off x="6301807" y="5410200"/>
              <a:ext cx="1665841" cy="1200329"/>
            </a:xfrm>
            <a:prstGeom prst="rect">
              <a:avLst/>
            </a:prstGeom>
            <a:noFill/>
          </p:spPr>
          <p:txBody>
            <a:bodyPr wrap="none" rtlCol="0">
              <a:spAutoFit/>
            </a:bodyPr>
            <a:lstStyle/>
            <a:p>
              <a:pPr algn="ctr"/>
              <a:r>
                <a:rPr lang="en-US" dirty="0" smtClean="0"/>
                <a:t>No lung met </a:t>
              </a:r>
            </a:p>
            <a:p>
              <a:pPr algn="ctr"/>
              <a:r>
                <a:rPr lang="en-US" dirty="0" smtClean="0"/>
                <a:t>after treatment</a:t>
              </a:r>
            </a:p>
            <a:p>
              <a:pPr algn="ctr"/>
              <a:r>
                <a:rPr lang="en-US" dirty="0" smtClean="0"/>
                <a:t>8 July 2014</a:t>
              </a:r>
            </a:p>
            <a:p>
              <a:pPr algn="ctr"/>
              <a:r>
                <a:rPr lang="en-US" dirty="0" smtClean="0"/>
                <a:t>PET/Scan</a:t>
              </a:r>
              <a:endParaRPr lang="en-US" dirty="0"/>
            </a:p>
          </p:txBody>
        </p:sp>
        <p:grpSp>
          <p:nvGrpSpPr>
            <p:cNvPr id="4" name="Group 3"/>
            <p:cNvGrpSpPr/>
            <p:nvPr/>
          </p:nvGrpSpPr>
          <p:grpSpPr>
            <a:xfrm>
              <a:off x="6084525" y="402879"/>
              <a:ext cx="2100404" cy="4876800"/>
              <a:chOff x="6084525" y="402879"/>
              <a:chExt cx="2100404" cy="487680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27400" r="29531"/>
              <a:stretch/>
            </p:blipFill>
            <p:spPr>
              <a:xfrm>
                <a:off x="6084525" y="402879"/>
                <a:ext cx="2100404" cy="4876800"/>
              </a:xfrm>
              <a:prstGeom prst="rect">
                <a:avLst/>
              </a:prstGeom>
            </p:spPr>
          </p:pic>
          <p:sp>
            <p:nvSpPr>
              <p:cNvPr id="10" name="Right Arrow 9"/>
              <p:cNvSpPr/>
              <p:nvPr/>
            </p:nvSpPr>
            <p:spPr>
              <a:xfrm>
                <a:off x="6617925" y="1447800"/>
                <a:ext cx="589321" cy="2423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grpSp>
      <p:grpSp>
        <p:nvGrpSpPr>
          <p:cNvPr id="2" name="Group 1"/>
          <p:cNvGrpSpPr/>
          <p:nvPr/>
        </p:nvGrpSpPr>
        <p:grpSpPr>
          <a:xfrm>
            <a:off x="5182390" y="619389"/>
            <a:ext cx="2100404" cy="6229529"/>
            <a:chOff x="2665412" y="381000"/>
            <a:chExt cx="2100404" cy="6229529"/>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28359" r="28572"/>
            <a:stretch/>
          </p:blipFill>
          <p:spPr>
            <a:xfrm>
              <a:off x="2665412" y="381000"/>
              <a:ext cx="2100404" cy="4876800"/>
            </a:xfrm>
            <a:prstGeom prst="rect">
              <a:avLst/>
            </a:prstGeom>
          </p:spPr>
        </p:pic>
        <p:sp>
          <p:nvSpPr>
            <p:cNvPr id="6" name="TextBox 5"/>
            <p:cNvSpPr txBox="1"/>
            <p:nvPr/>
          </p:nvSpPr>
          <p:spPr>
            <a:xfrm>
              <a:off x="2717455" y="5410200"/>
              <a:ext cx="1996316" cy="1200329"/>
            </a:xfrm>
            <a:prstGeom prst="rect">
              <a:avLst/>
            </a:prstGeom>
            <a:noFill/>
          </p:spPr>
          <p:txBody>
            <a:bodyPr wrap="none" rtlCol="0">
              <a:spAutoFit/>
            </a:bodyPr>
            <a:lstStyle/>
            <a:p>
              <a:pPr algn="ctr"/>
              <a:r>
                <a:rPr lang="en-US" dirty="0" smtClean="0"/>
                <a:t>Lung met </a:t>
              </a:r>
            </a:p>
            <a:p>
              <a:pPr algn="ctr"/>
              <a:r>
                <a:rPr lang="en-US" dirty="0" smtClean="0"/>
                <a:t>before treatment</a:t>
              </a:r>
            </a:p>
            <a:p>
              <a:pPr algn="ctr"/>
              <a:r>
                <a:rPr lang="en-US" dirty="0" smtClean="0"/>
                <a:t>12 September 2013</a:t>
              </a:r>
            </a:p>
            <a:p>
              <a:pPr algn="ctr"/>
              <a:r>
                <a:rPr lang="en-US" dirty="0" smtClean="0"/>
                <a:t>PET/Scan</a:t>
              </a:r>
              <a:endParaRPr lang="en-US" dirty="0"/>
            </a:p>
          </p:txBody>
        </p:sp>
        <p:sp>
          <p:nvSpPr>
            <p:cNvPr id="11" name="Right Arrow 10"/>
            <p:cNvSpPr/>
            <p:nvPr/>
          </p:nvSpPr>
          <p:spPr>
            <a:xfrm>
              <a:off x="3275012" y="1885075"/>
              <a:ext cx="589321" cy="2423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2" y="690810"/>
            <a:ext cx="4919472" cy="4928616"/>
          </a:xfrm>
          <a:prstGeom prst="rect">
            <a:avLst/>
          </a:prstGeom>
          <a:ln>
            <a:noFill/>
          </a:ln>
          <a:effectLst>
            <a:outerShdw blurRad="292100" dist="139700" dir="2700000" algn="tl" rotWithShape="0">
              <a:srgbClr val="333333">
                <a:alpha val="65000"/>
              </a:srgbClr>
            </a:outerShdw>
          </a:effectLst>
        </p:spPr>
      </p:pic>
      <p:grpSp>
        <p:nvGrpSpPr>
          <p:cNvPr id="15" name="Group 14"/>
          <p:cNvGrpSpPr/>
          <p:nvPr/>
        </p:nvGrpSpPr>
        <p:grpSpPr>
          <a:xfrm>
            <a:off x="10056812" y="665042"/>
            <a:ext cx="2006145" cy="6092606"/>
            <a:chOff x="10056812" y="665042"/>
            <a:chExt cx="2006145" cy="6092606"/>
          </a:xfrm>
        </p:grpSpPr>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l="28562" r="31774" b="5021"/>
            <a:stretch/>
          </p:blipFill>
          <p:spPr>
            <a:xfrm>
              <a:off x="10056812" y="665042"/>
              <a:ext cx="1934292" cy="4838333"/>
            </a:xfrm>
            <a:prstGeom prst="rect">
              <a:avLst/>
            </a:prstGeom>
          </p:spPr>
        </p:pic>
        <p:sp>
          <p:nvSpPr>
            <p:cNvPr id="14" name="Rectangle 13"/>
            <p:cNvSpPr/>
            <p:nvPr/>
          </p:nvSpPr>
          <p:spPr>
            <a:xfrm>
              <a:off x="10254533" y="5557319"/>
              <a:ext cx="1808424" cy="1200329"/>
            </a:xfrm>
            <a:prstGeom prst="rect">
              <a:avLst/>
            </a:prstGeom>
          </p:spPr>
          <p:txBody>
            <a:bodyPr wrap="square">
              <a:spAutoFit/>
            </a:bodyPr>
            <a:lstStyle/>
            <a:p>
              <a:pPr algn="ctr"/>
              <a:r>
                <a:rPr lang="en-US" dirty="0"/>
                <a:t>No lung met </a:t>
              </a:r>
            </a:p>
            <a:p>
              <a:pPr algn="ctr"/>
              <a:r>
                <a:rPr lang="en-US" dirty="0"/>
                <a:t>after treatment</a:t>
              </a:r>
            </a:p>
            <a:p>
              <a:pPr algn="ctr"/>
              <a:r>
                <a:rPr lang="en-US" dirty="0"/>
                <a:t>8 July 2014</a:t>
              </a:r>
            </a:p>
            <a:p>
              <a:pPr algn="ctr"/>
              <a:r>
                <a:rPr lang="en-US" dirty="0" smtClean="0"/>
                <a:t>CT/Scan</a:t>
              </a:r>
              <a:endParaRPr lang="en-US" dirty="0"/>
            </a:p>
          </p:txBody>
        </p:sp>
      </p:gr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90770" y="385043"/>
            <a:ext cx="3061031" cy="3060627"/>
            <a:chOff x="490770" y="385043"/>
            <a:chExt cx="3061031" cy="3060627"/>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746" t="27908" r="29376" b="21597"/>
            <a:stretch/>
          </p:blipFill>
          <p:spPr>
            <a:xfrm>
              <a:off x="912811" y="385043"/>
              <a:ext cx="2335795" cy="2110751"/>
            </a:xfrm>
            <a:prstGeom prst="rect">
              <a:avLst/>
            </a:prstGeom>
          </p:spPr>
        </p:pic>
        <p:sp>
          <p:nvSpPr>
            <p:cNvPr id="11" name="TextBox 10"/>
            <p:cNvSpPr txBox="1"/>
            <p:nvPr/>
          </p:nvSpPr>
          <p:spPr>
            <a:xfrm>
              <a:off x="490770" y="2860895"/>
              <a:ext cx="3061031" cy="584775"/>
            </a:xfrm>
            <a:prstGeom prst="rect">
              <a:avLst/>
            </a:prstGeom>
            <a:noFill/>
          </p:spPr>
          <p:txBody>
            <a:bodyPr wrap="none" rtlCol="0">
              <a:spAutoFit/>
            </a:bodyPr>
            <a:lstStyle/>
            <a:p>
              <a:pPr algn="ctr"/>
              <a:r>
                <a:rPr lang="en-US" sz="1600" dirty="0" smtClean="0"/>
                <a:t>12-sept-2013: left </a:t>
              </a:r>
              <a:r>
                <a:rPr lang="en-US" sz="1600" b="1" dirty="0" smtClean="0"/>
                <a:t>cerebellum</a:t>
              </a:r>
              <a:r>
                <a:rPr lang="en-US" sz="1600" dirty="0" smtClean="0"/>
                <a:t> met</a:t>
              </a:r>
            </a:p>
            <a:p>
              <a:pPr algn="ctr"/>
              <a:r>
                <a:rPr lang="en-US" sz="1600" dirty="0" smtClean="0"/>
                <a:t>CT/Scan</a:t>
              </a:r>
              <a:endParaRPr lang="en-US" sz="1600" dirty="0"/>
            </a:p>
          </p:txBody>
        </p:sp>
        <p:cxnSp>
          <p:nvCxnSpPr>
            <p:cNvPr id="17" name="Straight Arrow Connector 16"/>
            <p:cNvCxnSpPr/>
            <p:nvPr/>
          </p:nvCxnSpPr>
          <p:spPr>
            <a:xfrm flipH="1" flipV="1">
              <a:off x="2865871" y="1645467"/>
              <a:ext cx="378048"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14" name="Group 13"/>
          <p:cNvGrpSpPr/>
          <p:nvPr/>
        </p:nvGrpSpPr>
        <p:grpSpPr>
          <a:xfrm>
            <a:off x="3831571" y="304800"/>
            <a:ext cx="4027834" cy="3140869"/>
            <a:chOff x="3831571" y="304800"/>
            <a:chExt cx="4027834" cy="3140869"/>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271" t="2026" r="25509" b="25573"/>
            <a:stretch/>
          </p:blipFill>
          <p:spPr>
            <a:xfrm>
              <a:off x="4952145" y="304800"/>
              <a:ext cx="1857757" cy="2271239"/>
            </a:xfrm>
            <a:prstGeom prst="rect">
              <a:avLst/>
            </a:prstGeom>
          </p:spPr>
        </p:pic>
        <p:sp>
          <p:nvSpPr>
            <p:cNvPr id="9" name="TextBox 8"/>
            <p:cNvSpPr txBox="1"/>
            <p:nvPr/>
          </p:nvSpPr>
          <p:spPr>
            <a:xfrm>
              <a:off x="3831571" y="2860894"/>
              <a:ext cx="4027834" cy="584775"/>
            </a:xfrm>
            <a:prstGeom prst="rect">
              <a:avLst/>
            </a:prstGeom>
            <a:noFill/>
          </p:spPr>
          <p:txBody>
            <a:bodyPr wrap="none" rtlCol="0">
              <a:spAutoFit/>
            </a:bodyPr>
            <a:lstStyle/>
            <a:p>
              <a:pPr algn="ctr"/>
              <a:r>
                <a:rPr lang="en-US" sz="1600" dirty="0" smtClean="0"/>
                <a:t>8-july-2014: left </a:t>
              </a:r>
              <a:r>
                <a:rPr lang="en-US" sz="1600" b="1" dirty="0" smtClean="0"/>
                <a:t>cerebellum</a:t>
              </a:r>
              <a:r>
                <a:rPr lang="en-US" sz="1600" dirty="0" smtClean="0"/>
                <a:t> no change in size</a:t>
              </a:r>
            </a:p>
            <a:p>
              <a:pPr algn="ctr"/>
              <a:r>
                <a:rPr lang="en-US" sz="1600" dirty="0" smtClean="0"/>
                <a:t>CT/Scan</a:t>
              </a:r>
              <a:endParaRPr lang="en-US" sz="1600" dirty="0"/>
            </a:p>
          </p:txBody>
        </p:sp>
        <p:cxnSp>
          <p:nvCxnSpPr>
            <p:cNvPr id="19" name="Straight Arrow Connector 18"/>
            <p:cNvCxnSpPr/>
            <p:nvPr/>
          </p:nvCxnSpPr>
          <p:spPr>
            <a:xfrm flipH="1" flipV="1">
              <a:off x="6246812" y="2209800"/>
              <a:ext cx="3810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16" name="Group 15"/>
          <p:cNvGrpSpPr/>
          <p:nvPr/>
        </p:nvGrpSpPr>
        <p:grpSpPr>
          <a:xfrm>
            <a:off x="445757" y="3657600"/>
            <a:ext cx="2758063" cy="3020912"/>
            <a:chOff x="445757" y="3657600"/>
            <a:chExt cx="2758063" cy="3020912"/>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6209" t="28326" r="25895" b="24149"/>
            <a:stretch/>
          </p:blipFill>
          <p:spPr>
            <a:xfrm>
              <a:off x="746750" y="3657600"/>
              <a:ext cx="2335795" cy="2317687"/>
            </a:xfrm>
            <a:prstGeom prst="rect">
              <a:avLst/>
            </a:prstGeom>
          </p:spPr>
        </p:pic>
        <p:sp>
          <p:nvSpPr>
            <p:cNvPr id="8" name="TextBox 7"/>
            <p:cNvSpPr txBox="1"/>
            <p:nvPr/>
          </p:nvSpPr>
          <p:spPr>
            <a:xfrm>
              <a:off x="445757" y="6093737"/>
              <a:ext cx="2758063" cy="584775"/>
            </a:xfrm>
            <a:prstGeom prst="rect">
              <a:avLst/>
            </a:prstGeom>
            <a:noFill/>
          </p:spPr>
          <p:txBody>
            <a:bodyPr wrap="none" rtlCol="0">
              <a:spAutoFit/>
            </a:bodyPr>
            <a:lstStyle/>
            <a:p>
              <a:pPr algn="ctr"/>
              <a:r>
                <a:rPr lang="en-US" sz="1600" dirty="0" smtClean="0"/>
                <a:t>12-sept-2013: left </a:t>
              </a:r>
              <a:r>
                <a:rPr lang="en-US" sz="1600" b="1" dirty="0" smtClean="0"/>
                <a:t>parieta</a:t>
              </a:r>
              <a:r>
                <a:rPr lang="en-US" sz="1600" dirty="0" smtClean="0"/>
                <a:t>l met</a:t>
              </a:r>
            </a:p>
            <a:p>
              <a:pPr algn="ctr"/>
              <a:r>
                <a:rPr lang="en-US" sz="1600" dirty="0" smtClean="0"/>
                <a:t>CT/Scan</a:t>
              </a:r>
              <a:endParaRPr lang="en-US" sz="1600" dirty="0"/>
            </a:p>
          </p:txBody>
        </p:sp>
        <p:cxnSp>
          <p:nvCxnSpPr>
            <p:cNvPr id="24" name="Straight Arrow Connector 23"/>
            <p:cNvCxnSpPr/>
            <p:nvPr/>
          </p:nvCxnSpPr>
          <p:spPr>
            <a:xfrm flipH="1">
              <a:off x="2665412" y="4648200"/>
              <a:ext cx="3048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18" name="Group 17"/>
          <p:cNvGrpSpPr/>
          <p:nvPr/>
        </p:nvGrpSpPr>
        <p:grpSpPr>
          <a:xfrm>
            <a:off x="4092965" y="3657600"/>
            <a:ext cx="3728073" cy="3054862"/>
            <a:chOff x="4092965" y="3657600"/>
            <a:chExt cx="3728073" cy="3054862"/>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6555" t="4564" r="25773" b="25634"/>
            <a:stretch/>
          </p:blipFill>
          <p:spPr>
            <a:xfrm>
              <a:off x="5107505" y="3657600"/>
              <a:ext cx="1914914" cy="2317687"/>
            </a:xfrm>
            <a:prstGeom prst="rect">
              <a:avLst/>
            </a:prstGeom>
          </p:spPr>
        </p:pic>
        <p:sp>
          <p:nvSpPr>
            <p:cNvPr id="12" name="TextBox 11"/>
            <p:cNvSpPr txBox="1"/>
            <p:nvPr/>
          </p:nvSpPr>
          <p:spPr>
            <a:xfrm>
              <a:off x="4092965" y="6127687"/>
              <a:ext cx="3728073" cy="584775"/>
            </a:xfrm>
            <a:prstGeom prst="rect">
              <a:avLst/>
            </a:prstGeom>
            <a:noFill/>
          </p:spPr>
          <p:txBody>
            <a:bodyPr wrap="none" rtlCol="0">
              <a:spAutoFit/>
            </a:bodyPr>
            <a:lstStyle/>
            <a:p>
              <a:pPr algn="ctr"/>
              <a:r>
                <a:rPr lang="en-US" sz="1600" dirty="0" smtClean="0"/>
                <a:t>8-july-2014: left </a:t>
              </a:r>
              <a:r>
                <a:rPr lang="en-US" sz="1600" b="1" dirty="0" smtClean="0"/>
                <a:t>parietal</a:t>
              </a:r>
              <a:r>
                <a:rPr lang="en-US" sz="1600" dirty="0" smtClean="0"/>
                <a:t> no change in size</a:t>
              </a:r>
            </a:p>
            <a:p>
              <a:pPr algn="ctr"/>
              <a:r>
                <a:rPr lang="en-US" sz="1600" dirty="0" smtClean="0"/>
                <a:t>CT/Scan</a:t>
              </a:r>
              <a:endParaRPr lang="en-US" sz="1600" dirty="0"/>
            </a:p>
          </p:txBody>
        </p:sp>
        <p:cxnSp>
          <p:nvCxnSpPr>
            <p:cNvPr id="28" name="Straight Arrow Connector 27"/>
            <p:cNvCxnSpPr/>
            <p:nvPr/>
          </p:nvCxnSpPr>
          <p:spPr>
            <a:xfrm flipH="1" flipV="1">
              <a:off x="6809902" y="5181600"/>
              <a:ext cx="212517"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20" name="Group 19"/>
          <p:cNvGrpSpPr/>
          <p:nvPr/>
        </p:nvGrpSpPr>
        <p:grpSpPr>
          <a:xfrm>
            <a:off x="8514922" y="3632775"/>
            <a:ext cx="3415487" cy="3082705"/>
            <a:chOff x="8514922" y="3632775"/>
            <a:chExt cx="3415487" cy="3082705"/>
          </a:xfrm>
        </p:grpSpPr>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4724" t="15888" r="30706" b="31018"/>
            <a:stretch/>
          </p:blipFill>
          <p:spPr>
            <a:xfrm>
              <a:off x="8990012" y="3632775"/>
              <a:ext cx="1945588" cy="2317687"/>
            </a:xfrm>
            <a:prstGeom prst="rect">
              <a:avLst/>
            </a:prstGeom>
          </p:spPr>
        </p:pic>
        <p:sp>
          <p:nvSpPr>
            <p:cNvPr id="13" name="TextBox 12"/>
            <p:cNvSpPr txBox="1"/>
            <p:nvPr/>
          </p:nvSpPr>
          <p:spPr>
            <a:xfrm>
              <a:off x="8514922" y="6130705"/>
              <a:ext cx="3415487" cy="584775"/>
            </a:xfrm>
            <a:prstGeom prst="rect">
              <a:avLst/>
            </a:prstGeom>
            <a:noFill/>
          </p:spPr>
          <p:txBody>
            <a:bodyPr wrap="none" rtlCol="0">
              <a:spAutoFit/>
            </a:bodyPr>
            <a:lstStyle/>
            <a:p>
              <a:pPr algn="ctr"/>
              <a:r>
                <a:rPr lang="en-US" sz="1600" dirty="0" smtClean="0"/>
                <a:t>8-july-2014: </a:t>
              </a:r>
              <a:r>
                <a:rPr lang="en-US" sz="1600" b="1" dirty="0" smtClean="0"/>
                <a:t>left parietal </a:t>
              </a:r>
              <a:r>
                <a:rPr lang="en-US" sz="1600" dirty="0" smtClean="0"/>
                <a:t>no increased </a:t>
              </a:r>
            </a:p>
            <a:p>
              <a:pPr algn="ctr"/>
              <a:r>
                <a:rPr lang="en-US" sz="1600" dirty="0"/>
                <a:t>h</a:t>
              </a:r>
              <a:r>
                <a:rPr lang="en-US" sz="1600" dirty="0" smtClean="0"/>
                <a:t>yper-metabolic  activity PET/Scan</a:t>
              </a:r>
              <a:endParaRPr lang="en-US" sz="1600" dirty="0"/>
            </a:p>
          </p:txBody>
        </p:sp>
        <p:cxnSp>
          <p:nvCxnSpPr>
            <p:cNvPr id="34" name="Straight Arrow Connector 33"/>
            <p:cNvCxnSpPr/>
            <p:nvPr/>
          </p:nvCxnSpPr>
          <p:spPr>
            <a:xfrm flipH="1" flipV="1">
              <a:off x="10732572" y="5105400"/>
              <a:ext cx="3048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15" name="Group 14"/>
          <p:cNvGrpSpPr/>
          <p:nvPr/>
        </p:nvGrpSpPr>
        <p:grpSpPr>
          <a:xfrm>
            <a:off x="8389886" y="304800"/>
            <a:ext cx="3665555" cy="3060411"/>
            <a:chOff x="8389886" y="304800"/>
            <a:chExt cx="3665555" cy="3060411"/>
          </a:xfrm>
        </p:grpSpPr>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24011" t="14898" r="30320" b="32225"/>
            <a:stretch/>
          </p:blipFill>
          <p:spPr>
            <a:xfrm>
              <a:off x="8628628" y="304800"/>
              <a:ext cx="1961584" cy="2271239"/>
            </a:xfrm>
            <a:prstGeom prst="rect">
              <a:avLst/>
            </a:prstGeom>
          </p:spPr>
        </p:pic>
        <p:cxnSp>
          <p:nvCxnSpPr>
            <p:cNvPr id="22" name="Straight Arrow Connector 21"/>
            <p:cNvCxnSpPr/>
            <p:nvPr/>
          </p:nvCxnSpPr>
          <p:spPr>
            <a:xfrm flipH="1" flipV="1">
              <a:off x="9962806" y="2286000"/>
              <a:ext cx="109798" cy="2097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6" name="TextBox 35"/>
            <p:cNvSpPr txBox="1"/>
            <p:nvPr/>
          </p:nvSpPr>
          <p:spPr>
            <a:xfrm>
              <a:off x="8389886" y="2780436"/>
              <a:ext cx="3665555" cy="584775"/>
            </a:xfrm>
            <a:prstGeom prst="rect">
              <a:avLst/>
            </a:prstGeom>
            <a:noFill/>
          </p:spPr>
          <p:txBody>
            <a:bodyPr wrap="none" rtlCol="0">
              <a:spAutoFit/>
            </a:bodyPr>
            <a:lstStyle/>
            <a:p>
              <a:pPr algn="ctr"/>
              <a:r>
                <a:rPr lang="en-US" sz="1600" dirty="0" smtClean="0"/>
                <a:t>8-july-2014: left </a:t>
              </a:r>
              <a:r>
                <a:rPr lang="en-US" sz="1600" b="1" dirty="0" smtClean="0"/>
                <a:t>cerebellum</a:t>
              </a:r>
              <a:r>
                <a:rPr lang="en-US" sz="1600" dirty="0" smtClean="0"/>
                <a:t> no increased </a:t>
              </a:r>
            </a:p>
            <a:p>
              <a:pPr algn="ctr"/>
              <a:r>
                <a:rPr lang="en-US" sz="1600" dirty="0"/>
                <a:t>h</a:t>
              </a:r>
              <a:r>
                <a:rPr lang="en-US" sz="1600" dirty="0" smtClean="0"/>
                <a:t>yper-metabolic  activity PET/Scan</a:t>
              </a:r>
              <a:endParaRPr lang="en-US" sz="1600" dirty="0"/>
            </a:p>
          </p:txBody>
        </p:sp>
      </p:grpSp>
    </p:spTree>
    <p:extLst>
      <p:ext uri="{BB962C8B-B14F-4D97-AF65-F5344CB8AC3E}">
        <p14:creationId xmlns:p14="http://schemas.microsoft.com/office/powerpoint/2010/main" val="10771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6696" y="533400"/>
            <a:ext cx="3838915" cy="646331"/>
          </a:xfrm>
          <a:prstGeom prst="rect">
            <a:avLst/>
          </a:prstGeom>
          <a:noFill/>
          <a:effectLst>
            <a:outerShdw blurRad="76200" dir="13500000" sy="23000" kx="1200000" algn="br" rotWithShape="0">
              <a:prstClr val="black">
                <a:alpha val="20000"/>
              </a:prstClr>
            </a:outerShdw>
          </a:effectLst>
        </p:spPr>
        <p:txBody>
          <a:bodyPr wrap="square" rtlCol="0">
            <a:spAutoFit/>
          </a:bodyPr>
          <a:lstStyle/>
          <a:p>
            <a:r>
              <a:rPr lang="en-US" sz="3600" dirty="0" smtClean="0">
                <a:latin typeface="Brush Script MT" panose="03060802040406070304" pitchFamily="66" charset="0"/>
              </a:rPr>
              <a:t>Second patient summary</a:t>
            </a:r>
            <a:endParaRPr lang="en-US" sz="3600" dirty="0">
              <a:latin typeface="Brush Script MT" panose="03060802040406070304" pitchFamily="66" charset="0"/>
            </a:endParaRPr>
          </a:p>
        </p:txBody>
      </p:sp>
      <p:sp>
        <p:nvSpPr>
          <p:cNvPr id="4" name="TextBox 3"/>
          <p:cNvSpPr txBox="1"/>
          <p:nvPr/>
        </p:nvSpPr>
        <p:spPr>
          <a:xfrm>
            <a:off x="608012" y="2286000"/>
            <a:ext cx="10668000" cy="1754326"/>
          </a:xfrm>
          <a:prstGeom prst="rect">
            <a:avLst/>
          </a:prstGeom>
          <a:noFill/>
        </p:spPr>
        <p:txBody>
          <a:bodyPr wrap="square" rtlCol="0">
            <a:spAutoFit/>
          </a:bodyPr>
          <a:lstStyle/>
          <a:p>
            <a:pPr marL="285750" indent="-285750">
              <a:buFont typeface="Wingdings" panose="05000000000000000000" pitchFamily="2" charset="2"/>
              <a:buChar char="ü"/>
            </a:pPr>
            <a:r>
              <a:rPr lang="en-US" b="1" dirty="0">
                <a:latin typeface="Batang" panose="02030600000101010101" pitchFamily="18" charset="-127"/>
                <a:ea typeface="Batang" panose="02030600000101010101" pitchFamily="18" charset="-127"/>
              </a:rPr>
              <a:t>No </a:t>
            </a:r>
            <a:r>
              <a:rPr lang="en-US" b="1" dirty="0" smtClean="0">
                <a:latin typeface="Batang" panose="02030600000101010101" pitchFamily="18" charset="-127"/>
                <a:ea typeface="Batang" panose="02030600000101010101" pitchFamily="18" charset="-127"/>
              </a:rPr>
              <a:t>clinical signs or symptoms </a:t>
            </a:r>
            <a:r>
              <a:rPr lang="en-US" b="1" dirty="0">
                <a:latin typeface="Batang" panose="02030600000101010101" pitchFamily="18" charset="-127"/>
                <a:ea typeface="Batang" panose="02030600000101010101" pitchFamily="18" charset="-127"/>
              </a:rPr>
              <a:t>of disease and next </a:t>
            </a:r>
            <a:r>
              <a:rPr lang="en-US" b="1" dirty="0" smtClean="0">
                <a:latin typeface="Batang" panose="02030600000101010101" pitchFamily="18" charset="-127"/>
                <a:ea typeface="Batang" panose="02030600000101010101" pitchFamily="18" charset="-127"/>
              </a:rPr>
              <a:t>PET/CT scan </a:t>
            </a:r>
            <a:r>
              <a:rPr lang="en-US" b="1" dirty="0">
                <a:latin typeface="Batang" panose="02030600000101010101" pitchFamily="18" charset="-127"/>
                <a:ea typeface="Batang" panose="02030600000101010101" pitchFamily="18" charset="-127"/>
              </a:rPr>
              <a:t>is scheduled for November 2014</a:t>
            </a:r>
          </a:p>
          <a:p>
            <a:pPr marL="285750" indent="-285750">
              <a:buFont typeface="Wingdings" panose="05000000000000000000" pitchFamily="2" charset="2"/>
              <a:buChar char="ü"/>
            </a:pPr>
            <a:endParaRPr lang="en-US"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endParaRPr lang="en-US"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Patient has outlived Overall Survival estimates based on standard of care treatments and continues to have normal quality of life</a:t>
            </a:r>
            <a:endParaRPr lang="en-US"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60557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7012" y="30755"/>
            <a:ext cx="3838915" cy="646331"/>
          </a:xfrm>
          <a:prstGeom prst="rect">
            <a:avLst/>
          </a:prstGeom>
          <a:noFill/>
          <a:effectLst>
            <a:outerShdw blurRad="76200" dir="13500000" sy="23000" kx="1200000" algn="br" rotWithShape="0">
              <a:prstClr val="black">
                <a:alpha val="20000"/>
              </a:prstClr>
            </a:outerShdw>
          </a:effectLst>
        </p:spPr>
        <p:txBody>
          <a:bodyPr wrap="square" rtlCol="0">
            <a:spAutoFit/>
          </a:bodyPr>
          <a:lstStyle/>
          <a:p>
            <a:r>
              <a:rPr lang="en-US" sz="3600" dirty="0" smtClean="0">
                <a:latin typeface="Brush Script MT" panose="03060802040406070304" pitchFamily="66" charset="0"/>
              </a:rPr>
              <a:t>Third patient</a:t>
            </a:r>
            <a:endParaRPr lang="en-US" sz="3600" dirty="0">
              <a:latin typeface="Brush Script MT" panose="03060802040406070304" pitchFamily="66" charset="0"/>
            </a:endParaRPr>
          </a:p>
        </p:txBody>
      </p:sp>
      <p:sp>
        <p:nvSpPr>
          <p:cNvPr id="4" name="TextBox 3"/>
          <p:cNvSpPr txBox="1"/>
          <p:nvPr/>
        </p:nvSpPr>
        <p:spPr>
          <a:xfrm>
            <a:off x="227012" y="677086"/>
            <a:ext cx="11734800" cy="6555641"/>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74 year old Caucasian male diagnosed in 2009 with stage IV colon cancer </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Removal of sigmoid colon</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Radiofrequency ablation for two liver lesions</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Treated for surgical site infection</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Refused to have chemotherapy (adjuvant therapy) initially after the surgery</a:t>
            </a:r>
          </a:p>
          <a:p>
            <a:pPr marL="285750" indent="-285750">
              <a:buFont typeface="Wingdings" panose="05000000000000000000" pitchFamily="2" charset="2"/>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Cancer recurrence in 2013 with multiple </a:t>
            </a:r>
            <a:r>
              <a:rPr lang="en-US" sz="1400" b="1" dirty="0" err="1" smtClean="0">
                <a:latin typeface="Batang" panose="02030600000101010101" pitchFamily="18" charset="-127"/>
                <a:ea typeface="Batang" panose="02030600000101010101" pitchFamily="18" charset="-127"/>
              </a:rPr>
              <a:t>mets</a:t>
            </a:r>
            <a:r>
              <a:rPr lang="en-US" sz="1400" b="1" dirty="0" smtClean="0">
                <a:latin typeface="Batang" panose="02030600000101010101" pitchFamily="18" charset="-127"/>
                <a:ea typeface="Batang" panose="02030600000101010101" pitchFamily="18" charset="-127"/>
              </a:rPr>
              <a:t> in the liver and lung; </a:t>
            </a:r>
            <a:r>
              <a:rPr lang="en-US" sz="1400" b="1" dirty="0">
                <a:latin typeface="Batang" panose="02030600000101010101" pitchFamily="18" charset="-127"/>
                <a:ea typeface="Batang" panose="02030600000101010101" pitchFamily="18" charset="-127"/>
              </a:rPr>
              <a:t>core biopsies were performed from the </a:t>
            </a:r>
            <a:r>
              <a:rPr lang="en-US" sz="1400" b="1" dirty="0" smtClean="0">
                <a:latin typeface="Batang" panose="02030600000101010101" pitchFamily="18" charset="-127"/>
                <a:ea typeface="Batang" panose="02030600000101010101" pitchFamily="18" charset="-127"/>
              </a:rPr>
              <a:t>liver met for gene expression profiling</a:t>
            </a: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endParaRPr lang="en-US" sz="14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In January 2014 started standard of care modified FOLFOX6 regimen every 2 weeks with 5-FU CADD pump</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FOLFOX6 = 5-FU + </a:t>
            </a:r>
            <a:r>
              <a:rPr lang="en-US" sz="1400" b="1" dirty="0" err="1" smtClean="0">
                <a:latin typeface="Batang" panose="02030600000101010101" pitchFamily="18" charset="-127"/>
                <a:ea typeface="Batang" panose="02030600000101010101" pitchFamily="18" charset="-127"/>
              </a:rPr>
              <a:t>Oxaliplatin</a:t>
            </a:r>
            <a:r>
              <a:rPr lang="en-US" sz="1400" b="1" dirty="0" smtClean="0">
                <a:latin typeface="Batang" panose="02030600000101010101" pitchFamily="18" charset="-127"/>
                <a:ea typeface="Batang" panose="02030600000101010101" pitchFamily="18" charset="-127"/>
              </a:rPr>
              <a:t> + </a:t>
            </a:r>
            <a:r>
              <a:rPr lang="en-US" sz="1400" b="1" dirty="0" err="1" smtClean="0">
                <a:latin typeface="Batang" panose="02030600000101010101" pitchFamily="18" charset="-127"/>
                <a:ea typeface="Batang" panose="02030600000101010101" pitchFamily="18" charset="-127"/>
              </a:rPr>
              <a:t>Leucovorin</a:t>
            </a:r>
            <a:endParaRPr lang="en-US" sz="14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Gene </a:t>
            </a:r>
            <a:r>
              <a:rPr lang="en-US" sz="1400" b="1" dirty="0">
                <a:latin typeface="Batang" panose="02030600000101010101" pitchFamily="18" charset="-127"/>
                <a:ea typeface="Batang" panose="02030600000101010101" pitchFamily="18" charset="-127"/>
              </a:rPr>
              <a:t>expression profiling reveals</a:t>
            </a:r>
            <a:r>
              <a:rPr lang="en-US" sz="1400" b="1" dirty="0" smtClean="0">
                <a:latin typeface="Batang" panose="02030600000101010101" pitchFamily="18" charset="-127"/>
                <a:ea typeface="Batang" panose="02030600000101010101" pitchFamily="18" charset="-127"/>
              </a:rPr>
              <a:t>:</a:t>
            </a: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tumor grows due to mitotic </a:t>
            </a:r>
            <a:r>
              <a:rPr lang="en-US" sz="1400" b="1" dirty="0" smtClean="0">
                <a:latin typeface="Batang" panose="02030600000101010101" pitchFamily="18" charset="-127"/>
                <a:ea typeface="Batang" panose="02030600000101010101" pitchFamily="18" charset="-127"/>
              </a:rPr>
              <a:t>activation</a:t>
            </a:r>
          </a:p>
          <a:p>
            <a:pPr marL="742950" lvl="1"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FoxMP1 </a:t>
            </a:r>
            <a:r>
              <a:rPr lang="en-US" sz="1400" b="1" dirty="0">
                <a:latin typeface="Batang" panose="02030600000101010101" pitchFamily="18" charset="-127"/>
                <a:ea typeface="Batang" panose="02030600000101010101" pitchFamily="18" charset="-127"/>
              </a:rPr>
              <a:t>activation in the </a:t>
            </a:r>
            <a:r>
              <a:rPr lang="en-US" sz="1400" b="1" dirty="0" smtClean="0">
                <a:latin typeface="Batang" panose="02030600000101010101" pitchFamily="18" charset="-127"/>
                <a:ea typeface="Batang" panose="02030600000101010101" pitchFamily="18" charset="-127"/>
              </a:rPr>
              <a:t>tumor -&gt;FoxMP1 </a:t>
            </a:r>
            <a:r>
              <a:rPr lang="en-US" sz="1400" b="1" dirty="0">
                <a:latin typeface="Batang" panose="02030600000101010101" pitchFamily="18" charset="-127"/>
                <a:ea typeface="Batang" panose="02030600000101010101" pitchFamily="18" charset="-127"/>
              </a:rPr>
              <a:t>confers resistance to many drugs including chemo drugs </a:t>
            </a:r>
            <a:endParaRPr lang="en-US" sz="1400" b="1" dirty="0" smtClean="0">
              <a:latin typeface="Batang" panose="02030600000101010101" pitchFamily="18" charset="-127"/>
              <a:ea typeface="Batang" panose="02030600000101010101" pitchFamily="18" charset="-127"/>
            </a:endParaRP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drug </a:t>
            </a:r>
            <a:r>
              <a:rPr lang="en-US" sz="1400" b="1" dirty="0" err="1">
                <a:latin typeface="Batang" panose="02030600000101010101" pitchFamily="18" charset="-127"/>
                <a:ea typeface="Batang" panose="02030600000101010101" pitchFamily="18" charset="-127"/>
              </a:rPr>
              <a:t>metabolization</a:t>
            </a:r>
            <a:r>
              <a:rPr lang="en-US" sz="1400" b="1" dirty="0">
                <a:latin typeface="Batang" panose="02030600000101010101" pitchFamily="18" charset="-127"/>
                <a:ea typeface="Batang" panose="02030600000101010101" pitchFamily="18" charset="-127"/>
              </a:rPr>
              <a:t> pathways are </a:t>
            </a:r>
            <a:r>
              <a:rPr lang="en-US" sz="1400" b="1" dirty="0" smtClean="0">
                <a:latin typeface="Batang" panose="02030600000101010101" pitchFamily="18" charset="-127"/>
                <a:ea typeface="Batang" panose="02030600000101010101" pitchFamily="18" charset="-127"/>
              </a:rPr>
              <a:t>active</a:t>
            </a:r>
            <a:r>
              <a:rPr lang="en-US" sz="1400" b="1" dirty="0">
                <a:latin typeface="Batang" panose="02030600000101010101" pitchFamily="18" charset="-127"/>
                <a:ea typeface="Batang" panose="02030600000101010101" pitchFamily="18" charset="-127"/>
              </a:rPr>
              <a:t> </a:t>
            </a:r>
            <a:r>
              <a:rPr lang="en-US" sz="1400" b="1" dirty="0" smtClean="0">
                <a:latin typeface="Batang" panose="02030600000101010101" pitchFamily="18" charset="-127"/>
                <a:ea typeface="Batang" panose="02030600000101010101" pitchFamily="18" charset="-127"/>
              </a:rPr>
              <a:t>-&gt; bad outcome because </a:t>
            </a:r>
            <a:r>
              <a:rPr lang="en-US" sz="1400" b="1" dirty="0">
                <a:latin typeface="Batang" panose="02030600000101010101" pitchFamily="18" charset="-127"/>
                <a:ea typeface="Batang" panose="02030600000101010101" pitchFamily="18" charset="-127"/>
              </a:rPr>
              <a:t>tumor adapts to liver and liver’s </a:t>
            </a:r>
            <a:r>
              <a:rPr lang="en-US" sz="1400" b="1" dirty="0" smtClean="0">
                <a:latin typeface="Batang" panose="02030600000101010101" pitchFamily="18" charset="-127"/>
                <a:ea typeface="Batang" panose="02030600000101010101" pitchFamily="18" charset="-127"/>
              </a:rPr>
              <a:t>function is </a:t>
            </a:r>
            <a:r>
              <a:rPr lang="en-US" sz="1400" b="1" dirty="0">
                <a:latin typeface="Batang" panose="02030600000101010101" pitchFamily="18" charset="-127"/>
                <a:ea typeface="Batang" panose="02030600000101010101" pitchFamily="18" charset="-127"/>
              </a:rPr>
              <a:t>drug metabolism.</a:t>
            </a:r>
            <a:endParaRPr lang="en-US" sz="1400" b="1" dirty="0" smtClean="0">
              <a:latin typeface="Batang" panose="02030600000101010101" pitchFamily="18" charset="-127"/>
              <a:ea typeface="Batang" panose="02030600000101010101" pitchFamily="18" charset="-127"/>
            </a:endParaRP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a</a:t>
            </a:r>
            <a:r>
              <a:rPr lang="en-US" sz="1400" b="1" dirty="0" smtClean="0">
                <a:latin typeface="Batang" panose="02030600000101010101" pitchFamily="18" charset="-127"/>
                <a:ea typeface="Batang" panose="02030600000101010101" pitchFamily="18" charset="-127"/>
              </a:rPr>
              <a:t>ngiogenesis </a:t>
            </a:r>
            <a:r>
              <a:rPr lang="en-US" sz="1400" b="1" dirty="0">
                <a:latin typeface="Batang" panose="02030600000101010101" pitchFamily="18" charset="-127"/>
                <a:ea typeface="Batang" panose="02030600000101010101" pitchFamily="18" charset="-127"/>
              </a:rPr>
              <a:t>is up-regulated through </a:t>
            </a:r>
            <a:r>
              <a:rPr lang="en-US" sz="1400" b="1" dirty="0" smtClean="0">
                <a:latin typeface="Batang" panose="02030600000101010101" pitchFamily="18" charset="-127"/>
                <a:ea typeface="Batang" panose="02030600000101010101" pitchFamily="18" charset="-127"/>
              </a:rPr>
              <a:t>VEGF</a:t>
            </a: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endParaRPr lang="en-US" sz="14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Based on the tumor pathways </a:t>
            </a:r>
            <a:endParaRPr lang="en-US" sz="1400" b="1" dirty="0">
              <a:latin typeface="Batang" panose="02030600000101010101" pitchFamily="18" charset="-127"/>
              <a:ea typeface="Batang" panose="02030600000101010101" pitchFamily="18" charset="-127"/>
            </a:endParaRPr>
          </a:p>
          <a:p>
            <a:pPr marL="1200150" lvl="2" indent="-285750">
              <a:buFont typeface="Wingdings" panose="05000000000000000000" pitchFamily="2" charset="2"/>
              <a:buChar char="§"/>
            </a:pPr>
            <a:r>
              <a:rPr lang="en-US" sz="1400" b="1" dirty="0" err="1" smtClean="0">
                <a:latin typeface="Batang" panose="02030600000101010101" pitchFamily="18" charset="-127"/>
                <a:ea typeface="Batang" panose="02030600000101010101" pitchFamily="18" charset="-127"/>
              </a:rPr>
              <a:t>Dexamethazone</a:t>
            </a:r>
            <a:r>
              <a:rPr lang="en-US" sz="1400" b="1" dirty="0" smtClean="0">
                <a:latin typeface="Batang" panose="02030600000101010101" pitchFamily="18" charset="-127"/>
                <a:ea typeface="Batang" panose="02030600000101010101" pitchFamily="18" charset="-127"/>
              </a:rPr>
              <a:t> (blocks FoxMP1) was added to his original treatment (FOLFOX6) but without </a:t>
            </a:r>
            <a:r>
              <a:rPr lang="en-US" sz="1400" b="1" dirty="0" err="1" smtClean="0">
                <a:latin typeface="Batang" panose="02030600000101010101" pitchFamily="18" charset="-127"/>
                <a:ea typeface="Batang" panose="02030600000101010101" pitchFamily="18" charset="-127"/>
              </a:rPr>
              <a:t>oxaliplatin</a:t>
            </a:r>
            <a:r>
              <a:rPr lang="en-US" sz="1400" b="1" dirty="0" smtClean="0">
                <a:latin typeface="Batang" panose="02030600000101010101" pitchFamily="18" charset="-127"/>
                <a:ea typeface="Batang" panose="02030600000101010101" pitchFamily="18" charset="-127"/>
              </a:rPr>
              <a:t> to decrease resistance to chemo drugs; the other FoxMP1 inhibitors are not FDA approved for colon cancer</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Potential to use </a:t>
            </a:r>
            <a:r>
              <a:rPr lang="en-US" sz="1400" b="1" dirty="0" err="1" smtClean="0">
                <a:latin typeface="Batang" panose="02030600000101010101" pitchFamily="18" charset="-127"/>
                <a:ea typeface="Batang" panose="02030600000101010101" pitchFamily="18" charset="-127"/>
              </a:rPr>
              <a:t>Ramucirumab</a:t>
            </a:r>
            <a:r>
              <a:rPr lang="en-US" sz="1400" b="1" dirty="0" smtClean="0">
                <a:latin typeface="Batang" panose="02030600000101010101" pitchFamily="18" charset="-127"/>
                <a:ea typeface="Batang" panose="02030600000101010101" pitchFamily="18" charset="-127"/>
              </a:rPr>
              <a:t> – a VEGF Receptor 2 antagonist that specifically binds and blocks activation of VEGF Receptor 2 and blocks binding of VEGFA receptor which binds VEGF-A, VEGF-C, and VEGF-D ligands</a:t>
            </a:r>
          </a:p>
          <a:p>
            <a:pPr marL="1200150" lvl="2"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September 2014, a pharma company announced use of </a:t>
            </a:r>
            <a:r>
              <a:rPr lang="en-US" sz="1400" b="1" dirty="0" err="1" smtClean="0">
                <a:latin typeface="Batang" panose="02030600000101010101" pitchFamily="18" charset="-127"/>
                <a:ea typeface="Batang" panose="02030600000101010101" pitchFamily="18" charset="-127"/>
              </a:rPr>
              <a:t>Ramucirumab</a:t>
            </a:r>
            <a:r>
              <a:rPr lang="en-US" sz="1400" dirty="0" smtClean="0"/>
              <a:t> </a:t>
            </a:r>
            <a:r>
              <a:rPr lang="en-US" sz="1400" b="1" dirty="0">
                <a:latin typeface="Batang" panose="02030600000101010101" pitchFamily="18" charset="-127"/>
                <a:ea typeface="Batang" panose="02030600000101010101" pitchFamily="18" charset="-127"/>
              </a:rPr>
              <a:t> </a:t>
            </a:r>
            <a:r>
              <a:rPr lang="en-US" sz="1400" b="1" dirty="0" smtClean="0">
                <a:latin typeface="Batang" panose="02030600000101010101" pitchFamily="18" charset="-127"/>
                <a:ea typeface="Batang" panose="02030600000101010101" pitchFamily="18" charset="-127"/>
              </a:rPr>
              <a:t>in patients with metastatic colorectal cancer with benefit in overall survival</a:t>
            </a:r>
          </a:p>
          <a:p>
            <a:pPr lvl="2"/>
            <a:endParaRPr lang="en-US" sz="8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June and July 2013 the patient was on hold from the toxicity of chemo treatment due to: </a:t>
            </a:r>
            <a:r>
              <a:rPr lang="en-US" sz="1400" b="1" dirty="0" err="1" smtClean="0">
                <a:latin typeface="Batang" panose="02030600000101010101" pitchFamily="18" charset="-127"/>
                <a:ea typeface="Batang" panose="02030600000101010101" pitchFamily="18" charset="-127"/>
              </a:rPr>
              <a:t>typhilitis</a:t>
            </a:r>
            <a:r>
              <a:rPr lang="en-US" sz="1400" b="1" dirty="0">
                <a:latin typeface="Batang" panose="02030600000101010101" pitchFamily="18" charset="-127"/>
                <a:ea typeface="Batang" panose="02030600000101010101" pitchFamily="18" charset="-127"/>
              </a:rPr>
              <a:t>,</a:t>
            </a:r>
            <a:r>
              <a:rPr lang="en-US" sz="1400" b="1" dirty="0" smtClean="0">
                <a:latin typeface="Batang" panose="02030600000101010101" pitchFamily="18" charset="-127"/>
                <a:ea typeface="Batang" panose="02030600000101010101" pitchFamily="18" charset="-127"/>
              </a:rPr>
              <a:t> </a:t>
            </a:r>
            <a:r>
              <a:rPr lang="en-US" sz="1400" b="1" dirty="0" err="1" smtClean="0">
                <a:latin typeface="Batang" panose="02030600000101010101" pitchFamily="18" charset="-127"/>
                <a:ea typeface="Batang" panose="02030600000101010101" pitchFamily="18" charset="-127"/>
              </a:rPr>
              <a:t>pneumotosis</a:t>
            </a:r>
            <a:r>
              <a:rPr lang="en-US" sz="1400" b="1" dirty="0" smtClean="0">
                <a:latin typeface="Batang" panose="02030600000101010101" pitchFamily="18" charset="-127"/>
                <a:ea typeface="Batang" panose="02030600000101010101" pitchFamily="18" charset="-127"/>
              </a:rPr>
              <a:t> of the colon (air in the colonic wall) and pulmonary embolism; started back on treatment in August 2014 but after 3 cycles decided to not have any more chemotherapy at that time.</a:t>
            </a:r>
          </a:p>
          <a:p>
            <a:pPr marL="285750" indent="-285750">
              <a:buFont typeface="Wingdings" panose="05000000000000000000" pitchFamily="2" charset="2"/>
              <a:buChar char="§"/>
            </a:pPr>
            <a:endParaRPr lang="en-US" sz="1400" b="1" dirty="0" smtClean="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404498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1000"/>
                                        <p:tgtEl>
                                          <p:spTgt spid="4">
                                            <p:txEl>
                                              <p:pRg st="3" end="3"/>
                                            </p:txEl>
                                          </p:spTgt>
                                        </p:tgtEl>
                                      </p:cBhvr>
                                    </p:animEffect>
                                    <p:anim calcmode="lin" valueType="num">
                                      <p:cBhvr>
                                        <p:cTn id="3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1000"/>
                                        <p:tgtEl>
                                          <p:spTgt spid="4">
                                            <p:txEl>
                                              <p:pRg st="8" end="8"/>
                                            </p:txEl>
                                          </p:spTgt>
                                        </p:tgtEl>
                                      </p:cBhvr>
                                    </p:animEffect>
                                    <p:anim calcmode="lin" valueType="num">
                                      <p:cBhvr>
                                        <p:cTn id="4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1000"/>
                                        <p:tgtEl>
                                          <p:spTgt spid="4">
                                            <p:txEl>
                                              <p:pRg st="9" end="9"/>
                                            </p:txEl>
                                          </p:spTgt>
                                        </p:tgtEl>
                                      </p:cBhvr>
                                    </p:animEffect>
                                    <p:anim calcmode="lin" valueType="num">
                                      <p:cBhvr>
                                        <p:cTn id="5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Effect transition="in" filter="fade">
                                      <p:cBhvr>
                                        <p:cTn id="60" dur="1000"/>
                                        <p:tgtEl>
                                          <p:spTgt spid="4">
                                            <p:txEl>
                                              <p:pRg st="11" end="11"/>
                                            </p:txEl>
                                          </p:spTgt>
                                        </p:tgtEl>
                                      </p:cBhvr>
                                    </p:animEffect>
                                    <p:anim calcmode="lin" valueType="num">
                                      <p:cBhvr>
                                        <p:cTn id="6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Effect transition="in" filter="fade">
                                      <p:cBhvr>
                                        <p:cTn id="65" dur="1000"/>
                                        <p:tgtEl>
                                          <p:spTgt spid="4">
                                            <p:txEl>
                                              <p:pRg st="12" end="12"/>
                                            </p:txEl>
                                          </p:spTgt>
                                        </p:tgtEl>
                                      </p:cBhvr>
                                    </p:animEffect>
                                    <p:anim calcmode="lin" valueType="num">
                                      <p:cBhvr>
                                        <p:cTn id="66"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13" end="13"/>
                                            </p:txEl>
                                          </p:spTgt>
                                        </p:tgtEl>
                                        <p:attrNameLst>
                                          <p:attrName>style.visibility</p:attrName>
                                        </p:attrNameLst>
                                      </p:cBhvr>
                                      <p:to>
                                        <p:strVal val="visible"/>
                                      </p:to>
                                    </p:set>
                                    <p:animEffect transition="in" filter="fade">
                                      <p:cBhvr>
                                        <p:cTn id="70" dur="1000"/>
                                        <p:tgtEl>
                                          <p:spTgt spid="4">
                                            <p:txEl>
                                              <p:pRg st="13" end="13"/>
                                            </p:txEl>
                                          </p:spTgt>
                                        </p:tgtEl>
                                      </p:cBhvr>
                                    </p:animEffect>
                                    <p:anim calcmode="lin" valueType="num">
                                      <p:cBhvr>
                                        <p:cTn id="71"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
                                            <p:txEl>
                                              <p:pRg st="14" end="14"/>
                                            </p:txEl>
                                          </p:spTgt>
                                        </p:tgtEl>
                                        <p:attrNameLst>
                                          <p:attrName>style.visibility</p:attrName>
                                        </p:attrNameLst>
                                      </p:cBhvr>
                                      <p:to>
                                        <p:strVal val="visible"/>
                                      </p:to>
                                    </p:set>
                                    <p:animEffect transition="in" filter="fade">
                                      <p:cBhvr>
                                        <p:cTn id="75" dur="1000"/>
                                        <p:tgtEl>
                                          <p:spTgt spid="4">
                                            <p:txEl>
                                              <p:pRg st="14" end="14"/>
                                            </p:txEl>
                                          </p:spTgt>
                                        </p:tgtEl>
                                      </p:cBhvr>
                                    </p:animEffect>
                                    <p:anim calcmode="lin" valueType="num">
                                      <p:cBhvr>
                                        <p:cTn id="76"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4">
                                            <p:txEl>
                                              <p:pRg st="15" end="15"/>
                                            </p:txEl>
                                          </p:spTgt>
                                        </p:tgtEl>
                                        <p:attrNameLst>
                                          <p:attrName>style.visibility</p:attrName>
                                        </p:attrNameLst>
                                      </p:cBhvr>
                                      <p:to>
                                        <p:strVal val="visible"/>
                                      </p:to>
                                    </p:set>
                                    <p:animEffect transition="in" filter="fade">
                                      <p:cBhvr>
                                        <p:cTn id="80" dur="1000"/>
                                        <p:tgtEl>
                                          <p:spTgt spid="4">
                                            <p:txEl>
                                              <p:pRg st="15" end="15"/>
                                            </p:txEl>
                                          </p:spTgt>
                                        </p:tgtEl>
                                      </p:cBhvr>
                                    </p:animEffect>
                                    <p:anim calcmode="lin" valueType="num">
                                      <p:cBhvr>
                                        <p:cTn id="81"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17" end="17"/>
                                            </p:txEl>
                                          </p:spTgt>
                                        </p:tgtEl>
                                        <p:attrNameLst>
                                          <p:attrName>style.visibility</p:attrName>
                                        </p:attrNameLst>
                                      </p:cBhvr>
                                      <p:to>
                                        <p:strVal val="visible"/>
                                      </p:to>
                                    </p:set>
                                    <p:animEffect transition="in" filter="fade">
                                      <p:cBhvr>
                                        <p:cTn id="87" dur="1000"/>
                                        <p:tgtEl>
                                          <p:spTgt spid="4">
                                            <p:txEl>
                                              <p:pRg st="17" end="17"/>
                                            </p:txEl>
                                          </p:spTgt>
                                        </p:tgtEl>
                                      </p:cBhvr>
                                    </p:animEffect>
                                    <p:anim calcmode="lin" valueType="num">
                                      <p:cBhvr>
                                        <p:cTn id="88"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
                                            <p:txEl>
                                              <p:pRg st="18" end="18"/>
                                            </p:txEl>
                                          </p:spTgt>
                                        </p:tgtEl>
                                        <p:attrNameLst>
                                          <p:attrName>style.visibility</p:attrName>
                                        </p:attrNameLst>
                                      </p:cBhvr>
                                      <p:to>
                                        <p:strVal val="visible"/>
                                      </p:to>
                                    </p:set>
                                    <p:animEffect transition="in" filter="barn(inVertical)">
                                      <p:cBhvr>
                                        <p:cTn id="94" dur="500"/>
                                        <p:tgtEl>
                                          <p:spTgt spid="4">
                                            <p:txEl>
                                              <p:pRg st="18" end="18"/>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4">
                                            <p:txEl>
                                              <p:pRg st="19" end="19"/>
                                            </p:txEl>
                                          </p:spTgt>
                                        </p:tgtEl>
                                        <p:attrNameLst>
                                          <p:attrName>style.visibility</p:attrName>
                                        </p:attrNameLst>
                                      </p:cBhvr>
                                      <p:to>
                                        <p:strVal val="visible"/>
                                      </p:to>
                                    </p:set>
                                    <p:animEffect transition="in" filter="barn(inVertical)">
                                      <p:cBhvr>
                                        <p:cTn id="99" dur="500"/>
                                        <p:tgtEl>
                                          <p:spTgt spid="4">
                                            <p:txEl>
                                              <p:pRg st="19" end="19"/>
                                            </p:txEl>
                                          </p:spTgt>
                                        </p:tgtEl>
                                      </p:cBhvr>
                                    </p:animEffect>
                                  </p:childTnLst>
                                </p:cTn>
                              </p:par>
                              <p:par>
                                <p:cTn id="100" presetID="16" presetClass="entr" presetSubtype="21" fill="hold" nodeType="withEffect">
                                  <p:stCondLst>
                                    <p:cond delay="0"/>
                                  </p:stCondLst>
                                  <p:childTnLst>
                                    <p:set>
                                      <p:cBhvr>
                                        <p:cTn id="101" dur="1" fill="hold">
                                          <p:stCondLst>
                                            <p:cond delay="0"/>
                                          </p:stCondLst>
                                        </p:cTn>
                                        <p:tgtEl>
                                          <p:spTgt spid="4">
                                            <p:txEl>
                                              <p:pRg st="20" end="20"/>
                                            </p:txEl>
                                          </p:spTgt>
                                        </p:tgtEl>
                                        <p:attrNameLst>
                                          <p:attrName>style.visibility</p:attrName>
                                        </p:attrNameLst>
                                      </p:cBhvr>
                                      <p:to>
                                        <p:strVal val="visible"/>
                                      </p:to>
                                    </p:set>
                                    <p:animEffect transition="in" filter="barn(inVertical)">
                                      <p:cBhvr>
                                        <p:cTn id="102" dur="500"/>
                                        <p:tgtEl>
                                          <p:spTgt spid="4">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4">
                                            <p:txEl>
                                              <p:pRg st="22" end="22"/>
                                            </p:txEl>
                                          </p:spTgt>
                                        </p:tgtEl>
                                        <p:attrNameLst>
                                          <p:attrName>style.visibility</p:attrName>
                                        </p:attrNameLst>
                                      </p:cBhvr>
                                      <p:to>
                                        <p:strVal val="visible"/>
                                      </p:to>
                                    </p:set>
                                    <p:animEffect transition="in" filter="fade">
                                      <p:cBhvr>
                                        <p:cTn id="107" dur="1000"/>
                                        <p:tgtEl>
                                          <p:spTgt spid="4">
                                            <p:txEl>
                                              <p:pRg st="22" end="22"/>
                                            </p:txEl>
                                          </p:spTgt>
                                        </p:tgtEl>
                                      </p:cBhvr>
                                    </p:animEffect>
                                    <p:anim calcmode="lin" valueType="num">
                                      <p:cBhvr>
                                        <p:cTn id="108" dur="1000" fill="hold"/>
                                        <p:tgtEl>
                                          <p:spTgt spid="4">
                                            <p:txEl>
                                              <p:pRg st="22" end="22"/>
                                            </p:txEl>
                                          </p:spTgt>
                                        </p:tgtEl>
                                        <p:attrNameLst>
                                          <p:attrName>ppt_x</p:attrName>
                                        </p:attrNameLst>
                                      </p:cBhvr>
                                      <p:tavLst>
                                        <p:tav tm="0">
                                          <p:val>
                                            <p:strVal val="#ppt_x"/>
                                          </p:val>
                                        </p:tav>
                                        <p:tav tm="100000">
                                          <p:val>
                                            <p:strVal val="#ppt_x"/>
                                          </p:val>
                                        </p:tav>
                                      </p:tavLst>
                                    </p:anim>
                                    <p:anim calcmode="lin" valueType="num">
                                      <p:cBhvr>
                                        <p:cTn id="109" dur="1000" fill="hold"/>
                                        <p:tgtEl>
                                          <p:spTgt spid="4">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17" t="1585" r="810" b="15674"/>
          <a:stretch/>
        </p:blipFill>
        <p:spPr>
          <a:xfrm>
            <a:off x="5408612" y="520619"/>
            <a:ext cx="6388211" cy="3659005"/>
          </a:xfrm>
          <a:prstGeom prst="rect">
            <a:avLst/>
          </a:prstGeom>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51" t="18362" r="8953" b="16530"/>
          <a:stretch/>
        </p:blipFill>
        <p:spPr bwMode="auto">
          <a:xfrm>
            <a:off x="230705" y="1635747"/>
            <a:ext cx="4559411" cy="254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5683"/>
          <a:stretch/>
        </p:blipFill>
        <p:spPr>
          <a:xfrm>
            <a:off x="5492145" y="4371881"/>
            <a:ext cx="6340813" cy="2446699"/>
          </a:xfrm>
          <a:prstGeom prst="rect">
            <a:avLst/>
          </a:prstGeom>
        </p:spPr>
      </p:pic>
      <p:sp>
        <p:nvSpPr>
          <p:cNvPr id="5" name="TextBox 4"/>
          <p:cNvSpPr txBox="1"/>
          <p:nvPr/>
        </p:nvSpPr>
        <p:spPr>
          <a:xfrm>
            <a:off x="581035" y="228600"/>
            <a:ext cx="3858749" cy="1200329"/>
          </a:xfrm>
          <a:prstGeom prst="rect">
            <a:avLst/>
          </a:prstGeom>
          <a:noFill/>
          <a:effectLst>
            <a:outerShdw blurRad="76200" dir="13500000" sy="23000" kx="1200000" algn="br" rotWithShape="0">
              <a:prstClr val="black">
                <a:alpha val="20000"/>
              </a:prstClr>
            </a:outerShdw>
          </a:effectLst>
        </p:spPr>
        <p:txBody>
          <a:bodyPr wrap="none" rtlCol="0">
            <a:spAutoFit/>
          </a:bodyPr>
          <a:lstStyle/>
          <a:p>
            <a:pPr algn="ctr"/>
            <a:r>
              <a:rPr lang="en-US" sz="3600" dirty="0" smtClean="0">
                <a:latin typeface="Brush Script MT" panose="03060802040406070304" pitchFamily="66" charset="0"/>
              </a:rPr>
              <a:t>Third patient </a:t>
            </a:r>
          </a:p>
          <a:p>
            <a:pPr algn="ctr"/>
            <a:r>
              <a:rPr lang="en-US" sz="3600" dirty="0" smtClean="0">
                <a:latin typeface="Brush Script MT" panose="03060802040406070304" pitchFamily="66" charset="0"/>
              </a:rPr>
              <a:t>tumor signaling pathway</a:t>
            </a:r>
            <a:endParaRPr lang="en-US" sz="3600" dirty="0">
              <a:latin typeface="Brush Script MT" panose="03060802040406070304"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334" y="4371881"/>
            <a:ext cx="3854450" cy="24574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6935" y="5105400"/>
            <a:ext cx="1561677" cy="1295400"/>
          </a:xfrm>
          <a:prstGeom prst="ellipse">
            <a:avLst/>
          </a:prstGeom>
          <a:ln>
            <a:noFill/>
          </a:ln>
          <a:effectLst>
            <a:softEdge rad="112500"/>
          </a:effectLst>
        </p:spPr>
      </p:pic>
      <p:sp>
        <p:nvSpPr>
          <p:cNvPr id="7" name="Bent Arrow 6"/>
          <p:cNvSpPr/>
          <p:nvPr/>
        </p:nvSpPr>
        <p:spPr>
          <a:xfrm rot="5400000">
            <a:off x="10633817" y="4247196"/>
            <a:ext cx="1805200" cy="368411"/>
          </a:xfrm>
          <a:prstGeom prst="ben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33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575076"/>
            <a:ext cx="2552700" cy="2969550"/>
            <a:chOff x="836612" y="715267"/>
            <a:chExt cx="2552700" cy="296955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6477" t="12864" r="9148" b="4154"/>
            <a:stretch/>
          </p:blipFill>
          <p:spPr>
            <a:xfrm>
              <a:off x="1027112" y="715267"/>
              <a:ext cx="2362200" cy="2323219"/>
            </a:xfrm>
            <a:prstGeom prst="rect">
              <a:avLst/>
            </a:prstGeom>
          </p:spPr>
        </p:pic>
        <p:sp>
          <p:nvSpPr>
            <p:cNvPr id="14" name="TextBox 13"/>
            <p:cNvSpPr txBox="1"/>
            <p:nvPr/>
          </p:nvSpPr>
          <p:spPr>
            <a:xfrm>
              <a:off x="1167523" y="3038486"/>
              <a:ext cx="2041264" cy="646331"/>
            </a:xfrm>
            <a:prstGeom prst="rect">
              <a:avLst/>
            </a:prstGeom>
            <a:noFill/>
          </p:spPr>
          <p:txBody>
            <a:bodyPr wrap="none" rtlCol="0">
              <a:spAutoFit/>
            </a:bodyPr>
            <a:lstStyle/>
            <a:p>
              <a:pPr algn="ctr"/>
              <a:r>
                <a:rPr lang="en-US" dirty="0" smtClean="0"/>
                <a:t>10-march-2014 </a:t>
              </a:r>
            </a:p>
            <a:p>
              <a:pPr algn="ctr"/>
              <a:r>
                <a:rPr lang="en-US" dirty="0" smtClean="0"/>
                <a:t>Transverse CT/Scan</a:t>
              </a:r>
              <a:endParaRPr lang="en-US" dirty="0"/>
            </a:p>
          </p:txBody>
        </p:sp>
        <p:cxnSp>
          <p:nvCxnSpPr>
            <p:cNvPr id="19" name="Straight Arrow Connector 18"/>
            <p:cNvCxnSpPr/>
            <p:nvPr/>
          </p:nvCxnSpPr>
          <p:spPr>
            <a:xfrm flipV="1">
              <a:off x="836612" y="2133600"/>
              <a:ext cx="673476"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31" name="Group 30"/>
          <p:cNvGrpSpPr/>
          <p:nvPr/>
        </p:nvGrpSpPr>
        <p:grpSpPr>
          <a:xfrm>
            <a:off x="2817812" y="544141"/>
            <a:ext cx="1800045" cy="3160931"/>
            <a:chOff x="3852157" y="619577"/>
            <a:chExt cx="1800045" cy="3160931"/>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2398" r="21352"/>
            <a:stretch/>
          </p:blipFill>
          <p:spPr>
            <a:xfrm>
              <a:off x="4044949" y="619577"/>
              <a:ext cx="1414463" cy="2514600"/>
            </a:xfrm>
            <a:prstGeom prst="rect">
              <a:avLst/>
            </a:prstGeom>
          </p:spPr>
        </p:pic>
        <p:sp>
          <p:nvSpPr>
            <p:cNvPr id="13" name="TextBox 12"/>
            <p:cNvSpPr txBox="1"/>
            <p:nvPr/>
          </p:nvSpPr>
          <p:spPr>
            <a:xfrm>
              <a:off x="3852157" y="3134177"/>
              <a:ext cx="1800045" cy="646331"/>
            </a:xfrm>
            <a:prstGeom prst="rect">
              <a:avLst/>
            </a:prstGeom>
            <a:noFill/>
          </p:spPr>
          <p:txBody>
            <a:bodyPr wrap="none" rtlCol="0">
              <a:spAutoFit/>
            </a:bodyPr>
            <a:lstStyle/>
            <a:p>
              <a:pPr algn="ctr"/>
              <a:r>
                <a:rPr lang="en-US" dirty="0" smtClean="0"/>
                <a:t>10-march-2014</a:t>
              </a:r>
            </a:p>
            <a:p>
              <a:pPr algn="ctr"/>
              <a:r>
                <a:rPr lang="en-US" dirty="0" smtClean="0"/>
                <a:t> Coronal CT/Scan</a:t>
              </a:r>
              <a:endParaRPr lang="en-US" dirty="0"/>
            </a:p>
          </p:txBody>
        </p:sp>
        <p:cxnSp>
          <p:nvCxnSpPr>
            <p:cNvPr id="21" name="Straight Arrow Connector 20"/>
            <p:cNvCxnSpPr/>
            <p:nvPr/>
          </p:nvCxnSpPr>
          <p:spPr>
            <a:xfrm flipV="1">
              <a:off x="3943410" y="1463644"/>
              <a:ext cx="296863"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32" name="Group 31"/>
          <p:cNvGrpSpPr/>
          <p:nvPr/>
        </p:nvGrpSpPr>
        <p:grpSpPr>
          <a:xfrm>
            <a:off x="7676591" y="335055"/>
            <a:ext cx="2514600" cy="2723686"/>
            <a:chOff x="6475412" y="751481"/>
            <a:chExt cx="2514600" cy="2723686"/>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8982" t="25780" r="12554" b="2916"/>
            <a:stretch/>
          </p:blipFill>
          <p:spPr>
            <a:xfrm>
              <a:off x="6704012" y="751481"/>
              <a:ext cx="2286000" cy="2077355"/>
            </a:xfrm>
            <a:prstGeom prst="rect">
              <a:avLst/>
            </a:prstGeom>
          </p:spPr>
        </p:pic>
        <p:sp>
          <p:nvSpPr>
            <p:cNvPr id="12" name="TextBox 11"/>
            <p:cNvSpPr txBox="1"/>
            <p:nvPr/>
          </p:nvSpPr>
          <p:spPr>
            <a:xfrm>
              <a:off x="6899065" y="2828836"/>
              <a:ext cx="2041264" cy="646331"/>
            </a:xfrm>
            <a:prstGeom prst="rect">
              <a:avLst/>
            </a:prstGeom>
            <a:noFill/>
          </p:spPr>
          <p:txBody>
            <a:bodyPr wrap="none" rtlCol="0">
              <a:spAutoFit/>
            </a:bodyPr>
            <a:lstStyle/>
            <a:p>
              <a:pPr algn="ctr"/>
              <a:r>
                <a:rPr lang="en-US" dirty="0" smtClean="0"/>
                <a:t>19-may-2014 </a:t>
              </a:r>
            </a:p>
            <a:p>
              <a:pPr algn="ctr"/>
              <a:r>
                <a:rPr lang="en-US" dirty="0" smtClean="0"/>
                <a:t>Transverse CT/Scan</a:t>
              </a:r>
              <a:endParaRPr lang="en-US" dirty="0"/>
            </a:p>
          </p:txBody>
        </p:sp>
        <p:cxnSp>
          <p:nvCxnSpPr>
            <p:cNvPr id="23" name="Straight Arrow Connector 22"/>
            <p:cNvCxnSpPr/>
            <p:nvPr/>
          </p:nvCxnSpPr>
          <p:spPr>
            <a:xfrm flipV="1">
              <a:off x="6475412" y="1981200"/>
              <a:ext cx="5334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33" name="Group 32"/>
          <p:cNvGrpSpPr/>
          <p:nvPr/>
        </p:nvGrpSpPr>
        <p:grpSpPr>
          <a:xfrm>
            <a:off x="10426227" y="98066"/>
            <a:ext cx="1775345" cy="3277238"/>
            <a:chOff x="9601343" y="407578"/>
            <a:chExt cx="1775345" cy="3277238"/>
          </a:xfrm>
        </p:grpSpPr>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6182" r="21700"/>
            <a:stretch/>
          </p:blipFill>
          <p:spPr>
            <a:xfrm>
              <a:off x="9675812" y="407578"/>
              <a:ext cx="1613661" cy="2597712"/>
            </a:xfrm>
            <a:prstGeom prst="rect">
              <a:avLst/>
            </a:prstGeom>
          </p:spPr>
        </p:pic>
        <p:sp>
          <p:nvSpPr>
            <p:cNvPr id="15" name="TextBox 14"/>
            <p:cNvSpPr txBox="1"/>
            <p:nvPr/>
          </p:nvSpPr>
          <p:spPr>
            <a:xfrm>
              <a:off x="9614090" y="3038485"/>
              <a:ext cx="1762598" cy="646331"/>
            </a:xfrm>
            <a:prstGeom prst="rect">
              <a:avLst/>
            </a:prstGeom>
            <a:noFill/>
          </p:spPr>
          <p:txBody>
            <a:bodyPr wrap="none" rtlCol="0">
              <a:spAutoFit/>
            </a:bodyPr>
            <a:lstStyle/>
            <a:p>
              <a:pPr algn="ctr"/>
              <a:r>
                <a:rPr lang="en-US" dirty="0" smtClean="0"/>
                <a:t>19-may-2014 </a:t>
              </a:r>
            </a:p>
            <a:p>
              <a:pPr algn="ctr"/>
              <a:r>
                <a:rPr lang="en-US" dirty="0" smtClean="0"/>
                <a:t>Coronal CT/Scan</a:t>
              </a:r>
              <a:endParaRPr lang="en-US" dirty="0"/>
            </a:p>
          </p:txBody>
        </p:sp>
        <p:cxnSp>
          <p:nvCxnSpPr>
            <p:cNvPr id="25" name="Straight Arrow Connector 24"/>
            <p:cNvCxnSpPr/>
            <p:nvPr/>
          </p:nvCxnSpPr>
          <p:spPr>
            <a:xfrm flipV="1">
              <a:off x="9601343" y="1371600"/>
              <a:ext cx="379269" cy="920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34" name="Group 33"/>
          <p:cNvGrpSpPr/>
          <p:nvPr/>
        </p:nvGrpSpPr>
        <p:grpSpPr>
          <a:xfrm>
            <a:off x="3717835" y="3756698"/>
            <a:ext cx="4045916" cy="2883415"/>
            <a:chOff x="1651280" y="3922931"/>
            <a:chExt cx="4045916" cy="2883415"/>
          </a:xfrm>
        </p:grpSpPr>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11765"/>
            <a:stretch/>
          </p:blipFill>
          <p:spPr>
            <a:xfrm>
              <a:off x="2188155" y="3922931"/>
              <a:ext cx="2839457" cy="2505391"/>
            </a:xfrm>
            <a:prstGeom prst="rect">
              <a:avLst/>
            </a:prstGeom>
          </p:spPr>
        </p:pic>
        <p:sp>
          <p:nvSpPr>
            <p:cNvPr id="16" name="TextBox 15"/>
            <p:cNvSpPr txBox="1"/>
            <p:nvPr/>
          </p:nvSpPr>
          <p:spPr>
            <a:xfrm>
              <a:off x="1651280" y="6437014"/>
              <a:ext cx="4045916" cy="369332"/>
            </a:xfrm>
            <a:prstGeom prst="rect">
              <a:avLst/>
            </a:prstGeom>
            <a:noFill/>
          </p:spPr>
          <p:txBody>
            <a:bodyPr wrap="none" rtlCol="0">
              <a:spAutoFit/>
            </a:bodyPr>
            <a:lstStyle/>
            <a:p>
              <a:pPr algn="ctr"/>
              <a:r>
                <a:rPr lang="en-US" dirty="0" smtClean="0"/>
                <a:t>Transverse 21-july-2014 Coronal CT/Scan</a:t>
              </a:r>
              <a:endParaRPr lang="en-US" dirty="0"/>
            </a:p>
          </p:txBody>
        </p:sp>
        <p:cxnSp>
          <p:nvCxnSpPr>
            <p:cNvPr id="27" name="Straight Arrow Connector 26"/>
            <p:cNvCxnSpPr/>
            <p:nvPr/>
          </p:nvCxnSpPr>
          <p:spPr>
            <a:xfrm flipV="1">
              <a:off x="1979612" y="5486400"/>
              <a:ext cx="76200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35" name="Group 34"/>
          <p:cNvGrpSpPr/>
          <p:nvPr/>
        </p:nvGrpSpPr>
        <p:grpSpPr>
          <a:xfrm>
            <a:off x="7923212" y="3633547"/>
            <a:ext cx="3027688" cy="3006566"/>
            <a:chOff x="5845733" y="3791088"/>
            <a:chExt cx="3027688" cy="3006566"/>
          </a:xfrm>
        </p:grpSpPr>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t="12531"/>
            <a:stretch/>
          </p:blipFill>
          <p:spPr>
            <a:xfrm>
              <a:off x="5861504" y="3791088"/>
              <a:ext cx="2939492" cy="2571147"/>
            </a:xfrm>
            <a:prstGeom prst="rect">
              <a:avLst/>
            </a:prstGeom>
          </p:spPr>
        </p:pic>
        <p:sp>
          <p:nvSpPr>
            <p:cNvPr id="17" name="TextBox 16"/>
            <p:cNvSpPr txBox="1"/>
            <p:nvPr/>
          </p:nvSpPr>
          <p:spPr>
            <a:xfrm>
              <a:off x="5845733" y="6428322"/>
              <a:ext cx="3027688" cy="369332"/>
            </a:xfrm>
            <a:prstGeom prst="rect">
              <a:avLst/>
            </a:prstGeom>
            <a:noFill/>
          </p:spPr>
          <p:txBody>
            <a:bodyPr wrap="none" rtlCol="0">
              <a:spAutoFit/>
            </a:bodyPr>
            <a:lstStyle/>
            <a:p>
              <a:pPr algn="ctr"/>
              <a:r>
                <a:rPr lang="en-US" dirty="0" smtClean="0"/>
                <a:t>Coronal 21-july-2014  CT/Scan</a:t>
              </a:r>
              <a:endParaRPr lang="en-US" dirty="0"/>
            </a:p>
          </p:txBody>
        </p:sp>
        <p:cxnSp>
          <p:nvCxnSpPr>
            <p:cNvPr id="29" name="Straight Arrow Connector 28"/>
            <p:cNvCxnSpPr/>
            <p:nvPr/>
          </p:nvCxnSpPr>
          <p:spPr>
            <a:xfrm flipV="1">
              <a:off x="6399212" y="4495800"/>
              <a:ext cx="3429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2" name="TextBox 1"/>
          <p:cNvSpPr txBox="1"/>
          <p:nvPr/>
        </p:nvSpPr>
        <p:spPr>
          <a:xfrm>
            <a:off x="4727579" y="1078943"/>
            <a:ext cx="3009157" cy="923330"/>
          </a:xfrm>
          <a:prstGeom prst="rect">
            <a:avLst/>
          </a:prstGeom>
          <a:noFill/>
        </p:spPr>
        <p:txBody>
          <a:bodyPr wrap="none" rtlCol="0">
            <a:spAutoFit/>
          </a:bodyPr>
          <a:lstStyle/>
          <a:p>
            <a:pPr algn="ctr"/>
            <a:r>
              <a:rPr lang="en-US" dirty="0" smtClean="0"/>
              <a:t>After adding dexamethasone </a:t>
            </a:r>
          </a:p>
          <a:p>
            <a:pPr algn="ctr"/>
            <a:r>
              <a:rPr lang="en-US" dirty="0" smtClean="0"/>
              <a:t>to his regimen, scan shows </a:t>
            </a:r>
          </a:p>
          <a:p>
            <a:pPr algn="ctr"/>
            <a:r>
              <a:rPr lang="en-US" dirty="0" smtClean="0"/>
              <a:t>decreasing number of </a:t>
            </a:r>
            <a:r>
              <a:rPr lang="en-US" dirty="0" err="1" smtClean="0"/>
              <a:t>mets</a:t>
            </a:r>
            <a:endParaRPr lang="en-US" dirty="0"/>
          </a:p>
        </p:txBody>
      </p:sp>
      <p:sp>
        <p:nvSpPr>
          <p:cNvPr id="3" name="TextBox 2"/>
          <p:cNvSpPr txBox="1"/>
          <p:nvPr/>
        </p:nvSpPr>
        <p:spPr>
          <a:xfrm>
            <a:off x="455612" y="4720002"/>
            <a:ext cx="3483646" cy="1200329"/>
          </a:xfrm>
          <a:prstGeom prst="rect">
            <a:avLst/>
          </a:prstGeom>
          <a:noFill/>
        </p:spPr>
        <p:txBody>
          <a:bodyPr wrap="none" rtlCol="0">
            <a:spAutoFit/>
          </a:bodyPr>
          <a:lstStyle/>
          <a:p>
            <a:pPr algn="ctr"/>
            <a:r>
              <a:rPr lang="en-US" dirty="0" smtClean="0"/>
              <a:t>After 2 months off chemotherapy</a:t>
            </a:r>
          </a:p>
          <a:p>
            <a:pPr algn="ctr"/>
            <a:r>
              <a:rPr lang="en-US" dirty="0" smtClean="0"/>
              <a:t>Scan shows no increase in number </a:t>
            </a:r>
          </a:p>
          <a:p>
            <a:pPr algn="ctr"/>
            <a:r>
              <a:rPr lang="en-US" dirty="0" smtClean="0"/>
              <a:t>of </a:t>
            </a:r>
            <a:r>
              <a:rPr lang="en-US" dirty="0" err="1" smtClean="0"/>
              <a:t>mets</a:t>
            </a:r>
            <a:r>
              <a:rPr lang="en-US" dirty="0" smtClean="0"/>
              <a:t> but some increase in the </a:t>
            </a:r>
          </a:p>
          <a:p>
            <a:pPr algn="ctr"/>
            <a:r>
              <a:rPr lang="en-US" dirty="0" smtClean="0"/>
              <a:t>size of existing </a:t>
            </a:r>
            <a:r>
              <a:rPr lang="en-US" dirty="0" err="1" smtClean="0"/>
              <a:t>mets</a:t>
            </a:r>
            <a:endParaRPr lang="en-US" dirty="0"/>
          </a:p>
        </p:txBody>
      </p:sp>
    </p:spTree>
    <p:extLst>
      <p:ext uri="{BB962C8B-B14F-4D97-AF65-F5344CB8AC3E}">
        <p14:creationId xmlns:p14="http://schemas.microsoft.com/office/powerpoint/2010/main" val="385402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heel(1)">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6696" y="533400"/>
            <a:ext cx="3838915" cy="646331"/>
          </a:xfrm>
          <a:prstGeom prst="rect">
            <a:avLst/>
          </a:prstGeom>
          <a:noFill/>
          <a:effectLst>
            <a:outerShdw blurRad="76200" dir="13500000" sy="23000" kx="1200000" algn="br" rotWithShape="0">
              <a:prstClr val="black">
                <a:alpha val="20000"/>
              </a:prstClr>
            </a:outerShdw>
          </a:effectLst>
        </p:spPr>
        <p:txBody>
          <a:bodyPr wrap="square" rtlCol="0">
            <a:spAutoFit/>
          </a:bodyPr>
          <a:lstStyle/>
          <a:p>
            <a:r>
              <a:rPr lang="en-US" sz="3600" dirty="0" smtClean="0">
                <a:latin typeface="Brush Script MT" panose="03060802040406070304" pitchFamily="66" charset="0"/>
              </a:rPr>
              <a:t>Third patient summary</a:t>
            </a:r>
            <a:endParaRPr lang="en-US" sz="3600" dirty="0">
              <a:latin typeface="Brush Script MT" panose="030608020404060703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612" y="4572000"/>
            <a:ext cx="4246236" cy="1828800"/>
          </a:xfrm>
          <a:prstGeom prst="rect">
            <a:avLst/>
          </a:prstGeom>
        </p:spPr>
      </p:pic>
      <p:sp>
        <p:nvSpPr>
          <p:cNvPr id="5" name="TextBox 4"/>
          <p:cNvSpPr txBox="1"/>
          <p:nvPr/>
        </p:nvSpPr>
        <p:spPr>
          <a:xfrm>
            <a:off x="608012" y="2286000"/>
            <a:ext cx="10668000" cy="1477328"/>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Patient seen 2 weeks ago is able to walk with a walker, eat meals and enjoy time with family</a:t>
            </a:r>
            <a:endParaRPr lang="en-US"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endParaRPr lang="en-US"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endParaRPr lang="en-US"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Patient is still alive with better quality of life at the present time while on a treatment break. He may elect to restart therapy with </a:t>
            </a:r>
            <a:r>
              <a:rPr lang="en-US" b="1" dirty="0" err="1">
                <a:latin typeface="Batang" panose="02030600000101010101" pitchFamily="18" charset="-127"/>
                <a:ea typeface="Batang" panose="02030600000101010101" pitchFamily="18" charset="-127"/>
              </a:rPr>
              <a:t>Ramucirumab</a:t>
            </a:r>
            <a:endParaRPr lang="en-US"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3678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12" y="1295400"/>
            <a:ext cx="11734800" cy="4770537"/>
          </a:xfrm>
          <a:prstGeom prst="rect">
            <a:avLst/>
          </a:prstGeom>
        </p:spPr>
        <p:txBody>
          <a:bodyPr wrap="square">
            <a:spAutoFit/>
          </a:bodyPr>
          <a:lstStyle/>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Every patient with metastatic cancer should have gene expression profiling performed on their tumor cells to allow the science to dictate which proliferation pathways to block with molecularly targeted drugs to force apoptosis of their cancer cells, to look at the blueprint of the tumor cells before selecting treatment - as opposed to using standard of care cytotoxic drugs based on treating a heterogeneous population of patients with the same cancer without having looked at the tumor blueprint, relying on physician preferences created by guideline committees (“blindfold and pin the tail on the donkey”)!</a:t>
            </a:r>
          </a:p>
          <a:p>
            <a:pPr marL="285750" indent="-285750">
              <a:buFont typeface="Wingdings" panose="05000000000000000000" pitchFamily="2" charset="2"/>
              <a:buChar char="ü"/>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endParaRPr lang="en-US"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In </a:t>
            </a:r>
            <a:r>
              <a:rPr lang="en-US" b="1" dirty="0">
                <a:latin typeface="Batang" panose="02030600000101010101" pitchFamily="18" charset="-127"/>
                <a:ea typeface="Batang" panose="02030600000101010101" pitchFamily="18" charset="-127"/>
              </a:rPr>
              <a:t>patients with </a:t>
            </a:r>
            <a:r>
              <a:rPr lang="en-US" b="1" dirty="0" smtClean="0">
                <a:latin typeface="Batang" panose="02030600000101010101" pitchFamily="18" charset="-127"/>
                <a:ea typeface="Batang" panose="02030600000101010101" pitchFamily="18" charset="-127"/>
              </a:rPr>
              <a:t>metastasis or who exhausted all the treatment options, gene expression profiling (GEP) changes </a:t>
            </a:r>
            <a:r>
              <a:rPr lang="en-US" b="1" dirty="0">
                <a:latin typeface="Batang" panose="02030600000101010101" pitchFamily="18" charset="-127"/>
                <a:ea typeface="Batang" panose="02030600000101010101" pitchFamily="18" charset="-127"/>
              </a:rPr>
              <a:t>the </a:t>
            </a:r>
            <a:r>
              <a:rPr lang="en-US" b="1" dirty="0" smtClean="0">
                <a:latin typeface="Batang" panose="02030600000101010101" pitchFamily="18" charset="-127"/>
                <a:ea typeface="Batang" panose="02030600000101010101" pitchFamily="18" charset="-127"/>
              </a:rPr>
              <a:t>prognosis and management for the majority of patients.</a:t>
            </a:r>
          </a:p>
          <a:p>
            <a:endParaRPr lang="en-US" b="1" dirty="0" smtClean="0">
              <a:latin typeface="Batang" panose="02030600000101010101" pitchFamily="18" charset="-127"/>
              <a:ea typeface="Batang" panose="02030600000101010101" pitchFamily="18" charset="-127"/>
            </a:endParaRPr>
          </a:p>
          <a:p>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 </a:t>
            </a:r>
            <a:r>
              <a:rPr lang="en-US" b="1" dirty="0">
                <a:latin typeface="Batang" panose="02030600000101010101" pitchFamily="18" charset="-127"/>
                <a:ea typeface="Batang" panose="02030600000101010101" pitchFamily="18" charset="-127"/>
              </a:rPr>
              <a:t>Patients for whom the GEP test was </a:t>
            </a:r>
            <a:r>
              <a:rPr lang="en-US" b="1" dirty="0" smtClean="0">
                <a:latin typeface="Batang" panose="02030600000101010101" pitchFamily="18" charset="-127"/>
                <a:ea typeface="Batang" panose="02030600000101010101" pitchFamily="18" charset="-127"/>
              </a:rPr>
              <a:t>performed </a:t>
            </a:r>
            <a:r>
              <a:rPr lang="en-US" b="1" dirty="0">
                <a:latin typeface="Batang" panose="02030600000101010101" pitchFamily="18" charset="-127"/>
                <a:ea typeface="Batang" panose="02030600000101010101" pitchFamily="18" charset="-127"/>
              </a:rPr>
              <a:t>had longer median survival than that historically reported for patients </a:t>
            </a:r>
            <a:r>
              <a:rPr lang="en-US" b="1" dirty="0" smtClean="0">
                <a:latin typeface="Batang" panose="02030600000101010101" pitchFamily="18" charset="-127"/>
                <a:ea typeface="Batang" panose="02030600000101010101" pitchFamily="18" charset="-127"/>
              </a:rPr>
              <a:t>with the same diagnosis and stage of disease.</a:t>
            </a:r>
          </a:p>
          <a:p>
            <a:endParaRPr lang="en-US" b="1" dirty="0" smtClean="0">
              <a:latin typeface="Batang" panose="02030600000101010101" pitchFamily="18" charset="-127"/>
              <a:ea typeface="Batang" panose="02030600000101010101" pitchFamily="18" charset="-127"/>
            </a:endParaRPr>
          </a:p>
          <a:p>
            <a:endParaRPr lang="en-US"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GEP is </a:t>
            </a:r>
            <a:r>
              <a:rPr lang="en-US" b="1" dirty="0">
                <a:latin typeface="Batang" panose="02030600000101010101" pitchFamily="18" charset="-127"/>
                <a:ea typeface="Batang" panose="02030600000101010101" pitchFamily="18" charset="-127"/>
              </a:rPr>
              <a:t>projected </a:t>
            </a:r>
            <a:r>
              <a:rPr lang="en-US" b="1" dirty="0" smtClean="0">
                <a:latin typeface="Batang" panose="02030600000101010101" pitchFamily="18" charset="-127"/>
                <a:ea typeface="Batang" panose="02030600000101010101" pitchFamily="18" charset="-127"/>
              </a:rPr>
              <a:t>not only to </a:t>
            </a:r>
            <a:r>
              <a:rPr lang="en-US" b="1" dirty="0">
                <a:latin typeface="Batang" panose="02030600000101010101" pitchFamily="18" charset="-127"/>
                <a:ea typeface="Batang" panose="02030600000101010101" pitchFamily="18" charset="-127"/>
              </a:rPr>
              <a:t>increase overall survival, </a:t>
            </a:r>
            <a:r>
              <a:rPr lang="en-US" b="1" dirty="0" smtClean="0">
                <a:latin typeface="Batang" panose="02030600000101010101" pitchFamily="18" charset="-127"/>
                <a:ea typeface="Batang" panose="02030600000101010101" pitchFamily="18" charset="-127"/>
              </a:rPr>
              <a:t>but also </a:t>
            </a:r>
            <a:r>
              <a:rPr lang="en-US" b="1" dirty="0">
                <a:latin typeface="Batang" panose="02030600000101010101" pitchFamily="18" charset="-127"/>
                <a:ea typeface="Batang" panose="02030600000101010101" pitchFamily="18" charset="-127"/>
              </a:rPr>
              <a:t>decrease toxicity of </a:t>
            </a:r>
            <a:r>
              <a:rPr lang="en-US" b="1" dirty="0" smtClean="0">
                <a:latin typeface="Batang" panose="02030600000101010101" pitchFamily="18" charset="-127"/>
                <a:ea typeface="Batang" panose="02030600000101010101" pitchFamily="18" charset="-127"/>
              </a:rPr>
              <a:t>treatment, and improve quality of life.</a:t>
            </a:r>
            <a:endParaRPr lang="en-US" b="1" dirty="0">
              <a:latin typeface="Batang" panose="02030600000101010101" pitchFamily="18" charset="-127"/>
              <a:ea typeface="Batang" panose="02030600000101010101" pitchFamily="18" charset="-127"/>
            </a:endParaRPr>
          </a:p>
        </p:txBody>
      </p:sp>
      <p:sp>
        <p:nvSpPr>
          <p:cNvPr id="3" name="TextBox 2"/>
          <p:cNvSpPr txBox="1"/>
          <p:nvPr/>
        </p:nvSpPr>
        <p:spPr>
          <a:xfrm>
            <a:off x="1598612" y="76200"/>
            <a:ext cx="8614281" cy="1077218"/>
          </a:xfrm>
          <a:prstGeom prst="rect">
            <a:avLst/>
          </a:prstGeom>
          <a:noFill/>
        </p:spPr>
        <p:txBody>
          <a:bodyPr wrap="none" rtlCol="0">
            <a:spAutoFit/>
          </a:bodyPr>
          <a:lstStyle/>
          <a:p>
            <a:pPr algn="ctr"/>
            <a:r>
              <a:rPr lang="en-US" sz="3200" dirty="0" smtClean="0">
                <a:latin typeface="Brush Script MT" panose="03060802040406070304" pitchFamily="66" charset="0"/>
              </a:rPr>
              <a:t>Learning lesson and how a small independent oncology practice </a:t>
            </a:r>
          </a:p>
          <a:p>
            <a:pPr algn="ctr"/>
            <a:r>
              <a:rPr lang="en-US" sz="3200" dirty="0" smtClean="0">
                <a:latin typeface="Brush Script MT" panose="03060802040406070304" pitchFamily="66" charset="0"/>
              </a:rPr>
              <a:t>will survive in the next 10 years and more</a:t>
            </a:r>
            <a:endParaRPr lang="en-US" sz="3200" dirty="0">
              <a:latin typeface="Brush Script MT" panose="030608020404060703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412" y="5771773"/>
            <a:ext cx="1758950" cy="1155700"/>
          </a:xfrm>
          <a:prstGeom prst="ellipse">
            <a:avLst/>
          </a:prstGeom>
          <a:ln>
            <a:noFill/>
          </a:ln>
          <a:effectLst>
            <a:softEdge rad="112500"/>
          </a:effectLst>
        </p:spPr>
      </p:pic>
    </p:spTree>
    <p:extLst>
      <p:ext uri="{BB962C8B-B14F-4D97-AF65-F5344CB8AC3E}">
        <p14:creationId xmlns:p14="http://schemas.microsoft.com/office/powerpoint/2010/main" val="248706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heel(1)">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0812" y="533400"/>
            <a:ext cx="5069593" cy="646331"/>
          </a:xfrm>
          <a:prstGeom prst="rect">
            <a:avLst/>
          </a:prstGeom>
          <a:noFill/>
          <a:effectLst>
            <a:outerShdw blurRad="76200" dir="13500000" sy="23000" kx="1200000" algn="br" rotWithShape="0">
              <a:prstClr val="black">
                <a:alpha val="20000"/>
              </a:prstClr>
            </a:outerShdw>
          </a:effectLst>
        </p:spPr>
        <p:txBody>
          <a:bodyPr wrap="none" rtlCol="0">
            <a:spAutoFit/>
          </a:bodyPr>
          <a:lstStyle/>
          <a:p>
            <a:r>
              <a:rPr lang="en-US" sz="3600" dirty="0" smtClean="0">
                <a:latin typeface="Brush Script MT" panose="03060802040406070304" pitchFamily="66" charset="0"/>
              </a:rPr>
              <a:t>Current landscape of cancer care</a:t>
            </a:r>
            <a:endParaRPr lang="en-US" sz="3600" dirty="0">
              <a:latin typeface="Brush Script MT" panose="03060802040406070304" pitchFamily="66" charset="0"/>
            </a:endParaRPr>
          </a:p>
        </p:txBody>
      </p:sp>
      <p:sp>
        <p:nvSpPr>
          <p:cNvPr id="2" name="TextBox 1"/>
          <p:cNvSpPr txBox="1"/>
          <p:nvPr/>
        </p:nvSpPr>
        <p:spPr>
          <a:xfrm>
            <a:off x="1709438" y="1828800"/>
            <a:ext cx="8991600" cy="4247317"/>
          </a:xfrm>
          <a:prstGeom prst="rect">
            <a:avLst/>
          </a:prstGeom>
          <a:noFill/>
        </p:spPr>
        <p:txBody>
          <a:bodyPr wrap="square" rtlCol="0">
            <a:spAutoFit/>
          </a:bodyPr>
          <a:lstStyle/>
          <a:p>
            <a:pPr marL="342900" indent="-342900">
              <a:buAutoNum type="arabicPeriod"/>
            </a:pPr>
            <a:r>
              <a:rPr lang="en-US" dirty="0" smtClean="0"/>
              <a:t>In the past 7 years, nearly 900 independent oncology practices in the United States have closed, been acquired by a hospital or merged with another entity, according to the Community Oncology Alliance. Several hundred more are struggling financially.</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As expenses rise, reimbursements decline and regulatory burdens intensify, some experts suggest the trend will continue.</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Others suggest independent providers who are willing </a:t>
            </a:r>
            <a:r>
              <a:rPr lang="en-US" b="1" dirty="0" smtClean="0">
                <a:solidFill>
                  <a:schemeClr val="accent5">
                    <a:lumMod val="75000"/>
                  </a:schemeClr>
                </a:solidFill>
                <a:effectLst>
                  <a:outerShdw blurRad="38100" dist="38100" dir="2700000" algn="tl">
                    <a:srgbClr val="000000">
                      <a:alpha val="43137"/>
                    </a:srgbClr>
                  </a:outerShdw>
                </a:effectLst>
              </a:rPr>
              <a:t>to adapt </a:t>
            </a:r>
            <a:r>
              <a:rPr lang="en-US" dirty="0" smtClean="0"/>
              <a:t>to the evolving health care environment </a:t>
            </a:r>
            <a:r>
              <a:rPr lang="en-US" dirty="0" smtClean="0">
                <a:solidFill>
                  <a:schemeClr val="accent5">
                    <a:lumMod val="75000"/>
                  </a:schemeClr>
                </a:solidFill>
              </a:rPr>
              <a:t>and </a:t>
            </a:r>
            <a:r>
              <a:rPr lang="en-US" b="1" dirty="0" smtClean="0">
                <a:solidFill>
                  <a:schemeClr val="accent5">
                    <a:lumMod val="75000"/>
                  </a:schemeClr>
                </a:solidFill>
                <a:effectLst>
                  <a:outerShdw blurRad="38100" dist="38100" dir="2700000" algn="tl">
                    <a:srgbClr val="000000">
                      <a:alpha val="43137"/>
                    </a:srgbClr>
                  </a:outerShdw>
                </a:effectLst>
              </a:rPr>
              <a:t>embrace creative strategies </a:t>
            </a:r>
            <a:r>
              <a:rPr lang="en-US" dirty="0" smtClean="0"/>
              <a:t>can find ways to thrive. </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algn="ctr"/>
            <a:r>
              <a:rPr lang="en-US" dirty="0" err="1" smtClean="0"/>
              <a:t>HemOnc</a:t>
            </a:r>
            <a:r>
              <a:rPr lang="en-US" dirty="0" smtClean="0"/>
              <a:t> today, October 10, 2014</a:t>
            </a:r>
            <a:endParaRPr lang="en-US" dirty="0"/>
          </a:p>
        </p:txBody>
      </p:sp>
    </p:spTree>
    <p:extLst>
      <p:ext uri="{BB962C8B-B14F-4D97-AF65-F5344CB8AC3E}">
        <p14:creationId xmlns:p14="http://schemas.microsoft.com/office/powerpoint/2010/main" val="419306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1000"/>
                                        <p:tgtEl>
                                          <p:spTgt spid="2">
                                            <p:txEl>
                                              <p:pRg st="6" end="6"/>
                                            </p:txEl>
                                          </p:spTgt>
                                        </p:tgtEl>
                                      </p:cBhvr>
                                    </p:animEffect>
                                    <p:anim calcmode="lin" valueType="num">
                                      <p:cBhvr>
                                        <p:cTn id="2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anim calcmode="lin" valueType="num">
                                      <p:cBhvr>
                                        <p:cTn id="3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237" y="76200"/>
            <a:ext cx="11523797" cy="1200329"/>
          </a:xfrm>
          <a:prstGeom prst="rect">
            <a:avLst/>
          </a:prstGeom>
          <a:noFill/>
        </p:spPr>
        <p:txBody>
          <a:bodyPr wrap="none" rtlCol="0">
            <a:spAutoFit/>
          </a:bodyPr>
          <a:lstStyle/>
          <a:p>
            <a:pPr algn="ctr"/>
            <a:r>
              <a:rPr lang="en-US" sz="3600" dirty="0" smtClean="0">
                <a:latin typeface="Brush Script MT" panose="03060802040406070304" pitchFamily="66" charset="0"/>
              </a:rPr>
              <a:t>From the research bench to the physician’s tool for diagnosis and treatment :</a:t>
            </a:r>
          </a:p>
          <a:p>
            <a:pPr algn="ctr"/>
            <a:r>
              <a:rPr lang="en-US" sz="3600" dirty="0" smtClean="0">
                <a:latin typeface="Brush Script MT" panose="03060802040406070304" pitchFamily="66" charset="0"/>
              </a:rPr>
              <a:t>Gene expression profiling –&gt; experiment design</a:t>
            </a:r>
            <a:endParaRPr lang="en-US" sz="3600" dirty="0">
              <a:latin typeface="Brush Script MT" panose="03060802040406070304" pitchFamily="66" charset="0"/>
            </a:endParaRPr>
          </a:p>
        </p:txBody>
      </p:sp>
      <p:pic>
        <p:nvPicPr>
          <p:cNvPr id="43" name="Picture 2" descr="The oligonucleotide array (such as the GeneChip from Affymetrix) uses probes that are short strands of DNA synthesized directly on the chip, and a single type of cell is examined at a time. Courtesy of The Science Creative Quarterly, artist: Jiang Lo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52" y="1676400"/>
            <a:ext cx="3581301" cy="40577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3580179" y="1524000"/>
            <a:ext cx="8600268" cy="4616648"/>
          </a:xfrm>
          <a:prstGeom prst="rect">
            <a:avLst/>
          </a:prstGeom>
          <a:noFill/>
        </p:spPr>
        <p:txBody>
          <a:bodyPr wrap="square" rtlCol="0">
            <a:spAutoFit/>
          </a:bodyPr>
          <a:lstStyle/>
          <a:p>
            <a:pPr marL="342900" indent="-342900">
              <a:buFont typeface="+mj-lt"/>
              <a:buAutoNum type="arabicPeriod"/>
            </a:pPr>
            <a:r>
              <a:rPr lang="en-US" sz="1400" dirty="0" smtClean="0"/>
              <a:t> core biopsies from tumor and normal tissue preserved in RNA-later</a:t>
            </a:r>
          </a:p>
          <a:p>
            <a:pPr marL="342900" indent="-342900">
              <a:buFont typeface="+mj-lt"/>
              <a:buAutoNum type="arabicPeriod"/>
            </a:pPr>
            <a:endParaRPr lang="en-US" sz="1400" dirty="0" smtClean="0"/>
          </a:p>
          <a:p>
            <a:pPr marL="342900" indent="-342900">
              <a:buFont typeface="+mj-lt"/>
              <a:buAutoNum type="arabicPeriod"/>
            </a:pPr>
            <a:r>
              <a:rPr lang="en-US" sz="1400" dirty="0" smtClean="0"/>
              <a:t>RNA extraction and QC - clean</a:t>
            </a:r>
            <a:r>
              <a:rPr lang="en-US" sz="1400" dirty="0"/>
              <a:t>, intact RNA will </a:t>
            </a:r>
            <a:r>
              <a:rPr lang="en-US" sz="1400" dirty="0" smtClean="0"/>
              <a:t> </a:t>
            </a:r>
            <a:r>
              <a:rPr lang="en-US" sz="1400" dirty="0"/>
              <a:t>ensure the </a:t>
            </a:r>
            <a:r>
              <a:rPr lang="en-US" sz="1400" dirty="0" smtClean="0"/>
              <a:t>generation of </a:t>
            </a:r>
            <a:r>
              <a:rPr lang="en-US" sz="1400" dirty="0"/>
              <a:t>high quality microarray </a:t>
            </a:r>
            <a:r>
              <a:rPr lang="en-US" sz="1400" dirty="0" smtClean="0"/>
              <a:t>data</a:t>
            </a:r>
          </a:p>
          <a:p>
            <a:pPr marL="342900" indent="-342900">
              <a:buFont typeface="+mj-lt"/>
              <a:buAutoNum type="arabicPeriod"/>
            </a:pPr>
            <a:endParaRPr lang="en-US" sz="1400" dirty="0" smtClean="0"/>
          </a:p>
          <a:p>
            <a:pPr marL="342900" indent="-342900">
              <a:buFont typeface="+mj-lt"/>
              <a:buAutoNum type="arabicPeriod"/>
            </a:pPr>
            <a:r>
              <a:rPr lang="en-US" sz="1400" dirty="0"/>
              <a:t>synthesis of double stranded cDNA from the RNA sample using reverse transcriptase and an </a:t>
            </a:r>
            <a:r>
              <a:rPr lang="en-US" sz="1400" dirty="0" err="1"/>
              <a:t>oligo-dT</a:t>
            </a:r>
            <a:r>
              <a:rPr lang="en-US" sz="1400" dirty="0"/>
              <a:t> </a:t>
            </a:r>
            <a:r>
              <a:rPr lang="en-US" sz="1400" dirty="0" smtClean="0"/>
              <a:t>primer</a:t>
            </a:r>
          </a:p>
          <a:p>
            <a:pPr marL="342900" indent="-342900">
              <a:buFont typeface="+mj-lt"/>
              <a:buAutoNum type="arabicPeriod"/>
            </a:pPr>
            <a:endParaRPr lang="en-US" sz="1400" dirty="0" smtClean="0"/>
          </a:p>
          <a:p>
            <a:pPr marL="342900" indent="-342900">
              <a:buFont typeface="+mj-lt"/>
              <a:buAutoNum type="arabicPeriod"/>
            </a:pPr>
            <a:r>
              <a:rPr lang="en-US" sz="1400" dirty="0"/>
              <a:t>in vitro transcription (IVT) reaction that produces amplified amounts of biotin-labeled antisense mRNA </a:t>
            </a:r>
            <a:r>
              <a:rPr lang="en-US" sz="1400" dirty="0" smtClean="0"/>
              <a:t>(</a:t>
            </a:r>
            <a:r>
              <a:rPr lang="en-US" sz="1400" dirty="0" err="1" smtClean="0"/>
              <a:t>cRNA</a:t>
            </a:r>
            <a:r>
              <a:rPr lang="en-US" sz="1400" dirty="0" smtClean="0"/>
              <a:t>)</a:t>
            </a:r>
          </a:p>
          <a:p>
            <a:pPr marL="342900" indent="-342900">
              <a:buFont typeface="+mj-lt"/>
              <a:buAutoNum type="arabicPeriod"/>
            </a:pPr>
            <a:endParaRPr lang="en-US" sz="1400" dirty="0" smtClean="0"/>
          </a:p>
          <a:p>
            <a:pPr marL="342900" indent="-342900">
              <a:buFont typeface="+mj-lt"/>
              <a:buAutoNum type="arabicPeriod"/>
            </a:pPr>
            <a:r>
              <a:rPr lang="en-US" sz="1400" dirty="0" err="1"/>
              <a:t>cRNA</a:t>
            </a:r>
            <a:r>
              <a:rPr lang="en-US" sz="1400" dirty="0"/>
              <a:t> </a:t>
            </a:r>
            <a:r>
              <a:rPr lang="en-US" sz="1400" dirty="0" smtClean="0"/>
              <a:t> fragmentation </a:t>
            </a:r>
            <a:r>
              <a:rPr lang="en-US" sz="1400" dirty="0"/>
              <a:t>using heat and </a:t>
            </a:r>
            <a:r>
              <a:rPr lang="en-US" sz="1400" dirty="0" smtClean="0"/>
              <a:t>Mg+2 (this </a:t>
            </a:r>
            <a:r>
              <a:rPr lang="en-US" sz="1400" dirty="0"/>
              <a:t>fragmentation reduces the </a:t>
            </a:r>
            <a:r>
              <a:rPr lang="en-US" sz="1400" dirty="0" err="1"/>
              <a:t>cRNA</a:t>
            </a:r>
            <a:r>
              <a:rPr lang="en-US" sz="1400" dirty="0"/>
              <a:t> to 25-200 </a:t>
            </a:r>
            <a:r>
              <a:rPr lang="en-US" sz="1400" dirty="0" err="1"/>
              <a:t>bp</a:t>
            </a:r>
            <a:r>
              <a:rPr lang="en-US" sz="1400" dirty="0"/>
              <a:t> </a:t>
            </a:r>
            <a:r>
              <a:rPr lang="en-US" sz="1400" dirty="0" smtClean="0"/>
              <a:t>fragments)</a:t>
            </a:r>
          </a:p>
          <a:p>
            <a:pPr marL="342900" indent="-342900">
              <a:buFont typeface="+mj-lt"/>
              <a:buAutoNum type="arabicPeriod"/>
            </a:pPr>
            <a:endParaRPr lang="en-US" sz="1400" dirty="0" smtClean="0"/>
          </a:p>
          <a:p>
            <a:pPr marL="342900" indent="-342900">
              <a:buFont typeface="+mj-lt"/>
              <a:buAutoNum type="arabicPeriod"/>
            </a:pPr>
            <a:r>
              <a:rPr lang="en-US" sz="1400" dirty="0" err="1" smtClean="0"/>
              <a:t>cRNA</a:t>
            </a:r>
            <a:r>
              <a:rPr lang="en-US" sz="1400" dirty="0" smtClean="0"/>
              <a:t> hybridization </a:t>
            </a:r>
            <a:r>
              <a:rPr lang="en-US" sz="1400" dirty="0"/>
              <a:t>at 45 degrees Celsius for 18 </a:t>
            </a:r>
            <a:r>
              <a:rPr lang="en-US" sz="1400" dirty="0" smtClean="0"/>
              <a:t>hours</a:t>
            </a:r>
          </a:p>
          <a:p>
            <a:pPr marL="342900" indent="-342900">
              <a:buFont typeface="+mj-lt"/>
              <a:buAutoNum type="arabicPeriod"/>
            </a:pPr>
            <a:endParaRPr lang="en-US" sz="1400" dirty="0" smtClean="0"/>
          </a:p>
          <a:p>
            <a:pPr marL="342900" indent="-342900">
              <a:buFont typeface="+mj-lt"/>
              <a:buAutoNum type="arabicPeriod"/>
            </a:pPr>
            <a:r>
              <a:rPr lang="en-US" sz="1400" dirty="0" smtClean="0"/>
              <a:t>Staining the </a:t>
            </a:r>
            <a:r>
              <a:rPr lang="en-US" sz="1400" dirty="0"/>
              <a:t>chip </a:t>
            </a:r>
            <a:r>
              <a:rPr lang="en-US" sz="1400" dirty="0" smtClean="0"/>
              <a:t>(U133 Plus 2.0)  </a:t>
            </a:r>
            <a:r>
              <a:rPr lang="en-US" sz="1400" dirty="0"/>
              <a:t>with a fluorescent molecule (streptavidin-</a:t>
            </a:r>
            <a:r>
              <a:rPr lang="en-US" sz="1400" dirty="0" err="1"/>
              <a:t>phycoerythrin</a:t>
            </a:r>
            <a:r>
              <a:rPr lang="en-US" sz="1400" dirty="0"/>
              <a:t>) that </a:t>
            </a:r>
            <a:r>
              <a:rPr lang="en-US" sz="1400" dirty="0" smtClean="0"/>
              <a:t>binds to biotin </a:t>
            </a:r>
          </a:p>
          <a:p>
            <a:pPr marL="342900" indent="-342900">
              <a:buFont typeface="+mj-lt"/>
              <a:buAutoNum type="arabicPeriod"/>
            </a:pPr>
            <a:endParaRPr lang="en-US" sz="1400" dirty="0" smtClean="0"/>
          </a:p>
          <a:p>
            <a:pPr marL="342900" indent="-342900">
              <a:buFont typeface="+mj-lt"/>
              <a:buAutoNum type="arabicPeriod"/>
            </a:pPr>
            <a:r>
              <a:rPr lang="en-US" sz="1400" dirty="0" smtClean="0"/>
              <a:t>series </a:t>
            </a:r>
            <a:r>
              <a:rPr lang="en-US" sz="1400" dirty="0"/>
              <a:t>of washes and </a:t>
            </a:r>
            <a:r>
              <a:rPr lang="en-US" sz="1400" dirty="0" smtClean="0"/>
              <a:t>stains binds </a:t>
            </a:r>
            <a:r>
              <a:rPr lang="en-US" sz="1400" dirty="0"/>
              <a:t>the biotin and provides an amplified flour that emits light when the </a:t>
            </a:r>
            <a:r>
              <a:rPr lang="en-US" sz="1400" dirty="0" smtClean="0"/>
              <a:t>chip</a:t>
            </a:r>
          </a:p>
          <a:p>
            <a:r>
              <a:rPr lang="en-US" sz="1400" dirty="0" smtClean="0"/>
              <a:t>         is </a:t>
            </a:r>
            <a:r>
              <a:rPr lang="en-US" sz="1400" dirty="0"/>
              <a:t>then scanned  </a:t>
            </a:r>
            <a:r>
              <a:rPr lang="en-US" sz="1400" dirty="0" smtClean="0"/>
              <a:t>and </a:t>
            </a:r>
            <a:r>
              <a:rPr lang="en-US" sz="1400" dirty="0"/>
              <a:t>the images processed using </a:t>
            </a:r>
            <a:r>
              <a:rPr lang="en-US" sz="1400" dirty="0" err="1"/>
              <a:t>Affymetrix</a:t>
            </a:r>
            <a:r>
              <a:rPr lang="en-US" sz="1400" dirty="0"/>
              <a:t> software, </a:t>
            </a:r>
            <a:r>
              <a:rPr lang="en-US" sz="1400" dirty="0" err="1"/>
              <a:t>GeneChip</a:t>
            </a:r>
            <a:r>
              <a:rPr lang="en-US" sz="1400" dirty="0"/>
              <a:t> Operating Software (GCOS</a:t>
            </a:r>
            <a:r>
              <a:rPr lang="en-US" sz="1400" dirty="0" smtClean="0"/>
              <a:t>)</a:t>
            </a:r>
          </a:p>
          <a:p>
            <a:endParaRPr lang="en-US" sz="1400" dirty="0" smtClean="0"/>
          </a:p>
          <a:p>
            <a:pPr marL="342900" indent="-342900">
              <a:buFont typeface="+mj-lt"/>
              <a:buAutoNum type="arabicPeriod" startAt="9"/>
            </a:pPr>
            <a:r>
              <a:rPr lang="en-US" sz="1400" dirty="0"/>
              <a:t>MAS </a:t>
            </a:r>
            <a:r>
              <a:rPr lang="en-US" sz="1400" dirty="0" smtClean="0"/>
              <a:t>file types are generated:</a:t>
            </a:r>
            <a:r>
              <a:rPr lang="en-US" sz="1400" b="1" dirty="0" smtClean="0"/>
              <a:t> </a:t>
            </a:r>
            <a:r>
              <a:rPr lang="en-US" sz="1400" dirty="0" smtClean="0"/>
              <a:t>Experiment </a:t>
            </a:r>
            <a:r>
              <a:rPr lang="en-US" sz="1400" dirty="0"/>
              <a:t>File *.</a:t>
            </a:r>
            <a:r>
              <a:rPr lang="en-US" sz="1400" dirty="0" smtClean="0"/>
              <a:t>EXP, </a:t>
            </a:r>
            <a:r>
              <a:rPr lang="en-US" sz="1400" dirty="0"/>
              <a:t>Image Data File *.</a:t>
            </a:r>
            <a:r>
              <a:rPr lang="en-US" sz="1400" dirty="0" smtClean="0"/>
              <a:t>DAT, </a:t>
            </a:r>
            <a:r>
              <a:rPr lang="en-US" sz="1400" dirty="0"/>
              <a:t>Cell Intensity File *.</a:t>
            </a:r>
            <a:r>
              <a:rPr lang="en-US" sz="1400" dirty="0" smtClean="0"/>
              <a:t>CEL, </a:t>
            </a:r>
          </a:p>
          <a:p>
            <a:r>
              <a:rPr lang="en-US" sz="1400" dirty="0" smtClean="0"/>
              <a:t>          Probe </a:t>
            </a:r>
            <a:r>
              <a:rPr lang="en-US" sz="1400" dirty="0"/>
              <a:t>Array Results File *.</a:t>
            </a:r>
            <a:r>
              <a:rPr lang="en-US" sz="1400" dirty="0" smtClean="0"/>
              <a:t>CHP, </a:t>
            </a:r>
            <a:r>
              <a:rPr lang="en-US" sz="1400" dirty="0"/>
              <a:t>Report File *.</a:t>
            </a:r>
            <a:r>
              <a:rPr lang="en-US" sz="1400" dirty="0" smtClean="0"/>
              <a:t>RPT, and </a:t>
            </a:r>
            <a:r>
              <a:rPr lang="en-US" sz="1400" dirty="0"/>
              <a:t>MAGE-ML *.</a:t>
            </a:r>
            <a:r>
              <a:rPr lang="en-US" sz="1400" dirty="0" smtClean="0"/>
              <a:t>XML</a:t>
            </a:r>
          </a:p>
          <a:p>
            <a:endParaRPr lang="en-US" sz="1400" dirty="0" smtClean="0"/>
          </a:p>
          <a:p>
            <a:r>
              <a:rPr lang="en-US" sz="1400" dirty="0" smtClean="0"/>
              <a:t>10.   Importing CEL file into Elsevier Pathway Studio software.</a:t>
            </a:r>
            <a:endParaRPr lang="en-US" sz="1400" dirty="0"/>
          </a:p>
        </p:txBody>
      </p:sp>
    </p:spTree>
    <p:extLst>
      <p:ext uri="{BB962C8B-B14F-4D97-AF65-F5344CB8AC3E}">
        <p14:creationId xmlns:p14="http://schemas.microsoft.com/office/powerpoint/2010/main" val="391217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randombar(horizontal)">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1000"/>
                                        <p:tgtEl>
                                          <p:spTgt spid="25">
                                            <p:txEl>
                                              <p:pRg st="0" end="0"/>
                                            </p:txEl>
                                          </p:spTgt>
                                        </p:tgtEl>
                                      </p:cBhvr>
                                    </p:animEffect>
                                    <p:anim calcmode="lin" valueType="num">
                                      <p:cBhvr>
                                        <p:cTn id="20"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1000"/>
                                        <p:tgtEl>
                                          <p:spTgt spid="25">
                                            <p:txEl>
                                              <p:pRg st="2" end="2"/>
                                            </p:txEl>
                                          </p:spTgt>
                                        </p:tgtEl>
                                      </p:cBhvr>
                                    </p:animEffect>
                                    <p:anim calcmode="lin" valueType="num">
                                      <p:cBhvr>
                                        <p:cTn id="25"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animEffect transition="in" filter="fade">
                                      <p:cBhvr>
                                        <p:cTn id="31" dur="1000"/>
                                        <p:tgtEl>
                                          <p:spTgt spid="25">
                                            <p:txEl>
                                              <p:pRg st="4" end="4"/>
                                            </p:txEl>
                                          </p:spTgt>
                                        </p:tgtEl>
                                      </p:cBhvr>
                                    </p:animEffect>
                                    <p:anim calcmode="lin" valueType="num">
                                      <p:cBhvr>
                                        <p:cTn id="32"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xEl>
                                              <p:pRg st="6" end="6"/>
                                            </p:txEl>
                                          </p:spTgt>
                                        </p:tgtEl>
                                        <p:attrNameLst>
                                          <p:attrName>style.visibility</p:attrName>
                                        </p:attrNameLst>
                                      </p:cBhvr>
                                      <p:to>
                                        <p:strVal val="visible"/>
                                      </p:to>
                                    </p:set>
                                    <p:animEffect transition="in" filter="fade">
                                      <p:cBhvr>
                                        <p:cTn id="36" dur="1000"/>
                                        <p:tgtEl>
                                          <p:spTgt spid="25">
                                            <p:txEl>
                                              <p:pRg st="6" end="6"/>
                                            </p:txEl>
                                          </p:spTgt>
                                        </p:tgtEl>
                                      </p:cBhvr>
                                    </p:animEffect>
                                    <p:anim calcmode="lin" valueType="num">
                                      <p:cBhvr>
                                        <p:cTn id="37" dur="1000" fill="hold"/>
                                        <p:tgtEl>
                                          <p:spTgt spid="2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xEl>
                                              <p:pRg st="8" end="8"/>
                                            </p:txEl>
                                          </p:spTgt>
                                        </p:tgtEl>
                                        <p:attrNameLst>
                                          <p:attrName>style.visibility</p:attrName>
                                        </p:attrNameLst>
                                      </p:cBhvr>
                                      <p:to>
                                        <p:strVal val="visible"/>
                                      </p:to>
                                    </p:set>
                                    <p:animEffect transition="in" filter="fade">
                                      <p:cBhvr>
                                        <p:cTn id="43" dur="1000"/>
                                        <p:tgtEl>
                                          <p:spTgt spid="25">
                                            <p:txEl>
                                              <p:pRg st="8" end="8"/>
                                            </p:txEl>
                                          </p:spTgt>
                                        </p:tgtEl>
                                      </p:cBhvr>
                                    </p:animEffect>
                                    <p:anim calcmode="lin" valueType="num">
                                      <p:cBhvr>
                                        <p:cTn id="44" dur="1000" fill="hold"/>
                                        <p:tgtEl>
                                          <p:spTgt spid="25">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5">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xEl>
                                              <p:pRg st="10" end="10"/>
                                            </p:txEl>
                                          </p:spTgt>
                                        </p:tgtEl>
                                        <p:attrNameLst>
                                          <p:attrName>style.visibility</p:attrName>
                                        </p:attrNameLst>
                                      </p:cBhvr>
                                      <p:to>
                                        <p:strVal val="visible"/>
                                      </p:to>
                                    </p:set>
                                    <p:animEffect transition="in" filter="fade">
                                      <p:cBhvr>
                                        <p:cTn id="48" dur="1000"/>
                                        <p:tgtEl>
                                          <p:spTgt spid="25">
                                            <p:txEl>
                                              <p:pRg st="10" end="10"/>
                                            </p:txEl>
                                          </p:spTgt>
                                        </p:tgtEl>
                                      </p:cBhvr>
                                    </p:animEffect>
                                    <p:anim calcmode="lin" valueType="num">
                                      <p:cBhvr>
                                        <p:cTn id="49" dur="1000" fill="hold"/>
                                        <p:tgtEl>
                                          <p:spTgt spid="25">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2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xEl>
                                              <p:pRg st="12" end="12"/>
                                            </p:txEl>
                                          </p:spTgt>
                                        </p:tgtEl>
                                        <p:attrNameLst>
                                          <p:attrName>style.visibility</p:attrName>
                                        </p:attrNameLst>
                                      </p:cBhvr>
                                      <p:to>
                                        <p:strVal val="visible"/>
                                      </p:to>
                                    </p:set>
                                    <p:animEffect transition="in" filter="fade">
                                      <p:cBhvr>
                                        <p:cTn id="55" dur="1000"/>
                                        <p:tgtEl>
                                          <p:spTgt spid="25">
                                            <p:txEl>
                                              <p:pRg st="12" end="12"/>
                                            </p:txEl>
                                          </p:spTgt>
                                        </p:tgtEl>
                                      </p:cBhvr>
                                    </p:animEffect>
                                    <p:anim calcmode="lin" valueType="num">
                                      <p:cBhvr>
                                        <p:cTn id="56" dur="1000" fill="hold"/>
                                        <p:tgtEl>
                                          <p:spTgt spid="25">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25">
                                            <p:txEl>
                                              <p:pRg st="12" end="1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5">
                                            <p:txEl>
                                              <p:pRg st="14" end="14"/>
                                            </p:txEl>
                                          </p:spTgt>
                                        </p:tgtEl>
                                        <p:attrNameLst>
                                          <p:attrName>style.visibility</p:attrName>
                                        </p:attrNameLst>
                                      </p:cBhvr>
                                      <p:to>
                                        <p:strVal val="visible"/>
                                      </p:to>
                                    </p:set>
                                    <p:animEffect transition="in" filter="fade">
                                      <p:cBhvr>
                                        <p:cTn id="60" dur="1000"/>
                                        <p:tgtEl>
                                          <p:spTgt spid="25">
                                            <p:txEl>
                                              <p:pRg st="14" end="14"/>
                                            </p:txEl>
                                          </p:spTgt>
                                        </p:tgtEl>
                                      </p:cBhvr>
                                    </p:animEffect>
                                    <p:anim calcmode="lin" valueType="num">
                                      <p:cBhvr>
                                        <p:cTn id="61" dur="1000" fill="hold"/>
                                        <p:tgtEl>
                                          <p:spTgt spid="25">
                                            <p:txEl>
                                              <p:pRg st="14" end="14"/>
                                            </p:txEl>
                                          </p:spTgt>
                                        </p:tgtEl>
                                        <p:attrNameLst>
                                          <p:attrName>ppt_x</p:attrName>
                                        </p:attrNameLst>
                                      </p:cBhvr>
                                      <p:tavLst>
                                        <p:tav tm="0">
                                          <p:val>
                                            <p:strVal val="#ppt_x"/>
                                          </p:val>
                                        </p:tav>
                                        <p:tav tm="100000">
                                          <p:val>
                                            <p:strVal val="#ppt_x"/>
                                          </p:val>
                                        </p:tav>
                                      </p:tavLst>
                                    </p:anim>
                                    <p:anim calcmode="lin" valueType="num">
                                      <p:cBhvr>
                                        <p:cTn id="62" dur="1000" fill="hold"/>
                                        <p:tgtEl>
                                          <p:spTgt spid="25">
                                            <p:txEl>
                                              <p:pRg st="14" end="14"/>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5">
                                            <p:txEl>
                                              <p:pRg st="15" end="15"/>
                                            </p:txEl>
                                          </p:spTgt>
                                        </p:tgtEl>
                                        <p:attrNameLst>
                                          <p:attrName>style.visibility</p:attrName>
                                        </p:attrNameLst>
                                      </p:cBhvr>
                                      <p:to>
                                        <p:strVal val="visible"/>
                                      </p:to>
                                    </p:set>
                                    <p:animEffect transition="in" filter="fade">
                                      <p:cBhvr>
                                        <p:cTn id="65" dur="1000"/>
                                        <p:tgtEl>
                                          <p:spTgt spid="25">
                                            <p:txEl>
                                              <p:pRg st="15" end="15"/>
                                            </p:txEl>
                                          </p:spTgt>
                                        </p:tgtEl>
                                      </p:cBhvr>
                                    </p:animEffect>
                                    <p:anim calcmode="lin" valueType="num">
                                      <p:cBhvr>
                                        <p:cTn id="66" dur="1000" fill="hold"/>
                                        <p:tgtEl>
                                          <p:spTgt spid="25">
                                            <p:txEl>
                                              <p:pRg st="15" end="15"/>
                                            </p:txEl>
                                          </p:spTgt>
                                        </p:tgtEl>
                                        <p:attrNameLst>
                                          <p:attrName>ppt_x</p:attrName>
                                        </p:attrNameLst>
                                      </p:cBhvr>
                                      <p:tavLst>
                                        <p:tav tm="0">
                                          <p:val>
                                            <p:strVal val="#ppt_x"/>
                                          </p:val>
                                        </p:tav>
                                        <p:tav tm="100000">
                                          <p:val>
                                            <p:strVal val="#ppt_x"/>
                                          </p:val>
                                        </p:tav>
                                      </p:tavLst>
                                    </p:anim>
                                    <p:anim calcmode="lin" valueType="num">
                                      <p:cBhvr>
                                        <p:cTn id="67" dur="1000" fill="hold"/>
                                        <p:tgtEl>
                                          <p:spTgt spid="2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5">
                                            <p:txEl>
                                              <p:pRg st="17" end="17"/>
                                            </p:txEl>
                                          </p:spTgt>
                                        </p:tgtEl>
                                        <p:attrNameLst>
                                          <p:attrName>style.visibility</p:attrName>
                                        </p:attrNameLst>
                                      </p:cBhvr>
                                      <p:to>
                                        <p:strVal val="visible"/>
                                      </p:to>
                                    </p:set>
                                    <p:animEffect transition="in" filter="fade">
                                      <p:cBhvr>
                                        <p:cTn id="72" dur="1000"/>
                                        <p:tgtEl>
                                          <p:spTgt spid="25">
                                            <p:txEl>
                                              <p:pRg st="17" end="17"/>
                                            </p:txEl>
                                          </p:spTgt>
                                        </p:tgtEl>
                                      </p:cBhvr>
                                    </p:animEffect>
                                    <p:anim calcmode="lin" valueType="num">
                                      <p:cBhvr>
                                        <p:cTn id="73" dur="1000" fill="hold"/>
                                        <p:tgtEl>
                                          <p:spTgt spid="25">
                                            <p:txEl>
                                              <p:pRg st="17" end="17"/>
                                            </p:txEl>
                                          </p:spTgt>
                                        </p:tgtEl>
                                        <p:attrNameLst>
                                          <p:attrName>ppt_x</p:attrName>
                                        </p:attrNameLst>
                                      </p:cBhvr>
                                      <p:tavLst>
                                        <p:tav tm="0">
                                          <p:val>
                                            <p:strVal val="#ppt_x"/>
                                          </p:val>
                                        </p:tav>
                                        <p:tav tm="100000">
                                          <p:val>
                                            <p:strVal val="#ppt_x"/>
                                          </p:val>
                                        </p:tav>
                                      </p:tavLst>
                                    </p:anim>
                                    <p:anim calcmode="lin" valueType="num">
                                      <p:cBhvr>
                                        <p:cTn id="74" dur="1000" fill="hold"/>
                                        <p:tgtEl>
                                          <p:spTgt spid="25">
                                            <p:txEl>
                                              <p:pRg st="17" end="17"/>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5">
                                            <p:txEl>
                                              <p:pRg st="18" end="18"/>
                                            </p:txEl>
                                          </p:spTgt>
                                        </p:tgtEl>
                                        <p:attrNameLst>
                                          <p:attrName>style.visibility</p:attrName>
                                        </p:attrNameLst>
                                      </p:cBhvr>
                                      <p:to>
                                        <p:strVal val="visible"/>
                                      </p:to>
                                    </p:set>
                                    <p:animEffect transition="in" filter="fade">
                                      <p:cBhvr>
                                        <p:cTn id="77" dur="1000"/>
                                        <p:tgtEl>
                                          <p:spTgt spid="25">
                                            <p:txEl>
                                              <p:pRg st="18" end="18"/>
                                            </p:txEl>
                                          </p:spTgt>
                                        </p:tgtEl>
                                      </p:cBhvr>
                                    </p:animEffect>
                                    <p:anim calcmode="lin" valueType="num">
                                      <p:cBhvr>
                                        <p:cTn id="78" dur="1000" fill="hold"/>
                                        <p:tgtEl>
                                          <p:spTgt spid="25">
                                            <p:txEl>
                                              <p:pRg st="18" end="18"/>
                                            </p:txEl>
                                          </p:spTgt>
                                        </p:tgtEl>
                                        <p:attrNameLst>
                                          <p:attrName>ppt_x</p:attrName>
                                        </p:attrNameLst>
                                      </p:cBhvr>
                                      <p:tavLst>
                                        <p:tav tm="0">
                                          <p:val>
                                            <p:strVal val="#ppt_x"/>
                                          </p:val>
                                        </p:tav>
                                        <p:tav tm="100000">
                                          <p:val>
                                            <p:strVal val="#ppt_x"/>
                                          </p:val>
                                        </p:tav>
                                      </p:tavLst>
                                    </p:anim>
                                    <p:anim calcmode="lin" valueType="num">
                                      <p:cBhvr>
                                        <p:cTn id="79" dur="1000" fill="hold"/>
                                        <p:tgtEl>
                                          <p:spTgt spid="25">
                                            <p:txEl>
                                              <p:pRg st="18" end="18"/>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5">
                                            <p:txEl>
                                              <p:pRg st="20" end="20"/>
                                            </p:txEl>
                                          </p:spTgt>
                                        </p:tgtEl>
                                        <p:attrNameLst>
                                          <p:attrName>style.visibility</p:attrName>
                                        </p:attrNameLst>
                                      </p:cBhvr>
                                      <p:to>
                                        <p:strVal val="visible"/>
                                      </p:to>
                                    </p:set>
                                    <p:animEffect transition="in" filter="fade">
                                      <p:cBhvr>
                                        <p:cTn id="82" dur="1000"/>
                                        <p:tgtEl>
                                          <p:spTgt spid="25">
                                            <p:txEl>
                                              <p:pRg st="20" end="20"/>
                                            </p:txEl>
                                          </p:spTgt>
                                        </p:tgtEl>
                                      </p:cBhvr>
                                    </p:animEffect>
                                    <p:anim calcmode="lin" valueType="num">
                                      <p:cBhvr>
                                        <p:cTn id="83" dur="1000" fill="hold"/>
                                        <p:tgtEl>
                                          <p:spTgt spid="25">
                                            <p:txEl>
                                              <p:pRg st="20" end="20"/>
                                            </p:txEl>
                                          </p:spTgt>
                                        </p:tgtEl>
                                        <p:attrNameLst>
                                          <p:attrName>ppt_x</p:attrName>
                                        </p:attrNameLst>
                                      </p:cBhvr>
                                      <p:tavLst>
                                        <p:tav tm="0">
                                          <p:val>
                                            <p:strVal val="#ppt_x"/>
                                          </p:val>
                                        </p:tav>
                                        <p:tav tm="100000">
                                          <p:val>
                                            <p:strVal val="#ppt_x"/>
                                          </p:val>
                                        </p:tav>
                                      </p:tavLst>
                                    </p:anim>
                                    <p:anim calcmode="lin" valueType="num">
                                      <p:cBhvr>
                                        <p:cTn id="84" dur="1000" fill="hold"/>
                                        <p:tgtEl>
                                          <p:spTgt spid="25">
                                            <p:txEl>
                                              <p:pRg st="20" end="2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2" y="685800"/>
            <a:ext cx="11582400" cy="1631216"/>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66 year old Caucasian female diagnosed with moderate </a:t>
            </a:r>
            <a:r>
              <a:rPr lang="en-US" sz="1400" b="1" dirty="0">
                <a:latin typeface="Batang" panose="02030600000101010101" pitchFamily="18" charset="-127"/>
                <a:ea typeface="Batang" panose="02030600000101010101" pitchFamily="18" charset="-127"/>
              </a:rPr>
              <a:t>to poorly differentiated </a:t>
            </a:r>
            <a:r>
              <a:rPr lang="en-US" sz="1400" b="1" u="sng" dirty="0">
                <a:latin typeface="Batang" panose="02030600000101010101" pitchFamily="18" charset="-127"/>
                <a:ea typeface="Batang" panose="02030600000101010101" pitchFamily="18" charset="-127"/>
              </a:rPr>
              <a:t>hepatocellular carcinoma </a:t>
            </a:r>
            <a:r>
              <a:rPr lang="en-US" sz="1400" b="1" dirty="0">
                <a:latin typeface="Batang" panose="02030600000101010101" pitchFamily="18" charset="-127"/>
                <a:ea typeface="Batang" panose="02030600000101010101" pitchFamily="18" charset="-127"/>
              </a:rPr>
              <a:t>with associated </a:t>
            </a:r>
            <a:r>
              <a:rPr lang="en-US" sz="1400" b="1" dirty="0" smtClean="0">
                <a:latin typeface="Batang" panose="02030600000101010101" pitchFamily="18" charset="-127"/>
                <a:ea typeface="Batang" panose="02030600000101010101" pitchFamily="18" charset="-127"/>
              </a:rPr>
              <a:t>necrosis</a:t>
            </a:r>
          </a:p>
          <a:p>
            <a:pPr marL="171450" indent="-171450">
              <a:buFontTx/>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Pet/Ct scan shows 9.0x7.2x5.7 cm right hepatic lobe mass</a:t>
            </a:r>
          </a:p>
          <a:p>
            <a:pPr marL="285750" indent="-285750">
              <a:buFont typeface="Wingdings" panose="05000000000000000000" pitchFamily="2" charset="2"/>
              <a:buChar char="§"/>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Resection </a:t>
            </a:r>
            <a:r>
              <a:rPr lang="en-US" sz="1400" b="1" dirty="0">
                <a:latin typeface="Batang" panose="02030600000101010101" pitchFamily="18" charset="-127"/>
                <a:ea typeface="Batang" panose="02030600000101010101" pitchFamily="18" charset="-127"/>
              </a:rPr>
              <a:t>of hepatocellular carcinoma involving an ascending colon in the right lateral abdominal </a:t>
            </a:r>
            <a:r>
              <a:rPr lang="en-US" sz="1400" b="1" dirty="0" smtClean="0">
                <a:latin typeface="Batang" panose="02030600000101010101" pitchFamily="18" charset="-127"/>
                <a:ea typeface="Batang" panose="02030600000101010101" pitchFamily="18" charset="-127"/>
              </a:rPr>
              <a:t>wall, segments </a:t>
            </a:r>
            <a:r>
              <a:rPr lang="en-US" sz="1400" b="1" dirty="0">
                <a:latin typeface="Batang" panose="02030600000101010101" pitchFamily="18" charset="-127"/>
                <a:ea typeface="Batang" panose="02030600000101010101" pitchFamily="18" charset="-127"/>
              </a:rPr>
              <a:t>5 and 6 </a:t>
            </a:r>
            <a:r>
              <a:rPr lang="en-US" sz="1400" b="1" dirty="0" smtClean="0">
                <a:latin typeface="Batang" panose="02030600000101010101" pitchFamily="18" charset="-127"/>
                <a:ea typeface="Batang" panose="02030600000101010101" pitchFamily="18" charset="-127"/>
              </a:rPr>
              <a:t>from </a:t>
            </a:r>
            <a:r>
              <a:rPr lang="en-US" sz="1400" b="1" dirty="0">
                <a:latin typeface="Batang" panose="02030600000101010101" pitchFamily="18" charset="-127"/>
                <a:ea typeface="Batang" panose="02030600000101010101" pitchFamily="18" charset="-127"/>
              </a:rPr>
              <a:t>the </a:t>
            </a:r>
            <a:r>
              <a:rPr lang="en-US" sz="1400" b="1" dirty="0" smtClean="0">
                <a:latin typeface="Batang" panose="02030600000101010101" pitchFamily="18" charset="-127"/>
                <a:ea typeface="Batang" panose="02030600000101010101" pitchFamily="18" charset="-127"/>
              </a:rPr>
              <a:t>liver and 11 </a:t>
            </a:r>
            <a:r>
              <a:rPr lang="en-US" sz="1400" b="1" dirty="0">
                <a:latin typeface="Batang" panose="02030600000101010101" pitchFamily="18" charset="-127"/>
                <a:ea typeface="Batang" panose="02030600000101010101" pitchFamily="18" charset="-127"/>
              </a:rPr>
              <a:t>benign lymph nodes </a:t>
            </a:r>
            <a:endParaRPr lang="en-US" sz="14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endParaRPr lang="en-US" sz="8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Core </a:t>
            </a:r>
            <a:r>
              <a:rPr lang="en-US" sz="1400" b="1" dirty="0">
                <a:latin typeface="Batang" panose="02030600000101010101" pitchFamily="18" charset="-127"/>
                <a:ea typeface="Batang" panose="02030600000101010101" pitchFamily="18" charset="-127"/>
              </a:rPr>
              <a:t>biopsies of liver tumor as well as some of the normal  liver parenchymal cells were sent for gene expression profile analysis</a:t>
            </a:r>
            <a:r>
              <a:rPr lang="en-US" sz="1400" b="1" dirty="0" smtClean="0">
                <a:latin typeface="Batang" panose="02030600000101010101" pitchFamily="18" charset="-127"/>
                <a:ea typeface="Batang" panose="02030600000101010101" pitchFamily="18" charset="-127"/>
              </a:rPr>
              <a:t>.</a:t>
            </a:r>
            <a:endParaRPr lang="en-US" sz="1400" b="1" dirty="0">
              <a:latin typeface="Batang" panose="02030600000101010101" pitchFamily="18" charset="-127"/>
              <a:ea typeface="Batang" panose="02030600000101010101" pitchFamily="18" charset="-127"/>
            </a:endParaRPr>
          </a:p>
        </p:txBody>
      </p:sp>
      <p:sp>
        <p:nvSpPr>
          <p:cNvPr id="5" name="TextBox 4"/>
          <p:cNvSpPr txBox="1"/>
          <p:nvPr/>
        </p:nvSpPr>
        <p:spPr>
          <a:xfrm>
            <a:off x="5034323" y="39469"/>
            <a:ext cx="2082943" cy="646331"/>
          </a:xfrm>
          <a:prstGeom prst="rect">
            <a:avLst/>
          </a:prstGeom>
          <a:noFill/>
          <a:effectLst>
            <a:outerShdw blurRad="76200" dir="13500000" sy="23000" kx="1200000" algn="br" rotWithShape="0">
              <a:prstClr val="black">
                <a:alpha val="20000"/>
              </a:prstClr>
            </a:outerShdw>
          </a:effectLst>
        </p:spPr>
        <p:txBody>
          <a:bodyPr wrap="none" rtlCol="0">
            <a:spAutoFit/>
          </a:bodyPr>
          <a:lstStyle/>
          <a:p>
            <a:r>
              <a:rPr lang="en-US" sz="3600" dirty="0" smtClean="0">
                <a:latin typeface="Brush Script MT" panose="03060802040406070304" pitchFamily="66" charset="0"/>
              </a:rPr>
              <a:t>First patient</a:t>
            </a:r>
            <a:endParaRPr lang="en-US" sz="3600" dirty="0">
              <a:latin typeface="Brush Script MT" panose="03060802040406070304" pitchFamily="66"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31" y="2971800"/>
            <a:ext cx="2673481" cy="261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0" r="3848"/>
          <a:stretch/>
        </p:blipFill>
        <p:spPr bwMode="auto">
          <a:xfrm>
            <a:off x="2952313" y="2971800"/>
            <a:ext cx="4970899" cy="263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8921" y="2961590"/>
            <a:ext cx="3866194" cy="2599050"/>
          </a:xfrm>
          <a:prstGeom prst="rect">
            <a:avLst/>
          </a:prstGeom>
        </p:spPr>
      </p:pic>
      <p:sp>
        <p:nvSpPr>
          <p:cNvPr id="11" name="Rectangle 10"/>
          <p:cNvSpPr/>
          <p:nvPr/>
        </p:nvSpPr>
        <p:spPr>
          <a:xfrm>
            <a:off x="7937666" y="2532459"/>
            <a:ext cx="4041903" cy="261610"/>
          </a:xfrm>
          <a:prstGeom prst="rect">
            <a:avLst/>
          </a:prstGeom>
        </p:spPr>
        <p:txBody>
          <a:bodyPr wrap="square">
            <a:spAutoFit/>
          </a:bodyPr>
          <a:lstStyle/>
          <a:p>
            <a:pPr algn="ctr"/>
            <a:r>
              <a:rPr lang="en-US" sz="1100" b="1" dirty="0" smtClean="0">
                <a:latin typeface="Batang" panose="02030600000101010101" pitchFamily="18" charset="-127"/>
                <a:ea typeface="Batang" panose="02030600000101010101" pitchFamily="18" charset="-127"/>
              </a:rPr>
              <a:t>Liver cancer survival in women by survival time and age</a:t>
            </a:r>
            <a:endParaRPr lang="en-US" sz="1100" b="1" dirty="0">
              <a:latin typeface="Batang" panose="02030600000101010101" pitchFamily="18" charset="-127"/>
              <a:ea typeface="Batang" panose="02030600000101010101" pitchFamily="18" charset="-127"/>
            </a:endParaRPr>
          </a:p>
        </p:txBody>
      </p:sp>
      <p:sp>
        <p:nvSpPr>
          <p:cNvPr id="12" name="Rectangle 11"/>
          <p:cNvSpPr/>
          <p:nvPr/>
        </p:nvSpPr>
        <p:spPr>
          <a:xfrm>
            <a:off x="7542212" y="5791200"/>
            <a:ext cx="4646613" cy="430887"/>
          </a:xfrm>
          <a:prstGeom prst="rect">
            <a:avLst/>
          </a:prstGeom>
        </p:spPr>
        <p:txBody>
          <a:bodyPr wrap="square">
            <a:spAutoFit/>
          </a:bodyPr>
          <a:lstStyle/>
          <a:p>
            <a:pPr algn="ctr"/>
            <a:r>
              <a:rPr lang="en-US" sz="1100" dirty="0" smtClean="0">
                <a:latin typeface="Batang" panose="02030600000101010101" pitchFamily="18" charset="-127"/>
                <a:ea typeface="Batang" panose="02030600000101010101" pitchFamily="18" charset="-127"/>
              </a:rPr>
              <a:t>The figure shows survival rates for liver cancer by survival time and age for the US male and female between 1988 and 2007.</a:t>
            </a:r>
            <a:endParaRPr lang="en-US" sz="11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131812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17193"/>
          <a:stretch/>
        </p:blipFill>
        <p:spPr>
          <a:xfrm>
            <a:off x="301843" y="990600"/>
            <a:ext cx="4818891" cy="3657600"/>
          </a:xfrm>
          <a:prstGeom prst="rect">
            <a:avLst/>
          </a:prstGeom>
        </p:spPr>
      </p:pic>
      <p:sp>
        <p:nvSpPr>
          <p:cNvPr id="5" name="Rectangle 4"/>
          <p:cNvSpPr/>
          <p:nvPr/>
        </p:nvSpPr>
        <p:spPr>
          <a:xfrm>
            <a:off x="150812" y="41701"/>
            <a:ext cx="5466109" cy="830997"/>
          </a:xfrm>
          <a:prstGeom prst="rect">
            <a:avLst/>
          </a:prstGeom>
        </p:spPr>
        <p:txBody>
          <a:bodyPr wrap="square">
            <a:spAutoFit/>
          </a:bodyPr>
          <a:lstStyle/>
          <a:p>
            <a:pPr algn="ctr"/>
            <a:r>
              <a:rPr lang="en-US" sz="1600" b="1" dirty="0" smtClean="0">
                <a:latin typeface="Batang" panose="02030600000101010101" pitchFamily="18" charset="-127"/>
                <a:ea typeface="Batang" panose="02030600000101010101" pitchFamily="18" charset="-127"/>
              </a:rPr>
              <a:t>Dominant signal </a:t>
            </a:r>
            <a:r>
              <a:rPr lang="en-US" sz="1600" b="1" dirty="0">
                <a:latin typeface="Batang" panose="02030600000101010101" pitchFamily="18" charset="-127"/>
                <a:ea typeface="Batang" panose="02030600000101010101" pitchFamily="18" charset="-127"/>
              </a:rPr>
              <a:t>transduction pathways through which the hepatocellular carcinoma has proliferate </a:t>
            </a:r>
            <a:r>
              <a:rPr lang="en-US" sz="1600" b="1" dirty="0" smtClean="0">
                <a:latin typeface="Batang" panose="02030600000101010101" pitchFamily="18" charset="-127"/>
                <a:ea typeface="Batang" panose="02030600000101010101" pitchFamily="18" charset="-127"/>
              </a:rPr>
              <a:t>is through </a:t>
            </a:r>
            <a:r>
              <a:rPr lang="en-US" sz="1600" b="1" dirty="0">
                <a:latin typeface="Batang" panose="02030600000101010101" pitchFamily="18" charset="-127"/>
                <a:ea typeface="Batang" panose="02030600000101010101" pitchFamily="18" charset="-127"/>
              </a:rPr>
              <a:t>the </a:t>
            </a:r>
            <a:r>
              <a:rPr lang="en-US" sz="1600" b="1" dirty="0" err="1">
                <a:latin typeface="Batang" panose="02030600000101010101" pitchFamily="18" charset="-127"/>
                <a:ea typeface="Batang" panose="02030600000101010101" pitchFamily="18" charset="-127"/>
              </a:rPr>
              <a:t>Raf</a:t>
            </a:r>
            <a:r>
              <a:rPr lang="en-US" sz="1600" b="1" dirty="0">
                <a:latin typeface="Batang" panose="02030600000101010101" pitchFamily="18" charset="-127"/>
                <a:ea typeface="Batang" panose="02030600000101010101" pitchFamily="18" charset="-127"/>
              </a:rPr>
              <a:t>- </a:t>
            </a:r>
            <a:r>
              <a:rPr lang="en-US" sz="1600" b="1" dirty="0" err="1">
                <a:latin typeface="Batang" panose="02030600000101010101" pitchFamily="18" charset="-127"/>
                <a:ea typeface="Batang" panose="02030600000101010101" pitchFamily="18" charset="-127"/>
              </a:rPr>
              <a:t>Ras</a:t>
            </a:r>
            <a:r>
              <a:rPr lang="en-US" sz="1600" b="1" dirty="0">
                <a:latin typeface="Batang" panose="02030600000101010101" pitchFamily="18" charset="-127"/>
                <a:ea typeface="Batang" panose="02030600000101010101" pitchFamily="18" charset="-127"/>
              </a:rPr>
              <a:t>-MEK-Map kinase pathway.  </a:t>
            </a:r>
          </a:p>
        </p:txBody>
      </p:sp>
      <p:sp>
        <p:nvSpPr>
          <p:cNvPr id="7" name="Oval 6"/>
          <p:cNvSpPr/>
          <p:nvPr/>
        </p:nvSpPr>
        <p:spPr>
          <a:xfrm>
            <a:off x="2665412" y="2819400"/>
            <a:ext cx="2065137" cy="1295400"/>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855" y="695608"/>
            <a:ext cx="4275667" cy="3124200"/>
          </a:xfrm>
          <a:prstGeom prst="rect">
            <a:avLst/>
          </a:prstGeom>
        </p:spPr>
      </p:pic>
      <p:sp>
        <p:nvSpPr>
          <p:cNvPr id="8" name="Rectangle 7"/>
          <p:cNvSpPr/>
          <p:nvPr/>
        </p:nvSpPr>
        <p:spPr>
          <a:xfrm>
            <a:off x="305695" y="5257799"/>
            <a:ext cx="5102918" cy="1169551"/>
          </a:xfrm>
          <a:prstGeom prst="rect">
            <a:avLst/>
          </a:prstGeom>
        </p:spPr>
        <p:txBody>
          <a:bodyPr wrap="square">
            <a:spAutoFit/>
          </a:bodyPr>
          <a:lstStyle/>
          <a:p>
            <a:r>
              <a:rPr lang="en-US" sz="1400" b="1" dirty="0" smtClean="0">
                <a:latin typeface="Batang" panose="02030600000101010101" pitchFamily="18" charset="-127"/>
                <a:ea typeface="Batang" panose="02030600000101010101" pitchFamily="18" charset="-127"/>
              </a:rPr>
              <a:t>Other pathways within her hepatocellular carcinoma</a:t>
            </a:r>
          </a:p>
          <a:p>
            <a:pPr marL="742950" lvl="1" indent="-285750">
              <a:buFont typeface="Wingdings" panose="05000000000000000000" pitchFamily="2" charset="2"/>
              <a:buChar char="q"/>
            </a:pPr>
            <a:r>
              <a:rPr lang="en-US" sz="1400" b="1" dirty="0" smtClean="0">
                <a:latin typeface="Batang" panose="02030600000101010101" pitchFamily="18" charset="-127"/>
                <a:ea typeface="Batang" panose="02030600000101010101" pitchFamily="18" charset="-127"/>
              </a:rPr>
              <a:t>JAK-STAT</a:t>
            </a:r>
          </a:p>
          <a:p>
            <a:pPr marL="742950" lvl="1" indent="-285750">
              <a:buFont typeface="Wingdings" panose="05000000000000000000" pitchFamily="2" charset="2"/>
              <a:buChar char="q"/>
            </a:pPr>
            <a:r>
              <a:rPr lang="en-US" sz="1400" b="1" dirty="0" smtClean="0">
                <a:latin typeface="Batang" panose="02030600000101010101" pitchFamily="18" charset="-127"/>
                <a:ea typeface="Batang" panose="02030600000101010101" pitchFamily="18" charset="-127"/>
              </a:rPr>
              <a:t>SMAD – RUNX2</a:t>
            </a:r>
          </a:p>
          <a:p>
            <a:pPr marL="742950" lvl="1" indent="-285750">
              <a:buFont typeface="Wingdings" panose="05000000000000000000" pitchFamily="2" charset="2"/>
              <a:buChar char="q"/>
            </a:pPr>
            <a:r>
              <a:rPr lang="en-US" sz="1400" b="1" dirty="0" smtClean="0">
                <a:latin typeface="Batang" panose="02030600000101010101" pitchFamily="18" charset="-127"/>
                <a:ea typeface="Batang" panose="02030600000101010101" pitchFamily="18" charset="-127"/>
              </a:rPr>
              <a:t>AKT1-FOXO1-IGFBP1</a:t>
            </a:r>
          </a:p>
          <a:p>
            <a:pPr marL="742950" lvl="1" indent="-285750">
              <a:buFont typeface="Wingdings" panose="05000000000000000000" pitchFamily="2" charset="2"/>
              <a:buChar char="q"/>
            </a:pPr>
            <a:r>
              <a:rPr lang="en-US" sz="1400" b="1" dirty="0" smtClean="0">
                <a:latin typeface="Batang" panose="02030600000101010101" pitchFamily="18" charset="-127"/>
                <a:ea typeface="Batang" panose="02030600000101010101" pitchFamily="18" charset="-127"/>
              </a:rPr>
              <a:t>RUNT - VEGFA</a:t>
            </a:r>
            <a:endParaRPr lang="en-US" sz="1400" b="1" dirty="0">
              <a:latin typeface="Batang" panose="02030600000101010101" pitchFamily="18" charset="-127"/>
              <a:ea typeface="Batang" panose="02030600000101010101" pitchFamily="18" charset="-127"/>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11707"/>
          <a:stretch/>
        </p:blipFill>
        <p:spPr>
          <a:xfrm>
            <a:off x="5678172" y="4114800"/>
            <a:ext cx="5990367" cy="2667000"/>
          </a:xfrm>
          <a:prstGeom prst="rect">
            <a:avLst/>
          </a:prstGeom>
        </p:spPr>
      </p:pic>
      <p:sp>
        <p:nvSpPr>
          <p:cNvPr id="10" name="Oval 9"/>
          <p:cNvSpPr/>
          <p:nvPr/>
        </p:nvSpPr>
        <p:spPr>
          <a:xfrm>
            <a:off x="8371070" y="4495800"/>
            <a:ext cx="1533342" cy="685800"/>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1" name="Oval 10"/>
          <p:cNvSpPr/>
          <p:nvPr/>
        </p:nvSpPr>
        <p:spPr>
          <a:xfrm>
            <a:off x="6856412" y="1676400"/>
            <a:ext cx="2370201" cy="1456853"/>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12" name="Curved Up Arrow 11"/>
          <p:cNvSpPr/>
          <p:nvPr/>
        </p:nvSpPr>
        <p:spPr>
          <a:xfrm rot="20484750">
            <a:off x="4854503" y="3247416"/>
            <a:ext cx="3124200" cy="90534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4783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612" y="4340"/>
            <a:ext cx="12039600" cy="1938992"/>
          </a:xfrm>
          <a:prstGeom prst="rect">
            <a:avLst/>
          </a:prstGeom>
        </p:spPr>
        <p:txBody>
          <a:bodyPr wrap="square">
            <a:spAutoFit/>
          </a:bodyPr>
          <a:lstStyle/>
          <a:p>
            <a:pPr marL="285750" indent="-285750">
              <a:buFont typeface="Wingdings" panose="05000000000000000000" pitchFamily="2" charset="2"/>
              <a:buChar char="q"/>
            </a:pPr>
            <a:r>
              <a:rPr lang="en-US" sz="1600" b="1" dirty="0">
                <a:latin typeface="Batang" panose="02030600000101010101" pitchFamily="18" charset="-127"/>
                <a:ea typeface="Batang" panose="02030600000101010101" pitchFamily="18" charset="-127"/>
              </a:rPr>
              <a:t>P</a:t>
            </a:r>
            <a:r>
              <a:rPr lang="en-US" sz="1600" b="1" dirty="0" smtClean="0">
                <a:latin typeface="Batang" panose="02030600000101010101" pitchFamily="18" charset="-127"/>
                <a:ea typeface="Batang" panose="02030600000101010101" pitchFamily="18" charset="-127"/>
              </a:rPr>
              <a:t>atient arranged </a:t>
            </a:r>
            <a:r>
              <a:rPr lang="en-US" sz="1600" b="1" dirty="0">
                <a:latin typeface="Batang" panose="02030600000101010101" pitchFamily="18" charset="-127"/>
                <a:ea typeface="Batang" panose="02030600000101010101" pitchFamily="18" charset="-127"/>
              </a:rPr>
              <a:t>to receive </a:t>
            </a:r>
            <a:r>
              <a:rPr lang="en-US" sz="1600" b="1" dirty="0" err="1">
                <a:latin typeface="Batang" panose="02030600000101010101" pitchFamily="18" charset="-127"/>
                <a:ea typeface="Batang" panose="02030600000101010101" pitchFamily="18" charset="-127"/>
              </a:rPr>
              <a:t>Sorafenib</a:t>
            </a:r>
            <a:r>
              <a:rPr lang="en-US" sz="1600" b="1" dirty="0">
                <a:latin typeface="Batang" panose="02030600000101010101" pitchFamily="18" charset="-127"/>
                <a:ea typeface="Batang" panose="02030600000101010101" pitchFamily="18" charset="-127"/>
              </a:rPr>
              <a:t> 400 mg twice a day at least six </a:t>
            </a:r>
            <a:r>
              <a:rPr lang="en-US" sz="1600" b="1" dirty="0" smtClean="0">
                <a:latin typeface="Batang" panose="02030600000101010101" pitchFamily="18" charset="-127"/>
                <a:ea typeface="Batang" panose="02030600000101010101" pitchFamily="18" charset="-127"/>
              </a:rPr>
              <a:t>months</a:t>
            </a:r>
          </a:p>
          <a:p>
            <a:pPr marL="285750" indent="-285750">
              <a:buFont typeface="Wingdings" panose="05000000000000000000" pitchFamily="2" charset="2"/>
              <a:buChar char="q"/>
            </a:pPr>
            <a:endParaRPr lang="en-US" sz="16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q"/>
            </a:pPr>
            <a:r>
              <a:rPr lang="en-US" sz="1600" b="1" dirty="0" smtClean="0">
                <a:latin typeface="Batang" panose="02030600000101010101" pitchFamily="18" charset="-127"/>
                <a:ea typeface="Batang" panose="02030600000101010101" pitchFamily="18" charset="-127"/>
              </a:rPr>
              <a:t>Resection of residual disease with gene expression profile using mesenteric lymph node material from small bowel</a:t>
            </a:r>
          </a:p>
          <a:p>
            <a:pPr marL="285750" indent="-285750">
              <a:buFont typeface="Wingdings" panose="05000000000000000000" pitchFamily="2" charset="2"/>
              <a:buChar char="q"/>
            </a:pPr>
            <a:endParaRPr lang="en-US" sz="1600" b="1" dirty="0">
              <a:latin typeface="Batang" panose="02030600000101010101" pitchFamily="18" charset="-127"/>
              <a:ea typeface="Batang" panose="02030600000101010101" pitchFamily="18" charset="-127"/>
            </a:endParaRPr>
          </a:p>
          <a:p>
            <a:pPr marL="171450" indent="-171450">
              <a:buFontTx/>
              <a:buChar char="-"/>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q"/>
            </a:pPr>
            <a:r>
              <a:rPr lang="en-US" sz="1600" b="1" dirty="0" smtClean="0">
                <a:latin typeface="Batang" panose="02030600000101010101" pitchFamily="18" charset="-127"/>
                <a:ea typeface="Batang" panose="02030600000101010101" pitchFamily="18" charset="-127"/>
              </a:rPr>
              <a:t>Patient referred </a:t>
            </a:r>
            <a:r>
              <a:rPr lang="en-US" sz="1600" b="1" dirty="0">
                <a:latin typeface="Batang" panose="02030600000101010101" pitchFamily="18" charset="-127"/>
                <a:ea typeface="Batang" panose="02030600000101010101" pitchFamily="18" charset="-127"/>
              </a:rPr>
              <a:t>to </a:t>
            </a:r>
            <a:r>
              <a:rPr lang="en-US" sz="1600" b="1" dirty="0" smtClean="0">
                <a:latin typeface="Batang" panose="02030600000101010101" pitchFamily="18" charset="-127"/>
                <a:ea typeface="Batang" panose="02030600000101010101" pitchFamily="18" charset="-127"/>
              </a:rPr>
              <a:t>Virginia, Massey Cancer Center to </a:t>
            </a:r>
            <a:r>
              <a:rPr lang="en-US" sz="1600" b="1" dirty="0">
                <a:latin typeface="Batang" panose="02030600000101010101" pitchFamily="18" charset="-127"/>
                <a:ea typeface="Batang" panose="02030600000101010101" pitchFamily="18" charset="-127"/>
              </a:rPr>
              <a:t>look at being randomized </a:t>
            </a:r>
            <a:r>
              <a:rPr lang="en-US" sz="1600" b="1" dirty="0" smtClean="0">
                <a:latin typeface="Batang" panose="02030600000101010101" pitchFamily="18" charset="-127"/>
                <a:ea typeface="Batang" panose="02030600000101010101" pitchFamily="18" charset="-127"/>
              </a:rPr>
              <a:t>in the clinical trial (</a:t>
            </a:r>
            <a:r>
              <a:rPr lang="en-US" sz="1600" dirty="0"/>
              <a:t>ClinicalTrials.gov Identifier</a:t>
            </a:r>
            <a:r>
              <a:rPr lang="en-US" sz="1600" dirty="0" smtClean="0"/>
              <a:t>: NCT01075113) </a:t>
            </a:r>
            <a:r>
              <a:rPr lang="en-US" sz="1600" b="1" dirty="0" smtClean="0">
                <a:latin typeface="Batang" panose="02030600000101010101" pitchFamily="18" charset="-127"/>
                <a:ea typeface="Batang" panose="02030600000101010101" pitchFamily="18" charset="-127"/>
              </a:rPr>
              <a:t>looking </a:t>
            </a:r>
            <a:r>
              <a:rPr lang="en-US" sz="1600" b="1" dirty="0">
                <a:latin typeface="Batang" panose="02030600000101010101" pitchFamily="18" charset="-127"/>
                <a:ea typeface="Batang" panose="02030600000101010101" pitchFamily="18" charset="-127"/>
              </a:rPr>
              <a:t>at combinations of molecular targeted therapies </a:t>
            </a:r>
            <a:r>
              <a:rPr lang="en-US" sz="1600" b="1" dirty="0" smtClean="0">
                <a:latin typeface="Batang" panose="02030600000101010101" pitchFamily="18" charset="-127"/>
                <a:ea typeface="Batang" panose="02030600000101010101" pitchFamily="18" charset="-127"/>
              </a:rPr>
              <a:t>inducing apoptosis (</a:t>
            </a:r>
            <a:r>
              <a:rPr lang="en-US" sz="1600" b="1" dirty="0" err="1" smtClean="0">
                <a:latin typeface="Batang" panose="02030600000101010101" pitchFamily="18" charset="-127"/>
                <a:ea typeface="Batang" panose="02030600000101010101" pitchFamily="18" charset="-127"/>
              </a:rPr>
              <a:t>Vorinostat</a:t>
            </a:r>
            <a:r>
              <a:rPr lang="en-US" sz="1600" b="1" dirty="0" smtClean="0">
                <a:latin typeface="Batang" panose="02030600000101010101" pitchFamily="18" charset="-127"/>
                <a:ea typeface="Batang" panose="02030600000101010101" pitchFamily="18" charset="-127"/>
              </a:rPr>
              <a:t>) in </a:t>
            </a:r>
            <a:r>
              <a:rPr lang="en-US" sz="1600" b="1" dirty="0">
                <a:latin typeface="Batang" panose="02030600000101010101" pitchFamily="18" charset="-127"/>
                <a:ea typeface="Batang" panose="02030600000101010101" pitchFamily="18" charset="-127"/>
              </a:rPr>
              <a:t>addition to the dominant pathway, which </a:t>
            </a:r>
            <a:r>
              <a:rPr lang="en-US" sz="1600" b="1" dirty="0" smtClean="0">
                <a:latin typeface="Batang" panose="02030600000101010101" pitchFamily="18" charset="-127"/>
                <a:ea typeface="Batang" panose="02030600000101010101" pitchFamily="18" charset="-127"/>
              </a:rPr>
              <a:t>were blocked by </a:t>
            </a:r>
            <a:r>
              <a:rPr lang="en-US" sz="1600" b="1" dirty="0" err="1" smtClean="0">
                <a:latin typeface="Batang" panose="02030600000101010101" pitchFamily="18" charset="-127"/>
                <a:ea typeface="Batang" panose="02030600000101010101" pitchFamily="18" charset="-127"/>
              </a:rPr>
              <a:t>Sorafenib</a:t>
            </a:r>
            <a:r>
              <a:rPr lang="en-US" sz="1600" b="1" dirty="0" smtClean="0">
                <a:latin typeface="Batang" panose="02030600000101010101" pitchFamily="18" charset="-127"/>
                <a:ea typeface="Batang" panose="02030600000101010101" pitchFamily="18" charset="-127"/>
              </a:rPr>
              <a:t>: EGFR-</a:t>
            </a:r>
            <a:r>
              <a:rPr lang="en-US" sz="1600" b="1" dirty="0" err="1" smtClean="0">
                <a:latin typeface="Batang" panose="02030600000101010101" pitchFamily="18" charset="-127"/>
                <a:ea typeface="Batang" panose="02030600000101010101" pitchFamily="18" charset="-127"/>
              </a:rPr>
              <a:t>Ras</a:t>
            </a:r>
            <a:r>
              <a:rPr lang="en-US" sz="1600" b="1" dirty="0" smtClean="0">
                <a:latin typeface="Batang" panose="02030600000101010101" pitchFamily="18" charset="-127"/>
                <a:ea typeface="Batang" panose="02030600000101010101" pitchFamily="18" charset="-127"/>
              </a:rPr>
              <a:t>-</a:t>
            </a:r>
            <a:r>
              <a:rPr lang="en-US" sz="1600" b="1" dirty="0" err="1" smtClean="0">
                <a:latin typeface="Batang" panose="02030600000101010101" pitchFamily="18" charset="-127"/>
                <a:ea typeface="Batang" panose="02030600000101010101" pitchFamily="18" charset="-127"/>
              </a:rPr>
              <a:t>Raf</a:t>
            </a:r>
            <a:r>
              <a:rPr lang="en-US" sz="1600" b="1" dirty="0" smtClean="0">
                <a:latin typeface="Batang" panose="02030600000101010101" pitchFamily="18" charset="-127"/>
                <a:ea typeface="Batang" panose="02030600000101010101" pitchFamily="18" charset="-127"/>
              </a:rPr>
              <a:t>- </a:t>
            </a:r>
            <a:r>
              <a:rPr lang="en-US" sz="1600" b="1" dirty="0">
                <a:latin typeface="Batang" panose="02030600000101010101" pitchFamily="18" charset="-127"/>
                <a:ea typeface="Batang" panose="02030600000101010101" pitchFamily="18" charset="-127"/>
              </a:rPr>
              <a:t>MEK-Map kinase-ERK pathway.</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729" t="14257" r="2076" b="1914"/>
          <a:stretch/>
        </p:blipFill>
        <p:spPr>
          <a:xfrm>
            <a:off x="7431980" y="2413649"/>
            <a:ext cx="4495800" cy="3478502"/>
          </a:xfrm>
          <a:prstGeom prst="rect">
            <a:avLst/>
          </a:prstGeom>
        </p:spPr>
      </p:pic>
      <p:sp>
        <p:nvSpPr>
          <p:cNvPr id="10" name="Oval 9"/>
          <p:cNvSpPr/>
          <p:nvPr/>
        </p:nvSpPr>
        <p:spPr>
          <a:xfrm>
            <a:off x="8681343" y="3505200"/>
            <a:ext cx="2065137" cy="1295400"/>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3136"/>
          <a:stretch/>
        </p:blipFill>
        <p:spPr>
          <a:xfrm>
            <a:off x="325767" y="2060356"/>
            <a:ext cx="6872363" cy="4185088"/>
          </a:xfrm>
          <a:prstGeom prst="rect">
            <a:avLst/>
          </a:prstGeom>
        </p:spPr>
      </p:pic>
      <p:sp>
        <p:nvSpPr>
          <p:cNvPr id="8" name="Oval 7"/>
          <p:cNvSpPr/>
          <p:nvPr/>
        </p:nvSpPr>
        <p:spPr>
          <a:xfrm>
            <a:off x="5332412" y="3200400"/>
            <a:ext cx="1967569" cy="1194125"/>
          </a:xfrm>
          <a:prstGeom prst="ellipse">
            <a:avLst/>
          </a:prstGeom>
          <a:no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sp>
        <p:nvSpPr>
          <p:cNvPr id="9" name="Curved Right Arrow 8"/>
          <p:cNvSpPr/>
          <p:nvPr/>
        </p:nvSpPr>
        <p:spPr>
          <a:xfrm rot="16366033">
            <a:off x="7591404" y="2982437"/>
            <a:ext cx="983215" cy="3934321"/>
          </a:xfrm>
          <a:prstGeom prst="curvedRightArrow">
            <a:avLst>
              <a:gd name="adj1" fmla="val 25000"/>
              <a:gd name="adj2" fmla="val 55871"/>
              <a:gd name="adj3" fmla="val 23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40579" y="6304002"/>
            <a:ext cx="12148245" cy="553998"/>
          </a:xfrm>
          <a:prstGeom prst="rect">
            <a:avLst/>
          </a:prstGeom>
        </p:spPr>
        <p:txBody>
          <a:bodyPr wrap="square">
            <a:spAutoFit/>
          </a:bodyPr>
          <a:lstStyle/>
          <a:p>
            <a:r>
              <a:rPr lang="en-US" sz="1000" dirty="0" smtClean="0">
                <a:latin typeface="Batang" panose="02030600000101010101" pitchFamily="18" charset="-127"/>
                <a:ea typeface="Batang" panose="02030600000101010101" pitchFamily="18" charset="-127"/>
              </a:rPr>
              <a:t>Purpose: This </a:t>
            </a:r>
            <a:r>
              <a:rPr lang="en-US" sz="1000" dirty="0">
                <a:latin typeface="Batang" panose="02030600000101010101" pitchFamily="18" charset="-127"/>
                <a:ea typeface="Batang" panose="02030600000101010101" pitchFamily="18" charset="-127"/>
              </a:rPr>
              <a:t>phase I trial is studying the side effects and best dose of </a:t>
            </a:r>
            <a:r>
              <a:rPr lang="en-US" sz="1000" dirty="0" err="1">
                <a:latin typeface="Batang" panose="02030600000101010101" pitchFamily="18" charset="-127"/>
                <a:ea typeface="Batang" panose="02030600000101010101" pitchFamily="18" charset="-127"/>
              </a:rPr>
              <a:t>vorinostat</a:t>
            </a:r>
            <a:r>
              <a:rPr lang="en-US" sz="1000" dirty="0">
                <a:latin typeface="Batang" panose="02030600000101010101" pitchFamily="18" charset="-127"/>
                <a:ea typeface="Batang" panose="02030600000101010101" pitchFamily="18" charset="-127"/>
              </a:rPr>
              <a:t> when given together with </a:t>
            </a:r>
            <a:r>
              <a:rPr lang="en-US" sz="1000" dirty="0" err="1">
                <a:latin typeface="Batang" panose="02030600000101010101" pitchFamily="18" charset="-127"/>
                <a:ea typeface="Batang" panose="02030600000101010101" pitchFamily="18" charset="-127"/>
              </a:rPr>
              <a:t>sorafenib</a:t>
            </a:r>
            <a:r>
              <a:rPr lang="en-US" sz="1000" dirty="0">
                <a:latin typeface="Batang" panose="02030600000101010101" pitchFamily="18" charset="-127"/>
                <a:ea typeface="Batang" panose="02030600000101010101" pitchFamily="18" charset="-127"/>
              </a:rPr>
              <a:t> </a:t>
            </a:r>
            <a:r>
              <a:rPr lang="en-US" sz="1000" dirty="0" err="1">
                <a:latin typeface="Batang" panose="02030600000101010101" pitchFamily="18" charset="-127"/>
                <a:ea typeface="Batang" panose="02030600000101010101" pitchFamily="18" charset="-127"/>
              </a:rPr>
              <a:t>tosylate</a:t>
            </a:r>
            <a:r>
              <a:rPr lang="en-US" sz="1000" dirty="0">
                <a:latin typeface="Batang" panose="02030600000101010101" pitchFamily="18" charset="-127"/>
                <a:ea typeface="Batang" panose="02030600000101010101" pitchFamily="18" charset="-127"/>
              </a:rPr>
              <a:t> in treating patients with advanced liver cancer. </a:t>
            </a:r>
            <a:r>
              <a:rPr lang="en-US" sz="1000" dirty="0" err="1">
                <a:latin typeface="Batang" panose="02030600000101010101" pitchFamily="18" charset="-127"/>
                <a:ea typeface="Batang" panose="02030600000101010101" pitchFamily="18" charset="-127"/>
              </a:rPr>
              <a:t>Sorafenib</a:t>
            </a:r>
            <a:r>
              <a:rPr lang="en-US" sz="1000" dirty="0">
                <a:latin typeface="Batang" panose="02030600000101010101" pitchFamily="18" charset="-127"/>
                <a:ea typeface="Batang" panose="02030600000101010101" pitchFamily="18" charset="-127"/>
              </a:rPr>
              <a:t> </a:t>
            </a:r>
            <a:r>
              <a:rPr lang="en-US" sz="1000" dirty="0" err="1">
                <a:latin typeface="Batang" panose="02030600000101010101" pitchFamily="18" charset="-127"/>
                <a:ea typeface="Batang" panose="02030600000101010101" pitchFamily="18" charset="-127"/>
              </a:rPr>
              <a:t>tosylate</a:t>
            </a:r>
            <a:r>
              <a:rPr lang="en-US" sz="1000" dirty="0">
                <a:latin typeface="Batang" panose="02030600000101010101" pitchFamily="18" charset="-127"/>
                <a:ea typeface="Batang" panose="02030600000101010101" pitchFamily="18" charset="-127"/>
              </a:rPr>
              <a:t> and </a:t>
            </a:r>
            <a:r>
              <a:rPr lang="en-US" sz="1000" dirty="0" err="1">
                <a:latin typeface="Batang" panose="02030600000101010101" pitchFamily="18" charset="-127"/>
                <a:ea typeface="Batang" panose="02030600000101010101" pitchFamily="18" charset="-127"/>
              </a:rPr>
              <a:t>vorinostat</a:t>
            </a:r>
            <a:r>
              <a:rPr lang="en-US" sz="1000" dirty="0">
                <a:latin typeface="Batang" panose="02030600000101010101" pitchFamily="18" charset="-127"/>
                <a:ea typeface="Batang" panose="02030600000101010101" pitchFamily="18" charset="-127"/>
              </a:rPr>
              <a:t> may stop the growth of tumor cells by blocking some of the enzymes needed for cell growth or by blocking blood flow to the tumor. Giving </a:t>
            </a:r>
            <a:r>
              <a:rPr lang="en-US" sz="1000" dirty="0" err="1">
                <a:latin typeface="Batang" panose="02030600000101010101" pitchFamily="18" charset="-127"/>
                <a:ea typeface="Batang" panose="02030600000101010101" pitchFamily="18" charset="-127"/>
              </a:rPr>
              <a:t>sorafenib</a:t>
            </a:r>
            <a:r>
              <a:rPr lang="en-US" sz="1000" dirty="0">
                <a:latin typeface="Batang" panose="02030600000101010101" pitchFamily="18" charset="-127"/>
                <a:ea typeface="Batang" panose="02030600000101010101" pitchFamily="18" charset="-127"/>
              </a:rPr>
              <a:t> </a:t>
            </a:r>
            <a:r>
              <a:rPr lang="en-US" sz="1000" dirty="0" err="1">
                <a:latin typeface="Batang" panose="02030600000101010101" pitchFamily="18" charset="-127"/>
                <a:ea typeface="Batang" panose="02030600000101010101" pitchFamily="18" charset="-127"/>
              </a:rPr>
              <a:t>tosylate</a:t>
            </a:r>
            <a:r>
              <a:rPr lang="en-US" sz="1000" dirty="0">
                <a:latin typeface="Batang" panose="02030600000101010101" pitchFamily="18" charset="-127"/>
                <a:ea typeface="Batang" panose="02030600000101010101" pitchFamily="18" charset="-127"/>
              </a:rPr>
              <a:t> together with </a:t>
            </a:r>
            <a:r>
              <a:rPr lang="en-US" sz="1000" dirty="0" err="1">
                <a:latin typeface="Batang" panose="02030600000101010101" pitchFamily="18" charset="-127"/>
                <a:ea typeface="Batang" panose="02030600000101010101" pitchFamily="18" charset="-127"/>
              </a:rPr>
              <a:t>vorinostat</a:t>
            </a:r>
            <a:r>
              <a:rPr lang="en-US" sz="1000" dirty="0">
                <a:latin typeface="Batang" panose="02030600000101010101" pitchFamily="18" charset="-127"/>
                <a:ea typeface="Batang" panose="02030600000101010101" pitchFamily="18" charset="-127"/>
              </a:rPr>
              <a:t> may kill more tumor cells</a:t>
            </a:r>
            <a:r>
              <a:rPr lang="en-US" sz="1000" dirty="0" smtClean="0">
                <a:latin typeface="Batang" panose="02030600000101010101" pitchFamily="18" charset="-127"/>
                <a:ea typeface="Batang" panose="02030600000101010101" pitchFamily="18" charset="-127"/>
              </a:rPr>
              <a:t>. -  www.clinicaltrials.gov</a:t>
            </a:r>
            <a:endParaRPr lang="en-US" sz="1000"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89122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barn(inVertical)">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9"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649" r="27567"/>
          <a:stretch/>
        </p:blipFill>
        <p:spPr>
          <a:xfrm>
            <a:off x="454250" y="977569"/>
            <a:ext cx="2640912" cy="5300624"/>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289" r="27796"/>
          <a:stretch/>
        </p:blipFill>
        <p:spPr>
          <a:xfrm>
            <a:off x="3960812" y="990600"/>
            <a:ext cx="2844059" cy="5338301"/>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535" r="27343"/>
          <a:stretch/>
        </p:blipFill>
        <p:spPr>
          <a:xfrm>
            <a:off x="8189654" y="990600"/>
            <a:ext cx="2945633" cy="5274562"/>
          </a:xfrm>
          <a:prstGeom prst="rect">
            <a:avLst/>
          </a:prstGeom>
        </p:spPr>
      </p:pic>
      <p:sp>
        <p:nvSpPr>
          <p:cNvPr id="6" name="Right Arrow 5"/>
          <p:cNvSpPr/>
          <p:nvPr/>
        </p:nvSpPr>
        <p:spPr>
          <a:xfrm>
            <a:off x="389551" y="4669461"/>
            <a:ext cx="589321" cy="2423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Right Arrow 6"/>
          <p:cNvSpPr/>
          <p:nvPr/>
        </p:nvSpPr>
        <p:spPr>
          <a:xfrm>
            <a:off x="7971417" y="3538592"/>
            <a:ext cx="1015735" cy="2423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ight Arrow 7"/>
          <p:cNvSpPr/>
          <p:nvPr/>
        </p:nvSpPr>
        <p:spPr>
          <a:xfrm>
            <a:off x="3579812" y="3917578"/>
            <a:ext cx="1015735" cy="24231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TextBox 8"/>
          <p:cNvSpPr txBox="1"/>
          <p:nvPr/>
        </p:nvSpPr>
        <p:spPr>
          <a:xfrm>
            <a:off x="672190" y="6265162"/>
            <a:ext cx="1871025" cy="584775"/>
          </a:xfrm>
          <a:prstGeom prst="rect">
            <a:avLst/>
          </a:prstGeom>
          <a:noFill/>
        </p:spPr>
        <p:txBody>
          <a:bodyPr wrap="none" rtlCol="0">
            <a:spAutoFit/>
          </a:bodyPr>
          <a:lstStyle/>
          <a:p>
            <a:pPr algn="ctr"/>
            <a:r>
              <a:rPr lang="en-US" sz="1600" dirty="0" smtClean="0"/>
              <a:t>Before treatment</a:t>
            </a:r>
          </a:p>
          <a:p>
            <a:pPr algn="ctr"/>
            <a:r>
              <a:rPr lang="en-US" sz="1600" dirty="0" smtClean="0"/>
              <a:t>PET/Scan-July, 2013</a:t>
            </a:r>
            <a:endParaRPr lang="en-US" sz="1600" dirty="0"/>
          </a:p>
        </p:txBody>
      </p:sp>
      <p:sp>
        <p:nvSpPr>
          <p:cNvPr id="10" name="TextBox 9"/>
          <p:cNvSpPr txBox="1"/>
          <p:nvPr/>
        </p:nvSpPr>
        <p:spPr>
          <a:xfrm>
            <a:off x="3477841" y="6265159"/>
            <a:ext cx="3810000" cy="584775"/>
          </a:xfrm>
          <a:prstGeom prst="rect">
            <a:avLst/>
          </a:prstGeom>
          <a:noFill/>
        </p:spPr>
        <p:txBody>
          <a:bodyPr wrap="square" rtlCol="0">
            <a:spAutoFit/>
          </a:bodyPr>
          <a:lstStyle/>
          <a:p>
            <a:pPr algn="ctr"/>
            <a:r>
              <a:rPr lang="en-US" sz="1600" dirty="0" smtClean="0"/>
              <a:t>After resection and </a:t>
            </a:r>
            <a:r>
              <a:rPr lang="en-US" sz="1600" b="1" dirty="0" err="1" smtClean="0"/>
              <a:t>Sorafenib</a:t>
            </a:r>
            <a:r>
              <a:rPr lang="en-US" sz="1600" dirty="0" smtClean="0"/>
              <a:t> 400 mg </a:t>
            </a:r>
          </a:p>
          <a:p>
            <a:pPr algn="ctr"/>
            <a:r>
              <a:rPr lang="en-US" sz="1600" dirty="0" smtClean="0"/>
              <a:t>twice a day  (six months)-PET/Scan</a:t>
            </a:r>
            <a:endParaRPr lang="en-US" sz="1600" dirty="0"/>
          </a:p>
        </p:txBody>
      </p:sp>
      <p:sp>
        <p:nvSpPr>
          <p:cNvPr id="11" name="Rectangle 10"/>
          <p:cNvSpPr/>
          <p:nvPr/>
        </p:nvSpPr>
        <p:spPr>
          <a:xfrm>
            <a:off x="7072463" y="6265160"/>
            <a:ext cx="5180013" cy="584775"/>
          </a:xfrm>
          <a:prstGeom prst="rect">
            <a:avLst/>
          </a:prstGeom>
        </p:spPr>
        <p:txBody>
          <a:bodyPr wrap="square">
            <a:spAutoFit/>
          </a:bodyPr>
          <a:lstStyle/>
          <a:p>
            <a:pPr algn="ctr"/>
            <a:r>
              <a:rPr lang="en-US" sz="1600" dirty="0"/>
              <a:t> </a:t>
            </a:r>
            <a:r>
              <a:rPr lang="en-US" sz="1600" dirty="0" smtClean="0"/>
              <a:t>After </a:t>
            </a:r>
            <a:r>
              <a:rPr lang="en-US" sz="1600" b="1" dirty="0" smtClean="0"/>
              <a:t>NCT01075113 </a:t>
            </a:r>
            <a:r>
              <a:rPr lang="en-US" sz="1600" b="1" dirty="0"/>
              <a:t>clinical trial</a:t>
            </a:r>
            <a:r>
              <a:rPr lang="en-US" sz="1600" dirty="0"/>
              <a:t> </a:t>
            </a:r>
            <a:r>
              <a:rPr lang="en-US" sz="1600" b="1" dirty="0" err="1" smtClean="0"/>
              <a:t>Sorafenib</a:t>
            </a:r>
            <a:r>
              <a:rPr lang="en-US" sz="1600" b="1" dirty="0" smtClean="0"/>
              <a:t> </a:t>
            </a:r>
            <a:r>
              <a:rPr lang="en-US" sz="1600" b="1" dirty="0"/>
              <a:t>plus </a:t>
            </a:r>
            <a:r>
              <a:rPr lang="en-US" sz="1600" b="1" dirty="0" err="1" smtClean="0"/>
              <a:t>Vorinostat</a:t>
            </a:r>
            <a:r>
              <a:rPr lang="en-US" sz="1600" b="1" dirty="0" smtClean="0"/>
              <a:t> </a:t>
            </a:r>
          </a:p>
          <a:p>
            <a:pPr algn="ctr"/>
            <a:r>
              <a:rPr lang="en-US" sz="1600" dirty="0" smtClean="0"/>
              <a:t>Massey Cancer Center, Virginia, June 2014-PET/Scan</a:t>
            </a:r>
          </a:p>
        </p:txBody>
      </p:sp>
      <p:sp>
        <p:nvSpPr>
          <p:cNvPr id="12" name="TextBox 11"/>
          <p:cNvSpPr txBox="1"/>
          <p:nvPr/>
        </p:nvSpPr>
        <p:spPr>
          <a:xfrm>
            <a:off x="3275012" y="152400"/>
            <a:ext cx="5425774" cy="646331"/>
          </a:xfrm>
          <a:prstGeom prst="rect">
            <a:avLst/>
          </a:prstGeom>
          <a:noFill/>
          <a:effectLst>
            <a:outerShdw blurRad="76200" dir="13500000" sy="23000" kx="1200000" algn="br" rotWithShape="0">
              <a:prstClr val="black">
                <a:alpha val="20000"/>
              </a:prstClr>
            </a:outerShdw>
          </a:effectLst>
        </p:spPr>
        <p:txBody>
          <a:bodyPr wrap="square" rtlCol="0">
            <a:spAutoFit/>
          </a:bodyPr>
          <a:lstStyle/>
          <a:p>
            <a:r>
              <a:rPr lang="en-US" sz="3600" dirty="0" smtClean="0">
                <a:latin typeface="Brush Script MT" panose="03060802040406070304" pitchFamily="66" charset="0"/>
              </a:rPr>
              <a:t>Before and after treatment</a:t>
            </a:r>
            <a:endParaRPr lang="en-US" sz="3600" dirty="0">
              <a:latin typeface="Brush Script MT" panose="03060802040406070304" pitchFamily="66" charset="0"/>
            </a:endParaRPr>
          </a:p>
        </p:txBody>
      </p:sp>
    </p:spTree>
    <p:extLst>
      <p:ext uri="{BB962C8B-B14F-4D97-AF65-F5344CB8AC3E}">
        <p14:creationId xmlns:p14="http://schemas.microsoft.com/office/powerpoint/2010/main" val="86227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heel(1)">
                                      <p:cBhvr>
                                        <p:cTn id="44" dur="2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heel(1)">
                                      <p:cBhvr>
                                        <p:cTn id="5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6696" y="533400"/>
            <a:ext cx="3838915" cy="646331"/>
          </a:xfrm>
          <a:prstGeom prst="rect">
            <a:avLst/>
          </a:prstGeom>
          <a:noFill/>
          <a:effectLst>
            <a:outerShdw blurRad="76200" dir="13500000" sy="23000" kx="1200000" algn="br" rotWithShape="0">
              <a:prstClr val="black">
                <a:alpha val="20000"/>
              </a:prstClr>
            </a:outerShdw>
          </a:effectLst>
        </p:spPr>
        <p:txBody>
          <a:bodyPr wrap="square" rtlCol="0">
            <a:spAutoFit/>
          </a:bodyPr>
          <a:lstStyle/>
          <a:p>
            <a:r>
              <a:rPr lang="en-US" sz="3600" dirty="0" smtClean="0">
                <a:latin typeface="Brush Script MT" panose="03060802040406070304" pitchFamily="66" charset="0"/>
              </a:rPr>
              <a:t>First patient summary</a:t>
            </a:r>
            <a:endParaRPr lang="en-US" sz="3600" dirty="0">
              <a:latin typeface="Brush Script MT" panose="03060802040406070304" pitchFamily="66" charset="0"/>
            </a:endParaRPr>
          </a:p>
        </p:txBody>
      </p:sp>
      <p:sp>
        <p:nvSpPr>
          <p:cNvPr id="4" name="TextBox 3"/>
          <p:cNvSpPr txBox="1"/>
          <p:nvPr/>
        </p:nvSpPr>
        <p:spPr>
          <a:xfrm>
            <a:off x="989012" y="2286000"/>
            <a:ext cx="6400800" cy="2308324"/>
          </a:xfrm>
          <a:prstGeom prst="rect">
            <a:avLst/>
          </a:prstGeom>
          <a:noFill/>
        </p:spPr>
        <p:txBody>
          <a:bodyPr wrap="square" rtlCol="0">
            <a:spAutoFit/>
          </a:bodyPr>
          <a:lstStyle/>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Continue the clinical trial</a:t>
            </a:r>
          </a:p>
          <a:p>
            <a:pPr marL="285750" indent="-285750">
              <a:buFont typeface="Wingdings" panose="05000000000000000000" pitchFamily="2" charset="2"/>
              <a:buChar char="ü"/>
            </a:pPr>
            <a:endParaRPr lang="en-US"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ü"/>
            </a:pPr>
            <a:r>
              <a:rPr lang="en-US" b="1" dirty="0" smtClean="0">
                <a:latin typeface="Batang" panose="02030600000101010101" pitchFamily="18" charset="-127"/>
                <a:ea typeface="Batang" panose="02030600000101010101" pitchFamily="18" charset="-127"/>
              </a:rPr>
              <a:t>Patient has outlived Overall Survival estimates based on standard of care treatment and continues to have normal quality of life with intermittent grade I hand-foot syndrome from her </a:t>
            </a:r>
            <a:r>
              <a:rPr lang="en-US" b="1" dirty="0" err="1" smtClean="0">
                <a:latin typeface="Batang" panose="02030600000101010101" pitchFamily="18" charset="-127"/>
                <a:ea typeface="Batang" panose="02030600000101010101" pitchFamily="18" charset="-127"/>
              </a:rPr>
              <a:t>Sorafinib</a:t>
            </a:r>
            <a:r>
              <a:rPr lang="en-US" b="1" dirty="0" smtClean="0">
                <a:latin typeface="Batang" panose="02030600000101010101" pitchFamily="18" charset="-127"/>
                <a:ea typeface="Batang" panose="02030600000101010101" pitchFamily="18" charset="-127"/>
              </a:rPr>
              <a:t> + </a:t>
            </a:r>
            <a:r>
              <a:rPr lang="en-US" b="1" dirty="0" err="1" smtClean="0">
                <a:latin typeface="Batang" panose="02030600000101010101" pitchFamily="18" charset="-127"/>
                <a:ea typeface="Batang" panose="02030600000101010101" pitchFamily="18" charset="-127"/>
              </a:rPr>
              <a:t>Voronistat</a:t>
            </a:r>
            <a:r>
              <a:rPr lang="en-US" b="1" dirty="0" smtClean="0">
                <a:latin typeface="Batang" panose="02030600000101010101" pitchFamily="18" charset="-127"/>
                <a:ea typeface="Batang" panose="02030600000101010101" pitchFamily="18" charset="-127"/>
              </a:rPr>
              <a:t>  treatments on Clinical trial and to this date in time appears to be in clinical remission.</a:t>
            </a:r>
            <a:endParaRPr lang="en-US" b="1" dirty="0">
              <a:latin typeface="Batang" panose="02030600000101010101" pitchFamily="18" charset="-127"/>
              <a:ea typeface="Batang" panose="02030600000101010101" pitchFamily="18" charset="-127"/>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12" y="1600200"/>
            <a:ext cx="3733800" cy="3733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80412" y="5562600"/>
            <a:ext cx="3155351" cy="369332"/>
          </a:xfrm>
          <a:prstGeom prst="rect">
            <a:avLst/>
          </a:prstGeom>
          <a:noFill/>
        </p:spPr>
        <p:txBody>
          <a:bodyPr wrap="none" rtlCol="0">
            <a:spAutoFit/>
          </a:bodyPr>
          <a:lstStyle/>
          <a:p>
            <a:r>
              <a:rPr lang="en-US" dirty="0" smtClean="0"/>
              <a:t>CT/Scan from 10-October-2014</a:t>
            </a:r>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4323" y="39469"/>
            <a:ext cx="2401619" cy="646331"/>
          </a:xfrm>
          <a:prstGeom prst="rect">
            <a:avLst/>
          </a:prstGeom>
          <a:noFill/>
          <a:effectLst>
            <a:outerShdw blurRad="76200" dir="13500000" sy="23000" kx="1200000" algn="br" rotWithShape="0">
              <a:prstClr val="black">
                <a:alpha val="20000"/>
              </a:prstClr>
            </a:outerShdw>
          </a:effectLst>
        </p:spPr>
        <p:txBody>
          <a:bodyPr wrap="none" rtlCol="0">
            <a:spAutoFit/>
          </a:bodyPr>
          <a:lstStyle/>
          <a:p>
            <a:r>
              <a:rPr lang="en-US" sz="3600" dirty="0" smtClean="0">
                <a:latin typeface="Brush Script MT" panose="03060802040406070304" pitchFamily="66" charset="0"/>
              </a:rPr>
              <a:t>Second patient</a:t>
            </a:r>
            <a:endParaRPr lang="en-US" sz="3600" dirty="0">
              <a:latin typeface="Brush Script MT" panose="03060802040406070304" pitchFamily="66" charset="0"/>
            </a:endParaRPr>
          </a:p>
        </p:txBody>
      </p:sp>
      <p:sp>
        <p:nvSpPr>
          <p:cNvPr id="3" name="TextBox 2"/>
          <p:cNvSpPr txBox="1"/>
          <p:nvPr/>
        </p:nvSpPr>
        <p:spPr>
          <a:xfrm>
            <a:off x="224670" y="838200"/>
            <a:ext cx="11582400" cy="6278642"/>
          </a:xfrm>
          <a:prstGeom prst="rect">
            <a:avLst/>
          </a:prstGeom>
          <a:noFill/>
        </p:spPr>
        <p:txBody>
          <a:bodyPr wrap="square" rtlCol="0">
            <a:spAutoFit/>
          </a:bodyPr>
          <a:lstStyle/>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66 year old Caucasian female diagnosed in 2011 in Florida with stage I breast cancer, miss-labeled as ER+/PR+, and treated with </a:t>
            </a:r>
            <a:r>
              <a:rPr lang="en-US" sz="1400" b="1" dirty="0" err="1" smtClean="0">
                <a:latin typeface="Batang" panose="02030600000101010101" pitchFamily="18" charset="-127"/>
                <a:ea typeface="Batang" panose="02030600000101010101" pitchFamily="18" charset="-127"/>
              </a:rPr>
              <a:t>Docetaxel</a:t>
            </a:r>
            <a:r>
              <a:rPr lang="en-US" sz="1400" b="1" dirty="0" smtClean="0">
                <a:latin typeface="Batang" panose="02030600000101010101" pitchFamily="18" charset="-127"/>
                <a:ea typeface="Batang" panose="02030600000101010101" pitchFamily="18" charset="-127"/>
              </a:rPr>
              <a:t>/</a:t>
            </a:r>
            <a:r>
              <a:rPr lang="en-US" sz="1400" b="1" dirty="0" err="1" smtClean="0">
                <a:latin typeface="Batang" panose="02030600000101010101" pitchFamily="18" charset="-127"/>
                <a:ea typeface="Batang" panose="02030600000101010101" pitchFamily="18" charset="-127"/>
              </a:rPr>
              <a:t>Cyclophosphamine</a:t>
            </a:r>
            <a:r>
              <a:rPr lang="en-US" sz="1400" b="1" dirty="0" smtClean="0">
                <a:latin typeface="Batang" panose="02030600000101010101" pitchFamily="18" charset="-127"/>
                <a:ea typeface="Batang" panose="02030600000101010101" pitchFamily="18" charset="-127"/>
              </a:rPr>
              <a:t> (4 cycles) followed by hormonal therapy</a:t>
            </a:r>
          </a:p>
          <a:p>
            <a:pPr marL="285750" indent="-285750">
              <a:buFont typeface="Wingdings" panose="05000000000000000000" pitchFamily="2" charset="2"/>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Cancer recurrence in 2013 and diagnosed with stage IV breast cancer with </a:t>
            </a:r>
            <a:r>
              <a:rPr lang="en-US" sz="1400" b="1" dirty="0" err="1" smtClean="0">
                <a:latin typeface="Batang" panose="02030600000101010101" pitchFamily="18" charset="-127"/>
                <a:ea typeface="Batang" panose="02030600000101010101" pitchFamily="18" charset="-127"/>
              </a:rPr>
              <a:t>mets</a:t>
            </a:r>
            <a:r>
              <a:rPr lang="en-US" sz="1400" b="1" dirty="0" smtClean="0">
                <a:latin typeface="Batang" panose="02030600000101010101" pitchFamily="18" charset="-127"/>
                <a:ea typeface="Batang" panose="02030600000101010101" pitchFamily="18" charset="-127"/>
              </a:rPr>
              <a:t> in the right lung and her brain (diagnose made in our practice for the first time after moving to North Carolina)</a:t>
            </a:r>
          </a:p>
          <a:p>
            <a:pPr marL="285750" indent="-285750">
              <a:buFont typeface="Wingdings" panose="05000000000000000000" pitchFamily="2" charset="2"/>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R</a:t>
            </a:r>
            <a:r>
              <a:rPr lang="en-US" sz="1400" b="1" dirty="0" smtClean="0">
                <a:latin typeface="Batang" panose="02030600000101010101" pitchFamily="18" charset="-127"/>
                <a:ea typeface="Batang" panose="02030600000101010101" pitchFamily="18" charset="-127"/>
              </a:rPr>
              <a:t>e-diagnosed (initial tumor block from Florida) as ER-/PR- and treated with radiation for the brain met and 2 cycles of Adriamycin/Cyclophosphamide (dose dense </a:t>
            </a:r>
            <a:r>
              <a:rPr lang="en-US" sz="1400" b="1" u="sng" dirty="0" smtClean="0">
                <a:latin typeface="Batang" panose="02030600000101010101" pitchFamily="18" charset="-127"/>
                <a:ea typeface="Batang" panose="02030600000101010101" pitchFamily="18" charset="-127"/>
              </a:rPr>
              <a:t>standard of care therapy, based on ASCO and NCCN guidelines </a:t>
            </a:r>
            <a:r>
              <a:rPr lang="en-US" sz="1400" b="1" dirty="0" smtClean="0">
                <a:latin typeface="Batang" panose="02030600000101010101" pitchFamily="18" charset="-127"/>
                <a:ea typeface="Batang" panose="02030600000101010101" pitchFamily="18" charset="-127"/>
              </a:rPr>
              <a:t>) for the breast cancer lung </a:t>
            </a:r>
            <a:r>
              <a:rPr lang="en-US" sz="1400" b="1" dirty="0" err="1" smtClean="0">
                <a:latin typeface="Batang" panose="02030600000101010101" pitchFamily="18" charset="-127"/>
                <a:ea typeface="Batang" panose="02030600000101010101" pitchFamily="18" charset="-127"/>
              </a:rPr>
              <a:t>mets</a:t>
            </a:r>
            <a:endParaRPr lang="en-US" sz="14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Brain met responded to the radiation treatment but the lung met did not respond to AC chemotherapy and core biopsies were performed from the lung met</a:t>
            </a:r>
          </a:p>
          <a:p>
            <a:pPr marL="285750" indent="-285750">
              <a:buFont typeface="Wingdings" panose="05000000000000000000" pitchFamily="2" charset="2"/>
              <a:buChar char="§"/>
            </a:pP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Treatment was switched to Gemcitabine (standard of care) until the gene expression profiling data was processed</a:t>
            </a:r>
          </a:p>
          <a:p>
            <a:pPr marL="285750" indent="-285750">
              <a:buFont typeface="Wingdings" panose="05000000000000000000" pitchFamily="2" charset="2"/>
              <a:buChar char="§"/>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Gene expression profiling reveals:</a:t>
            </a: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ER -, PR-, Her2Neu- confirming pathology findings as a triple negative breast cancer metastasis</a:t>
            </a: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Cell invasion through: connective tissue growth factor (CTGF)-&gt;fibronectin 1 (FN1) -&gt;integrin </a:t>
            </a:r>
            <a:r>
              <a:rPr lang="el-GR" sz="1400" b="1" dirty="0">
                <a:latin typeface="Batang" panose="02030600000101010101" pitchFamily="18" charset="-127"/>
                <a:ea typeface="Batang" panose="02030600000101010101" pitchFamily="18" charset="-127"/>
              </a:rPr>
              <a:t>α</a:t>
            </a:r>
            <a:r>
              <a:rPr lang="en-US" sz="1400" b="1" dirty="0">
                <a:latin typeface="Batang" panose="02030600000101010101" pitchFamily="18" charset="-127"/>
                <a:ea typeface="Batang" panose="02030600000101010101" pitchFamily="18" charset="-127"/>
              </a:rPr>
              <a:t>-5 pathway</a:t>
            </a: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Cell cycle is activated through transcription factor activator E2F and viral oncogene MYBL2</a:t>
            </a:r>
          </a:p>
          <a:p>
            <a:pPr marL="742950" lvl="1" indent="-285750">
              <a:buFont typeface="Wingdings" panose="05000000000000000000" pitchFamily="2" charset="2"/>
              <a:buChar char="§"/>
            </a:pPr>
            <a:r>
              <a:rPr lang="en-US" sz="1400" b="1" dirty="0">
                <a:latin typeface="Batang" panose="02030600000101010101" pitchFamily="18" charset="-127"/>
                <a:ea typeface="Batang" panose="02030600000101010101" pitchFamily="18" charset="-127"/>
              </a:rPr>
              <a:t>Angiogenesis is up-regulated through </a:t>
            </a:r>
            <a:r>
              <a:rPr lang="en-US" sz="1400" b="1" dirty="0" smtClean="0">
                <a:latin typeface="Batang" panose="02030600000101010101" pitchFamily="18" charset="-127"/>
                <a:ea typeface="Batang" panose="02030600000101010101" pitchFamily="18" charset="-127"/>
              </a:rPr>
              <a:t>VEGF</a:t>
            </a:r>
            <a:endParaRPr lang="en-US" sz="14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endParaRPr lang="en-US" sz="800" b="1" dirty="0" smtClean="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Based on the tumor pathways , </a:t>
            </a:r>
            <a:r>
              <a:rPr lang="en-US" sz="1400" b="1" dirty="0" err="1" smtClean="0"/>
              <a:t>b</a:t>
            </a:r>
            <a:r>
              <a:rPr lang="en-US" sz="1400" b="1" dirty="0" err="1" smtClean="0">
                <a:latin typeface="Batang" panose="02030600000101010101" pitchFamily="18" charset="-127"/>
                <a:ea typeface="Batang" panose="02030600000101010101" pitchFamily="18" charset="-127"/>
              </a:rPr>
              <a:t>evacizumab</a:t>
            </a:r>
            <a:r>
              <a:rPr lang="en-US" sz="1400" dirty="0" smtClean="0"/>
              <a:t> </a:t>
            </a:r>
            <a:r>
              <a:rPr lang="en-US" sz="1400" b="1" dirty="0" smtClean="0">
                <a:latin typeface="Batang" panose="02030600000101010101" pitchFamily="18" charset="-127"/>
                <a:ea typeface="Batang" panose="02030600000101010101" pitchFamily="18" charset="-127"/>
              </a:rPr>
              <a:t>(recombinant human monoclonal antibody that </a:t>
            </a:r>
            <a:r>
              <a:rPr lang="en-US" sz="1400" b="1" dirty="0">
                <a:latin typeface="Batang" panose="02030600000101010101" pitchFamily="18" charset="-127"/>
                <a:ea typeface="Batang" panose="02030600000101010101" pitchFamily="18" charset="-127"/>
              </a:rPr>
              <a:t>blocks angiogenesis by inhibiting </a:t>
            </a:r>
            <a:r>
              <a:rPr lang="en-US" sz="1400" b="1" dirty="0" smtClean="0">
                <a:latin typeface="Batang" panose="02030600000101010101" pitchFamily="18" charset="-127"/>
                <a:ea typeface="Batang" panose="02030600000101010101" pitchFamily="18" charset="-127"/>
              </a:rPr>
              <a:t>VEGFA) was added to her treatment to decrease blood vessel ingrowth to her tumor from angiogenesis</a:t>
            </a:r>
          </a:p>
          <a:p>
            <a:pPr marL="285750" indent="-285750">
              <a:buFont typeface="Wingdings" panose="05000000000000000000" pitchFamily="2" charset="2"/>
              <a:buChar char="§"/>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Repeated scan showed considerable decreasing on the lung met to the size that allowed it to be resected follow up by 2 more doses of </a:t>
            </a:r>
            <a:r>
              <a:rPr lang="en-US" sz="1400" b="1" dirty="0" err="1"/>
              <a:t>b</a:t>
            </a:r>
            <a:r>
              <a:rPr lang="en-US" sz="1400" b="1" dirty="0" err="1">
                <a:latin typeface="Batang" panose="02030600000101010101" pitchFamily="18" charset="-127"/>
                <a:ea typeface="Batang" panose="02030600000101010101" pitchFamily="18" charset="-127"/>
              </a:rPr>
              <a:t>evacizumab</a:t>
            </a:r>
            <a:r>
              <a:rPr lang="en-US" sz="1400" b="1" dirty="0">
                <a:latin typeface="Batang" panose="02030600000101010101" pitchFamily="18" charset="-127"/>
                <a:ea typeface="Batang" panose="02030600000101010101" pitchFamily="18" charset="-127"/>
              </a:rPr>
              <a:t> </a:t>
            </a:r>
            <a:r>
              <a:rPr lang="en-US" sz="1400" b="1" dirty="0" smtClean="0">
                <a:latin typeface="Batang" panose="02030600000101010101" pitchFamily="18" charset="-127"/>
                <a:ea typeface="Batang" panose="02030600000101010101" pitchFamily="18" charset="-127"/>
              </a:rPr>
              <a:t>plus Gemcitabine</a:t>
            </a:r>
          </a:p>
          <a:p>
            <a:pPr marL="285750" indent="-285750">
              <a:buFont typeface="Wingdings" panose="05000000000000000000" pitchFamily="2" charset="2"/>
              <a:buChar char="§"/>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During the treatment, bone </a:t>
            </a:r>
            <a:r>
              <a:rPr lang="en-US" sz="1400" b="1" dirty="0" err="1" smtClean="0">
                <a:latin typeface="Batang" panose="02030600000101010101" pitchFamily="18" charset="-127"/>
                <a:ea typeface="Batang" panose="02030600000101010101" pitchFamily="18" charset="-127"/>
              </a:rPr>
              <a:t>mets</a:t>
            </a:r>
            <a:r>
              <a:rPr lang="en-US" sz="1400" b="1" dirty="0" smtClean="0">
                <a:latin typeface="Batang" panose="02030600000101010101" pitchFamily="18" charset="-127"/>
                <a:ea typeface="Batang" panose="02030600000101010101" pitchFamily="18" charset="-127"/>
              </a:rPr>
              <a:t>  developed and she received 10 days of radiation as a palliative treatment</a:t>
            </a:r>
          </a:p>
          <a:p>
            <a:pPr marL="285750" indent="-285750">
              <a:buFont typeface="Wingdings" panose="05000000000000000000" pitchFamily="2" charset="2"/>
              <a:buChar char="§"/>
            </a:pPr>
            <a:endParaRPr lang="en-US" sz="800" b="1" dirty="0">
              <a:latin typeface="Batang" panose="02030600000101010101" pitchFamily="18" charset="-127"/>
              <a:ea typeface="Batang" panose="02030600000101010101" pitchFamily="18" charset="-127"/>
            </a:endParaRPr>
          </a:p>
          <a:p>
            <a:pPr marL="285750" indent="-285750">
              <a:buFont typeface="Wingdings" panose="05000000000000000000" pitchFamily="2" charset="2"/>
              <a:buChar char="§"/>
            </a:pPr>
            <a:r>
              <a:rPr lang="en-US" sz="1400" b="1" dirty="0" smtClean="0">
                <a:latin typeface="Batang" panose="02030600000101010101" pitchFamily="18" charset="-127"/>
                <a:ea typeface="Batang" panose="02030600000101010101" pitchFamily="18" charset="-127"/>
              </a:rPr>
              <a:t>No sign of disease and next scan is scheduled for November 2014</a:t>
            </a:r>
            <a:endParaRPr lang="en-US" sz="1400" b="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1000"/>
                                        <p:tgtEl>
                                          <p:spTgt spid="3">
                                            <p:txEl>
                                              <p:pRg st="11" end="11"/>
                                            </p:txEl>
                                          </p:spTgt>
                                        </p:tgtEl>
                                      </p:cBhvr>
                                    </p:animEffect>
                                    <p:anim calcmode="lin" valueType="num">
                                      <p:cBhvr>
                                        <p:cTn id="4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fade">
                                      <p:cBhvr>
                                        <p:cTn id="50" dur="1000"/>
                                        <p:tgtEl>
                                          <p:spTgt spid="3">
                                            <p:txEl>
                                              <p:pRg st="12" end="12"/>
                                            </p:txEl>
                                          </p:spTgt>
                                        </p:tgtEl>
                                      </p:cBhvr>
                                    </p:animEffect>
                                    <p:anim calcmode="lin" valueType="num">
                                      <p:cBhvr>
                                        <p:cTn id="5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Effect transition="in" filter="fade">
                                      <p:cBhvr>
                                        <p:cTn id="55" dur="1000"/>
                                        <p:tgtEl>
                                          <p:spTgt spid="3">
                                            <p:txEl>
                                              <p:pRg st="13" end="13"/>
                                            </p:txEl>
                                          </p:spTgt>
                                        </p:tgtEl>
                                      </p:cBhvr>
                                    </p:animEffect>
                                    <p:anim calcmode="lin" valueType="num">
                                      <p:cBhvr>
                                        <p:cTn id="5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1000"/>
                                        <p:tgtEl>
                                          <p:spTgt spid="3">
                                            <p:txEl>
                                              <p:pRg st="14" end="14"/>
                                            </p:txEl>
                                          </p:spTgt>
                                        </p:tgtEl>
                                      </p:cBhvr>
                                    </p:animEffect>
                                    <p:anim calcmode="lin" valueType="num">
                                      <p:cBhvr>
                                        <p:cTn id="6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fade">
                                      <p:cBhvr>
                                        <p:cTn id="65" dur="1000"/>
                                        <p:tgtEl>
                                          <p:spTgt spid="3">
                                            <p:txEl>
                                              <p:pRg st="16" end="16"/>
                                            </p:txEl>
                                          </p:spTgt>
                                        </p:tgtEl>
                                      </p:cBhvr>
                                    </p:animEffect>
                                    <p:anim calcmode="lin" valueType="num">
                                      <p:cBhvr>
                                        <p:cTn id="66"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8" end="18"/>
                                            </p:txEl>
                                          </p:spTgt>
                                        </p:tgtEl>
                                        <p:attrNameLst>
                                          <p:attrName>style.visibility</p:attrName>
                                        </p:attrNameLst>
                                      </p:cBhvr>
                                      <p:to>
                                        <p:strVal val="visible"/>
                                      </p:to>
                                    </p:set>
                                    <p:animEffect transition="in" filter="fade">
                                      <p:cBhvr>
                                        <p:cTn id="72" dur="1000"/>
                                        <p:tgtEl>
                                          <p:spTgt spid="3">
                                            <p:txEl>
                                              <p:pRg st="18" end="18"/>
                                            </p:txEl>
                                          </p:spTgt>
                                        </p:tgtEl>
                                      </p:cBhvr>
                                    </p:animEffect>
                                    <p:anim calcmode="lin" valueType="num">
                                      <p:cBhvr>
                                        <p:cTn id="7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20" end="20"/>
                                            </p:txEl>
                                          </p:spTgt>
                                        </p:tgtEl>
                                        <p:attrNameLst>
                                          <p:attrName>style.visibility</p:attrName>
                                        </p:attrNameLst>
                                      </p:cBhvr>
                                      <p:to>
                                        <p:strVal val="visible"/>
                                      </p:to>
                                    </p:set>
                                    <p:animEffect transition="in" filter="fade">
                                      <p:cBhvr>
                                        <p:cTn id="77" dur="1000"/>
                                        <p:tgtEl>
                                          <p:spTgt spid="3">
                                            <p:txEl>
                                              <p:pRg st="20" end="20"/>
                                            </p:txEl>
                                          </p:spTgt>
                                        </p:tgtEl>
                                      </p:cBhvr>
                                    </p:animEffect>
                                    <p:anim calcmode="lin" valueType="num">
                                      <p:cBhvr>
                                        <p:cTn id="78"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
                                            <p:txEl>
                                              <p:pRg st="22" end="22"/>
                                            </p:txEl>
                                          </p:spTgt>
                                        </p:tgtEl>
                                        <p:attrNameLst>
                                          <p:attrName>style.visibility</p:attrName>
                                        </p:attrNameLst>
                                      </p:cBhvr>
                                      <p:to>
                                        <p:strVal val="visible"/>
                                      </p:to>
                                    </p:set>
                                    <p:animEffect transition="in" filter="fade">
                                      <p:cBhvr>
                                        <p:cTn id="82" dur="1000"/>
                                        <p:tgtEl>
                                          <p:spTgt spid="3">
                                            <p:txEl>
                                              <p:pRg st="22" end="22"/>
                                            </p:txEl>
                                          </p:spTgt>
                                        </p:tgtEl>
                                      </p:cBhvr>
                                    </p:animEffect>
                                    <p:anim calcmode="lin" valueType="num">
                                      <p:cBhvr>
                                        <p:cTn id="83"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1736</Words>
  <Application>Microsoft Office PowerPoint</Application>
  <PresentationFormat>Custom</PresentationFormat>
  <Paragraphs>196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Digital Blue Tunnel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Luminita Castillos</dc:creator>
  <cp:lastModifiedBy>Luminita Castillos</cp:lastModifiedBy>
  <cp:revision>122</cp:revision>
  <dcterms:created xsi:type="dcterms:W3CDTF">2014-04-17T22:11:49Z</dcterms:created>
  <dcterms:modified xsi:type="dcterms:W3CDTF">2014-10-31T16:56:54Z</dcterms:modified>
</cp:coreProperties>
</file>