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28" r:id="rId2"/>
    <p:sldId id="440" r:id="rId3"/>
    <p:sldId id="410" r:id="rId4"/>
    <p:sldId id="468" r:id="rId5"/>
    <p:sldId id="464" r:id="rId6"/>
    <p:sldId id="463" r:id="rId7"/>
    <p:sldId id="465" r:id="rId8"/>
    <p:sldId id="393" r:id="rId9"/>
    <p:sldId id="404" r:id="rId10"/>
    <p:sldId id="441" r:id="rId11"/>
    <p:sldId id="399" r:id="rId12"/>
    <p:sldId id="412" r:id="rId13"/>
    <p:sldId id="411" r:id="rId14"/>
    <p:sldId id="442" r:id="rId15"/>
    <p:sldId id="414" r:id="rId16"/>
    <p:sldId id="415" r:id="rId17"/>
    <p:sldId id="443" r:id="rId18"/>
    <p:sldId id="444" r:id="rId19"/>
    <p:sldId id="446" r:id="rId20"/>
    <p:sldId id="447" r:id="rId21"/>
    <p:sldId id="448" r:id="rId22"/>
    <p:sldId id="449" r:id="rId23"/>
    <p:sldId id="450" r:id="rId24"/>
    <p:sldId id="451" r:id="rId25"/>
    <p:sldId id="452" r:id="rId26"/>
    <p:sldId id="453" r:id="rId27"/>
    <p:sldId id="454" r:id="rId28"/>
    <p:sldId id="455" r:id="rId29"/>
    <p:sldId id="456" r:id="rId30"/>
    <p:sldId id="457" r:id="rId31"/>
    <p:sldId id="458" r:id="rId32"/>
    <p:sldId id="459" r:id="rId33"/>
    <p:sldId id="460" r:id="rId34"/>
    <p:sldId id="461" r:id="rId35"/>
    <p:sldId id="462" r:id="rId36"/>
    <p:sldId id="380" r:id="rId37"/>
    <p:sldId id="467" r:id="rId38"/>
  </p:sldIdLst>
  <p:sldSz cx="10287000" cy="6858000" type="35mm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BCB"/>
    <a:srgbClr val="FFCC66"/>
    <a:srgbClr val="1A1A4E"/>
    <a:srgbClr val="121236"/>
    <a:srgbClr val="1C1C54"/>
    <a:srgbClr val="FF9900"/>
    <a:srgbClr val="006600"/>
    <a:srgbClr val="CC0000"/>
    <a:srgbClr val="CC3300"/>
    <a:srgbClr val="CC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24" autoAdjust="0"/>
  </p:normalViewPr>
  <p:slideViewPr>
    <p:cSldViewPr>
      <p:cViewPr varScale="1">
        <p:scale>
          <a:sx n="81" d="100"/>
          <a:sy n="81" d="100"/>
        </p:scale>
        <p:origin x="-762" y="-90"/>
      </p:cViewPr>
      <p:guideLst>
        <p:guide orient="horz" pos="2160"/>
        <p:guide pos="32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0" y="696913"/>
            <a:ext cx="5232400" cy="3487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Clique para editar os estilos do texto mestre</a:t>
            </a:r>
          </a:p>
          <a:p>
            <a:pPr lvl="1"/>
            <a:r>
              <a:rPr lang="en-US" noProof="0" smtClean="0"/>
              <a:t>Segundo nível</a:t>
            </a:r>
          </a:p>
          <a:p>
            <a:pPr lvl="2"/>
            <a:r>
              <a:rPr lang="en-US" noProof="0" smtClean="0"/>
              <a:t>Terceiro nível</a:t>
            </a:r>
          </a:p>
          <a:p>
            <a:pPr lvl="3"/>
            <a:r>
              <a:rPr lang="en-US" noProof="0" smtClean="0"/>
              <a:t>Quarto nível</a:t>
            </a:r>
          </a:p>
          <a:p>
            <a:pPr lvl="4"/>
            <a:r>
              <a:rPr lang="en-US" noProof="0" smtClean="0"/>
              <a:t>Quinto nível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03BA11D-9830-426F-A052-F2033A437EE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12461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C0779CD-3189-4886-8EE1-856DE8CBC352}" type="slidenum">
              <a:rPr lang="en-US" sz="1200"/>
              <a:pPr algn="r"/>
              <a:t>1</a:t>
            </a:fld>
            <a:endParaRPr lang="en-US" sz="1200"/>
          </a:p>
        </p:txBody>
      </p:sp>
      <p:sp>
        <p:nvSpPr>
          <p:cNvPr id="32771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7F124B1-78DF-49A0-AC2C-CC24B8E24C7F}" type="slidenum">
              <a:rPr lang="en-US" sz="1200"/>
              <a:pPr algn="r"/>
              <a:t>1</a:t>
            </a:fld>
            <a:endParaRPr lang="en-US" sz="1200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0588" y="696913"/>
            <a:ext cx="5230812" cy="3487737"/>
          </a:xfrm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48FCD0-F3CD-4C71-A2CE-BB4352700CE9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50179" name="Text Box 2"/>
          <p:cNvSpPr txBox="1">
            <a:spLocks noChangeArrowheads="1"/>
          </p:cNvSpPr>
          <p:nvPr/>
        </p:nvSpPr>
        <p:spPr bwMode="auto">
          <a:xfrm>
            <a:off x="1168400" y="697230"/>
            <a:ext cx="46736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/>
          </p:nvPr>
        </p:nvSpPr>
        <p:spPr>
          <a:xfrm>
            <a:off x="701040" y="4415790"/>
            <a:ext cx="5606698" cy="4183380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50181" name="Text Box 4"/>
          <p:cNvSpPr txBox="1">
            <a:spLocks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57200">
              <a:buClr>
                <a:srgbClr val="000000"/>
              </a:buClr>
              <a:buSzPct val="100000"/>
              <a:buFont typeface="Calibri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5853F0DB-4B11-497E-BA5A-E86393735E6C}" type="slidenum">
              <a:rPr lang="es-ES_tradnl" sz="1200">
                <a:solidFill>
                  <a:srgbClr val="000000"/>
                </a:solidFill>
                <a:latin typeface="Calibri" pitchFamily="34" charset="0"/>
              </a:rPr>
              <a:pPr algn="r" defTabSz="457200">
                <a:buClr>
                  <a:srgbClr val="000000"/>
                </a:buClr>
                <a:buSzPct val="100000"/>
                <a:buFont typeface="Calibri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35</a:t>
            </a:fld>
            <a:endParaRPr lang="es-ES_tradnl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8B184E-5837-4A8F-9988-1D957CE14D57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51203" name="Rectangle 7"/>
          <p:cNvSpPr txBox="1">
            <a:spLocks noGrp="1" noChangeArrowheads="1"/>
          </p:cNvSpPr>
          <p:nvPr/>
        </p:nvSpPr>
        <p:spPr bwMode="auto">
          <a:xfrm>
            <a:off x="3972561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C9311875-06EB-4038-BD6D-7F08143EB3AD}" type="slidenum">
              <a:rPr lang="en-US" sz="1200">
                <a:latin typeface="Times New Roman" pitchFamily="18" charset="0"/>
              </a:rPr>
              <a:pPr algn="r" eaLnBrk="0" hangingPunct="0"/>
              <a:t>36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51204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5A4735C8-7A64-4633-B89B-F4A36BAA81A5}" type="slidenum">
              <a:rPr lang="en-US" sz="1200">
                <a:latin typeface="Times New Roman" pitchFamily="18" charset="0"/>
              </a:rPr>
              <a:pPr algn="r" eaLnBrk="0" hangingPunct="0"/>
              <a:t>36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512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0588" y="696913"/>
            <a:ext cx="5230812" cy="3487737"/>
          </a:xfrm>
          <a:ln/>
        </p:spPr>
      </p:sp>
      <p:sp>
        <p:nvSpPr>
          <p:cNvPr id="512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mtClean="0"/>
              <a:t>A FR é uma sequela pós infecção estreptococica, pelo S. pyogenes, e manifesta-se clinicamente por episodios de poliartrite, coreia de sydenham , eritema marginatum, nodulos subcutaneos e cardite. Sendo a sequela mais severa a DRC, que pode levar o indivíduo a um quadro de insuficiencia cardiaca.</a:t>
            </a: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FD08AA9-9D43-47F3-8429-11C34A8B8D18}" type="slidenum">
              <a:rPr lang="pt-BR" smtClean="0"/>
              <a:pPr>
                <a:defRPr/>
              </a:pPr>
              <a:t>2</a:t>
            </a:fld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2051C45-0A54-4324-A263-BCD14B7BB54C}" type="slidenum">
              <a:rPr 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mtClean="0">
              <a:latin typeface="Calibri" pitchFamily="34" charset="0"/>
            </a:endParaRPr>
          </a:p>
        </p:txBody>
      </p:sp>
      <p:sp>
        <p:nvSpPr>
          <p:cNvPr id="49155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93187961-21A3-46B8-BC76-DD9FED66121D}" type="slidenum">
              <a:rPr lang="en-US" sz="1200">
                <a:latin typeface="Calibri" pitchFamily="34" charset="0"/>
              </a:rPr>
              <a:pPr algn="r" eaLnBrk="1" hangingPunct="1"/>
              <a:t>10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49156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D6A5207B-BC6D-4390-B6A7-47BD184A402D}" type="slidenum">
              <a:rPr lang="en-US" sz="1200">
                <a:latin typeface="Calibri" pitchFamily="34" charset="0"/>
              </a:rPr>
              <a:pPr algn="r" eaLnBrk="1" hangingPunct="1"/>
              <a:t>10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491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4400" y="704850"/>
            <a:ext cx="5181600" cy="3454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915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393195"/>
            <a:ext cx="5140960" cy="423825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Calibri" pitchFamily="34" charset="0"/>
              <a:buNone/>
            </a:pPr>
            <a:fld id="{DE126202-6B2A-44DF-AF3C-4FAAF6AC07F3}" type="slidenum">
              <a:rPr lang="en-GB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 typeface="Calibri" pitchFamily="34" charset="0"/>
                <a:buNone/>
              </a:pPr>
              <a:t>13</a:t>
            </a:fld>
            <a:endParaRPr lang="en-GB" smtClean="0">
              <a:latin typeface="Calibri" pitchFamily="34" charset="0"/>
            </a:endParaRPr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4995"/>
          </a:xfrm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indent="2667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n-GB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2667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450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aa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- 4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regiões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blocos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repetições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2667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n-GB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2667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N-terminal - A e B: </a:t>
            </a:r>
            <a:r>
              <a:rPr lang="en-GB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sorotipos</a:t>
            </a:r>
            <a:r>
              <a:rPr lang="en-GB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3" indent="2667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GB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A1, 2 e 3 – </a:t>
            </a:r>
            <a:r>
              <a:rPr lang="en-GB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mais</a:t>
            </a:r>
            <a:r>
              <a:rPr lang="en-GB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variável</a:t>
            </a:r>
            <a:r>
              <a:rPr lang="en-GB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3" indent="2667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GB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B- </a:t>
            </a:r>
            <a:r>
              <a:rPr lang="en-GB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peptídeos</a:t>
            </a:r>
            <a:r>
              <a:rPr lang="en-GB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reação</a:t>
            </a:r>
            <a:r>
              <a:rPr lang="en-GB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cruzada</a:t>
            </a:r>
            <a:r>
              <a:rPr lang="en-GB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4" indent="2667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n-GB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2667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C-terminal - C e D: </a:t>
            </a:r>
            <a:r>
              <a:rPr lang="en-GB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altamente</a:t>
            </a:r>
            <a:r>
              <a:rPr lang="en-GB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conservada</a:t>
            </a:r>
            <a:r>
              <a:rPr lang="en-GB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s-BO" dirty="0" err="1" smtClean="0"/>
              <a:t>Diversidade</a:t>
            </a:r>
            <a:r>
              <a:rPr lang="es-BO" dirty="0" smtClean="0"/>
              <a:t> de cepas no mundo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endParaRPr lang="es-BO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65B557-7D38-47FC-BE43-D264267E8D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  <p:sp>
        <p:nvSpPr>
          <p:cNvPr id="23555" name="Rectangle 7"/>
          <p:cNvSpPr txBox="1">
            <a:spLocks noGrp="1" noChangeArrowheads="1"/>
          </p:cNvSpPr>
          <p:nvPr/>
        </p:nvSpPr>
        <p:spPr bwMode="auto">
          <a:xfrm>
            <a:off x="3972561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0" hangingPunct="0"/>
            <a:fld id="{A7A3E6A2-FAE8-4867-BF24-0047FC935414}" type="slidenum">
              <a:rPr lang="en-US" sz="1200">
                <a:latin typeface="Times New Roman" pitchFamily="18" charset="0"/>
              </a:rPr>
              <a:pPr algn="r" eaLnBrk="0" hangingPunct="0"/>
              <a:t>14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23556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0" hangingPunct="0"/>
            <a:fld id="{A77E4167-6C25-4F8A-B60D-9BC07F034C9E}" type="slidenum">
              <a:rPr lang="en-US" sz="1200">
                <a:latin typeface="Times New Roman" pitchFamily="18" charset="0"/>
              </a:rPr>
              <a:pPr algn="r" eaLnBrk="0" hangingPunct="0"/>
              <a:t>14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235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2175" y="696913"/>
            <a:ext cx="52292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55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415790"/>
            <a:ext cx="5140960" cy="418338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003DD1-682B-4404-96D3-05E808D774C4}" type="slidenum">
              <a:rPr lang="en-US" smtClean="0"/>
              <a:pPr>
                <a:defRPr/>
              </a:pPr>
              <a:t>15</a:t>
            </a:fld>
            <a:endParaRPr lang="en-US" smtClean="0"/>
          </a:p>
        </p:txBody>
      </p:sp>
      <p:sp>
        <p:nvSpPr>
          <p:cNvPr id="53251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5A0183E7-5CF2-4F61-A859-7EAB685C2BB5}" type="slidenum">
              <a:rPr lang="en-US" sz="1200"/>
              <a:pPr algn="r" eaLnBrk="1" hangingPunct="1"/>
              <a:t>15</a:t>
            </a:fld>
            <a:endParaRPr lang="en-US" sz="1200"/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972561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6EC692DA-DE17-4758-836F-A26270BBC8FE}" type="slidenum">
              <a:rPr lang="en-US" sz="1200">
                <a:latin typeface="Times New Roman" pitchFamily="18" charset="0"/>
              </a:rPr>
              <a:pPr algn="r"/>
              <a:t>20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21507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56A0B5CA-BC19-479C-B911-67B972B0D7B0}" type="slidenum">
              <a:rPr lang="en-US" sz="1200">
                <a:latin typeface="Times New Roman" pitchFamily="18" charset="0"/>
              </a:rPr>
              <a:pPr algn="r"/>
              <a:t>20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21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0588" y="696913"/>
            <a:ext cx="5230812" cy="3487737"/>
          </a:xfrm>
          <a:ln/>
        </p:spPr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1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0" hangingPunct="0"/>
            <a:fld id="{EEC523EE-2D8E-48AF-ACFE-DA8C8E71B313}" type="slidenum">
              <a:rPr lang="en-US" sz="1200">
                <a:latin typeface="Times New Roman" pitchFamily="18" charset="0"/>
              </a:rPr>
              <a:pPr algn="r" eaLnBrk="0" hangingPunct="0"/>
              <a:t>30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24579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0" hangingPunct="0"/>
            <a:fld id="{5012E1A2-D140-4CDF-B94E-5BD373DDF929}" type="slidenum">
              <a:rPr lang="en-US" sz="1200">
                <a:latin typeface="Times New Roman" pitchFamily="18" charset="0"/>
              </a:rPr>
              <a:pPr algn="r" eaLnBrk="0" hangingPunct="0"/>
              <a:t>30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2175" y="696913"/>
            <a:ext cx="52292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415790"/>
            <a:ext cx="5140960" cy="418338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3BA11D-9830-426F-A052-F2033A437EE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96BAD-683F-46C0-AFE9-9A6E99AE689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61DB8-C4FD-4429-B5DE-AA4444AB621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CE3E8-5CC6-48FD-956A-0952822A609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514350" y="1600200"/>
            <a:ext cx="9258300" cy="4525963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6D001-F287-423E-BE31-3A4AA406236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64206031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BC760-3BA3-4D57-8DCD-B2946804AEB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1A898-8159-4E68-AC3F-971678EBCE1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0FF19-7970-4599-9CEC-AE21D7A9F6D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35999-D1E9-4224-B270-D4E87D37A7A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9D18D-9073-446A-A1E6-10A683C76A7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748A4-8766-4FFA-833C-F3A8F47657C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79CA7-480A-483C-88C5-3E7FB5104A8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E7414-57C3-4F25-9D94-88474C0F38F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 estilo do título mestre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os estilos do texto mestre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6563A9BF-1473-48AB-931F-FE4B5461886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uizagui@usp.b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Office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oleObject" Target="../embeddings/Planilha_do_Microsoft_Office_Excel_97-20032.xls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hyperlink" Target="http://1.bp.blogspot.com/_v-Hovz_ueHY/Sjv2IDXHmJI/AAAAAAAAAAo/4eIKIdF9sKk/s320/Faringite+1.jpg" TargetMode="External"/><Relationship Id="rId10" Type="http://schemas.openxmlformats.org/officeDocument/2006/relationships/image" Target="../media/image9.jpeg"/><Relationship Id="rId4" Type="http://schemas.openxmlformats.org/officeDocument/2006/relationships/image" Target="../media/image4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7188" y="714356"/>
            <a:ext cx="9572625" cy="841769"/>
          </a:xfrm>
          <a:noFill/>
        </p:spPr>
        <p:txBody>
          <a:bodyPr lIns="47625" tIns="19050" rIns="47625" bIns="19050" anchor="t">
            <a:spAutoFit/>
          </a:bodyPr>
          <a:lstStyle/>
          <a:p>
            <a:pPr eaLnBrk="1" hangingPunct="1">
              <a:lnSpc>
                <a:spcPct val="145000"/>
              </a:lnSpc>
            </a:pPr>
            <a:r>
              <a:rPr lang="pt-BR" sz="3600" b="1" i="1" dirty="0">
                <a:solidFill>
                  <a:schemeClr val="tx1"/>
                </a:solidFill>
              </a:rPr>
              <a:t>S. </a:t>
            </a:r>
            <a:r>
              <a:rPr lang="pt-BR" sz="3600" b="1" i="1" dirty="0" err="1" smtClean="0">
                <a:solidFill>
                  <a:schemeClr val="tx1"/>
                </a:solidFill>
              </a:rPr>
              <a:t>pyogenes</a:t>
            </a:r>
            <a:r>
              <a:rPr lang="pt-BR" sz="3600" b="1" i="1" dirty="0" smtClean="0">
                <a:solidFill>
                  <a:schemeClr val="tx1"/>
                </a:solidFill>
              </a:rPr>
              <a:t> </a:t>
            </a:r>
            <a:r>
              <a:rPr lang="pt-BR" sz="3600" b="1" dirty="0" smtClean="0">
                <a:solidFill>
                  <a:schemeClr val="tx1"/>
                </a:solidFill>
              </a:rPr>
              <a:t>candidate </a:t>
            </a:r>
            <a:r>
              <a:rPr lang="pt-BR" sz="3600" b="1" dirty="0" err="1" smtClean="0">
                <a:solidFill>
                  <a:schemeClr val="tx1"/>
                </a:solidFill>
              </a:rPr>
              <a:t>vaccine</a:t>
            </a:r>
            <a:endParaRPr lang="pt-BR" sz="3600" b="1" dirty="0" smtClean="0">
              <a:solidFill>
                <a:schemeClr val="tx1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04863" y="3500438"/>
            <a:ext cx="8515350" cy="2088802"/>
          </a:xfrm>
          <a:noFill/>
        </p:spPr>
        <p:txBody>
          <a:bodyPr lIns="90488" tIns="44450" rIns="90488" bIns="44450"/>
          <a:lstStyle/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t-BR" sz="2400" b="1" dirty="0" smtClean="0"/>
              <a:t>Luiza Guilherme, PhD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2400" dirty="0" smtClean="0"/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t-BR" sz="2000" dirty="0" err="1" smtClean="0"/>
              <a:t>Heart</a:t>
            </a:r>
            <a:r>
              <a:rPr lang="pt-BR" sz="2000" dirty="0" smtClean="0"/>
              <a:t> </a:t>
            </a:r>
            <a:r>
              <a:rPr lang="pt-BR" sz="2000" dirty="0" err="1" smtClean="0"/>
              <a:t>Institute</a:t>
            </a:r>
            <a:r>
              <a:rPr lang="pt-BR" sz="2000" dirty="0" smtClean="0"/>
              <a:t> (</a:t>
            </a:r>
            <a:r>
              <a:rPr lang="pt-BR" sz="2000" dirty="0" err="1" smtClean="0"/>
              <a:t>InCor</a:t>
            </a:r>
            <a:r>
              <a:rPr lang="pt-BR" sz="2000" dirty="0" smtClean="0"/>
              <a:t>)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t-BR" sz="2000" dirty="0" err="1" smtClean="0"/>
              <a:t>University</a:t>
            </a:r>
            <a:r>
              <a:rPr lang="pt-BR" sz="2000" dirty="0" smtClean="0"/>
              <a:t> </a:t>
            </a:r>
            <a:r>
              <a:rPr lang="pt-BR" sz="2000" dirty="0" err="1" smtClean="0"/>
              <a:t>of</a:t>
            </a:r>
            <a:r>
              <a:rPr lang="pt-BR" sz="2000" dirty="0" smtClean="0"/>
              <a:t> São Paulo, São Paulo, </a:t>
            </a:r>
            <a:r>
              <a:rPr lang="pt-BR" sz="2000" dirty="0" err="1" smtClean="0"/>
              <a:t>Brazil</a:t>
            </a:r>
            <a:endParaRPr lang="pt-BR" sz="2000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t-BR" sz="2000" dirty="0" smtClean="0">
                <a:hlinkClick r:id="rId3"/>
              </a:rPr>
              <a:t>luizagui@usp.br</a:t>
            </a:r>
            <a:endParaRPr lang="pt-BR" sz="2000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pt-BR" sz="2000" dirty="0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900113" y="4476750"/>
            <a:ext cx="8423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pt-BR" sz="2400">
              <a:latin typeface="Times New Roman" pitchFamily="18" charset="0"/>
            </a:endParaRPr>
          </a:p>
        </p:txBody>
      </p:sp>
      <p:grpSp>
        <p:nvGrpSpPr>
          <p:cNvPr id="5125" name="Group 12"/>
          <p:cNvGrpSpPr>
            <a:grpSpLocks/>
          </p:cNvGrpSpPr>
          <p:nvPr/>
        </p:nvGrpSpPr>
        <p:grpSpPr bwMode="auto">
          <a:xfrm>
            <a:off x="7429500" y="5786438"/>
            <a:ext cx="2520950" cy="811212"/>
            <a:chOff x="4782" y="28"/>
            <a:chExt cx="1588" cy="511"/>
          </a:xfrm>
        </p:grpSpPr>
        <p:pic>
          <p:nvPicPr>
            <p:cNvPr id="5126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82" y="46"/>
              <a:ext cx="681" cy="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7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463" y="28"/>
              <a:ext cx="907" cy="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3"/>
          <p:cNvSpPr txBox="1">
            <a:spLocks noChangeArrowheads="1"/>
          </p:cNvSpPr>
          <p:nvPr/>
        </p:nvSpPr>
        <p:spPr bwMode="auto">
          <a:xfrm>
            <a:off x="5386388" y="6465888"/>
            <a:ext cx="25590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pt-BR" sz="1200" dirty="0" smtClean="0">
                <a:latin typeface="Calibri" pitchFamily="34" charset="0"/>
              </a:rPr>
              <a:t> </a:t>
            </a:r>
            <a:r>
              <a:rPr lang="pt-BR" sz="1200" dirty="0" smtClean="0">
                <a:latin typeface="+mj-lt"/>
              </a:rPr>
              <a:t>Guilherme et al, </a:t>
            </a:r>
            <a:r>
              <a:rPr lang="pt-BR" sz="1200" dirty="0" err="1" smtClean="0">
                <a:latin typeface="+mj-lt"/>
              </a:rPr>
              <a:t>Infect</a:t>
            </a:r>
            <a:r>
              <a:rPr lang="pt-BR" sz="1200" dirty="0" smtClean="0">
                <a:latin typeface="+mj-lt"/>
              </a:rPr>
              <a:t> </a:t>
            </a:r>
            <a:r>
              <a:rPr lang="pt-BR" sz="1200" dirty="0" err="1" smtClean="0">
                <a:latin typeface="+mj-lt"/>
              </a:rPr>
              <a:t>Immun</a:t>
            </a:r>
            <a:r>
              <a:rPr lang="pt-BR" sz="1200" dirty="0" smtClean="0">
                <a:latin typeface="+mj-lt"/>
              </a:rPr>
              <a:t>, 2001</a:t>
            </a:r>
          </a:p>
        </p:txBody>
      </p:sp>
      <p:sp>
        <p:nvSpPr>
          <p:cNvPr id="8195" name="Rectangle 45"/>
          <p:cNvSpPr>
            <a:spLocks noChangeArrowheads="1"/>
          </p:cNvSpPr>
          <p:nvPr/>
        </p:nvSpPr>
        <p:spPr bwMode="auto">
          <a:xfrm>
            <a:off x="479425" y="115888"/>
            <a:ext cx="9128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algn="just" eaLnBrk="0" hangingPunct="0">
              <a:defRPr/>
            </a:pPr>
            <a:r>
              <a:rPr lang="en-US" b="1" dirty="0">
                <a:solidFill>
                  <a:srgbClr val="C00000"/>
                </a:solidFill>
                <a:latin typeface="+mj-lt"/>
              </a:rPr>
              <a:t>RHD- Autoimmune Reactions:  </a:t>
            </a:r>
            <a:r>
              <a:rPr lang="en-US" b="1" dirty="0">
                <a:latin typeface="+mj-lt"/>
              </a:rPr>
              <a:t>Peripheral T-cells and M protein Response</a:t>
            </a:r>
          </a:p>
        </p:txBody>
      </p:sp>
      <p:sp>
        <p:nvSpPr>
          <p:cNvPr id="12292" name="Rectangle 23"/>
          <p:cNvSpPr>
            <a:spLocks noChangeArrowheads="1"/>
          </p:cNvSpPr>
          <p:nvPr/>
        </p:nvSpPr>
        <p:spPr bwMode="auto">
          <a:xfrm>
            <a:off x="5075238" y="1530350"/>
            <a:ext cx="2921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2" name="Grupo 1"/>
          <p:cNvGrpSpPr>
            <a:grpSpLocks/>
          </p:cNvGrpSpPr>
          <p:nvPr/>
        </p:nvGrpSpPr>
        <p:grpSpPr bwMode="auto">
          <a:xfrm>
            <a:off x="196850" y="3314700"/>
            <a:ext cx="9918700" cy="3211513"/>
            <a:chOff x="196850" y="3314700"/>
            <a:chExt cx="9918700" cy="3211513"/>
          </a:xfrm>
        </p:grpSpPr>
        <p:grpSp>
          <p:nvGrpSpPr>
            <p:cNvPr id="12368" name="Group 46"/>
            <p:cNvGrpSpPr>
              <a:grpSpLocks/>
            </p:cNvGrpSpPr>
            <p:nvPr/>
          </p:nvGrpSpPr>
          <p:grpSpPr bwMode="auto">
            <a:xfrm>
              <a:off x="465138" y="6221413"/>
              <a:ext cx="3903662" cy="304800"/>
              <a:chOff x="3512" y="2840"/>
              <a:chExt cx="2460" cy="192"/>
            </a:xfrm>
          </p:grpSpPr>
          <p:sp>
            <p:nvSpPr>
              <p:cNvPr id="12451" name="Rectangle 5"/>
              <p:cNvSpPr>
                <a:spLocks noChangeArrowheads="1"/>
              </p:cNvSpPr>
              <p:nvPr/>
            </p:nvSpPr>
            <p:spPr bwMode="auto">
              <a:xfrm>
                <a:off x="3512" y="2886"/>
                <a:ext cx="179" cy="128"/>
              </a:xfrm>
              <a:prstGeom prst="rect">
                <a:avLst/>
              </a:prstGeom>
              <a:solidFill>
                <a:srgbClr val="AFFFA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pitchFamily="34" charset="0"/>
                </a:endParaRPr>
              </a:p>
            </p:txBody>
          </p:sp>
          <p:sp>
            <p:nvSpPr>
              <p:cNvPr id="8355" name="Rectangle 6"/>
              <p:cNvSpPr>
                <a:spLocks noChangeArrowheads="1"/>
              </p:cNvSpPr>
              <p:nvPr/>
            </p:nvSpPr>
            <p:spPr bwMode="auto">
              <a:xfrm>
                <a:off x="4011" y="2840"/>
                <a:ext cx="108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algn="ctr" defTabSz="762000" eaLnBrk="0" hangingPunct="0">
                  <a:defRPr/>
                </a:pPr>
                <a:r>
                  <a:rPr lang="pt-BR" sz="1400" b="1" dirty="0">
                    <a:latin typeface="Calibri" pitchFamily="34" charset="0"/>
                  </a:rPr>
                  <a:t> </a:t>
                </a:r>
                <a:r>
                  <a:rPr lang="pt-BR" sz="1400" dirty="0">
                    <a:latin typeface="Calibri" pitchFamily="34" charset="0"/>
                  </a:rPr>
                  <a:t> </a:t>
                </a:r>
                <a:r>
                  <a:rPr lang="pt-BR" sz="1400" dirty="0" err="1">
                    <a:latin typeface="+mj-lt"/>
                  </a:rPr>
                  <a:t>severe</a:t>
                </a:r>
                <a:r>
                  <a:rPr lang="pt-BR" sz="1400" dirty="0">
                    <a:latin typeface="+mj-lt"/>
                  </a:rPr>
                  <a:t> / </a:t>
                </a:r>
                <a:r>
                  <a:rPr lang="pt-BR" sz="1400" dirty="0" err="1">
                    <a:latin typeface="+mj-lt"/>
                  </a:rPr>
                  <a:t>mild</a:t>
                </a:r>
                <a:r>
                  <a:rPr lang="pt-BR" sz="1400" dirty="0">
                    <a:latin typeface="+mj-lt"/>
                  </a:rPr>
                  <a:t> RHD</a:t>
                </a:r>
                <a:endParaRPr lang="pt-BR" sz="1400" b="1" dirty="0">
                  <a:latin typeface="+mj-lt"/>
                </a:endParaRPr>
              </a:p>
            </p:txBody>
          </p:sp>
          <p:sp>
            <p:nvSpPr>
              <p:cNvPr id="12453" name="Rectangle 7"/>
              <p:cNvSpPr>
                <a:spLocks noChangeArrowheads="1"/>
              </p:cNvSpPr>
              <p:nvPr/>
            </p:nvSpPr>
            <p:spPr bwMode="auto">
              <a:xfrm>
                <a:off x="3830" y="2886"/>
                <a:ext cx="179" cy="126"/>
              </a:xfrm>
              <a:prstGeom prst="rect">
                <a:avLst/>
              </a:prstGeom>
              <a:solidFill>
                <a:srgbClr val="B0D9E8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pitchFamily="34" charset="0"/>
                </a:endParaRPr>
              </a:p>
            </p:txBody>
          </p:sp>
          <p:sp>
            <p:nvSpPr>
              <p:cNvPr id="12454" name="Rectangle 9"/>
              <p:cNvSpPr>
                <a:spLocks noChangeArrowheads="1"/>
              </p:cNvSpPr>
              <p:nvPr/>
            </p:nvSpPr>
            <p:spPr bwMode="auto">
              <a:xfrm>
                <a:off x="5145" y="2886"/>
                <a:ext cx="179" cy="124"/>
              </a:xfrm>
              <a:prstGeom prst="rect">
                <a:avLst/>
              </a:prstGeom>
              <a:solidFill>
                <a:srgbClr val="FFFF8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pitchFamily="34" charset="0"/>
                </a:endParaRPr>
              </a:p>
            </p:txBody>
          </p:sp>
          <p:sp>
            <p:nvSpPr>
              <p:cNvPr id="8358" name="Rectangle 10"/>
              <p:cNvSpPr>
                <a:spLocks noChangeArrowheads="1"/>
              </p:cNvSpPr>
              <p:nvPr/>
            </p:nvSpPr>
            <p:spPr bwMode="auto">
              <a:xfrm>
                <a:off x="5327" y="2840"/>
                <a:ext cx="645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defTabSz="762000" eaLnBrk="0" hangingPunct="0">
                  <a:defRPr/>
                </a:pPr>
                <a:r>
                  <a:rPr lang="pt-BR" sz="1400" dirty="0" err="1">
                    <a:latin typeface="+mj-lt"/>
                  </a:rPr>
                  <a:t>Controls</a:t>
                </a:r>
                <a:endParaRPr lang="pt-BR" sz="1400" dirty="0">
                  <a:latin typeface="+mj-lt"/>
                </a:endParaRPr>
              </a:p>
            </p:txBody>
          </p:sp>
        </p:grpSp>
        <p:grpSp>
          <p:nvGrpSpPr>
            <p:cNvPr id="12369" name="Group 101"/>
            <p:cNvGrpSpPr>
              <a:grpSpLocks/>
            </p:cNvGrpSpPr>
            <p:nvPr/>
          </p:nvGrpSpPr>
          <p:grpSpPr bwMode="auto">
            <a:xfrm>
              <a:off x="196850" y="3314700"/>
              <a:ext cx="4464050" cy="2806700"/>
              <a:chOff x="93" y="1226"/>
              <a:chExt cx="2812" cy="1768"/>
            </a:xfrm>
          </p:grpSpPr>
          <p:sp>
            <p:nvSpPr>
              <p:cNvPr id="12421" name="Line 17"/>
              <p:cNvSpPr>
                <a:spLocks noChangeShapeType="1"/>
              </p:cNvSpPr>
              <p:nvPr/>
            </p:nvSpPr>
            <p:spPr bwMode="auto">
              <a:xfrm>
                <a:off x="2854" y="2751"/>
                <a:ext cx="38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422" name="Line 18"/>
              <p:cNvSpPr>
                <a:spLocks noChangeShapeType="1"/>
              </p:cNvSpPr>
              <p:nvPr/>
            </p:nvSpPr>
            <p:spPr bwMode="auto">
              <a:xfrm>
                <a:off x="2854" y="2381"/>
                <a:ext cx="38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423" name="Line 19"/>
              <p:cNvSpPr>
                <a:spLocks noChangeShapeType="1"/>
              </p:cNvSpPr>
              <p:nvPr/>
            </p:nvSpPr>
            <p:spPr bwMode="auto">
              <a:xfrm>
                <a:off x="2854" y="2013"/>
                <a:ext cx="38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424" name="Line 20"/>
              <p:cNvSpPr>
                <a:spLocks noChangeShapeType="1"/>
              </p:cNvSpPr>
              <p:nvPr/>
            </p:nvSpPr>
            <p:spPr bwMode="auto">
              <a:xfrm>
                <a:off x="2854" y="1635"/>
                <a:ext cx="38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425" name="Line 21"/>
              <p:cNvSpPr>
                <a:spLocks noChangeShapeType="1"/>
              </p:cNvSpPr>
              <p:nvPr/>
            </p:nvSpPr>
            <p:spPr bwMode="auto">
              <a:xfrm>
                <a:off x="2854" y="1267"/>
                <a:ext cx="38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426" name="Rectangle 12"/>
              <p:cNvSpPr>
                <a:spLocks noChangeArrowheads="1"/>
              </p:cNvSpPr>
              <p:nvPr/>
            </p:nvSpPr>
            <p:spPr bwMode="auto">
              <a:xfrm>
                <a:off x="93" y="1226"/>
                <a:ext cx="2812" cy="1768"/>
              </a:xfrm>
              <a:prstGeom prst="rect">
                <a:avLst/>
              </a:prstGeom>
              <a:gradFill rotWithShape="0">
                <a:gsLst>
                  <a:gs pos="0">
                    <a:srgbClr val="1A3550"/>
                  </a:gs>
                  <a:gs pos="100000">
                    <a:srgbClr val="04090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>
                  <a:latin typeface="Calibri" pitchFamily="34" charset="0"/>
                </a:endParaRPr>
              </a:p>
            </p:txBody>
          </p:sp>
          <p:sp>
            <p:nvSpPr>
              <p:cNvPr id="12427" name="Freeform 13"/>
              <p:cNvSpPr>
                <a:spLocks/>
              </p:cNvSpPr>
              <p:nvPr/>
            </p:nvSpPr>
            <p:spPr bwMode="auto">
              <a:xfrm>
                <a:off x="500" y="1556"/>
                <a:ext cx="118" cy="843"/>
              </a:xfrm>
              <a:custGeom>
                <a:avLst/>
                <a:gdLst>
                  <a:gd name="T0" fmla="*/ 0 w 232"/>
                  <a:gd name="T1" fmla="*/ 0 h 1281"/>
                  <a:gd name="T2" fmla="*/ 6 w 232"/>
                  <a:gd name="T3" fmla="*/ 0 h 1281"/>
                  <a:gd name="T4" fmla="*/ 6 w 232"/>
                  <a:gd name="T5" fmla="*/ 163 h 1281"/>
                  <a:gd name="T6" fmla="*/ 0 w 232"/>
                  <a:gd name="T7" fmla="*/ 163 h 1281"/>
                  <a:gd name="T8" fmla="*/ 0 w 232"/>
                  <a:gd name="T9" fmla="*/ 0 h 12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2"/>
                  <a:gd name="T16" fmla="*/ 0 h 1281"/>
                  <a:gd name="T17" fmla="*/ 232 w 232"/>
                  <a:gd name="T18" fmla="*/ 1281 h 12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2" h="1281">
                    <a:moveTo>
                      <a:pt x="0" y="0"/>
                    </a:moveTo>
                    <a:lnTo>
                      <a:pt x="231" y="0"/>
                    </a:lnTo>
                    <a:lnTo>
                      <a:pt x="231" y="1280"/>
                    </a:lnTo>
                    <a:lnTo>
                      <a:pt x="0" y="1280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AFFFAF"/>
                  </a:gs>
                  <a:gs pos="100000">
                    <a:srgbClr val="517651"/>
                  </a:gs>
                </a:gsLst>
                <a:lin ang="0" scaled="1"/>
              </a:gradFill>
              <a:ln w="12700" cap="rnd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428" name="Freeform 14"/>
              <p:cNvSpPr>
                <a:spLocks/>
              </p:cNvSpPr>
              <p:nvPr/>
            </p:nvSpPr>
            <p:spPr bwMode="auto">
              <a:xfrm>
                <a:off x="1011" y="2148"/>
                <a:ext cx="111" cy="251"/>
              </a:xfrm>
              <a:custGeom>
                <a:avLst/>
                <a:gdLst>
                  <a:gd name="T0" fmla="*/ 0 w 224"/>
                  <a:gd name="T1" fmla="*/ 0 h 382"/>
                  <a:gd name="T2" fmla="*/ 4 w 224"/>
                  <a:gd name="T3" fmla="*/ 0 h 382"/>
                  <a:gd name="T4" fmla="*/ 4 w 224"/>
                  <a:gd name="T5" fmla="*/ 49 h 382"/>
                  <a:gd name="T6" fmla="*/ 0 w 224"/>
                  <a:gd name="T7" fmla="*/ 49 h 382"/>
                  <a:gd name="T8" fmla="*/ 0 w 224"/>
                  <a:gd name="T9" fmla="*/ 0 h 3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4"/>
                  <a:gd name="T16" fmla="*/ 0 h 382"/>
                  <a:gd name="T17" fmla="*/ 224 w 224"/>
                  <a:gd name="T18" fmla="*/ 382 h 3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4" h="382">
                    <a:moveTo>
                      <a:pt x="0" y="0"/>
                    </a:moveTo>
                    <a:lnTo>
                      <a:pt x="223" y="0"/>
                    </a:lnTo>
                    <a:lnTo>
                      <a:pt x="223" y="381"/>
                    </a:lnTo>
                    <a:lnTo>
                      <a:pt x="0" y="381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AFFFAF"/>
                  </a:gs>
                  <a:gs pos="100000">
                    <a:srgbClr val="517651"/>
                  </a:gs>
                </a:gsLst>
                <a:lin ang="0" scaled="1"/>
              </a:gradFill>
              <a:ln w="12700" cap="rnd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429" name="Freeform 15"/>
              <p:cNvSpPr>
                <a:spLocks/>
              </p:cNvSpPr>
              <p:nvPr/>
            </p:nvSpPr>
            <p:spPr bwMode="auto">
              <a:xfrm>
                <a:off x="1516" y="1678"/>
                <a:ext cx="114" cy="721"/>
              </a:xfrm>
              <a:custGeom>
                <a:avLst/>
                <a:gdLst>
                  <a:gd name="T0" fmla="*/ 0 w 231"/>
                  <a:gd name="T1" fmla="*/ 0 h 1096"/>
                  <a:gd name="T2" fmla="*/ 4 w 231"/>
                  <a:gd name="T3" fmla="*/ 0 h 1096"/>
                  <a:gd name="T4" fmla="*/ 4 w 231"/>
                  <a:gd name="T5" fmla="*/ 139 h 1096"/>
                  <a:gd name="T6" fmla="*/ 0 w 231"/>
                  <a:gd name="T7" fmla="*/ 139 h 1096"/>
                  <a:gd name="T8" fmla="*/ 0 w 231"/>
                  <a:gd name="T9" fmla="*/ 0 h 10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096"/>
                  <a:gd name="T17" fmla="*/ 231 w 231"/>
                  <a:gd name="T18" fmla="*/ 1096 h 10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096">
                    <a:moveTo>
                      <a:pt x="0" y="0"/>
                    </a:moveTo>
                    <a:lnTo>
                      <a:pt x="230" y="0"/>
                    </a:lnTo>
                    <a:lnTo>
                      <a:pt x="230" y="1095"/>
                    </a:lnTo>
                    <a:lnTo>
                      <a:pt x="0" y="1095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AFFFAF"/>
                  </a:gs>
                  <a:gs pos="100000">
                    <a:srgbClr val="517651"/>
                  </a:gs>
                </a:gsLst>
                <a:lin ang="0" scaled="1"/>
              </a:gradFill>
              <a:ln w="12700" cap="rnd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430" name="Freeform 16"/>
              <p:cNvSpPr>
                <a:spLocks/>
              </p:cNvSpPr>
              <p:nvPr/>
            </p:nvSpPr>
            <p:spPr bwMode="auto">
              <a:xfrm>
                <a:off x="2026" y="1929"/>
                <a:ext cx="111" cy="470"/>
              </a:xfrm>
              <a:custGeom>
                <a:avLst/>
                <a:gdLst>
                  <a:gd name="T0" fmla="*/ 0 w 223"/>
                  <a:gd name="T1" fmla="*/ 0 h 715"/>
                  <a:gd name="T2" fmla="*/ 4 w 223"/>
                  <a:gd name="T3" fmla="*/ 0 h 715"/>
                  <a:gd name="T4" fmla="*/ 4 w 223"/>
                  <a:gd name="T5" fmla="*/ 90 h 715"/>
                  <a:gd name="T6" fmla="*/ 0 w 223"/>
                  <a:gd name="T7" fmla="*/ 90 h 715"/>
                  <a:gd name="T8" fmla="*/ 0 w 223"/>
                  <a:gd name="T9" fmla="*/ 0 h 7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3"/>
                  <a:gd name="T16" fmla="*/ 0 h 715"/>
                  <a:gd name="T17" fmla="*/ 223 w 223"/>
                  <a:gd name="T18" fmla="*/ 715 h 7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3" h="715">
                    <a:moveTo>
                      <a:pt x="0" y="0"/>
                    </a:moveTo>
                    <a:lnTo>
                      <a:pt x="222" y="0"/>
                    </a:lnTo>
                    <a:lnTo>
                      <a:pt x="222" y="714"/>
                    </a:lnTo>
                    <a:lnTo>
                      <a:pt x="0" y="714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AFFFAF"/>
                  </a:gs>
                  <a:gs pos="100000">
                    <a:srgbClr val="517651"/>
                  </a:gs>
                </a:gsLst>
                <a:lin ang="0" scaled="1"/>
              </a:gradFill>
              <a:ln w="12700" cap="rnd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334" name="Rectangle 22"/>
              <p:cNvSpPr>
                <a:spLocks noChangeArrowheads="1"/>
              </p:cNvSpPr>
              <p:nvPr/>
            </p:nvSpPr>
            <p:spPr bwMode="auto">
              <a:xfrm>
                <a:off x="273" y="1240"/>
                <a:ext cx="2428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algn="ctr" defTabSz="762000" eaLnBrk="0" hangingPunct="0"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+mj-lt"/>
                  </a:rPr>
                  <a:t>Responders  to  M5(81-96) peptide</a:t>
                </a:r>
              </a:p>
              <a:p>
                <a:pPr algn="ctr" defTabSz="762000" eaLnBrk="0" hangingPunct="0">
                  <a:defRPr/>
                </a:pPr>
                <a:endParaRPr lang="en-US" b="1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2432" name="Rectangle 24"/>
              <p:cNvSpPr>
                <a:spLocks noChangeArrowheads="1"/>
              </p:cNvSpPr>
              <p:nvPr/>
            </p:nvSpPr>
            <p:spPr bwMode="auto">
              <a:xfrm>
                <a:off x="303" y="2354"/>
                <a:ext cx="151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defTabSz="762000" eaLnBrk="0" hangingPunct="0"/>
                <a:r>
                  <a:rPr lang="pt-BR" sz="900" b="1">
                    <a:solidFill>
                      <a:srgbClr val="FFFFFF"/>
                    </a:solidFill>
                    <a:latin typeface="Calibri" pitchFamily="34" charset="0"/>
                  </a:rPr>
                  <a:t>0</a:t>
                </a:r>
                <a:endParaRPr lang="pt-BR" sz="1400" b="1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12433" name="Rectangle 25"/>
              <p:cNvSpPr>
                <a:spLocks noChangeArrowheads="1"/>
              </p:cNvSpPr>
              <p:nvPr/>
            </p:nvSpPr>
            <p:spPr bwMode="auto">
              <a:xfrm>
                <a:off x="242" y="2116"/>
                <a:ext cx="18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defTabSz="762000" eaLnBrk="0" hangingPunct="0"/>
                <a:r>
                  <a:rPr lang="pt-BR" sz="900" b="1">
                    <a:solidFill>
                      <a:srgbClr val="FFFFFF"/>
                    </a:solidFill>
                    <a:latin typeface="Calibri" pitchFamily="34" charset="0"/>
                  </a:rPr>
                  <a:t>20</a:t>
                </a:r>
                <a:endParaRPr lang="pt-BR" sz="1400" b="1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12434" name="Rectangle 26"/>
              <p:cNvSpPr>
                <a:spLocks noChangeArrowheads="1"/>
              </p:cNvSpPr>
              <p:nvPr/>
            </p:nvSpPr>
            <p:spPr bwMode="auto">
              <a:xfrm>
                <a:off x="258" y="1881"/>
                <a:ext cx="18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defTabSz="762000" eaLnBrk="0" hangingPunct="0"/>
                <a:r>
                  <a:rPr lang="pt-BR" sz="900" b="1">
                    <a:solidFill>
                      <a:srgbClr val="FFFFFF"/>
                    </a:solidFill>
                    <a:latin typeface="Calibri" pitchFamily="34" charset="0"/>
                  </a:rPr>
                  <a:t>40</a:t>
                </a:r>
                <a:endParaRPr lang="pt-BR" sz="1400" b="1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12435" name="Rectangle 27"/>
              <p:cNvSpPr>
                <a:spLocks noChangeArrowheads="1"/>
              </p:cNvSpPr>
              <p:nvPr/>
            </p:nvSpPr>
            <p:spPr bwMode="auto">
              <a:xfrm>
                <a:off x="258" y="1646"/>
                <a:ext cx="18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defTabSz="762000" eaLnBrk="0" hangingPunct="0"/>
                <a:r>
                  <a:rPr lang="pt-BR" sz="900" b="1">
                    <a:solidFill>
                      <a:srgbClr val="FFFFFF"/>
                    </a:solidFill>
                    <a:latin typeface="Calibri" pitchFamily="34" charset="0"/>
                  </a:rPr>
                  <a:t>60</a:t>
                </a:r>
                <a:endParaRPr lang="pt-BR" sz="1000" b="1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12436" name="Rectangle 28"/>
              <p:cNvSpPr>
                <a:spLocks noChangeArrowheads="1"/>
              </p:cNvSpPr>
              <p:nvPr/>
            </p:nvSpPr>
            <p:spPr bwMode="auto">
              <a:xfrm>
                <a:off x="289" y="1414"/>
                <a:ext cx="18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defTabSz="762000" eaLnBrk="0" hangingPunct="0"/>
                <a:r>
                  <a:rPr lang="pt-BR" sz="900" b="1">
                    <a:solidFill>
                      <a:srgbClr val="FFFFFF"/>
                    </a:solidFill>
                    <a:latin typeface="Calibri" pitchFamily="34" charset="0"/>
                  </a:rPr>
                  <a:t>80</a:t>
                </a:r>
                <a:endParaRPr lang="pt-BR" sz="1000" b="1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12437" name="Rectangle 29"/>
              <p:cNvSpPr>
                <a:spLocks noChangeArrowheads="1"/>
              </p:cNvSpPr>
              <p:nvPr/>
            </p:nvSpPr>
            <p:spPr bwMode="auto">
              <a:xfrm>
                <a:off x="544" y="2420"/>
                <a:ext cx="293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defTabSz="762000" eaLnBrk="0" hangingPunct="0"/>
                <a:r>
                  <a:rPr lang="pt-BR" sz="1000" b="1">
                    <a:solidFill>
                      <a:srgbClr val="FFFFFF"/>
                    </a:solidFill>
                    <a:latin typeface="Calibri" pitchFamily="34" charset="0"/>
                  </a:rPr>
                  <a:t>DR7+</a:t>
                </a:r>
                <a:endParaRPr lang="pt-BR" sz="1200" b="1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12438" name="Rectangle 30"/>
              <p:cNvSpPr>
                <a:spLocks noChangeArrowheads="1"/>
              </p:cNvSpPr>
              <p:nvPr/>
            </p:nvSpPr>
            <p:spPr bwMode="auto">
              <a:xfrm>
                <a:off x="1057" y="2420"/>
                <a:ext cx="277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defTabSz="762000" eaLnBrk="0" hangingPunct="0"/>
                <a:r>
                  <a:rPr lang="pt-BR" sz="1000" b="1">
                    <a:solidFill>
                      <a:srgbClr val="FFFFFF"/>
                    </a:solidFill>
                    <a:latin typeface="Calibri" pitchFamily="34" charset="0"/>
                  </a:rPr>
                  <a:t>DR7-</a:t>
                </a:r>
              </a:p>
            </p:txBody>
          </p:sp>
          <p:sp>
            <p:nvSpPr>
              <p:cNvPr id="12439" name="Rectangle 31"/>
              <p:cNvSpPr>
                <a:spLocks noChangeArrowheads="1"/>
              </p:cNvSpPr>
              <p:nvPr/>
            </p:nvSpPr>
            <p:spPr bwMode="auto">
              <a:xfrm>
                <a:off x="1534" y="2420"/>
                <a:ext cx="334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defTabSz="762000" eaLnBrk="0" hangingPunct="0"/>
                <a:r>
                  <a:rPr lang="pt-BR" sz="1000" b="1">
                    <a:solidFill>
                      <a:srgbClr val="FFFFFF"/>
                    </a:solidFill>
                    <a:latin typeface="Calibri" pitchFamily="34" charset="0"/>
                  </a:rPr>
                  <a:t>DR53+</a:t>
                </a:r>
                <a:endParaRPr lang="pt-BR" b="1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12440" name="Rectangle 32"/>
              <p:cNvSpPr>
                <a:spLocks noChangeArrowheads="1"/>
              </p:cNvSpPr>
              <p:nvPr/>
            </p:nvSpPr>
            <p:spPr bwMode="auto">
              <a:xfrm>
                <a:off x="2053" y="2420"/>
                <a:ext cx="318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defTabSz="762000" eaLnBrk="0" hangingPunct="0"/>
                <a:r>
                  <a:rPr lang="pt-BR" sz="1000" b="1">
                    <a:solidFill>
                      <a:srgbClr val="FFFFFF"/>
                    </a:solidFill>
                    <a:latin typeface="Calibri" pitchFamily="34" charset="0"/>
                  </a:rPr>
                  <a:t>DR53-</a:t>
                </a:r>
              </a:p>
            </p:txBody>
          </p:sp>
          <p:sp>
            <p:nvSpPr>
              <p:cNvPr id="12441" name="Rectangle 33"/>
              <p:cNvSpPr>
                <a:spLocks noChangeArrowheads="1"/>
              </p:cNvSpPr>
              <p:nvPr/>
            </p:nvSpPr>
            <p:spPr bwMode="auto">
              <a:xfrm>
                <a:off x="1150" y="2635"/>
                <a:ext cx="75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defTabSz="762000" eaLnBrk="0" hangingPunct="0"/>
                <a:r>
                  <a:rPr lang="pt-BR" sz="1400" b="1">
                    <a:solidFill>
                      <a:srgbClr val="FFFFFF"/>
                    </a:solidFill>
                  </a:rPr>
                  <a:t>HLA class II</a:t>
                </a:r>
              </a:p>
            </p:txBody>
          </p:sp>
          <p:sp>
            <p:nvSpPr>
              <p:cNvPr id="12442" name="Rectangle 34"/>
              <p:cNvSpPr>
                <a:spLocks noChangeArrowheads="1"/>
              </p:cNvSpPr>
              <p:nvPr/>
            </p:nvSpPr>
            <p:spPr bwMode="auto">
              <a:xfrm rot="-5400000">
                <a:off x="-186" y="1762"/>
                <a:ext cx="78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defTabSz="762000" eaLnBrk="0" hangingPunct="0"/>
                <a:r>
                  <a:rPr lang="pt-BR" sz="1400" b="1">
                    <a:solidFill>
                      <a:srgbClr val="FFFFFF"/>
                    </a:solidFill>
                    <a:latin typeface="Calibri" pitchFamily="34" charset="0"/>
                  </a:rPr>
                  <a:t>Reactivity ( %)</a:t>
                </a:r>
              </a:p>
            </p:txBody>
          </p:sp>
          <p:sp>
            <p:nvSpPr>
              <p:cNvPr id="12443" name="Freeform 35"/>
              <p:cNvSpPr>
                <a:spLocks/>
              </p:cNvSpPr>
              <p:nvPr/>
            </p:nvSpPr>
            <p:spPr bwMode="auto">
              <a:xfrm>
                <a:off x="616" y="1954"/>
                <a:ext cx="114" cy="445"/>
              </a:xfrm>
              <a:custGeom>
                <a:avLst/>
                <a:gdLst>
                  <a:gd name="T0" fmla="*/ 0 w 224"/>
                  <a:gd name="T1" fmla="*/ 0 h 676"/>
                  <a:gd name="T2" fmla="*/ 6 w 224"/>
                  <a:gd name="T3" fmla="*/ 0 h 676"/>
                  <a:gd name="T4" fmla="*/ 6 w 224"/>
                  <a:gd name="T5" fmla="*/ 86 h 676"/>
                  <a:gd name="T6" fmla="*/ 0 w 224"/>
                  <a:gd name="T7" fmla="*/ 86 h 676"/>
                  <a:gd name="T8" fmla="*/ 0 w 224"/>
                  <a:gd name="T9" fmla="*/ 0 h 6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4"/>
                  <a:gd name="T16" fmla="*/ 0 h 676"/>
                  <a:gd name="T17" fmla="*/ 224 w 224"/>
                  <a:gd name="T18" fmla="*/ 676 h 6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4" h="676">
                    <a:moveTo>
                      <a:pt x="0" y="0"/>
                    </a:moveTo>
                    <a:lnTo>
                      <a:pt x="223" y="0"/>
                    </a:lnTo>
                    <a:lnTo>
                      <a:pt x="223" y="675"/>
                    </a:lnTo>
                    <a:lnTo>
                      <a:pt x="0" y="675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B0D9E8"/>
                  </a:gs>
                  <a:gs pos="100000">
                    <a:srgbClr val="51646B"/>
                  </a:gs>
                </a:gsLst>
                <a:lin ang="0" scaled="1"/>
              </a:gradFill>
              <a:ln w="12700" cap="rnd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444" name="Freeform 36"/>
              <p:cNvSpPr>
                <a:spLocks/>
              </p:cNvSpPr>
              <p:nvPr/>
            </p:nvSpPr>
            <p:spPr bwMode="auto">
              <a:xfrm>
                <a:off x="1122" y="2214"/>
                <a:ext cx="116" cy="185"/>
              </a:xfrm>
              <a:custGeom>
                <a:avLst/>
                <a:gdLst>
                  <a:gd name="T0" fmla="*/ 0 w 232"/>
                  <a:gd name="T1" fmla="*/ 0 h 281"/>
                  <a:gd name="T2" fmla="*/ 6 w 232"/>
                  <a:gd name="T3" fmla="*/ 0 h 281"/>
                  <a:gd name="T4" fmla="*/ 6 w 232"/>
                  <a:gd name="T5" fmla="*/ 36 h 281"/>
                  <a:gd name="T6" fmla="*/ 0 w 232"/>
                  <a:gd name="T7" fmla="*/ 36 h 281"/>
                  <a:gd name="T8" fmla="*/ 0 w 232"/>
                  <a:gd name="T9" fmla="*/ 0 h 2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2"/>
                  <a:gd name="T16" fmla="*/ 0 h 281"/>
                  <a:gd name="T17" fmla="*/ 232 w 232"/>
                  <a:gd name="T18" fmla="*/ 281 h 2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2" h="281">
                    <a:moveTo>
                      <a:pt x="0" y="0"/>
                    </a:moveTo>
                    <a:lnTo>
                      <a:pt x="231" y="0"/>
                    </a:lnTo>
                    <a:lnTo>
                      <a:pt x="231" y="280"/>
                    </a:lnTo>
                    <a:lnTo>
                      <a:pt x="0" y="280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B0D9E8"/>
                  </a:gs>
                  <a:gs pos="100000">
                    <a:srgbClr val="51646B"/>
                  </a:gs>
                </a:gsLst>
                <a:lin ang="0" scaled="1"/>
              </a:gradFill>
              <a:ln w="12700" cap="rnd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445" name="Freeform 37"/>
              <p:cNvSpPr>
                <a:spLocks/>
              </p:cNvSpPr>
              <p:nvPr/>
            </p:nvSpPr>
            <p:spPr bwMode="auto">
              <a:xfrm>
                <a:off x="1630" y="1944"/>
                <a:ext cx="114" cy="455"/>
              </a:xfrm>
              <a:custGeom>
                <a:avLst/>
                <a:gdLst>
                  <a:gd name="T0" fmla="*/ 0 w 225"/>
                  <a:gd name="T1" fmla="*/ 0 h 692"/>
                  <a:gd name="T2" fmla="*/ 6 w 225"/>
                  <a:gd name="T3" fmla="*/ 0 h 692"/>
                  <a:gd name="T4" fmla="*/ 6 w 225"/>
                  <a:gd name="T5" fmla="*/ 87 h 692"/>
                  <a:gd name="T6" fmla="*/ 0 w 225"/>
                  <a:gd name="T7" fmla="*/ 87 h 692"/>
                  <a:gd name="T8" fmla="*/ 0 w 225"/>
                  <a:gd name="T9" fmla="*/ 0 h 6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5"/>
                  <a:gd name="T16" fmla="*/ 0 h 692"/>
                  <a:gd name="T17" fmla="*/ 225 w 225"/>
                  <a:gd name="T18" fmla="*/ 692 h 6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5" h="692">
                    <a:moveTo>
                      <a:pt x="0" y="0"/>
                    </a:moveTo>
                    <a:lnTo>
                      <a:pt x="224" y="0"/>
                    </a:lnTo>
                    <a:lnTo>
                      <a:pt x="224" y="691"/>
                    </a:lnTo>
                    <a:lnTo>
                      <a:pt x="0" y="691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B0D9E8"/>
                  </a:gs>
                  <a:gs pos="100000">
                    <a:srgbClr val="51646B"/>
                  </a:gs>
                </a:gsLst>
                <a:lin ang="0" scaled="1"/>
              </a:gradFill>
              <a:ln w="12700" cap="rnd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446" name="Freeform 38"/>
              <p:cNvSpPr>
                <a:spLocks/>
              </p:cNvSpPr>
              <p:nvPr/>
            </p:nvSpPr>
            <p:spPr bwMode="auto">
              <a:xfrm>
                <a:off x="2136" y="2148"/>
                <a:ext cx="116" cy="251"/>
              </a:xfrm>
              <a:custGeom>
                <a:avLst/>
                <a:gdLst>
                  <a:gd name="T0" fmla="*/ 0 w 232"/>
                  <a:gd name="T1" fmla="*/ 0 h 382"/>
                  <a:gd name="T2" fmla="*/ 6 w 232"/>
                  <a:gd name="T3" fmla="*/ 0 h 382"/>
                  <a:gd name="T4" fmla="*/ 6 w 232"/>
                  <a:gd name="T5" fmla="*/ 49 h 382"/>
                  <a:gd name="T6" fmla="*/ 0 w 232"/>
                  <a:gd name="T7" fmla="*/ 49 h 382"/>
                  <a:gd name="T8" fmla="*/ 0 w 232"/>
                  <a:gd name="T9" fmla="*/ 0 h 3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2"/>
                  <a:gd name="T16" fmla="*/ 0 h 382"/>
                  <a:gd name="T17" fmla="*/ 232 w 232"/>
                  <a:gd name="T18" fmla="*/ 382 h 3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2" h="382">
                    <a:moveTo>
                      <a:pt x="0" y="0"/>
                    </a:moveTo>
                    <a:lnTo>
                      <a:pt x="231" y="0"/>
                    </a:lnTo>
                    <a:lnTo>
                      <a:pt x="231" y="381"/>
                    </a:lnTo>
                    <a:lnTo>
                      <a:pt x="0" y="381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B0D9E8"/>
                  </a:gs>
                  <a:gs pos="100000">
                    <a:srgbClr val="51646B"/>
                  </a:gs>
                </a:gsLst>
                <a:lin ang="0" scaled="1"/>
              </a:gradFill>
              <a:ln w="12700" cap="rnd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447" name="Freeform 39"/>
              <p:cNvSpPr>
                <a:spLocks/>
              </p:cNvSpPr>
              <p:nvPr/>
            </p:nvSpPr>
            <p:spPr bwMode="auto">
              <a:xfrm>
                <a:off x="1238" y="2240"/>
                <a:ext cx="111" cy="159"/>
              </a:xfrm>
              <a:custGeom>
                <a:avLst/>
                <a:gdLst>
                  <a:gd name="T0" fmla="*/ 0 w 224"/>
                  <a:gd name="T1" fmla="*/ 0 h 242"/>
                  <a:gd name="T2" fmla="*/ 4 w 224"/>
                  <a:gd name="T3" fmla="*/ 0 h 242"/>
                  <a:gd name="T4" fmla="*/ 4 w 224"/>
                  <a:gd name="T5" fmla="*/ 31 h 242"/>
                  <a:gd name="T6" fmla="*/ 0 w 224"/>
                  <a:gd name="T7" fmla="*/ 31 h 242"/>
                  <a:gd name="T8" fmla="*/ 0 w 224"/>
                  <a:gd name="T9" fmla="*/ 0 h 2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4"/>
                  <a:gd name="T16" fmla="*/ 0 h 242"/>
                  <a:gd name="T17" fmla="*/ 224 w 224"/>
                  <a:gd name="T18" fmla="*/ 242 h 2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4" h="242">
                    <a:moveTo>
                      <a:pt x="0" y="0"/>
                    </a:moveTo>
                    <a:lnTo>
                      <a:pt x="223" y="0"/>
                    </a:lnTo>
                    <a:lnTo>
                      <a:pt x="223" y="241"/>
                    </a:lnTo>
                    <a:lnTo>
                      <a:pt x="0" y="241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FFFF89"/>
                  </a:gs>
                  <a:gs pos="100000">
                    <a:srgbClr val="76763F"/>
                  </a:gs>
                </a:gsLst>
                <a:lin ang="0" scaled="1"/>
              </a:gradFill>
              <a:ln w="12700" cap="rnd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448" name="Freeform 40"/>
              <p:cNvSpPr>
                <a:spLocks/>
              </p:cNvSpPr>
              <p:nvPr/>
            </p:nvSpPr>
            <p:spPr bwMode="auto">
              <a:xfrm>
                <a:off x="2251" y="2179"/>
                <a:ext cx="113" cy="220"/>
              </a:xfrm>
              <a:custGeom>
                <a:avLst/>
                <a:gdLst>
                  <a:gd name="T0" fmla="*/ 0 w 224"/>
                  <a:gd name="T1" fmla="*/ 0 h 335"/>
                  <a:gd name="T2" fmla="*/ 5 w 224"/>
                  <a:gd name="T3" fmla="*/ 0 h 335"/>
                  <a:gd name="T4" fmla="*/ 5 w 224"/>
                  <a:gd name="T5" fmla="*/ 42 h 335"/>
                  <a:gd name="T6" fmla="*/ 0 w 224"/>
                  <a:gd name="T7" fmla="*/ 42 h 335"/>
                  <a:gd name="T8" fmla="*/ 0 w 224"/>
                  <a:gd name="T9" fmla="*/ 0 h 3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4"/>
                  <a:gd name="T16" fmla="*/ 0 h 335"/>
                  <a:gd name="T17" fmla="*/ 224 w 224"/>
                  <a:gd name="T18" fmla="*/ 335 h 3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4" h="335">
                    <a:moveTo>
                      <a:pt x="0" y="0"/>
                    </a:moveTo>
                    <a:lnTo>
                      <a:pt x="223" y="0"/>
                    </a:lnTo>
                    <a:lnTo>
                      <a:pt x="223" y="334"/>
                    </a:lnTo>
                    <a:lnTo>
                      <a:pt x="0" y="334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FFFF89"/>
                  </a:gs>
                  <a:gs pos="100000">
                    <a:srgbClr val="76763F"/>
                  </a:gs>
                </a:gsLst>
                <a:lin ang="0" scaled="1"/>
              </a:gradFill>
              <a:ln w="12700" cap="rnd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449" name="Line 41"/>
              <p:cNvSpPr>
                <a:spLocks noChangeShapeType="1"/>
              </p:cNvSpPr>
              <p:nvPr/>
            </p:nvSpPr>
            <p:spPr bwMode="auto">
              <a:xfrm flipH="1">
                <a:off x="444" y="1454"/>
                <a:ext cx="4" cy="944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450" name="Line 42"/>
              <p:cNvSpPr>
                <a:spLocks noChangeShapeType="1"/>
              </p:cNvSpPr>
              <p:nvPr/>
            </p:nvSpPr>
            <p:spPr bwMode="auto">
              <a:xfrm>
                <a:off x="438" y="2400"/>
                <a:ext cx="2191" cy="1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12370" name="Group 100"/>
            <p:cNvGrpSpPr>
              <a:grpSpLocks/>
            </p:cNvGrpSpPr>
            <p:nvPr/>
          </p:nvGrpSpPr>
          <p:grpSpPr bwMode="auto">
            <a:xfrm>
              <a:off x="4783138" y="3642320"/>
              <a:ext cx="5332412" cy="2667000"/>
              <a:chOff x="3198" y="1797"/>
              <a:chExt cx="3176" cy="1477"/>
            </a:xfrm>
          </p:grpSpPr>
          <p:sp>
            <p:nvSpPr>
              <p:cNvPr id="12371" name="Line 48"/>
              <p:cNvSpPr>
                <a:spLocks noChangeShapeType="1"/>
              </p:cNvSpPr>
              <p:nvPr/>
            </p:nvSpPr>
            <p:spPr bwMode="auto">
              <a:xfrm>
                <a:off x="3440" y="3176"/>
                <a:ext cx="25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372" name="Line 49"/>
              <p:cNvSpPr>
                <a:spLocks noChangeShapeType="1"/>
              </p:cNvSpPr>
              <p:nvPr/>
            </p:nvSpPr>
            <p:spPr bwMode="auto">
              <a:xfrm>
                <a:off x="3440" y="2910"/>
                <a:ext cx="25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373" name="Line 50"/>
              <p:cNvSpPr>
                <a:spLocks noChangeShapeType="1"/>
              </p:cNvSpPr>
              <p:nvPr/>
            </p:nvSpPr>
            <p:spPr bwMode="auto">
              <a:xfrm>
                <a:off x="3440" y="2640"/>
                <a:ext cx="25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374" name="Line 51"/>
              <p:cNvSpPr>
                <a:spLocks noChangeShapeType="1"/>
              </p:cNvSpPr>
              <p:nvPr/>
            </p:nvSpPr>
            <p:spPr bwMode="auto">
              <a:xfrm>
                <a:off x="3440" y="2374"/>
                <a:ext cx="2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375" name="Line 52"/>
              <p:cNvSpPr>
                <a:spLocks noChangeShapeType="1"/>
              </p:cNvSpPr>
              <p:nvPr/>
            </p:nvSpPr>
            <p:spPr bwMode="auto">
              <a:xfrm>
                <a:off x="3440" y="2103"/>
                <a:ext cx="25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376" name="Line 53"/>
              <p:cNvSpPr>
                <a:spLocks noChangeShapeType="1"/>
              </p:cNvSpPr>
              <p:nvPr/>
            </p:nvSpPr>
            <p:spPr bwMode="auto">
              <a:xfrm>
                <a:off x="3440" y="1837"/>
                <a:ext cx="25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377" name="Line 54"/>
              <p:cNvSpPr>
                <a:spLocks noChangeShapeType="1"/>
              </p:cNvSpPr>
              <p:nvPr/>
            </p:nvSpPr>
            <p:spPr bwMode="auto">
              <a:xfrm flipV="1">
                <a:off x="3453" y="3156"/>
                <a:ext cx="0" cy="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378" name="Line 55"/>
              <p:cNvSpPr>
                <a:spLocks noChangeShapeType="1"/>
              </p:cNvSpPr>
              <p:nvPr/>
            </p:nvSpPr>
            <p:spPr bwMode="auto">
              <a:xfrm flipV="1">
                <a:off x="4035" y="3156"/>
                <a:ext cx="1" cy="4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379" name="Line 56"/>
              <p:cNvSpPr>
                <a:spLocks noChangeShapeType="1"/>
              </p:cNvSpPr>
              <p:nvPr/>
            </p:nvSpPr>
            <p:spPr bwMode="auto">
              <a:xfrm flipV="1">
                <a:off x="4621" y="3156"/>
                <a:ext cx="1" cy="4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380" name="Line 57"/>
              <p:cNvSpPr>
                <a:spLocks noChangeShapeType="1"/>
              </p:cNvSpPr>
              <p:nvPr/>
            </p:nvSpPr>
            <p:spPr bwMode="auto">
              <a:xfrm flipV="1">
                <a:off x="5204" y="3156"/>
                <a:ext cx="2" cy="4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381" name="Line 58"/>
              <p:cNvSpPr>
                <a:spLocks noChangeShapeType="1"/>
              </p:cNvSpPr>
              <p:nvPr/>
            </p:nvSpPr>
            <p:spPr bwMode="auto">
              <a:xfrm flipV="1">
                <a:off x="5791" y="3156"/>
                <a:ext cx="0" cy="4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382" name="Line 59"/>
              <p:cNvSpPr>
                <a:spLocks noChangeShapeType="1"/>
              </p:cNvSpPr>
              <p:nvPr/>
            </p:nvSpPr>
            <p:spPr bwMode="auto">
              <a:xfrm flipV="1">
                <a:off x="6374" y="3156"/>
                <a:ext cx="0" cy="4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383" name="Rectangle 60"/>
              <p:cNvSpPr>
                <a:spLocks noChangeArrowheads="1"/>
              </p:cNvSpPr>
              <p:nvPr/>
            </p:nvSpPr>
            <p:spPr bwMode="auto">
              <a:xfrm>
                <a:off x="3384" y="3134"/>
                <a:ext cx="39" cy="8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pt-BR" sz="1000" b="1">
                    <a:latin typeface="Calibri" pitchFamily="34" charset="0"/>
                  </a:rPr>
                  <a:t>0</a:t>
                </a:r>
              </a:p>
            </p:txBody>
          </p:sp>
          <p:sp>
            <p:nvSpPr>
              <p:cNvPr id="12384" name="Rectangle 61"/>
              <p:cNvSpPr>
                <a:spLocks noChangeArrowheads="1"/>
              </p:cNvSpPr>
              <p:nvPr/>
            </p:nvSpPr>
            <p:spPr bwMode="auto">
              <a:xfrm>
                <a:off x="3348" y="2869"/>
                <a:ext cx="78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pt-BR" sz="1000" b="1">
                    <a:latin typeface="Calibri" pitchFamily="34" charset="0"/>
                  </a:rPr>
                  <a:t>20</a:t>
                </a:r>
              </a:p>
            </p:txBody>
          </p:sp>
          <p:sp>
            <p:nvSpPr>
              <p:cNvPr id="12385" name="Rectangle 62"/>
              <p:cNvSpPr>
                <a:spLocks noChangeArrowheads="1"/>
              </p:cNvSpPr>
              <p:nvPr/>
            </p:nvSpPr>
            <p:spPr bwMode="auto">
              <a:xfrm>
                <a:off x="3348" y="2605"/>
                <a:ext cx="78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pt-BR" sz="1000" b="1">
                    <a:latin typeface="Calibri" pitchFamily="34" charset="0"/>
                  </a:rPr>
                  <a:t>40</a:t>
                </a:r>
              </a:p>
            </p:txBody>
          </p:sp>
          <p:sp>
            <p:nvSpPr>
              <p:cNvPr id="12386" name="Rectangle 63"/>
              <p:cNvSpPr>
                <a:spLocks noChangeArrowheads="1"/>
              </p:cNvSpPr>
              <p:nvPr/>
            </p:nvSpPr>
            <p:spPr bwMode="auto">
              <a:xfrm>
                <a:off x="3348" y="2332"/>
                <a:ext cx="78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pt-BR" sz="1000" b="1">
                    <a:latin typeface="Calibri" pitchFamily="34" charset="0"/>
                  </a:rPr>
                  <a:t>60</a:t>
                </a:r>
              </a:p>
            </p:txBody>
          </p:sp>
          <p:sp>
            <p:nvSpPr>
              <p:cNvPr id="12387" name="Rectangle 64"/>
              <p:cNvSpPr>
                <a:spLocks noChangeArrowheads="1"/>
              </p:cNvSpPr>
              <p:nvPr/>
            </p:nvSpPr>
            <p:spPr bwMode="auto">
              <a:xfrm>
                <a:off x="3348" y="2060"/>
                <a:ext cx="78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pt-BR" sz="1000" b="1">
                    <a:latin typeface="Calibri" pitchFamily="34" charset="0"/>
                  </a:rPr>
                  <a:t>80</a:t>
                </a:r>
              </a:p>
            </p:txBody>
          </p:sp>
          <p:sp>
            <p:nvSpPr>
              <p:cNvPr id="12388" name="Rectangle 65"/>
              <p:cNvSpPr>
                <a:spLocks noChangeArrowheads="1"/>
              </p:cNvSpPr>
              <p:nvPr/>
            </p:nvSpPr>
            <p:spPr bwMode="auto">
              <a:xfrm>
                <a:off x="3313" y="1797"/>
                <a:ext cx="117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pt-BR" sz="1000" b="1">
                    <a:latin typeface="Calibri" pitchFamily="34" charset="0"/>
                  </a:rPr>
                  <a:t>100</a:t>
                </a:r>
              </a:p>
            </p:txBody>
          </p:sp>
          <p:sp>
            <p:nvSpPr>
              <p:cNvPr id="12389" name="Rectangle 66"/>
              <p:cNvSpPr>
                <a:spLocks noChangeArrowheads="1"/>
              </p:cNvSpPr>
              <p:nvPr/>
            </p:nvSpPr>
            <p:spPr bwMode="auto">
              <a:xfrm>
                <a:off x="3579" y="3189"/>
                <a:ext cx="409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pt-BR" sz="1000" b="1">
                    <a:latin typeface="Calibri" pitchFamily="34" charset="0"/>
                  </a:rPr>
                  <a:t>Myoc+ Ao v .</a:t>
                </a:r>
              </a:p>
            </p:txBody>
          </p:sp>
          <p:sp>
            <p:nvSpPr>
              <p:cNvPr id="12390" name="Rectangle 67"/>
              <p:cNvSpPr>
                <a:spLocks noChangeArrowheads="1"/>
              </p:cNvSpPr>
              <p:nvPr/>
            </p:nvSpPr>
            <p:spPr bwMode="auto">
              <a:xfrm>
                <a:off x="4125" y="3189"/>
                <a:ext cx="475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pt-BR" sz="1000" b="1">
                    <a:latin typeface="Calibri" pitchFamily="34" charset="0"/>
                  </a:rPr>
                  <a:t>Myoc&gt;150 KDa</a:t>
                </a:r>
              </a:p>
            </p:txBody>
          </p:sp>
          <p:sp>
            <p:nvSpPr>
              <p:cNvPr id="12391" name="Rectangle 68"/>
              <p:cNvSpPr>
                <a:spLocks noChangeArrowheads="1"/>
              </p:cNvSpPr>
              <p:nvPr/>
            </p:nvSpPr>
            <p:spPr bwMode="auto">
              <a:xfrm>
                <a:off x="4677" y="3189"/>
                <a:ext cx="515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pt-BR" sz="1000" b="1">
                    <a:latin typeface="Calibri" pitchFamily="34" charset="0"/>
                  </a:rPr>
                  <a:t>Ao v 90-150 kDa</a:t>
                </a:r>
              </a:p>
            </p:txBody>
          </p:sp>
          <p:sp>
            <p:nvSpPr>
              <p:cNvPr id="12392" name="Rectangle 69"/>
              <p:cNvSpPr>
                <a:spLocks noChangeArrowheads="1"/>
              </p:cNvSpPr>
              <p:nvPr/>
            </p:nvSpPr>
            <p:spPr bwMode="auto">
              <a:xfrm>
                <a:off x="5281" y="3189"/>
                <a:ext cx="475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pt-BR" sz="1000" b="1">
                    <a:latin typeface="Calibri" pitchFamily="34" charset="0"/>
                  </a:rPr>
                  <a:t>Ao v 65-90 kDa</a:t>
                </a:r>
              </a:p>
            </p:txBody>
          </p:sp>
          <p:sp>
            <p:nvSpPr>
              <p:cNvPr id="12393" name="Rectangle 70"/>
              <p:cNvSpPr>
                <a:spLocks noChangeArrowheads="1"/>
              </p:cNvSpPr>
              <p:nvPr/>
            </p:nvSpPr>
            <p:spPr bwMode="auto">
              <a:xfrm>
                <a:off x="5848" y="3189"/>
                <a:ext cx="475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pt-BR" sz="1000" b="1">
                    <a:latin typeface="Calibri" pitchFamily="34" charset="0"/>
                  </a:rPr>
                  <a:t>Ao v 43-65 kDa</a:t>
                </a:r>
              </a:p>
            </p:txBody>
          </p:sp>
          <p:sp>
            <p:nvSpPr>
              <p:cNvPr id="12394" name="Rectangle 71"/>
              <p:cNvSpPr>
                <a:spLocks noChangeArrowheads="1"/>
              </p:cNvSpPr>
              <p:nvPr/>
            </p:nvSpPr>
            <p:spPr bwMode="auto">
              <a:xfrm rot="-5400000">
                <a:off x="3005" y="2545"/>
                <a:ext cx="495" cy="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pt-BR" sz="1200" b="1">
                    <a:latin typeface="Calibri" pitchFamily="34" charset="0"/>
                  </a:rPr>
                  <a:t>% Responders</a:t>
                </a:r>
              </a:p>
            </p:txBody>
          </p:sp>
          <p:sp>
            <p:nvSpPr>
              <p:cNvPr id="12395" name="Rectangle 72"/>
              <p:cNvSpPr>
                <a:spLocks noChangeArrowheads="1"/>
              </p:cNvSpPr>
              <p:nvPr/>
            </p:nvSpPr>
            <p:spPr bwMode="auto">
              <a:xfrm>
                <a:off x="3531" y="2249"/>
                <a:ext cx="108" cy="923"/>
              </a:xfrm>
              <a:prstGeom prst="rect">
                <a:avLst/>
              </a:prstGeom>
              <a:gradFill rotWithShape="0">
                <a:gsLst>
                  <a:gs pos="0">
                    <a:srgbClr val="721D00"/>
                  </a:gs>
                  <a:gs pos="100000">
                    <a:srgbClr val="CC3300"/>
                  </a:gs>
                </a:gsLst>
                <a:lin ang="0" scaled="1"/>
              </a:gra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12396" name="Rectangle 73"/>
              <p:cNvSpPr>
                <a:spLocks noChangeArrowheads="1"/>
              </p:cNvSpPr>
              <p:nvPr/>
            </p:nvSpPr>
            <p:spPr bwMode="auto">
              <a:xfrm>
                <a:off x="4115" y="2769"/>
                <a:ext cx="107" cy="403"/>
              </a:xfrm>
              <a:prstGeom prst="rect">
                <a:avLst/>
              </a:prstGeom>
              <a:gradFill rotWithShape="0">
                <a:gsLst>
                  <a:gs pos="0">
                    <a:srgbClr val="721D00"/>
                  </a:gs>
                  <a:gs pos="100000">
                    <a:srgbClr val="CC3300"/>
                  </a:gs>
                </a:gsLst>
                <a:lin ang="0" scaled="1"/>
              </a:gra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12397" name="Rectangle 74"/>
              <p:cNvSpPr>
                <a:spLocks noChangeArrowheads="1"/>
              </p:cNvSpPr>
              <p:nvPr/>
            </p:nvSpPr>
            <p:spPr bwMode="auto">
              <a:xfrm>
                <a:off x="4701" y="2917"/>
                <a:ext cx="107" cy="255"/>
              </a:xfrm>
              <a:prstGeom prst="rect">
                <a:avLst/>
              </a:prstGeom>
              <a:gradFill rotWithShape="0">
                <a:gsLst>
                  <a:gs pos="0">
                    <a:srgbClr val="721D00"/>
                  </a:gs>
                  <a:gs pos="100000">
                    <a:srgbClr val="CC3300"/>
                  </a:gs>
                </a:gsLst>
                <a:lin ang="0" scaled="1"/>
              </a:gra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12398" name="Rectangle 75"/>
              <p:cNvSpPr>
                <a:spLocks noChangeArrowheads="1"/>
              </p:cNvSpPr>
              <p:nvPr/>
            </p:nvSpPr>
            <p:spPr bwMode="auto">
              <a:xfrm>
                <a:off x="5284" y="2851"/>
                <a:ext cx="108" cy="321"/>
              </a:xfrm>
              <a:prstGeom prst="rect">
                <a:avLst/>
              </a:prstGeom>
              <a:gradFill rotWithShape="0">
                <a:gsLst>
                  <a:gs pos="0">
                    <a:srgbClr val="721D00"/>
                  </a:gs>
                  <a:gs pos="100000">
                    <a:srgbClr val="CC3300"/>
                  </a:gs>
                </a:gsLst>
                <a:lin ang="0" scaled="1"/>
              </a:gra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12399" name="Rectangle 76"/>
              <p:cNvSpPr>
                <a:spLocks noChangeArrowheads="1"/>
              </p:cNvSpPr>
              <p:nvPr/>
            </p:nvSpPr>
            <p:spPr bwMode="auto">
              <a:xfrm>
                <a:off x="5870" y="2879"/>
                <a:ext cx="108" cy="293"/>
              </a:xfrm>
              <a:prstGeom prst="rect">
                <a:avLst/>
              </a:prstGeom>
              <a:gradFill rotWithShape="0">
                <a:gsLst>
                  <a:gs pos="0">
                    <a:srgbClr val="721D00"/>
                  </a:gs>
                  <a:gs pos="100000">
                    <a:srgbClr val="CC3300"/>
                  </a:gs>
                </a:gsLst>
                <a:lin ang="0" scaled="1"/>
              </a:gra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12400" name="Rectangle 77"/>
              <p:cNvSpPr>
                <a:spLocks noChangeArrowheads="1"/>
              </p:cNvSpPr>
              <p:nvPr/>
            </p:nvSpPr>
            <p:spPr bwMode="auto">
              <a:xfrm>
                <a:off x="3649" y="2945"/>
                <a:ext cx="108" cy="227"/>
              </a:xfrm>
              <a:prstGeom prst="rect">
                <a:avLst/>
              </a:prstGeom>
              <a:gradFill rotWithShape="0">
                <a:gsLst>
                  <a:gs pos="0">
                    <a:srgbClr val="005600"/>
                  </a:gs>
                  <a:gs pos="100000">
                    <a:srgbClr val="009900"/>
                  </a:gs>
                </a:gsLst>
                <a:lin ang="0" scaled="1"/>
              </a:gra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12401" name="Rectangle 78"/>
              <p:cNvSpPr>
                <a:spLocks noChangeArrowheads="1"/>
              </p:cNvSpPr>
              <p:nvPr/>
            </p:nvSpPr>
            <p:spPr bwMode="auto">
              <a:xfrm>
                <a:off x="4819" y="3125"/>
                <a:ext cx="109" cy="47"/>
              </a:xfrm>
              <a:prstGeom prst="rect">
                <a:avLst/>
              </a:prstGeom>
              <a:gradFill rotWithShape="0">
                <a:gsLst>
                  <a:gs pos="0">
                    <a:srgbClr val="005600"/>
                  </a:gs>
                  <a:gs pos="100000">
                    <a:srgbClr val="009900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12402" name="Rectangle 79"/>
              <p:cNvSpPr>
                <a:spLocks noChangeArrowheads="1"/>
              </p:cNvSpPr>
              <p:nvPr/>
            </p:nvSpPr>
            <p:spPr bwMode="auto">
              <a:xfrm>
                <a:off x="5406" y="3125"/>
                <a:ext cx="104" cy="47"/>
              </a:xfrm>
              <a:prstGeom prst="rect">
                <a:avLst/>
              </a:prstGeom>
              <a:gradFill rotWithShape="0">
                <a:gsLst>
                  <a:gs pos="0">
                    <a:srgbClr val="005600"/>
                  </a:gs>
                  <a:gs pos="100000">
                    <a:srgbClr val="009900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12403" name="Rectangle 80"/>
              <p:cNvSpPr>
                <a:spLocks noChangeArrowheads="1"/>
              </p:cNvSpPr>
              <p:nvPr/>
            </p:nvSpPr>
            <p:spPr bwMode="auto">
              <a:xfrm>
                <a:off x="5989" y="3125"/>
                <a:ext cx="108" cy="47"/>
              </a:xfrm>
              <a:prstGeom prst="rect">
                <a:avLst/>
              </a:prstGeom>
              <a:gradFill rotWithShape="0">
                <a:gsLst>
                  <a:gs pos="0">
                    <a:srgbClr val="005600"/>
                  </a:gs>
                  <a:gs pos="100000">
                    <a:srgbClr val="009900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12404" name="Rectangle 81"/>
              <p:cNvSpPr>
                <a:spLocks noChangeArrowheads="1"/>
              </p:cNvSpPr>
              <p:nvPr/>
            </p:nvSpPr>
            <p:spPr bwMode="auto">
              <a:xfrm>
                <a:off x="3757" y="2871"/>
                <a:ext cx="105" cy="301"/>
              </a:xfrm>
              <a:prstGeom prst="rect">
                <a:avLst/>
              </a:prstGeom>
              <a:gradFill rotWithShape="0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0" scaled="1"/>
              </a:gra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12405" name="Rectangle 82"/>
              <p:cNvSpPr>
                <a:spLocks noChangeArrowheads="1"/>
              </p:cNvSpPr>
              <p:nvPr/>
            </p:nvSpPr>
            <p:spPr bwMode="auto">
              <a:xfrm>
                <a:off x="4340" y="3128"/>
                <a:ext cx="109" cy="44"/>
              </a:xfrm>
              <a:prstGeom prst="rect">
                <a:avLst/>
              </a:prstGeom>
              <a:gradFill rotWithShape="0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12406" name="Rectangle 83"/>
              <p:cNvSpPr>
                <a:spLocks noChangeArrowheads="1"/>
              </p:cNvSpPr>
              <p:nvPr/>
            </p:nvSpPr>
            <p:spPr bwMode="auto">
              <a:xfrm>
                <a:off x="4928" y="3128"/>
                <a:ext cx="103" cy="44"/>
              </a:xfrm>
              <a:prstGeom prst="rect">
                <a:avLst/>
              </a:prstGeom>
              <a:gradFill rotWithShape="0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12407" name="Rectangle 84"/>
              <p:cNvSpPr>
                <a:spLocks noChangeArrowheads="1"/>
              </p:cNvSpPr>
              <p:nvPr/>
            </p:nvSpPr>
            <p:spPr bwMode="auto">
              <a:xfrm>
                <a:off x="5510" y="3128"/>
                <a:ext cx="107" cy="44"/>
              </a:xfrm>
              <a:prstGeom prst="rect">
                <a:avLst/>
              </a:prstGeom>
              <a:gradFill rotWithShape="0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12408" name="Rectangle 85"/>
              <p:cNvSpPr>
                <a:spLocks noChangeArrowheads="1"/>
              </p:cNvSpPr>
              <p:nvPr/>
            </p:nvSpPr>
            <p:spPr bwMode="auto">
              <a:xfrm>
                <a:off x="6097" y="3085"/>
                <a:ext cx="105" cy="87"/>
              </a:xfrm>
              <a:prstGeom prst="rect">
                <a:avLst/>
              </a:prstGeom>
              <a:gradFill rotWithShape="0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0" scaled="1"/>
              </a:gra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>
                  <a:latin typeface="Calibri" pitchFamily="34" charset="0"/>
                </a:endParaRPr>
              </a:p>
            </p:txBody>
          </p:sp>
          <p:grpSp>
            <p:nvGrpSpPr>
              <p:cNvPr id="12409" name="Group 86"/>
              <p:cNvGrpSpPr>
                <a:grpSpLocks/>
              </p:cNvGrpSpPr>
              <p:nvPr/>
            </p:nvGrpSpPr>
            <p:grpSpPr bwMode="auto">
              <a:xfrm>
                <a:off x="5866" y="2350"/>
                <a:ext cx="483" cy="356"/>
                <a:chOff x="5305" y="2244"/>
                <a:chExt cx="811" cy="534"/>
              </a:xfrm>
            </p:grpSpPr>
            <p:sp>
              <p:nvSpPr>
                <p:cNvPr id="12415" name="Rectangle 87"/>
                <p:cNvSpPr>
                  <a:spLocks noChangeArrowheads="1"/>
                </p:cNvSpPr>
                <p:nvPr/>
              </p:nvSpPr>
              <p:spPr bwMode="auto">
                <a:xfrm>
                  <a:off x="5305" y="2302"/>
                  <a:ext cx="80" cy="62"/>
                </a:xfrm>
                <a:prstGeom prst="rect">
                  <a:avLst/>
                </a:prstGeom>
                <a:gradFill rotWithShape="0">
                  <a:gsLst>
                    <a:gs pos="0">
                      <a:srgbClr val="721D00"/>
                    </a:gs>
                    <a:gs pos="50000">
                      <a:srgbClr val="CC3300"/>
                    </a:gs>
                    <a:gs pos="100000">
                      <a:srgbClr val="721D00"/>
                    </a:gs>
                  </a:gsLst>
                  <a:lin ang="0" scaled="1"/>
                </a:gradFill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>
                    <a:latin typeface="Calibri" pitchFamily="34" charset="0"/>
                  </a:endParaRPr>
                </a:p>
              </p:txBody>
            </p:sp>
            <p:sp>
              <p:nvSpPr>
                <p:cNvPr id="12416" name="Rectangle 88"/>
                <p:cNvSpPr>
                  <a:spLocks noChangeArrowheads="1"/>
                </p:cNvSpPr>
                <p:nvPr/>
              </p:nvSpPr>
              <p:spPr bwMode="auto">
                <a:xfrm>
                  <a:off x="5445" y="2244"/>
                  <a:ext cx="620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pt-BR" sz="1000" b="1">
                      <a:latin typeface="Calibri" pitchFamily="34" charset="0"/>
                    </a:rPr>
                    <a:t>Severe RHD</a:t>
                  </a:r>
                  <a:endParaRPr lang="pt-BR" sz="1000" b="1" u="sng">
                    <a:latin typeface="Calibri" pitchFamily="34" charset="0"/>
                  </a:endParaRPr>
                </a:p>
              </p:txBody>
            </p:sp>
            <p:sp>
              <p:nvSpPr>
                <p:cNvPr id="12417" name="Rectangle 89"/>
                <p:cNvSpPr>
                  <a:spLocks noChangeArrowheads="1"/>
                </p:cNvSpPr>
                <p:nvPr/>
              </p:nvSpPr>
              <p:spPr bwMode="auto">
                <a:xfrm>
                  <a:off x="5305" y="2521"/>
                  <a:ext cx="79" cy="62"/>
                </a:xfrm>
                <a:prstGeom prst="rect">
                  <a:avLst/>
                </a:prstGeom>
                <a:solidFill>
                  <a:srgbClr val="009900"/>
                </a:solidFill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>
                    <a:latin typeface="Calibri" pitchFamily="34" charset="0"/>
                  </a:endParaRPr>
                </a:p>
              </p:txBody>
            </p:sp>
            <p:sp>
              <p:nvSpPr>
                <p:cNvPr id="12418" name="Rectangle 90"/>
                <p:cNvSpPr>
                  <a:spLocks noChangeArrowheads="1"/>
                </p:cNvSpPr>
                <p:nvPr/>
              </p:nvSpPr>
              <p:spPr bwMode="auto">
                <a:xfrm>
                  <a:off x="5474" y="2424"/>
                  <a:ext cx="642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/>
                <a:p>
                  <a:pPr eaLnBrk="0" hangingPunct="0"/>
                  <a:r>
                    <a:rPr lang="pt-BR" sz="1000" b="1">
                      <a:latin typeface="Calibri" pitchFamily="34" charset="0"/>
                    </a:rPr>
                    <a:t>Mild RHD</a:t>
                  </a:r>
                  <a:endParaRPr lang="pt-BR" sz="1000" b="1" u="sng">
                    <a:latin typeface="Calibri" pitchFamily="34" charset="0"/>
                  </a:endParaRPr>
                </a:p>
              </p:txBody>
            </p:sp>
            <p:sp>
              <p:nvSpPr>
                <p:cNvPr id="12419" name="Rectangle 91"/>
                <p:cNvSpPr>
                  <a:spLocks noChangeArrowheads="1"/>
                </p:cNvSpPr>
                <p:nvPr/>
              </p:nvSpPr>
              <p:spPr bwMode="auto">
                <a:xfrm>
                  <a:off x="5305" y="2711"/>
                  <a:ext cx="80" cy="63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>
                    <a:latin typeface="Calibri" pitchFamily="34" charset="0"/>
                  </a:endParaRPr>
                </a:p>
              </p:txBody>
            </p:sp>
            <p:sp>
              <p:nvSpPr>
                <p:cNvPr id="12420" name="Rectangle 92"/>
                <p:cNvSpPr>
                  <a:spLocks noChangeArrowheads="1"/>
                </p:cNvSpPr>
                <p:nvPr/>
              </p:nvSpPr>
              <p:spPr bwMode="auto">
                <a:xfrm>
                  <a:off x="5456" y="2650"/>
                  <a:ext cx="4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pt-BR" sz="1000" b="1">
                      <a:latin typeface="Calibri" pitchFamily="34" charset="0"/>
                    </a:rPr>
                    <a:t>controls</a:t>
                  </a:r>
                  <a:endParaRPr lang="pt-BR" sz="1000" b="1" u="sng">
                    <a:latin typeface="Calibri" pitchFamily="34" charset="0"/>
                  </a:endParaRPr>
                </a:p>
              </p:txBody>
            </p:sp>
          </p:grpSp>
          <p:sp>
            <p:nvSpPr>
              <p:cNvPr id="12410" name="Line 93"/>
              <p:cNvSpPr>
                <a:spLocks noChangeShapeType="1"/>
              </p:cNvSpPr>
              <p:nvPr/>
            </p:nvSpPr>
            <p:spPr bwMode="auto">
              <a:xfrm>
                <a:off x="3465" y="1834"/>
                <a:ext cx="0" cy="13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411" name="Line 94"/>
              <p:cNvSpPr>
                <a:spLocks noChangeShapeType="1"/>
              </p:cNvSpPr>
              <p:nvPr/>
            </p:nvSpPr>
            <p:spPr bwMode="auto">
              <a:xfrm>
                <a:off x="3474" y="3176"/>
                <a:ext cx="28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12412" name="Group 95"/>
              <p:cNvGrpSpPr>
                <a:grpSpLocks/>
              </p:cNvGrpSpPr>
              <p:nvPr/>
            </p:nvGrpSpPr>
            <p:grpSpPr bwMode="auto">
              <a:xfrm>
                <a:off x="3648" y="1878"/>
                <a:ext cx="2393" cy="474"/>
                <a:chOff x="1561" y="1987"/>
                <a:chExt cx="4016" cy="711"/>
              </a:xfrm>
            </p:grpSpPr>
            <p:sp>
              <p:nvSpPr>
                <p:cNvPr id="12413" name="Line 96"/>
                <p:cNvSpPr>
                  <a:spLocks noChangeShapeType="1"/>
                </p:cNvSpPr>
                <p:nvPr/>
              </p:nvSpPr>
              <p:spPr bwMode="auto">
                <a:xfrm flipH="1">
                  <a:off x="1561" y="2613"/>
                  <a:ext cx="359" cy="8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31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2686" y="1986"/>
                  <a:ext cx="2891" cy="4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pt-BR" sz="1600" b="1" dirty="0" smtClean="0">
                      <a:latin typeface="+mn-lt"/>
                    </a:rPr>
                    <a:t>70% </a:t>
                  </a:r>
                  <a:r>
                    <a:rPr lang="pt-BR" sz="1600" b="1" dirty="0" err="1" smtClean="0">
                      <a:latin typeface="+mn-lt"/>
                    </a:rPr>
                    <a:t>of</a:t>
                  </a:r>
                  <a:r>
                    <a:rPr lang="pt-BR" sz="1600" b="1" dirty="0" smtClean="0">
                      <a:latin typeface="+mn-lt"/>
                    </a:rPr>
                    <a:t> RHD </a:t>
                  </a:r>
                  <a:r>
                    <a:rPr lang="pt-BR" sz="1600" b="1" dirty="0" err="1" smtClean="0">
                      <a:latin typeface="+mn-lt"/>
                    </a:rPr>
                    <a:t>patients</a:t>
                  </a:r>
                  <a:r>
                    <a:rPr lang="pt-BR" sz="1600" b="1" dirty="0" smtClean="0">
                      <a:latin typeface="+mn-lt"/>
                    </a:rPr>
                    <a:t> </a:t>
                  </a:r>
                  <a:r>
                    <a:rPr lang="pt-BR" sz="1600" b="1" dirty="0" err="1" smtClean="0">
                      <a:latin typeface="+mn-lt"/>
                    </a:rPr>
                    <a:t>recognized</a:t>
                  </a:r>
                  <a:endParaRPr lang="pt-BR" sz="1600" b="1" dirty="0" smtClean="0">
                    <a:latin typeface="+mn-lt"/>
                  </a:endParaRPr>
                </a:p>
                <a:p>
                  <a:pPr algn="ctr" eaLnBrk="1" hangingPunct="1">
                    <a:defRPr/>
                  </a:pPr>
                  <a:r>
                    <a:rPr lang="pt-BR" sz="1600" b="1" dirty="0" smtClean="0">
                      <a:latin typeface="+mn-lt"/>
                    </a:rPr>
                    <a:t>Heart-</a:t>
                  </a:r>
                  <a:r>
                    <a:rPr lang="pt-BR" sz="1600" b="1" dirty="0" err="1" smtClean="0">
                      <a:latin typeface="+mn-lt"/>
                    </a:rPr>
                    <a:t>tissue</a:t>
                  </a:r>
                  <a:r>
                    <a:rPr lang="pt-BR" sz="1600" b="1" dirty="0" smtClean="0">
                      <a:latin typeface="+mn-lt"/>
                    </a:rPr>
                    <a:t> </a:t>
                  </a:r>
                  <a:r>
                    <a:rPr lang="pt-BR" sz="1600" b="1" dirty="0" err="1" smtClean="0">
                      <a:latin typeface="+mn-lt"/>
                    </a:rPr>
                    <a:t>proteins</a:t>
                  </a:r>
                  <a:endParaRPr lang="pt-BR" sz="1600" b="1" dirty="0" smtClean="0">
                    <a:latin typeface="+mn-lt"/>
                  </a:endParaRPr>
                </a:p>
              </p:txBody>
            </p:sp>
          </p:grpSp>
        </p:grpSp>
      </p:grpSp>
      <p:grpSp>
        <p:nvGrpSpPr>
          <p:cNvPr id="12294" name="Group 120"/>
          <p:cNvGrpSpPr>
            <a:grpSpLocks/>
          </p:cNvGrpSpPr>
          <p:nvPr/>
        </p:nvGrpSpPr>
        <p:grpSpPr bwMode="auto">
          <a:xfrm>
            <a:off x="1976438" y="822325"/>
            <a:ext cx="7127875" cy="2174875"/>
            <a:chOff x="540" y="119"/>
            <a:chExt cx="4716" cy="1471"/>
          </a:xfrm>
        </p:grpSpPr>
        <p:grpSp>
          <p:nvGrpSpPr>
            <p:cNvPr id="12295" name="Group 47"/>
            <p:cNvGrpSpPr>
              <a:grpSpLocks/>
            </p:cNvGrpSpPr>
            <p:nvPr/>
          </p:nvGrpSpPr>
          <p:grpSpPr bwMode="auto">
            <a:xfrm>
              <a:off x="749" y="119"/>
              <a:ext cx="4507" cy="530"/>
              <a:chOff x="622" y="746"/>
              <a:chExt cx="2944" cy="659"/>
            </a:xfrm>
          </p:grpSpPr>
          <p:sp>
            <p:nvSpPr>
              <p:cNvPr id="8238" name="Text Box 48"/>
              <p:cNvSpPr txBox="1">
                <a:spLocks noChangeArrowheads="1"/>
              </p:cNvSpPr>
              <p:nvPr/>
            </p:nvSpPr>
            <p:spPr bwMode="auto">
              <a:xfrm>
                <a:off x="622" y="1120"/>
                <a:ext cx="323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en-US" sz="1600" b="1" dirty="0" smtClean="0">
                    <a:latin typeface="+mj-lt"/>
                  </a:rPr>
                  <a:t>Throat</a:t>
                </a:r>
              </a:p>
            </p:txBody>
          </p:sp>
          <p:sp>
            <p:nvSpPr>
              <p:cNvPr id="12333" name="Oval 49"/>
              <p:cNvSpPr>
                <a:spLocks noChangeArrowheads="1"/>
              </p:cNvSpPr>
              <p:nvPr/>
            </p:nvSpPr>
            <p:spPr bwMode="auto">
              <a:xfrm>
                <a:off x="1234" y="1208"/>
                <a:ext cx="466" cy="141"/>
              </a:xfrm>
              <a:prstGeom prst="ellipse">
                <a:avLst/>
              </a:prstGeom>
              <a:gradFill rotWithShape="0">
                <a:gsLst>
                  <a:gs pos="0">
                    <a:srgbClr val="FFCCCC"/>
                  </a:gs>
                  <a:gs pos="50000">
                    <a:srgbClr val="FFFFFF"/>
                  </a:gs>
                  <a:gs pos="100000">
                    <a:srgbClr val="FFCCCC"/>
                  </a:gs>
                </a:gsLst>
                <a:lin ang="5400000" scaled="1"/>
              </a:gra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334" name="Oval 50"/>
              <p:cNvSpPr>
                <a:spLocks noChangeArrowheads="1"/>
              </p:cNvSpPr>
              <p:nvPr/>
            </p:nvSpPr>
            <p:spPr bwMode="auto">
              <a:xfrm>
                <a:off x="1420" y="1279"/>
                <a:ext cx="94" cy="70"/>
              </a:xfrm>
              <a:prstGeom prst="ellipse">
                <a:avLst/>
              </a:prstGeom>
              <a:solidFill>
                <a:srgbClr val="FF9999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335" name="Oval 51"/>
              <p:cNvSpPr>
                <a:spLocks noChangeArrowheads="1"/>
              </p:cNvSpPr>
              <p:nvPr/>
            </p:nvSpPr>
            <p:spPr bwMode="auto">
              <a:xfrm>
                <a:off x="1700" y="1208"/>
                <a:ext cx="467" cy="141"/>
              </a:xfrm>
              <a:prstGeom prst="ellipse">
                <a:avLst/>
              </a:prstGeom>
              <a:gradFill rotWithShape="0">
                <a:gsLst>
                  <a:gs pos="0">
                    <a:srgbClr val="FFCCCC"/>
                  </a:gs>
                  <a:gs pos="50000">
                    <a:srgbClr val="FFFFFF"/>
                  </a:gs>
                  <a:gs pos="100000">
                    <a:srgbClr val="FFCCCC"/>
                  </a:gs>
                </a:gsLst>
                <a:lin ang="5400000" scaled="1"/>
              </a:gra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336" name="Oval 52"/>
              <p:cNvSpPr>
                <a:spLocks noChangeArrowheads="1"/>
              </p:cNvSpPr>
              <p:nvPr/>
            </p:nvSpPr>
            <p:spPr bwMode="auto">
              <a:xfrm>
                <a:off x="1887" y="1279"/>
                <a:ext cx="93" cy="70"/>
              </a:xfrm>
              <a:prstGeom prst="ellipse">
                <a:avLst/>
              </a:prstGeom>
              <a:solidFill>
                <a:srgbClr val="FF9999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337" name="Oval 53"/>
              <p:cNvSpPr>
                <a:spLocks noChangeArrowheads="1"/>
              </p:cNvSpPr>
              <p:nvPr/>
            </p:nvSpPr>
            <p:spPr bwMode="auto">
              <a:xfrm>
                <a:off x="2167" y="1208"/>
                <a:ext cx="466" cy="141"/>
              </a:xfrm>
              <a:prstGeom prst="ellipse">
                <a:avLst/>
              </a:prstGeom>
              <a:gradFill rotWithShape="0">
                <a:gsLst>
                  <a:gs pos="0">
                    <a:srgbClr val="FFCCCC"/>
                  </a:gs>
                  <a:gs pos="50000">
                    <a:srgbClr val="FFFFFF"/>
                  </a:gs>
                  <a:gs pos="100000">
                    <a:srgbClr val="FFCCCC"/>
                  </a:gs>
                </a:gsLst>
                <a:lin ang="5400000" scaled="1"/>
              </a:gra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338" name="Oval 54"/>
              <p:cNvSpPr>
                <a:spLocks noChangeArrowheads="1"/>
              </p:cNvSpPr>
              <p:nvPr/>
            </p:nvSpPr>
            <p:spPr bwMode="auto">
              <a:xfrm>
                <a:off x="2353" y="1279"/>
                <a:ext cx="94" cy="70"/>
              </a:xfrm>
              <a:prstGeom prst="ellipse">
                <a:avLst/>
              </a:prstGeom>
              <a:solidFill>
                <a:srgbClr val="FF9999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339" name="Oval 55"/>
              <p:cNvSpPr>
                <a:spLocks noChangeArrowheads="1"/>
              </p:cNvSpPr>
              <p:nvPr/>
            </p:nvSpPr>
            <p:spPr bwMode="auto">
              <a:xfrm>
                <a:off x="2633" y="1208"/>
                <a:ext cx="467" cy="141"/>
              </a:xfrm>
              <a:prstGeom prst="ellipse">
                <a:avLst/>
              </a:prstGeom>
              <a:gradFill rotWithShape="0">
                <a:gsLst>
                  <a:gs pos="0">
                    <a:srgbClr val="FFCCCC"/>
                  </a:gs>
                  <a:gs pos="50000">
                    <a:srgbClr val="FFFFFF"/>
                  </a:gs>
                  <a:gs pos="100000">
                    <a:srgbClr val="FFCCCC"/>
                  </a:gs>
                </a:gsLst>
                <a:lin ang="5400000" scaled="1"/>
              </a:gra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340" name="Oval 56"/>
              <p:cNvSpPr>
                <a:spLocks noChangeArrowheads="1"/>
              </p:cNvSpPr>
              <p:nvPr/>
            </p:nvSpPr>
            <p:spPr bwMode="auto">
              <a:xfrm>
                <a:off x="2820" y="1279"/>
                <a:ext cx="93" cy="70"/>
              </a:xfrm>
              <a:prstGeom prst="ellipse">
                <a:avLst/>
              </a:prstGeom>
              <a:solidFill>
                <a:srgbClr val="FF9999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341" name="Oval 57"/>
              <p:cNvSpPr>
                <a:spLocks noChangeArrowheads="1"/>
              </p:cNvSpPr>
              <p:nvPr/>
            </p:nvSpPr>
            <p:spPr bwMode="auto">
              <a:xfrm>
                <a:off x="3100" y="1208"/>
                <a:ext cx="466" cy="141"/>
              </a:xfrm>
              <a:prstGeom prst="ellipse">
                <a:avLst/>
              </a:prstGeom>
              <a:gradFill rotWithShape="0">
                <a:gsLst>
                  <a:gs pos="0">
                    <a:srgbClr val="FFCCCC"/>
                  </a:gs>
                  <a:gs pos="50000">
                    <a:srgbClr val="FFFFFF"/>
                  </a:gs>
                  <a:gs pos="100000">
                    <a:srgbClr val="FFCCCC"/>
                  </a:gs>
                </a:gsLst>
                <a:lin ang="5400000" scaled="1"/>
              </a:gra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342" name="Oval 58"/>
              <p:cNvSpPr>
                <a:spLocks noChangeArrowheads="1"/>
              </p:cNvSpPr>
              <p:nvPr/>
            </p:nvSpPr>
            <p:spPr bwMode="auto">
              <a:xfrm>
                <a:off x="3286" y="1279"/>
                <a:ext cx="94" cy="70"/>
              </a:xfrm>
              <a:prstGeom prst="ellipse">
                <a:avLst/>
              </a:prstGeom>
              <a:solidFill>
                <a:srgbClr val="FF9999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12343" name="Group 59"/>
              <p:cNvGrpSpPr>
                <a:grpSpLocks/>
              </p:cNvGrpSpPr>
              <p:nvPr/>
            </p:nvGrpSpPr>
            <p:grpSpPr bwMode="auto">
              <a:xfrm>
                <a:off x="1607" y="996"/>
                <a:ext cx="175" cy="141"/>
                <a:chOff x="2592" y="2592"/>
                <a:chExt cx="180" cy="96"/>
              </a:xfrm>
            </p:grpSpPr>
            <p:sp>
              <p:nvSpPr>
                <p:cNvPr id="12363" name="Oval 60"/>
                <p:cNvSpPr>
                  <a:spLocks noChangeArrowheads="1"/>
                </p:cNvSpPr>
                <p:nvPr/>
              </p:nvSpPr>
              <p:spPr bwMode="auto">
                <a:xfrm flipH="1">
                  <a:off x="2592" y="2640"/>
                  <a:ext cx="48" cy="48"/>
                </a:xfrm>
                <a:prstGeom prst="ellipse">
                  <a:avLst/>
                </a:prstGeom>
                <a:solidFill>
                  <a:srgbClr val="9999FF"/>
                </a:solidFill>
                <a:ln w="9525">
                  <a:solidFill>
                    <a:srgbClr val="9999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364" name="Oval 61"/>
                <p:cNvSpPr>
                  <a:spLocks noChangeArrowheads="1"/>
                </p:cNvSpPr>
                <p:nvPr/>
              </p:nvSpPr>
              <p:spPr bwMode="auto">
                <a:xfrm flipH="1">
                  <a:off x="2592" y="2640"/>
                  <a:ext cx="48" cy="48"/>
                </a:xfrm>
                <a:prstGeom prst="ellipse">
                  <a:avLst/>
                </a:prstGeom>
                <a:solidFill>
                  <a:srgbClr val="9900FF"/>
                </a:solidFill>
                <a:ln w="9525">
                  <a:solidFill>
                    <a:srgbClr val="5F5F5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365" name="Oval 62"/>
                <p:cNvSpPr>
                  <a:spLocks noChangeArrowheads="1"/>
                </p:cNvSpPr>
                <p:nvPr/>
              </p:nvSpPr>
              <p:spPr bwMode="auto">
                <a:xfrm flipH="1">
                  <a:off x="2640" y="2640"/>
                  <a:ext cx="48" cy="48"/>
                </a:xfrm>
                <a:prstGeom prst="ellipse">
                  <a:avLst/>
                </a:prstGeom>
                <a:solidFill>
                  <a:srgbClr val="9900FF"/>
                </a:solidFill>
                <a:ln w="9525">
                  <a:solidFill>
                    <a:srgbClr val="5F5F5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366" name="Oval 63"/>
                <p:cNvSpPr>
                  <a:spLocks noChangeArrowheads="1"/>
                </p:cNvSpPr>
                <p:nvPr/>
              </p:nvSpPr>
              <p:spPr bwMode="auto">
                <a:xfrm flipH="1">
                  <a:off x="2688" y="2640"/>
                  <a:ext cx="48" cy="48"/>
                </a:xfrm>
                <a:prstGeom prst="ellipse">
                  <a:avLst/>
                </a:prstGeom>
                <a:solidFill>
                  <a:srgbClr val="9900FF"/>
                </a:solidFill>
                <a:ln w="9525">
                  <a:solidFill>
                    <a:srgbClr val="5F5F5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367" name="Oval 64"/>
                <p:cNvSpPr>
                  <a:spLocks noChangeArrowheads="1"/>
                </p:cNvSpPr>
                <p:nvPr/>
              </p:nvSpPr>
              <p:spPr bwMode="auto">
                <a:xfrm flipH="1">
                  <a:off x="2724" y="2592"/>
                  <a:ext cx="48" cy="48"/>
                </a:xfrm>
                <a:prstGeom prst="ellipse">
                  <a:avLst/>
                </a:prstGeom>
                <a:solidFill>
                  <a:srgbClr val="9900FF"/>
                </a:solidFill>
                <a:ln w="9525">
                  <a:solidFill>
                    <a:srgbClr val="5F5F5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2344" name="Group 65"/>
              <p:cNvGrpSpPr>
                <a:grpSpLocks/>
              </p:cNvGrpSpPr>
              <p:nvPr/>
            </p:nvGrpSpPr>
            <p:grpSpPr bwMode="auto">
              <a:xfrm>
                <a:off x="2038" y="1137"/>
                <a:ext cx="175" cy="142"/>
                <a:chOff x="2592" y="2592"/>
                <a:chExt cx="180" cy="96"/>
              </a:xfrm>
            </p:grpSpPr>
            <p:sp>
              <p:nvSpPr>
                <p:cNvPr id="12358" name="Oval 66"/>
                <p:cNvSpPr>
                  <a:spLocks noChangeArrowheads="1"/>
                </p:cNvSpPr>
                <p:nvPr/>
              </p:nvSpPr>
              <p:spPr bwMode="auto">
                <a:xfrm flipH="1">
                  <a:off x="2592" y="2640"/>
                  <a:ext cx="48" cy="4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74776"/>
                    </a:gs>
                    <a:gs pos="50000">
                      <a:srgbClr val="9999FF"/>
                    </a:gs>
                    <a:gs pos="100000">
                      <a:srgbClr val="474776"/>
                    </a:gs>
                  </a:gsLst>
                  <a:lin ang="5400000" scaled="1"/>
                </a:gradFill>
                <a:ln w="9525">
                  <a:solidFill>
                    <a:srgbClr val="9999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359" name="Oval 67"/>
                <p:cNvSpPr>
                  <a:spLocks noChangeArrowheads="1"/>
                </p:cNvSpPr>
                <p:nvPr/>
              </p:nvSpPr>
              <p:spPr bwMode="auto">
                <a:xfrm flipH="1">
                  <a:off x="2592" y="2640"/>
                  <a:ext cx="48" cy="48"/>
                </a:xfrm>
                <a:prstGeom prst="ellipse">
                  <a:avLst/>
                </a:prstGeom>
                <a:solidFill>
                  <a:srgbClr val="9900FF"/>
                </a:solidFill>
                <a:ln w="9525">
                  <a:solidFill>
                    <a:srgbClr val="5F5F5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360" name="Oval 68"/>
                <p:cNvSpPr>
                  <a:spLocks noChangeArrowheads="1"/>
                </p:cNvSpPr>
                <p:nvPr/>
              </p:nvSpPr>
              <p:spPr bwMode="auto">
                <a:xfrm flipH="1">
                  <a:off x="2640" y="2640"/>
                  <a:ext cx="48" cy="48"/>
                </a:xfrm>
                <a:prstGeom prst="ellipse">
                  <a:avLst/>
                </a:prstGeom>
                <a:solidFill>
                  <a:srgbClr val="9900FF"/>
                </a:solidFill>
                <a:ln w="9525">
                  <a:solidFill>
                    <a:srgbClr val="5F5F5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361" name="Oval 69"/>
                <p:cNvSpPr>
                  <a:spLocks noChangeArrowheads="1"/>
                </p:cNvSpPr>
                <p:nvPr/>
              </p:nvSpPr>
              <p:spPr bwMode="auto">
                <a:xfrm flipH="1">
                  <a:off x="2688" y="2640"/>
                  <a:ext cx="48" cy="48"/>
                </a:xfrm>
                <a:prstGeom prst="ellipse">
                  <a:avLst/>
                </a:prstGeom>
                <a:solidFill>
                  <a:srgbClr val="9900FF"/>
                </a:solidFill>
                <a:ln w="9525">
                  <a:solidFill>
                    <a:srgbClr val="5F5F5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362" name="Oval 70"/>
                <p:cNvSpPr>
                  <a:spLocks noChangeArrowheads="1"/>
                </p:cNvSpPr>
                <p:nvPr/>
              </p:nvSpPr>
              <p:spPr bwMode="auto">
                <a:xfrm flipH="1">
                  <a:off x="2724" y="2592"/>
                  <a:ext cx="48" cy="48"/>
                </a:xfrm>
                <a:prstGeom prst="ellipse">
                  <a:avLst/>
                </a:prstGeom>
                <a:solidFill>
                  <a:srgbClr val="9900FF"/>
                </a:solidFill>
                <a:ln w="9525">
                  <a:solidFill>
                    <a:srgbClr val="5F5F5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2345" name="Group 71"/>
              <p:cNvGrpSpPr>
                <a:grpSpLocks/>
              </p:cNvGrpSpPr>
              <p:nvPr/>
            </p:nvGrpSpPr>
            <p:grpSpPr bwMode="auto">
              <a:xfrm>
                <a:off x="2179" y="926"/>
                <a:ext cx="175" cy="141"/>
                <a:chOff x="2592" y="2592"/>
                <a:chExt cx="180" cy="96"/>
              </a:xfrm>
            </p:grpSpPr>
            <p:sp>
              <p:nvSpPr>
                <p:cNvPr id="12353" name="Oval 72"/>
                <p:cNvSpPr>
                  <a:spLocks noChangeArrowheads="1"/>
                </p:cNvSpPr>
                <p:nvPr/>
              </p:nvSpPr>
              <p:spPr bwMode="auto">
                <a:xfrm flipH="1">
                  <a:off x="2592" y="2640"/>
                  <a:ext cx="48" cy="4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74776"/>
                    </a:gs>
                    <a:gs pos="50000">
                      <a:srgbClr val="9999FF"/>
                    </a:gs>
                    <a:gs pos="100000">
                      <a:srgbClr val="474776"/>
                    </a:gs>
                  </a:gsLst>
                  <a:lin ang="5400000" scaled="1"/>
                </a:gradFill>
                <a:ln w="9525">
                  <a:solidFill>
                    <a:srgbClr val="9999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354" name="Oval 73"/>
                <p:cNvSpPr>
                  <a:spLocks noChangeArrowheads="1"/>
                </p:cNvSpPr>
                <p:nvPr/>
              </p:nvSpPr>
              <p:spPr bwMode="auto">
                <a:xfrm flipH="1">
                  <a:off x="2592" y="2640"/>
                  <a:ext cx="48" cy="48"/>
                </a:xfrm>
                <a:prstGeom prst="ellipse">
                  <a:avLst/>
                </a:prstGeom>
                <a:solidFill>
                  <a:srgbClr val="9900FF"/>
                </a:solidFill>
                <a:ln w="9525">
                  <a:solidFill>
                    <a:srgbClr val="5F5F5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355" name="Oval 74"/>
                <p:cNvSpPr>
                  <a:spLocks noChangeArrowheads="1"/>
                </p:cNvSpPr>
                <p:nvPr/>
              </p:nvSpPr>
              <p:spPr bwMode="auto">
                <a:xfrm flipH="1">
                  <a:off x="2640" y="2640"/>
                  <a:ext cx="48" cy="48"/>
                </a:xfrm>
                <a:prstGeom prst="ellipse">
                  <a:avLst/>
                </a:prstGeom>
                <a:solidFill>
                  <a:srgbClr val="9900FF"/>
                </a:solidFill>
                <a:ln w="9525">
                  <a:solidFill>
                    <a:srgbClr val="5F5F5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356" name="Oval 75"/>
                <p:cNvSpPr>
                  <a:spLocks noChangeArrowheads="1"/>
                </p:cNvSpPr>
                <p:nvPr/>
              </p:nvSpPr>
              <p:spPr bwMode="auto">
                <a:xfrm flipH="1">
                  <a:off x="2688" y="2640"/>
                  <a:ext cx="48" cy="48"/>
                </a:xfrm>
                <a:prstGeom prst="ellipse">
                  <a:avLst/>
                </a:prstGeom>
                <a:solidFill>
                  <a:srgbClr val="9900FF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357" name="Oval 76"/>
                <p:cNvSpPr>
                  <a:spLocks noChangeArrowheads="1"/>
                </p:cNvSpPr>
                <p:nvPr/>
              </p:nvSpPr>
              <p:spPr bwMode="auto">
                <a:xfrm flipH="1">
                  <a:off x="2724" y="2592"/>
                  <a:ext cx="48" cy="48"/>
                </a:xfrm>
                <a:prstGeom prst="ellipse">
                  <a:avLst/>
                </a:prstGeom>
                <a:solidFill>
                  <a:srgbClr val="9900FF"/>
                </a:solidFill>
                <a:ln w="9525">
                  <a:solidFill>
                    <a:srgbClr val="5F5F5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2346" name="Group 77"/>
              <p:cNvGrpSpPr>
                <a:grpSpLocks/>
              </p:cNvGrpSpPr>
              <p:nvPr/>
            </p:nvGrpSpPr>
            <p:grpSpPr bwMode="auto">
              <a:xfrm>
                <a:off x="3018" y="1067"/>
                <a:ext cx="175" cy="141"/>
                <a:chOff x="2172" y="528"/>
                <a:chExt cx="180" cy="96"/>
              </a:xfrm>
            </p:grpSpPr>
            <p:sp>
              <p:nvSpPr>
                <p:cNvPr id="12348" name="Oval 78"/>
                <p:cNvSpPr>
                  <a:spLocks noChangeArrowheads="1"/>
                </p:cNvSpPr>
                <p:nvPr/>
              </p:nvSpPr>
              <p:spPr bwMode="auto">
                <a:xfrm flipH="1">
                  <a:off x="2172" y="576"/>
                  <a:ext cx="48" cy="4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74776"/>
                    </a:gs>
                    <a:gs pos="50000">
                      <a:srgbClr val="9999FF"/>
                    </a:gs>
                    <a:gs pos="100000">
                      <a:srgbClr val="474776"/>
                    </a:gs>
                  </a:gsLst>
                  <a:lin ang="5400000" scaled="1"/>
                </a:gradFill>
                <a:ln w="9525">
                  <a:solidFill>
                    <a:srgbClr val="9999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349" name="Oval 79"/>
                <p:cNvSpPr>
                  <a:spLocks noChangeArrowheads="1"/>
                </p:cNvSpPr>
                <p:nvPr/>
              </p:nvSpPr>
              <p:spPr bwMode="auto">
                <a:xfrm flipH="1">
                  <a:off x="2172" y="576"/>
                  <a:ext cx="48" cy="48"/>
                </a:xfrm>
                <a:prstGeom prst="ellipse">
                  <a:avLst/>
                </a:prstGeom>
                <a:solidFill>
                  <a:srgbClr val="9900FF"/>
                </a:solidFill>
                <a:ln w="9525">
                  <a:solidFill>
                    <a:srgbClr val="5F5F5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350" name="Oval 80"/>
                <p:cNvSpPr>
                  <a:spLocks noChangeArrowheads="1"/>
                </p:cNvSpPr>
                <p:nvPr/>
              </p:nvSpPr>
              <p:spPr bwMode="auto">
                <a:xfrm flipH="1">
                  <a:off x="2220" y="576"/>
                  <a:ext cx="48" cy="48"/>
                </a:xfrm>
                <a:prstGeom prst="ellipse">
                  <a:avLst/>
                </a:prstGeom>
                <a:solidFill>
                  <a:srgbClr val="9900FF"/>
                </a:solidFill>
                <a:ln w="9525">
                  <a:solidFill>
                    <a:srgbClr val="5F5F5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351" name="Oval 81"/>
                <p:cNvSpPr>
                  <a:spLocks noChangeArrowheads="1"/>
                </p:cNvSpPr>
                <p:nvPr/>
              </p:nvSpPr>
              <p:spPr bwMode="auto">
                <a:xfrm flipH="1">
                  <a:off x="2268" y="576"/>
                  <a:ext cx="48" cy="48"/>
                </a:xfrm>
                <a:prstGeom prst="ellipse">
                  <a:avLst/>
                </a:prstGeom>
                <a:solidFill>
                  <a:srgbClr val="9900FF"/>
                </a:solidFill>
                <a:ln w="9525">
                  <a:solidFill>
                    <a:srgbClr val="5F5F5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352" name="Oval 82"/>
                <p:cNvSpPr>
                  <a:spLocks noChangeArrowheads="1"/>
                </p:cNvSpPr>
                <p:nvPr/>
              </p:nvSpPr>
              <p:spPr bwMode="auto">
                <a:xfrm flipH="1">
                  <a:off x="2304" y="528"/>
                  <a:ext cx="48" cy="48"/>
                </a:xfrm>
                <a:prstGeom prst="ellipse">
                  <a:avLst/>
                </a:prstGeom>
                <a:solidFill>
                  <a:srgbClr val="9900FF"/>
                </a:solidFill>
                <a:ln w="9525">
                  <a:solidFill>
                    <a:srgbClr val="5F5F5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8253" name="Text Box 83"/>
              <p:cNvSpPr txBox="1">
                <a:spLocks noChangeArrowheads="1"/>
              </p:cNvSpPr>
              <p:nvPr/>
            </p:nvSpPr>
            <p:spPr bwMode="auto">
              <a:xfrm>
                <a:off x="2354" y="746"/>
                <a:ext cx="815" cy="2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en-US" sz="1400" b="1" i="1" dirty="0" err="1" smtClean="0">
                    <a:latin typeface="+mj-lt"/>
                  </a:rPr>
                  <a:t>Streptococus</a:t>
                </a:r>
                <a:r>
                  <a:rPr lang="en-US" sz="1400" b="1" i="1" dirty="0" smtClean="0">
                    <a:latin typeface="+mj-lt"/>
                  </a:rPr>
                  <a:t> </a:t>
                </a:r>
                <a:r>
                  <a:rPr lang="en-US" sz="1400" b="1" i="1" dirty="0" err="1" smtClean="0">
                    <a:latin typeface="+mj-lt"/>
                  </a:rPr>
                  <a:t>pyogenes</a:t>
                </a:r>
                <a:endParaRPr lang="en-US" sz="1400" b="1" i="1" dirty="0" smtClean="0">
                  <a:latin typeface="+mj-lt"/>
                </a:endParaRPr>
              </a:p>
            </p:txBody>
          </p:sp>
        </p:grpSp>
        <p:grpSp>
          <p:nvGrpSpPr>
            <p:cNvPr id="12296" name="Group 84"/>
            <p:cNvGrpSpPr>
              <a:grpSpLocks/>
            </p:cNvGrpSpPr>
            <p:nvPr/>
          </p:nvGrpSpPr>
          <p:grpSpPr bwMode="auto">
            <a:xfrm>
              <a:off x="540" y="734"/>
              <a:ext cx="4618" cy="856"/>
              <a:chOff x="482" y="1446"/>
              <a:chExt cx="3017" cy="1064"/>
            </a:xfrm>
          </p:grpSpPr>
          <p:sp>
            <p:nvSpPr>
              <p:cNvPr id="8203" name="Text Box 85"/>
              <p:cNvSpPr txBox="1">
                <a:spLocks noChangeArrowheads="1"/>
              </p:cNvSpPr>
              <p:nvPr/>
            </p:nvSpPr>
            <p:spPr bwMode="auto">
              <a:xfrm>
                <a:off x="488" y="1446"/>
                <a:ext cx="559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>
                  <a:defRPr/>
                </a:pPr>
                <a:r>
                  <a:rPr lang="en-US" sz="1600" b="1" dirty="0" smtClean="0">
                    <a:latin typeface="+mj-lt"/>
                  </a:rPr>
                  <a:t>A - Periphery</a:t>
                </a:r>
              </a:p>
            </p:txBody>
          </p:sp>
          <p:sp>
            <p:nvSpPr>
              <p:cNvPr id="12298" name="Freeform 86"/>
              <p:cNvSpPr>
                <a:spLocks/>
              </p:cNvSpPr>
              <p:nvPr/>
            </p:nvSpPr>
            <p:spPr bwMode="auto">
              <a:xfrm>
                <a:off x="889" y="1754"/>
                <a:ext cx="393" cy="530"/>
              </a:xfrm>
              <a:custGeom>
                <a:avLst/>
                <a:gdLst>
                  <a:gd name="T0" fmla="*/ 211 w 404"/>
                  <a:gd name="T1" fmla="*/ 130 h 360"/>
                  <a:gd name="T2" fmla="*/ 75 w 404"/>
                  <a:gd name="T3" fmla="*/ 27 h 360"/>
                  <a:gd name="T4" fmla="*/ 29 w 404"/>
                  <a:gd name="T5" fmla="*/ 52 h 360"/>
                  <a:gd name="T6" fmla="*/ 109 w 404"/>
                  <a:gd name="T7" fmla="*/ 417 h 360"/>
                  <a:gd name="T8" fmla="*/ 87 w 404"/>
                  <a:gd name="T9" fmla="*/ 729 h 360"/>
                  <a:gd name="T10" fmla="*/ 121 w 404"/>
                  <a:gd name="T11" fmla="*/ 780 h 360"/>
                  <a:gd name="T12" fmla="*/ 155 w 404"/>
                  <a:gd name="T13" fmla="*/ 754 h 360"/>
                  <a:gd name="T14" fmla="*/ 177 w 404"/>
                  <a:gd name="T15" fmla="*/ 676 h 360"/>
                  <a:gd name="T16" fmla="*/ 347 w 404"/>
                  <a:gd name="T17" fmla="*/ 651 h 360"/>
                  <a:gd name="T18" fmla="*/ 313 w 404"/>
                  <a:gd name="T19" fmla="*/ 417 h 360"/>
                  <a:gd name="T20" fmla="*/ 359 w 404"/>
                  <a:gd name="T21" fmla="*/ 234 h 360"/>
                  <a:gd name="T22" fmla="*/ 291 w 404"/>
                  <a:gd name="T23" fmla="*/ 0 h 360"/>
                  <a:gd name="T24" fmla="*/ 211 w 404"/>
                  <a:gd name="T25" fmla="*/ 130 h 3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04" h="360">
                    <a:moveTo>
                      <a:pt x="223" y="60"/>
                    </a:moveTo>
                    <a:cubicBezTo>
                      <a:pt x="161" y="50"/>
                      <a:pt x="130" y="46"/>
                      <a:pt x="79" y="12"/>
                    </a:cubicBezTo>
                    <a:cubicBezTo>
                      <a:pt x="63" y="16"/>
                      <a:pt x="36" y="8"/>
                      <a:pt x="31" y="24"/>
                    </a:cubicBezTo>
                    <a:cubicBezTo>
                      <a:pt x="0" y="127"/>
                      <a:pt x="62" y="139"/>
                      <a:pt x="115" y="192"/>
                    </a:cubicBezTo>
                    <a:cubicBezTo>
                      <a:pt x="106" y="230"/>
                      <a:pt x="85" y="305"/>
                      <a:pt x="91" y="336"/>
                    </a:cubicBezTo>
                    <a:cubicBezTo>
                      <a:pt x="94" y="350"/>
                      <a:pt x="115" y="352"/>
                      <a:pt x="127" y="360"/>
                    </a:cubicBezTo>
                    <a:cubicBezTo>
                      <a:pt x="139" y="356"/>
                      <a:pt x="153" y="356"/>
                      <a:pt x="163" y="348"/>
                    </a:cubicBezTo>
                    <a:cubicBezTo>
                      <a:pt x="174" y="339"/>
                      <a:pt x="173" y="315"/>
                      <a:pt x="187" y="312"/>
                    </a:cubicBezTo>
                    <a:cubicBezTo>
                      <a:pt x="246" y="298"/>
                      <a:pt x="307" y="304"/>
                      <a:pt x="367" y="300"/>
                    </a:cubicBezTo>
                    <a:cubicBezTo>
                      <a:pt x="383" y="234"/>
                      <a:pt x="388" y="230"/>
                      <a:pt x="331" y="192"/>
                    </a:cubicBezTo>
                    <a:cubicBezTo>
                      <a:pt x="312" y="134"/>
                      <a:pt x="323" y="127"/>
                      <a:pt x="379" y="108"/>
                    </a:cubicBezTo>
                    <a:cubicBezTo>
                      <a:pt x="404" y="34"/>
                      <a:pt x="373" y="22"/>
                      <a:pt x="307" y="0"/>
                    </a:cubicBezTo>
                    <a:cubicBezTo>
                      <a:pt x="237" y="18"/>
                      <a:pt x="269" y="14"/>
                      <a:pt x="223" y="6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765E47"/>
                  </a:gs>
                  <a:gs pos="100000">
                    <a:srgbClr val="FFCC99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7C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299" name="Oval 87"/>
              <p:cNvSpPr>
                <a:spLocks noChangeArrowheads="1"/>
              </p:cNvSpPr>
              <p:nvPr/>
            </p:nvSpPr>
            <p:spPr bwMode="auto">
              <a:xfrm>
                <a:off x="1048" y="1984"/>
                <a:ext cx="140" cy="141"/>
              </a:xfrm>
              <a:prstGeom prst="ellipse">
                <a:avLst/>
              </a:prstGeom>
              <a:gradFill rotWithShape="0">
                <a:gsLst>
                  <a:gs pos="0">
                    <a:srgbClr val="FFCC99"/>
                  </a:gs>
                  <a:gs pos="100000">
                    <a:srgbClr val="C9A17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7C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1" name="Oval 88"/>
              <p:cNvSpPr>
                <a:spLocks noChangeArrowheads="1"/>
              </p:cNvSpPr>
              <p:nvPr/>
            </p:nvSpPr>
            <p:spPr bwMode="auto">
              <a:xfrm flipH="1">
                <a:off x="1141" y="1843"/>
                <a:ext cx="47" cy="72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gamma/>
                      <a:shade val="33333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33333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2" name="Oval 89"/>
              <p:cNvSpPr>
                <a:spLocks noChangeArrowheads="1"/>
              </p:cNvSpPr>
              <p:nvPr/>
            </p:nvSpPr>
            <p:spPr bwMode="auto">
              <a:xfrm flipH="1">
                <a:off x="1048" y="1843"/>
                <a:ext cx="46" cy="72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gamma/>
                      <a:shade val="33333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33333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2302" name="Line 90"/>
              <p:cNvSpPr>
                <a:spLocks noChangeShapeType="1"/>
              </p:cNvSpPr>
              <p:nvPr/>
            </p:nvSpPr>
            <p:spPr bwMode="auto">
              <a:xfrm>
                <a:off x="1248" y="2098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77777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303" name="Line 91"/>
              <p:cNvSpPr>
                <a:spLocks noChangeShapeType="1"/>
              </p:cNvSpPr>
              <p:nvPr/>
            </p:nvSpPr>
            <p:spPr bwMode="auto">
              <a:xfrm>
                <a:off x="1248" y="2142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77777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304" name="Freeform 92"/>
              <p:cNvSpPr>
                <a:spLocks/>
              </p:cNvSpPr>
              <p:nvPr/>
            </p:nvSpPr>
            <p:spPr bwMode="auto">
              <a:xfrm>
                <a:off x="1363" y="2027"/>
                <a:ext cx="47" cy="164"/>
              </a:xfrm>
              <a:custGeom>
                <a:avLst/>
                <a:gdLst>
                  <a:gd name="T0" fmla="*/ 0 w 50"/>
                  <a:gd name="T1" fmla="*/ 6 h 111"/>
                  <a:gd name="T2" fmla="*/ 10 w 50"/>
                  <a:gd name="T3" fmla="*/ 164 h 111"/>
                  <a:gd name="T4" fmla="*/ 22 w 50"/>
                  <a:gd name="T5" fmla="*/ 242 h 11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0" h="111">
                    <a:moveTo>
                      <a:pt x="0" y="3"/>
                    </a:moveTo>
                    <a:cubicBezTo>
                      <a:pt x="50" y="78"/>
                      <a:pt x="12" y="0"/>
                      <a:pt x="12" y="75"/>
                    </a:cubicBezTo>
                    <a:cubicBezTo>
                      <a:pt x="12" y="88"/>
                      <a:pt x="24" y="111"/>
                      <a:pt x="24" y="111"/>
                    </a:cubicBez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305" name="Oval 93"/>
              <p:cNvSpPr>
                <a:spLocks noChangeArrowheads="1"/>
              </p:cNvSpPr>
              <p:nvPr/>
            </p:nvSpPr>
            <p:spPr bwMode="auto">
              <a:xfrm>
                <a:off x="1475" y="1975"/>
                <a:ext cx="254" cy="282"/>
              </a:xfrm>
              <a:prstGeom prst="ellipse">
                <a:avLst/>
              </a:prstGeom>
              <a:gradFill rotWithShape="0">
                <a:gsLst>
                  <a:gs pos="0">
                    <a:srgbClr val="003B76"/>
                  </a:gs>
                  <a:gs pos="50000">
                    <a:srgbClr val="0066CC"/>
                  </a:gs>
                  <a:gs pos="100000">
                    <a:srgbClr val="003B76"/>
                  </a:gs>
                </a:gsLst>
                <a:lin ang="5400000" scaled="1"/>
              </a:gra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306" name="Oval 94"/>
              <p:cNvSpPr>
                <a:spLocks noChangeArrowheads="1"/>
              </p:cNvSpPr>
              <p:nvPr/>
            </p:nvSpPr>
            <p:spPr bwMode="auto">
              <a:xfrm>
                <a:off x="1548" y="2031"/>
                <a:ext cx="109" cy="113"/>
              </a:xfrm>
              <a:prstGeom prst="ellipse">
                <a:avLst/>
              </a:prstGeom>
              <a:gradFill rotWithShape="0">
                <a:gsLst>
                  <a:gs pos="0">
                    <a:srgbClr val="0066CC"/>
                  </a:gs>
                  <a:gs pos="100000">
                    <a:srgbClr val="003B76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3399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307" name="Line 95"/>
              <p:cNvSpPr>
                <a:spLocks noChangeShapeType="1"/>
              </p:cNvSpPr>
              <p:nvPr/>
            </p:nvSpPr>
            <p:spPr bwMode="auto">
              <a:xfrm>
                <a:off x="1403" y="2100"/>
                <a:ext cx="72" cy="0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308" name="Line 96"/>
              <p:cNvSpPr>
                <a:spLocks noChangeShapeType="1"/>
              </p:cNvSpPr>
              <p:nvPr/>
            </p:nvSpPr>
            <p:spPr bwMode="auto">
              <a:xfrm>
                <a:off x="1403" y="2144"/>
                <a:ext cx="72" cy="0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309" name="Freeform 97"/>
              <p:cNvSpPr>
                <a:spLocks/>
              </p:cNvSpPr>
              <p:nvPr/>
            </p:nvSpPr>
            <p:spPr bwMode="auto">
              <a:xfrm>
                <a:off x="1752" y="1786"/>
                <a:ext cx="373" cy="213"/>
              </a:xfrm>
              <a:custGeom>
                <a:avLst/>
                <a:gdLst>
                  <a:gd name="T0" fmla="*/ 0 w 384"/>
                  <a:gd name="T1" fmla="*/ 315 h 144"/>
                  <a:gd name="T2" fmla="*/ 362 w 384"/>
                  <a:gd name="T3" fmla="*/ 0 h 14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84" h="144">
                    <a:moveTo>
                      <a:pt x="0" y="144"/>
                    </a:moveTo>
                    <a:cubicBezTo>
                      <a:pt x="160" y="84"/>
                      <a:pt x="320" y="24"/>
                      <a:pt x="384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310" name="Oval 98"/>
              <p:cNvSpPr>
                <a:spLocks noChangeArrowheads="1"/>
              </p:cNvSpPr>
              <p:nvPr/>
            </p:nvSpPr>
            <p:spPr bwMode="auto">
              <a:xfrm>
                <a:off x="2200" y="1605"/>
                <a:ext cx="254" cy="282"/>
              </a:xfrm>
              <a:prstGeom prst="ellipse">
                <a:avLst/>
              </a:prstGeom>
              <a:gradFill rotWithShape="0">
                <a:gsLst>
                  <a:gs pos="0">
                    <a:srgbClr val="004700"/>
                  </a:gs>
                  <a:gs pos="50000">
                    <a:srgbClr val="009900"/>
                  </a:gs>
                  <a:gs pos="100000">
                    <a:srgbClr val="0047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3366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311" name="Oval 99"/>
              <p:cNvSpPr>
                <a:spLocks noChangeArrowheads="1"/>
              </p:cNvSpPr>
              <p:nvPr/>
            </p:nvSpPr>
            <p:spPr bwMode="auto">
              <a:xfrm>
                <a:off x="2273" y="1660"/>
                <a:ext cx="109" cy="113"/>
              </a:xfrm>
              <a:prstGeom prst="ellipse">
                <a:avLst/>
              </a:prstGeom>
              <a:gradFill rotWithShape="0">
                <a:gsLst>
                  <a:gs pos="0">
                    <a:srgbClr val="33CC33"/>
                  </a:gs>
                  <a:gs pos="100000">
                    <a:srgbClr val="0C320C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33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218" name="Text Box 100"/>
              <p:cNvSpPr txBox="1">
                <a:spLocks noChangeArrowheads="1"/>
              </p:cNvSpPr>
              <p:nvPr/>
            </p:nvSpPr>
            <p:spPr bwMode="auto">
              <a:xfrm>
                <a:off x="1422" y="2235"/>
                <a:ext cx="33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en-US" sz="1100" dirty="0" smtClean="0">
                    <a:latin typeface="+mj-lt"/>
                  </a:rPr>
                  <a:t>CD4</a:t>
                </a:r>
                <a:r>
                  <a:rPr lang="en-US" sz="1100" baseline="30000" dirty="0" smtClean="0">
                    <a:latin typeface="+mj-lt"/>
                  </a:rPr>
                  <a:t>+</a:t>
                </a:r>
                <a:r>
                  <a:rPr lang="en-US" sz="1100" dirty="0" smtClean="0">
                    <a:latin typeface="+mj-lt"/>
                  </a:rPr>
                  <a:t>T Cell</a:t>
                </a:r>
              </a:p>
            </p:txBody>
          </p:sp>
          <p:sp>
            <p:nvSpPr>
              <p:cNvPr id="8219" name="Text Box 101"/>
              <p:cNvSpPr txBox="1">
                <a:spLocks noChangeArrowheads="1"/>
              </p:cNvSpPr>
              <p:nvPr/>
            </p:nvSpPr>
            <p:spPr bwMode="auto">
              <a:xfrm>
                <a:off x="2121" y="1868"/>
                <a:ext cx="218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en-US" sz="1100" dirty="0" smtClean="0">
                    <a:latin typeface="+mj-lt"/>
                  </a:rPr>
                  <a:t>B Cell</a:t>
                </a:r>
              </a:p>
            </p:txBody>
          </p:sp>
          <p:sp>
            <p:nvSpPr>
              <p:cNvPr id="8220" name="Text Box 102"/>
              <p:cNvSpPr txBox="1">
                <a:spLocks noChangeArrowheads="1"/>
              </p:cNvSpPr>
              <p:nvPr/>
            </p:nvSpPr>
            <p:spPr bwMode="auto">
              <a:xfrm>
                <a:off x="482" y="1947"/>
                <a:ext cx="392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en-US" sz="1100" dirty="0" smtClean="0">
                    <a:latin typeface="+mj-lt"/>
                  </a:rPr>
                  <a:t>Macrophage</a:t>
                </a:r>
                <a:endParaRPr lang="en-US" sz="1000" dirty="0" smtClean="0">
                  <a:latin typeface="+mj-lt"/>
                </a:endParaRPr>
              </a:p>
            </p:txBody>
          </p:sp>
          <p:grpSp>
            <p:nvGrpSpPr>
              <p:cNvPr id="12315" name="Group 103"/>
              <p:cNvGrpSpPr>
                <a:grpSpLocks/>
              </p:cNvGrpSpPr>
              <p:nvPr/>
            </p:nvGrpSpPr>
            <p:grpSpPr bwMode="auto">
              <a:xfrm rot="8539142">
                <a:off x="2526" y="1786"/>
                <a:ext cx="94" cy="211"/>
                <a:chOff x="2064" y="3024"/>
                <a:chExt cx="288" cy="384"/>
              </a:xfrm>
            </p:grpSpPr>
            <p:sp>
              <p:nvSpPr>
                <p:cNvPr id="12329" name="Line 104"/>
                <p:cNvSpPr>
                  <a:spLocks noChangeShapeType="1"/>
                </p:cNvSpPr>
                <p:nvPr/>
              </p:nvSpPr>
              <p:spPr bwMode="auto">
                <a:xfrm>
                  <a:off x="2208" y="3168"/>
                  <a:ext cx="0" cy="240"/>
                </a:xfrm>
                <a:prstGeom prst="line">
                  <a:avLst/>
                </a:prstGeom>
                <a:noFill/>
                <a:ln w="38100">
                  <a:solidFill>
                    <a:srgbClr val="33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330" name="Line 105"/>
                <p:cNvSpPr>
                  <a:spLocks noChangeShapeType="1"/>
                </p:cNvSpPr>
                <p:nvPr/>
              </p:nvSpPr>
              <p:spPr bwMode="auto">
                <a:xfrm flipH="1" flipV="1">
                  <a:off x="2064" y="3024"/>
                  <a:ext cx="144" cy="144"/>
                </a:xfrm>
                <a:prstGeom prst="line">
                  <a:avLst/>
                </a:prstGeom>
                <a:noFill/>
                <a:ln w="38100">
                  <a:solidFill>
                    <a:srgbClr val="33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331" name="Line 106"/>
                <p:cNvSpPr>
                  <a:spLocks noChangeShapeType="1"/>
                </p:cNvSpPr>
                <p:nvPr/>
              </p:nvSpPr>
              <p:spPr bwMode="auto">
                <a:xfrm flipV="1">
                  <a:off x="2208" y="3024"/>
                  <a:ext cx="144" cy="144"/>
                </a:xfrm>
                <a:prstGeom prst="line">
                  <a:avLst/>
                </a:prstGeom>
                <a:noFill/>
                <a:ln w="38100">
                  <a:solidFill>
                    <a:srgbClr val="33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2316" name="Group 107"/>
              <p:cNvGrpSpPr>
                <a:grpSpLocks/>
              </p:cNvGrpSpPr>
              <p:nvPr/>
            </p:nvGrpSpPr>
            <p:grpSpPr bwMode="auto">
              <a:xfrm rot="8539142">
                <a:off x="2574" y="1674"/>
                <a:ext cx="93" cy="213"/>
                <a:chOff x="2064" y="3024"/>
                <a:chExt cx="288" cy="384"/>
              </a:xfrm>
            </p:grpSpPr>
            <p:sp>
              <p:nvSpPr>
                <p:cNvPr id="12326" name="Line 108"/>
                <p:cNvSpPr>
                  <a:spLocks noChangeShapeType="1"/>
                </p:cNvSpPr>
                <p:nvPr/>
              </p:nvSpPr>
              <p:spPr bwMode="auto">
                <a:xfrm>
                  <a:off x="2208" y="3168"/>
                  <a:ext cx="0" cy="240"/>
                </a:xfrm>
                <a:prstGeom prst="line">
                  <a:avLst/>
                </a:prstGeom>
                <a:noFill/>
                <a:ln w="38100">
                  <a:solidFill>
                    <a:srgbClr val="33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327" name="Line 109"/>
                <p:cNvSpPr>
                  <a:spLocks noChangeShapeType="1"/>
                </p:cNvSpPr>
                <p:nvPr/>
              </p:nvSpPr>
              <p:spPr bwMode="auto">
                <a:xfrm flipH="1" flipV="1">
                  <a:off x="2064" y="3024"/>
                  <a:ext cx="144" cy="144"/>
                </a:xfrm>
                <a:prstGeom prst="line">
                  <a:avLst/>
                </a:prstGeom>
                <a:noFill/>
                <a:ln w="38100">
                  <a:solidFill>
                    <a:srgbClr val="33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328" name="Line 110"/>
                <p:cNvSpPr>
                  <a:spLocks noChangeShapeType="1"/>
                </p:cNvSpPr>
                <p:nvPr/>
              </p:nvSpPr>
              <p:spPr bwMode="auto">
                <a:xfrm flipV="1">
                  <a:off x="2208" y="3024"/>
                  <a:ext cx="144" cy="144"/>
                </a:xfrm>
                <a:prstGeom prst="line">
                  <a:avLst/>
                </a:prstGeom>
                <a:noFill/>
                <a:ln w="38100">
                  <a:solidFill>
                    <a:srgbClr val="33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8223" name="Text Box 111"/>
              <p:cNvSpPr txBox="1">
                <a:spLocks noChangeArrowheads="1"/>
              </p:cNvSpPr>
              <p:nvPr/>
            </p:nvSpPr>
            <p:spPr bwMode="auto">
              <a:xfrm>
                <a:off x="2662" y="1796"/>
                <a:ext cx="837" cy="2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en-US" sz="1200" dirty="0" smtClean="0">
                    <a:latin typeface="+mj-lt"/>
                  </a:rPr>
                  <a:t>Antibodies anti-streptococci</a:t>
                </a:r>
              </a:p>
            </p:txBody>
          </p:sp>
          <p:sp>
            <p:nvSpPr>
              <p:cNvPr id="8224" name="Text Box 112"/>
              <p:cNvSpPr txBox="1">
                <a:spLocks noChangeArrowheads="1"/>
              </p:cNvSpPr>
              <p:nvPr/>
            </p:nvSpPr>
            <p:spPr bwMode="auto">
              <a:xfrm>
                <a:off x="1738" y="1949"/>
                <a:ext cx="285" cy="2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err="1" smtClean="0">
                    <a:latin typeface="+mj-lt"/>
                  </a:rPr>
                  <a:t>Citokines</a:t>
                </a:r>
                <a:endParaRPr lang="en-US" sz="1000" dirty="0" smtClean="0">
                  <a:latin typeface="+mj-lt"/>
                </a:endParaRPr>
              </a:p>
            </p:txBody>
          </p:sp>
          <p:sp>
            <p:nvSpPr>
              <p:cNvPr id="8225" name="Text Box 113"/>
              <p:cNvSpPr txBox="1">
                <a:spLocks noChangeArrowheads="1"/>
              </p:cNvSpPr>
              <p:nvPr/>
            </p:nvSpPr>
            <p:spPr bwMode="auto">
              <a:xfrm>
                <a:off x="1122" y="2174"/>
                <a:ext cx="236" cy="3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smtClean="0">
                    <a:latin typeface="+mj-lt"/>
                  </a:rPr>
                  <a:t>HLA</a:t>
                </a:r>
              </a:p>
              <a:p>
                <a:pPr>
                  <a:defRPr/>
                </a:pPr>
                <a:r>
                  <a:rPr lang="en-US" sz="1000" dirty="0" smtClean="0">
                    <a:latin typeface="+mj-lt"/>
                  </a:rPr>
                  <a:t>DR/DQ</a:t>
                </a:r>
              </a:p>
            </p:txBody>
          </p:sp>
          <p:sp>
            <p:nvSpPr>
              <p:cNvPr id="8226" name="Text Box 114"/>
              <p:cNvSpPr txBox="1">
                <a:spLocks noChangeArrowheads="1"/>
              </p:cNvSpPr>
              <p:nvPr/>
            </p:nvSpPr>
            <p:spPr bwMode="auto">
              <a:xfrm>
                <a:off x="1221" y="1851"/>
                <a:ext cx="260" cy="2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smtClean="0">
                    <a:latin typeface="+mj-lt"/>
                  </a:rPr>
                  <a:t>peptide</a:t>
                </a:r>
                <a:endParaRPr lang="en-US" sz="800" dirty="0" smtClean="0">
                  <a:latin typeface="+mj-lt"/>
                </a:endParaRPr>
              </a:p>
            </p:txBody>
          </p:sp>
          <p:sp>
            <p:nvSpPr>
              <p:cNvPr id="12321" name="Oval 115"/>
              <p:cNvSpPr>
                <a:spLocks noChangeArrowheads="1"/>
              </p:cNvSpPr>
              <p:nvPr/>
            </p:nvSpPr>
            <p:spPr bwMode="auto">
              <a:xfrm>
                <a:off x="2069" y="2094"/>
                <a:ext cx="254" cy="282"/>
              </a:xfrm>
              <a:prstGeom prst="ellipse">
                <a:avLst/>
              </a:prstGeom>
              <a:gradFill rotWithShape="0">
                <a:gsLst>
                  <a:gs pos="0">
                    <a:srgbClr val="003B76"/>
                  </a:gs>
                  <a:gs pos="50000">
                    <a:srgbClr val="0066CC"/>
                  </a:gs>
                  <a:gs pos="100000">
                    <a:srgbClr val="003B76"/>
                  </a:gs>
                </a:gsLst>
                <a:lin ang="5400000" scaled="1"/>
              </a:gra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322" name="Oval 116"/>
              <p:cNvSpPr>
                <a:spLocks noChangeArrowheads="1"/>
              </p:cNvSpPr>
              <p:nvPr/>
            </p:nvSpPr>
            <p:spPr bwMode="auto">
              <a:xfrm>
                <a:off x="2142" y="2149"/>
                <a:ext cx="109" cy="113"/>
              </a:xfrm>
              <a:prstGeom prst="ellipse">
                <a:avLst/>
              </a:prstGeom>
              <a:gradFill rotWithShape="0">
                <a:gsLst>
                  <a:gs pos="0">
                    <a:srgbClr val="0066CC"/>
                  </a:gs>
                  <a:gs pos="100000">
                    <a:srgbClr val="003B76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3399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229" name="Rectangle 117"/>
              <p:cNvSpPr>
                <a:spLocks noChangeArrowheads="1"/>
              </p:cNvSpPr>
              <p:nvPr/>
            </p:nvSpPr>
            <p:spPr bwMode="auto">
              <a:xfrm>
                <a:off x="2534" y="2146"/>
                <a:ext cx="933" cy="2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1200" dirty="0">
                    <a:latin typeface="+mj-lt"/>
                  </a:rPr>
                  <a:t>Streptococci primed CD4</a:t>
                </a:r>
                <a:r>
                  <a:rPr lang="en-US" sz="1200" baseline="30000" dirty="0">
                    <a:latin typeface="+mj-lt"/>
                  </a:rPr>
                  <a:t>+</a:t>
                </a:r>
                <a:r>
                  <a:rPr lang="en-US" sz="1200" dirty="0">
                    <a:latin typeface="+mj-lt"/>
                  </a:rPr>
                  <a:t> T Cell</a:t>
                </a:r>
              </a:p>
            </p:txBody>
          </p:sp>
          <p:sp>
            <p:nvSpPr>
              <p:cNvPr id="12324" name="Line 118"/>
              <p:cNvSpPr>
                <a:spLocks noChangeShapeType="1"/>
              </p:cNvSpPr>
              <p:nvPr/>
            </p:nvSpPr>
            <p:spPr bwMode="auto">
              <a:xfrm>
                <a:off x="1752" y="2104"/>
                <a:ext cx="317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6" name="Oval 119"/>
              <p:cNvSpPr>
                <a:spLocks noChangeArrowheads="1"/>
              </p:cNvSpPr>
              <p:nvPr/>
            </p:nvSpPr>
            <p:spPr bwMode="auto">
              <a:xfrm flipH="1">
                <a:off x="1104" y="1897"/>
                <a:ext cx="46" cy="71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gamma/>
                      <a:shade val="33333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33333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7997283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2479675" y="44624"/>
            <a:ext cx="5702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Rheumatic </a:t>
            </a:r>
            <a:r>
              <a:rPr lang="en-US" sz="2400" b="1" dirty="0" err="1"/>
              <a:t>Valvulitis</a:t>
            </a:r>
            <a:r>
              <a:rPr lang="en-US" sz="2400" b="1" dirty="0"/>
              <a:t> –Mitral v. </a:t>
            </a:r>
          </a:p>
        </p:txBody>
      </p:sp>
      <p:sp>
        <p:nvSpPr>
          <p:cNvPr id="18435" name="Text Box 13"/>
          <p:cNvSpPr txBox="1">
            <a:spLocks noChangeArrowheads="1"/>
          </p:cNvSpPr>
          <p:nvPr/>
        </p:nvSpPr>
        <p:spPr bwMode="auto">
          <a:xfrm>
            <a:off x="6572260" y="4393694"/>
            <a:ext cx="3524250" cy="189282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/>
              <a:t>Intralesional</a:t>
            </a:r>
            <a:r>
              <a:rPr lang="en-US" b="1" dirty="0"/>
              <a:t> Auto-reactive T cell clones </a:t>
            </a:r>
          </a:p>
          <a:p>
            <a:pPr algn="ctr">
              <a:spcBef>
                <a:spcPct val="50000"/>
              </a:spcBef>
            </a:pPr>
            <a:r>
              <a:rPr lang="en-US" b="1" dirty="0"/>
              <a:t>Acute Phase – </a:t>
            </a:r>
            <a:r>
              <a:rPr lang="en-US" b="1" dirty="0">
                <a:solidFill>
                  <a:srgbClr val="FF0000"/>
                </a:solidFill>
              </a:rPr>
              <a:t>67%</a:t>
            </a:r>
          </a:p>
          <a:p>
            <a:pPr algn="ctr">
              <a:spcBef>
                <a:spcPct val="50000"/>
              </a:spcBef>
            </a:pPr>
            <a:r>
              <a:rPr lang="en-US" b="1" dirty="0"/>
              <a:t>Chronic Phase – </a:t>
            </a:r>
            <a:r>
              <a:rPr lang="en-US" b="1" dirty="0">
                <a:solidFill>
                  <a:srgbClr val="FF0000"/>
                </a:solidFill>
              </a:rPr>
              <a:t>20 to 30</a:t>
            </a:r>
            <a:r>
              <a:rPr lang="en-US" b="1" dirty="0" smtClean="0">
                <a:solidFill>
                  <a:srgbClr val="FF0000"/>
                </a:solidFill>
              </a:rPr>
              <a:t>%</a:t>
            </a:r>
          </a:p>
          <a:p>
            <a:pPr algn="ctr">
              <a:spcBef>
                <a:spcPct val="50000"/>
              </a:spcBef>
            </a:pP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8436" name="Picture 15"/>
          <p:cNvPicPr>
            <a:picLocks noChangeAspect="1" noChangeArrowheads="1"/>
          </p:cNvPicPr>
          <p:nvPr/>
        </p:nvPicPr>
        <p:blipFill>
          <a:blip r:embed="rId2">
            <a:lum contrast="-6000"/>
            <a:grayscl/>
          </a:blip>
          <a:srcRect l="37279" b="14635"/>
          <a:stretch>
            <a:fillRect/>
          </a:stretch>
        </p:blipFill>
        <p:spPr bwMode="auto">
          <a:xfrm>
            <a:off x="7375525" y="765175"/>
            <a:ext cx="244792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44513" y="692696"/>
            <a:ext cx="6399212" cy="3332162"/>
            <a:chOff x="1021" y="436"/>
            <a:chExt cx="3583" cy="2099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1021" y="436"/>
              <a:ext cx="3583" cy="2099"/>
              <a:chOff x="1021" y="436"/>
              <a:chExt cx="3583" cy="2099"/>
            </a:xfrm>
          </p:grpSpPr>
          <p:pic>
            <p:nvPicPr>
              <p:cNvPr id="18469" name="Picture 4" descr="FOTO-05"/>
              <p:cNvPicPr>
                <a:picLocks noChangeAspect="1" noChangeArrowheads="1"/>
              </p:cNvPicPr>
              <p:nvPr/>
            </p:nvPicPr>
            <p:blipFill>
              <a:blip r:embed="rId3"/>
              <a:srcRect t="18047"/>
              <a:stretch>
                <a:fillRect/>
              </a:stretch>
            </p:blipFill>
            <p:spPr bwMode="auto">
              <a:xfrm>
                <a:off x="1021" y="436"/>
                <a:ext cx="3583" cy="20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1474" y="1706"/>
                <a:ext cx="1043" cy="590"/>
                <a:chOff x="1519" y="1797"/>
                <a:chExt cx="1043" cy="590"/>
              </a:xfrm>
            </p:grpSpPr>
            <p:sp>
              <p:nvSpPr>
                <p:cNvPr id="18471" name="AutoShape 7"/>
                <p:cNvSpPr>
                  <a:spLocks noChangeArrowheads="1"/>
                </p:cNvSpPr>
                <p:nvPr/>
              </p:nvSpPr>
              <p:spPr bwMode="auto">
                <a:xfrm>
                  <a:off x="2469" y="2184"/>
                  <a:ext cx="93" cy="203"/>
                </a:xfrm>
                <a:prstGeom prst="upArrow">
                  <a:avLst>
                    <a:gd name="adj1" fmla="val 50000"/>
                    <a:gd name="adj2" fmla="val 5457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8472" name="AutoShape 8"/>
                <p:cNvSpPr>
                  <a:spLocks noChangeArrowheads="1"/>
                </p:cNvSpPr>
                <p:nvPr/>
              </p:nvSpPr>
              <p:spPr bwMode="auto">
                <a:xfrm rot="1883453">
                  <a:off x="2109" y="2096"/>
                  <a:ext cx="93" cy="203"/>
                </a:xfrm>
                <a:prstGeom prst="upArrow">
                  <a:avLst>
                    <a:gd name="adj1" fmla="val 50000"/>
                    <a:gd name="adj2" fmla="val 5457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8473" name="AutoShape 9"/>
                <p:cNvSpPr>
                  <a:spLocks noChangeArrowheads="1"/>
                </p:cNvSpPr>
                <p:nvPr/>
              </p:nvSpPr>
              <p:spPr bwMode="auto">
                <a:xfrm rot="2281825">
                  <a:off x="1906" y="1949"/>
                  <a:ext cx="93" cy="203"/>
                </a:xfrm>
                <a:prstGeom prst="upArrow">
                  <a:avLst>
                    <a:gd name="adj1" fmla="val 50000"/>
                    <a:gd name="adj2" fmla="val 5457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8474" name="AutoShape 10"/>
                <p:cNvSpPr>
                  <a:spLocks noChangeArrowheads="1"/>
                </p:cNvSpPr>
                <p:nvPr/>
              </p:nvSpPr>
              <p:spPr bwMode="auto">
                <a:xfrm rot="3076966">
                  <a:off x="1574" y="1742"/>
                  <a:ext cx="93" cy="203"/>
                </a:xfrm>
                <a:prstGeom prst="upArrow">
                  <a:avLst>
                    <a:gd name="adj1" fmla="val 50000"/>
                    <a:gd name="adj2" fmla="val 5457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sp>
          <p:nvSpPr>
            <p:cNvPr id="18468" name="Oval 16"/>
            <p:cNvSpPr>
              <a:spLocks noChangeArrowheads="1"/>
            </p:cNvSpPr>
            <p:nvPr/>
          </p:nvSpPr>
          <p:spPr bwMode="auto">
            <a:xfrm rot="930022">
              <a:off x="1338" y="1615"/>
              <a:ext cx="1315" cy="59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8438" name="Text Box 21"/>
          <p:cNvSpPr txBox="1">
            <a:spLocks noChangeArrowheads="1"/>
          </p:cNvSpPr>
          <p:nvPr/>
        </p:nvSpPr>
        <p:spPr bwMode="auto">
          <a:xfrm>
            <a:off x="-71474" y="5803960"/>
            <a:ext cx="30813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200" dirty="0"/>
              <a:t>Guilherme,L </a:t>
            </a:r>
            <a:r>
              <a:rPr lang="pt-BR" sz="1200" dirty="0" err="1"/>
              <a:t>et</a:t>
            </a:r>
            <a:r>
              <a:rPr lang="pt-BR" sz="1200" dirty="0"/>
              <a:t> </a:t>
            </a:r>
            <a:r>
              <a:rPr lang="pt-BR" sz="1200" dirty="0" err="1"/>
              <a:t>al</a:t>
            </a:r>
            <a:r>
              <a:rPr lang="pt-BR" sz="1200" dirty="0"/>
              <a:t>, </a:t>
            </a:r>
            <a:endParaRPr lang="pt-BR" sz="1200" dirty="0" smtClean="0"/>
          </a:p>
          <a:p>
            <a:pPr algn="ctr">
              <a:spcBef>
                <a:spcPct val="50000"/>
              </a:spcBef>
            </a:pPr>
            <a:r>
              <a:rPr lang="pt-BR" sz="1200" dirty="0" err="1" smtClean="0"/>
              <a:t>Circulation</a:t>
            </a:r>
            <a:r>
              <a:rPr lang="pt-BR" sz="1200" dirty="0" smtClean="0"/>
              <a:t> 1995 J. </a:t>
            </a:r>
            <a:r>
              <a:rPr lang="pt-BR" sz="1200" dirty="0" err="1" smtClean="0"/>
              <a:t>Autoimmunity</a:t>
            </a:r>
            <a:r>
              <a:rPr lang="pt-BR" sz="1200" dirty="0" smtClean="0"/>
              <a:t>, 2001</a:t>
            </a:r>
            <a:endParaRPr lang="en-US" sz="1200" dirty="0"/>
          </a:p>
        </p:txBody>
      </p:sp>
      <p:sp>
        <p:nvSpPr>
          <p:cNvPr id="18439" name="Text Box 22"/>
          <p:cNvSpPr txBox="1">
            <a:spLocks noChangeArrowheads="1"/>
          </p:cNvSpPr>
          <p:nvPr/>
        </p:nvSpPr>
        <p:spPr bwMode="auto">
          <a:xfrm>
            <a:off x="174948" y="6438149"/>
            <a:ext cx="273117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200" dirty="0" smtClean="0"/>
              <a:t>Martins C, Guilherme,L </a:t>
            </a:r>
            <a:r>
              <a:rPr lang="pt-BR" sz="1200" dirty="0"/>
              <a:t>et al</a:t>
            </a:r>
            <a:r>
              <a:rPr lang="pt-BR" sz="1200" dirty="0" smtClean="0"/>
              <a:t>, 2014</a:t>
            </a:r>
          </a:p>
        </p:txBody>
      </p:sp>
      <p:sp>
        <p:nvSpPr>
          <p:cNvPr id="18440" name="Text Box 3"/>
          <p:cNvSpPr txBox="1">
            <a:spLocks noChangeArrowheads="1"/>
          </p:cNvSpPr>
          <p:nvPr/>
        </p:nvSpPr>
        <p:spPr bwMode="auto">
          <a:xfrm>
            <a:off x="895350" y="3573463"/>
            <a:ext cx="147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Vegetations</a:t>
            </a: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3228702" y="3440955"/>
            <a:ext cx="3282950" cy="3300413"/>
            <a:chOff x="3036" y="2098"/>
            <a:chExt cx="2132" cy="1394"/>
          </a:xfrm>
        </p:grpSpPr>
        <p:sp>
          <p:nvSpPr>
            <p:cNvPr id="18443" name="Rectangle 26"/>
            <p:cNvSpPr>
              <a:spLocks noChangeArrowheads="1"/>
            </p:cNvSpPr>
            <p:nvPr/>
          </p:nvSpPr>
          <p:spPr bwMode="auto">
            <a:xfrm>
              <a:off x="4187" y="2098"/>
              <a:ext cx="1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endParaRPr lang="pt-BR" sz="1200" u="sng">
                <a:solidFill>
                  <a:srgbClr val="FFFF00"/>
                </a:solidFill>
              </a:endParaRPr>
            </a:p>
          </p:txBody>
        </p:sp>
        <p:sp>
          <p:nvSpPr>
            <p:cNvPr id="18444" name="Freeform 27"/>
            <p:cNvSpPr>
              <a:spLocks/>
            </p:cNvSpPr>
            <p:nvPr/>
          </p:nvSpPr>
          <p:spPr bwMode="auto">
            <a:xfrm>
              <a:off x="3275" y="3216"/>
              <a:ext cx="1870" cy="149"/>
            </a:xfrm>
            <a:custGeom>
              <a:avLst/>
              <a:gdLst>
                <a:gd name="T0" fmla="*/ 629 w 2111"/>
                <a:gd name="T1" fmla="*/ 0 h 232"/>
                <a:gd name="T2" fmla="*/ 537 w 2111"/>
                <a:gd name="T3" fmla="*/ 3 h 232"/>
                <a:gd name="T4" fmla="*/ 0 w 2111"/>
                <a:gd name="T5" fmla="*/ 3 h 232"/>
                <a:gd name="T6" fmla="*/ 92 w 2111"/>
                <a:gd name="T7" fmla="*/ 0 h 232"/>
                <a:gd name="T8" fmla="*/ 629 w 2111"/>
                <a:gd name="T9" fmla="*/ 0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11"/>
                <a:gd name="T16" fmla="*/ 0 h 232"/>
                <a:gd name="T17" fmla="*/ 2111 w 2111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11" h="232">
                  <a:moveTo>
                    <a:pt x="2111" y="0"/>
                  </a:moveTo>
                  <a:lnTo>
                    <a:pt x="1802" y="232"/>
                  </a:lnTo>
                  <a:lnTo>
                    <a:pt x="0" y="232"/>
                  </a:lnTo>
                  <a:lnTo>
                    <a:pt x="309" y="0"/>
                  </a:lnTo>
                  <a:lnTo>
                    <a:pt x="2111" y="0"/>
                  </a:lnTo>
                  <a:close/>
                </a:path>
              </a:pathLst>
            </a:custGeom>
            <a:solidFill>
              <a:srgbClr val="4D4D5A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445" name="Freeform 28"/>
            <p:cNvSpPr>
              <a:spLocks/>
            </p:cNvSpPr>
            <p:nvPr/>
          </p:nvSpPr>
          <p:spPr bwMode="auto">
            <a:xfrm>
              <a:off x="3275" y="2388"/>
              <a:ext cx="300" cy="977"/>
            </a:xfrm>
            <a:custGeom>
              <a:avLst/>
              <a:gdLst>
                <a:gd name="T0" fmla="*/ 0 w 309"/>
                <a:gd name="T1" fmla="*/ 41 h 1390"/>
                <a:gd name="T2" fmla="*/ 0 w 309"/>
                <a:gd name="T3" fmla="*/ 7 h 1390"/>
                <a:gd name="T4" fmla="*/ 230 w 309"/>
                <a:gd name="T5" fmla="*/ 0 h 1390"/>
                <a:gd name="T6" fmla="*/ 230 w 309"/>
                <a:gd name="T7" fmla="*/ 34 h 1390"/>
                <a:gd name="T8" fmla="*/ 0 w 309"/>
                <a:gd name="T9" fmla="*/ 41 h 13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9"/>
                <a:gd name="T16" fmla="*/ 0 h 1390"/>
                <a:gd name="T17" fmla="*/ 309 w 309"/>
                <a:gd name="T18" fmla="*/ 1390 h 13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9" h="1390">
                  <a:moveTo>
                    <a:pt x="0" y="1390"/>
                  </a:moveTo>
                  <a:lnTo>
                    <a:pt x="0" y="232"/>
                  </a:lnTo>
                  <a:lnTo>
                    <a:pt x="309" y="0"/>
                  </a:lnTo>
                  <a:lnTo>
                    <a:pt x="309" y="1158"/>
                  </a:lnTo>
                  <a:lnTo>
                    <a:pt x="0" y="1390"/>
                  </a:lnTo>
                  <a:close/>
                </a:path>
              </a:pathLst>
            </a:custGeom>
            <a:solidFill>
              <a:srgbClr val="4D4D5A"/>
            </a:solidFill>
            <a:ln w="14288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446" name="Rectangle 29"/>
            <p:cNvSpPr>
              <a:spLocks noChangeArrowheads="1"/>
            </p:cNvSpPr>
            <p:nvPr/>
          </p:nvSpPr>
          <p:spPr bwMode="auto">
            <a:xfrm>
              <a:off x="3575" y="2388"/>
              <a:ext cx="1568" cy="828"/>
            </a:xfrm>
            <a:prstGeom prst="rect">
              <a:avLst/>
            </a:prstGeom>
            <a:solidFill>
              <a:srgbClr val="4D4D5A"/>
            </a:solidFill>
            <a:ln w="142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447" name="Freeform 30"/>
            <p:cNvSpPr>
              <a:spLocks/>
            </p:cNvSpPr>
            <p:nvPr/>
          </p:nvSpPr>
          <p:spPr bwMode="auto">
            <a:xfrm>
              <a:off x="3855" y="3104"/>
              <a:ext cx="124" cy="259"/>
            </a:xfrm>
            <a:custGeom>
              <a:avLst/>
              <a:gdLst>
                <a:gd name="T0" fmla="*/ 0 w 129"/>
                <a:gd name="T1" fmla="*/ 11 h 369"/>
                <a:gd name="T2" fmla="*/ 0 w 129"/>
                <a:gd name="T3" fmla="*/ 3 h 369"/>
                <a:gd name="T4" fmla="*/ 87 w 129"/>
                <a:gd name="T5" fmla="*/ 0 h 369"/>
                <a:gd name="T6" fmla="*/ 87 w 129"/>
                <a:gd name="T7" fmla="*/ 8 h 369"/>
                <a:gd name="T8" fmla="*/ 0 w 129"/>
                <a:gd name="T9" fmla="*/ 11 h 3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"/>
                <a:gd name="T16" fmla="*/ 0 h 369"/>
                <a:gd name="T17" fmla="*/ 129 w 129"/>
                <a:gd name="T18" fmla="*/ 369 h 3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" h="369">
                  <a:moveTo>
                    <a:pt x="0" y="369"/>
                  </a:moveTo>
                  <a:lnTo>
                    <a:pt x="0" y="94"/>
                  </a:lnTo>
                  <a:lnTo>
                    <a:pt x="129" y="0"/>
                  </a:lnTo>
                  <a:lnTo>
                    <a:pt x="129" y="274"/>
                  </a:lnTo>
                  <a:lnTo>
                    <a:pt x="0" y="369"/>
                  </a:lnTo>
                  <a:close/>
                </a:path>
              </a:pathLst>
            </a:custGeom>
            <a:gradFill rotWithShape="0">
              <a:gsLst>
                <a:gs pos="0">
                  <a:srgbClr val="3333FF"/>
                </a:gs>
                <a:gs pos="100000">
                  <a:srgbClr val="181876"/>
                </a:gs>
              </a:gsLst>
              <a:lin ang="0" scaled="1"/>
            </a:gradFill>
            <a:ln w="14351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448" name="Rectangle 31"/>
            <p:cNvSpPr>
              <a:spLocks noChangeArrowheads="1"/>
            </p:cNvSpPr>
            <p:nvPr/>
          </p:nvSpPr>
          <p:spPr bwMode="auto">
            <a:xfrm>
              <a:off x="3504" y="3169"/>
              <a:ext cx="351" cy="194"/>
            </a:xfrm>
            <a:prstGeom prst="rect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181876"/>
                </a:gs>
              </a:gsLst>
              <a:lin ang="0" scaled="1"/>
            </a:gradFill>
            <a:ln w="14351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449" name="Freeform 32"/>
            <p:cNvSpPr>
              <a:spLocks/>
            </p:cNvSpPr>
            <p:nvPr/>
          </p:nvSpPr>
          <p:spPr bwMode="auto">
            <a:xfrm>
              <a:off x="3504" y="3104"/>
              <a:ext cx="475" cy="65"/>
            </a:xfrm>
            <a:custGeom>
              <a:avLst/>
              <a:gdLst>
                <a:gd name="T0" fmla="*/ 270 w 489"/>
                <a:gd name="T1" fmla="*/ 2 h 94"/>
                <a:gd name="T2" fmla="*/ 366 w 489"/>
                <a:gd name="T3" fmla="*/ 0 h 94"/>
                <a:gd name="T4" fmla="*/ 90 w 489"/>
                <a:gd name="T5" fmla="*/ 0 h 94"/>
                <a:gd name="T6" fmla="*/ 0 w 489"/>
                <a:gd name="T7" fmla="*/ 2 h 94"/>
                <a:gd name="T8" fmla="*/ 270 w 489"/>
                <a:gd name="T9" fmla="*/ 2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9"/>
                <a:gd name="T16" fmla="*/ 0 h 94"/>
                <a:gd name="T17" fmla="*/ 489 w 489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9" h="94">
                  <a:moveTo>
                    <a:pt x="360" y="94"/>
                  </a:moveTo>
                  <a:lnTo>
                    <a:pt x="489" y="0"/>
                  </a:lnTo>
                  <a:lnTo>
                    <a:pt x="120" y="0"/>
                  </a:lnTo>
                  <a:lnTo>
                    <a:pt x="0" y="94"/>
                  </a:lnTo>
                  <a:lnTo>
                    <a:pt x="360" y="94"/>
                  </a:lnTo>
                  <a:close/>
                </a:path>
              </a:pathLst>
            </a:custGeom>
            <a:gradFill rotWithShape="0">
              <a:gsLst>
                <a:gs pos="0">
                  <a:srgbClr val="3333FF"/>
                </a:gs>
                <a:gs pos="100000">
                  <a:srgbClr val="181876"/>
                </a:gs>
              </a:gsLst>
              <a:lin ang="0" scaled="1"/>
            </a:gradFill>
            <a:ln w="14351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450" name="Freeform 33"/>
            <p:cNvSpPr>
              <a:spLocks/>
            </p:cNvSpPr>
            <p:nvPr/>
          </p:nvSpPr>
          <p:spPr bwMode="auto">
            <a:xfrm>
              <a:off x="4739" y="2627"/>
              <a:ext cx="116" cy="736"/>
            </a:xfrm>
            <a:custGeom>
              <a:avLst/>
              <a:gdLst>
                <a:gd name="T0" fmla="*/ 0 w 120"/>
                <a:gd name="T1" fmla="*/ 31 h 1047"/>
                <a:gd name="T2" fmla="*/ 0 w 120"/>
                <a:gd name="T3" fmla="*/ 3 h 1047"/>
                <a:gd name="T4" fmla="*/ 86 w 120"/>
                <a:gd name="T5" fmla="*/ 0 h 1047"/>
                <a:gd name="T6" fmla="*/ 86 w 120"/>
                <a:gd name="T7" fmla="*/ 28 h 1047"/>
                <a:gd name="T8" fmla="*/ 0 w 120"/>
                <a:gd name="T9" fmla="*/ 31 h 10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"/>
                <a:gd name="T16" fmla="*/ 0 h 1047"/>
                <a:gd name="T17" fmla="*/ 120 w 120"/>
                <a:gd name="T18" fmla="*/ 1047 h 10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" h="1047">
                  <a:moveTo>
                    <a:pt x="0" y="1047"/>
                  </a:moveTo>
                  <a:lnTo>
                    <a:pt x="0" y="94"/>
                  </a:lnTo>
                  <a:lnTo>
                    <a:pt x="120" y="0"/>
                  </a:lnTo>
                  <a:lnTo>
                    <a:pt x="120" y="952"/>
                  </a:lnTo>
                  <a:lnTo>
                    <a:pt x="0" y="1047"/>
                  </a:lnTo>
                  <a:close/>
                </a:path>
              </a:pathLst>
            </a:custGeom>
            <a:gradFill rotWithShape="0">
              <a:gsLst>
                <a:gs pos="0">
                  <a:srgbClr val="5E1800"/>
                </a:gs>
                <a:gs pos="100000">
                  <a:srgbClr val="CC3300"/>
                </a:gs>
              </a:gsLst>
              <a:lin ang="0" scaled="1"/>
            </a:gradFill>
            <a:ln w="14351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451" name="Rectangle 34"/>
            <p:cNvSpPr>
              <a:spLocks noChangeArrowheads="1"/>
            </p:cNvSpPr>
            <p:nvPr/>
          </p:nvSpPr>
          <p:spPr bwMode="auto">
            <a:xfrm>
              <a:off x="4379" y="2693"/>
              <a:ext cx="360" cy="670"/>
            </a:xfrm>
            <a:prstGeom prst="rect">
              <a:avLst/>
            </a:prstGeom>
            <a:gradFill rotWithShape="0">
              <a:gsLst>
                <a:gs pos="0">
                  <a:srgbClr val="CC3300"/>
                </a:gs>
                <a:gs pos="100000">
                  <a:srgbClr val="5E1800"/>
                </a:gs>
              </a:gsLst>
              <a:lin ang="0" scaled="1"/>
            </a:gradFill>
            <a:ln w="14351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452" name="Freeform 35"/>
            <p:cNvSpPr>
              <a:spLocks/>
            </p:cNvSpPr>
            <p:nvPr/>
          </p:nvSpPr>
          <p:spPr bwMode="auto">
            <a:xfrm>
              <a:off x="4379" y="2627"/>
              <a:ext cx="476" cy="66"/>
            </a:xfrm>
            <a:custGeom>
              <a:avLst/>
              <a:gdLst>
                <a:gd name="T0" fmla="*/ 281 w 489"/>
                <a:gd name="T1" fmla="*/ 3 h 94"/>
                <a:gd name="T2" fmla="*/ 374 w 489"/>
                <a:gd name="T3" fmla="*/ 0 h 94"/>
                <a:gd name="T4" fmla="*/ 99 w 489"/>
                <a:gd name="T5" fmla="*/ 0 h 94"/>
                <a:gd name="T6" fmla="*/ 0 w 489"/>
                <a:gd name="T7" fmla="*/ 3 h 94"/>
                <a:gd name="T8" fmla="*/ 281 w 489"/>
                <a:gd name="T9" fmla="*/ 3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9"/>
                <a:gd name="T16" fmla="*/ 0 h 94"/>
                <a:gd name="T17" fmla="*/ 489 w 489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9" h="94">
                  <a:moveTo>
                    <a:pt x="369" y="94"/>
                  </a:moveTo>
                  <a:lnTo>
                    <a:pt x="489" y="0"/>
                  </a:lnTo>
                  <a:lnTo>
                    <a:pt x="129" y="0"/>
                  </a:lnTo>
                  <a:lnTo>
                    <a:pt x="0" y="94"/>
                  </a:lnTo>
                  <a:lnTo>
                    <a:pt x="369" y="94"/>
                  </a:lnTo>
                  <a:close/>
                </a:path>
              </a:pathLst>
            </a:custGeom>
            <a:gradFill rotWithShape="0">
              <a:gsLst>
                <a:gs pos="0">
                  <a:srgbClr val="CC3300"/>
                </a:gs>
                <a:gs pos="100000">
                  <a:srgbClr val="5E1800"/>
                </a:gs>
              </a:gsLst>
              <a:lin ang="0" scaled="1"/>
            </a:gradFill>
            <a:ln w="14351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453" name="Line 36"/>
            <p:cNvSpPr>
              <a:spLocks noChangeShapeType="1"/>
            </p:cNvSpPr>
            <p:nvPr/>
          </p:nvSpPr>
          <p:spPr bwMode="auto">
            <a:xfrm flipH="1">
              <a:off x="3251" y="3365"/>
              <a:ext cx="24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454" name="Line 37"/>
            <p:cNvSpPr>
              <a:spLocks noChangeShapeType="1"/>
            </p:cNvSpPr>
            <p:nvPr/>
          </p:nvSpPr>
          <p:spPr bwMode="auto">
            <a:xfrm flipH="1">
              <a:off x="3251" y="3160"/>
              <a:ext cx="24" cy="0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455" name="Line 38"/>
            <p:cNvSpPr>
              <a:spLocks noChangeShapeType="1"/>
            </p:cNvSpPr>
            <p:nvPr/>
          </p:nvSpPr>
          <p:spPr bwMode="auto">
            <a:xfrm flipH="1">
              <a:off x="3251" y="2961"/>
              <a:ext cx="24" cy="0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456" name="Line 39"/>
            <p:cNvSpPr>
              <a:spLocks noChangeShapeType="1"/>
            </p:cNvSpPr>
            <p:nvPr/>
          </p:nvSpPr>
          <p:spPr bwMode="auto">
            <a:xfrm flipH="1">
              <a:off x="3251" y="2756"/>
              <a:ext cx="24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457" name="Line 40"/>
            <p:cNvSpPr>
              <a:spLocks noChangeShapeType="1"/>
            </p:cNvSpPr>
            <p:nvPr/>
          </p:nvSpPr>
          <p:spPr bwMode="auto">
            <a:xfrm flipH="1">
              <a:off x="3251" y="2551"/>
              <a:ext cx="24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458" name="Rectangle 41"/>
            <p:cNvSpPr>
              <a:spLocks noChangeArrowheads="1"/>
            </p:cNvSpPr>
            <p:nvPr/>
          </p:nvSpPr>
          <p:spPr bwMode="auto">
            <a:xfrm>
              <a:off x="3169" y="3330"/>
              <a:ext cx="73" cy="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pt-BR" sz="1600" b="1"/>
                <a:t>0</a:t>
              </a:r>
              <a:endParaRPr lang="pt-BR" sz="2400" b="1" u="sng">
                <a:solidFill>
                  <a:schemeClr val="bg1"/>
                </a:solidFill>
              </a:endParaRPr>
            </a:p>
          </p:txBody>
        </p:sp>
        <p:sp>
          <p:nvSpPr>
            <p:cNvPr id="18459" name="Rectangle 42"/>
            <p:cNvSpPr>
              <a:spLocks noChangeArrowheads="1"/>
            </p:cNvSpPr>
            <p:nvPr/>
          </p:nvSpPr>
          <p:spPr bwMode="auto">
            <a:xfrm>
              <a:off x="3138" y="2927"/>
              <a:ext cx="146" cy="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pt-BR" sz="1600" b="1"/>
                <a:t>10</a:t>
              </a:r>
              <a:endParaRPr lang="pt-BR" sz="2400" b="1" u="sng">
                <a:solidFill>
                  <a:schemeClr val="bg1"/>
                </a:solidFill>
              </a:endParaRPr>
            </a:p>
          </p:txBody>
        </p:sp>
        <p:sp>
          <p:nvSpPr>
            <p:cNvPr id="18460" name="Rectangle 43"/>
            <p:cNvSpPr>
              <a:spLocks noChangeArrowheads="1"/>
            </p:cNvSpPr>
            <p:nvPr/>
          </p:nvSpPr>
          <p:spPr bwMode="auto">
            <a:xfrm>
              <a:off x="3133" y="2520"/>
              <a:ext cx="146" cy="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pt-BR" sz="1600" b="1"/>
                <a:t>20</a:t>
              </a:r>
              <a:endParaRPr lang="pt-BR" sz="2400" b="1" u="sng">
                <a:solidFill>
                  <a:schemeClr val="bg1"/>
                </a:solidFill>
              </a:endParaRPr>
            </a:p>
          </p:txBody>
        </p:sp>
        <p:sp>
          <p:nvSpPr>
            <p:cNvPr id="18461" name="Rectangle 44"/>
            <p:cNvSpPr>
              <a:spLocks noChangeArrowheads="1"/>
            </p:cNvSpPr>
            <p:nvPr/>
          </p:nvSpPr>
          <p:spPr bwMode="auto">
            <a:xfrm rot="-5400000">
              <a:off x="2986" y="3048"/>
              <a:ext cx="237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pt-BR" sz="1400" b="1">
                  <a:solidFill>
                    <a:srgbClr val="FFFFCC"/>
                  </a:solidFill>
                </a:rPr>
                <a:t>       I E</a:t>
              </a:r>
              <a:endParaRPr lang="pt-BR" sz="1600" b="1" u="sng">
                <a:solidFill>
                  <a:srgbClr val="FFFFCC"/>
                </a:solidFill>
              </a:endParaRPr>
            </a:p>
          </p:txBody>
        </p:sp>
        <p:sp>
          <p:nvSpPr>
            <p:cNvPr id="18462" name="Line 45"/>
            <p:cNvSpPr>
              <a:spLocks noChangeShapeType="1"/>
            </p:cNvSpPr>
            <p:nvPr/>
          </p:nvSpPr>
          <p:spPr bwMode="auto">
            <a:xfrm>
              <a:off x="3275" y="3365"/>
              <a:ext cx="1" cy="18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463" name="Line 46"/>
            <p:cNvSpPr>
              <a:spLocks noChangeShapeType="1"/>
            </p:cNvSpPr>
            <p:nvPr/>
          </p:nvSpPr>
          <p:spPr bwMode="auto">
            <a:xfrm>
              <a:off x="4151" y="3365"/>
              <a:ext cx="1" cy="18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464" name="Line 47"/>
            <p:cNvSpPr>
              <a:spLocks noChangeShapeType="1"/>
            </p:cNvSpPr>
            <p:nvPr/>
          </p:nvSpPr>
          <p:spPr bwMode="auto">
            <a:xfrm>
              <a:off x="5027" y="3365"/>
              <a:ext cx="1" cy="18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465" name="Rectangle 48"/>
            <p:cNvSpPr>
              <a:spLocks noChangeArrowheads="1"/>
            </p:cNvSpPr>
            <p:nvPr/>
          </p:nvSpPr>
          <p:spPr bwMode="auto">
            <a:xfrm>
              <a:off x="3252" y="3397"/>
              <a:ext cx="774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pt-BR" sz="1400" b="1" dirty="0"/>
                <a:t>PepM5</a:t>
              </a:r>
              <a:r>
                <a:rPr lang="pt-BR" sz="1400" b="1" dirty="0">
                  <a:solidFill>
                    <a:srgbClr val="FFFFCC"/>
                  </a:solidFill>
                </a:rPr>
                <a:t> </a:t>
              </a:r>
              <a:r>
                <a:rPr lang="pt-BR" sz="1400" b="1" dirty="0"/>
                <a:t>(81-96)</a:t>
              </a:r>
              <a:endParaRPr lang="pt-BR" sz="1400" b="1" u="sng" dirty="0"/>
            </a:p>
          </p:txBody>
        </p:sp>
        <p:sp>
          <p:nvSpPr>
            <p:cNvPr id="18466" name="Rectangle 49"/>
            <p:cNvSpPr>
              <a:spLocks noChangeArrowheads="1"/>
            </p:cNvSpPr>
            <p:nvPr/>
          </p:nvSpPr>
          <p:spPr bwMode="auto">
            <a:xfrm>
              <a:off x="4285" y="3402"/>
              <a:ext cx="883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pt-BR" sz="1400" b="1" dirty="0" err="1"/>
                <a:t>Ao.v</a:t>
              </a:r>
              <a:r>
                <a:rPr lang="pt-BR" sz="1400" b="1" dirty="0"/>
                <a:t>. 90-150kDa</a:t>
              </a:r>
              <a:endParaRPr lang="pt-BR" sz="1400" b="1" u="sng" dirty="0"/>
            </a:p>
          </p:txBody>
        </p:sp>
      </p:grpSp>
      <p:sp>
        <p:nvSpPr>
          <p:cNvPr id="18442" name="Text Box 50"/>
          <p:cNvSpPr txBox="1">
            <a:spLocks noChangeArrowheads="1"/>
          </p:cNvSpPr>
          <p:nvPr/>
        </p:nvSpPr>
        <p:spPr bwMode="auto">
          <a:xfrm>
            <a:off x="3180893" y="5108674"/>
            <a:ext cx="450439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/>
              <a:t>SI</a:t>
            </a:r>
            <a:endParaRPr lang="en-US" sz="1600" b="1" dirty="0"/>
          </a:p>
        </p:txBody>
      </p:sp>
      <p:sp>
        <p:nvSpPr>
          <p:cNvPr id="43" name="CaixaDeTexto 42"/>
          <p:cNvSpPr txBox="1"/>
          <p:nvPr/>
        </p:nvSpPr>
        <p:spPr>
          <a:xfrm>
            <a:off x="102940" y="4286256"/>
            <a:ext cx="2880122" cy="14157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 smtClean="0"/>
              <a:t>Valve</a:t>
            </a:r>
            <a:r>
              <a:rPr lang="pt-BR" b="1" dirty="0" smtClean="0"/>
              <a:t> </a:t>
            </a:r>
            <a:r>
              <a:rPr lang="pt-BR" b="1" dirty="0" err="1" smtClean="0"/>
              <a:t>Cross</a:t>
            </a:r>
            <a:r>
              <a:rPr lang="pt-BR" b="1" dirty="0" smtClean="0"/>
              <a:t> </a:t>
            </a:r>
            <a:r>
              <a:rPr lang="pt-BR" b="1" dirty="0" err="1" smtClean="0"/>
              <a:t>Reactive</a:t>
            </a:r>
            <a:r>
              <a:rPr lang="pt-BR" b="1" dirty="0" smtClean="0"/>
              <a:t> </a:t>
            </a:r>
            <a:r>
              <a:rPr lang="pt-BR" b="1" dirty="0" err="1" smtClean="0"/>
              <a:t>Proteins</a:t>
            </a:r>
            <a:endParaRPr lang="pt-BR" b="1" dirty="0" smtClean="0"/>
          </a:p>
          <a:p>
            <a:pPr algn="ctr"/>
            <a:endParaRPr lang="pt-BR" b="1" dirty="0" smtClean="0"/>
          </a:p>
          <a:p>
            <a:pPr algn="ctr"/>
            <a:r>
              <a:rPr lang="pt-BR" sz="1600" b="1" dirty="0" err="1" smtClean="0"/>
              <a:t>Vimentin</a:t>
            </a:r>
            <a:r>
              <a:rPr lang="pt-BR" sz="1600" b="1" dirty="0" smtClean="0"/>
              <a:t>, </a:t>
            </a:r>
            <a:r>
              <a:rPr lang="pt-BR" sz="1600" b="1" dirty="0" err="1" smtClean="0"/>
              <a:t>Collagen</a:t>
            </a:r>
            <a:r>
              <a:rPr lang="pt-BR" sz="1600" b="1" dirty="0" smtClean="0"/>
              <a:t> VI,</a:t>
            </a:r>
          </a:p>
          <a:p>
            <a:pPr algn="ctr"/>
            <a:r>
              <a:rPr lang="pt-BR" sz="1600" b="1" dirty="0" err="1" smtClean="0"/>
              <a:t>Lumican</a:t>
            </a:r>
            <a:endParaRPr lang="pt-B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AutoShape 2"/>
          <p:cNvSpPr>
            <a:spLocks noChangeArrowheads="1"/>
          </p:cNvSpPr>
          <p:nvPr/>
        </p:nvSpPr>
        <p:spPr bwMode="auto">
          <a:xfrm rot="3348494">
            <a:off x="8731250" y="4765675"/>
            <a:ext cx="358775" cy="568325"/>
          </a:xfrm>
          <a:prstGeom prst="downArrow">
            <a:avLst>
              <a:gd name="adj1" fmla="val 50000"/>
              <a:gd name="adj2" fmla="val 39602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pt-BR">
              <a:latin typeface="Calibri" pitchFamily="34" charset="0"/>
            </a:endParaRPr>
          </a:p>
        </p:txBody>
      </p:sp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201613" y="104775"/>
            <a:ext cx="10045700" cy="6564313"/>
            <a:chOff x="113" y="112"/>
            <a:chExt cx="5625" cy="4135"/>
          </a:xfrm>
        </p:grpSpPr>
        <p:sp>
          <p:nvSpPr>
            <p:cNvPr id="11270" name="Text Box 4"/>
            <p:cNvSpPr txBox="1">
              <a:spLocks noChangeArrowheads="1"/>
            </p:cNvSpPr>
            <p:nvPr/>
          </p:nvSpPr>
          <p:spPr bwMode="auto">
            <a:xfrm>
              <a:off x="113" y="1175"/>
              <a:ext cx="1474" cy="1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b="1" dirty="0" smtClean="0">
                  <a:latin typeface="+mj-lt"/>
                </a:rPr>
                <a:t>Inflammatory </a:t>
              </a:r>
            </a:p>
            <a:p>
              <a:pPr eaLnBrk="1" hangingPunct="1">
                <a:spcBef>
                  <a:spcPct val="50000"/>
                </a:spcBef>
                <a:buFontTx/>
                <a:buChar char="•"/>
                <a:defRPr/>
              </a:pPr>
              <a:r>
                <a:rPr lang="en-US" dirty="0" smtClean="0">
                  <a:latin typeface="+mj-lt"/>
                </a:rPr>
                <a:t>  </a:t>
              </a:r>
              <a:r>
                <a:rPr lang="en-US" dirty="0" err="1" smtClean="0">
                  <a:latin typeface="+mj-lt"/>
                </a:rPr>
                <a:t>TNFa</a:t>
              </a:r>
              <a:r>
                <a:rPr lang="en-US" dirty="0" smtClean="0">
                  <a:latin typeface="+mj-lt"/>
                </a:rPr>
                <a:t> </a:t>
              </a:r>
              <a:r>
                <a:rPr lang="en-US" dirty="0" smtClean="0">
                  <a:latin typeface="+mj-lt"/>
                </a:rPr>
                <a:t>, </a:t>
              </a:r>
              <a:r>
                <a:rPr lang="en-US" dirty="0" err="1" smtClean="0">
                  <a:latin typeface="+mj-lt"/>
                </a:rPr>
                <a:t>IFNg</a:t>
              </a:r>
              <a:r>
                <a:rPr lang="en-US" dirty="0" smtClean="0">
                  <a:latin typeface="+mj-lt"/>
                </a:rPr>
                <a:t>  </a:t>
              </a:r>
              <a:endParaRPr lang="en-US" b="1" dirty="0" smtClean="0">
                <a:latin typeface="+mj-lt"/>
              </a:endParaRPr>
            </a:p>
            <a:p>
              <a:pPr eaLnBrk="1" hangingPunct="1">
                <a:spcBef>
                  <a:spcPct val="50000"/>
                </a:spcBef>
                <a:buFontTx/>
                <a:buChar char="•"/>
                <a:defRPr/>
              </a:pPr>
              <a:r>
                <a:rPr lang="en-US" dirty="0" smtClean="0">
                  <a:latin typeface="+mj-lt"/>
                </a:rPr>
                <a:t>IL-17, IL-23</a:t>
              </a:r>
              <a:endParaRPr lang="en-US" dirty="0" smtClean="0">
                <a:latin typeface="+mj-lt"/>
              </a:endParaRPr>
            </a:p>
            <a:p>
              <a:pPr eaLnBrk="1" hangingPunct="1">
                <a:spcBef>
                  <a:spcPct val="50000"/>
                </a:spcBef>
                <a:defRPr/>
              </a:pPr>
              <a:r>
                <a:rPr lang="en-US" b="1" dirty="0" smtClean="0">
                  <a:latin typeface="+mj-lt"/>
                </a:rPr>
                <a:t>Regulatory</a:t>
              </a:r>
            </a:p>
            <a:p>
              <a:pPr eaLnBrk="1" hangingPunct="1">
                <a:spcBef>
                  <a:spcPct val="50000"/>
                </a:spcBef>
                <a:buFontTx/>
                <a:buChar char="•"/>
                <a:defRPr/>
              </a:pPr>
              <a:r>
                <a:rPr lang="en-US" dirty="0" smtClean="0">
                  <a:latin typeface="+mj-lt"/>
                </a:rPr>
                <a:t> IL-10</a:t>
              </a:r>
            </a:p>
            <a:p>
              <a:pPr eaLnBrk="1" hangingPunct="1">
                <a:spcBef>
                  <a:spcPct val="50000"/>
                </a:spcBef>
                <a:buFontTx/>
                <a:buChar char="•"/>
                <a:defRPr/>
              </a:pPr>
              <a:r>
                <a:rPr lang="en-US" dirty="0" smtClean="0">
                  <a:latin typeface="+mj-lt"/>
                </a:rPr>
                <a:t>  </a:t>
              </a:r>
              <a:r>
                <a:rPr lang="en-US" u="sng" dirty="0" smtClean="0">
                  <a:latin typeface="+mj-lt"/>
                </a:rPr>
                <a:t>IL-4 –Low numbers</a:t>
              </a:r>
              <a:endParaRPr lang="en-US" u="sng" dirty="0" smtClean="0">
                <a:latin typeface="+mj-lt"/>
              </a:endParaRPr>
            </a:p>
          </p:txBody>
        </p:sp>
        <p:sp>
          <p:nvSpPr>
            <p:cNvPr id="16391" name="Text Box 5"/>
            <p:cNvSpPr txBox="1">
              <a:spLocks noChangeArrowheads="1"/>
            </p:cNvSpPr>
            <p:nvPr/>
          </p:nvSpPr>
          <p:spPr bwMode="auto">
            <a:xfrm>
              <a:off x="1519" y="4055"/>
              <a:ext cx="16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sz="1400" b="1"/>
                <a:t>* P &lt; 0.02; O.R. = 15.8</a:t>
              </a:r>
              <a:endParaRPr lang="en-US" sz="1400" b="1"/>
            </a:p>
          </p:txBody>
        </p:sp>
        <p:graphicFrame>
          <p:nvGraphicFramePr>
            <p:cNvPr id="16392" name="Object 2"/>
            <p:cNvGraphicFramePr>
              <a:graphicFrameLocks noChangeAspect="1"/>
            </p:cNvGraphicFramePr>
            <p:nvPr/>
          </p:nvGraphicFramePr>
          <p:xfrm>
            <a:off x="1429" y="2371"/>
            <a:ext cx="1855" cy="1642"/>
          </p:xfrm>
          <a:graphic>
            <a:graphicData uri="http://schemas.openxmlformats.org/presentationml/2006/ole">
              <p:oleObj spid="_x0000_s1052" name="Gráfico" r:id="rId3" imgW="2657531" imgH="2352632" progId="Excel.Sheet.8">
                <p:embed/>
              </p:oleObj>
            </a:graphicData>
          </a:graphic>
        </p:graphicFrame>
        <p:graphicFrame>
          <p:nvGraphicFramePr>
            <p:cNvPr id="16393" name="Object 3"/>
            <p:cNvGraphicFramePr>
              <a:graphicFrameLocks noChangeAspect="1"/>
            </p:cNvGraphicFramePr>
            <p:nvPr/>
          </p:nvGraphicFramePr>
          <p:xfrm>
            <a:off x="3558" y="2370"/>
            <a:ext cx="1859" cy="1627"/>
          </p:xfrm>
          <a:graphic>
            <a:graphicData uri="http://schemas.openxmlformats.org/presentationml/2006/ole">
              <p:oleObj spid="_x0000_s1053" name="Gráfico" r:id="rId4" imgW="2676388" imgH="2343090" progId="Excel.Sheet.8">
                <p:embed/>
              </p:oleObj>
            </a:graphicData>
          </a:graphic>
        </p:graphicFrame>
        <p:pic>
          <p:nvPicPr>
            <p:cNvPr id="16394" name="Picture 8" descr="A02-94-1-20X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4559" t="-607" r="38301" b="54564"/>
            <a:stretch>
              <a:fillRect/>
            </a:stretch>
          </p:blipFill>
          <p:spPr bwMode="auto">
            <a:xfrm>
              <a:off x="3566" y="434"/>
              <a:ext cx="1854" cy="1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5" name="Picture 9" descr="B06-370-10X"/>
            <p:cNvPicPr>
              <a:picLocks noChangeAspect="1" noChangeArrowheads="1"/>
            </p:cNvPicPr>
            <p:nvPr/>
          </p:nvPicPr>
          <p:blipFill>
            <a:blip r:embed="rId6">
              <a:lum bright="12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1443" t="19064" r="12700" b="35069"/>
            <a:stretch>
              <a:fillRect/>
            </a:stretch>
          </p:blipFill>
          <p:spPr bwMode="auto">
            <a:xfrm>
              <a:off x="1442" y="450"/>
              <a:ext cx="1790" cy="1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6" name="Text Box 10"/>
            <p:cNvSpPr txBox="1">
              <a:spLocks noChangeArrowheads="1"/>
            </p:cNvSpPr>
            <p:nvPr/>
          </p:nvSpPr>
          <p:spPr bwMode="auto">
            <a:xfrm>
              <a:off x="2738" y="112"/>
              <a:ext cx="129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400" dirty="0" smtClean="0">
                  <a:latin typeface="+mj-lt"/>
                </a:rPr>
                <a:t>Cytokines in RHD</a:t>
              </a:r>
            </a:p>
          </p:txBody>
        </p:sp>
        <p:sp>
          <p:nvSpPr>
            <p:cNvPr id="11277" name="Text Box 11"/>
            <p:cNvSpPr txBox="1">
              <a:spLocks noChangeArrowheads="1"/>
            </p:cNvSpPr>
            <p:nvPr/>
          </p:nvSpPr>
          <p:spPr bwMode="auto">
            <a:xfrm>
              <a:off x="3155" y="4073"/>
              <a:ext cx="258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pt-BR" sz="1200" dirty="0" smtClean="0">
                  <a:latin typeface="+mj-lt"/>
                </a:rPr>
                <a:t>Guilherme L, et al, </a:t>
              </a:r>
              <a:r>
                <a:rPr lang="pt-BR" sz="1200" dirty="0" err="1" smtClean="0">
                  <a:latin typeface="+mj-lt"/>
                </a:rPr>
                <a:t>Am</a:t>
              </a:r>
              <a:r>
                <a:rPr lang="pt-BR" sz="1200" dirty="0" smtClean="0">
                  <a:latin typeface="+mj-lt"/>
                </a:rPr>
                <a:t> J Pathol,165:1583-91,  2004</a:t>
              </a:r>
              <a:endParaRPr lang="en-US" sz="1200" dirty="0" smtClean="0">
                <a:latin typeface="+mj-lt"/>
              </a:endParaRPr>
            </a:p>
          </p:txBody>
        </p:sp>
      </p:grpSp>
      <p:sp>
        <p:nvSpPr>
          <p:cNvPr id="11268" name="Rectangle 11"/>
          <p:cNvSpPr>
            <a:spLocks noChangeArrowheads="1"/>
          </p:cNvSpPr>
          <p:nvPr/>
        </p:nvSpPr>
        <p:spPr bwMode="auto">
          <a:xfrm>
            <a:off x="103188" y="4786322"/>
            <a:ext cx="2376487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Tx/>
              <a:buChar char="•"/>
              <a:defRPr/>
            </a:pPr>
            <a:r>
              <a:rPr lang="pt-BR" sz="2000" b="1" dirty="0">
                <a:latin typeface="Calibri" pitchFamily="34" charset="0"/>
              </a:rPr>
              <a:t> </a:t>
            </a:r>
            <a:r>
              <a:rPr lang="pt-BR" sz="2000" b="1" dirty="0" err="1">
                <a:solidFill>
                  <a:srgbClr val="FF0000"/>
                </a:solidFill>
                <a:latin typeface="+mj-lt"/>
              </a:rPr>
              <a:t>Progression</a:t>
            </a:r>
            <a:r>
              <a:rPr lang="pt-BR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pt-BR" sz="2000" b="1" dirty="0" err="1">
                <a:solidFill>
                  <a:srgbClr val="FF0000"/>
                </a:solidFill>
                <a:latin typeface="+mj-lt"/>
              </a:rPr>
              <a:t>of</a:t>
            </a:r>
            <a:r>
              <a:rPr lang="pt-BR" sz="2000" b="1" dirty="0">
                <a:solidFill>
                  <a:srgbClr val="FF0000"/>
                </a:solidFill>
                <a:latin typeface="+mj-lt"/>
              </a:rPr>
              <a:t> RHD </a:t>
            </a:r>
            <a:r>
              <a:rPr lang="pt-BR" sz="2000" b="1" dirty="0" err="1">
                <a:solidFill>
                  <a:srgbClr val="FF0000"/>
                </a:solidFill>
                <a:latin typeface="+mj-lt"/>
              </a:rPr>
              <a:t>lesions</a:t>
            </a:r>
            <a:endParaRPr lang="pt-BR" sz="2000" b="1" dirty="0">
              <a:solidFill>
                <a:srgbClr val="FF0000"/>
              </a:solidFill>
              <a:latin typeface="+mj-lt"/>
            </a:endParaRPr>
          </a:p>
          <a:p>
            <a:pPr algn="ctr">
              <a:defRPr/>
            </a:pPr>
            <a:endParaRPr lang="pt-BR" sz="2000" b="1" dirty="0">
              <a:solidFill>
                <a:srgbClr val="FF0000"/>
              </a:solidFill>
              <a:latin typeface="+mj-lt"/>
            </a:endParaRPr>
          </a:p>
          <a:p>
            <a:pPr algn="ctr">
              <a:buFontTx/>
              <a:buChar char="•"/>
              <a:defRPr/>
            </a:pPr>
            <a:r>
              <a:rPr lang="pt-BR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pt-BR" sz="2000" b="1" dirty="0" err="1">
                <a:solidFill>
                  <a:srgbClr val="FF0000"/>
                </a:solidFill>
                <a:latin typeface="+mj-lt"/>
              </a:rPr>
              <a:t>Permanent</a:t>
            </a:r>
            <a:r>
              <a:rPr lang="pt-BR" sz="2000" b="1" dirty="0">
                <a:solidFill>
                  <a:srgbClr val="FF0000"/>
                </a:solidFill>
                <a:latin typeface="+mj-lt"/>
              </a:rPr>
              <a:t>  valvular </a:t>
            </a:r>
            <a:r>
              <a:rPr lang="pt-BR" sz="2000" b="1" dirty="0" err="1">
                <a:solidFill>
                  <a:srgbClr val="FF0000"/>
                </a:solidFill>
                <a:latin typeface="+mj-lt"/>
              </a:rPr>
              <a:t>damage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269" name="CaixaDeTexto 13"/>
          <p:cNvSpPr txBox="1">
            <a:spLocks noChangeArrowheads="1"/>
          </p:cNvSpPr>
          <p:nvPr/>
        </p:nvSpPr>
        <p:spPr bwMode="auto">
          <a:xfrm>
            <a:off x="322263" y="785813"/>
            <a:ext cx="1408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b="1" dirty="0" smtClean="0">
                <a:latin typeface="+mj-lt"/>
              </a:rPr>
              <a:t>Th1</a:t>
            </a:r>
          </a:p>
        </p:txBody>
      </p:sp>
    </p:spTree>
    <p:extLst>
      <p:ext uri="{BB962C8B-B14F-4D97-AF65-F5344CB8AC3E}">
        <p14:creationId xmlns:p14="http://schemas.microsoft.com/office/powerpoint/2010/main" xmlns="" val="388653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6" descr="C:\Documents and Settings\meris\Meus documentos\Karine\Nova Imagem 2.pn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988" y="620713"/>
            <a:ext cx="4378326" cy="611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14 CuadroTexto"/>
          <p:cNvSpPr txBox="1">
            <a:spLocks noChangeArrowheads="1"/>
          </p:cNvSpPr>
          <p:nvPr/>
        </p:nvSpPr>
        <p:spPr bwMode="auto">
          <a:xfrm>
            <a:off x="3579813" y="6567488"/>
            <a:ext cx="25003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5" rIns="91432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000">
                <a:latin typeface="Times New Roman" pitchFamily="18" charset="0"/>
                <a:cs typeface="Times New Roman" pitchFamily="18" charset="0"/>
              </a:rPr>
              <a:t>(Fischetti </a:t>
            </a:r>
            <a:r>
              <a:rPr lang="pt-BR" sz="1000" i="1">
                <a:latin typeface="Times New Roman" pitchFamily="18" charset="0"/>
                <a:cs typeface="Times New Roman" pitchFamily="18" charset="0"/>
              </a:rPr>
              <a:t>et. al</a:t>
            </a:r>
            <a:r>
              <a:rPr lang="pt-BR" sz="1000">
                <a:latin typeface="Times New Roman" pitchFamily="18" charset="0"/>
                <a:cs typeface="Times New Roman" pitchFamily="18" charset="0"/>
              </a:rPr>
              <a:t>, 1991)</a:t>
            </a:r>
            <a:endParaRPr lang="es-BO" sz="10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460" name="Grupo 10"/>
          <p:cNvGrpSpPr>
            <a:grpSpLocks/>
          </p:cNvGrpSpPr>
          <p:nvPr/>
        </p:nvGrpSpPr>
        <p:grpSpPr bwMode="auto">
          <a:xfrm>
            <a:off x="3127375" y="1155700"/>
            <a:ext cx="7000875" cy="3786188"/>
            <a:chOff x="3286112" y="660844"/>
            <a:chExt cx="7000923" cy="3785753"/>
          </a:xfrm>
        </p:grpSpPr>
        <p:pic>
          <p:nvPicPr>
            <p:cNvPr id="9" name="Image 2" descr="Pierre Smeesters Illust v4.jpg"/>
            <p:cNvPicPr>
              <a:picLocks noChangeAspect="1"/>
            </p:cNvPicPr>
            <p:nvPr/>
          </p:nvPicPr>
          <p:blipFill>
            <a:blip r:embed="rId4">
              <a:lum bright="-20000" contrast="30000"/>
            </a:blip>
            <a:srcRect/>
            <a:stretch>
              <a:fillRect/>
            </a:stretch>
          </p:blipFill>
          <p:spPr>
            <a:xfrm>
              <a:off x="3286112" y="660844"/>
              <a:ext cx="6853285" cy="376829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9465" name="CaixaDeTexto 69"/>
            <p:cNvSpPr txBox="1">
              <a:spLocks noChangeArrowheads="1"/>
            </p:cNvSpPr>
            <p:nvPr/>
          </p:nvSpPr>
          <p:spPr bwMode="auto">
            <a:xfrm>
              <a:off x="8786870" y="4200414"/>
              <a:ext cx="1500165" cy="246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2" tIns="45715" rIns="91432" bIns="4571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000">
                  <a:latin typeface="Times New Roman" pitchFamily="18" charset="0"/>
                  <a:cs typeface="Times New Roman" pitchFamily="18" charset="0"/>
                </a:rPr>
                <a:t>(Smeesters, </a:t>
              </a:r>
              <a:r>
                <a:rPr lang="pt-BR" sz="1000" i="1">
                  <a:latin typeface="Times New Roman" pitchFamily="18" charset="0"/>
                  <a:cs typeface="Times New Roman" pitchFamily="18" charset="0"/>
                </a:rPr>
                <a:t>et. al</a:t>
              </a:r>
              <a:r>
                <a:rPr lang="pt-BR" sz="1000">
                  <a:latin typeface="Times New Roman" pitchFamily="18" charset="0"/>
                  <a:cs typeface="Times New Roman" pitchFamily="18" charset="0"/>
                </a:rPr>
                <a:t>, 2010)</a:t>
              </a:r>
            </a:p>
          </p:txBody>
        </p:sp>
      </p:grpSp>
      <p:sp>
        <p:nvSpPr>
          <p:cNvPr id="19461" name="CaixaDeTexto 1"/>
          <p:cNvSpPr txBox="1">
            <a:spLocks noChangeArrowheads="1"/>
          </p:cNvSpPr>
          <p:nvPr/>
        </p:nvSpPr>
        <p:spPr bwMode="auto">
          <a:xfrm>
            <a:off x="4135438" y="260350"/>
            <a:ext cx="3671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2000" b="1" i="1"/>
              <a:t>Streptococcus pyogenes</a:t>
            </a:r>
          </a:p>
        </p:txBody>
      </p:sp>
      <p:sp>
        <p:nvSpPr>
          <p:cNvPr id="19462" name="CaixaDeTexto 2"/>
          <p:cNvSpPr txBox="1">
            <a:spLocks noChangeArrowheads="1"/>
          </p:cNvSpPr>
          <p:nvPr/>
        </p:nvSpPr>
        <p:spPr bwMode="auto">
          <a:xfrm>
            <a:off x="750888" y="250825"/>
            <a:ext cx="1368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M protein</a:t>
            </a:r>
          </a:p>
        </p:txBody>
      </p:sp>
      <p:sp>
        <p:nvSpPr>
          <p:cNvPr id="19463" name="CaixaDeTexto 3"/>
          <p:cNvSpPr txBox="1">
            <a:spLocks noChangeArrowheads="1"/>
          </p:cNvSpPr>
          <p:nvPr/>
        </p:nvSpPr>
        <p:spPr bwMode="auto">
          <a:xfrm>
            <a:off x="5072063" y="5516563"/>
            <a:ext cx="2655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More than 200 strains</a:t>
            </a:r>
          </a:p>
        </p:txBody>
      </p:sp>
    </p:spTree>
    <p:extLst>
      <p:ext uri="{BB962C8B-B14F-4D97-AF65-F5344CB8AC3E}">
        <p14:creationId xmlns:p14="http://schemas.microsoft.com/office/powerpoint/2010/main" xmlns="" val="15105910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7"/>
          <p:cNvSpPr txBox="1">
            <a:spLocks noChangeArrowheads="1"/>
          </p:cNvSpPr>
          <p:nvPr/>
        </p:nvSpPr>
        <p:spPr bwMode="auto">
          <a:xfrm>
            <a:off x="1543050" y="234951"/>
            <a:ext cx="7559874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2400" b="1"/>
              <a:t>Vaccine Development</a:t>
            </a:r>
          </a:p>
          <a:p>
            <a:pPr algn="ctr" eaLnBrk="0" hangingPunct="0"/>
            <a:r>
              <a:rPr lang="en-US" sz="2400" b="1"/>
              <a:t>M protein- C-terminal Region: </a:t>
            </a:r>
            <a:r>
              <a:rPr lang="en-US" sz="2400" b="1">
                <a:solidFill>
                  <a:srgbClr val="FF0000"/>
                </a:solidFill>
              </a:rPr>
              <a:t>T and B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FF0000"/>
                </a:solidFill>
              </a:rPr>
              <a:t>Epitopes</a:t>
            </a:r>
          </a:p>
        </p:txBody>
      </p:sp>
      <p:grpSp>
        <p:nvGrpSpPr>
          <p:cNvPr id="11267" name="Group 28"/>
          <p:cNvGrpSpPr>
            <a:grpSpLocks/>
          </p:cNvGrpSpPr>
          <p:nvPr/>
        </p:nvGrpSpPr>
        <p:grpSpPr bwMode="auto">
          <a:xfrm>
            <a:off x="750094" y="1619250"/>
            <a:ext cx="8731449" cy="738188"/>
            <a:chOff x="597" y="2898"/>
            <a:chExt cx="5409" cy="465"/>
          </a:xfrm>
        </p:grpSpPr>
        <p:sp>
          <p:nvSpPr>
            <p:cNvPr id="11280" name="Text Box 12"/>
            <p:cNvSpPr txBox="1">
              <a:spLocks noChangeArrowheads="1"/>
            </p:cNvSpPr>
            <p:nvPr/>
          </p:nvSpPr>
          <p:spPr bwMode="auto">
            <a:xfrm>
              <a:off x="597" y="2922"/>
              <a:ext cx="18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sz="2000" b="1"/>
                <a:t>Identical Region</a:t>
              </a:r>
              <a:r>
                <a:rPr lang="en-US" sz="2000"/>
                <a:t> </a:t>
              </a:r>
            </a:p>
          </p:txBody>
        </p:sp>
        <p:sp>
          <p:nvSpPr>
            <p:cNvPr id="11281" name="Rectangle 17"/>
            <p:cNvSpPr>
              <a:spLocks noChangeArrowheads="1"/>
            </p:cNvSpPr>
            <p:nvPr/>
          </p:nvSpPr>
          <p:spPr bwMode="auto">
            <a:xfrm>
              <a:off x="2287" y="2898"/>
              <a:ext cx="3719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pt-BR" sz="2000">
                  <a:latin typeface="Calibri" pitchFamily="34" charset="0"/>
                </a:rPr>
                <a:t>            </a:t>
              </a:r>
              <a:r>
                <a:rPr lang="pt-BR" sz="2000" baseline="30000">
                  <a:latin typeface="Calibri" pitchFamily="34" charset="0"/>
                </a:rPr>
                <a:t>253</a:t>
              </a:r>
              <a:r>
                <a:rPr lang="pt-BR" sz="2400">
                  <a:solidFill>
                    <a:srgbClr val="FF6600"/>
                  </a:solidFill>
                  <a:latin typeface="Calibri" pitchFamily="34" charset="0"/>
                </a:rPr>
                <a:t> </a:t>
              </a:r>
              <a:r>
                <a:rPr lang="pt-BR" u="sng">
                  <a:solidFill>
                    <a:srgbClr val="FF6600"/>
                  </a:solidFill>
                  <a:latin typeface="Calibri" pitchFamily="34" charset="0"/>
                </a:rPr>
                <a:t>KGLRRDLDASREAKKQ</a:t>
              </a:r>
              <a:r>
                <a:rPr lang="pt-BR">
                  <a:latin typeface="Calibri" pitchFamily="34" charset="0"/>
                </a:rPr>
                <a:t>LEAEQQ</a:t>
              </a:r>
              <a:r>
                <a:rPr lang="pt-BR" baseline="30000">
                  <a:latin typeface="Calibri" pitchFamily="34" charset="0"/>
                </a:rPr>
                <a:t>279     </a:t>
              </a:r>
              <a:r>
                <a:rPr lang="pt-BR" b="1" baseline="30000">
                  <a:latin typeface="Calibri" pitchFamily="34" charset="0"/>
                </a:rPr>
                <a:t>T epitope</a:t>
              </a:r>
            </a:p>
            <a:p>
              <a:pPr algn="ctr" eaLnBrk="0" hangingPunct="0"/>
              <a:r>
                <a:rPr lang="pt-BR" baseline="30000">
                  <a:latin typeface="Calibri" pitchFamily="34" charset="0"/>
                </a:rPr>
                <a:t>288</a:t>
              </a:r>
              <a:r>
                <a:rPr lang="pt-BR">
                  <a:latin typeface="Calibri" pitchFamily="34" charset="0"/>
                </a:rPr>
                <a:t> EASR</a:t>
              </a:r>
              <a:r>
                <a:rPr lang="pt-BR" u="sng">
                  <a:solidFill>
                    <a:srgbClr val="FF6600"/>
                  </a:solidFill>
                  <a:latin typeface="Calibri" pitchFamily="34" charset="0"/>
                </a:rPr>
                <a:t>KGLRRDLDASREAKKQ</a:t>
              </a:r>
              <a:r>
                <a:rPr lang="pt-BR">
                  <a:latin typeface="Calibri" pitchFamily="34" charset="0"/>
                </a:rPr>
                <a:t>VEKA</a:t>
              </a:r>
              <a:r>
                <a:rPr lang="en-US">
                  <a:latin typeface="Calibri" pitchFamily="34" charset="0"/>
                </a:rPr>
                <a:t> </a:t>
              </a:r>
              <a:r>
                <a:rPr lang="en-US" baseline="30000">
                  <a:latin typeface="Calibri" pitchFamily="34" charset="0"/>
                </a:rPr>
                <a:t>312    </a:t>
              </a:r>
              <a:r>
                <a:rPr lang="en-US" b="1" baseline="30000">
                  <a:latin typeface="Calibri" pitchFamily="34" charset="0"/>
                </a:rPr>
                <a:t>B epitope</a:t>
              </a:r>
            </a:p>
          </p:txBody>
        </p:sp>
      </p:grpSp>
      <p:grpSp>
        <p:nvGrpSpPr>
          <p:cNvPr id="11268" name="Group 22"/>
          <p:cNvGrpSpPr>
            <a:grpSpLocks/>
          </p:cNvGrpSpPr>
          <p:nvPr/>
        </p:nvGrpSpPr>
        <p:grpSpPr bwMode="auto">
          <a:xfrm>
            <a:off x="1190428" y="2559051"/>
            <a:ext cx="6731000" cy="727075"/>
            <a:chOff x="421" y="3517"/>
            <a:chExt cx="4240" cy="458"/>
          </a:xfrm>
        </p:grpSpPr>
        <p:sp>
          <p:nvSpPr>
            <p:cNvPr id="11278" name="Text Box 19"/>
            <p:cNvSpPr txBox="1">
              <a:spLocks noChangeArrowheads="1"/>
            </p:cNvSpPr>
            <p:nvPr/>
          </p:nvSpPr>
          <p:spPr bwMode="auto">
            <a:xfrm>
              <a:off x="421" y="3762"/>
              <a:ext cx="424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hangingPunct="0"/>
              <a:r>
                <a:rPr lang="pt-BR" sz="1600" b="1" baseline="30000"/>
                <a:t>253</a:t>
              </a:r>
              <a:r>
                <a:rPr lang="pt-BR" sz="1600" b="1">
                  <a:solidFill>
                    <a:srgbClr val="FF6600"/>
                  </a:solidFill>
                </a:rPr>
                <a:t>KGLRRDLDASREAKKQLEAEQQ</a:t>
              </a:r>
              <a:r>
                <a:rPr lang="pt-BR" sz="1600" b="1"/>
                <a:t>KLEEQNKI</a:t>
              </a:r>
              <a:r>
                <a:rPr lang="pt-BR" sz="1600" b="1">
                  <a:solidFill>
                    <a:srgbClr val="FF6600"/>
                  </a:solidFill>
                </a:rPr>
                <a:t>SEASRKGLRRDLDASREAKKQVEKA</a:t>
              </a:r>
              <a:r>
                <a:rPr lang="pt-BR" sz="1600" b="1" baseline="30000"/>
                <a:t>312</a:t>
              </a:r>
              <a:endParaRPr lang="en-US" sz="1600" b="1" baseline="30000"/>
            </a:p>
          </p:txBody>
        </p:sp>
        <p:sp>
          <p:nvSpPr>
            <p:cNvPr id="121877" name="Text Box 21"/>
            <p:cNvSpPr txBox="1">
              <a:spLocks noChangeArrowheads="1"/>
            </p:cNvSpPr>
            <p:nvPr/>
          </p:nvSpPr>
          <p:spPr bwMode="auto">
            <a:xfrm>
              <a:off x="1153" y="3517"/>
              <a:ext cx="343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b="1" dirty="0" err="1">
                  <a:latin typeface="+mn-lt"/>
                  <a:cs typeface="+mn-cs"/>
                </a:rPr>
                <a:t>PepVac</a:t>
              </a:r>
              <a:r>
                <a:rPr lang="pt-BR" sz="2000" b="1" dirty="0">
                  <a:latin typeface="+mn-lt"/>
                  <a:cs typeface="+mn-cs"/>
                </a:rPr>
                <a:t>/</a:t>
              </a:r>
              <a:r>
                <a:rPr lang="pt-BR" sz="2000" b="1" dirty="0" err="1">
                  <a:latin typeface="+mn-lt"/>
                  <a:cs typeface="+mn-cs"/>
                </a:rPr>
                <a:t>Rec.Prot</a:t>
              </a:r>
              <a:r>
                <a:rPr lang="pt-BR" sz="2000" b="1" dirty="0">
                  <a:latin typeface="+mn-lt"/>
                  <a:cs typeface="+mn-cs"/>
                </a:rPr>
                <a:t> – </a:t>
              </a:r>
              <a:r>
                <a:rPr lang="pt-BR" sz="2000" b="1" dirty="0" err="1">
                  <a:latin typeface="+mn-lt"/>
                  <a:cs typeface="+mn-cs"/>
                </a:rPr>
                <a:t>StreptInCor</a:t>
              </a:r>
              <a:r>
                <a:rPr lang="pt-BR" sz="2000" b="1" dirty="0">
                  <a:latin typeface="+mn-lt"/>
                  <a:cs typeface="+mn-cs"/>
                </a:rPr>
                <a:t> 55 </a:t>
              </a:r>
              <a:r>
                <a:rPr lang="pt-BR" sz="2000" b="1" dirty="0" err="1">
                  <a:latin typeface="+mn-lt"/>
                  <a:cs typeface="+mn-cs"/>
                </a:rPr>
                <a:t>aa</a:t>
              </a:r>
              <a:endParaRPr lang="pt-BR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endParaRPr>
            </a:p>
          </p:txBody>
        </p:sp>
      </p:grpSp>
      <p:sp>
        <p:nvSpPr>
          <p:cNvPr id="11269" name="Text Box 20"/>
          <p:cNvSpPr txBox="1">
            <a:spLocks noChangeArrowheads="1"/>
          </p:cNvSpPr>
          <p:nvPr/>
        </p:nvSpPr>
        <p:spPr bwMode="auto">
          <a:xfrm>
            <a:off x="4822031" y="6232525"/>
            <a:ext cx="5322094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/>
              <a:t>Guilherme L, Kalil, J, </a:t>
            </a:r>
            <a:r>
              <a:rPr lang="pt-BR" sz="1200"/>
              <a:t>et al, Clin Dev Immunol, 2006, Methods, 2009,</a:t>
            </a:r>
          </a:p>
          <a:p>
            <a:pPr algn="ctr">
              <a:spcBef>
                <a:spcPct val="50000"/>
              </a:spcBef>
            </a:pPr>
            <a:r>
              <a:rPr lang="pt-BR" sz="1200"/>
              <a:t> J Biol Chem,  2011</a:t>
            </a:r>
            <a:r>
              <a:rPr lang="en-US" sz="1200"/>
              <a:t>  </a:t>
            </a:r>
          </a:p>
        </p:txBody>
      </p:sp>
      <p:sp>
        <p:nvSpPr>
          <p:cNvPr id="11270" name="Text Box 25"/>
          <p:cNvSpPr txBox="1">
            <a:spLocks noChangeArrowheads="1"/>
          </p:cNvSpPr>
          <p:nvPr/>
        </p:nvSpPr>
        <p:spPr bwMode="auto">
          <a:xfrm>
            <a:off x="6188274" y="4794251"/>
            <a:ext cx="3812976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pt-BR" sz="1200" b="1">
                <a:latin typeface="Arial" charset="0"/>
              </a:rPr>
              <a:t>Patents 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sz="1200" b="1">
                <a:latin typeface="Arial" charset="0"/>
              </a:rPr>
              <a:t>INPI, BR – 0501290 / 0604997-4,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sz="1200" b="1">
                <a:latin typeface="Arial" charset="0"/>
              </a:rPr>
              <a:t>International: China, Korea, Japan, USA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sz="1200" b="1">
                <a:latin typeface="Arial" charset="0"/>
              </a:rPr>
              <a:t>Therapeutic Effect : USA  </a:t>
            </a:r>
            <a:endParaRPr lang="en-US" sz="1200" b="1">
              <a:latin typeface="Arial" charset="0"/>
            </a:endParaRPr>
          </a:p>
        </p:txBody>
      </p:sp>
      <p:grpSp>
        <p:nvGrpSpPr>
          <p:cNvPr id="11271" name="Grupo 19"/>
          <p:cNvGrpSpPr>
            <a:grpSpLocks/>
          </p:cNvGrpSpPr>
          <p:nvPr/>
        </p:nvGrpSpPr>
        <p:grpSpPr bwMode="auto">
          <a:xfrm>
            <a:off x="160735" y="3500439"/>
            <a:ext cx="4798815" cy="2928937"/>
            <a:chOff x="988004" y="3929066"/>
            <a:chExt cx="4798438" cy="2928941"/>
          </a:xfrm>
        </p:grpSpPr>
        <p:grpSp>
          <p:nvGrpSpPr>
            <p:cNvPr id="11273" name="Grupo 17"/>
            <p:cNvGrpSpPr>
              <a:grpSpLocks/>
            </p:cNvGrpSpPr>
            <p:nvPr/>
          </p:nvGrpSpPr>
          <p:grpSpPr bwMode="auto">
            <a:xfrm>
              <a:off x="988004" y="3929066"/>
              <a:ext cx="4798438" cy="2928941"/>
              <a:chOff x="361929" y="3929066"/>
              <a:chExt cx="4798438" cy="2928941"/>
            </a:xfrm>
          </p:grpSpPr>
          <p:pic>
            <p:nvPicPr>
              <p:cNvPr id="11275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1094" t="25438" r="28125" b="14272"/>
              <a:stretch>
                <a:fillRect/>
              </a:stretch>
            </p:blipFill>
            <p:spPr bwMode="auto">
              <a:xfrm>
                <a:off x="361929" y="3929066"/>
                <a:ext cx="4281505" cy="29289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11276" name="Text Box 4"/>
              <p:cNvSpPr txBox="1">
                <a:spLocks noChangeArrowheads="1"/>
              </p:cNvSpPr>
              <p:nvPr/>
            </p:nvSpPr>
            <p:spPr bwMode="auto">
              <a:xfrm>
                <a:off x="515024" y="6000768"/>
                <a:ext cx="1165157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Clr>
                    <a:srgbClr val="000000"/>
                  </a:buClr>
                  <a:buSzPct val="100000"/>
                  <a:buFont typeface="Calibri" pitchFamily="34" charset="0"/>
                  <a:buNone/>
                </a:pPr>
                <a:r>
                  <a:rPr lang="en-US" sz="1200"/>
                  <a:t>T epitope</a:t>
                </a:r>
              </a:p>
              <a:p>
                <a:pPr algn="ctr">
                  <a:spcBef>
                    <a:spcPct val="50000"/>
                  </a:spcBef>
                  <a:buClr>
                    <a:srgbClr val="000000"/>
                  </a:buClr>
                  <a:buSzPct val="100000"/>
                  <a:buFont typeface="Calibri" pitchFamily="34" charset="0"/>
                  <a:buNone/>
                </a:pPr>
                <a:r>
                  <a:rPr lang="en-US" sz="1200"/>
                  <a:t>(1-22 aa)</a:t>
                </a:r>
              </a:p>
            </p:txBody>
          </p:sp>
          <p:sp>
            <p:nvSpPr>
              <p:cNvPr id="11277" name="Text Box 5"/>
              <p:cNvSpPr txBox="1">
                <a:spLocks noChangeArrowheads="1"/>
              </p:cNvSpPr>
              <p:nvPr/>
            </p:nvSpPr>
            <p:spPr bwMode="auto">
              <a:xfrm>
                <a:off x="3857616" y="4572008"/>
                <a:ext cx="1302751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Clr>
                    <a:srgbClr val="000000"/>
                  </a:buClr>
                  <a:buSzPct val="100000"/>
                  <a:buFont typeface="Calibri" pitchFamily="34" charset="0"/>
                  <a:buNone/>
                </a:pPr>
                <a:r>
                  <a:rPr lang="en-US" sz="1200"/>
                  <a:t>B epitope</a:t>
                </a:r>
              </a:p>
              <a:p>
                <a:pPr algn="ctr">
                  <a:spcBef>
                    <a:spcPct val="50000"/>
                  </a:spcBef>
                  <a:buClr>
                    <a:srgbClr val="000000"/>
                  </a:buClr>
                  <a:buSzPct val="100000"/>
                  <a:buFont typeface="Calibri" pitchFamily="34" charset="0"/>
                  <a:buNone/>
                </a:pPr>
                <a:r>
                  <a:rPr lang="en-US" sz="1200"/>
                  <a:t>(31-55 aa)</a:t>
                </a:r>
              </a:p>
            </p:txBody>
          </p:sp>
        </p:grpSp>
        <p:sp>
          <p:nvSpPr>
            <p:cNvPr id="11274" name="CaixaDeTexto 18"/>
            <p:cNvSpPr txBox="1">
              <a:spLocks noChangeArrowheads="1"/>
            </p:cNvSpPr>
            <p:nvPr/>
          </p:nvSpPr>
          <p:spPr bwMode="auto">
            <a:xfrm>
              <a:off x="2928922" y="4242954"/>
              <a:ext cx="85725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pt-BR" sz="1400" b="1"/>
                <a:t>NMR</a:t>
              </a:r>
            </a:p>
          </p:txBody>
        </p:sp>
      </p:grpSp>
      <p:sp>
        <p:nvSpPr>
          <p:cNvPr id="11272" name="Text Box 11"/>
          <p:cNvSpPr txBox="1">
            <a:spLocks noChangeArrowheads="1"/>
          </p:cNvSpPr>
          <p:nvPr/>
        </p:nvSpPr>
        <p:spPr bwMode="auto">
          <a:xfrm>
            <a:off x="7956352" y="3500438"/>
            <a:ext cx="19288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latin typeface="Arial" charset="0"/>
              </a:rPr>
              <a:t>Sequence data bank </a:t>
            </a:r>
          </a:p>
          <a:p>
            <a:pPr algn="ctr">
              <a:spcBef>
                <a:spcPct val="50000"/>
              </a:spcBef>
            </a:pPr>
            <a:r>
              <a:rPr lang="en-US" sz="1200">
                <a:latin typeface="Arial" charset="0"/>
              </a:rPr>
              <a:t>PDB ID 2KK9 </a:t>
            </a:r>
          </a:p>
          <a:p>
            <a:pPr algn="ctr">
              <a:spcBef>
                <a:spcPct val="50000"/>
              </a:spcBef>
            </a:pPr>
            <a:r>
              <a:rPr lang="en-US" sz="1200">
                <a:latin typeface="Arial" charset="0"/>
              </a:rPr>
              <a:t>RCSB 101224</a:t>
            </a:r>
          </a:p>
        </p:txBody>
      </p:sp>
    </p:spTree>
    <p:extLst>
      <p:ext uri="{BB962C8B-B14F-4D97-AF65-F5344CB8AC3E}">
        <p14:creationId xmlns:p14="http://schemas.microsoft.com/office/powerpoint/2010/main" xmlns="" val="240122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 Box 19"/>
          <p:cNvSpPr txBox="1">
            <a:spLocks noChangeArrowheads="1"/>
          </p:cNvSpPr>
          <p:nvPr/>
        </p:nvSpPr>
        <p:spPr bwMode="auto">
          <a:xfrm>
            <a:off x="390525" y="764704"/>
            <a:ext cx="9531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pt-BR" b="1" baseline="30000" dirty="0">
                <a:latin typeface="Arial" pitchFamily="34" charset="0"/>
              </a:rPr>
              <a:t>253</a:t>
            </a: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KG</a:t>
            </a:r>
            <a:r>
              <a:rPr lang="pt-BR" b="1" dirty="0">
                <a:latin typeface="Arial" pitchFamily="34" charset="0"/>
              </a:rPr>
              <a:t>L</a:t>
            </a: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RR</a:t>
            </a:r>
            <a:r>
              <a:rPr lang="pt-BR" b="1" dirty="0">
                <a:solidFill>
                  <a:srgbClr val="FF0000"/>
                </a:solidFill>
                <a:latin typeface="Arial" pitchFamily="34" charset="0"/>
              </a:rPr>
              <a:t>D</a:t>
            </a:r>
            <a:r>
              <a:rPr lang="pt-BR" b="1" dirty="0">
                <a:latin typeface="Arial" pitchFamily="34" charset="0"/>
              </a:rPr>
              <a:t>L</a:t>
            </a:r>
            <a:r>
              <a:rPr lang="pt-BR" b="1" dirty="0">
                <a:solidFill>
                  <a:srgbClr val="0000FF"/>
                </a:solidFill>
                <a:latin typeface="Arial" pitchFamily="34" charset="0"/>
              </a:rPr>
              <a:t>D</a:t>
            </a: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A</a:t>
            </a:r>
            <a:r>
              <a:rPr lang="pt-BR" b="1" dirty="0">
                <a:solidFill>
                  <a:srgbClr val="FF0000"/>
                </a:solidFill>
                <a:latin typeface="Arial" pitchFamily="34" charset="0"/>
              </a:rPr>
              <a:t>S</a:t>
            </a:r>
            <a:r>
              <a:rPr lang="pt-BR" b="1" dirty="0">
                <a:solidFill>
                  <a:srgbClr val="006600"/>
                </a:solidFill>
                <a:latin typeface="Arial" pitchFamily="34" charset="0"/>
              </a:rPr>
              <a:t>R</a:t>
            </a:r>
            <a:r>
              <a:rPr lang="pt-BR" b="1" dirty="0">
                <a:solidFill>
                  <a:srgbClr val="0000FF"/>
                </a:solidFill>
                <a:latin typeface="Arial" pitchFamily="34" charset="0"/>
              </a:rPr>
              <a:t>E</a:t>
            </a: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AK</a:t>
            </a:r>
            <a:r>
              <a:rPr lang="pt-BR" b="1" dirty="0">
                <a:solidFill>
                  <a:srgbClr val="006600"/>
                </a:solidFill>
                <a:latin typeface="Arial" pitchFamily="34" charset="0"/>
              </a:rPr>
              <a:t>K</a:t>
            </a: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Q</a:t>
            </a:r>
            <a:r>
              <a:rPr lang="pt-BR" b="1" dirty="0">
                <a:latin typeface="Arial" pitchFamily="34" charset="0"/>
              </a:rPr>
              <a:t>L</a:t>
            </a: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EA</a:t>
            </a:r>
            <a:r>
              <a:rPr lang="pt-BR" b="1" dirty="0">
                <a:solidFill>
                  <a:srgbClr val="FF0000"/>
                </a:solidFill>
                <a:latin typeface="Arial" pitchFamily="34" charset="0"/>
              </a:rPr>
              <a:t>E</a:t>
            </a: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Q</a:t>
            </a:r>
            <a:r>
              <a:rPr lang="pt-BR" b="1" dirty="0">
                <a:solidFill>
                  <a:srgbClr val="0000FF"/>
                </a:solidFill>
                <a:latin typeface="Arial" pitchFamily="34" charset="0"/>
              </a:rPr>
              <a:t>Q</a:t>
            </a: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K</a:t>
            </a:r>
            <a:r>
              <a:rPr lang="pt-BR" b="1" dirty="0">
                <a:latin typeface="Arial" pitchFamily="34" charset="0"/>
              </a:rPr>
              <a:t>L</a:t>
            </a:r>
            <a:r>
              <a:rPr lang="pt-BR" b="1" dirty="0">
                <a:solidFill>
                  <a:srgbClr val="006600"/>
                </a:solidFill>
                <a:latin typeface="Arial" pitchFamily="34" charset="0"/>
              </a:rPr>
              <a:t>E</a:t>
            </a:r>
            <a:r>
              <a:rPr lang="pt-BR" b="1" dirty="0">
                <a:solidFill>
                  <a:srgbClr val="F60000"/>
                </a:solidFill>
                <a:latin typeface="Arial" pitchFamily="34" charset="0"/>
              </a:rPr>
              <a:t>E</a:t>
            </a:r>
            <a:r>
              <a:rPr lang="pt-BR" b="1" dirty="0">
                <a:solidFill>
                  <a:srgbClr val="0000FF"/>
                </a:solidFill>
                <a:latin typeface="Arial" pitchFamily="34" charset="0"/>
              </a:rPr>
              <a:t>Q</a:t>
            </a: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NK</a:t>
            </a:r>
            <a:r>
              <a:rPr lang="pt-BR" b="1" dirty="0">
                <a:latin typeface="Arial" pitchFamily="34" charset="0"/>
              </a:rPr>
              <a:t>I</a:t>
            </a: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S</a:t>
            </a:r>
            <a:r>
              <a:rPr lang="pt-BR" b="1" dirty="0">
                <a:solidFill>
                  <a:srgbClr val="006600"/>
                </a:solidFill>
                <a:latin typeface="Arial" pitchFamily="34" charset="0"/>
              </a:rPr>
              <a:t>E</a:t>
            </a:r>
            <a:r>
              <a:rPr lang="pt-BR" b="1" dirty="0">
                <a:solidFill>
                  <a:srgbClr val="FF0000"/>
                </a:solidFill>
                <a:latin typeface="Arial" pitchFamily="34" charset="0"/>
              </a:rPr>
              <a:t>A</a:t>
            </a: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S</a:t>
            </a:r>
            <a:r>
              <a:rPr lang="pt-BR" b="1" dirty="0">
                <a:solidFill>
                  <a:srgbClr val="0000FF"/>
                </a:solidFill>
                <a:latin typeface="Arial" pitchFamily="34" charset="0"/>
              </a:rPr>
              <a:t>R</a:t>
            </a: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KG</a:t>
            </a:r>
            <a:r>
              <a:rPr lang="pt-BR" b="1" dirty="0">
                <a:latin typeface="Arial" pitchFamily="34" charset="0"/>
              </a:rPr>
              <a:t>L</a:t>
            </a:r>
            <a:r>
              <a:rPr lang="pt-BR" b="1" dirty="0">
                <a:solidFill>
                  <a:srgbClr val="006600"/>
                </a:solidFill>
                <a:latin typeface="Arial" pitchFamily="34" charset="0"/>
              </a:rPr>
              <a:t>R</a:t>
            </a: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R</a:t>
            </a:r>
            <a:r>
              <a:rPr lang="pt-BR" b="1" dirty="0">
                <a:solidFill>
                  <a:srgbClr val="FF0000"/>
                </a:solidFill>
                <a:latin typeface="Arial" pitchFamily="34" charset="0"/>
              </a:rPr>
              <a:t>D</a:t>
            </a:r>
            <a:r>
              <a:rPr lang="pt-BR" b="1" dirty="0">
                <a:latin typeface="Arial" pitchFamily="34" charset="0"/>
              </a:rPr>
              <a:t>L</a:t>
            </a:r>
            <a:r>
              <a:rPr lang="pt-BR" b="1" dirty="0">
                <a:solidFill>
                  <a:srgbClr val="0000FF"/>
                </a:solidFill>
                <a:latin typeface="Arial" pitchFamily="34" charset="0"/>
              </a:rPr>
              <a:t>D</a:t>
            </a: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A</a:t>
            </a:r>
            <a:r>
              <a:rPr lang="pt-BR" b="1" dirty="0">
                <a:solidFill>
                  <a:srgbClr val="FF0000"/>
                </a:solidFill>
                <a:latin typeface="Arial" pitchFamily="34" charset="0"/>
              </a:rPr>
              <a:t>S</a:t>
            </a:r>
            <a:r>
              <a:rPr lang="pt-BR" b="1" dirty="0">
                <a:solidFill>
                  <a:srgbClr val="006600"/>
                </a:solidFill>
                <a:latin typeface="Arial" pitchFamily="34" charset="0"/>
              </a:rPr>
              <a:t>R</a:t>
            </a:r>
            <a:r>
              <a:rPr lang="pt-BR" b="1" dirty="0">
                <a:solidFill>
                  <a:srgbClr val="0000FF"/>
                </a:solidFill>
                <a:latin typeface="Arial" pitchFamily="34" charset="0"/>
              </a:rPr>
              <a:t>E</a:t>
            </a: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AK</a:t>
            </a:r>
            <a:r>
              <a:rPr lang="pt-BR" b="1" dirty="0">
                <a:solidFill>
                  <a:srgbClr val="006600"/>
                </a:solidFill>
                <a:latin typeface="Arial" pitchFamily="34" charset="0"/>
              </a:rPr>
              <a:t>K</a:t>
            </a: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QVEKA</a:t>
            </a:r>
            <a:r>
              <a:rPr lang="pt-BR" b="1" baseline="30000" dirty="0">
                <a:latin typeface="Arial" pitchFamily="34" charset="0"/>
              </a:rPr>
              <a:t>312</a:t>
            </a:r>
            <a:endParaRPr lang="en-US" b="1" baseline="30000" dirty="0">
              <a:latin typeface="Arial" pitchFamily="34" charset="0"/>
            </a:endParaRPr>
          </a:p>
        </p:txBody>
      </p:sp>
      <p:grpSp>
        <p:nvGrpSpPr>
          <p:cNvPr id="22532" name="Grupo 26"/>
          <p:cNvGrpSpPr>
            <a:grpSpLocks/>
          </p:cNvGrpSpPr>
          <p:nvPr/>
        </p:nvGrpSpPr>
        <p:grpSpPr bwMode="auto">
          <a:xfrm>
            <a:off x="1759124" y="1772816"/>
            <a:ext cx="6915150" cy="750888"/>
            <a:chOff x="1782763" y="2112019"/>
            <a:chExt cx="6915150" cy="750906"/>
          </a:xfrm>
        </p:grpSpPr>
        <p:grpSp>
          <p:nvGrpSpPr>
            <p:cNvPr id="22584" name="Grupo 143"/>
            <p:cNvGrpSpPr>
              <a:grpSpLocks/>
            </p:cNvGrpSpPr>
            <p:nvPr/>
          </p:nvGrpSpPr>
          <p:grpSpPr bwMode="auto">
            <a:xfrm>
              <a:off x="7185025" y="2134245"/>
              <a:ext cx="1512888" cy="656671"/>
              <a:chOff x="7184841" y="1772816"/>
              <a:chExt cx="1512888" cy="658258"/>
            </a:xfrm>
          </p:grpSpPr>
          <p:grpSp>
            <p:nvGrpSpPr>
              <p:cNvPr id="22603" name="Group 60"/>
              <p:cNvGrpSpPr>
                <a:grpSpLocks/>
              </p:cNvGrpSpPr>
              <p:nvPr/>
            </p:nvGrpSpPr>
            <p:grpSpPr bwMode="auto">
              <a:xfrm>
                <a:off x="7184841" y="1772816"/>
                <a:ext cx="1512888" cy="300722"/>
                <a:chOff x="4525" y="1326"/>
                <a:chExt cx="953" cy="286"/>
              </a:xfrm>
            </p:grpSpPr>
            <p:sp>
              <p:nvSpPr>
                <p:cNvPr id="11291" name="AutoShape 61"/>
                <p:cNvSpPr>
                  <a:spLocks/>
                </p:cNvSpPr>
                <p:nvPr/>
              </p:nvSpPr>
              <p:spPr bwMode="auto">
                <a:xfrm rot="16200000">
                  <a:off x="4910" y="1045"/>
                  <a:ext cx="183" cy="953"/>
                </a:xfrm>
                <a:prstGeom prst="leftBrace">
                  <a:avLst>
                    <a:gd name="adj1" fmla="val 43877"/>
                    <a:gd name="adj2" fmla="val 50000"/>
                  </a:avLst>
                </a:prstGeom>
                <a:noFill/>
                <a:ln w="9525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grpSp>
              <p:nvGrpSpPr>
                <p:cNvPr id="22606" name="Group 62"/>
                <p:cNvGrpSpPr>
                  <a:grpSpLocks/>
                </p:cNvGrpSpPr>
                <p:nvPr/>
              </p:nvGrpSpPr>
              <p:grpSpPr bwMode="auto">
                <a:xfrm>
                  <a:off x="4601" y="1326"/>
                  <a:ext cx="816" cy="136"/>
                  <a:chOff x="743" y="886"/>
                  <a:chExt cx="816" cy="136"/>
                </a:xfrm>
              </p:grpSpPr>
              <p:sp>
                <p:nvSpPr>
                  <p:cNvPr id="22607" name="Line 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43" y="886"/>
                    <a:ext cx="0" cy="1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2608" name="Line 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60" y="886"/>
                    <a:ext cx="0" cy="136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2609" name="Line 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59" y="886"/>
                    <a:ext cx="0" cy="136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2610" name="Line 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42" y="886"/>
                    <a:ext cx="0" cy="136"/>
                  </a:xfrm>
                  <a:prstGeom prst="line">
                    <a:avLst/>
                  </a:prstGeom>
                  <a:noFill/>
                  <a:ln w="12700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sp>
            <p:nvSpPr>
              <p:cNvPr id="22604" name="CaixaDeTexto 103"/>
              <p:cNvSpPr txBox="1">
                <a:spLocks noChangeArrowheads="1"/>
              </p:cNvSpPr>
              <p:nvPr/>
            </p:nvSpPr>
            <p:spPr bwMode="auto">
              <a:xfrm>
                <a:off x="7904921" y="2060849"/>
                <a:ext cx="144016" cy="37022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pt-BR"/>
                  <a:t>G</a:t>
                </a:r>
              </a:p>
            </p:txBody>
          </p:sp>
        </p:grpSp>
        <p:grpSp>
          <p:nvGrpSpPr>
            <p:cNvPr id="22585" name="Grupo 146"/>
            <p:cNvGrpSpPr>
              <a:grpSpLocks/>
            </p:cNvGrpSpPr>
            <p:nvPr/>
          </p:nvGrpSpPr>
          <p:grpSpPr bwMode="auto">
            <a:xfrm>
              <a:off x="4376738" y="2206254"/>
              <a:ext cx="1512887" cy="656671"/>
              <a:chOff x="4376949" y="1988840"/>
              <a:chExt cx="1512888" cy="658258"/>
            </a:xfrm>
          </p:grpSpPr>
          <p:grpSp>
            <p:nvGrpSpPr>
              <p:cNvPr id="22595" name="Group 7"/>
              <p:cNvGrpSpPr>
                <a:grpSpLocks/>
              </p:cNvGrpSpPr>
              <p:nvPr/>
            </p:nvGrpSpPr>
            <p:grpSpPr bwMode="auto">
              <a:xfrm>
                <a:off x="4376949" y="1988840"/>
                <a:ext cx="1512888" cy="289788"/>
                <a:chOff x="2678" y="1884"/>
                <a:chExt cx="953" cy="276"/>
              </a:xfrm>
            </p:grpSpPr>
            <p:sp>
              <p:nvSpPr>
                <p:cNvPr id="11336" name="AutoShape 8"/>
                <p:cNvSpPr>
                  <a:spLocks/>
                </p:cNvSpPr>
                <p:nvPr/>
              </p:nvSpPr>
              <p:spPr bwMode="auto">
                <a:xfrm rot="16200000">
                  <a:off x="3056" y="1593"/>
                  <a:ext cx="180" cy="953"/>
                </a:xfrm>
                <a:prstGeom prst="leftBrace">
                  <a:avLst>
                    <a:gd name="adj1" fmla="val 43877"/>
                    <a:gd name="adj2" fmla="val 50000"/>
                  </a:avLst>
                </a:prstGeom>
                <a:noFill/>
                <a:ln w="9525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grpSp>
              <p:nvGrpSpPr>
                <p:cNvPr id="22598" name="Group 9"/>
                <p:cNvGrpSpPr>
                  <a:grpSpLocks/>
                </p:cNvGrpSpPr>
                <p:nvPr/>
              </p:nvGrpSpPr>
              <p:grpSpPr bwMode="auto">
                <a:xfrm>
                  <a:off x="2832" y="1884"/>
                  <a:ext cx="753" cy="136"/>
                  <a:chOff x="2832" y="1884"/>
                  <a:chExt cx="753" cy="136"/>
                </a:xfrm>
              </p:grpSpPr>
              <p:sp>
                <p:nvSpPr>
                  <p:cNvPr id="22599" name="Line 1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32" y="1884"/>
                    <a:ext cx="0" cy="1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2600" name="Line 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95" y="1884"/>
                    <a:ext cx="0" cy="136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2601" name="Line 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85" y="1884"/>
                    <a:ext cx="0" cy="136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2602" name="Line 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31" y="1884"/>
                    <a:ext cx="0" cy="136"/>
                  </a:xfrm>
                  <a:prstGeom prst="line">
                    <a:avLst/>
                  </a:prstGeom>
                  <a:noFill/>
                  <a:ln w="12700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sp>
            <p:nvSpPr>
              <p:cNvPr id="22596" name="CaixaDeTexto 106"/>
              <p:cNvSpPr txBox="1">
                <a:spLocks noChangeArrowheads="1"/>
              </p:cNvSpPr>
              <p:nvPr/>
            </p:nvSpPr>
            <p:spPr bwMode="auto">
              <a:xfrm>
                <a:off x="5096609" y="2276873"/>
                <a:ext cx="144016" cy="37022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pt-BR"/>
                  <a:t>D</a:t>
                </a:r>
              </a:p>
            </p:txBody>
          </p:sp>
        </p:grpSp>
        <p:grpSp>
          <p:nvGrpSpPr>
            <p:cNvPr id="22586" name="Grupo 148"/>
            <p:cNvGrpSpPr>
              <a:grpSpLocks/>
            </p:cNvGrpSpPr>
            <p:nvPr/>
          </p:nvGrpSpPr>
          <p:grpSpPr bwMode="auto">
            <a:xfrm>
              <a:off x="1782763" y="2112019"/>
              <a:ext cx="1512887" cy="678436"/>
              <a:chOff x="1783521" y="1751491"/>
              <a:chExt cx="1512888" cy="678992"/>
            </a:xfrm>
          </p:grpSpPr>
          <p:grpSp>
            <p:nvGrpSpPr>
              <p:cNvPr id="22587" name="Group 24"/>
              <p:cNvGrpSpPr>
                <a:grpSpLocks/>
              </p:cNvGrpSpPr>
              <p:nvPr/>
            </p:nvGrpSpPr>
            <p:grpSpPr bwMode="auto">
              <a:xfrm>
                <a:off x="1783521" y="1751491"/>
                <a:ext cx="1512888" cy="304926"/>
                <a:chOff x="1060" y="1322"/>
                <a:chExt cx="953" cy="290"/>
              </a:xfrm>
            </p:grpSpPr>
            <p:sp>
              <p:nvSpPr>
                <p:cNvPr id="11323" name="AutoShape 25"/>
                <p:cNvSpPr>
                  <a:spLocks/>
                </p:cNvSpPr>
                <p:nvPr/>
              </p:nvSpPr>
              <p:spPr bwMode="auto">
                <a:xfrm rot="-5400000">
                  <a:off x="1446" y="1045"/>
                  <a:ext cx="181" cy="953"/>
                </a:xfrm>
                <a:prstGeom prst="leftBrace">
                  <a:avLst>
                    <a:gd name="adj1" fmla="val 43877"/>
                    <a:gd name="adj2" fmla="val 50000"/>
                  </a:avLst>
                </a:prstGeom>
                <a:noFill/>
                <a:ln w="127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grpSp>
              <p:nvGrpSpPr>
                <p:cNvPr id="22590" name="Group 26"/>
                <p:cNvGrpSpPr>
                  <a:grpSpLocks/>
                </p:cNvGrpSpPr>
                <p:nvPr/>
              </p:nvGrpSpPr>
              <p:grpSpPr bwMode="auto">
                <a:xfrm>
                  <a:off x="1108" y="1322"/>
                  <a:ext cx="816" cy="136"/>
                  <a:chOff x="743" y="886"/>
                  <a:chExt cx="816" cy="136"/>
                </a:xfrm>
              </p:grpSpPr>
              <p:sp>
                <p:nvSpPr>
                  <p:cNvPr id="22591" name="Line 2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43" y="886"/>
                    <a:ext cx="0" cy="1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2592" name="Line 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60" y="886"/>
                    <a:ext cx="0" cy="136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2593" name="Line 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59" y="886"/>
                    <a:ext cx="0" cy="1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2594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42" y="886"/>
                    <a:ext cx="0" cy="136"/>
                  </a:xfrm>
                  <a:prstGeom prst="line">
                    <a:avLst/>
                  </a:prstGeom>
                  <a:noFill/>
                  <a:ln w="12700">
                    <a:solidFill>
                      <a:srgbClr val="0000FF"/>
                    </a:solidFill>
                    <a:prstDash val="lgDashDotDot"/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sp>
            <p:nvSpPr>
              <p:cNvPr id="22588" name="CaixaDeTexto 108"/>
              <p:cNvSpPr txBox="1">
                <a:spLocks noChangeArrowheads="1"/>
              </p:cNvSpPr>
              <p:nvPr/>
            </p:nvSpPr>
            <p:spPr bwMode="auto">
              <a:xfrm>
                <a:off x="2504320" y="2060848"/>
                <a:ext cx="144016" cy="3696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pt-BR"/>
                  <a:t>B</a:t>
                </a:r>
              </a:p>
            </p:txBody>
          </p:sp>
        </p:grpSp>
      </p:grpSp>
      <p:grpSp>
        <p:nvGrpSpPr>
          <p:cNvPr id="22533" name="Grupo 27"/>
          <p:cNvGrpSpPr>
            <a:grpSpLocks/>
          </p:cNvGrpSpPr>
          <p:nvPr/>
        </p:nvGrpSpPr>
        <p:grpSpPr bwMode="auto">
          <a:xfrm>
            <a:off x="967036" y="1268760"/>
            <a:ext cx="7272808" cy="728662"/>
            <a:chOff x="1175252" y="1412776"/>
            <a:chExt cx="6920998" cy="729537"/>
          </a:xfrm>
        </p:grpSpPr>
        <p:grpSp>
          <p:nvGrpSpPr>
            <p:cNvPr id="22549" name="Grupo 144"/>
            <p:cNvGrpSpPr>
              <a:grpSpLocks/>
            </p:cNvGrpSpPr>
            <p:nvPr/>
          </p:nvGrpSpPr>
          <p:grpSpPr bwMode="auto">
            <a:xfrm>
              <a:off x="6583363" y="1441153"/>
              <a:ext cx="1512887" cy="629078"/>
              <a:chOff x="6584098" y="1368971"/>
              <a:chExt cx="1512888" cy="629278"/>
            </a:xfrm>
          </p:grpSpPr>
          <p:grpSp>
            <p:nvGrpSpPr>
              <p:cNvPr id="22576" name="Group 33"/>
              <p:cNvGrpSpPr>
                <a:grpSpLocks/>
              </p:cNvGrpSpPr>
              <p:nvPr/>
            </p:nvGrpSpPr>
            <p:grpSpPr bwMode="auto">
              <a:xfrm>
                <a:off x="6584098" y="1368971"/>
                <a:ext cx="1512888" cy="290002"/>
                <a:chOff x="4102" y="1022"/>
                <a:chExt cx="953" cy="276"/>
              </a:xfrm>
            </p:grpSpPr>
            <p:sp>
              <p:nvSpPr>
                <p:cNvPr id="11315" name="AutoShape 34"/>
                <p:cNvSpPr>
                  <a:spLocks/>
                </p:cNvSpPr>
                <p:nvPr/>
              </p:nvSpPr>
              <p:spPr bwMode="auto">
                <a:xfrm rot="-5400000">
                  <a:off x="4489" y="731"/>
                  <a:ext cx="180" cy="953"/>
                </a:xfrm>
                <a:prstGeom prst="leftBrace">
                  <a:avLst>
                    <a:gd name="adj1" fmla="val 43877"/>
                    <a:gd name="adj2" fmla="val 50000"/>
                  </a:avLst>
                </a:prstGeom>
                <a:noFill/>
                <a:ln w="9525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grpSp>
              <p:nvGrpSpPr>
                <p:cNvPr id="22579" name="Group 35"/>
                <p:cNvGrpSpPr>
                  <a:grpSpLocks/>
                </p:cNvGrpSpPr>
                <p:nvPr/>
              </p:nvGrpSpPr>
              <p:grpSpPr bwMode="auto">
                <a:xfrm>
                  <a:off x="4193" y="1022"/>
                  <a:ext cx="786" cy="136"/>
                  <a:chOff x="743" y="886"/>
                  <a:chExt cx="786" cy="136"/>
                </a:xfrm>
              </p:grpSpPr>
              <p:sp>
                <p:nvSpPr>
                  <p:cNvPr id="22580" name="Line 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43" y="886"/>
                    <a:ext cx="0" cy="1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2581" name="Line 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30" y="886"/>
                    <a:ext cx="0" cy="136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2582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29" y="886"/>
                    <a:ext cx="0" cy="136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2583" name="Line 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12" y="886"/>
                    <a:ext cx="0" cy="136"/>
                  </a:xfrm>
                  <a:prstGeom prst="line">
                    <a:avLst/>
                  </a:prstGeom>
                  <a:noFill/>
                  <a:ln w="12700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sp>
            <p:nvSpPr>
              <p:cNvPr id="22577" name="CaixaDeTexto 104"/>
              <p:cNvSpPr txBox="1">
                <a:spLocks noChangeArrowheads="1"/>
              </p:cNvSpPr>
              <p:nvPr/>
            </p:nvSpPr>
            <p:spPr bwMode="auto">
              <a:xfrm>
                <a:off x="7400865" y="1628800"/>
                <a:ext cx="144016" cy="36944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pt-BR"/>
                  <a:t>F</a:t>
                </a:r>
              </a:p>
            </p:txBody>
          </p:sp>
        </p:grpSp>
        <p:grpSp>
          <p:nvGrpSpPr>
            <p:cNvPr id="22550" name="Grupo 145"/>
            <p:cNvGrpSpPr>
              <a:grpSpLocks/>
            </p:cNvGrpSpPr>
            <p:nvPr/>
          </p:nvGrpSpPr>
          <p:grpSpPr bwMode="auto">
            <a:xfrm>
              <a:off x="5384800" y="1412776"/>
              <a:ext cx="1512888" cy="657463"/>
              <a:chOff x="5384641" y="1628800"/>
              <a:chExt cx="1512888" cy="657237"/>
            </a:xfrm>
          </p:grpSpPr>
          <p:grpSp>
            <p:nvGrpSpPr>
              <p:cNvPr id="22568" name="Group 51"/>
              <p:cNvGrpSpPr>
                <a:grpSpLocks/>
              </p:cNvGrpSpPr>
              <p:nvPr/>
            </p:nvGrpSpPr>
            <p:grpSpPr bwMode="auto">
              <a:xfrm>
                <a:off x="5384641" y="1628800"/>
                <a:ext cx="1512888" cy="295447"/>
                <a:chOff x="3376" y="1561"/>
                <a:chExt cx="953" cy="281"/>
              </a:xfrm>
            </p:grpSpPr>
            <p:sp>
              <p:nvSpPr>
                <p:cNvPr id="11299" name="AutoShape 52"/>
                <p:cNvSpPr>
                  <a:spLocks/>
                </p:cNvSpPr>
                <p:nvPr/>
              </p:nvSpPr>
              <p:spPr bwMode="auto">
                <a:xfrm rot="-5400000">
                  <a:off x="3762" y="1275"/>
                  <a:ext cx="181" cy="953"/>
                </a:xfrm>
                <a:prstGeom prst="leftBrace">
                  <a:avLst>
                    <a:gd name="adj1" fmla="val 43877"/>
                    <a:gd name="adj2" fmla="val 50000"/>
                  </a:avLst>
                </a:prstGeom>
                <a:noFill/>
                <a:ln w="9525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grpSp>
              <p:nvGrpSpPr>
                <p:cNvPr id="22571" name="Group 53"/>
                <p:cNvGrpSpPr>
                  <a:grpSpLocks/>
                </p:cNvGrpSpPr>
                <p:nvPr/>
              </p:nvGrpSpPr>
              <p:grpSpPr bwMode="auto">
                <a:xfrm>
                  <a:off x="3433" y="1561"/>
                  <a:ext cx="850" cy="136"/>
                  <a:chOff x="743" y="886"/>
                  <a:chExt cx="850" cy="136"/>
                </a:xfrm>
              </p:grpSpPr>
              <p:sp>
                <p:nvSpPr>
                  <p:cNvPr id="22572" name="Line 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43" y="886"/>
                    <a:ext cx="0" cy="1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2573" name="Line 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4" y="886"/>
                    <a:ext cx="0" cy="136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2574" name="Line 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93" y="886"/>
                    <a:ext cx="0" cy="136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2575" name="Line 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30" y="886"/>
                    <a:ext cx="0" cy="136"/>
                  </a:xfrm>
                  <a:prstGeom prst="line">
                    <a:avLst/>
                  </a:prstGeom>
                  <a:noFill/>
                  <a:ln w="12700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sp>
            <p:nvSpPr>
              <p:cNvPr id="22569" name="CaixaDeTexto 105"/>
              <p:cNvSpPr txBox="1">
                <a:spLocks noChangeArrowheads="1"/>
              </p:cNvSpPr>
              <p:nvPr/>
            </p:nvSpPr>
            <p:spPr bwMode="auto">
              <a:xfrm>
                <a:off x="6104721" y="1916832"/>
                <a:ext cx="144016" cy="36920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pt-BR"/>
                  <a:t>E</a:t>
                </a:r>
              </a:p>
            </p:txBody>
          </p:sp>
        </p:grpSp>
        <p:grpSp>
          <p:nvGrpSpPr>
            <p:cNvPr id="22551" name="Grupo 147"/>
            <p:cNvGrpSpPr>
              <a:grpSpLocks/>
            </p:cNvGrpSpPr>
            <p:nvPr/>
          </p:nvGrpSpPr>
          <p:grpSpPr bwMode="auto">
            <a:xfrm>
              <a:off x="3292475" y="1413148"/>
              <a:ext cx="1512888" cy="729165"/>
              <a:chOff x="3292093" y="1412776"/>
              <a:chExt cx="1512888" cy="729584"/>
            </a:xfrm>
          </p:grpSpPr>
          <p:grpSp>
            <p:nvGrpSpPr>
              <p:cNvPr id="22560" name="Group 42"/>
              <p:cNvGrpSpPr>
                <a:grpSpLocks/>
              </p:cNvGrpSpPr>
              <p:nvPr/>
            </p:nvGrpSpPr>
            <p:grpSpPr bwMode="auto">
              <a:xfrm>
                <a:off x="3292093" y="1412776"/>
                <a:ext cx="1512888" cy="291260"/>
                <a:chOff x="2058" y="1561"/>
                <a:chExt cx="953" cy="277"/>
              </a:xfrm>
            </p:grpSpPr>
            <p:sp>
              <p:nvSpPr>
                <p:cNvPr id="11307" name="AutoShape 43"/>
                <p:cNvSpPr>
                  <a:spLocks/>
                </p:cNvSpPr>
                <p:nvPr/>
              </p:nvSpPr>
              <p:spPr bwMode="auto">
                <a:xfrm rot="-5400000">
                  <a:off x="2445" y="1269"/>
                  <a:ext cx="180" cy="953"/>
                </a:xfrm>
                <a:prstGeom prst="leftBrace">
                  <a:avLst>
                    <a:gd name="adj1" fmla="val 43877"/>
                    <a:gd name="adj2" fmla="val 50000"/>
                  </a:avLst>
                </a:prstGeom>
                <a:noFill/>
                <a:ln w="9525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grpSp>
              <p:nvGrpSpPr>
                <p:cNvPr id="22563" name="Group 44"/>
                <p:cNvGrpSpPr>
                  <a:grpSpLocks/>
                </p:cNvGrpSpPr>
                <p:nvPr/>
              </p:nvGrpSpPr>
              <p:grpSpPr bwMode="auto">
                <a:xfrm>
                  <a:off x="2151" y="1561"/>
                  <a:ext cx="816" cy="136"/>
                  <a:chOff x="743" y="886"/>
                  <a:chExt cx="816" cy="136"/>
                </a:xfrm>
              </p:grpSpPr>
              <p:sp>
                <p:nvSpPr>
                  <p:cNvPr id="22564" name="Line 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43" y="886"/>
                    <a:ext cx="0" cy="1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2565" name="Line 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60" y="886"/>
                    <a:ext cx="0" cy="136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2566" name="Line 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59" y="886"/>
                    <a:ext cx="0" cy="136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2567" name="Line 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42" y="886"/>
                    <a:ext cx="0" cy="136"/>
                  </a:xfrm>
                  <a:prstGeom prst="line">
                    <a:avLst/>
                  </a:prstGeom>
                  <a:noFill/>
                  <a:ln w="12700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sp>
            <p:nvSpPr>
              <p:cNvPr id="22561" name="CaixaDeTexto 107"/>
              <p:cNvSpPr txBox="1">
                <a:spLocks noChangeArrowheads="1"/>
              </p:cNvSpPr>
              <p:nvPr/>
            </p:nvSpPr>
            <p:spPr bwMode="auto">
              <a:xfrm>
                <a:off x="4016489" y="1772816"/>
                <a:ext cx="144016" cy="36954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pt-BR"/>
                  <a:t>C</a:t>
                </a:r>
              </a:p>
            </p:txBody>
          </p:sp>
        </p:grpSp>
        <p:grpSp>
          <p:nvGrpSpPr>
            <p:cNvPr id="22552" name="Grupo 149"/>
            <p:cNvGrpSpPr>
              <a:grpSpLocks/>
            </p:cNvGrpSpPr>
            <p:nvPr/>
          </p:nvGrpSpPr>
          <p:grpSpPr bwMode="auto">
            <a:xfrm>
              <a:off x="1175252" y="1441153"/>
              <a:ext cx="1512887" cy="629078"/>
              <a:chOff x="1135449" y="1368971"/>
              <a:chExt cx="1512888" cy="629278"/>
            </a:xfrm>
          </p:grpSpPr>
          <p:grpSp>
            <p:nvGrpSpPr>
              <p:cNvPr id="22553" name="Group 15"/>
              <p:cNvGrpSpPr>
                <a:grpSpLocks/>
              </p:cNvGrpSpPr>
              <p:nvPr/>
            </p:nvGrpSpPr>
            <p:grpSpPr bwMode="auto">
              <a:xfrm>
                <a:off x="1135449" y="1368971"/>
                <a:ext cx="1512888" cy="289161"/>
                <a:chOff x="652" y="929"/>
                <a:chExt cx="953" cy="275"/>
              </a:xfrm>
            </p:grpSpPr>
            <p:sp>
              <p:nvSpPr>
                <p:cNvPr id="22555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700" y="92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556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1017" y="929"/>
                  <a:ext cx="0" cy="136"/>
                </a:xfrm>
                <a:prstGeom prst="line">
                  <a:avLst/>
                </a:prstGeom>
                <a:noFill/>
                <a:ln w="19050" cap="rnd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557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1516" y="92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558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1199" y="92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335" name="AutoShape 20"/>
                <p:cNvSpPr>
                  <a:spLocks/>
                </p:cNvSpPr>
                <p:nvPr/>
              </p:nvSpPr>
              <p:spPr bwMode="auto">
                <a:xfrm rot="-5400000">
                  <a:off x="1038" y="637"/>
                  <a:ext cx="181" cy="953"/>
                </a:xfrm>
                <a:prstGeom prst="leftBrace">
                  <a:avLst>
                    <a:gd name="adj1" fmla="val 43877"/>
                    <a:gd name="adj2" fmla="val 50000"/>
                  </a:avLst>
                </a:prstGeom>
                <a:noFill/>
                <a:ln w="9525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sp>
            <p:nvSpPr>
              <p:cNvPr id="22554" name="CaixaDeTexto 109"/>
              <p:cNvSpPr txBox="1">
                <a:spLocks noChangeArrowheads="1"/>
              </p:cNvSpPr>
              <p:nvPr/>
            </p:nvSpPr>
            <p:spPr bwMode="auto">
              <a:xfrm>
                <a:off x="1928258" y="1628800"/>
                <a:ext cx="144016" cy="36944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pt-BR"/>
                  <a:t>A</a:t>
                </a:r>
              </a:p>
            </p:txBody>
          </p:sp>
        </p:grpSp>
      </p:grpSp>
      <p:sp>
        <p:nvSpPr>
          <p:cNvPr id="22534" name="CaixaDeTexto 115"/>
          <p:cNvSpPr txBox="1">
            <a:spLocks noChangeArrowheads="1"/>
          </p:cNvSpPr>
          <p:nvPr/>
        </p:nvSpPr>
        <p:spPr bwMode="auto">
          <a:xfrm>
            <a:off x="2622207" y="159023"/>
            <a:ext cx="50415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/>
              <a:t>HLA </a:t>
            </a:r>
            <a:r>
              <a:rPr lang="pt-BR" sz="2400" b="1" dirty="0" err="1"/>
              <a:t>Class</a:t>
            </a:r>
            <a:r>
              <a:rPr lang="pt-BR" sz="2400" b="1" dirty="0"/>
              <a:t> II – </a:t>
            </a:r>
            <a:r>
              <a:rPr lang="pt-BR" sz="2400" b="1" dirty="0" err="1"/>
              <a:t>Binding</a:t>
            </a:r>
            <a:r>
              <a:rPr lang="pt-BR" sz="2400" b="1" dirty="0"/>
              <a:t> </a:t>
            </a:r>
            <a:r>
              <a:rPr lang="pt-BR" sz="2400" b="1" dirty="0" err="1"/>
              <a:t>Prediction</a:t>
            </a:r>
            <a:endParaRPr lang="pt-BR" sz="2400" b="1" dirty="0"/>
          </a:p>
        </p:txBody>
      </p:sp>
      <p:grpSp>
        <p:nvGrpSpPr>
          <p:cNvPr id="22535" name="Grupo 87"/>
          <p:cNvGrpSpPr>
            <a:grpSpLocks/>
          </p:cNvGrpSpPr>
          <p:nvPr/>
        </p:nvGrpSpPr>
        <p:grpSpPr bwMode="auto">
          <a:xfrm>
            <a:off x="174948" y="2492896"/>
            <a:ext cx="2651039" cy="2789809"/>
            <a:chOff x="895028" y="2445638"/>
            <a:chExt cx="2562441" cy="3301194"/>
          </a:xfrm>
        </p:grpSpPr>
        <p:grpSp>
          <p:nvGrpSpPr>
            <p:cNvPr id="22539" name="Grupo 81"/>
            <p:cNvGrpSpPr>
              <a:grpSpLocks/>
            </p:cNvGrpSpPr>
            <p:nvPr/>
          </p:nvGrpSpPr>
          <p:grpSpPr bwMode="auto">
            <a:xfrm>
              <a:off x="895028" y="3019204"/>
              <a:ext cx="2562441" cy="2727628"/>
              <a:chOff x="102940" y="2136639"/>
              <a:chExt cx="1850129" cy="1508263"/>
            </a:xfrm>
          </p:grpSpPr>
          <p:sp>
            <p:nvSpPr>
              <p:cNvPr id="152" name="Retângulo de cantos arredondados 151"/>
              <p:cNvSpPr/>
              <p:nvPr/>
            </p:nvSpPr>
            <p:spPr>
              <a:xfrm>
                <a:off x="102940" y="2136639"/>
                <a:ext cx="1684019" cy="1182507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pt-BR" dirty="0"/>
              </a:p>
            </p:txBody>
          </p:sp>
          <p:grpSp>
            <p:nvGrpSpPr>
              <p:cNvPr id="22542" name="Group 68"/>
              <p:cNvGrpSpPr>
                <a:grpSpLocks/>
              </p:cNvGrpSpPr>
              <p:nvPr/>
            </p:nvGrpSpPr>
            <p:grpSpPr bwMode="auto">
              <a:xfrm>
                <a:off x="123491" y="2149476"/>
                <a:ext cx="1829578" cy="1495426"/>
                <a:chOff x="129" y="1218"/>
                <a:chExt cx="960" cy="942"/>
              </a:xfrm>
            </p:grpSpPr>
            <p:sp>
              <p:nvSpPr>
                <p:cNvPr id="7189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129" y="1218"/>
                  <a:ext cx="960" cy="5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b="1" dirty="0">
                      <a:latin typeface="Baskerville Old Face" pitchFamily="18" charset="0"/>
                    </a:rPr>
                    <a:t>  </a:t>
                  </a:r>
                  <a:r>
                    <a:rPr lang="en-US" b="1" dirty="0">
                      <a:latin typeface="+mn-lt"/>
                    </a:rPr>
                    <a:t>P1</a:t>
                  </a:r>
                  <a:r>
                    <a:rPr lang="en-US" dirty="0">
                      <a:latin typeface="+mn-lt"/>
                    </a:rPr>
                    <a:t> - L, I</a:t>
                  </a:r>
                </a:p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b="1" dirty="0">
                      <a:latin typeface="+mn-lt"/>
                    </a:rPr>
                    <a:t>  </a:t>
                  </a:r>
                  <a:r>
                    <a:rPr lang="en-US" b="1" dirty="0">
                      <a:solidFill>
                        <a:srgbClr val="FF0000"/>
                      </a:solidFill>
                      <a:latin typeface="+mn-lt"/>
                    </a:rPr>
                    <a:t>P4</a:t>
                  </a:r>
                  <a:r>
                    <a:rPr lang="en-US" dirty="0">
                      <a:solidFill>
                        <a:srgbClr val="FF0000"/>
                      </a:solidFill>
                      <a:latin typeface="+mn-lt"/>
                    </a:rPr>
                    <a:t> - D, S, E, A, Q, N</a:t>
                  </a:r>
                </a:p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b="1" dirty="0">
                      <a:solidFill>
                        <a:srgbClr val="0000FF"/>
                      </a:solidFill>
                      <a:latin typeface="+mn-lt"/>
                    </a:rPr>
                    <a:t>  P6</a:t>
                  </a:r>
                  <a:r>
                    <a:rPr lang="en-US" dirty="0">
                      <a:solidFill>
                        <a:srgbClr val="0000FF"/>
                      </a:solidFill>
                      <a:latin typeface="+mn-lt"/>
                    </a:rPr>
                    <a:t> - D, E, Q, R, </a:t>
                  </a:r>
                </a:p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b="1" dirty="0">
                      <a:solidFill>
                        <a:srgbClr val="006600"/>
                      </a:solidFill>
                      <a:latin typeface="+mn-lt"/>
                    </a:rPr>
                    <a:t>  P9</a:t>
                  </a:r>
                  <a:r>
                    <a:rPr lang="en-US" dirty="0">
                      <a:solidFill>
                        <a:srgbClr val="006600"/>
                      </a:solidFill>
                      <a:latin typeface="+mn-lt"/>
                    </a:rPr>
                    <a:t> - R, K, E, L,</a:t>
                  </a:r>
                  <a:r>
                    <a:rPr lang="en-US" dirty="0">
                      <a:solidFill>
                        <a:srgbClr val="006600"/>
                      </a:solidFill>
                      <a:latin typeface="Baskerville Old Face" pitchFamily="18" charset="0"/>
                    </a:rPr>
                    <a:t> </a:t>
                  </a:r>
                </a:p>
              </p:txBody>
            </p:sp>
            <p:grpSp>
              <p:nvGrpSpPr>
                <p:cNvPr id="22544" name="Group 70"/>
                <p:cNvGrpSpPr>
                  <a:grpSpLocks/>
                </p:cNvGrpSpPr>
                <p:nvPr/>
              </p:nvGrpSpPr>
              <p:grpSpPr bwMode="auto">
                <a:xfrm>
                  <a:off x="219" y="1344"/>
                  <a:ext cx="9" cy="816"/>
                  <a:chOff x="219" y="1344"/>
                  <a:chExt cx="9" cy="816"/>
                </a:xfrm>
              </p:grpSpPr>
              <p:sp>
                <p:nvSpPr>
                  <p:cNvPr id="22545" name="Line 7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9" y="1344"/>
                    <a:ext cx="0" cy="136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2546" name="Line 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8" y="1570"/>
                    <a:ext cx="0" cy="136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xmlns="" w="19050" cap="rnd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 type="triangle" w="med" len="med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2547" name="Line 7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2" y="1797"/>
                    <a:ext cx="0" cy="136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prstDash val="lgDashDotDot"/>
                        <a:round/>
                        <a:headEnd/>
                        <a:tailEnd type="triangle" w="med" len="med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2548" name="Line 7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8" y="2024"/>
                    <a:ext cx="0" cy="136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prstDash val="dash"/>
                        <a:round/>
                        <a:headEnd/>
                        <a:tailEnd type="triangle" w="med" len="med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</p:grpSp>
        <p:sp>
          <p:nvSpPr>
            <p:cNvPr id="7186" name="CaixaDeTexto 85"/>
            <p:cNvSpPr txBox="1">
              <a:spLocks noChangeArrowheads="1"/>
            </p:cNvSpPr>
            <p:nvPr/>
          </p:nvSpPr>
          <p:spPr bwMode="auto">
            <a:xfrm>
              <a:off x="1604261" y="2445638"/>
              <a:ext cx="893285" cy="400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2000" b="1" dirty="0" err="1">
                  <a:solidFill>
                    <a:srgbClr val="0000FF"/>
                  </a:solidFill>
                  <a:latin typeface="+mj-lt"/>
                </a:rPr>
                <a:t>Afinity</a:t>
              </a:r>
              <a:endParaRPr lang="pt-BR" sz="2000" b="1" dirty="0">
                <a:solidFill>
                  <a:srgbClr val="0000FF"/>
                </a:solidFill>
                <a:latin typeface="+mj-lt"/>
              </a:endParaRPr>
            </a:p>
          </p:txBody>
        </p:sp>
      </p:grpSp>
      <p:grpSp>
        <p:nvGrpSpPr>
          <p:cNvPr id="22536" name="Grupo 88"/>
          <p:cNvGrpSpPr>
            <a:grpSpLocks/>
          </p:cNvGrpSpPr>
          <p:nvPr/>
        </p:nvGrpSpPr>
        <p:grpSpPr bwMode="auto">
          <a:xfrm>
            <a:off x="3415308" y="3068960"/>
            <a:ext cx="3494285" cy="2495512"/>
            <a:chOff x="2911252" y="2937718"/>
            <a:chExt cx="3266338" cy="2632358"/>
          </a:xfrm>
        </p:grpSpPr>
        <p:pic>
          <p:nvPicPr>
            <p:cNvPr id="22537" name="Imagem 84" descr="Imagem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1252" y="3404929"/>
              <a:ext cx="3266338" cy="2165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4" name="CaixaDeTexto 86"/>
            <p:cNvSpPr txBox="1">
              <a:spLocks noChangeArrowheads="1"/>
            </p:cNvSpPr>
            <p:nvPr/>
          </p:nvSpPr>
          <p:spPr bwMode="auto">
            <a:xfrm>
              <a:off x="3846536" y="2937718"/>
              <a:ext cx="1749591" cy="362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2000" b="1" dirty="0" err="1">
                  <a:solidFill>
                    <a:srgbClr val="0000FF"/>
                  </a:solidFill>
                  <a:latin typeface="+mn-lt"/>
                </a:rPr>
                <a:t>Binding</a:t>
              </a:r>
              <a:r>
                <a:rPr lang="pt-BR" sz="2000" b="1" dirty="0">
                  <a:solidFill>
                    <a:srgbClr val="0000FF"/>
                  </a:solidFill>
                  <a:latin typeface="+mn-lt"/>
                </a:rPr>
                <a:t> </a:t>
              </a:r>
              <a:r>
                <a:rPr lang="pt-BR" sz="2000" b="1" dirty="0" err="1">
                  <a:solidFill>
                    <a:srgbClr val="0000FF"/>
                  </a:solidFill>
                  <a:latin typeface="+mn-lt"/>
                </a:rPr>
                <a:t>Prediction</a:t>
              </a:r>
              <a:endParaRPr lang="pt-BR" sz="2000" b="1" dirty="0">
                <a:solidFill>
                  <a:srgbClr val="0000FF"/>
                </a:solidFill>
                <a:latin typeface="+mn-lt"/>
              </a:endParaRPr>
            </a:p>
          </p:txBody>
        </p:sp>
      </p:grpSp>
      <p:pic>
        <p:nvPicPr>
          <p:cNvPr id="8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4792" y="3302930"/>
            <a:ext cx="2492517" cy="21422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385" y="4926182"/>
            <a:ext cx="2404583" cy="184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0403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"/>
          <p:cNvSpPr>
            <a:spLocks noGrp="1"/>
          </p:cNvSpPr>
          <p:nvPr>
            <p:ph type="title"/>
          </p:nvPr>
        </p:nvSpPr>
        <p:spPr>
          <a:xfrm>
            <a:off x="514350" y="44450"/>
            <a:ext cx="9258300" cy="922338"/>
          </a:xfrm>
        </p:spPr>
        <p:txBody>
          <a:bodyPr/>
          <a:lstStyle/>
          <a:p>
            <a:r>
              <a:rPr lang="en-US" sz="2800" b="1" dirty="0" smtClean="0"/>
              <a:t>Human </a:t>
            </a:r>
            <a:r>
              <a:rPr lang="en-US" sz="2800" b="1" dirty="0" err="1" smtClean="0"/>
              <a:t>Humoral</a:t>
            </a:r>
            <a:r>
              <a:rPr lang="en-US" sz="2800" b="1" dirty="0" smtClean="0"/>
              <a:t> and </a:t>
            </a:r>
            <a:r>
              <a:rPr lang="en-US" sz="2800" b="1" dirty="0" err="1" smtClean="0"/>
              <a:t>Celular</a:t>
            </a:r>
            <a:r>
              <a:rPr lang="en-US" sz="2800" b="1" dirty="0" smtClean="0"/>
              <a:t> Reactivity</a:t>
            </a:r>
          </a:p>
        </p:txBody>
      </p:sp>
      <p:pic>
        <p:nvPicPr>
          <p:cNvPr id="23555" name="Picture 7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325" y="980728"/>
            <a:ext cx="8281988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6943725" y="6537325"/>
            <a:ext cx="30273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/>
              <a:t>Guilherme et al, J Biol Chem, 2011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44016" y="6300028"/>
            <a:ext cx="26232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250 PBMC </a:t>
            </a:r>
            <a:r>
              <a:rPr lang="pt-BR" b="1" dirty="0" err="1" smtClean="0"/>
              <a:t>samples</a:t>
            </a:r>
            <a:endParaRPr lang="pt-BR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408317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aixaDeTexto 1"/>
          <p:cNvSpPr txBox="1">
            <a:spLocks noChangeArrowheads="1"/>
          </p:cNvSpPr>
          <p:nvPr/>
        </p:nvSpPr>
        <p:spPr bwMode="auto">
          <a:xfrm>
            <a:off x="928688" y="1460514"/>
            <a:ext cx="8358188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sz="4800" dirty="0" smtClean="0"/>
              <a:t>Experimental </a:t>
            </a:r>
            <a:r>
              <a:rPr lang="pt-BR" sz="4800" dirty="0" err="1" smtClean="0"/>
              <a:t>Assays</a:t>
            </a:r>
            <a:endParaRPr lang="pt-BR" sz="4800" dirty="0"/>
          </a:p>
          <a:p>
            <a:pPr eaLnBrk="1" hangingPunct="1"/>
            <a:endParaRPr lang="pt-BR" sz="4800" dirty="0"/>
          </a:p>
          <a:p>
            <a:pPr algn="ctr" eaLnBrk="1" hangingPunct="1">
              <a:buFont typeface="Arial" charset="0"/>
              <a:buChar char="•"/>
            </a:pPr>
            <a:r>
              <a:rPr lang="pt-BR" sz="3200" dirty="0" err="1" smtClean="0"/>
              <a:t>Mice</a:t>
            </a:r>
            <a:r>
              <a:rPr lang="pt-BR" sz="3200" dirty="0" smtClean="0"/>
              <a:t> </a:t>
            </a:r>
            <a:r>
              <a:rPr lang="pt-BR" sz="3200" dirty="0"/>
              <a:t>(</a:t>
            </a:r>
            <a:r>
              <a:rPr lang="pt-BR" sz="2800" b="1" dirty="0" err="1">
                <a:solidFill>
                  <a:srgbClr val="C00000"/>
                </a:solidFill>
              </a:rPr>
              <a:t>Balb</a:t>
            </a:r>
            <a:r>
              <a:rPr lang="pt-BR" sz="2800" b="1" dirty="0">
                <a:solidFill>
                  <a:srgbClr val="C00000"/>
                </a:solidFill>
              </a:rPr>
              <a:t>-C, C57BL6, </a:t>
            </a:r>
            <a:r>
              <a:rPr lang="pt-BR" sz="2800" b="1" dirty="0" err="1">
                <a:solidFill>
                  <a:srgbClr val="C00000"/>
                </a:solidFill>
              </a:rPr>
              <a:t>Swiss</a:t>
            </a:r>
            <a:r>
              <a:rPr lang="pt-BR" sz="2800" b="1" dirty="0">
                <a:solidFill>
                  <a:srgbClr val="C00000"/>
                </a:solidFill>
              </a:rPr>
              <a:t>, </a:t>
            </a:r>
            <a:r>
              <a:rPr lang="pt-BR" sz="2800" b="1" dirty="0" smtClean="0">
                <a:solidFill>
                  <a:srgbClr val="C00000"/>
                </a:solidFill>
              </a:rPr>
              <a:t>HLA- </a:t>
            </a:r>
            <a:r>
              <a:rPr lang="pt-BR" sz="2800" b="1" dirty="0" err="1" smtClean="0">
                <a:solidFill>
                  <a:srgbClr val="C00000"/>
                </a:solidFill>
              </a:rPr>
              <a:t>class</a:t>
            </a:r>
            <a:r>
              <a:rPr lang="pt-BR" sz="2800" b="1" dirty="0" smtClean="0">
                <a:solidFill>
                  <a:srgbClr val="C00000"/>
                </a:solidFill>
              </a:rPr>
              <a:t> II </a:t>
            </a:r>
            <a:r>
              <a:rPr lang="pt-BR" sz="2800" b="1" dirty="0" err="1" smtClean="0">
                <a:solidFill>
                  <a:srgbClr val="C00000"/>
                </a:solidFill>
              </a:rPr>
              <a:t>transgenic</a:t>
            </a:r>
            <a:r>
              <a:rPr lang="pt-BR" sz="2800" b="1" dirty="0" smtClean="0">
                <a:solidFill>
                  <a:srgbClr val="C00000"/>
                </a:solidFill>
              </a:rPr>
              <a:t> </a:t>
            </a:r>
            <a:r>
              <a:rPr lang="pt-BR" sz="2800" b="1" dirty="0" err="1" smtClean="0">
                <a:solidFill>
                  <a:srgbClr val="C00000"/>
                </a:solidFill>
              </a:rPr>
              <a:t>mice</a:t>
            </a:r>
            <a:r>
              <a:rPr lang="pt-BR" sz="3200" dirty="0" smtClean="0"/>
              <a:t>)</a:t>
            </a:r>
            <a:endParaRPr lang="pt-BR" sz="3200" dirty="0"/>
          </a:p>
          <a:p>
            <a:pPr algn="ctr" eaLnBrk="1" hangingPunct="1">
              <a:buFont typeface="Arial" charset="0"/>
              <a:buChar char="•"/>
            </a:pPr>
            <a:endParaRPr lang="pt-BR" sz="3200" dirty="0"/>
          </a:p>
          <a:p>
            <a:pPr algn="ctr" eaLnBrk="1" hangingPunct="1">
              <a:buFont typeface="Arial" charset="0"/>
              <a:buChar char="•"/>
            </a:pPr>
            <a:r>
              <a:rPr lang="pt-BR" sz="3200" dirty="0"/>
              <a:t>Mini </a:t>
            </a:r>
            <a:r>
              <a:rPr lang="pt-BR" sz="3200" dirty="0" err="1" smtClean="0"/>
              <a:t>pigs</a:t>
            </a:r>
            <a:r>
              <a:rPr lang="pt-BR" sz="3200" dirty="0" smtClean="0"/>
              <a:t> </a:t>
            </a:r>
            <a:r>
              <a:rPr lang="pt-BR" sz="3200" dirty="0"/>
              <a:t>(25-30Kg)</a:t>
            </a:r>
          </a:p>
        </p:txBody>
      </p:sp>
    </p:spTree>
    <p:extLst>
      <p:ext uri="{BB962C8B-B14F-4D97-AF65-F5344CB8AC3E}">
        <p14:creationId xmlns:p14="http://schemas.microsoft.com/office/powerpoint/2010/main" xmlns="" val="353782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81892" y="360180"/>
            <a:ext cx="8710080" cy="105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pt-BR" sz="2400" b="1" dirty="0" err="1" smtClean="0">
                <a:solidFill>
                  <a:schemeClr val="tx2"/>
                </a:solidFill>
                <a:latin typeface="+mj-lt"/>
              </a:rPr>
              <a:t>StreptInCor</a:t>
            </a:r>
            <a:r>
              <a:rPr lang="pt-BR" sz="24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pt-BR" sz="2400" b="1" dirty="0" err="1" smtClean="0">
                <a:solidFill>
                  <a:schemeClr val="tx2"/>
                </a:solidFill>
                <a:latin typeface="+mj-lt"/>
              </a:rPr>
              <a:t>induces</a:t>
            </a:r>
            <a:r>
              <a:rPr lang="pt-BR" sz="2400" b="1" dirty="0" smtClean="0">
                <a:solidFill>
                  <a:schemeClr val="tx2"/>
                </a:solidFill>
                <a:latin typeface="+mj-lt"/>
              </a:rPr>
              <a:t> high </a:t>
            </a:r>
            <a:r>
              <a:rPr lang="pt-BR" sz="2400" b="1" dirty="0" err="1" smtClean="0">
                <a:solidFill>
                  <a:schemeClr val="tx2"/>
                </a:solidFill>
                <a:latin typeface="+mj-lt"/>
              </a:rPr>
              <a:t>and</a:t>
            </a:r>
            <a:r>
              <a:rPr lang="pt-BR" sz="24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pt-BR" sz="2400" b="1" dirty="0" err="1" smtClean="0">
                <a:solidFill>
                  <a:schemeClr val="tx2"/>
                </a:solidFill>
                <a:latin typeface="+mj-lt"/>
              </a:rPr>
              <a:t>specific</a:t>
            </a:r>
            <a:r>
              <a:rPr lang="pt-BR" sz="24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pt-BR" sz="2400" b="1" dirty="0" err="1" smtClean="0">
                <a:solidFill>
                  <a:schemeClr val="tx2"/>
                </a:solidFill>
                <a:latin typeface="+mj-lt"/>
              </a:rPr>
              <a:t>IgG</a:t>
            </a:r>
            <a:r>
              <a:rPr lang="pt-BR" sz="24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pt-BR" sz="2400" b="1" dirty="0" err="1" smtClean="0">
                <a:solidFill>
                  <a:schemeClr val="tx2"/>
                </a:solidFill>
                <a:latin typeface="+mj-lt"/>
              </a:rPr>
              <a:t>antibodies</a:t>
            </a:r>
            <a:endParaRPr lang="pt-BR" sz="2400" b="1" dirty="0" smtClean="0">
              <a:solidFill>
                <a:schemeClr val="tx2"/>
              </a:solidFill>
              <a:latin typeface="+mj-lt"/>
            </a:endParaRPr>
          </a:p>
          <a:p>
            <a:pPr algn="ctr" eaLnBrk="1" hangingPunct="1">
              <a:lnSpc>
                <a:spcPct val="130000"/>
              </a:lnSpc>
            </a:pPr>
            <a:r>
              <a:rPr lang="pt-BR" sz="2400" b="1" dirty="0" smtClean="0">
                <a:solidFill>
                  <a:schemeClr val="tx2"/>
                </a:solidFill>
                <a:latin typeface="+mj-lt"/>
              </a:rPr>
              <a:t>No </a:t>
            </a:r>
            <a:r>
              <a:rPr lang="pt-BR" sz="2400" b="1" dirty="0" err="1" smtClean="0">
                <a:solidFill>
                  <a:schemeClr val="tx2"/>
                </a:solidFill>
                <a:latin typeface="+mj-lt"/>
              </a:rPr>
              <a:t>crossreativity</a:t>
            </a:r>
            <a:r>
              <a:rPr lang="pt-BR" sz="24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pt-BR" sz="2400" b="1" dirty="0" err="1" smtClean="0">
                <a:solidFill>
                  <a:schemeClr val="tx2"/>
                </a:solidFill>
                <a:latin typeface="+mj-lt"/>
              </a:rPr>
              <a:t>against</a:t>
            </a:r>
            <a:r>
              <a:rPr lang="pt-BR" sz="24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pt-BR" sz="2400" b="1" dirty="0" err="1" smtClean="0">
                <a:solidFill>
                  <a:schemeClr val="tx2"/>
                </a:solidFill>
                <a:latin typeface="+mj-lt"/>
              </a:rPr>
              <a:t>cardiac</a:t>
            </a:r>
            <a:r>
              <a:rPr lang="pt-BR" sz="24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pt-BR" sz="2400" b="1" dirty="0" err="1" smtClean="0">
                <a:solidFill>
                  <a:schemeClr val="tx2"/>
                </a:solidFill>
                <a:latin typeface="+mj-lt"/>
              </a:rPr>
              <a:t>myosin</a:t>
            </a:r>
            <a:r>
              <a:rPr lang="pt-BR" sz="24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pt-BR" sz="2400" b="1" dirty="0" err="1" smtClean="0">
                <a:solidFill>
                  <a:schemeClr val="tx2"/>
                </a:solidFill>
                <a:latin typeface="+mj-lt"/>
              </a:rPr>
              <a:t>was</a:t>
            </a:r>
            <a:r>
              <a:rPr lang="pt-BR" sz="24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pt-BR" sz="2400" b="1" dirty="0" err="1" smtClean="0">
                <a:solidFill>
                  <a:schemeClr val="tx2"/>
                </a:solidFill>
                <a:latin typeface="+mj-lt"/>
              </a:rPr>
              <a:t>observed</a:t>
            </a:r>
            <a:endParaRPr lang="pt-BR" sz="32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67" y="1437240"/>
            <a:ext cx="8148771" cy="535378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086706" y="2373026"/>
            <a:ext cx="620322" cy="133697"/>
            <a:chOff x="6533219" y="2790823"/>
            <a:chExt cx="551397" cy="133697"/>
          </a:xfrm>
        </p:grpSpPr>
        <p:sp>
          <p:nvSpPr>
            <p:cNvPr id="3" name="Oval 2"/>
            <p:cNvSpPr/>
            <p:nvPr/>
          </p:nvSpPr>
          <p:spPr>
            <a:xfrm>
              <a:off x="6533219" y="2790823"/>
              <a:ext cx="116963" cy="116981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Isosceles Triangle 3"/>
            <p:cNvSpPr/>
            <p:nvPr/>
          </p:nvSpPr>
          <p:spPr>
            <a:xfrm>
              <a:off x="6729856" y="2790823"/>
              <a:ext cx="137543" cy="116981"/>
            </a:xfrm>
            <a:prstGeom prst="triangl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iamond 13"/>
            <p:cNvSpPr/>
            <p:nvPr/>
          </p:nvSpPr>
          <p:spPr>
            <a:xfrm>
              <a:off x="6934236" y="2790828"/>
              <a:ext cx="150380" cy="133692"/>
            </a:xfrm>
            <a:prstGeom prst="diamond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107774" y="3327602"/>
            <a:ext cx="601524" cy="133697"/>
            <a:chOff x="6551947" y="3310887"/>
            <a:chExt cx="534688" cy="133697"/>
          </a:xfrm>
        </p:grpSpPr>
        <p:sp>
          <p:nvSpPr>
            <p:cNvPr id="11" name="Oval 10"/>
            <p:cNvSpPr/>
            <p:nvPr/>
          </p:nvSpPr>
          <p:spPr>
            <a:xfrm>
              <a:off x="6551947" y="3310887"/>
              <a:ext cx="116963" cy="116981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6748584" y="3310887"/>
              <a:ext cx="137543" cy="116981"/>
            </a:xfrm>
            <a:prstGeom prst="triangl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Diamond 15"/>
            <p:cNvSpPr/>
            <p:nvPr/>
          </p:nvSpPr>
          <p:spPr>
            <a:xfrm>
              <a:off x="6936255" y="3310892"/>
              <a:ext cx="150380" cy="133692"/>
            </a:xfrm>
            <a:prstGeom prst="diamond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840881" y="2189205"/>
            <a:ext cx="2159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Immunized mice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7843152" y="3160493"/>
            <a:ext cx="2159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Control mice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6823539" y="2072221"/>
            <a:ext cx="3176799" cy="2072232"/>
          </a:xfrm>
          <a:prstGeom prst="rect">
            <a:avLst/>
          </a:prstGeom>
          <a:noFill/>
          <a:ln w="1905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ixaDeTexto 1"/>
          <p:cNvSpPr txBox="1"/>
          <p:nvPr/>
        </p:nvSpPr>
        <p:spPr>
          <a:xfrm>
            <a:off x="8026875" y="6279703"/>
            <a:ext cx="2157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err="1" smtClean="0">
                <a:latin typeface="Arial" pitchFamily="34" charset="0"/>
                <a:cs typeface="Arial" pitchFamily="34" charset="0"/>
              </a:rPr>
              <a:t>Postol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E,  Guilherme L,</a:t>
            </a:r>
          </a:p>
          <a:p>
            <a:pPr algn="ctr"/>
            <a:r>
              <a:rPr lang="pt-BR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1200" dirty="0" err="1" smtClean="0">
                <a:latin typeface="Arial" pitchFamily="34" charset="0"/>
                <a:cs typeface="Arial" pitchFamily="34" charset="0"/>
              </a:rPr>
              <a:t>Plos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1200" dirty="0" err="1" smtClean="0">
                <a:latin typeface="Arial" pitchFamily="34" charset="0"/>
                <a:cs typeface="Arial" pitchFamily="34" charset="0"/>
              </a:rPr>
              <a:t>One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, 2013</a:t>
            </a:r>
            <a:endParaRPr lang="pt-BR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155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43" y="1818730"/>
            <a:ext cx="5978232" cy="5049753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261789" y="48564"/>
            <a:ext cx="5718232" cy="1154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Survival after emm1 </a:t>
            </a:r>
            <a:r>
              <a:rPr lang="en-US" sz="2800" b="1" i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S.pyogenes</a:t>
            </a:r>
            <a:endParaRPr lang="en-US" sz="2800" b="1" i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130000"/>
              </a:lnSpc>
            </a:pP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challange</a:t>
            </a:r>
            <a:endParaRPr lang="en-US" sz="2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7387469" y="2272764"/>
            <a:ext cx="131583" cy="116980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408537" y="3244052"/>
            <a:ext cx="131583" cy="11698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71702" y="2088933"/>
            <a:ext cx="2159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Immunized mice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673974" y="3060221"/>
            <a:ext cx="2159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Controls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7124300" y="1971949"/>
            <a:ext cx="2725656" cy="2072232"/>
          </a:xfrm>
          <a:prstGeom prst="rect">
            <a:avLst/>
          </a:prstGeom>
          <a:noFill/>
          <a:ln w="1905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940050" y="2389747"/>
            <a:ext cx="845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87%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41475" y="4046227"/>
            <a:ext cx="845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53%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6432506" y="6392361"/>
            <a:ext cx="36795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err="1" smtClean="0">
                <a:latin typeface="Arial" pitchFamily="34" charset="0"/>
                <a:cs typeface="Arial" pitchFamily="34" charset="0"/>
              </a:rPr>
              <a:t>Postol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E,  Guilherme L,  </a:t>
            </a:r>
            <a:r>
              <a:rPr lang="pt-BR" sz="1200" dirty="0" err="1" smtClean="0">
                <a:latin typeface="Arial" pitchFamily="34" charset="0"/>
                <a:cs typeface="Arial" pitchFamily="34" charset="0"/>
              </a:rPr>
              <a:t>Plos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1200" dirty="0" err="1" smtClean="0">
                <a:latin typeface="Arial" pitchFamily="34" charset="0"/>
                <a:cs typeface="Arial" pitchFamily="34" charset="0"/>
              </a:rPr>
              <a:t>One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, 2013/ 2014</a:t>
            </a:r>
            <a:endParaRPr lang="pt-BR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950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/>
          <p:cNvSpPr txBox="1">
            <a:spLocks noChangeArrowheads="1"/>
          </p:cNvSpPr>
          <p:nvPr/>
        </p:nvSpPr>
        <p:spPr bwMode="auto">
          <a:xfrm>
            <a:off x="93663" y="6446838"/>
            <a:ext cx="2698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buClr>
                <a:schemeClr val="accent1"/>
              </a:buClr>
              <a:buFont typeface="Arial" charset="0"/>
              <a:buChar char="•"/>
            </a:pPr>
            <a:endParaRPr lang="en-US" sz="1900" b="1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95" name="Título 27"/>
          <p:cNvSpPr>
            <a:spLocks noGrp="1"/>
          </p:cNvSpPr>
          <p:nvPr>
            <p:ph type="title"/>
          </p:nvPr>
        </p:nvSpPr>
        <p:spPr>
          <a:xfrm>
            <a:off x="0" y="0"/>
            <a:ext cx="10287000" cy="71437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000" b="1" dirty="0" smtClean="0">
                <a:solidFill>
                  <a:srgbClr val="00206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RF </a:t>
            </a:r>
            <a:r>
              <a:rPr lang="pt-BR" sz="4000" b="1" dirty="0" err="1" smtClean="0">
                <a:solidFill>
                  <a:srgbClr val="00206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and</a:t>
            </a:r>
            <a:r>
              <a:rPr lang="pt-BR" sz="4000" b="1" dirty="0">
                <a:solidFill>
                  <a:srgbClr val="00206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4000" b="1" dirty="0" smtClean="0">
                <a:solidFill>
                  <a:srgbClr val="00206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RHD</a:t>
            </a:r>
          </a:p>
        </p:txBody>
      </p:sp>
      <p:sp>
        <p:nvSpPr>
          <p:cNvPr id="5124" name="CaixaDeTexto 16"/>
          <p:cNvSpPr txBox="1">
            <a:spLocks noChangeArrowheads="1"/>
          </p:cNvSpPr>
          <p:nvPr/>
        </p:nvSpPr>
        <p:spPr bwMode="auto">
          <a:xfrm>
            <a:off x="101600" y="4502150"/>
            <a:ext cx="25352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buClr>
                <a:schemeClr val="accent1"/>
              </a:buClr>
              <a:buFont typeface="Arial" charset="0"/>
              <a:buNone/>
            </a:pPr>
            <a:r>
              <a:rPr lang="pt-BR" sz="1600" b="1">
                <a:solidFill>
                  <a:srgbClr val="002060"/>
                </a:solidFill>
                <a:latin typeface="Arial" charset="0"/>
              </a:rPr>
              <a:t>Eritema </a:t>
            </a:r>
            <a:r>
              <a:rPr lang="pt-BR" sz="1600" b="1" i="1">
                <a:solidFill>
                  <a:srgbClr val="002060"/>
                </a:solidFill>
                <a:latin typeface="Arial" charset="0"/>
              </a:rPr>
              <a:t>marginatum</a:t>
            </a:r>
          </a:p>
        </p:txBody>
      </p:sp>
      <p:sp>
        <p:nvSpPr>
          <p:cNvPr id="5125" name="CaixaDeTexto 20"/>
          <p:cNvSpPr txBox="1">
            <a:spLocks noChangeArrowheads="1"/>
          </p:cNvSpPr>
          <p:nvPr/>
        </p:nvSpPr>
        <p:spPr bwMode="auto">
          <a:xfrm>
            <a:off x="7519764" y="5272088"/>
            <a:ext cx="26368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>
              <a:buClr>
                <a:schemeClr val="accent1"/>
              </a:buClr>
              <a:buFont typeface="Arial" charset="0"/>
              <a:buNone/>
            </a:pPr>
            <a:r>
              <a:rPr lang="pt-BR" sz="1200" dirty="0">
                <a:solidFill>
                  <a:srgbClr val="002060"/>
                </a:solidFill>
                <a:latin typeface="Arial" charset="0"/>
              </a:rPr>
              <a:t>(</a:t>
            </a:r>
            <a:r>
              <a:rPr lang="pt-BR" sz="1200" dirty="0" err="1">
                <a:solidFill>
                  <a:srgbClr val="002060"/>
                </a:solidFill>
                <a:latin typeface="Arial" charset="0"/>
              </a:rPr>
              <a:t>Decourt</a:t>
            </a:r>
            <a:r>
              <a:rPr lang="pt-BR" sz="1200" dirty="0">
                <a:solidFill>
                  <a:srgbClr val="002060"/>
                </a:solidFill>
                <a:latin typeface="Arial" charset="0"/>
              </a:rPr>
              <a:t>, 1972); (Kaplan, 1979)</a:t>
            </a:r>
          </a:p>
          <a:p>
            <a:pPr algn="r">
              <a:buClr>
                <a:schemeClr val="accent1"/>
              </a:buClr>
              <a:buFont typeface="Arial" charset="0"/>
              <a:buNone/>
            </a:pPr>
            <a:r>
              <a:rPr lang="pt-BR" sz="1200" dirty="0" err="1" smtClean="0">
                <a:solidFill>
                  <a:srgbClr val="002060"/>
                </a:solidFill>
                <a:latin typeface="Arial" charset="0"/>
              </a:rPr>
              <a:t>Reviewed</a:t>
            </a:r>
            <a:r>
              <a:rPr lang="pt-BR" sz="1200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pt-BR" sz="1200" dirty="0" err="1" smtClean="0">
                <a:solidFill>
                  <a:srgbClr val="002060"/>
                </a:solidFill>
                <a:latin typeface="Arial" charset="0"/>
              </a:rPr>
              <a:t>by</a:t>
            </a:r>
            <a:r>
              <a:rPr lang="pt-BR" sz="1200" dirty="0" smtClean="0">
                <a:solidFill>
                  <a:srgbClr val="002060"/>
                </a:solidFill>
                <a:latin typeface="Arial" charset="0"/>
              </a:rPr>
              <a:t>  </a:t>
            </a:r>
            <a:r>
              <a:rPr lang="pt-BR" sz="1200" dirty="0" err="1">
                <a:solidFill>
                  <a:srgbClr val="002060"/>
                </a:solidFill>
                <a:latin typeface="Arial" charset="0"/>
              </a:rPr>
              <a:t>Steer</a:t>
            </a:r>
            <a:r>
              <a:rPr lang="pt-BR" sz="1200" dirty="0">
                <a:solidFill>
                  <a:srgbClr val="002060"/>
                </a:solidFill>
                <a:latin typeface="Arial" charset="0"/>
              </a:rPr>
              <a:t> et al, 2007</a:t>
            </a:r>
          </a:p>
        </p:txBody>
      </p:sp>
      <p:sp>
        <p:nvSpPr>
          <p:cNvPr id="5126" name="CaixaDeTexto 14"/>
          <p:cNvSpPr txBox="1">
            <a:spLocks noChangeArrowheads="1"/>
          </p:cNvSpPr>
          <p:nvPr/>
        </p:nvSpPr>
        <p:spPr bwMode="auto">
          <a:xfrm>
            <a:off x="8018463" y="4130675"/>
            <a:ext cx="1955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buClr>
                <a:schemeClr val="accent1"/>
              </a:buClr>
              <a:buFont typeface="Arial" charset="0"/>
              <a:buNone/>
            </a:pPr>
            <a:r>
              <a:rPr lang="pt-BR" sz="1600" b="1" dirty="0" err="1" smtClean="0">
                <a:solidFill>
                  <a:srgbClr val="002060"/>
                </a:solidFill>
                <a:latin typeface="Arial" charset="0"/>
              </a:rPr>
              <a:t>Sydenham´s</a:t>
            </a:r>
            <a:endParaRPr lang="pt-BR" sz="1600" b="1" dirty="0" smtClean="0">
              <a:solidFill>
                <a:srgbClr val="002060"/>
              </a:solidFill>
              <a:latin typeface="Arial" charset="0"/>
            </a:endParaRPr>
          </a:p>
          <a:p>
            <a:pPr algn="ctr">
              <a:buClr>
                <a:schemeClr val="accent1"/>
              </a:buClr>
              <a:buFont typeface="Arial" charset="0"/>
              <a:buNone/>
            </a:pPr>
            <a:r>
              <a:rPr lang="pt-BR" sz="1600" b="1" dirty="0" err="1" smtClean="0">
                <a:solidFill>
                  <a:srgbClr val="002060"/>
                </a:solidFill>
                <a:latin typeface="Arial" charset="0"/>
              </a:rPr>
              <a:t>Chorea</a:t>
            </a:r>
            <a:r>
              <a:rPr lang="pt-BR" sz="1600" b="1" dirty="0" smtClean="0">
                <a:solidFill>
                  <a:srgbClr val="002060"/>
                </a:solidFill>
                <a:latin typeface="Arial" charset="0"/>
              </a:rPr>
              <a:t>  </a:t>
            </a:r>
            <a:endParaRPr lang="pt-BR" sz="1600" b="1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5127" name="Picture 2" descr="http://media.share.ovi.com/m1/lt/1289/f789b3b6bbba4e74bfa0ae9799d821e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00" t="7234" r="8202" b="9570"/>
          <a:stretch>
            <a:fillRect/>
          </a:stretch>
        </p:blipFill>
        <p:spPr bwMode="auto">
          <a:xfrm>
            <a:off x="7942263" y="2943225"/>
            <a:ext cx="194310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8" name="Grupo 28"/>
          <p:cNvGrpSpPr>
            <a:grpSpLocks/>
          </p:cNvGrpSpPr>
          <p:nvPr/>
        </p:nvGrpSpPr>
        <p:grpSpPr bwMode="auto">
          <a:xfrm>
            <a:off x="2479675" y="1268413"/>
            <a:ext cx="5245100" cy="2665412"/>
            <a:chOff x="179388" y="908050"/>
            <a:chExt cx="4248150" cy="2665413"/>
          </a:xfrm>
        </p:grpSpPr>
        <p:sp>
          <p:nvSpPr>
            <p:cNvPr id="34" name="Retângulo de cantos arredondados 33"/>
            <p:cNvSpPr/>
            <p:nvPr/>
          </p:nvSpPr>
          <p:spPr bwMode="auto">
            <a:xfrm>
              <a:off x="179388" y="908050"/>
              <a:ext cx="4248150" cy="2665413"/>
            </a:xfrm>
            <a:prstGeom prst="roundRect">
              <a:avLst/>
            </a:prstGeom>
            <a:solidFill>
              <a:schemeClr val="accent1">
                <a:alpha val="1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Clr>
                  <a:schemeClr val="accent1"/>
                </a:buClr>
                <a:buFont typeface="Arial" charset="0"/>
                <a:buChar char="•"/>
                <a:defRPr/>
              </a:pPr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tângulo de cantos arredondados 9"/>
            <p:cNvSpPr/>
            <p:nvPr/>
          </p:nvSpPr>
          <p:spPr>
            <a:xfrm>
              <a:off x="1187424" y="2924176"/>
              <a:ext cx="2961105" cy="431800"/>
            </a:xfrm>
            <a:prstGeom prst="roundRect">
              <a:avLst/>
            </a:prstGeom>
            <a:solidFill>
              <a:srgbClr val="002060"/>
            </a:solidFill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Clr>
                  <a:schemeClr val="accent1"/>
                </a:buClr>
                <a:buFont typeface="Arial" charset="0"/>
                <a:buNone/>
                <a:defRPr/>
              </a:pPr>
              <a:r>
                <a:rPr lang="pt-BR" sz="2000" b="1" dirty="0" err="1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Auto-immune</a:t>
              </a:r>
              <a:r>
                <a:rPr lang="pt-BR" sz="20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pt-BR" sz="2000" b="1" dirty="0" err="1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Reations</a:t>
              </a:r>
              <a:endParaRPr lang="pt-BR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43" name="CaixaDeTexto 28"/>
            <p:cNvSpPr txBox="1">
              <a:spLocks noChangeArrowheads="1"/>
            </p:cNvSpPr>
            <p:nvPr/>
          </p:nvSpPr>
          <p:spPr bwMode="auto">
            <a:xfrm>
              <a:off x="755650" y="908050"/>
              <a:ext cx="3024188" cy="1138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>
                <a:buClr>
                  <a:schemeClr val="accent1"/>
                </a:buClr>
                <a:buFont typeface="Arial" charset="0"/>
                <a:buNone/>
              </a:pPr>
              <a:r>
                <a:rPr lang="pt-BR" b="1" i="1">
                  <a:solidFill>
                    <a:srgbClr val="002060"/>
                  </a:solidFill>
                  <a:latin typeface="Arial" charset="0"/>
                </a:rPr>
                <a:t> Streptococcus pyogenes</a:t>
              </a:r>
            </a:p>
            <a:p>
              <a:pPr algn="ctr">
                <a:buClr>
                  <a:schemeClr val="accent1"/>
                </a:buClr>
                <a:buFont typeface="Arial" charset="0"/>
                <a:buNone/>
              </a:pPr>
              <a:endParaRPr lang="pt-BR" b="1" i="1">
                <a:solidFill>
                  <a:srgbClr val="002060"/>
                </a:solidFill>
                <a:latin typeface="Arial" charset="0"/>
              </a:endParaRPr>
            </a:p>
            <a:p>
              <a:pPr algn="ctr">
                <a:buClr>
                  <a:schemeClr val="accent1"/>
                </a:buClr>
                <a:buFont typeface="Arial" charset="0"/>
                <a:buNone/>
              </a:pPr>
              <a:endParaRPr lang="pt-BR" sz="1600" b="1" i="1">
                <a:solidFill>
                  <a:srgbClr val="002060"/>
                </a:solidFill>
                <a:latin typeface="Arial" charset="0"/>
              </a:endParaRPr>
            </a:p>
            <a:p>
              <a:pPr algn="ctr">
                <a:buClr>
                  <a:schemeClr val="accent1"/>
                </a:buClr>
                <a:buFont typeface="Arial" charset="0"/>
                <a:buNone/>
              </a:pPr>
              <a:r>
                <a:rPr lang="pt-BR" sz="1600" b="1">
                  <a:solidFill>
                    <a:srgbClr val="002060"/>
                  </a:solidFill>
                  <a:latin typeface="Arial" charset="0"/>
                </a:rPr>
                <a:t> </a:t>
              </a:r>
              <a:endParaRPr lang="pt-BR" sz="1600" b="1" i="1">
                <a:solidFill>
                  <a:srgbClr val="002060"/>
                </a:solidFill>
                <a:latin typeface="Arial" charset="0"/>
              </a:endParaRPr>
            </a:p>
          </p:txBody>
        </p:sp>
        <p:pic>
          <p:nvPicPr>
            <p:cNvPr id="5144" name="Imagem 26" descr="streptococcus pyogene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50" y="1341438"/>
              <a:ext cx="939800" cy="109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 descr="Ver imagem em tamanho grande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74309" y="1268412"/>
              <a:ext cx="1686917" cy="15636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146" name="CaixaDeTexto 14"/>
            <p:cNvSpPr txBox="1">
              <a:spLocks noChangeArrowheads="1"/>
            </p:cNvSpPr>
            <p:nvPr/>
          </p:nvSpPr>
          <p:spPr bwMode="auto">
            <a:xfrm>
              <a:off x="179388" y="2997200"/>
              <a:ext cx="1223962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>
                <a:buClr>
                  <a:schemeClr val="accent1"/>
                </a:buClr>
                <a:buFont typeface="Arial" charset="0"/>
                <a:buNone/>
              </a:pPr>
              <a:r>
                <a:rPr lang="pt-BR" sz="1600" b="1">
                  <a:solidFill>
                    <a:srgbClr val="002060"/>
                  </a:solidFill>
                  <a:latin typeface="Arial" charset="0"/>
                </a:rPr>
                <a:t>(3 a 4%)</a:t>
              </a:r>
            </a:p>
          </p:txBody>
        </p:sp>
      </p:grpSp>
      <p:grpSp>
        <p:nvGrpSpPr>
          <p:cNvPr id="5129" name="Grupo 29"/>
          <p:cNvGrpSpPr>
            <a:grpSpLocks/>
          </p:cNvGrpSpPr>
          <p:nvPr/>
        </p:nvGrpSpPr>
        <p:grpSpPr bwMode="auto">
          <a:xfrm>
            <a:off x="3141663" y="4429125"/>
            <a:ext cx="4252912" cy="1944688"/>
            <a:chOff x="7629578" y="4808538"/>
            <a:chExt cx="3779837" cy="1944687"/>
          </a:xfrm>
        </p:grpSpPr>
        <p:pic>
          <p:nvPicPr>
            <p:cNvPr id="5136" name="Picture 19" descr="fig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4915" y="5145088"/>
              <a:ext cx="1428750" cy="1300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7" name="CaixaDeTexto 17"/>
            <p:cNvSpPr txBox="1">
              <a:spLocks noChangeArrowheads="1"/>
            </p:cNvSpPr>
            <p:nvPr/>
          </p:nvSpPr>
          <p:spPr bwMode="auto">
            <a:xfrm>
              <a:off x="7629578" y="6405563"/>
              <a:ext cx="30480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>
                <a:buClr>
                  <a:schemeClr val="accent1"/>
                </a:buClr>
                <a:buFont typeface="Arial" charset="0"/>
                <a:buNone/>
              </a:pPr>
              <a:r>
                <a:rPr lang="pt-BR" sz="1400" b="1" dirty="0" err="1" smtClean="0"/>
                <a:t>Carditis</a:t>
              </a:r>
              <a:endParaRPr lang="pt-BR" sz="1400" b="1" dirty="0"/>
            </a:p>
          </p:txBody>
        </p:sp>
        <p:sp>
          <p:nvSpPr>
            <p:cNvPr id="19" name="Elipse 18"/>
            <p:cNvSpPr/>
            <p:nvPr/>
          </p:nvSpPr>
          <p:spPr>
            <a:xfrm>
              <a:off x="8157260" y="4808538"/>
              <a:ext cx="1945649" cy="19446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buClr>
                  <a:schemeClr val="accent1"/>
                </a:buClr>
                <a:buFont typeface="Arial" charset="0"/>
                <a:buChar char="•"/>
                <a:defRPr/>
              </a:pPr>
              <a:endParaRPr lang="pt-BR" sz="19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20" name="Retângulo de cantos arredondados 19"/>
            <p:cNvSpPr/>
            <p:nvPr/>
          </p:nvSpPr>
          <p:spPr>
            <a:xfrm>
              <a:off x="10221426" y="5807075"/>
              <a:ext cx="1187989" cy="471487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Clr>
                  <a:schemeClr val="accent1"/>
                </a:buClr>
                <a:buFont typeface="Arial" charset="0"/>
                <a:buNone/>
                <a:defRPr/>
              </a:pPr>
              <a:r>
                <a:rPr lang="pt-BR" sz="1900" b="1" dirty="0" smtClean="0">
                  <a:solidFill>
                    <a:srgbClr val="FFFFFF"/>
                  </a:solidFill>
                  <a:latin typeface="Comic Sans MS" pitchFamily="66" charset="0"/>
                </a:rPr>
                <a:t>RHD</a:t>
              </a:r>
              <a:endParaRPr lang="pt-BR" sz="1900" b="1" dirty="0">
                <a:solidFill>
                  <a:srgbClr val="FFFFFF"/>
                </a:solidFill>
                <a:latin typeface="Comic Sans MS" pitchFamily="66" charset="0"/>
              </a:endParaRPr>
            </a:p>
          </p:txBody>
        </p:sp>
        <p:sp>
          <p:nvSpPr>
            <p:cNvPr id="5140" name="CaixaDeTexto 14"/>
            <p:cNvSpPr txBox="1">
              <a:spLocks noChangeArrowheads="1"/>
            </p:cNvSpPr>
            <p:nvPr/>
          </p:nvSpPr>
          <p:spPr bwMode="auto">
            <a:xfrm>
              <a:off x="10256890" y="6403975"/>
              <a:ext cx="115252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>
                <a:buClr>
                  <a:schemeClr val="accent1"/>
                </a:buClr>
                <a:buFont typeface="Arial" charset="0"/>
                <a:buNone/>
              </a:pPr>
              <a:r>
                <a:rPr lang="pt-BR" sz="1600" b="1">
                  <a:solidFill>
                    <a:srgbClr val="002060"/>
                  </a:solidFill>
                </a:rPr>
                <a:t>(30-45%)</a:t>
              </a:r>
            </a:p>
          </p:txBody>
        </p:sp>
      </p:grpSp>
      <p:pic>
        <p:nvPicPr>
          <p:cNvPr id="5130" name="Picture 13" descr="displ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125" y="771525"/>
            <a:ext cx="1327150" cy="12985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131" name="Picture 15" descr="le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550" y="928688"/>
            <a:ext cx="1812925" cy="1054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7" descr="fig12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763" y="2940050"/>
            <a:ext cx="1498600" cy="16017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33" name="CaixaDeTexto 14"/>
          <p:cNvSpPr txBox="1">
            <a:spLocks noChangeArrowheads="1"/>
          </p:cNvSpPr>
          <p:nvPr/>
        </p:nvSpPr>
        <p:spPr bwMode="auto">
          <a:xfrm>
            <a:off x="225425" y="2012950"/>
            <a:ext cx="21780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buClr>
                <a:schemeClr val="accent1"/>
              </a:buClr>
              <a:buFont typeface="Arial" charset="0"/>
              <a:buNone/>
            </a:pPr>
            <a:r>
              <a:rPr lang="pt-BR" sz="1600" b="1" dirty="0" err="1" smtClean="0">
                <a:solidFill>
                  <a:srgbClr val="002060"/>
                </a:solidFill>
                <a:latin typeface="Arial" charset="0"/>
              </a:rPr>
              <a:t>Polyarthritis</a:t>
            </a:r>
            <a:endParaRPr lang="pt-BR" sz="1600" b="1" dirty="0">
              <a:solidFill>
                <a:srgbClr val="002060"/>
              </a:solidFill>
              <a:latin typeface="Arial" charset="0"/>
            </a:endParaRPr>
          </a:p>
          <a:p>
            <a:pPr algn="ctr">
              <a:buClr>
                <a:schemeClr val="accent1"/>
              </a:buClr>
              <a:buFont typeface="Arial" charset="0"/>
              <a:buNone/>
            </a:pPr>
            <a:r>
              <a:rPr lang="pt-BR" sz="1600" b="1" dirty="0">
                <a:solidFill>
                  <a:srgbClr val="002060"/>
                </a:solidFill>
                <a:latin typeface="Arial" charset="0"/>
              </a:rPr>
              <a:t>(90%)</a:t>
            </a:r>
          </a:p>
        </p:txBody>
      </p:sp>
      <p:sp>
        <p:nvSpPr>
          <p:cNvPr id="5134" name="CaixaDeTexto 15"/>
          <p:cNvSpPr txBox="1">
            <a:spLocks noChangeArrowheads="1"/>
          </p:cNvSpPr>
          <p:nvPr/>
        </p:nvSpPr>
        <p:spPr bwMode="auto">
          <a:xfrm>
            <a:off x="8012113" y="1946275"/>
            <a:ext cx="1911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buClr>
                <a:schemeClr val="accent1"/>
              </a:buClr>
              <a:buFont typeface="Arial" charset="0"/>
              <a:buNone/>
            </a:pPr>
            <a:r>
              <a:rPr lang="pt-BR" sz="1600" b="1" dirty="0" err="1" smtClean="0">
                <a:solidFill>
                  <a:srgbClr val="002060"/>
                </a:solidFill>
                <a:latin typeface="Arial" charset="0"/>
              </a:rPr>
              <a:t>Subcutaneous</a:t>
            </a:r>
            <a:endParaRPr lang="pt-BR" sz="1600" b="1" dirty="0" smtClean="0">
              <a:solidFill>
                <a:srgbClr val="002060"/>
              </a:solidFill>
              <a:latin typeface="Arial" charset="0"/>
            </a:endParaRPr>
          </a:p>
          <a:p>
            <a:pPr algn="ctr">
              <a:buClr>
                <a:schemeClr val="accent1"/>
              </a:buClr>
              <a:buFont typeface="Arial" charset="0"/>
              <a:buNone/>
            </a:pPr>
            <a:r>
              <a:rPr lang="pt-BR" sz="1600" b="1" dirty="0" err="1" smtClean="0">
                <a:solidFill>
                  <a:srgbClr val="002060"/>
                </a:solidFill>
                <a:latin typeface="Arial" charset="0"/>
              </a:rPr>
              <a:t>Nodulles</a:t>
            </a:r>
            <a:endParaRPr lang="pt-BR" sz="16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135" name="CaixaDeTexto 2"/>
          <p:cNvSpPr txBox="1">
            <a:spLocks noChangeArrowheads="1"/>
          </p:cNvSpPr>
          <p:nvPr/>
        </p:nvSpPr>
        <p:spPr bwMode="auto">
          <a:xfrm>
            <a:off x="619125" y="6434138"/>
            <a:ext cx="80533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pt-BR" sz="1400" dirty="0">
                <a:latin typeface="Arial" charset="0"/>
              </a:rPr>
              <a:t>1840: </a:t>
            </a:r>
            <a:r>
              <a:rPr lang="pt-BR" sz="1400" dirty="0" smtClean="0">
                <a:latin typeface="Arial" charset="0"/>
              </a:rPr>
              <a:t>“ </a:t>
            </a:r>
            <a:r>
              <a:rPr lang="en-US" sz="1400" dirty="0" smtClean="0">
                <a:latin typeface="Arial" charset="0"/>
              </a:rPr>
              <a:t>Rheumatic fever licks  the articulations and bits the heart</a:t>
            </a:r>
            <a:r>
              <a:rPr lang="pt-BR" sz="1400" dirty="0" smtClean="0">
                <a:latin typeface="Arial" charset="0"/>
              </a:rPr>
              <a:t>.” </a:t>
            </a:r>
            <a:r>
              <a:rPr lang="pt-BR" sz="1400" dirty="0">
                <a:latin typeface="Arial" charset="0"/>
              </a:rPr>
              <a:t>(Jean Baptiste </a:t>
            </a:r>
            <a:r>
              <a:rPr lang="pt-BR" sz="1400" dirty="0" err="1">
                <a:latin typeface="Arial" charset="0"/>
              </a:rPr>
              <a:t>Bouillot</a:t>
            </a:r>
            <a:r>
              <a:rPr lang="pt-BR" sz="1400" dirty="0">
                <a:latin typeface="Arial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xmlns="" val="294363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7" name="Picture 3" descr="pool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7973" y="1477888"/>
            <a:ext cx="38576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6" descr="contro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2118" y="1484784"/>
            <a:ext cx="39433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9"/>
          <p:cNvSpPr txBox="1">
            <a:spLocks noChangeArrowheads="1"/>
          </p:cNvSpPr>
          <p:nvPr/>
        </p:nvSpPr>
        <p:spPr bwMode="auto">
          <a:xfrm>
            <a:off x="550828" y="908720"/>
            <a:ext cx="34813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Adhesion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S. </a:t>
            </a:r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pyogenes</a:t>
            </a:r>
            <a:endParaRPr lang="en-US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51" name="Text Box 10"/>
          <p:cNvSpPr txBox="1">
            <a:spLocks noChangeArrowheads="1"/>
          </p:cNvSpPr>
          <p:nvPr/>
        </p:nvSpPr>
        <p:spPr bwMode="auto">
          <a:xfrm>
            <a:off x="504057" y="190381"/>
            <a:ext cx="90319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en-US"/>
            </a:defPPr>
            <a:lvl1pPr algn="ctr" eaLnBrk="0" hangingPunct="0">
              <a:lnSpc>
                <a:spcPct val="120000"/>
              </a:lnSpc>
              <a:spcBef>
                <a:spcPct val="0"/>
              </a:spcBef>
              <a:defRPr sz="3600" b="1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lang="en-US" sz="3000" dirty="0"/>
              <a:t>Adhesion/Invasion </a:t>
            </a:r>
            <a:r>
              <a:rPr lang="en-US" sz="3000" dirty="0" smtClean="0"/>
              <a:t>Inhibition – Hep-2 cells</a:t>
            </a:r>
            <a:endParaRPr lang="en-US" sz="3000" dirty="0"/>
          </a:p>
        </p:txBody>
      </p:sp>
      <p:sp>
        <p:nvSpPr>
          <p:cNvPr id="6152" name="Text Box 11"/>
          <p:cNvSpPr txBox="1">
            <a:spLocks noChangeArrowheads="1"/>
          </p:cNvSpPr>
          <p:nvPr/>
        </p:nvSpPr>
        <p:spPr bwMode="auto">
          <a:xfrm>
            <a:off x="1399084" y="4365104"/>
            <a:ext cx="7632848" cy="184665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1" dirty="0" smtClean="0">
                <a:latin typeface="+mn-lt"/>
              </a:rPr>
              <a:t>S</a:t>
            </a:r>
            <a:r>
              <a:rPr lang="en-US" sz="2400" b="1" i="1" dirty="0">
                <a:latin typeface="+mn-lt"/>
              </a:rPr>
              <a:t>. </a:t>
            </a:r>
            <a:r>
              <a:rPr lang="en-US" sz="2400" b="1" i="1" dirty="0" err="1">
                <a:latin typeface="+mn-lt"/>
              </a:rPr>
              <a:t>pyogenes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smtClean="0">
                <a:latin typeface="+mn-lt"/>
              </a:rPr>
              <a:t>– M1</a:t>
            </a:r>
            <a:r>
              <a:rPr lang="en-US" sz="2400" b="1" dirty="0">
                <a:latin typeface="+mn-lt"/>
              </a:rPr>
              <a:t>	</a:t>
            </a:r>
            <a:r>
              <a:rPr lang="en-US" sz="2400" b="1" dirty="0" smtClean="0">
                <a:latin typeface="+mn-lt"/>
              </a:rPr>
              <a:t> Adhesion/Invasion  Inhibition</a:t>
            </a:r>
            <a:endParaRPr lang="en-US" sz="800" b="1" dirty="0" smtClean="0">
              <a:solidFill>
                <a:schemeClr val="accent1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pt-BR" sz="2000" b="1" dirty="0"/>
              <a:t>BALB/c (N=5)				</a:t>
            </a:r>
            <a:r>
              <a:rPr lang="pt-BR" sz="2000" b="1" dirty="0" smtClean="0"/>
              <a:t>95.0 </a:t>
            </a:r>
            <a:r>
              <a:rPr lang="pt-BR" sz="2000" b="1" dirty="0"/>
              <a:t>%	</a:t>
            </a:r>
          </a:p>
          <a:p>
            <a:pPr eaLnBrk="1" hangingPunct="1">
              <a:spcBef>
                <a:spcPct val="50000"/>
              </a:spcBef>
            </a:pPr>
            <a:r>
              <a:rPr lang="pt-BR" sz="2000" b="1" dirty="0" smtClean="0"/>
              <a:t>C57BL6 </a:t>
            </a:r>
            <a:r>
              <a:rPr lang="pt-BR" sz="2000" b="1" dirty="0"/>
              <a:t>(N=7)				</a:t>
            </a:r>
            <a:r>
              <a:rPr lang="pt-BR" sz="2000" b="1" dirty="0" smtClean="0"/>
              <a:t>92.0 </a:t>
            </a:r>
            <a:r>
              <a:rPr lang="pt-BR" sz="2000" b="1" dirty="0"/>
              <a:t>% 	</a:t>
            </a:r>
          </a:p>
          <a:p>
            <a:pPr eaLnBrk="1" hangingPunct="1">
              <a:spcBef>
                <a:spcPct val="50000"/>
              </a:spcBef>
            </a:pPr>
            <a:r>
              <a:rPr lang="pt-BR" sz="2000" b="1" dirty="0" err="1" smtClean="0"/>
              <a:t>Swiss</a:t>
            </a:r>
            <a:r>
              <a:rPr lang="pt-BR" sz="2000" b="1" dirty="0" smtClean="0"/>
              <a:t> </a:t>
            </a:r>
            <a:r>
              <a:rPr lang="pt-BR" sz="2000" b="1" dirty="0"/>
              <a:t>(N=3)				</a:t>
            </a:r>
            <a:r>
              <a:rPr lang="pt-BR" sz="2000" b="1" dirty="0" smtClean="0"/>
              <a:t>98.5 </a:t>
            </a:r>
            <a:r>
              <a:rPr lang="pt-BR" sz="2000" b="1" dirty="0"/>
              <a:t>%	</a:t>
            </a:r>
            <a:endParaRPr lang="en-US" sz="20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27476" y="940658"/>
            <a:ext cx="4968551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eaLnBrk="0" hangingPunct="0">
              <a:spcBef>
                <a:spcPct val="50000"/>
              </a:spcBef>
              <a:defRPr sz="2400" b="1"/>
            </a:lvl1pPr>
            <a:lvl2pPr marL="742950" indent="-285750" eaLnBrk="0" hangingPunct="0">
              <a:defRPr>
                <a:latin typeface="Arial" charset="0"/>
              </a:defRPr>
            </a:lvl2pPr>
            <a:lvl3pPr marL="1143000" indent="-228600" eaLnBrk="0" hangingPunct="0">
              <a:defRPr>
                <a:latin typeface="Arial" charset="0"/>
              </a:defRPr>
            </a:lvl3pPr>
            <a:lvl4pPr marL="1600200" indent="-228600" eaLnBrk="0" hangingPunct="0">
              <a:defRPr>
                <a:latin typeface="Arial" charset="0"/>
              </a:defRPr>
            </a:lvl4pPr>
            <a:lvl5pPr marL="2057400" indent="-228600" eaLnBrk="0" hangingPunct="0">
              <a:defRPr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en-US" sz="2000" b="0" dirty="0" smtClean="0">
                <a:latin typeface="Arial" pitchFamily="34" charset="0"/>
                <a:cs typeface="Arial" pitchFamily="34" charset="0"/>
              </a:rPr>
              <a:t>Sera 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from </a:t>
            </a:r>
            <a:r>
              <a:rPr lang="en-US" sz="2000" b="0" dirty="0" err="1" smtClean="0">
                <a:latin typeface="Arial" pitchFamily="34" charset="0"/>
                <a:cs typeface="Arial" pitchFamily="34" charset="0"/>
              </a:rPr>
              <a:t>StreptInCor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 immunized mice</a:t>
            </a:r>
            <a:endParaRPr lang="en-US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83660" y="6237312"/>
            <a:ext cx="348644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UFC </a:t>
            </a:r>
            <a:r>
              <a:rPr lang="en-US" b="1" dirty="0" smtClean="0"/>
              <a:t>without sera  &gt; 200.000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80246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922" y="1577010"/>
            <a:ext cx="10160415" cy="4068418"/>
          </a:xfrm>
          <a:prstGeom prst="rect">
            <a:avLst/>
          </a:prstGeom>
        </p:spPr>
      </p:pic>
      <p:sp>
        <p:nvSpPr>
          <p:cNvPr id="3" name="CaixaDeTexto 1"/>
          <p:cNvSpPr txBox="1"/>
          <p:nvPr/>
        </p:nvSpPr>
        <p:spPr>
          <a:xfrm>
            <a:off x="1008924" y="149998"/>
            <a:ext cx="8234461" cy="107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Anti-</a:t>
            </a: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StreptInCor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antibodies induce</a:t>
            </a:r>
          </a:p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Neutralization of several </a:t>
            </a:r>
            <a:r>
              <a:rPr lang="en-US" sz="28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S. </a:t>
            </a:r>
            <a:r>
              <a:rPr lang="en-US" sz="2800" b="1" i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pyogenes</a:t>
            </a:r>
            <a:r>
              <a:rPr lang="en-US" sz="28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strains</a:t>
            </a:r>
            <a:endParaRPr lang="en-US" sz="2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463039" y="5821680"/>
            <a:ext cx="4815510" cy="680720"/>
            <a:chOff x="1300479" y="5821680"/>
            <a:chExt cx="4280453" cy="680720"/>
          </a:xfrm>
        </p:grpSpPr>
        <p:grpSp>
          <p:nvGrpSpPr>
            <p:cNvPr id="8" name="Group 7"/>
            <p:cNvGrpSpPr/>
            <p:nvPr/>
          </p:nvGrpSpPr>
          <p:grpSpPr>
            <a:xfrm>
              <a:off x="1412240" y="5821680"/>
              <a:ext cx="4168692" cy="611913"/>
              <a:chOff x="1412240" y="5821680"/>
              <a:chExt cx="4168692" cy="611913"/>
            </a:xfrm>
          </p:grpSpPr>
          <p:sp>
            <p:nvSpPr>
              <p:cNvPr id="4" name="Isosceles Triangle 3"/>
              <p:cNvSpPr/>
              <p:nvPr/>
            </p:nvSpPr>
            <p:spPr>
              <a:xfrm>
                <a:off x="1412240" y="5943600"/>
                <a:ext cx="91440" cy="914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1412240" y="6268056"/>
                <a:ext cx="91440" cy="81280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527092" y="5821680"/>
                <a:ext cx="40538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StreptInCor</a:t>
                </a:r>
                <a:r>
                  <a:rPr lang="en-US" sz="1400" dirty="0" smtClean="0"/>
                  <a:t> immunized BALB/c sera</a:t>
                </a:r>
                <a:endParaRPr lang="en-US" sz="1400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513840" y="6125816"/>
                <a:ext cx="33121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Control sera</a:t>
                </a:r>
                <a:endParaRPr lang="en-US" sz="1400" dirty="0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1300479" y="5821680"/>
              <a:ext cx="3934129" cy="680720"/>
            </a:xfrm>
            <a:prstGeom prst="rect">
              <a:avLst/>
            </a:prstGeom>
            <a:noFill/>
            <a:ln w="28575" cmpd="sng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Elipse 11"/>
          <p:cNvSpPr/>
          <p:nvPr/>
        </p:nvSpPr>
        <p:spPr>
          <a:xfrm>
            <a:off x="4798162" y="4187701"/>
            <a:ext cx="655983" cy="6891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2855062" y="3909388"/>
            <a:ext cx="859940" cy="110655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1105236" y="3564835"/>
            <a:ext cx="803081" cy="1166174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20" name="Elipse 19"/>
          <p:cNvSpPr/>
          <p:nvPr/>
        </p:nvSpPr>
        <p:spPr>
          <a:xfrm>
            <a:off x="8296774" y="4320199"/>
            <a:ext cx="655983" cy="6891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6433145" y="3458819"/>
            <a:ext cx="827433" cy="821624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6433145" y="6353639"/>
            <a:ext cx="3661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De </a:t>
            </a:r>
            <a:r>
              <a:rPr lang="pt-BR" sz="1200" dirty="0" err="1" smtClean="0">
                <a:latin typeface="Arial" pitchFamily="34" charset="0"/>
                <a:cs typeface="Arial" pitchFamily="34" charset="0"/>
              </a:rPr>
              <a:t>Amicis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MK, Guilherme L, </a:t>
            </a:r>
            <a:r>
              <a:rPr lang="pt-BR" sz="1200" dirty="0" err="1" smtClean="0">
                <a:latin typeface="Arial" pitchFamily="34" charset="0"/>
                <a:cs typeface="Arial" pitchFamily="34" charset="0"/>
              </a:rPr>
              <a:t>Vaccine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, 2013/2014</a:t>
            </a:r>
            <a:endParaRPr lang="pt-BR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69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04" y="1546264"/>
            <a:ext cx="9167181" cy="39439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CaixaDeTexto 1"/>
          <p:cNvSpPr txBox="1"/>
          <p:nvPr/>
        </p:nvSpPr>
        <p:spPr>
          <a:xfrm>
            <a:off x="281966" y="110242"/>
            <a:ext cx="9812359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Anti-StreptInCor</a:t>
            </a:r>
            <a:r>
              <a:rPr lang="pt-BR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antibodies</a:t>
            </a:r>
            <a:r>
              <a:rPr lang="pt-BR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induce</a:t>
            </a:r>
            <a:endParaRPr lang="pt-BR" sz="2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pt-BR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opsonophagocytose</a:t>
            </a:r>
            <a:r>
              <a:rPr lang="pt-BR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pt-BR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S. </a:t>
            </a:r>
            <a:r>
              <a:rPr lang="pt-BR" sz="2800" b="1" i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pyogenes</a:t>
            </a:r>
            <a:r>
              <a:rPr lang="pt-BR" sz="28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death</a:t>
            </a:r>
            <a:endParaRPr lang="pt-BR" sz="2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42191" y="5660432"/>
            <a:ext cx="4821449" cy="943368"/>
            <a:chOff x="1281948" y="5821680"/>
            <a:chExt cx="4285732" cy="943368"/>
          </a:xfrm>
        </p:grpSpPr>
        <p:sp>
          <p:nvSpPr>
            <p:cNvPr id="5" name="Rectangle 4"/>
            <p:cNvSpPr/>
            <p:nvPr/>
          </p:nvSpPr>
          <p:spPr>
            <a:xfrm>
              <a:off x="1281948" y="5830815"/>
              <a:ext cx="3769360" cy="934233"/>
            </a:xfrm>
            <a:prstGeom prst="rect">
              <a:avLst/>
            </a:prstGeom>
            <a:noFill/>
            <a:ln w="28575" cmpd="sng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389560" y="5821680"/>
              <a:ext cx="4178120" cy="898009"/>
              <a:chOff x="1389560" y="5821680"/>
              <a:chExt cx="4178120" cy="898009"/>
            </a:xfrm>
          </p:grpSpPr>
          <p:sp>
            <p:nvSpPr>
              <p:cNvPr id="7" name="Isosceles Triangle 6"/>
              <p:cNvSpPr/>
              <p:nvPr/>
            </p:nvSpPr>
            <p:spPr>
              <a:xfrm>
                <a:off x="1412240" y="5943600"/>
                <a:ext cx="91440" cy="914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412240" y="6268056"/>
                <a:ext cx="91440" cy="81280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513840" y="5821680"/>
                <a:ext cx="40538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/>
                  <a:t>StreptInCor</a:t>
                </a:r>
                <a:r>
                  <a:rPr lang="en-US" sz="1400" dirty="0"/>
                  <a:t> immunized BALB/c sera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513840" y="6125816"/>
                <a:ext cx="33121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Control sera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515859" y="6411912"/>
                <a:ext cx="33121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smtClean="0"/>
                  <a:t>Pool of </a:t>
                </a:r>
                <a:r>
                  <a:rPr lang="en-US" sz="1400" dirty="0" smtClean="0"/>
                  <a:t> pre-immune  mice sera</a:t>
                </a:r>
                <a:endParaRPr lang="en-US" sz="1400" dirty="0"/>
              </a:p>
            </p:txBody>
          </p:sp>
          <p:sp>
            <p:nvSpPr>
              <p:cNvPr id="12" name="Diamond 11"/>
              <p:cNvSpPr/>
              <p:nvPr/>
            </p:nvSpPr>
            <p:spPr>
              <a:xfrm>
                <a:off x="1389560" y="6501634"/>
                <a:ext cx="146983" cy="138723"/>
              </a:xfrm>
              <a:prstGeom prst="diamond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" name="Elipse 13"/>
          <p:cNvSpPr/>
          <p:nvPr/>
        </p:nvSpPr>
        <p:spPr>
          <a:xfrm>
            <a:off x="1453697" y="4234065"/>
            <a:ext cx="655983" cy="636092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3071271" y="4353321"/>
            <a:ext cx="655983" cy="722244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16" name="Elipse 15"/>
          <p:cNvSpPr/>
          <p:nvPr/>
        </p:nvSpPr>
        <p:spPr>
          <a:xfrm>
            <a:off x="4614303" y="3432309"/>
            <a:ext cx="655983" cy="722244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6231878" y="4267201"/>
            <a:ext cx="655983" cy="6891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18" name="Elipse 17"/>
          <p:cNvSpPr/>
          <p:nvPr/>
        </p:nvSpPr>
        <p:spPr>
          <a:xfrm>
            <a:off x="7819635" y="4161183"/>
            <a:ext cx="655983" cy="682478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6479665" y="6381328"/>
            <a:ext cx="3488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De </a:t>
            </a:r>
            <a:r>
              <a:rPr lang="pt-BR" sz="1200" dirty="0" err="1" smtClean="0">
                <a:latin typeface="Arial" pitchFamily="34" charset="0"/>
                <a:cs typeface="Arial" pitchFamily="34" charset="0"/>
              </a:rPr>
              <a:t>Amicis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MK, Guilherme L,  </a:t>
            </a:r>
            <a:r>
              <a:rPr lang="pt-BR" sz="1200" dirty="0" err="1" smtClean="0">
                <a:latin typeface="Arial" pitchFamily="34" charset="0"/>
                <a:cs typeface="Arial" pitchFamily="34" charset="0"/>
              </a:rPr>
              <a:t>Vaccine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, 2013/14</a:t>
            </a:r>
            <a:endParaRPr lang="pt-BR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64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357" y="1196752"/>
            <a:ext cx="7916388" cy="4895778"/>
          </a:xfrm>
          <a:prstGeom prst="rect">
            <a:avLst/>
          </a:prstGeom>
        </p:spPr>
      </p:pic>
      <p:sp>
        <p:nvSpPr>
          <p:cNvPr id="3" name="CaixaDeTexto 1"/>
          <p:cNvSpPr txBox="1"/>
          <p:nvPr/>
        </p:nvSpPr>
        <p:spPr>
          <a:xfrm>
            <a:off x="231539" y="80180"/>
            <a:ext cx="9812359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Opsonization</a:t>
            </a:r>
            <a:r>
              <a:rPr lang="pt-BR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t-BR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phagocytose</a:t>
            </a:r>
            <a:r>
              <a:rPr lang="pt-BR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pt-BR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death</a:t>
            </a:r>
            <a:r>
              <a:rPr lang="pt-BR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pt-BR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M1 </a:t>
            </a:r>
            <a:r>
              <a:rPr lang="pt-BR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induced</a:t>
            </a:r>
            <a:r>
              <a:rPr lang="pt-BR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by</a:t>
            </a:r>
            <a:r>
              <a:rPr lang="pt-BR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anti-StreptInCor</a:t>
            </a:r>
            <a:r>
              <a:rPr lang="pt-BR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antibodies</a:t>
            </a:r>
            <a:r>
              <a:rPr lang="pt-BR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t-BR" sz="2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392" y="2345582"/>
            <a:ext cx="1625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/>
              <a:t>Pré</a:t>
            </a:r>
            <a:r>
              <a:rPr lang="en-US" sz="2200" b="1" dirty="0" smtClean="0"/>
              <a:t>-immune</a:t>
            </a:r>
          </a:p>
          <a:p>
            <a:pPr algn="ctr"/>
            <a:r>
              <a:rPr lang="en-US" sz="2200" b="1" dirty="0" smtClean="0"/>
              <a:t>sera</a:t>
            </a:r>
            <a:endParaRPr lang="en-US" sz="2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6809" y="4769014"/>
            <a:ext cx="1900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/>
              <a:t>Hiperimmune</a:t>
            </a:r>
            <a:endParaRPr lang="en-US" sz="2200" b="1" dirty="0" smtClean="0"/>
          </a:p>
          <a:p>
            <a:pPr algn="ctr"/>
            <a:r>
              <a:rPr lang="en-US" sz="2200" b="1" dirty="0" smtClean="0"/>
              <a:t>sera</a:t>
            </a:r>
            <a:endParaRPr lang="en-US" sz="2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75954" y="6165304"/>
            <a:ext cx="1391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S.pyogenes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147592" y="6372036"/>
            <a:ext cx="415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Phagocytosis of </a:t>
            </a:r>
            <a:r>
              <a:rPr lang="en-US" i="1" dirty="0" err="1" smtClean="0"/>
              <a:t>S.pyogenes</a:t>
            </a:r>
            <a:r>
              <a:rPr lang="en-US" dirty="0" smtClean="0"/>
              <a:t>  by APC</a:t>
            </a:r>
            <a:endParaRPr lang="en-US" i="1" dirty="0"/>
          </a:p>
        </p:txBody>
      </p:sp>
      <p:sp>
        <p:nvSpPr>
          <p:cNvPr id="30" name="Rectangle 29"/>
          <p:cNvSpPr/>
          <p:nvPr/>
        </p:nvSpPr>
        <p:spPr>
          <a:xfrm>
            <a:off x="148392" y="6093296"/>
            <a:ext cx="1768965" cy="601812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634144" y="6237312"/>
            <a:ext cx="4669596" cy="592964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ixaDeTexto 15"/>
          <p:cNvSpPr txBox="1"/>
          <p:nvPr/>
        </p:nvSpPr>
        <p:spPr>
          <a:xfrm>
            <a:off x="7663781" y="6279703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De </a:t>
            </a:r>
            <a:r>
              <a:rPr lang="pt-BR" sz="1200" dirty="0" err="1" smtClean="0">
                <a:latin typeface="Arial" pitchFamily="34" charset="0"/>
                <a:cs typeface="Arial" pitchFamily="34" charset="0"/>
              </a:rPr>
              <a:t>Amicis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MK, Guilherme L,  </a:t>
            </a:r>
          </a:p>
          <a:p>
            <a:r>
              <a:rPr lang="pt-BR" sz="1200" dirty="0" err="1" smtClean="0">
                <a:latin typeface="Arial" pitchFamily="34" charset="0"/>
                <a:cs typeface="Arial" pitchFamily="34" charset="0"/>
              </a:rPr>
              <a:t>Vaccine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, 2013/14</a:t>
            </a:r>
            <a:endParaRPr lang="pt-BR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358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47876" y="1628777"/>
            <a:ext cx="6191250" cy="3540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200" b="1" dirty="0"/>
              <a:t>HLA </a:t>
            </a:r>
            <a:r>
              <a:rPr lang="pt-BR" sz="3200" b="1" dirty="0" err="1"/>
              <a:t>Class</a:t>
            </a:r>
            <a:r>
              <a:rPr lang="pt-BR" sz="3200" b="1" dirty="0"/>
              <a:t> II </a:t>
            </a:r>
            <a:r>
              <a:rPr lang="pt-BR" sz="3200" b="1" dirty="0" err="1"/>
              <a:t>Tg</a:t>
            </a:r>
            <a:r>
              <a:rPr lang="pt-BR" sz="3200" b="1" dirty="0"/>
              <a:t> </a:t>
            </a:r>
            <a:r>
              <a:rPr lang="pt-BR" sz="3200" b="1" dirty="0" err="1"/>
              <a:t>Mice</a:t>
            </a:r>
            <a:r>
              <a:rPr lang="pt-BR" sz="3200" b="1" dirty="0"/>
              <a:t> </a:t>
            </a:r>
            <a:r>
              <a:rPr lang="pt-BR" sz="3200" b="1" dirty="0" err="1"/>
              <a:t>Model</a:t>
            </a:r>
            <a:endParaRPr lang="pt-BR" sz="3200" b="1" dirty="0"/>
          </a:p>
          <a:p>
            <a:pPr algn="ctr">
              <a:defRPr/>
            </a:pPr>
            <a:endParaRPr lang="pt-BR" sz="3200" b="1" dirty="0"/>
          </a:p>
          <a:p>
            <a:pPr marL="457200" indent="-457200" algn="ctr">
              <a:buFont typeface="Arial" pitchFamily="34" charset="0"/>
              <a:buChar char="•"/>
              <a:defRPr/>
            </a:pPr>
            <a:r>
              <a:rPr lang="pt-BR" sz="3200" b="1" dirty="0"/>
              <a:t>DRB1 (DR2, DR4) </a:t>
            </a:r>
          </a:p>
          <a:p>
            <a:pPr marL="457200" indent="-457200" algn="ctr">
              <a:buFont typeface="Arial" pitchFamily="34" charset="0"/>
              <a:buChar char="•"/>
              <a:defRPr/>
            </a:pPr>
            <a:endParaRPr lang="pt-BR" sz="3200" b="1" dirty="0"/>
          </a:p>
          <a:p>
            <a:pPr marL="457200" indent="-457200" algn="ctr">
              <a:buFont typeface="Arial" pitchFamily="34" charset="0"/>
              <a:buChar char="•"/>
              <a:defRPr/>
            </a:pPr>
            <a:r>
              <a:rPr lang="pt-BR" sz="3200" b="1" dirty="0"/>
              <a:t>DQ6 </a:t>
            </a:r>
            <a:r>
              <a:rPr lang="pt-BR" sz="3200" b="1" dirty="0" err="1"/>
              <a:t>and</a:t>
            </a:r>
            <a:r>
              <a:rPr lang="pt-BR" sz="3200" b="1" dirty="0"/>
              <a:t> DQ8</a:t>
            </a:r>
          </a:p>
          <a:p>
            <a:pPr algn="ctr">
              <a:defRPr/>
            </a:pPr>
            <a:endParaRPr lang="pt-BR" sz="3200" b="1" dirty="0"/>
          </a:p>
          <a:p>
            <a:pPr algn="ctr">
              <a:defRPr/>
            </a:pPr>
            <a:r>
              <a:rPr lang="pt-BR" sz="3200" b="1" dirty="0"/>
              <a:t> </a:t>
            </a:r>
          </a:p>
        </p:txBody>
      </p:sp>
      <p:sp>
        <p:nvSpPr>
          <p:cNvPr id="8195" name="CaixaDeTexto 2"/>
          <p:cNvSpPr txBox="1">
            <a:spLocks noChangeArrowheads="1"/>
          </p:cNvSpPr>
          <p:nvPr/>
        </p:nvSpPr>
        <p:spPr bwMode="auto">
          <a:xfrm>
            <a:off x="5143501" y="6011864"/>
            <a:ext cx="4752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dirty="0" err="1"/>
              <a:t>Prof</a:t>
            </a:r>
            <a:r>
              <a:rPr lang="pt-BR" dirty="0"/>
              <a:t> </a:t>
            </a:r>
            <a:r>
              <a:rPr lang="pt-BR" dirty="0" err="1"/>
              <a:t>Chella</a:t>
            </a:r>
            <a:r>
              <a:rPr lang="pt-BR" dirty="0"/>
              <a:t>  David, </a:t>
            </a:r>
            <a:r>
              <a:rPr lang="pt-BR" dirty="0" err="1"/>
              <a:t>Clinic</a:t>
            </a:r>
            <a:r>
              <a:rPr lang="pt-BR" dirty="0"/>
              <a:t> </a:t>
            </a:r>
            <a:r>
              <a:rPr lang="pt-BR" dirty="0" err="1"/>
              <a:t>Mayo</a:t>
            </a:r>
            <a:r>
              <a:rPr lang="pt-BR" dirty="0"/>
              <a:t>, USA </a:t>
            </a:r>
          </a:p>
        </p:txBody>
      </p:sp>
    </p:spTree>
    <p:extLst>
      <p:ext uri="{BB962C8B-B14F-4D97-AF65-F5344CB8AC3E}">
        <p14:creationId xmlns:p14="http://schemas.microsoft.com/office/powerpoint/2010/main" xmlns="" val="159268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1250" y="1675532"/>
            <a:ext cx="8208963" cy="484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tângulo 4"/>
          <p:cNvSpPr>
            <a:spLocks noChangeArrowheads="1"/>
          </p:cNvSpPr>
          <p:nvPr/>
        </p:nvSpPr>
        <p:spPr bwMode="auto">
          <a:xfrm>
            <a:off x="282961" y="260648"/>
            <a:ext cx="9883098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HLA </a:t>
            </a:r>
            <a:r>
              <a:rPr lang="pt-BR" sz="2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class</a:t>
            </a:r>
            <a:r>
              <a:rPr lang="pt-BR" sz="2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II </a:t>
            </a:r>
            <a:r>
              <a:rPr lang="pt-BR" sz="2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Tg</a:t>
            </a:r>
            <a:r>
              <a:rPr lang="pt-BR" sz="2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Mice</a:t>
            </a:r>
            <a:endParaRPr lang="pt-BR" sz="28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2400" dirty="0" err="1" smtClean="0">
                <a:latin typeface="Arial" pitchFamily="34" charset="0"/>
                <a:cs typeface="Arial" pitchFamily="34" charset="0"/>
              </a:rPr>
              <a:t>StreptInCor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err="1">
                <a:latin typeface="Arial" pitchFamily="34" charset="0"/>
                <a:cs typeface="Arial" pitchFamily="34" charset="0"/>
              </a:rPr>
              <a:t>antibodies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err="1">
                <a:latin typeface="Arial" pitchFamily="34" charset="0"/>
                <a:cs typeface="Arial" pitchFamily="34" charset="0"/>
              </a:rPr>
              <a:t>recognize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heterologous protein without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crossreactivity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against cardiac </a:t>
            </a:r>
            <a:r>
              <a:rPr lang="pt-BR" sz="2400" dirty="0" err="1" smtClean="0">
                <a:latin typeface="Arial" pitchFamily="34" charset="0"/>
                <a:cs typeface="Arial" pitchFamily="34" charset="0"/>
              </a:rPr>
              <a:t>myosin</a:t>
            </a:r>
            <a:endParaRPr lang="pt-B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20" name="CaixaDeTexto 6"/>
          <p:cNvSpPr txBox="1">
            <a:spLocks noChangeArrowheads="1"/>
          </p:cNvSpPr>
          <p:nvPr/>
        </p:nvSpPr>
        <p:spPr bwMode="auto">
          <a:xfrm>
            <a:off x="5719763" y="6505600"/>
            <a:ext cx="43926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400" dirty="0" err="1"/>
              <a:t>Guerino</a:t>
            </a:r>
            <a:r>
              <a:rPr lang="pt-BR" sz="1400" dirty="0"/>
              <a:t>, T; Guilherme L,  </a:t>
            </a:r>
            <a:r>
              <a:rPr lang="pt-BR" sz="1400" dirty="0" err="1"/>
              <a:t>Vaccine</a:t>
            </a:r>
            <a:r>
              <a:rPr lang="pt-BR" sz="1400" dirty="0"/>
              <a:t>, </a:t>
            </a:r>
            <a:r>
              <a:rPr lang="pt-BR" sz="1400" dirty="0" smtClean="0"/>
              <a:t>2011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xmlns="" val="413924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6193" y="1268413"/>
            <a:ext cx="8426053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CaixaDeTexto 1"/>
          <p:cNvSpPr txBox="1">
            <a:spLocks noChangeArrowheads="1"/>
          </p:cNvSpPr>
          <p:nvPr/>
        </p:nvSpPr>
        <p:spPr bwMode="auto">
          <a:xfrm>
            <a:off x="1182291" y="188913"/>
            <a:ext cx="85689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t-BR" sz="2400" b="1">
                <a:latin typeface="Arial" charset="0"/>
              </a:rPr>
              <a:t>HLA-Class II -Transgenic mice: StreptInCor  + ALUM</a:t>
            </a:r>
          </a:p>
        </p:txBody>
      </p:sp>
      <p:sp>
        <p:nvSpPr>
          <p:cNvPr id="12292" name="CaixaDeTexto 2"/>
          <p:cNvSpPr txBox="1">
            <a:spLocks noChangeArrowheads="1"/>
          </p:cNvSpPr>
          <p:nvPr/>
        </p:nvSpPr>
        <p:spPr bwMode="auto">
          <a:xfrm>
            <a:off x="6656190" y="6465889"/>
            <a:ext cx="3095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sz="1200">
                <a:latin typeface="Arial" charset="0"/>
              </a:rPr>
              <a:t>Guerino, T Guilherme et al, Vaccine, 2011</a:t>
            </a:r>
          </a:p>
        </p:txBody>
      </p:sp>
      <p:sp>
        <p:nvSpPr>
          <p:cNvPr id="2" name="Elipse 1"/>
          <p:cNvSpPr/>
          <p:nvPr/>
        </p:nvSpPr>
        <p:spPr>
          <a:xfrm>
            <a:off x="1903810" y="1268414"/>
            <a:ext cx="2519958" cy="302418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Elipse 5"/>
          <p:cNvSpPr/>
          <p:nvPr/>
        </p:nvSpPr>
        <p:spPr>
          <a:xfrm>
            <a:off x="4998839" y="1989138"/>
            <a:ext cx="1728788" cy="33115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416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2119313" y="1268413"/>
          <a:ext cx="6192837" cy="5067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4239"/>
                <a:gridCol w="925374"/>
                <a:gridCol w="925374"/>
                <a:gridCol w="928925"/>
                <a:gridCol w="92892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Overlapping Peptides Sequences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(20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</a:rPr>
                        <a:t>aa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 residues)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Transgenic Mice Bearing HLA Class II Alleles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</a:rPr>
                        <a:t>Humoral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 Immune Response (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</a:rPr>
                        <a:t>IgG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DR2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DR4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DQ6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DQ8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KGLRRDLDASREAKKQLEAE</a:t>
                      </a:r>
                      <a:endParaRPr lang="pt-BR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/6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/6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400" baseline="3000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/6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en-US" sz="1400" baseline="3000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/6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KGLRRDLDASREAKKQVEKA</a:t>
                      </a:r>
                      <a:endParaRPr lang="pt-BR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/6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/6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1400" baseline="3000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/6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400" baseline="3000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/6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GLRRDLDASREAKKQVEKAL</a:t>
                      </a:r>
                      <a:endParaRPr lang="pt-BR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/6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/6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/6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1400" baseline="3000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/6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LDASREAKKQLEAEQQKLEE</a:t>
                      </a:r>
                      <a:endParaRPr lang="pt-BR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400" baseline="3000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/6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/6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/6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r>
                        <a:rPr lang="en-US" sz="1400" baseline="3000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/6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KLEEQNKISEASRKGLRRDL</a:t>
                      </a:r>
                      <a:endParaRPr lang="pt-BR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/6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400" baseline="3000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/6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/6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/6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chemeClr val="tx1"/>
                          </a:solidFill>
                          <a:effectLst/>
                        </a:rPr>
                        <a:t>KISEASRKGLRRDLDASREA</a:t>
                      </a:r>
                      <a:endParaRPr lang="pt-BR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en-US" sz="1400" baseline="3000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/6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/6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/6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/6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solidFill>
                            <a:schemeClr val="tx1"/>
                          </a:solidFill>
                          <a:effectLst/>
                        </a:rPr>
                        <a:t>SEASRKGLRRDLDASREAKK</a:t>
                      </a:r>
                      <a:endParaRPr lang="pt-BR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/6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/6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/6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/6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ASRKGLRRDLDASREAKKQV</a:t>
                      </a:r>
                      <a:endParaRPr lang="pt-BR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/6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/6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/6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/6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noFill/>
                  </a:tcPr>
                </a:tc>
              </a:tr>
            </a:tbl>
          </a:graphicData>
        </a:graphic>
      </p:graphicFrame>
      <p:grpSp>
        <p:nvGrpSpPr>
          <p:cNvPr id="11331" name="Grupo 2"/>
          <p:cNvGrpSpPr>
            <a:grpSpLocks/>
          </p:cNvGrpSpPr>
          <p:nvPr/>
        </p:nvGrpSpPr>
        <p:grpSpPr bwMode="auto">
          <a:xfrm>
            <a:off x="2047876" y="1341439"/>
            <a:ext cx="6335713" cy="4968875"/>
            <a:chOff x="2047875" y="1340768"/>
            <a:chExt cx="6335713" cy="4968875"/>
          </a:xfrm>
        </p:grpSpPr>
        <p:cxnSp>
          <p:nvCxnSpPr>
            <p:cNvPr id="4" name="Conector reto 3"/>
            <p:cNvCxnSpPr/>
            <p:nvPr/>
          </p:nvCxnSpPr>
          <p:spPr bwMode="auto">
            <a:xfrm>
              <a:off x="2119313" y="1340768"/>
              <a:ext cx="62642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ector reto 4"/>
            <p:cNvCxnSpPr/>
            <p:nvPr/>
          </p:nvCxnSpPr>
          <p:spPr bwMode="auto">
            <a:xfrm>
              <a:off x="2119313" y="2348830"/>
              <a:ext cx="62642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to 5"/>
            <p:cNvCxnSpPr/>
            <p:nvPr/>
          </p:nvCxnSpPr>
          <p:spPr bwMode="auto">
            <a:xfrm>
              <a:off x="2047875" y="6309643"/>
              <a:ext cx="62642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32" name="Retângulo 15"/>
          <p:cNvSpPr>
            <a:spLocks noChangeArrowheads="1"/>
          </p:cNvSpPr>
          <p:nvPr/>
        </p:nvSpPr>
        <p:spPr bwMode="auto">
          <a:xfrm>
            <a:off x="282960" y="260649"/>
            <a:ext cx="955906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600" dirty="0"/>
              <a:t>Immune Recognition of Overlapping M Protein C-terminal Peptides </a:t>
            </a:r>
            <a:endParaRPr lang="pt-BR" sz="2600" dirty="0"/>
          </a:p>
        </p:txBody>
      </p:sp>
      <p:sp>
        <p:nvSpPr>
          <p:cNvPr id="11333" name="CaixaDeTexto 16"/>
          <p:cNvSpPr txBox="1">
            <a:spLocks noChangeArrowheads="1"/>
          </p:cNvSpPr>
          <p:nvPr/>
        </p:nvSpPr>
        <p:spPr bwMode="auto">
          <a:xfrm>
            <a:off x="103188" y="6535739"/>
            <a:ext cx="36718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200" dirty="0" err="1"/>
              <a:t>Guerino</a:t>
            </a:r>
            <a:r>
              <a:rPr lang="pt-BR" sz="1200" dirty="0"/>
              <a:t>, T; Guilherme L, </a:t>
            </a:r>
            <a:r>
              <a:rPr lang="pt-BR" sz="1200" dirty="0" err="1"/>
              <a:t>Vaccine</a:t>
            </a:r>
            <a:r>
              <a:rPr lang="pt-BR" sz="1200" dirty="0"/>
              <a:t>, 2011</a:t>
            </a:r>
            <a:r>
              <a:rPr lang="pt-BR" sz="1200" dirty="0" smtClean="0"/>
              <a:t>,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xmlns="" val="395065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704977"/>
            <a:ext cx="2813050" cy="474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CaixaDeTexto 3"/>
          <p:cNvSpPr txBox="1">
            <a:spLocks noChangeArrowheads="1"/>
          </p:cNvSpPr>
          <p:nvPr/>
        </p:nvSpPr>
        <p:spPr bwMode="auto">
          <a:xfrm>
            <a:off x="5575300" y="2306638"/>
            <a:ext cx="3455988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rabicPlain"/>
            </a:pPr>
            <a:r>
              <a:rPr lang="pt-BR"/>
              <a:t>(+) mouse anti-myosin sera</a:t>
            </a:r>
          </a:p>
          <a:p>
            <a:pPr eaLnBrk="1" hangingPunct="1">
              <a:buFontTx/>
              <a:buAutoNum type="arabicPlain"/>
            </a:pPr>
            <a:endParaRPr lang="pt-BR"/>
          </a:p>
          <a:p>
            <a:pPr eaLnBrk="1" hangingPunct="1">
              <a:buFontTx/>
              <a:buAutoNum type="arabicPlain" startAt="2"/>
            </a:pPr>
            <a:r>
              <a:rPr lang="pt-BR"/>
              <a:t>(-) non-immunized sera</a:t>
            </a:r>
          </a:p>
          <a:p>
            <a:pPr eaLnBrk="1" hangingPunct="1">
              <a:buFontTx/>
              <a:buAutoNum type="arabicPlain" startAt="2"/>
            </a:pPr>
            <a:endParaRPr lang="pt-BR"/>
          </a:p>
          <a:p>
            <a:pPr eaLnBrk="1" hangingPunct="1">
              <a:buFontTx/>
              <a:buAutoNum type="arabicPlain" startAt="2"/>
            </a:pPr>
            <a:r>
              <a:rPr lang="pt-BR"/>
              <a:t> DR2 tg mice sera</a:t>
            </a:r>
          </a:p>
          <a:p>
            <a:pPr eaLnBrk="1" hangingPunct="1">
              <a:buFontTx/>
              <a:buAutoNum type="arabicPlain" startAt="2"/>
            </a:pPr>
            <a:endParaRPr lang="pt-BR"/>
          </a:p>
          <a:p>
            <a:pPr eaLnBrk="1" hangingPunct="1">
              <a:buFontTx/>
              <a:buAutoNum type="arabicPlain" startAt="2"/>
            </a:pPr>
            <a:r>
              <a:rPr lang="pt-BR"/>
              <a:t> DR4 tg mice sera</a:t>
            </a:r>
          </a:p>
          <a:p>
            <a:pPr eaLnBrk="1" hangingPunct="1">
              <a:buFontTx/>
              <a:buAutoNum type="arabicPlain" startAt="2"/>
            </a:pPr>
            <a:endParaRPr lang="pt-BR"/>
          </a:p>
          <a:p>
            <a:pPr eaLnBrk="1" hangingPunct="1">
              <a:buFontTx/>
              <a:buAutoNum type="arabicPlain" startAt="2"/>
            </a:pPr>
            <a:r>
              <a:rPr lang="pt-BR"/>
              <a:t> DQ6 tg mice sera</a:t>
            </a:r>
          </a:p>
          <a:p>
            <a:pPr eaLnBrk="1" hangingPunct="1">
              <a:buFontTx/>
              <a:buAutoNum type="arabicPlain" startAt="2"/>
            </a:pPr>
            <a:endParaRPr lang="pt-BR"/>
          </a:p>
          <a:p>
            <a:pPr eaLnBrk="1" hangingPunct="1">
              <a:buFontTx/>
              <a:buAutoNum type="arabicPlain" startAt="2"/>
            </a:pPr>
            <a:r>
              <a:rPr lang="pt-BR"/>
              <a:t> DQ8 tg mice sera</a:t>
            </a:r>
          </a:p>
        </p:txBody>
      </p:sp>
      <p:sp>
        <p:nvSpPr>
          <p:cNvPr id="12292" name="CaixaDeTexto 4"/>
          <p:cNvSpPr txBox="1">
            <a:spLocks noChangeArrowheads="1"/>
          </p:cNvSpPr>
          <p:nvPr/>
        </p:nvSpPr>
        <p:spPr bwMode="auto">
          <a:xfrm>
            <a:off x="5935663" y="6434140"/>
            <a:ext cx="41036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400" dirty="0" err="1"/>
              <a:t>Guerino</a:t>
            </a:r>
            <a:r>
              <a:rPr lang="pt-BR" sz="1400" dirty="0"/>
              <a:t>, T; Guilherme L, </a:t>
            </a:r>
            <a:r>
              <a:rPr lang="pt-BR" sz="1400" dirty="0" err="1"/>
              <a:t>Vaccine</a:t>
            </a:r>
            <a:r>
              <a:rPr lang="pt-BR" sz="1400" dirty="0"/>
              <a:t>, </a:t>
            </a:r>
            <a:r>
              <a:rPr lang="pt-BR" sz="1400" dirty="0" smtClean="0"/>
              <a:t>2011</a:t>
            </a:r>
            <a:endParaRPr lang="pt-BR" sz="1400" dirty="0"/>
          </a:p>
        </p:txBody>
      </p:sp>
      <p:sp>
        <p:nvSpPr>
          <p:cNvPr id="12293" name="Retângulo 5"/>
          <p:cNvSpPr>
            <a:spLocks noChangeArrowheads="1"/>
          </p:cNvSpPr>
          <p:nvPr/>
        </p:nvSpPr>
        <p:spPr bwMode="auto">
          <a:xfrm>
            <a:off x="463551" y="333377"/>
            <a:ext cx="95758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600" dirty="0" err="1">
                <a:latin typeface="Arial" pitchFamily="34" charset="0"/>
                <a:cs typeface="Arial" pitchFamily="34" charset="0"/>
              </a:rPr>
              <a:t>StreptInCor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did not Induce Heart-tissue Proteins </a:t>
            </a:r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Crossreactive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600" dirty="0" err="1" smtClean="0">
                <a:latin typeface="Arial" pitchFamily="34" charset="0"/>
                <a:cs typeface="Arial" pitchFamily="34" charset="0"/>
              </a:rPr>
              <a:t>Antibodies</a:t>
            </a:r>
            <a:endParaRPr lang="pt-BR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294" name="CaixaDeTexto 1"/>
          <p:cNvSpPr txBox="1">
            <a:spLocks noChangeArrowheads="1"/>
          </p:cNvSpPr>
          <p:nvPr/>
        </p:nvSpPr>
        <p:spPr bwMode="auto">
          <a:xfrm>
            <a:off x="589241" y="6453190"/>
            <a:ext cx="46352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/>
              <a:t>Human myocardium </a:t>
            </a:r>
            <a:r>
              <a:rPr lang="en-US" sz="1400" dirty="0" smtClean="0"/>
              <a:t>tissue,   Cadaveric </a:t>
            </a:r>
            <a:r>
              <a:rPr lang="en-US" sz="1400" dirty="0"/>
              <a:t>donor</a:t>
            </a:r>
          </a:p>
        </p:txBody>
      </p:sp>
    </p:spTree>
    <p:extLst>
      <p:ext uri="{BB962C8B-B14F-4D97-AF65-F5344CB8AC3E}">
        <p14:creationId xmlns:p14="http://schemas.microsoft.com/office/powerpoint/2010/main" xmlns="" val="276235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7482" y="323850"/>
            <a:ext cx="4884540" cy="634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aixaDeTexto 4"/>
          <p:cNvSpPr txBox="1">
            <a:spLocks noChangeArrowheads="1"/>
          </p:cNvSpPr>
          <p:nvPr/>
        </p:nvSpPr>
        <p:spPr bwMode="auto">
          <a:xfrm>
            <a:off x="7665244" y="1668463"/>
            <a:ext cx="251817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>
                <a:solidFill>
                  <a:srgbClr val="C00000"/>
                </a:solidFill>
              </a:rPr>
              <a:t>A</a:t>
            </a:r>
            <a:r>
              <a:rPr lang="pt-BR"/>
              <a:t>- </a:t>
            </a:r>
            <a:r>
              <a:rPr lang="en-US"/>
              <a:t>Heart</a:t>
            </a:r>
          </a:p>
          <a:p>
            <a:r>
              <a:rPr lang="en-US">
                <a:solidFill>
                  <a:srgbClr val="C00000"/>
                </a:solidFill>
              </a:rPr>
              <a:t>B, C, D </a:t>
            </a:r>
            <a:r>
              <a:rPr lang="en-US"/>
              <a:t>–Tri, Mi, Ao valves</a:t>
            </a:r>
          </a:p>
          <a:p>
            <a:endParaRPr lang="en-US"/>
          </a:p>
          <a:p>
            <a:r>
              <a:rPr lang="en-US">
                <a:solidFill>
                  <a:srgbClr val="C00000"/>
                </a:solidFill>
              </a:rPr>
              <a:t>E</a:t>
            </a:r>
            <a:r>
              <a:rPr lang="en-US"/>
              <a:t>- Articulations</a:t>
            </a:r>
          </a:p>
          <a:p>
            <a:endParaRPr lang="en-US"/>
          </a:p>
          <a:p>
            <a:r>
              <a:rPr lang="en-US">
                <a:solidFill>
                  <a:srgbClr val="C00000"/>
                </a:solidFill>
              </a:rPr>
              <a:t>F</a:t>
            </a:r>
            <a:r>
              <a:rPr lang="en-US"/>
              <a:t>- Kidney</a:t>
            </a:r>
          </a:p>
          <a:p>
            <a:endParaRPr lang="en-US"/>
          </a:p>
          <a:p>
            <a:r>
              <a:rPr lang="en-US">
                <a:solidFill>
                  <a:srgbClr val="C00000"/>
                </a:solidFill>
              </a:rPr>
              <a:t>G</a:t>
            </a:r>
            <a:r>
              <a:rPr lang="en-US"/>
              <a:t> - Spleen</a:t>
            </a:r>
          </a:p>
          <a:p>
            <a:endParaRPr lang="en-US"/>
          </a:p>
          <a:p>
            <a:r>
              <a:rPr lang="en-US">
                <a:solidFill>
                  <a:srgbClr val="C00000"/>
                </a:solidFill>
              </a:rPr>
              <a:t>H</a:t>
            </a:r>
            <a:r>
              <a:rPr lang="en-US"/>
              <a:t> - Brain</a:t>
            </a:r>
          </a:p>
          <a:p>
            <a:endParaRPr lang="en-US"/>
          </a:p>
          <a:p>
            <a:r>
              <a:rPr lang="en-US">
                <a:solidFill>
                  <a:srgbClr val="C00000"/>
                </a:solidFill>
              </a:rPr>
              <a:t>I</a:t>
            </a:r>
            <a:r>
              <a:rPr lang="en-US"/>
              <a:t> - Liver</a:t>
            </a:r>
          </a:p>
        </p:txBody>
      </p:sp>
      <p:sp>
        <p:nvSpPr>
          <p:cNvPr id="13316" name="CaixaDeTexto 5"/>
          <p:cNvSpPr txBox="1">
            <a:spLocks noChangeArrowheads="1"/>
          </p:cNvSpPr>
          <p:nvPr/>
        </p:nvSpPr>
        <p:spPr bwMode="auto">
          <a:xfrm>
            <a:off x="30362" y="1844675"/>
            <a:ext cx="2605682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b="1">
                <a:latin typeface="Arial" charset="0"/>
              </a:rPr>
              <a:t>StreptInCor</a:t>
            </a:r>
          </a:p>
          <a:p>
            <a:pPr algn="ctr"/>
            <a:r>
              <a:rPr lang="en-US" b="1">
                <a:latin typeface="Arial" charset="0"/>
              </a:rPr>
              <a:t>vaccine did not induces</a:t>
            </a:r>
          </a:p>
          <a:p>
            <a:pPr algn="ctr"/>
            <a:r>
              <a:rPr lang="en-US" b="1">
                <a:latin typeface="Arial" charset="0"/>
              </a:rPr>
              <a:t>autoimmune reactions</a:t>
            </a:r>
          </a:p>
          <a:p>
            <a:pPr algn="ctr"/>
            <a:endParaRPr lang="pt-BR" b="1"/>
          </a:p>
          <a:p>
            <a:pPr algn="ctr"/>
            <a:r>
              <a:rPr lang="en-US" b="1">
                <a:solidFill>
                  <a:srgbClr val="FF0000"/>
                </a:solidFill>
              </a:rPr>
              <a:t>1 year </a:t>
            </a:r>
          </a:p>
          <a:p>
            <a:pPr algn="ctr"/>
            <a:r>
              <a:rPr lang="en-US" b="1">
                <a:solidFill>
                  <a:srgbClr val="FF0000"/>
                </a:solidFill>
              </a:rPr>
              <a:t>post- vaccination</a:t>
            </a:r>
          </a:p>
          <a:p>
            <a:pPr algn="ctr"/>
            <a:endParaRPr lang="en-US" b="1">
              <a:solidFill>
                <a:srgbClr val="FF0000"/>
              </a:solidFill>
            </a:endParaRPr>
          </a:p>
          <a:p>
            <a:pPr algn="ctr"/>
            <a:endParaRPr lang="en-US" b="1">
              <a:solidFill>
                <a:srgbClr val="FF0000"/>
              </a:solidFill>
            </a:endParaRPr>
          </a:p>
          <a:p>
            <a:pPr algn="ctr"/>
            <a:endParaRPr lang="pt-BR" b="1"/>
          </a:p>
          <a:p>
            <a:pPr algn="ctr"/>
            <a:endParaRPr lang="pt-BR" b="1"/>
          </a:p>
        </p:txBody>
      </p:sp>
      <p:sp>
        <p:nvSpPr>
          <p:cNvPr id="13317" name="CaixaDeTexto 6"/>
          <p:cNvSpPr txBox="1">
            <a:spLocks noChangeArrowheads="1"/>
          </p:cNvSpPr>
          <p:nvPr/>
        </p:nvSpPr>
        <p:spPr bwMode="auto">
          <a:xfrm>
            <a:off x="7715250" y="6092826"/>
            <a:ext cx="232350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t-BR" sz="1400"/>
              <a:t>Guerino, T; Guilherme L, </a:t>
            </a:r>
          </a:p>
          <a:p>
            <a:pPr algn="ctr"/>
            <a:r>
              <a:rPr lang="pt-BR" sz="1400"/>
              <a:t>Vaccine, 2011</a:t>
            </a:r>
          </a:p>
        </p:txBody>
      </p:sp>
      <p:sp>
        <p:nvSpPr>
          <p:cNvPr id="13318" name="CaixaDeTexto 5"/>
          <p:cNvSpPr txBox="1">
            <a:spLocks noChangeArrowheads="1"/>
          </p:cNvSpPr>
          <p:nvPr/>
        </p:nvSpPr>
        <p:spPr bwMode="auto">
          <a:xfrm>
            <a:off x="214312" y="428626"/>
            <a:ext cx="20716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t-BR" b="1">
                <a:latin typeface="Arial" charset="0"/>
              </a:rPr>
              <a:t>Animal model</a:t>
            </a:r>
          </a:p>
          <a:p>
            <a:pPr algn="ctr"/>
            <a:r>
              <a:rPr lang="pt-BR" b="1">
                <a:latin typeface="Arial" charset="0"/>
              </a:rPr>
              <a:t>HLA-class II Tg Mice</a:t>
            </a:r>
          </a:p>
          <a:p>
            <a:pPr algn="ctr"/>
            <a:endParaRPr lang="pt-BR" sz="2400" b="1"/>
          </a:p>
        </p:txBody>
      </p:sp>
    </p:spTree>
    <p:extLst>
      <p:ext uri="{BB962C8B-B14F-4D97-AF65-F5344CB8AC3E}">
        <p14:creationId xmlns:p14="http://schemas.microsoft.com/office/powerpoint/2010/main" xmlns="" val="255340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0875" y="1422400"/>
            <a:ext cx="6450013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858000" y="1643063"/>
            <a:ext cx="1285875" cy="36988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latin typeface="+mn-lt"/>
              </a:rPr>
              <a:t>OTHER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857375" y="4987925"/>
            <a:ext cx="1428750" cy="369888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b="1" dirty="0"/>
              <a:t>AORTIC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572250" y="4929188"/>
            <a:ext cx="1785938" cy="369887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b="1" dirty="0"/>
              <a:t>TRICUSPID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71500" y="5786438"/>
            <a:ext cx="8929688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1400" b="1" dirty="0">
                <a:latin typeface="+mn-lt"/>
              </a:rPr>
              <a:t>GROUP </a:t>
            </a:r>
            <a:r>
              <a:rPr lang="pt-BR" sz="1400" b="1" dirty="0" err="1">
                <a:latin typeface="+mn-lt"/>
              </a:rPr>
              <a:t>of</a:t>
            </a:r>
            <a:r>
              <a:rPr lang="pt-BR" sz="1400" b="1" dirty="0">
                <a:latin typeface="+mn-lt"/>
              </a:rPr>
              <a:t> PATIENTS OF RHEUMATIC FEVER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1400" b="1" dirty="0">
                <a:latin typeface="+mn-lt"/>
              </a:rPr>
              <a:t>CLINICAL HOSPITAL,  SCHOOL </a:t>
            </a:r>
            <a:r>
              <a:rPr lang="pt-BR" sz="1400" b="1" dirty="0" err="1">
                <a:latin typeface="+mn-lt"/>
              </a:rPr>
              <a:t>of</a:t>
            </a:r>
            <a:r>
              <a:rPr lang="pt-BR" sz="1400" b="1" dirty="0">
                <a:latin typeface="+mn-lt"/>
              </a:rPr>
              <a:t> MEDICINE, UNIVERSITY </a:t>
            </a:r>
            <a:r>
              <a:rPr lang="pt-BR" sz="1400" b="1" dirty="0" err="1">
                <a:latin typeface="+mn-lt"/>
              </a:rPr>
              <a:t>of</a:t>
            </a:r>
            <a:r>
              <a:rPr lang="pt-BR" sz="1400" b="1" dirty="0">
                <a:latin typeface="+mn-lt"/>
              </a:rPr>
              <a:t> SÃO PAULO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036638" y="693738"/>
            <a:ext cx="8105775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b="1" dirty="0" err="1">
                <a:latin typeface="+mn-lt"/>
              </a:rPr>
              <a:t>Pattern</a:t>
            </a:r>
            <a:r>
              <a:rPr lang="pt-BR" b="1" dirty="0">
                <a:latin typeface="+mn-lt"/>
              </a:rPr>
              <a:t> </a:t>
            </a:r>
            <a:r>
              <a:rPr lang="pt-BR" b="1" dirty="0" err="1">
                <a:latin typeface="+mn-lt"/>
              </a:rPr>
              <a:t>of</a:t>
            </a:r>
            <a:r>
              <a:rPr lang="pt-BR" b="1" dirty="0">
                <a:latin typeface="+mn-lt"/>
              </a:rPr>
              <a:t> Valvular </a:t>
            </a:r>
            <a:r>
              <a:rPr lang="pt-BR" b="1" dirty="0" err="1">
                <a:latin typeface="+mn-lt"/>
              </a:rPr>
              <a:t>Lesions</a:t>
            </a:r>
            <a:r>
              <a:rPr lang="pt-BR" b="1" dirty="0">
                <a:latin typeface="+mn-lt"/>
              </a:rPr>
              <a:t> </a:t>
            </a:r>
            <a:r>
              <a:rPr lang="pt-BR" b="1" dirty="0" err="1">
                <a:latin typeface="+mn-lt"/>
              </a:rPr>
              <a:t>of</a:t>
            </a:r>
            <a:r>
              <a:rPr lang="pt-BR" b="1" dirty="0">
                <a:latin typeface="+mn-lt"/>
              </a:rPr>
              <a:t>  </a:t>
            </a:r>
            <a:r>
              <a:rPr lang="pt-BR" b="1" dirty="0" err="1">
                <a:latin typeface="+mn-lt"/>
              </a:rPr>
              <a:t>Rheumatic</a:t>
            </a:r>
            <a:r>
              <a:rPr lang="pt-BR" b="1" dirty="0">
                <a:latin typeface="+mn-lt"/>
              </a:rPr>
              <a:t> </a:t>
            </a:r>
            <a:r>
              <a:rPr lang="pt-BR" b="1" dirty="0" err="1">
                <a:latin typeface="+mn-lt"/>
              </a:rPr>
              <a:t>Fever</a:t>
            </a:r>
            <a:r>
              <a:rPr lang="pt-BR" b="1" dirty="0">
                <a:latin typeface="+mn-lt"/>
              </a:rPr>
              <a:t>/ </a:t>
            </a:r>
            <a:r>
              <a:rPr lang="pt-BR" b="1" dirty="0" err="1">
                <a:latin typeface="+mn-lt"/>
              </a:rPr>
              <a:t>Rheumatic</a:t>
            </a:r>
            <a:r>
              <a:rPr lang="pt-BR" b="1" dirty="0">
                <a:latin typeface="+mn-lt"/>
              </a:rPr>
              <a:t> </a:t>
            </a:r>
            <a:r>
              <a:rPr lang="pt-BR" b="1" dirty="0" err="1">
                <a:latin typeface="+mn-lt"/>
              </a:rPr>
              <a:t>Heart</a:t>
            </a:r>
            <a:r>
              <a:rPr lang="pt-BR" b="1" dirty="0">
                <a:latin typeface="+mn-lt"/>
              </a:rPr>
              <a:t> </a:t>
            </a:r>
            <a:r>
              <a:rPr lang="pt-BR" b="1" dirty="0" err="1">
                <a:latin typeface="+mn-lt"/>
              </a:rPr>
              <a:t>Disease</a:t>
            </a:r>
            <a:r>
              <a:rPr lang="pt-BR" b="1" dirty="0">
                <a:latin typeface="+mn-lt"/>
              </a:rPr>
              <a:t> </a:t>
            </a:r>
            <a:r>
              <a:rPr lang="pt-BR" b="1" dirty="0" err="1">
                <a:latin typeface="+mn-lt"/>
              </a:rPr>
              <a:t>Patients</a:t>
            </a:r>
            <a:r>
              <a:rPr lang="pt-BR" b="1" dirty="0">
                <a:latin typeface="+mn-lt"/>
              </a:rPr>
              <a:t> </a:t>
            </a:r>
          </a:p>
          <a:p>
            <a:pPr algn="ctr">
              <a:defRPr/>
            </a:pPr>
            <a:r>
              <a:rPr lang="pt-BR" b="1" dirty="0" err="1">
                <a:latin typeface="+mn-lt"/>
              </a:rPr>
              <a:t>Based</a:t>
            </a:r>
            <a:r>
              <a:rPr lang="pt-BR" b="1" dirty="0">
                <a:latin typeface="+mn-lt"/>
              </a:rPr>
              <a:t> </a:t>
            </a:r>
            <a:r>
              <a:rPr lang="pt-BR" b="1" dirty="0" err="1">
                <a:latin typeface="+mn-lt"/>
              </a:rPr>
              <a:t>on</a:t>
            </a:r>
            <a:r>
              <a:rPr lang="pt-BR" b="1" dirty="0">
                <a:latin typeface="+mn-lt"/>
              </a:rPr>
              <a:t> </a:t>
            </a:r>
            <a:r>
              <a:rPr lang="pt-BR" b="1" dirty="0" err="1">
                <a:latin typeface="+mn-lt"/>
              </a:rPr>
              <a:t>Cardiology</a:t>
            </a:r>
            <a:r>
              <a:rPr lang="pt-BR" b="1" dirty="0">
                <a:latin typeface="+mn-lt"/>
              </a:rPr>
              <a:t> </a:t>
            </a:r>
            <a:r>
              <a:rPr lang="pt-BR" b="1" dirty="0" err="1">
                <a:latin typeface="+mn-lt"/>
              </a:rPr>
              <a:t>Auscultation</a:t>
            </a:r>
            <a:endParaRPr lang="pt-BR" b="1" dirty="0">
              <a:latin typeface="+mn-lt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71500" y="2357438"/>
            <a:ext cx="164306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dirty="0">
                <a:latin typeface="+mn-lt"/>
              </a:rPr>
              <a:t>311 out </a:t>
            </a:r>
            <a:r>
              <a:rPr lang="pt-BR" dirty="0" err="1">
                <a:latin typeface="+mn-lt"/>
              </a:rPr>
              <a:t>of</a:t>
            </a:r>
            <a:r>
              <a:rPr lang="pt-BR" dirty="0">
                <a:latin typeface="+mn-lt"/>
              </a:rPr>
              <a:t> 439 </a:t>
            </a:r>
            <a:r>
              <a:rPr lang="pt-BR" dirty="0" err="1">
                <a:latin typeface="+mn-lt"/>
              </a:rPr>
              <a:t>patients</a:t>
            </a:r>
            <a:endParaRPr lang="pt-BR" dirty="0">
              <a:latin typeface="+mn-lt"/>
            </a:endParaRPr>
          </a:p>
          <a:p>
            <a:pPr algn="ctr">
              <a:defRPr/>
            </a:pPr>
            <a:endParaRPr lang="pt-BR" dirty="0">
              <a:latin typeface="+mn-lt"/>
            </a:endParaRPr>
          </a:p>
          <a:p>
            <a:pPr algn="ctr">
              <a:defRPr/>
            </a:pPr>
            <a:r>
              <a:rPr lang="pt-BR" b="1" dirty="0">
                <a:latin typeface="+mn-lt"/>
              </a:rPr>
              <a:t>63.6%</a:t>
            </a:r>
          </a:p>
        </p:txBody>
      </p:sp>
      <p:sp>
        <p:nvSpPr>
          <p:cNvPr id="9225" name="CaixaDeTexto 11"/>
          <p:cNvSpPr txBox="1">
            <a:spLocks noChangeArrowheads="1"/>
          </p:cNvSpPr>
          <p:nvPr/>
        </p:nvSpPr>
        <p:spPr bwMode="auto">
          <a:xfrm>
            <a:off x="8501063" y="6429375"/>
            <a:ext cx="157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/>
              <a:t> </a:t>
            </a:r>
            <a:r>
              <a:rPr lang="pt-BR" sz="1400" b="1"/>
              <a:t>Spina G., 2013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422775" y="115888"/>
            <a:ext cx="86518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400" b="1" dirty="0">
                <a:latin typeface="+mj-lt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xmlns="" val="123074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248246" y="260351"/>
            <a:ext cx="964584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400" b="1">
                <a:latin typeface="Calibri" pitchFamily="34" charset="0"/>
              </a:rPr>
              <a:t> Autoimunnity Control</a:t>
            </a:r>
          </a:p>
          <a:p>
            <a:pPr algn="ctr" eaLnBrk="0" hangingPunct="0"/>
            <a:r>
              <a:rPr lang="en-US" sz="2400" b="1">
                <a:latin typeface="Calibri" pitchFamily="34" charset="0"/>
              </a:rPr>
              <a:t>RHD -  Heart tissue infiltrating cells </a:t>
            </a:r>
          </a:p>
        </p:txBody>
      </p:sp>
      <p:sp>
        <p:nvSpPr>
          <p:cNvPr id="14339" name="Text Box 48"/>
          <p:cNvSpPr txBox="1">
            <a:spLocks noChangeArrowheads="1"/>
          </p:cNvSpPr>
          <p:nvPr/>
        </p:nvSpPr>
        <p:spPr bwMode="auto">
          <a:xfrm>
            <a:off x="966193" y="5780088"/>
            <a:ext cx="30941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pt-BR" sz="2000">
                <a:latin typeface="Arial" charset="0"/>
              </a:rPr>
              <a:t>*</a:t>
            </a:r>
            <a:r>
              <a:rPr lang="pt-BR" sz="2400">
                <a:latin typeface="Arial" charset="0"/>
              </a:rPr>
              <a:t> </a:t>
            </a:r>
            <a:r>
              <a:rPr lang="en-US" sz="1600">
                <a:latin typeface="Arial" charset="0"/>
              </a:rPr>
              <a:t>14 valves and 15 myocardium</a:t>
            </a:r>
            <a:endParaRPr lang="en-US" sz="2400">
              <a:latin typeface="Arial" charset="0"/>
            </a:endParaRPr>
          </a:p>
        </p:txBody>
      </p:sp>
      <p:sp>
        <p:nvSpPr>
          <p:cNvPr id="14340" name="Text Box 19"/>
          <p:cNvSpPr txBox="1">
            <a:spLocks noChangeArrowheads="1"/>
          </p:cNvSpPr>
          <p:nvPr/>
        </p:nvSpPr>
        <p:spPr bwMode="auto">
          <a:xfrm>
            <a:off x="175022" y="6524626"/>
            <a:ext cx="3521869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pt-BR" sz="1200">
                <a:latin typeface="Arial" charset="0"/>
              </a:rPr>
              <a:t>Guilherme L, et al, unpublish data</a:t>
            </a:r>
            <a:endParaRPr lang="en-US" sz="1200">
              <a:latin typeface="Arial" charset="0"/>
            </a:endParaRPr>
          </a:p>
        </p:txBody>
      </p:sp>
      <p:graphicFrame>
        <p:nvGraphicFramePr>
          <p:cNvPr id="83006" name="Group 62"/>
          <p:cNvGraphicFramePr>
            <a:graphicFrameLocks noGrp="1"/>
          </p:cNvGraphicFramePr>
          <p:nvPr/>
        </p:nvGraphicFramePr>
        <p:xfrm>
          <a:off x="1039416" y="2924175"/>
          <a:ext cx="8540355" cy="2808288"/>
        </p:xfrm>
        <a:graphic>
          <a:graphicData uri="http://schemas.openxmlformats.org/drawingml/2006/table">
            <a:tbl>
              <a:tblPr/>
              <a:tblGrid>
                <a:gridCol w="1708071"/>
                <a:gridCol w="1708071"/>
                <a:gridCol w="1708071"/>
                <a:gridCol w="1708071"/>
                <a:gridCol w="1708071"/>
              </a:tblGrid>
              <a:tr h="1404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Negative</a:t>
                      </a:r>
                    </a:p>
                  </a:txBody>
                  <a:tcPr marL="91436" marR="9143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23/29</a:t>
                      </a:r>
                    </a:p>
                  </a:txBody>
                  <a:tcPr marL="91436" marR="914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79.3</a:t>
                      </a:r>
                    </a:p>
                  </a:txBody>
                  <a:tcPr marL="91436" marR="914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42/49</a:t>
                      </a:r>
                    </a:p>
                  </a:txBody>
                  <a:tcPr marL="91436" marR="914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85.7</a:t>
                      </a:r>
                    </a:p>
                  </a:txBody>
                  <a:tcPr marL="91436" marR="914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03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Positive</a:t>
                      </a:r>
                    </a:p>
                  </a:txBody>
                  <a:tcPr marL="91436" marR="9143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FF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/29</a:t>
                      </a:r>
                    </a:p>
                  </a:txBody>
                  <a:tcPr marL="91436" marR="914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FF"/>
                          </a:solidFill>
                          <a:effectLst/>
                          <a:latin typeface="Arial" pitchFamily="34" charset="0"/>
                        </a:rPr>
                        <a:t>20.7</a:t>
                      </a:r>
                    </a:p>
                  </a:txBody>
                  <a:tcPr marL="91436" marR="914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FF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/49</a:t>
                      </a:r>
                    </a:p>
                  </a:txBody>
                  <a:tcPr marL="91436" marR="914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FF"/>
                          </a:solidFill>
                          <a:effectLst/>
                          <a:latin typeface="Arial" pitchFamily="34" charset="0"/>
                        </a:rPr>
                        <a:t>14.3</a:t>
                      </a:r>
                    </a:p>
                  </a:txBody>
                  <a:tcPr marL="91436" marR="914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4361" name="Group 71"/>
          <p:cNvGrpSpPr>
            <a:grpSpLocks/>
          </p:cNvGrpSpPr>
          <p:nvPr/>
        </p:nvGrpSpPr>
        <p:grpSpPr bwMode="auto">
          <a:xfrm>
            <a:off x="1351956" y="1700214"/>
            <a:ext cx="7697391" cy="1216025"/>
            <a:chOff x="569" y="1253"/>
            <a:chExt cx="4509" cy="766"/>
          </a:xfrm>
        </p:grpSpPr>
        <p:grpSp>
          <p:nvGrpSpPr>
            <p:cNvPr id="14368" name="Group 67"/>
            <p:cNvGrpSpPr>
              <a:grpSpLocks/>
            </p:cNvGrpSpPr>
            <p:nvPr/>
          </p:nvGrpSpPr>
          <p:grpSpPr bwMode="auto">
            <a:xfrm>
              <a:off x="569" y="1389"/>
              <a:ext cx="2499" cy="590"/>
              <a:chOff x="569" y="1389"/>
              <a:chExt cx="2499" cy="590"/>
            </a:xfrm>
          </p:grpSpPr>
          <p:sp>
            <p:nvSpPr>
              <p:cNvPr id="14372" name="Text Box 63"/>
              <p:cNvSpPr txBox="1">
                <a:spLocks noChangeArrowheads="1"/>
              </p:cNvSpPr>
              <p:nvPr/>
            </p:nvSpPr>
            <p:spPr bwMode="auto">
              <a:xfrm>
                <a:off x="569" y="1409"/>
                <a:ext cx="1446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/>
                <a:r>
                  <a:rPr lang="en-US" sz="1400" b="1">
                    <a:latin typeface="Arial" charset="0"/>
                  </a:rPr>
                  <a:t>StreptInCor</a:t>
                </a:r>
              </a:p>
              <a:p>
                <a:pPr algn="ctr"/>
                <a:r>
                  <a:rPr lang="pt-BR" sz="1600" b="1">
                    <a:latin typeface="Arial" charset="0"/>
                  </a:rPr>
                  <a:t>Several peptides)</a:t>
                </a:r>
                <a:endParaRPr lang="en-US" sz="1600">
                  <a:latin typeface="Arial" charset="0"/>
                </a:endParaRPr>
              </a:p>
            </p:txBody>
          </p:sp>
          <p:sp>
            <p:nvSpPr>
              <p:cNvPr id="14373" name="Text Box 64"/>
              <p:cNvSpPr txBox="1">
                <a:spLocks noChangeArrowheads="1"/>
              </p:cNvSpPr>
              <p:nvPr/>
            </p:nvSpPr>
            <p:spPr bwMode="auto">
              <a:xfrm>
                <a:off x="2061" y="1389"/>
                <a:ext cx="908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/>
                <a:r>
                  <a:rPr lang="en-US" sz="1600" b="1">
                    <a:latin typeface="Arial" charset="0"/>
                  </a:rPr>
                  <a:t>T cell lines T  = 29 *</a:t>
                </a:r>
                <a:endParaRPr lang="en-US" sz="1600">
                  <a:latin typeface="Arial" charset="0"/>
                </a:endParaRPr>
              </a:p>
            </p:txBody>
          </p:sp>
          <p:sp>
            <p:nvSpPr>
              <p:cNvPr id="14374" name="Text Box 65"/>
              <p:cNvSpPr txBox="1">
                <a:spLocks noChangeArrowheads="1"/>
              </p:cNvSpPr>
              <p:nvPr/>
            </p:nvSpPr>
            <p:spPr bwMode="auto">
              <a:xfrm>
                <a:off x="2705" y="1748"/>
                <a:ext cx="36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>
                  <a:spcBef>
                    <a:spcPct val="20000"/>
                  </a:spcBef>
                </a:pPr>
                <a:r>
                  <a:rPr lang="en-US">
                    <a:latin typeface="Arial" charset="0"/>
                  </a:rPr>
                  <a:t>%</a:t>
                </a:r>
              </a:p>
            </p:txBody>
          </p:sp>
        </p:grpSp>
        <p:grpSp>
          <p:nvGrpSpPr>
            <p:cNvPr id="14369" name="Group 70"/>
            <p:cNvGrpSpPr>
              <a:grpSpLocks/>
            </p:cNvGrpSpPr>
            <p:nvPr/>
          </p:nvGrpSpPr>
          <p:grpSpPr bwMode="auto">
            <a:xfrm>
              <a:off x="3637" y="1253"/>
              <a:ext cx="1441" cy="766"/>
              <a:chOff x="3637" y="1253"/>
              <a:chExt cx="1441" cy="766"/>
            </a:xfrm>
          </p:grpSpPr>
          <p:sp>
            <p:nvSpPr>
              <p:cNvPr id="14370" name="Text Box 68"/>
              <p:cNvSpPr txBox="1">
                <a:spLocks noChangeArrowheads="1"/>
              </p:cNvSpPr>
              <p:nvPr/>
            </p:nvSpPr>
            <p:spPr bwMode="auto">
              <a:xfrm>
                <a:off x="3637" y="1253"/>
                <a:ext cx="1180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/>
                <a:r>
                  <a:rPr lang="en-US" sz="1600" b="1">
                    <a:latin typeface="Arial" charset="0"/>
                  </a:rPr>
                  <a:t>T cell clones</a:t>
                </a:r>
              </a:p>
              <a:p>
                <a:pPr algn="ctr"/>
                <a:r>
                  <a:rPr lang="en-US" sz="1600" b="1">
                    <a:latin typeface="Arial" charset="0"/>
                  </a:rPr>
                  <a:t> N=49 </a:t>
                </a:r>
              </a:p>
              <a:p>
                <a:pPr algn="ctr"/>
                <a:r>
                  <a:rPr lang="en-US" sz="1600" b="1">
                    <a:latin typeface="Arial" charset="0"/>
                  </a:rPr>
                  <a:t>( 5 T cell Lines)</a:t>
                </a:r>
                <a:endParaRPr lang="en-US" sz="1600">
                  <a:latin typeface="Arial" charset="0"/>
                </a:endParaRPr>
              </a:p>
            </p:txBody>
          </p:sp>
          <p:sp>
            <p:nvSpPr>
              <p:cNvPr id="14371" name="Text Box 69"/>
              <p:cNvSpPr txBox="1">
                <a:spLocks noChangeArrowheads="1"/>
              </p:cNvSpPr>
              <p:nvPr/>
            </p:nvSpPr>
            <p:spPr bwMode="auto">
              <a:xfrm>
                <a:off x="4579" y="1577"/>
                <a:ext cx="499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>
                  <a:spcBef>
                    <a:spcPct val="20000"/>
                  </a:spcBef>
                </a:pPr>
                <a:endParaRPr lang="en-US">
                  <a:latin typeface="Arial" charset="0"/>
                </a:endParaRPr>
              </a:p>
              <a:p>
                <a:pPr algn="ctr">
                  <a:spcBef>
                    <a:spcPct val="20000"/>
                  </a:spcBef>
                </a:pPr>
                <a:r>
                  <a:rPr lang="en-US">
                    <a:latin typeface="Arial" charset="0"/>
                  </a:rPr>
                  <a:t>%</a:t>
                </a:r>
              </a:p>
            </p:txBody>
          </p:sp>
        </p:grpSp>
      </p:grpSp>
      <p:grpSp>
        <p:nvGrpSpPr>
          <p:cNvPr id="14362" name="Group 96"/>
          <p:cNvGrpSpPr>
            <a:grpSpLocks/>
          </p:cNvGrpSpPr>
          <p:nvPr/>
        </p:nvGrpSpPr>
        <p:grpSpPr bwMode="auto">
          <a:xfrm>
            <a:off x="6268640" y="4581526"/>
            <a:ext cx="1614488" cy="1368425"/>
            <a:chOff x="4329" y="3294"/>
            <a:chExt cx="544" cy="862"/>
          </a:xfrm>
        </p:grpSpPr>
        <p:sp>
          <p:nvSpPr>
            <p:cNvPr id="14366" name="Oval 94"/>
            <p:cNvSpPr>
              <a:spLocks noChangeArrowheads="1"/>
            </p:cNvSpPr>
            <p:nvPr/>
          </p:nvSpPr>
          <p:spPr bwMode="auto">
            <a:xfrm>
              <a:off x="4329" y="3294"/>
              <a:ext cx="544" cy="86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pt-BR" sz="2400">
                <a:latin typeface="Times New Roman" pitchFamily="18" charset="0"/>
              </a:endParaRPr>
            </a:p>
          </p:txBody>
        </p:sp>
        <p:sp>
          <p:nvSpPr>
            <p:cNvPr id="14367" name="Text Box 95"/>
            <p:cNvSpPr txBox="1">
              <a:spLocks noChangeArrowheads="1"/>
            </p:cNvSpPr>
            <p:nvPr/>
          </p:nvSpPr>
          <p:spPr bwMode="auto">
            <a:xfrm>
              <a:off x="4375" y="3743"/>
              <a:ext cx="45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pt-BR" sz="2400" b="1">
                  <a:solidFill>
                    <a:srgbClr val="CC0000"/>
                  </a:solidFill>
                  <a:latin typeface="Arial" charset="0"/>
                </a:rPr>
                <a:t>IL-10</a:t>
              </a:r>
              <a:endParaRPr lang="en-US" sz="2400" b="1">
                <a:solidFill>
                  <a:srgbClr val="CC0000"/>
                </a:solidFill>
                <a:latin typeface="Arial" charset="0"/>
              </a:endParaRPr>
            </a:p>
          </p:txBody>
        </p:sp>
      </p:grpSp>
      <p:grpSp>
        <p:nvGrpSpPr>
          <p:cNvPr id="14363" name="Group 79"/>
          <p:cNvGrpSpPr>
            <a:grpSpLocks/>
          </p:cNvGrpSpPr>
          <p:nvPr/>
        </p:nvGrpSpPr>
        <p:grpSpPr bwMode="auto">
          <a:xfrm>
            <a:off x="7152680" y="5816600"/>
            <a:ext cx="1655564" cy="1041400"/>
            <a:chOff x="4782" y="3430"/>
            <a:chExt cx="1043" cy="656"/>
          </a:xfrm>
        </p:grpSpPr>
        <p:sp>
          <p:nvSpPr>
            <p:cNvPr id="14364" name="Oval 76"/>
            <p:cNvSpPr>
              <a:spLocks noChangeArrowheads="1"/>
            </p:cNvSpPr>
            <p:nvPr/>
          </p:nvSpPr>
          <p:spPr bwMode="auto">
            <a:xfrm>
              <a:off x="4782" y="3430"/>
              <a:ext cx="1043" cy="65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>
                <a:latin typeface="Calibri" pitchFamily="34" charset="0"/>
              </a:endParaRPr>
            </a:p>
          </p:txBody>
        </p:sp>
        <p:sp>
          <p:nvSpPr>
            <p:cNvPr id="14365" name="Text Box 77"/>
            <p:cNvSpPr txBox="1">
              <a:spLocks noChangeArrowheads="1"/>
            </p:cNvSpPr>
            <p:nvPr/>
          </p:nvSpPr>
          <p:spPr bwMode="auto">
            <a:xfrm>
              <a:off x="4892" y="3475"/>
              <a:ext cx="879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b="1">
                  <a:latin typeface="Arial" charset="0"/>
                </a:rPr>
                <a:t>T-Reg Cells?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14959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6809" y="214314"/>
            <a:ext cx="10006607" cy="7971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b="1" dirty="0">
              <a:solidFill>
                <a:schemeClr val="tx2"/>
              </a:solidFill>
              <a:latin typeface="+mn-lt"/>
              <a:cs typeface="+mn-cs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b="1" dirty="0">
              <a:solidFill>
                <a:schemeClr val="tx2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T regulatory (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Treg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) Cells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Are defined by several cell markers and are important tools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as immunotherapy in organ transplantation and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autoimmune diseases.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latin typeface="+mn-lt"/>
                <a:cs typeface="+mn-cs"/>
              </a:rPr>
              <a:t>C-terminal M protein </a:t>
            </a:r>
            <a:r>
              <a:rPr lang="en-US" sz="2400" b="1" dirty="0" err="1">
                <a:solidFill>
                  <a:srgbClr val="C00000"/>
                </a:solidFill>
                <a:latin typeface="+mn-lt"/>
                <a:cs typeface="+mn-cs"/>
              </a:rPr>
              <a:t>epitope</a:t>
            </a:r>
            <a:r>
              <a:rPr lang="en-US" sz="2400" b="1" dirty="0">
                <a:solidFill>
                  <a:srgbClr val="C00000"/>
                </a:solidFill>
                <a:latin typeface="+mn-lt"/>
                <a:cs typeface="+mn-cs"/>
              </a:rPr>
              <a:t>- </a:t>
            </a:r>
            <a:r>
              <a:rPr lang="en-US" sz="2400" b="1" u="sng" dirty="0" err="1">
                <a:solidFill>
                  <a:srgbClr val="C00000"/>
                </a:solidFill>
                <a:latin typeface="+mn-lt"/>
                <a:cs typeface="+mn-cs"/>
              </a:rPr>
              <a:t>StreptInCor</a:t>
            </a:r>
            <a:r>
              <a:rPr lang="en-US" sz="2400" b="1" u="sng" dirty="0">
                <a:solidFill>
                  <a:srgbClr val="C00000"/>
                </a:solidFill>
                <a:latin typeface="+mn-lt"/>
                <a:cs typeface="+mn-cs"/>
              </a:rPr>
              <a:t>  has a potential to induce</a:t>
            </a:r>
            <a:r>
              <a:rPr lang="en-US" sz="2400" b="1" dirty="0">
                <a:solidFill>
                  <a:srgbClr val="C00000"/>
                </a:solidFill>
                <a:latin typeface="+mn-lt"/>
                <a:cs typeface="+mn-cs"/>
              </a:rPr>
              <a:t>: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2400" b="1" dirty="0">
              <a:solidFill>
                <a:schemeClr val="tx2"/>
              </a:solidFill>
              <a:latin typeface="+mn-lt"/>
              <a:cs typeface="+mn-cs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latin typeface="+mn-lt"/>
                <a:cs typeface="+mn-cs"/>
              </a:rPr>
              <a:t>Protection against </a:t>
            </a:r>
            <a:r>
              <a:rPr lang="en-US" sz="2400" b="1" i="1" dirty="0">
                <a:latin typeface="+mn-lt"/>
                <a:cs typeface="+mn-cs"/>
              </a:rPr>
              <a:t>S. </a:t>
            </a:r>
            <a:r>
              <a:rPr lang="en-US" sz="2400" b="1" i="1" dirty="0" err="1">
                <a:latin typeface="+mn-lt"/>
                <a:cs typeface="+mn-cs"/>
              </a:rPr>
              <a:t>pyogenes</a:t>
            </a:r>
            <a:r>
              <a:rPr lang="en-US" sz="2400" b="1" i="1" dirty="0">
                <a:latin typeface="+mn-lt"/>
                <a:cs typeface="+mn-cs"/>
              </a:rPr>
              <a:t>  </a:t>
            </a:r>
            <a:r>
              <a:rPr lang="en-US" sz="2400" b="1" dirty="0">
                <a:latin typeface="+mn-lt"/>
                <a:cs typeface="+mn-cs"/>
              </a:rPr>
              <a:t>(</a:t>
            </a:r>
            <a:r>
              <a:rPr lang="en-US" sz="2400" b="1" dirty="0">
                <a:solidFill>
                  <a:srgbClr val="C00000"/>
                </a:solidFill>
                <a:latin typeface="+mn-lt"/>
                <a:cs typeface="+mn-cs"/>
              </a:rPr>
              <a:t>vaccine</a:t>
            </a:r>
            <a:r>
              <a:rPr lang="en-US" sz="2400" b="1" dirty="0">
                <a:latin typeface="+mn-lt"/>
                <a:cs typeface="+mn-cs"/>
              </a:rPr>
              <a:t>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latin typeface="+mn-lt"/>
                <a:cs typeface="+mn-cs"/>
              </a:rPr>
              <a:t>T </a:t>
            </a:r>
            <a:r>
              <a:rPr lang="en-US" sz="2400" b="1" dirty="0" err="1">
                <a:latin typeface="+mn-lt"/>
                <a:cs typeface="+mn-cs"/>
              </a:rPr>
              <a:t>reg</a:t>
            </a:r>
            <a:r>
              <a:rPr lang="en-US" sz="2400" b="1" dirty="0">
                <a:latin typeface="+mn-lt"/>
                <a:cs typeface="+mn-cs"/>
              </a:rPr>
              <a:t> cells that regulate autoimmune reactions (</a:t>
            </a:r>
            <a:r>
              <a:rPr lang="en-US" sz="2400" b="1" dirty="0">
                <a:solidFill>
                  <a:srgbClr val="C00000"/>
                </a:solidFill>
                <a:latin typeface="+mn-lt"/>
                <a:cs typeface="+mn-cs"/>
              </a:rPr>
              <a:t>therapeutic effect</a:t>
            </a:r>
            <a:r>
              <a:rPr lang="en-US" sz="2400" b="1" dirty="0">
                <a:latin typeface="+mn-lt"/>
                <a:cs typeface="+mn-cs"/>
              </a:rPr>
              <a:t>)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b="1" dirty="0">
              <a:solidFill>
                <a:schemeClr val="tx2"/>
              </a:solidFill>
              <a:latin typeface="+mn-lt"/>
              <a:cs typeface="+mn-cs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b="1" dirty="0">
              <a:solidFill>
                <a:schemeClr val="tx2"/>
              </a:solidFill>
              <a:latin typeface="+mn-lt"/>
              <a:cs typeface="+mn-cs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b="1" dirty="0">
              <a:solidFill>
                <a:schemeClr val="tx2"/>
              </a:solidFill>
              <a:latin typeface="+mn-lt"/>
              <a:cs typeface="+mn-cs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b="1" dirty="0">
              <a:solidFill>
                <a:schemeClr val="tx2"/>
              </a:solidFill>
              <a:latin typeface="+mn-lt"/>
              <a:cs typeface="+mn-cs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b="1" dirty="0">
              <a:solidFill>
                <a:schemeClr val="tx2"/>
              </a:solidFill>
              <a:latin typeface="+mn-lt"/>
              <a:cs typeface="+mn-cs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200" b="1" dirty="0">
              <a:solidFill>
                <a:schemeClr val="tx2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285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389335" y="142876"/>
            <a:ext cx="9556552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2400" b="1">
                <a:solidFill>
                  <a:srgbClr val="FF0000"/>
                </a:solidFill>
                <a:latin typeface="Arial" charset="0"/>
              </a:rPr>
              <a:t>StreptInCor : Potential Therapeutic Effect</a:t>
            </a:r>
          </a:p>
          <a:p>
            <a:pPr algn="ctr">
              <a:lnSpc>
                <a:spcPct val="110000"/>
              </a:lnSpc>
            </a:pPr>
            <a:r>
              <a:rPr lang="en-US" sz="2400" b="1">
                <a:latin typeface="Arial" charset="0"/>
              </a:rPr>
              <a:t>T regulatory cells: Peripheral blood of RHD patients</a:t>
            </a:r>
          </a:p>
        </p:txBody>
      </p:sp>
      <p:pic>
        <p:nvPicPr>
          <p:cNvPr id="1638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9852" y="1214439"/>
            <a:ext cx="5643563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130374" y="6496051"/>
            <a:ext cx="43862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 dirty="0" err="1">
                <a:latin typeface="Arial" charset="0"/>
              </a:rPr>
              <a:t>Köhler</a:t>
            </a:r>
            <a:r>
              <a:rPr lang="en-US" sz="1200" dirty="0">
                <a:latin typeface="Arial" charset="0"/>
              </a:rPr>
              <a:t> KF, </a:t>
            </a:r>
            <a:r>
              <a:rPr lang="en-US" sz="1200" dirty="0" err="1">
                <a:latin typeface="Arial" charset="0"/>
              </a:rPr>
              <a:t>Guilherme</a:t>
            </a:r>
            <a:r>
              <a:rPr lang="en-US" sz="1200" dirty="0">
                <a:latin typeface="Arial" charset="0"/>
              </a:rPr>
              <a:t> L, et al , In Preparation</a:t>
            </a:r>
          </a:p>
        </p:txBody>
      </p:sp>
      <p:sp>
        <p:nvSpPr>
          <p:cNvPr id="16389" name="CaixaDeTexto 1"/>
          <p:cNvSpPr txBox="1">
            <a:spLocks noChangeArrowheads="1"/>
          </p:cNvSpPr>
          <p:nvPr/>
        </p:nvSpPr>
        <p:spPr bwMode="auto">
          <a:xfrm>
            <a:off x="0" y="2143126"/>
            <a:ext cx="165199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t-BR" b="1">
                <a:latin typeface="Arial" charset="0"/>
              </a:rPr>
              <a:t>Flow Cytometry</a:t>
            </a:r>
          </a:p>
        </p:txBody>
      </p:sp>
      <p:grpSp>
        <p:nvGrpSpPr>
          <p:cNvPr id="16390" name="Grupo 9"/>
          <p:cNvGrpSpPr>
            <a:grpSpLocks/>
          </p:cNvGrpSpPr>
          <p:nvPr/>
        </p:nvGrpSpPr>
        <p:grpSpPr bwMode="auto">
          <a:xfrm>
            <a:off x="3375422" y="2152650"/>
            <a:ext cx="3616524" cy="2876550"/>
            <a:chOff x="3000364" y="2151982"/>
            <a:chExt cx="3214710" cy="2876651"/>
          </a:xfrm>
        </p:grpSpPr>
        <p:cxnSp>
          <p:nvCxnSpPr>
            <p:cNvPr id="9" name="Conector reto 8"/>
            <p:cNvCxnSpPr/>
            <p:nvPr/>
          </p:nvCxnSpPr>
          <p:spPr>
            <a:xfrm>
              <a:off x="3000364" y="2151982"/>
              <a:ext cx="2789257" cy="0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Elipse 17"/>
            <p:cNvSpPr/>
            <p:nvPr/>
          </p:nvSpPr>
          <p:spPr>
            <a:xfrm>
              <a:off x="5278443" y="3499817"/>
              <a:ext cx="936631" cy="152881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/>
                <a:t>\</a:t>
              </a:r>
            </a:p>
          </p:txBody>
        </p:sp>
      </p:grpSp>
      <p:sp>
        <p:nvSpPr>
          <p:cNvPr id="16391" name="CaixaDeTexto 2"/>
          <p:cNvSpPr txBox="1">
            <a:spLocks noChangeArrowheads="1"/>
          </p:cNvSpPr>
          <p:nvPr/>
        </p:nvSpPr>
        <p:spPr bwMode="auto">
          <a:xfrm>
            <a:off x="7286640" y="2143125"/>
            <a:ext cx="285752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b="1" dirty="0" err="1">
                <a:latin typeface="Arial" charset="0"/>
              </a:rPr>
              <a:t>StreptInCor</a:t>
            </a:r>
            <a:r>
              <a:rPr lang="en-US" b="1" dirty="0">
                <a:latin typeface="Arial" charset="0"/>
              </a:rPr>
              <a:t> </a:t>
            </a:r>
          </a:p>
          <a:p>
            <a:endParaRPr lang="en-US" b="1" dirty="0">
              <a:latin typeface="Arial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>
                <a:latin typeface="Arial" charset="0"/>
              </a:rPr>
              <a:t> (</a:t>
            </a:r>
            <a:r>
              <a:rPr lang="en-US" sz="1400" dirty="0">
                <a:latin typeface="Arial" charset="0"/>
              </a:rPr>
              <a:t>vaccine </a:t>
            </a:r>
            <a:r>
              <a:rPr lang="en-US" sz="1400" dirty="0" smtClean="0">
                <a:latin typeface="Arial" charset="0"/>
              </a:rPr>
              <a:t>candidate </a:t>
            </a:r>
            <a:r>
              <a:rPr lang="en-US" sz="1400" dirty="0" err="1" smtClean="0">
                <a:latin typeface="Arial" charset="0"/>
              </a:rPr>
              <a:t>epitope</a:t>
            </a:r>
            <a:r>
              <a:rPr lang="en-US" sz="1400" dirty="0" smtClean="0">
                <a:latin typeface="Arial" charset="0"/>
              </a:rPr>
              <a:t> </a:t>
            </a:r>
            <a:r>
              <a:rPr lang="en-US" sz="2000" b="1" dirty="0">
                <a:latin typeface="Arial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latin typeface="Arial" charset="0"/>
              </a:rPr>
              <a:t>increases  the  numbers of </a:t>
            </a:r>
            <a:r>
              <a:rPr lang="en-US" sz="2000" b="1" dirty="0">
                <a:solidFill>
                  <a:srgbClr val="C00000"/>
                </a:solidFill>
                <a:latin typeface="Arial" charset="0"/>
              </a:rPr>
              <a:t>Natural 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Arial" charset="0"/>
              </a:rPr>
              <a:t>T </a:t>
            </a:r>
            <a:r>
              <a:rPr lang="en-US" sz="2000" b="1" dirty="0" err="1">
                <a:solidFill>
                  <a:srgbClr val="C00000"/>
                </a:solidFill>
                <a:latin typeface="Arial" charset="0"/>
              </a:rPr>
              <a:t>Reg</a:t>
            </a:r>
            <a:r>
              <a:rPr lang="en-US" sz="2000" b="1" dirty="0">
                <a:solidFill>
                  <a:srgbClr val="C00000"/>
                </a:solidFill>
                <a:latin typeface="Arial" charset="0"/>
              </a:rPr>
              <a:t> cells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127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74948" y="195264"/>
            <a:ext cx="10006607" cy="6309420"/>
            <a:chOff x="176809" y="195264"/>
            <a:chExt cx="10006607" cy="6309420"/>
          </a:xfrm>
        </p:grpSpPr>
        <p:sp>
          <p:nvSpPr>
            <p:cNvPr id="3" name="CaixaDeTexto 2"/>
            <p:cNvSpPr txBox="1"/>
            <p:nvPr/>
          </p:nvSpPr>
          <p:spPr>
            <a:xfrm>
              <a:off x="176809" y="195264"/>
              <a:ext cx="10006607" cy="63094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Summary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 </a:t>
              </a:r>
              <a:endParaRPr lang="en-US" sz="2000" b="1" dirty="0">
                <a:latin typeface="Arial" pitchFamily="34" charset="0"/>
                <a:cs typeface="Arial" pitchFamily="34" charset="0"/>
              </a:endParaRPr>
            </a:p>
            <a:p>
              <a:pPr marL="342900" indent="-342900" algn="just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US" sz="2000" b="1" dirty="0">
                  <a:latin typeface="Arial" pitchFamily="34" charset="0"/>
                  <a:cs typeface="Arial" pitchFamily="34" charset="0"/>
                </a:rPr>
                <a:t>The social-economic  impact of RF/RHD in Brazil is still important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dirty="0">
                <a:latin typeface="Arial" pitchFamily="34" charset="0"/>
                <a:cs typeface="Arial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In the last 20 years -  our studies lead to</a:t>
              </a:r>
              <a:r>
                <a:rPr lang="en-US" sz="20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:</a:t>
              </a:r>
            </a:p>
            <a:p>
              <a:pPr marL="457200" indent="-457200" algn="just" fontAlgn="auto"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  <a:defRPr/>
              </a:pPr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Better </a:t>
              </a:r>
              <a:r>
                <a:rPr lang="en-US" sz="2000" b="1" dirty="0">
                  <a:latin typeface="Arial" pitchFamily="34" charset="0"/>
                  <a:cs typeface="Arial" pitchFamily="34" charset="0"/>
                </a:rPr>
                <a:t>understanding of the autoimmune and inflammatory mechanisms leading to the rheumatic heart lesions</a:t>
              </a:r>
            </a:p>
            <a:p>
              <a:pPr marL="457200" indent="-457200" algn="just" fontAlgn="auto"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  <a:defRPr/>
              </a:pPr>
              <a:endParaRPr lang="en-US" sz="2000" b="1" dirty="0">
                <a:latin typeface="Arial" pitchFamily="34" charset="0"/>
                <a:cs typeface="Arial" pitchFamily="34" charset="0"/>
              </a:endParaRPr>
            </a:p>
            <a:p>
              <a:pPr marL="457200" indent="-457200" algn="just" fontAlgn="auto"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  <a:defRPr/>
              </a:pPr>
              <a:r>
                <a:rPr lang="en-US" sz="2000" b="1" dirty="0">
                  <a:latin typeface="Arial" pitchFamily="34" charset="0"/>
                  <a:cs typeface="Arial" pitchFamily="34" charset="0"/>
                </a:rPr>
                <a:t>C-terminal M protein epitope - </a:t>
              </a:r>
              <a:r>
                <a:rPr lang="en-US" sz="2000" b="1" u="sng" dirty="0" err="1">
                  <a:latin typeface="Arial" pitchFamily="34" charset="0"/>
                  <a:cs typeface="Arial" pitchFamily="34" charset="0"/>
                </a:rPr>
                <a:t>StreptInCor</a:t>
              </a:r>
              <a:r>
                <a:rPr lang="en-US" sz="2000" b="1" u="sng" dirty="0">
                  <a:latin typeface="Arial" pitchFamily="34" charset="0"/>
                  <a:cs typeface="Arial" pitchFamily="34" charset="0"/>
                </a:rPr>
                <a:t>  has a potential to induce</a:t>
              </a:r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: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  <a:p>
              <a:pPr marL="457200" indent="-457200" algn="just" fontAlgn="auto"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  <a:defRPr/>
              </a:pPr>
              <a:endParaRPr lang="en-US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  <a:p>
              <a:pPr marL="342900" indent="-342900" algn="ctr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US" sz="2000" b="1" dirty="0">
                  <a:latin typeface="Arial" pitchFamily="34" charset="0"/>
                  <a:cs typeface="Arial" pitchFamily="34" charset="0"/>
                </a:rPr>
                <a:t>Protection against </a:t>
              </a:r>
              <a:r>
                <a:rPr lang="en-US" sz="2000" b="1" i="1" dirty="0">
                  <a:latin typeface="Arial" pitchFamily="34" charset="0"/>
                  <a:cs typeface="Arial" pitchFamily="34" charset="0"/>
                </a:rPr>
                <a:t>S. </a:t>
              </a:r>
              <a:r>
                <a:rPr lang="en-US" sz="2000" b="1" i="1" dirty="0" err="1">
                  <a:latin typeface="Arial" pitchFamily="34" charset="0"/>
                  <a:cs typeface="Arial" pitchFamily="34" charset="0"/>
                </a:rPr>
                <a:t>pyogenes</a:t>
              </a:r>
              <a:r>
                <a:rPr lang="en-US" sz="2000" b="1" i="1" dirty="0">
                  <a:latin typeface="Arial" pitchFamily="34" charset="0"/>
                  <a:cs typeface="Arial" pitchFamily="34" charset="0"/>
                </a:rPr>
                <a:t>  </a:t>
              </a:r>
              <a:r>
                <a:rPr lang="en-US" sz="2000" b="1" dirty="0">
                  <a:latin typeface="Arial" pitchFamily="34" charset="0"/>
                  <a:cs typeface="Arial" pitchFamily="34" charset="0"/>
                </a:rPr>
                <a:t>(vaccine</a:t>
              </a:r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)</a:t>
              </a:r>
            </a:p>
            <a:p>
              <a:pPr marL="342900" indent="-342900" algn="ctr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endParaRPr lang="en-US" sz="2000" b="1" dirty="0" smtClean="0">
                <a:latin typeface="Arial" pitchFamily="34" charset="0"/>
                <a:cs typeface="Arial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dirty="0" smtClean="0">
                <a:latin typeface="Arial" pitchFamily="34" charset="0"/>
                <a:cs typeface="Arial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 </a:t>
              </a:r>
              <a:endParaRPr lang="en-US" sz="2000" b="1" dirty="0">
                <a:latin typeface="Arial" pitchFamily="34" charset="0"/>
                <a:cs typeface="Arial" pitchFamily="34" charset="0"/>
              </a:endParaRPr>
            </a:p>
            <a:p>
              <a:pPr marL="342900" indent="-342900" algn="ctr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US" sz="2000" b="1" dirty="0">
                  <a:latin typeface="Arial" pitchFamily="34" charset="0"/>
                  <a:cs typeface="Arial" pitchFamily="34" charset="0"/>
                </a:rPr>
                <a:t>Cells that regulate autoimmune reactions (therapeutic effect)</a:t>
              </a:r>
            </a:p>
            <a:p>
              <a:pPr marL="342900" indent="-342900" algn="ctr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endParaRPr lang="en-US" sz="2000" b="1" dirty="0">
                <a:latin typeface="Arial" pitchFamily="34" charset="0"/>
                <a:cs typeface="Arial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latin typeface="Arial" pitchFamily="34" charset="0"/>
                  <a:cs typeface="Arial" pitchFamily="34" charset="0"/>
                </a:rPr>
                <a:t>Both Properties of </a:t>
              </a:r>
              <a:r>
                <a:rPr lang="en-US" sz="2000" b="1" dirty="0" err="1">
                  <a:latin typeface="Arial" pitchFamily="34" charset="0"/>
                  <a:cs typeface="Arial" pitchFamily="34" charset="0"/>
                </a:rPr>
                <a:t>StreptInCor</a:t>
              </a:r>
              <a:endParaRPr lang="en-US" sz="2000" b="1" dirty="0">
                <a:latin typeface="Arial" pitchFamily="34" charset="0"/>
                <a:cs typeface="Arial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latin typeface="Arial" pitchFamily="34" charset="0"/>
                  <a:cs typeface="Arial" pitchFamily="34" charset="0"/>
                </a:rPr>
                <a:t> Certainly will contribute to a better life of RF/RHD patients and to prevent new infections.  </a:t>
              </a:r>
            </a:p>
          </p:txBody>
        </p:sp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094" t="25438" r="28125" b="14272"/>
            <a:stretch>
              <a:fillRect/>
            </a:stretch>
          </p:blipFill>
          <p:spPr bwMode="auto">
            <a:xfrm>
              <a:off x="246956" y="3068960"/>
              <a:ext cx="1800200" cy="1505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41884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62980" y="620689"/>
            <a:ext cx="936104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Clinical  Phase I Assays / Design of the Study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b="1" u="sng" dirty="0">
                <a:latin typeface="Arial" pitchFamily="34" charset="0"/>
                <a:cs typeface="Arial" pitchFamily="34" charset="0"/>
              </a:rPr>
              <a:t>Clinical  Phase I </a:t>
            </a:r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random, double-blind, controlled with placebo, sequential dosing of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StreptInCor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(50 µg, 100µg, 200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µg - 2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doses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with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28d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interval); 6 months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boost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Healthy Volunteer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:  individual without confirmed disease diagnosis or infection that would compromise the immune response, with ages between 18 and 45 years old.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446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/>
          <a:srcRect l="21094" t="25438" r="28125" b="14272"/>
          <a:stretch>
            <a:fillRect/>
          </a:stretch>
        </p:blipFill>
        <p:spPr bwMode="auto">
          <a:xfrm>
            <a:off x="290637" y="2451100"/>
            <a:ext cx="2908647" cy="24329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8675" name="Text Box 21"/>
          <p:cNvSpPr txBox="1">
            <a:spLocks noChangeArrowheads="1"/>
          </p:cNvSpPr>
          <p:nvPr/>
        </p:nvSpPr>
        <p:spPr bwMode="auto">
          <a:xfrm>
            <a:off x="2518023" y="900004"/>
            <a:ext cx="7666037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FontTx/>
              <a:buChar char="•"/>
            </a:pPr>
            <a:endParaRPr lang="en-US" sz="2200" b="1" dirty="0"/>
          </a:p>
          <a:p>
            <a:pPr algn="ctr" eaLnBrk="0" hangingPunct="0"/>
            <a:endParaRPr lang="en-US" sz="2400" b="1" dirty="0">
              <a:solidFill>
                <a:srgbClr val="C00000"/>
              </a:solidFill>
            </a:endParaRPr>
          </a:p>
          <a:p>
            <a:pPr algn="ctr" eaLnBrk="0" hangingPunct="0"/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Next Steps</a:t>
            </a:r>
          </a:p>
          <a:p>
            <a:pPr algn="ctr" eaLnBrk="0" hangingPunct="0"/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buFont typeface="Arial" charset="0"/>
              <a:buChar char="•"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GMP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production </a:t>
            </a:r>
          </a:p>
          <a:p>
            <a:pPr algn="ctr" eaLnBrk="0" hangingPunct="0">
              <a:buFont typeface="Arial" charset="0"/>
              <a:buChar char="•"/>
            </a:pP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buFont typeface="Arial" charset="0"/>
              <a:buChar char="•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Phase I/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IIa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Clinical Trials – 2015/2016</a:t>
            </a:r>
          </a:p>
          <a:p>
            <a:pPr algn="ctr" eaLnBrk="0" hangingPunct="0">
              <a:buFont typeface="Arial" charset="0"/>
              <a:buChar char="•"/>
            </a:pPr>
            <a:endParaRPr lang="en-US" sz="2200" b="1" dirty="0" smtClean="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buFont typeface="Arial" charset="0"/>
              <a:buChar char="•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ANVISA and FDA registration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buFont typeface="Arial" charset="0"/>
              <a:buChar char="•"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algn="ctr" eaLnBrk="0" hangingPunct="0"/>
            <a:endParaRPr lang="en-US" sz="2200" b="1" dirty="0">
              <a:latin typeface="Arial" pitchFamily="34" charset="0"/>
              <a:cs typeface="Arial" pitchFamily="34" charset="0"/>
            </a:endParaRPr>
          </a:p>
          <a:p>
            <a:pPr algn="ctr" eaLnBrk="0" hangingPunct="0"/>
            <a:endParaRPr lang="en-US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84298" y="5077633"/>
            <a:ext cx="347502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Financial Support</a:t>
            </a:r>
            <a:r>
              <a:rPr lang="en-US" sz="2000" dirty="0"/>
              <a:t> </a:t>
            </a:r>
            <a:endParaRPr lang="en-US" sz="2000" dirty="0" smtClean="0"/>
          </a:p>
          <a:p>
            <a:pPr algn="ctr"/>
            <a:r>
              <a:rPr lang="en-US" sz="2000" dirty="0" err="1" smtClean="0"/>
              <a:t>CNPq</a:t>
            </a:r>
            <a:r>
              <a:rPr lang="en-US" sz="2000" dirty="0" smtClean="0"/>
              <a:t> , FAPESP , BNDES </a:t>
            </a:r>
          </a:p>
          <a:p>
            <a:pPr algn="ctr"/>
            <a:r>
              <a:rPr lang="en-US" sz="2000" dirty="0" smtClean="0"/>
              <a:t> </a:t>
            </a:r>
            <a:r>
              <a:rPr lang="en-US" sz="2000" dirty="0"/>
              <a:t>Brazil.</a:t>
            </a:r>
            <a:endParaRPr lang="pt-BR" sz="2000" dirty="0"/>
          </a:p>
        </p:txBody>
      </p:sp>
      <p:grpSp>
        <p:nvGrpSpPr>
          <p:cNvPr id="28677" name="Group 12"/>
          <p:cNvGrpSpPr>
            <a:grpSpLocks/>
          </p:cNvGrpSpPr>
          <p:nvPr/>
        </p:nvGrpSpPr>
        <p:grpSpPr bwMode="auto">
          <a:xfrm>
            <a:off x="431800" y="260352"/>
            <a:ext cx="2078038" cy="714375"/>
            <a:chOff x="4782" y="28"/>
            <a:chExt cx="1588" cy="511"/>
          </a:xfrm>
        </p:grpSpPr>
        <p:pic>
          <p:nvPicPr>
            <p:cNvPr id="2867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82" y="46"/>
              <a:ext cx="681" cy="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9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463" y="28"/>
              <a:ext cx="907" cy="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xmlns="" val="34973313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5"/>
          <p:cNvSpPr txBox="1">
            <a:spLocks noChangeArrowheads="1"/>
          </p:cNvSpPr>
          <p:nvPr/>
        </p:nvSpPr>
        <p:spPr bwMode="auto">
          <a:xfrm>
            <a:off x="247650" y="333375"/>
            <a:ext cx="73437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cs typeface="Arial" charset="0"/>
              </a:rPr>
              <a:t>Prof Jorge </a:t>
            </a:r>
            <a:r>
              <a:rPr lang="en-US" b="1" dirty="0" err="1">
                <a:cs typeface="Arial" charset="0"/>
              </a:rPr>
              <a:t>Kalil</a:t>
            </a:r>
            <a:r>
              <a:rPr lang="en-US" b="1" dirty="0">
                <a:cs typeface="Arial" charset="0"/>
              </a:rPr>
              <a:t>, </a:t>
            </a:r>
            <a:r>
              <a:rPr lang="en-US" b="1" dirty="0" err="1">
                <a:cs typeface="Arial" charset="0"/>
              </a:rPr>
              <a:t>MD,PhD</a:t>
            </a:r>
            <a:r>
              <a:rPr lang="en-US" b="1" dirty="0">
                <a:cs typeface="Arial" charset="0"/>
              </a:rPr>
              <a:t>  </a:t>
            </a:r>
            <a:r>
              <a:rPr lang="en-US" sz="1600" b="1" dirty="0">
                <a:cs typeface="Arial" charset="0"/>
              </a:rPr>
              <a:t>Director of Immunology Lab – Heart Institute</a:t>
            </a:r>
          </a:p>
          <a:p>
            <a:pPr>
              <a:lnSpc>
                <a:spcPct val="80000"/>
              </a:lnSpc>
            </a:pPr>
            <a:endParaRPr lang="pt-BR" sz="1600" b="1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pt-BR" b="1" dirty="0">
                <a:solidFill>
                  <a:srgbClr val="C00000"/>
                </a:solidFill>
                <a:cs typeface="Arial" charset="0"/>
              </a:rPr>
              <a:t>Prof. Luiza Guilherme,</a:t>
            </a:r>
            <a:r>
              <a:rPr lang="pt-BR" sz="1600" b="1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pt-BR" sz="1600" b="1" dirty="0" err="1">
                <a:solidFill>
                  <a:srgbClr val="C00000"/>
                </a:solidFill>
                <a:cs typeface="Arial" charset="0"/>
              </a:rPr>
              <a:t>Pharm</a:t>
            </a:r>
            <a:r>
              <a:rPr lang="pt-BR" sz="1600" b="1" dirty="0" smtClean="0">
                <a:solidFill>
                  <a:srgbClr val="C00000"/>
                </a:solidFill>
                <a:cs typeface="Arial" charset="0"/>
              </a:rPr>
              <a:t>, PhD</a:t>
            </a:r>
            <a:r>
              <a:rPr lang="pt-BR" sz="1600" b="1" dirty="0">
                <a:solidFill>
                  <a:srgbClr val="C00000"/>
                </a:solidFill>
                <a:cs typeface="Arial" charset="0"/>
              </a:rPr>
              <a:t>, </a:t>
            </a:r>
            <a:r>
              <a:rPr lang="pt-BR" sz="1600" b="1" dirty="0" err="1">
                <a:solidFill>
                  <a:srgbClr val="C00000"/>
                </a:solidFill>
                <a:cs typeface="Arial" charset="0"/>
              </a:rPr>
              <a:t>Rheumatic</a:t>
            </a:r>
            <a:r>
              <a:rPr lang="pt-BR" sz="1600" b="1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pt-BR" sz="1600" b="1" dirty="0" err="1">
                <a:solidFill>
                  <a:srgbClr val="C00000"/>
                </a:solidFill>
                <a:cs typeface="Arial" charset="0"/>
              </a:rPr>
              <a:t>Fever</a:t>
            </a:r>
            <a:r>
              <a:rPr lang="pt-BR" sz="1600" b="1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pt-BR" sz="1600" b="1" dirty="0" err="1">
                <a:solidFill>
                  <a:srgbClr val="C00000"/>
                </a:solidFill>
                <a:cs typeface="Arial" charset="0"/>
              </a:rPr>
              <a:t>Group´s</a:t>
            </a:r>
            <a:r>
              <a:rPr lang="pt-BR" sz="1600" b="1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pt-BR" sz="1600" b="1" dirty="0" err="1">
                <a:solidFill>
                  <a:srgbClr val="C00000"/>
                </a:solidFill>
                <a:cs typeface="Arial" charset="0"/>
              </a:rPr>
              <a:t>Leader</a:t>
            </a:r>
            <a:endParaRPr lang="en-US" sz="1600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174625" y="1196975"/>
            <a:ext cx="3529013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accent2"/>
                </a:solidFill>
                <a:cs typeface="Arial" charset="0"/>
              </a:rPr>
              <a:t>RF/RHD Mechanism of Pathogenesis</a:t>
            </a:r>
          </a:p>
          <a:p>
            <a:pPr>
              <a:lnSpc>
                <a:spcPct val="110000"/>
              </a:lnSpc>
            </a:pPr>
            <a:r>
              <a:rPr lang="pt-BR" sz="1200">
                <a:cs typeface="Arial" charset="0"/>
              </a:rPr>
              <a:t>Kellen Cristhina Faé, PhD</a:t>
            </a:r>
          </a:p>
          <a:p>
            <a:pPr>
              <a:lnSpc>
                <a:spcPct val="110000"/>
              </a:lnSpc>
            </a:pPr>
            <a:r>
              <a:rPr lang="pt-BR" sz="1200">
                <a:cs typeface="Arial" charset="0"/>
              </a:rPr>
              <a:t>Rajendranath Ramasawy,PhD</a:t>
            </a:r>
          </a:p>
          <a:p>
            <a:pPr>
              <a:lnSpc>
                <a:spcPct val="110000"/>
              </a:lnSpc>
            </a:pPr>
            <a:r>
              <a:rPr lang="pt-BR" sz="1200">
                <a:cs typeface="Arial" charset="0"/>
              </a:rPr>
              <a:t>Ana Flavia Vigna, PhD</a:t>
            </a:r>
          </a:p>
          <a:p>
            <a:pPr>
              <a:lnSpc>
                <a:spcPct val="110000"/>
              </a:lnSpc>
            </a:pPr>
            <a:r>
              <a:rPr lang="pt-BR" sz="1200">
                <a:cs typeface="Arial" charset="0"/>
              </a:rPr>
              <a:t>Luciana Nogueira, PhD</a:t>
            </a:r>
          </a:p>
          <a:p>
            <a:pPr>
              <a:lnSpc>
                <a:spcPct val="110000"/>
              </a:lnSpc>
            </a:pPr>
            <a:r>
              <a:rPr lang="pt-BR" sz="1200">
                <a:cs typeface="Arial" charset="0"/>
              </a:rPr>
              <a:t>Sandra Emiko Oshiro, MSc</a:t>
            </a:r>
          </a:p>
          <a:p>
            <a:pPr>
              <a:lnSpc>
                <a:spcPct val="110000"/>
              </a:lnSpc>
            </a:pPr>
            <a:r>
              <a:rPr lang="pt-BR" sz="1200">
                <a:cs typeface="Arial" charset="0"/>
              </a:rPr>
              <a:t>Carlo Martins, PhD student</a:t>
            </a:r>
          </a:p>
          <a:p>
            <a:pPr>
              <a:lnSpc>
                <a:spcPct val="110000"/>
              </a:lnSpc>
            </a:pPr>
            <a:r>
              <a:rPr lang="pt-BR" sz="1200">
                <a:cs typeface="Arial" charset="0"/>
              </a:rPr>
              <a:t>Nathalia  Moreira Santos, MsC Student</a:t>
            </a:r>
          </a:p>
          <a:p>
            <a:pPr>
              <a:lnSpc>
                <a:spcPct val="110000"/>
              </a:lnSpc>
            </a:pPr>
            <a:r>
              <a:rPr lang="pt-BR" sz="1200">
                <a:cs typeface="Arial" charset="0"/>
              </a:rPr>
              <a:t>Selma A Palácios</a:t>
            </a:r>
          </a:p>
          <a:p>
            <a:pPr>
              <a:lnSpc>
                <a:spcPct val="110000"/>
              </a:lnSpc>
            </a:pPr>
            <a:r>
              <a:rPr lang="pt-BR" sz="1200">
                <a:cs typeface="Arial" charset="0"/>
              </a:rPr>
              <a:t>Simone Santos </a:t>
            </a:r>
            <a:endParaRPr lang="en-US" sz="1200">
              <a:cs typeface="Arial" charset="0"/>
            </a:endParaRPr>
          </a:p>
        </p:txBody>
      </p:sp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174625" y="3240088"/>
            <a:ext cx="4679950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accent2"/>
                </a:solidFill>
                <a:cs typeface="Arial" charset="0"/>
              </a:rPr>
              <a:t>Vaccine Development</a:t>
            </a:r>
          </a:p>
          <a:p>
            <a:pPr>
              <a:lnSpc>
                <a:spcPct val="110000"/>
              </a:lnSpc>
            </a:pPr>
            <a:r>
              <a:rPr lang="pt-BR" sz="1200">
                <a:cs typeface="Arial" charset="0"/>
              </a:rPr>
              <a:t>Claudio R Puschel, PhD – </a:t>
            </a:r>
            <a:r>
              <a:rPr lang="pt-BR" sz="1200" b="1">
                <a:cs typeface="Arial" charset="0"/>
              </a:rPr>
              <a:t>Peptide Synthesis</a:t>
            </a:r>
          </a:p>
          <a:p>
            <a:pPr>
              <a:lnSpc>
                <a:spcPct val="110000"/>
              </a:lnSpc>
            </a:pPr>
            <a:r>
              <a:rPr lang="pt-BR" sz="1200">
                <a:cs typeface="Arial" charset="0"/>
              </a:rPr>
              <a:t>Washington R Silva</a:t>
            </a:r>
          </a:p>
          <a:p>
            <a:pPr>
              <a:lnSpc>
                <a:spcPct val="110000"/>
              </a:lnSpc>
            </a:pPr>
            <a:r>
              <a:rPr lang="pt-BR" sz="1200">
                <a:cs typeface="Arial" charset="0"/>
              </a:rPr>
              <a:t>Samar F Barros, PhD – </a:t>
            </a:r>
            <a:r>
              <a:rPr lang="pt-BR" sz="1200" b="1">
                <a:cs typeface="Arial" charset="0"/>
              </a:rPr>
              <a:t>Molecular Biology, Microbiology</a:t>
            </a:r>
          </a:p>
          <a:p>
            <a:pPr>
              <a:lnSpc>
                <a:spcPct val="110000"/>
              </a:lnSpc>
            </a:pPr>
            <a:r>
              <a:rPr lang="pt-BR" sz="1200">
                <a:cs typeface="Arial" charset="0"/>
              </a:rPr>
              <a:t>Raquel Alencar, MSc</a:t>
            </a:r>
          </a:p>
          <a:p>
            <a:pPr>
              <a:lnSpc>
                <a:spcPct val="110000"/>
              </a:lnSpc>
            </a:pPr>
            <a:r>
              <a:rPr lang="pt-BR" sz="1200">
                <a:cs typeface="Arial" charset="0"/>
              </a:rPr>
              <a:t>Karine Marafigo De Amicis, MsC Student</a:t>
            </a:r>
          </a:p>
          <a:p>
            <a:pPr>
              <a:lnSpc>
                <a:spcPct val="110000"/>
              </a:lnSpc>
            </a:pPr>
            <a:r>
              <a:rPr lang="pt-BR" sz="1200">
                <a:cs typeface="Arial" charset="0"/>
              </a:rPr>
              <a:t>Karen Kohler, PhD </a:t>
            </a:r>
            <a:r>
              <a:rPr lang="pt-BR" sz="1200" b="1">
                <a:cs typeface="Arial" charset="0"/>
              </a:rPr>
              <a:t>Cellular Immunology</a:t>
            </a:r>
          </a:p>
          <a:p>
            <a:pPr>
              <a:lnSpc>
                <a:spcPct val="110000"/>
              </a:lnSpc>
            </a:pPr>
            <a:r>
              <a:rPr lang="pt-BR" sz="1200">
                <a:cs typeface="Arial" charset="0"/>
              </a:rPr>
              <a:t>Leticia Chaves, MSc – </a:t>
            </a:r>
            <a:r>
              <a:rPr lang="pt-BR" sz="1200" b="1">
                <a:cs typeface="Arial" charset="0"/>
              </a:rPr>
              <a:t>Humoral Response</a:t>
            </a:r>
          </a:p>
          <a:p>
            <a:pPr>
              <a:lnSpc>
                <a:spcPct val="110000"/>
              </a:lnSpc>
            </a:pPr>
            <a:r>
              <a:rPr lang="pt-BR" sz="1200">
                <a:cs typeface="Arial" charset="0"/>
              </a:rPr>
              <a:t>Edilberto Postol, PhD – </a:t>
            </a:r>
            <a:r>
              <a:rPr lang="pt-BR" sz="1200" b="1">
                <a:cs typeface="Arial" charset="0"/>
              </a:rPr>
              <a:t>Experimental</a:t>
            </a:r>
          </a:p>
          <a:p>
            <a:pPr>
              <a:lnSpc>
                <a:spcPct val="110000"/>
              </a:lnSpc>
            </a:pPr>
            <a:r>
              <a:rPr lang="pt-BR" sz="1200">
                <a:cs typeface="Arial" charset="0"/>
              </a:rPr>
              <a:t>Daniella Santoro, PhD</a:t>
            </a:r>
          </a:p>
          <a:p>
            <a:pPr>
              <a:lnSpc>
                <a:spcPct val="110000"/>
              </a:lnSpc>
            </a:pPr>
            <a:r>
              <a:rPr lang="pt-BR" sz="1200">
                <a:cs typeface="Arial" charset="0"/>
              </a:rPr>
              <a:t>Fabio T Higa</a:t>
            </a:r>
          </a:p>
          <a:p>
            <a:pPr>
              <a:lnSpc>
                <a:spcPct val="110000"/>
              </a:lnSpc>
            </a:pPr>
            <a:r>
              <a:rPr lang="pt-BR" sz="1200">
                <a:cs typeface="Arial" charset="0"/>
              </a:rPr>
              <a:t>Milton T.G. Silva, MsC Student</a:t>
            </a:r>
          </a:p>
          <a:p>
            <a:pPr>
              <a:lnSpc>
                <a:spcPct val="110000"/>
              </a:lnSpc>
            </a:pPr>
            <a:r>
              <a:rPr lang="pt-BR" sz="1200">
                <a:cs typeface="Arial" charset="0"/>
              </a:rPr>
              <a:t>Luiz R Mundel</a:t>
            </a:r>
          </a:p>
          <a:p>
            <a:pPr>
              <a:lnSpc>
                <a:spcPct val="110000"/>
              </a:lnSpc>
            </a:pPr>
            <a:r>
              <a:rPr lang="pt-BR" sz="1200">
                <a:cs typeface="Arial" charset="0"/>
              </a:rPr>
              <a:t>Frederico Moraes Ferreira, PhD-  </a:t>
            </a:r>
            <a:r>
              <a:rPr lang="pt-BR" sz="1200" b="1">
                <a:cs typeface="Arial" charset="0"/>
              </a:rPr>
              <a:t>Structural analysis</a:t>
            </a:r>
          </a:p>
        </p:txBody>
      </p:sp>
      <p:sp>
        <p:nvSpPr>
          <p:cNvPr id="29701" name="Text Box 8"/>
          <p:cNvSpPr txBox="1">
            <a:spLocks noChangeArrowheads="1"/>
          </p:cNvSpPr>
          <p:nvPr/>
        </p:nvSpPr>
        <p:spPr bwMode="auto">
          <a:xfrm>
            <a:off x="174625" y="6111875"/>
            <a:ext cx="4033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b="1">
                <a:solidFill>
                  <a:schemeClr val="accent2"/>
                </a:solidFill>
                <a:cs typeface="Arial" charset="0"/>
              </a:rPr>
              <a:t>Advisors – Lab of Immunology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sz="1200">
                <a:cs typeface="Arial" charset="0"/>
              </a:rPr>
              <a:t>Prof Edecio Cunha-Neto, MD,PhD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sz="1200">
                <a:cs typeface="Arial" charset="0"/>
              </a:rPr>
              <a:t>Veronica Coelho, MD,PhD</a:t>
            </a:r>
            <a:r>
              <a:rPr lang="pt-BR" sz="1400">
                <a:cs typeface="Arial" charset="0"/>
              </a:rPr>
              <a:t> </a:t>
            </a:r>
            <a:endParaRPr lang="en-US" sz="1400">
              <a:cs typeface="Arial" charset="0"/>
            </a:endParaRPr>
          </a:p>
        </p:txBody>
      </p:sp>
      <p:sp>
        <p:nvSpPr>
          <p:cNvPr id="29702" name="Text Box 9"/>
          <p:cNvSpPr txBox="1">
            <a:spLocks noChangeArrowheads="1"/>
          </p:cNvSpPr>
          <p:nvPr/>
        </p:nvSpPr>
        <p:spPr bwMode="auto">
          <a:xfrm>
            <a:off x="4638675" y="1341438"/>
            <a:ext cx="5473700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b="1">
                <a:solidFill>
                  <a:schemeClr val="accent2"/>
                </a:solidFill>
                <a:cs typeface="Arial" charset="0"/>
              </a:rPr>
              <a:t>Heart Institute, </a:t>
            </a:r>
            <a:r>
              <a:rPr lang="pt-BR" sz="1200" b="1">
                <a:solidFill>
                  <a:schemeClr val="accent2"/>
                </a:solidFill>
                <a:cs typeface="Arial" charset="0"/>
              </a:rPr>
              <a:t>1</a:t>
            </a:r>
            <a:r>
              <a:rPr lang="pt-BR" sz="1400" b="1">
                <a:solidFill>
                  <a:schemeClr val="accent2"/>
                </a:solidFill>
                <a:cs typeface="Arial" charset="0"/>
              </a:rPr>
              <a:t>.Pediatric Cardiology, </a:t>
            </a:r>
            <a:r>
              <a:rPr lang="pt-BR" sz="1200" b="1">
                <a:solidFill>
                  <a:schemeClr val="accent2"/>
                </a:solidFill>
                <a:cs typeface="Arial" charset="0"/>
              </a:rPr>
              <a:t>2</a:t>
            </a:r>
            <a:r>
              <a:rPr lang="pt-BR" sz="1400" b="1">
                <a:solidFill>
                  <a:schemeClr val="accent2"/>
                </a:solidFill>
                <a:cs typeface="Arial" charset="0"/>
              </a:rPr>
              <a:t>.Valvopathy, </a:t>
            </a:r>
            <a:r>
              <a:rPr lang="pt-BR" sz="1200" b="1">
                <a:solidFill>
                  <a:schemeClr val="accent2"/>
                </a:solidFill>
                <a:cs typeface="Arial" charset="0"/>
              </a:rPr>
              <a:t>3</a:t>
            </a:r>
            <a:r>
              <a:rPr lang="pt-BR" sz="1400" b="1">
                <a:solidFill>
                  <a:schemeClr val="accent2"/>
                </a:solidFill>
                <a:cs typeface="Arial" charset="0"/>
              </a:rPr>
              <a:t>.Surgical and </a:t>
            </a:r>
            <a:r>
              <a:rPr lang="pt-BR" sz="1200" b="1">
                <a:solidFill>
                  <a:schemeClr val="accent2"/>
                </a:solidFill>
                <a:cs typeface="Arial" charset="0"/>
              </a:rPr>
              <a:t>4</a:t>
            </a:r>
            <a:r>
              <a:rPr lang="pt-BR" sz="1400" b="1">
                <a:solidFill>
                  <a:schemeClr val="accent2"/>
                </a:solidFill>
                <a:cs typeface="Arial" charset="0"/>
              </a:rPr>
              <a:t>.Pathology Divisions</a:t>
            </a:r>
          </a:p>
          <a:p>
            <a:pPr>
              <a:spcBef>
                <a:spcPct val="50000"/>
              </a:spcBef>
            </a:pPr>
            <a:r>
              <a:rPr lang="pt-BR" sz="1200" b="1">
                <a:solidFill>
                  <a:schemeClr val="accent2"/>
                </a:solidFill>
                <a:cs typeface="Arial" charset="0"/>
              </a:rPr>
              <a:t>1</a:t>
            </a:r>
            <a:r>
              <a:rPr lang="pt-BR" sz="1400">
                <a:cs typeface="Arial" charset="0"/>
              </a:rPr>
              <a:t>. </a:t>
            </a:r>
            <a:r>
              <a:rPr lang="pt-BR" sz="1200">
                <a:cs typeface="Arial" charset="0"/>
              </a:rPr>
              <a:t>Ana C Tanaka, MD</a:t>
            </a:r>
          </a:p>
          <a:p>
            <a:pPr>
              <a:spcBef>
                <a:spcPct val="50000"/>
              </a:spcBef>
            </a:pPr>
            <a:r>
              <a:rPr lang="pt-BR" sz="1200" b="1">
                <a:solidFill>
                  <a:schemeClr val="accent2"/>
                </a:solidFill>
                <a:cs typeface="Arial" charset="0"/>
              </a:rPr>
              <a:t>2</a:t>
            </a:r>
            <a:r>
              <a:rPr lang="pt-BR" sz="1200">
                <a:cs typeface="Arial" charset="0"/>
              </a:rPr>
              <a:t>. Prof Max Grinberg, MD; Prof Flavio Tarasoutchi, MD; Guilherme Spina, MD; Roney Sampaio,MD</a:t>
            </a:r>
          </a:p>
          <a:p>
            <a:pPr>
              <a:spcBef>
                <a:spcPct val="50000"/>
              </a:spcBef>
            </a:pPr>
            <a:r>
              <a:rPr lang="pt-BR" sz="1200" b="1">
                <a:solidFill>
                  <a:schemeClr val="accent2"/>
                </a:solidFill>
                <a:cs typeface="Arial" charset="0"/>
              </a:rPr>
              <a:t>3</a:t>
            </a:r>
            <a:r>
              <a:rPr lang="pt-BR" sz="1200">
                <a:cs typeface="Arial" charset="0"/>
              </a:rPr>
              <a:t>. Prof Pablo Pommerantzeff, MD, Carlos Brandão, MD</a:t>
            </a:r>
          </a:p>
          <a:p>
            <a:pPr>
              <a:spcBef>
                <a:spcPct val="50000"/>
              </a:spcBef>
            </a:pPr>
            <a:r>
              <a:rPr lang="pt-BR" sz="1200" b="1">
                <a:solidFill>
                  <a:schemeClr val="accent2"/>
                </a:solidFill>
                <a:cs typeface="Arial" charset="0"/>
              </a:rPr>
              <a:t>4</a:t>
            </a:r>
            <a:r>
              <a:rPr lang="pt-BR" sz="1200">
                <a:cs typeface="Arial" charset="0"/>
              </a:rPr>
              <a:t>. Lea Demarchi, MD, Prof Vera D Aiello, MD: Paulo S Gutierrez</a:t>
            </a:r>
          </a:p>
          <a:p>
            <a:pPr>
              <a:spcBef>
                <a:spcPct val="50000"/>
              </a:spcBef>
            </a:pPr>
            <a:r>
              <a:rPr lang="pt-BR" sz="1400" b="1">
                <a:solidFill>
                  <a:schemeClr val="accent2"/>
                </a:solidFill>
                <a:cs typeface="Arial" charset="0"/>
              </a:rPr>
              <a:t>Pediatric Rheumatology Division, Clinical Hospital</a:t>
            </a:r>
          </a:p>
          <a:p>
            <a:pPr>
              <a:spcBef>
                <a:spcPct val="50000"/>
              </a:spcBef>
            </a:pPr>
            <a:r>
              <a:rPr lang="pt-BR" sz="1200">
                <a:cs typeface="Arial" charset="0"/>
              </a:rPr>
              <a:t>Prof Maria H Kiss, MD, Clovis A Silva, MD</a:t>
            </a:r>
            <a:endParaRPr lang="en-US" sz="1200">
              <a:cs typeface="Arial" charset="0"/>
            </a:endParaRPr>
          </a:p>
        </p:txBody>
      </p:sp>
      <p:sp>
        <p:nvSpPr>
          <p:cNvPr id="29703" name="Text Box 10"/>
          <p:cNvSpPr txBox="1">
            <a:spLocks noChangeArrowheads="1"/>
          </p:cNvSpPr>
          <p:nvPr/>
        </p:nvSpPr>
        <p:spPr bwMode="auto">
          <a:xfrm>
            <a:off x="4351338" y="4221163"/>
            <a:ext cx="5905500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b="1">
                <a:solidFill>
                  <a:schemeClr val="accent2"/>
                </a:solidFill>
                <a:cs typeface="Arial" charset="0"/>
              </a:rPr>
              <a:t>Saint Louis Hospital, Paris, France –TCR, Treg Cells</a:t>
            </a:r>
          </a:p>
          <a:p>
            <a:r>
              <a:rPr lang="pt-BR" sz="1200">
                <a:cs typeface="Arial" charset="0"/>
              </a:rPr>
              <a:t>Prof Dominique Charron, MD,PhD; Prof Antoine Toubert, MD,PhD</a:t>
            </a:r>
          </a:p>
          <a:p>
            <a:r>
              <a:rPr lang="pt-BR" sz="1400">
                <a:cs typeface="Arial" charset="0"/>
              </a:rPr>
              <a:t>	</a:t>
            </a:r>
          </a:p>
          <a:p>
            <a:r>
              <a:rPr lang="pt-BR" sz="1400" b="1">
                <a:solidFill>
                  <a:schemeClr val="accent2"/>
                </a:solidFill>
                <a:cs typeface="Arial" charset="0"/>
              </a:rPr>
              <a:t>Oklahoma University, Oklahoma, USA – Cardiac Myosin Studies</a:t>
            </a:r>
            <a:r>
              <a:rPr lang="pt-BR" sz="1400" b="1">
                <a:cs typeface="Arial" charset="0"/>
              </a:rPr>
              <a:t> </a:t>
            </a:r>
          </a:p>
          <a:p>
            <a:r>
              <a:rPr lang="pt-BR" sz="1200">
                <a:cs typeface="Arial" charset="0"/>
              </a:rPr>
              <a:t>Prof Madeleine W Cunningham, PhD</a:t>
            </a:r>
          </a:p>
          <a:p>
            <a:endParaRPr lang="pt-BR" sz="1200">
              <a:cs typeface="Arial" charset="0"/>
            </a:endParaRPr>
          </a:p>
          <a:p>
            <a:r>
              <a:rPr lang="pt-BR" sz="1400" b="1">
                <a:solidFill>
                  <a:schemeClr val="accent2"/>
                </a:solidFill>
                <a:cs typeface="Arial" charset="0"/>
              </a:rPr>
              <a:t>Finlay Institute, Havana, Cuba – Mucosal Adjuvant</a:t>
            </a:r>
          </a:p>
          <a:p>
            <a:r>
              <a:rPr lang="pt-BR" sz="1200">
                <a:cs typeface="Arial" charset="0"/>
              </a:rPr>
              <a:t>Prof Oliver Perez Martin, MD; Miriam Lastre, MD; Caridad Zayas</a:t>
            </a:r>
          </a:p>
          <a:p>
            <a:endParaRPr lang="pt-BR" sz="1200">
              <a:cs typeface="Arial" charset="0"/>
            </a:endParaRPr>
          </a:p>
          <a:p>
            <a:r>
              <a:rPr lang="pt-BR" sz="1400" b="1">
                <a:solidFill>
                  <a:schemeClr val="accent2"/>
                </a:solidFill>
                <a:cs typeface="Arial" charset="0"/>
              </a:rPr>
              <a:t>Mayo Clinic Rochester, USA, HLA-class II Transgenic Mice</a:t>
            </a:r>
            <a:endParaRPr lang="en-US" sz="1400" b="1">
              <a:solidFill>
                <a:schemeClr val="accent2"/>
              </a:solidFill>
              <a:cs typeface="Arial" charset="0"/>
            </a:endParaRPr>
          </a:p>
          <a:p>
            <a:r>
              <a:rPr lang="pt-BR" sz="1200">
                <a:cs typeface="Arial" charset="0"/>
              </a:rPr>
              <a:t>Prof Chella  David, MD,PhD</a:t>
            </a:r>
            <a:endParaRPr lang="en-US" sz="1200">
              <a:cs typeface="Arial" charset="0"/>
            </a:endParaRPr>
          </a:p>
        </p:txBody>
      </p:sp>
      <p:grpSp>
        <p:nvGrpSpPr>
          <p:cNvPr id="29704" name="Group 12"/>
          <p:cNvGrpSpPr>
            <a:grpSpLocks/>
          </p:cNvGrpSpPr>
          <p:nvPr/>
        </p:nvGrpSpPr>
        <p:grpSpPr bwMode="auto">
          <a:xfrm>
            <a:off x="7880350" y="241300"/>
            <a:ext cx="2232025" cy="523875"/>
            <a:chOff x="4782" y="28"/>
            <a:chExt cx="1588" cy="511"/>
          </a:xfrm>
        </p:grpSpPr>
        <p:pic>
          <p:nvPicPr>
            <p:cNvPr id="29705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82" y="46"/>
              <a:ext cx="681" cy="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6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63" y="28"/>
              <a:ext cx="907" cy="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pic>
        <p:nvPicPr>
          <p:cNvPr id="36868" name="Picture 5" descr="inc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612041" cy="707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741290" y="981075"/>
            <a:ext cx="6724054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altLang="pt-BR" sz="72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xmlns="" val="294391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1285875" y="2071689"/>
            <a:ext cx="3849516" cy="48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  <a:latin typeface="Calibri" pitchFamily="34" charset="0"/>
              </a:rPr>
              <a:t>Rheumatic Fever Surgeries</a:t>
            </a: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6572250" y="2071689"/>
            <a:ext cx="2696380" cy="48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</a:rPr>
              <a:t>Number - </a:t>
            </a:r>
            <a:r>
              <a:rPr lang="en-US" sz="2600" b="1">
                <a:solidFill>
                  <a:srgbClr val="FF0000"/>
                </a:solidFill>
                <a:latin typeface="Calibri" pitchFamily="34" charset="0"/>
              </a:rPr>
              <a:t>Patients</a:t>
            </a:r>
          </a:p>
        </p:txBody>
      </p:sp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1907381" y="3000375"/>
            <a:ext cx="2935933" cy="48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pt-BR" sz="2600" b="1">
                <a:latin typeface="Calibri" pitchFamily="34" charset="0"/>
              </a:rPr>
              <a:t>Valvar Replacement</a:t>
            </a:r>
          </a:p>
        </p:txBody>
      </p:sp>
      <p:sp>
        <p:nvSpPr>
          <p:cNvPr id="5125" name="Rectangle 7"/>
          <p:cNvSpPr>
            <a:spLocks noChangeArrowheads="1"/>
          </p:cNvSpPr>
          <p:nvPr/>
        </p:nvSpPr>
        <p:spPr bwMode="auto">
          <a:xfrm>
            <a:off x="7254479" y="3071814"/>
            <a:ext cx="856005" cy="48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pt-BR" sz="2600" b="1">
                <a:latin typeface="Calibri" pitchFamily="34" charset="0"/>
              </a:rPr>
              <a:t>3873</a:t>
            </a:r>
            <a:endParaRPr lang="pt-BR" sz="2600" b="1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26" name="Rectangle 8"/>
          <p:cNvSpPr>
            <a:spLocks noChangeArrowheads="1"/>
          </p:cNvSpPr>
          <p:nvPr/>
        </p:nvSpPr>
        <p:spPr bwMode="auto">
          <a:xfrm>
            <a:off x="1935956" y="3714750"/>
            <a:ext cx="2010423" cy="48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pt-BR" sz="2600" b="1">
                <a:latin typeface="Calibri" pitchFamily="34" charset="0"/>
              </a:rPr>
              <a:t>Valvar </a:t>
            </a:r>
            <a:r>
              <a:rPr lang="en-US" sz="2600" b="1">
                <a:latin typeface="Calibri" pitchFamily="34" charset="0"/>
              </a:rPr>
              <a:t>Plastic</a:t>
            </a:r>
          </a:p>
        </p:txBody>
      </p:sp>
      <p:sp>
        <p:nvSpPr>
          <p:cNvPr id="5127" name="Rectangle 9"/>
          <p:cNvSpPr>
            <a:spLocks noChangeArrowheads="1"/>
          </p:cNvSpPr>
          <p:nvPr/>
        </p:nvSpPr>
        <p:spPr bwMode="auto">
          <a:xfrm>
            <a:off x="7254479" y="3714750"/>
            <a:ext cx="856005" cy="48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pt-BR" sz="2600" b="1">
                <a:latin typeface="Calibri" pitchFamily="34" charset="0"/>
              </a:rPr>
              <a:t>1131</a:t>
            </a:r>
          </a:p>
        </p:txBody>
      </p:sp>
      <p:sp>
        <p:nvSpPr>
          <p:cNvPr id="5128" name="Rectangle 12"/>
          <p:cNvSpPr>
            <a:spLocks noChangeArrowheads="1"/>
          </p:cNvSpPr>
          <p:nvPr/>
        </p:nvSpPr>
        <p:spPr bwMode="auto">
          <a:xfrm>
            <a:off x="1907381" y="4429125"/>
            <a:ext cx="857608" cy="48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</a:rPr>
              <a:t>Total</a:t>
            </a:r>
          </a:p>
        </p:txBody>
      </p:sp>
      <p:sp>
        <p:nvSpPr>
          <p:cNvPr id="5129" name="Rectangle 13"/>
          <p:cNvSpPr>
            <a:spLocks noChangeArrowheads="1"/>
          </p:cNvSpPr>
          <p:nvPr/>
        </p:nvSpPr>
        <p:spPr bwMode="auto">
          <a:xfrm>
            <a:off x="7274124" y="4429125"/>
            <a:ext cx="856005" cy="48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</a:rPr>
              <a:t>5004</a:t>
            </a:r>
          </a:p>
        </p:txBody>
      </p:sp>
      <p:sp>
        <p:nvSpPr>
          <p:cNvPr id="704526" name="Text Box 14"/>
          <p:cNvSpPr txBox="1">
            <a:spLocks noChangeArrowheads="1"/>
          </p:cNvSpPr>
          <p:nvPr/>
        </p:nvSpPr>
        <p:spPr bwMode="auto">
          <a:xfrm>
            <a:off x="1866305" y="571500"/>
            <a:ext cx="6706195" cy="1200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+mn-cs"/>
              </a:rPr>
              <a:t>VALVAR SURGERIES - </a:t>
            </a:r>
            <a:r>
              <a:rPr lang="pt-BR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+mn-cs"/>
              </a:rPr>
              <a:t>InCor</a:t>
            </a:r>
            <a:endParaRPr lang="pt-BR" sz="3200" b="1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+mn-cs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+mn-cs"/>
              </a:rPr>
              <a:t>1980 - 2004</a:t>
            </a:r>
          </a:p>
        </p:txBody>
      </p:sp>
      <p:grpSp>
        <p:nvGrpSpPr>
          <p:cNvPr id="5131" name="Group 12"/>
          <p:cNvGrpSpPr>
            <a:grpSpLocks/>
          </p:cNvGrpSpPr>
          <p:nvPr/>
        </p:nvGrpSpPr>
        <p:grpSpPr bwMode="auto">
          <a:xfrm>
            <a:off x="142875" y="214313"/>
            <a:ext cx="2071688" cy="500062"/>
            <a:chOff x="4782" y="28"/>
            <a:chExt cx="1588" cy="511"/>
          </a:xfrm>
        </p:grpSpPr>
        <p:pic>
          <p:nvPicPr>
            <p:cNvPr id="513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2" y="46"/>
              <a:ext cx="681" cy="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6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" y="28"/>
              <a:ext cx="907" cy="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000125" y="6215063"/>
            <a:ext cx="8429625" cy="387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 err="1">
                <a:latin typeface="+mj-lt"/>
                <a:cs typeface="+mn-cs"/>
              </a:rPr>
              <a:t>Pomerantzeff</a:t>
            </a:r>
            <a:r>
              <a:rPr lang="pt-BR" sz="1200" dirty="0">
                <a:latin typeface="+mj-lt"/>
                <a:cs typeface="+mn-cs"/>
              </a:rPr>
              <a:t> PMA,  Brandao CM , et  al. 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 err="1">
                <a:latin typeface="+mj-lt"/>
                <a:cs typeface="+mn-cs"/>
              </a:rPr>
              <a:t>Valve</a:t>
            </a:r>
            <a:r>
              <a:rPr lang="pt-BR" sz="1200" dirty="0">
                <a:latin typeface="+mj-lt"/>
                <a:cs typeface="+mn-cs"/>
              </a:rPr>
              <a:t> </a:t>
            </a:r>
            <a:r>
              <a:rPr lang="pt-BR" sz="1200" dirty="0" err="1">
                <a:latin typeface="+mj-lt"/>
                <a:cs typeface="+mn-cs"/>
              </a:rPr>
              <a:t>Reconstruction</a:t>
            </a:r>
            <a:r>
              <a:rPr lang="pt-BR" sz="1200" dirty="0">
                <a:latin typeface="+mj-lt"/>
                <a:cs typeface="+mn-cs"/>
              </a:rPr>
              <a:t> in </a:t>
            </a:r>
            <a:r>
              <a:rPr lang="pt-BR" sz="1200" dirty="0" err="1">
                <a:latin typeface="+mj-lt"/>
                <a:cs typeface="+mn-cs"/>
              </a:rPr>
              <a:t>the</a:t>
            </a:r>
            <a:r>
              <a:rPr lang="pt-BR" sz="1200" dirty="0">
                <a:latin typeface="+mj-lt"/>
                <a:cs typeface="+mn-cs"/>
              </a:rPr>
              <a:t> Heart </a:t>
            </a:r>
            <a:r>
              <a:rPr lang="pt-BR" sz="1200" dirty="0" err="1">
                <a:latin typeface="+mj-lt"/>
                <a:cs typeface="+mn-cs"/>
              </a:rPr>
              <a:t>Institute</a:t>
            </a:r>
            <a:r>
              <a:rPr lang="pt-BR" sz="1200" dirty="0">
                <a:latin typeface="+mj-lt"/>
                <a:cs typeface="+mn-cs"/>
              </a:rPr>
              <a:t> </a:t>
            </a:r>
            <a:r>
              <a:rPr lang="pt-BR" sz="1200" dirty="0" err="1">
                <a:latin typeface="+mj-lt"/>
                <a:cs typeface="+mn-cs"/>
              </a:rPr>
              <a:t>of</a:t>
            </a:r>
            <a:r>
              <a:rPr lang="pt-BR" sz="1200" dirty="0">
                <a:latin typeface="+mj-lt"/>
                <a:cs typeface="+mn-cs"/>
              </a:rPr>
              <a:t> São Paulo, </a:t>
            </a:r>
            <a:r>
              <a:rPr lang="pt-BR" sz="1200" dirty="0" err="1">
                <a:latin typeface="+mj-lt"/>
                <a:cs typeface="+mn-cs"/>
              </a:rPr>
              <a:t>Brazil</a:t>
            </a:r>
            <a:r>
              <a:rPr lang="pt-BR" sz="1200" dirty="0">
                <a:latin typeface="+mj-lt"/>
                <a:cs typeface="+mn-cs"/>
              </a:rPr>
              <a:t>.; </a:t>
            </a:r>
            <a:r>
              <a:rPr lang="pt-BR" sz="1200" dirty="0" err="1">
                <a:latin typeface="+mj-lt"/>
                <a:cs typeface="+mn-cs"/>
              </a:rPr>
              <a:t>Semin</a:t>
            </a:r>
            <a:r>
              <a:rPr lang="pt-BR" sz="1200" dirty="0">
                <a:latin typeface="+mj-lt"/>
                <a:cs typeface="+mn-cs"/>
              </a:rPr>
              <a:t> </a:t>
            </a:r>
            <a:r>
              <a:rPr lang="pt-BR" sz="1200" dirty="0" err="1">
                <a:latin typeface="+mj-lt"/>
                <a:cs typeface="+mn-cs"/>
              </a:rPr>
              <a:t>Thorac</a:t>
            </a:r>
            <a:r>
              <a:rPr lang="pt-BR" sz="1200" dirty="0">
                <a:latin typeface="+mj-lt"/>
                <a:cs typeface="+mn-cs"/>
              </a:rPr>
              <a:t> </a:t>
            </a:r>
            <a:r>
              <a:rPr lang="pt-BR" sz="1200" dirty="0" err="1">
                <a:latin typeface="+mj-lt"/>
                <a:cs typeface="+mn-cs"/>
              </a:rPr>
              <a:t>Cardiovasc</a:t>
            </a:r>
            <a:r>
              <a:rPr lang="pt-BR" sz="1200" dirty="0">
                <a:latin typeface="+mj-lt"/>
                <a:cs typeface="+mn-cs"/>
              </a:rPr>
              <a:t> </a:t>
            </a:r>
            <a:r>
              <a:rPr lang="pt-BR" sz="1200" dirty="0" err="1">
                <a:latin typeface="+mj-lt"/>
                <a:cs typeface="+mn-cs"/>
              </a:rPr>
              <a:t>Surg</a:t>
            </a:r>
            <a:r>
              <a:rPr lang="pt-BR" sz="1200" dirty="0">
                <a:latin typeface="+mj-lt"/>
                <a:cs typeface="+mn-cs"/>
              </a:rPr>
              <a:t>,  2002</a:t>
            </a:r>
            <a:endParaRPr lang="en-US" sz="1200" dirty="0">
              <a:latin typeface="+mj-lt"/>
              <a:cs typeface="+mn-cs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2671763" y="5000625"/>
            <a:ext cx="4704159" cy="10033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134" name="CaixaDeTexto 2"/>
          <p:cNvSpPr txBox="1">
            <a:spLocks noChangeArrowheads="1"/>
          </p:cNvSpPr>
          <p:nvPr/>
        </p:nvSpPr>
        <p:spPr bwMode="auto">
          <a:xfrm>
            <a:off x="3090352" y="5283201"/>
            <a:ext cx="37866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t-BR" b="1"/>
              <a:t>49.5 % of cardiac surgeries performed</a:t>
            </a:r>
          </a:p>
          <a:p>
            <a:pPr algn="ctr"/>
            <a:r>
              <a:rPr lang="pt-BR" b="1"/>
              <a:t> in 25 years</a:t>
            </a:r>
          </a:p>
        </p:txBody>
      </p:sp>
    </p:spTree>
    <p:extLst>
      <p:ext uri="{BB962C8B-B14F-4D97-AF65-F5344CB8AC3E}">
        <p14:creationId xmlns:p14="http://schemas.microsoft.com/office/powerpoint/2010/main" xmlns="" val="829641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title"/>
          </p:nvPr>
        </p:nvSpPr>
        <p:spPr>
          <a:xfrm>
            <a:off x="2117023" y="430684"/>
            <a:ext cx="5383931" cy="105410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Medical </a:t>
            </a:r>
            <a:r>
              <a:rPr lang="pt-BR" altLang="pt-BR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Care</a:t>
            </a:r>
            <a:endParaRPr lang="pt-BR" altLang="pt-BR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195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526852" y="1500174"/>
            <a:ext cx="9258300" cy="5068888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pt-BR" altLang="pt-BR" sz="2800" dirty="0" smtClean="0"/>
              <a:t>Ambulatory</a:t>
            </a:r>
            <a:endParaRPr lang="pt-BR" altLang="pt-BR" sz="2800" dirty="0" smtClean="0"/>
          </a:p>
          <a:p>
            <a:pPr lvl="1" eaLnBrk="1" hangingPunct="1">
              <a:lnSpc>
                <a:spcPct val="130000"/>
              </a:lnSpc>
              <a:buNone/>
            </a:pPr>
            <a:r>
              <a:rPr lang="pt-BR" altLang="pt-BR" sz="2400" dirty="0" smtClean="0"/>
              <a:t>2014</a:t>
            </a:r>
          </a:p>
          <a:p>
            <a:pPr lvl="1" eaLnBrk="1" hangingPunct="1">
              <a:lnSpc>
                <a:spcPct val="130000"/>
              </a:lnSpc>
            </a:pPr>
            <a:r>
              <a:rPr lang="pt-BR" altLang="pt-BR" sz="2400" dirty="0" err="1" smtClean="0"/>
              <a:t>Following-up</a:t>
            </a:r>
            <a:r>
              <a:rPr lang="pt-BR" altLang="pt-BR" sz="2400" dirty="0" smtClean="0"/>
              <a:t>: </a:t>
            </a:r>
            <a:r>
              <a:rPr lang="pt-BR" altLang="pt-BR" sz="2400" dirty="0" err="1" smtClean="0"/>
              <a:t>approximately</a:t>
            </a:r>
            <a:r>
              <a:rPr lang="pt-BR" altLang="pt-BR" sz="2400" dirty="0" smtClean="0"/>
              <a:t> 12000 </a:t>
            </a:r>
            <a:r>
              <a:rPr lang="pt-BR" altLang="pt-BR" sz="2400" dirty="0" err="1" smtClean="0"/>
              <a:t>patients</a:t>
            </a:r>
            <a:r>
              <a:rPr lang="pt-BR" altLang="pt-BR" sz="2400" dirty="0" smtClean="0"/>
              <a:t>;</a:t>
            </a:r>
            <a:endParaRPr lang="pt-BR" altLang="pt-BR" sz="2400" dirty="0" smtClean="0"/>
          </a:p>
          <a:p>
            <a:pPr lvl="1" eaLnBrk="1" hangingPunct="1">
              <a:lnSpc>
                <a:spcPct val="130000"/>
              </a:lnSpc>
            </a:pPr>
            <a:r>
              <a:rPr lang="pt-BR" altLang="pt-BR" sz="2400" dirty="0" err="1" smtClean="0"/>
              <a:t>Average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monthly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attendance</a:t>
            </a:r>
            <a:r>
              <a:rPr lang="pt-BR" altLang="pt-BR" sz="2400" dirty="0" smtClean="0"/>
              <a:t>: 1600 </a:t>
            </a:r>
            <a:r>
              <a:rPr lang="pt-BR" altLang="pt-BR" sz="2400" dirty="0" err="1" smtClean="0"/>
              <a:t>patients</a:t>
            </a:r>
            <a:r>
              <a:rPr lang="pt-BR" altLang="pt-BR" sz="2400" dirty="0" smtClean="0"/>
              <a:t>;</a:t>
            </a:r>
            <a:endParaRPr lang="pt-BR" altLang="pt-BR" sz="2400" dirty="0" smtClean="0"/>
          </a:p>
          <a:p>
            <a:pPr lvl="1" eaLnBrk="1" hangingPunct="1">
              <a:lnSpc>
                <a:spcPct val="130000"/>
              </a:lnSpc>
              <a:buNone/>
            </a:pPr>
            <a:endParaRPr lang="pt-BR" altLang="pt-BR" sz="2400" dirty="0" smtClean="0"/>
          </a:p>
          <a:p>
            <a:pPr lvl="1" eaLnBrk="1" hangingPunct="1">
              <a:lnSpc>
                <a:spcPct val="130000"/>
              </a:lnSpc>
              <a:buNone/>
            </a:pPr>
            <a:r>
              <a:rPr lang="pt-BR" altLang="pt-BR" sz="2400" dirty="0" err="1" smtClean="0"/>
              <a:t>May</a:t>
            </a:r>
            <a:r>
              <a:rPr lang="pt-BR" altLang="pt-BR" sz="2400" dirty="0" smtClean="0"/>
              <a:t>/2015</a:t>
            </a:r>
            <a:r>
              <a:rPr lang="pt-BR" altLang="pt-BR" sz="2400" dirty="0" smtClean="0"/>
              <a:t>:</a:t>
            </a:r>
          </a:p>
          <a:p>
            <a:pPr lvl="2" eaLnBrk="1" hangingPunct="1">
              <a:lnSpc>
                <a:spcPct val="130000"/>
              </a:lnSpc>
            </a:pPr>
            <a:r>
              <a:rPr lang="pt-BR" altLang="pt-BR" sz="2000" dirty="0" smtClean="0"/>
              <a:t>New cases </a:t>
            </a:r>
            <a:r>
              <a:rPr lang="pt-BR" altLang="pt-BR" sz="2000" dirty="0" err="1" smtClean="0"/>
              <a:t>of</a:t>
            </a:r>
            <a:r>
              <a:rPr lang="pt-BR" altLang="pt-BR" sz="2000" dirty="0" smtClean="0"/>
              <a:t> VHD: 81patients</a:t>
            </a:r>
          </a:p>
          <a:p>
            <a:pPr lvl="2" eaLnBrk="1" hangingPunct="1">
              <a:lnSpc>
                <a:spcPct val="130000"/>
              </a:lnSpc>
            </a:pPr>
            <a:r>
              <a:rPr lang="pt-BR" altLang="pt-BR" sz="2000" dirty="0" smtClean="0"/>
              <a:t>Total: </a:t>
            </a:r>
            <a:r>
              <a:rPr lang="pt-BR" altLang="pt-BR" sz="2000" dirty="0" smtClean="0"/>
              <a:t>1604 </a:t>
            </a:r>
            <a:r>
              <a:rPr lang="pt-BR" altLang="pt-BR" sz="2000" dirty="0" err="1" smtClean="0"/>
              <a:t>patients</a:t>
            </a:r>
            <a:endParaRPr lang="pt-BR" altLang="pt-BR" sz="2000" dirty="0" smtClean="0"/>
          </a:p>
        </p:txBody>
      </p:sp>
      <p:pic>
        <p:nvPicPr>
          <p:cNvPr id="8196" name="Picture 5" descr="incor_2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34925"/>
            <a:ext cx="1703784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 descr="S%C3%ADmbolo+FacMed+USP_BlogDrTuo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26078" y="119063"/>
            <a:ext cx="1216224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5104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7"/>
          <p:cNvSpPr>
            <a:spLocks noGrp="1" noChangeArrowheads="1"/>
          </p:cNvSpPr>
          <p:nvPr>
            <p:ph type="title"/>
          </p:nvPr>
        </p:nvSpPr>
        <p:spPr>
          <a:xfrm>
            <a:off x="526852" y="260350"/>
            <a:ext cx="9258300" cy="114300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Medical </a:t>
            </a:r>
            <a:r>
              <a:rPr lang="pt-BR" altLang="pt-BR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Care</a:t>
            </a:r>
            <a:r>
              <a:rPr lang="pt-BR" altLang="pt-BR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-</a:t>
            </a:r>
            <a:r>
              <a:rPr lang="pt-BR" altLang="pt-BR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Teaching</a:t>
            </a:r>
            <a:endParaRPr lang="pt-BR" altLang="pt-BR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171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514351" y="1600201"/>
            <a:ext cx="5197078" cy="45259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endParaRPr lang="pt-BR" altLang="pt-BR" sz="2400" dirty="0" smtClean="0"/>
          </a:p>
          <a:p>
            <a:pPr eaLnBrk="1" hangingPunct="1">
              <a:lnSpc>
                <a:spcPct val="130000"/>
              </a:lnSpc>
            </a:pPr>
            <a:r>
              <a:rPr lang="pt-BR" altLang="pt-BR" sz="2400" dirty="0" smtClean="0"/>
              <a:t>28 </a:t>
            </a:r>
            <a:r>
              <a:rPr lang="pt-BR" altLang="pt-BR" sz="2400" dirty="0" err="1" smtClean="0"/>
              <a:t>bed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ward</a:t>
            </a:r>
            <a:r>
              <a:rPr lang="pt-BR" altLang="pt-BR" sz="2400" dirty="0" smtClean="0"/>
              <a:t> for valvular </a:t>
            </a:r>
            <a:r>
              <a:rPr lang="pt-BR" altLang="pt-BR" sz="2400" dirty="0" err="1" smtClean="0"/>
              <a:t>heart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disease</a:t>
            </a:r>
            <a:r>
              <a:rPr lang="pt-BR" altLang="pt-BR" sz="2400" dirty="0" smtClean="0"/>
              <a:t>;</a:t>
            </a:r>
          </a:p>
          <a:p>
            <a:pPr eaLnBrk="1" hangingPunct="1">
              <a:lnSpc>
                <a:spcPct val="130000"/>
              </a:lnSpc>
            </a:pPr>
            <a:r>
              <a:rPr lang="pt-BR" altLang="pt-BR" sz="2400" b="1" dirty="0" smtClean="0"/>
              <a:t>In 2014</a:t>
            </a:r>
            <a:r>
              <a:rPr lang="pt-BR" altLang="pt-BR" sz="2400" dirty="0" smtClean="0"/>
              <a:t>: </a:t>
            </a:r>
            <a:r>
              <a:rPr lang="pt-BR" altLang="pt-BR" sz="2000" dirty="0" smtClean="0"/>
              <a:t>615 </a:t>
            </a:r>
            <a:r>
              <a:rPr lang="pt-BR" altLang="pt-BR" sz="2000" dirty="0" err="1" smtClean="0"/>
              <a:t>surgeries</a:t>
            </a:r>
            <a:r>
              <a:rPr lang="pt-BR" altLang="pt-BR" sz="2000" dirty="0" smtClean="0"/>
              <a:t> (25% </a:t>
            </a:r>
            <a:r>
              <a:rPr lang="pt-BR" altLang="pt-BR" sz="2000" dirty="0" err="1" smtClean="0"/>
              <a:t>of</a:t>
            </a:r>
            <a:r>
              <a:rPr lang="pt-BR" altLang="pt-BR" sz="2000" dirty="0" smtClean="0"/>
              <a:t> </a:t>
            </a:r>
            <a:r>
              <a:rPr lang="pt-BR" altLang="pt-BR" sz="2000" dirty="0" err="1" smtClean="0"/>
              <a:t>all</a:t>
            </a:r>
            <a:r>
              <a:rPr lang="pt-BR" altLang="pt-BR" sz="2000" dirty="0" smtClean="0"/>
              <a:t> </a:t>
            </a:r>
            <a:r>
              <a:rPr lang="pt-BR" altLang="pt-BR" sz="2000" dirty="0" err="1" smtClean="0"/>
              <a:t>surgeries</a:t>
            </a:r>
            <a:r>
              <a:rPr lang="pt-BR" altLang="pt-BR" sz="2000" dirty="0" smtClean="0"/>
              <a:t>);</a:t>
            </a:r>
          </a:p>
          <a:p>
            <a:pPr eaLnBrk="1" hangingPunct="1">
              <a:lnSpc>
                <a:spcPct val="130000"/>
              </a:lnSpc>
            </a:pPr>
            <a:r>
              <a:rPr lang="pt-BR" altLang="pt-BR" sz="2400" b="1" dirty="0" smtClean="0"/>
              <a:t>May 2015</a:t>
            </a:r>
            <a:r>
              <a:rPr lang="pt-BR" altLang="pt-BR" sz="2400" dirty="0" smtClean="0"/>
              <a:t>: </a:t>
            </a:r>
            <a:r>
              <a:rPr lang="pt-BR" altLang="pt-BR" sz="2000" dirty="0" smtClean="0"/>
              <a:t>57 valvular </a:t>
            </a:r>
            <a:r>
              <a:rPr lang="pt-BR" altLang="pt-BR" sz="2000" dirty="0" err="1" smtClean="0"/>
              <a:t>heart</a:t>
            </a:r>
            <a:r>
              <a:rPr lang="pt-BR" altLang="pt-BR" sz="2000" dirty="0" smtClean="0"/>
              <a:t> </a:t>
            </a:r>
            <a:r>
              <a:rPr lang="pt-BR" altLang="pt-BR" sz="2000" dirty="0" err="1" smtClean="0"/>
              <a:t>surgeries</a:t>
            </a:r>
            <a:r>
              <a:rPr lang="pt-BR" altLang="pt-BR" sz="2000" dirty="0" smtClean="0"/>
              <a:t> (20% </a:t>
            </a:r>
            <a:r>
              <a:rPr lang="pt-BR" altLang="pt-BR" sz="2000" dirty="0" err="1" smtClean="0"/>
              <a:t>of</a:t>
            </a:r>
            <a:r>
              <a:rPr lang="pt-BR" altLang="pt-BR" sz="2000" dirty="0" smtClean="0"/>
              <a:t> </a:t>
            </a:r>
            <a:r>
              <a:rPr lang="pt-BR" altLang="pt-BR" sz="2000" dirty="0" err="1" smtClean="0"/>
              <a:t>all</a:t>
            </a:r>
            <a:r>
              <a:rPr lang="pt-BR" altLang="pt-BR" sz="2000" dirty="0" smtClean="0"/>
              <a:t> </a:t>
            </a:r>
            <a:r>
              <a:rPr lang="pt-BR" altLang="pt-BR" sz="2000" dirty="0" err="1" smtClean="0"/>
              <a:t>surgeries</a:t>
            </a:r>
            <a:r>
              <a:rPr lang="pt-BR" altLang="pt-BR" sz="2000" dirty="0" smtClean="0"/>
              <a:t>);</a:t>
            </a:r>
          </a:p>
          <a:p>
            <a:pPr lvl="1" eaLnBrk="1" hangingPunct="1">
              <a:lnSpc>
                <a:spcPct val="130000"/>
              </a:lnSpc>
            </a:pPr>
            <a:endParaRPr lang="pt-BR" altLang="pt-BR" sz="2000" dirty="0" smtClean="0"/>
          </a:p>
          <a:p>
            <a:pPr lvl="1" eaLnBrk="1" hangingPunct="1">
              <a:lnSpc>
                <a:spcPct val="130000"/>
              </a:lnSpc>
            </a:pPr>
            <a:endParaRPr lang="pt-BR" altLang="pt-BR" sz="2000" dirty="0" smtClean="0"/>
          </a:p>
          <a:p>
            <a:pPr eaLnBrk="1" hangingPunct="1">
              <a:lnSpc>
                <a:spcPct val="130000"/>
              </a:lnSpc>
            </a:pPr>
            <a:endParaRPr lang="pt-BR" altLang="pt-BR" sz="2400" dirty="0" smtClean="0"/>
          </a:p>
        </p:txBody>
      </p:sp>
      <p:pic>
        <p:nvPicPr>
          <p:cNvPr id="7172" name="Picture 5" descr="incor_20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036" y="242194"/>
            <a:ext cx="1271048" cy="59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S%C3%ADmbolo+FacMed+USP_BlogDrTuo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26078" y="119063"/>
            <a:ext cx="1216224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9"/>
          <p:cNvSpPr txBox="1">
            <a:spLocks noChangeArrowheads="1"/>
          </p:cNvSpPr>
          <p:nvPr/>
        </p:nvSpPr>
        <p:spPr bwMode="auto">
          <a:xfrm>
            <a:off x="4900612" y="6381751"/>
            <a:ext cx="53863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800"/>
              <a:t>Monthly Activity Report, may 2015 – U.I.M.H. </a:t>
            </a:r>
          </a:p>
        </p:txBody>
      </p:sp>
      <p:pic>
        <p:nvPicPr>
          <p:cNvPr id="7175" name="Picture 13" descr="cirurgia_1%281%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2213" y="3013076"/>
            <a:ext cx="3570090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4564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5" descr="incor_20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700" y="260351"/>
            <a:ext cx="1026392" cy="48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 descr="S%C3%ADmbolo+FacMed+USP_BlogDrTuo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15908" y="119063"/>
            <a:ext cx="1026394" cy="90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364332" y="1052736"/>
            <a:ext cx="9603704" cy="5472385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FontTx/>
              <a:buNone/>
            </a:pPr>
            <a:r>
              <a:rPr lang="pt-BR" altLang="pt-BR" sz="2400" b="1" dirty="0" err="1" smtClean="0"/>
              <a:t>Latin</a:t>
            </a:r>
            <a:r>
              <a:rPr lang="pt-BR" altLang="pt-BR" sz="2400" b="1" dirty="0" smtClean="0"/>
              <a:t> American / </a:t>
            </a:r>
            <a:r>
              <a:rPr lang="pt-BR" altLang="pt-BR" sz="2400" b="1" dirty="0" err="1" smtClean="0"/>
              <a:t>European</a:t>
            </a:r>
            <a:r>
              <a:rPr lang="pt-BR" altLang="pt-BR" sz="2400" b="1" dirty="0" smtClean="0"/>
              <a:t> / North American </a:t>
            </a:r>
            <a:r>
              <a:rPr lang="pt-BR" altLang="pt-BR" sz="2400" b="1" dirty="0" err="1" smtClean="0"/>
              <a:t>guidelines</a:t>
            </a:r>
            <a:r>
              <a:rPr lang="pt-BR" altLang="pt-BR" sz="2400" b="1" dirty="0" smtClean="0"/>
              <a:t> </a:t>
            </a:r>
            <a:r>
              <a:rPr lang="pt-BR" altLang="pt-BR" sz="2400" b="1" dirty="0" err="1" smtClean="0"/>
              <a:t>have</a:t>
            </a:r>
            <a:r>
              <a:rPr lang="pt-BR" altLang="pt-BR" sz="2400" b="1" dirty="0" smtClean="0"/>
              <a:t> a </a:t>
            </a:r>
            <a:r>
              <a:rPr lang="pt-BR" altLang="pt-BR" sz="2400" b="1" dirty="0" err="1" smtClean="0"/>
              <a:t>few</a:t>
            </a:r>
            <a:r>
              <a:rPr lang="pt-BR" altLang="pt-BR" sz="2400" b="1" dirty="0" smtClean="0"/>
              <a:t> diferences </a:t>
            </a:r>
            <a:r>
              <a:rPr lang="pt-BR" altLang="pt-BR" sz="2400" b="1" dirty="0" err="1" smtClean="0"/>
              <a:t>and</a:t>
            </a:r>
            <a:r>
              <a:rPr lang="pt-BR" altLang="pt-BR" sz="2400" b="1" dirty="0" smtClean="0"/>
              <a:t> a </a:t>
            </a:r>
            <a:r>
              <a:rPr lang="pt-BR" altLang="pt-BR" sz="2400" b="1" dirty="0" err="1" smtClean="0"/>
              <a:t>lot</a:t>
            </a:r>
            <a:r>
              <a:rPr lang="pt-BR" altLang="pt-BR" sz="2400" b="1" dirty="0" smtClean="0"/>
              <a:t> </a:t>
            </a:r>
            <a:r>
              <a:rPr lang="pt-BR" altLang="pt-BR" sz="2400" b="1" dirty="0" err="1" smtClean="0"/>
              <a:t>of</a:t>
            </a:r>
            <a:r>
              <a:rPr lang="pt-BR" altLang="pt-BR" sz="2400" b="1" dirty="0" smtClean="0"/>
              <a:t> </a:t>
            </a:r>
            <a:r>
              <a:rPr lang="pt-BR" altLang="pt-BR" sz="2400" b="1" dirty="0" err="1" smtClean="0"/>
              <a:t>similarities</a:t>
            </a:r>
            <a:r>
              <a:rPr lang="pt-BR" altLang="pt-BR" sz="2400" b="1" dirty="0" smtClean="0"/>
              <a:t>: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endParaRPr lang="pt-BR" altLang="pt-BR" sz="2400" b="1" dirty="0" smtClean="0"/>
          </a:p>
          <a:p>
            <a:pPr eaLnBrk="1" hangingPunct="1">
              <a:lnSpc>
                <a:spcPct val="130000"/>
              </a:lnSpc>
              <a:spcBef>
                <a:spcPct val="0"/>
              </a:spcBef>
            </a:pPr>
            <a:r>
              <a:rPr lang="en-US" altLang="pt-BR" sz="2000" u="sng" dirty="0" smtClean="0"/>
              <a:t>What is the Latin America (Brazilian) reality?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pt-BR" sz="1800" dirty="0" smtClean="0"/>
              <a:t>Higher prevalence of </a:t>
            </a:r>
            <a:r>
              <a:rPr lang="en-US" altLang="pt-BR" sz="1800" dirty="0" smtClean="0">
                <a:solidFill>
                  <a:srgbClr val="FF0000"/>
                </a:solidFill>
              </a:rPr>
              <a:t>rheumatic fever  </a:t>
            </a:r>
            <a:r>
              <a:rPr lang="en-US" altLang="pt-BR" sz="1800" dirty="0" smtClean="0"/>
              <a:t>(up to 70% of all surgical cases of </a:t>
            </a:r>
            <a:r>
              <a:rPr lang="en-US" altLang="pt-BR" sz="1800" dirty="0" err="1" smtClean="0"/>
              <a:t>valvular</a:t>
            </a:r>
            <a:r>
              <a:rPr lang="en-US" altLang="pt-BR" sz="1800" dirty="0" smtClean="0"/>
              <a:t> disease).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pt-BR" sz="1800" dirty="0" smtClean="0"/>
              <a:t>Incidence of rheumatic heart disease at school age is : </a:t>
            </a:r>
            <a:r>
              <a:rPr lang="en-US" altLang="pt-BR" sz="1800" dirty="0" smtClean="0">
                <a:solidFill>
                  <a:srgbClr val="FF0000"/>
                </a:solidFill>
              </a:rPr>
              <a:t>1 to 7/1000 </a:t>
            </a:r>
            <a:r>
              <a:rPr lang="en-US" altLang="pt-BR" sz="1800" dirty="0" smtClean="0"/>
              <a:t>children in Brazil versus </a:t>
            </a:r>
            <a:r>
              <a:rPr lang="en-US" altLang="pt-BR" sz="1800" dirty="0" smtClean="0">
                <a:solidFill>
                  <a:srgbClr val="FF0000"/>
                </a:solidFill>
              </a:rPr>
              <a:t>0.1 to 0.4/1000 </a:t>
            </a:r>
            <a:r>
              <a:rPr lang="en-US" altLang="pt-BR" sz="1800" dirty="0" smtClean="0"/>
              <a:t>in the USA.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pt-BR" sz="1800" dirty="0" smtClean="0"/>
              <a:t>Higher incidence of </a:t>
            </a:r>
            <a:r>
              <a:rPr lang="en-US" altLang="pt-BR" sz="1800" dirty="0" err="1" smtClean="0"/>
              <a:t>valvular</a:t>
            </a:r>
            <a:r>
              <a:rPr lang="en-US" altLang="pt-BR" sz="1800" dirty="0" smtClean="0"/>
              <a:t> disease in </a:t>
            </a:r>
            <a:r>
              <a:rPr lang="en-US" altLang="pt-BR" sz="1800" dirty="0" smtClean="0">
                <a:solidFill>
                  <a:srgbClr val="FF0000"/>
                </a:solidFill>
              </a:rPr>
              <a:t>young</a:t>
            </a:r>
            <a:r>
              <a:rPr lang="en-US" altLang="pt-BR" sz="1800" dirty="0" smtClean="0"/>
              <a:t> people.</a:t>
            </a:r>
          </a:p>
          <a:p>
            <a:pPr lvl="1" eaLnBrk="1" hangingPunct="1">
              <a:lnSpc>
                <a:spcPct val="130000"/>
              </a:lnSpc>
            </a:pPr>
            <a:endParaRPr lang="en-US" altLang="pt-BR" sz="1800" dirty="0" smtClean="0"/>
          </a:p>
          <a:p>
            <a:pPr eaLnBrk="1" hangingPunct="1">
              <a:lnSpc>
                <a:spcPct val="130000"/>
              </a:lnSpc>
            </a:pPr>
            <a:r>
              <a:rPr lang="pt-BR" altLang="pt-BR" sz="2000" u="sng" dirty="0" err="1"/>
              <a:t>What</a:t>
            </a:r>
            <a:r>
              <a:rPr lang="pt-BR" altLang="pt-BR" sz="2000" u="sng" dirty="0"/>
              <a:t> are </a:t>
            </a:r>
            <a:r>
              <a:rPr lang="pt-BR" altLang="pt-BR" sz="2000" u="sng" dirty="0" err="1"/>
              <a:t>the</a:t>
            </a:r>
            <a:r>
              <a:rPr lang="pt-BR" altLang="pt-BR" sz="2000" u="sng" dirty="0"/>
              <a:t> </a:t>
            </a:r>
            <a:r>
              <a:rPr lang="pt-BR" altLang="pt-BR" sz="2000" u="sng" dirty="0" err="1"/>
              <a:t>European</a:t>
            </a:r>
            <a:r>
              <a:rPr lang="pt-BR" altLang="pt-BR" sz="2000" u="sng" dirty="0"/>
              <a:t> </a:t>
            </a:r>
            <a:r>
              <a:rPr lang="pt-BR" altLang="pt-BR" sz="2000" u="sng" dirty="0" err="1"/>
              <a:t>and</a:t>
            </a:r>
            <a:r>
              <a:rPr lang="pt-BR" altLang="pt-BR" sz="2000" u="sng" dirty="0"/>
              <a:t> USA realities?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Font typeface="Arial" pitchFamily="34" charset="0"/>
              <a:buChar char="−"/>
            </a:pPr>
            <a:r>
              <a:rPr lang="en-US" altLang="pt-BR" sz="1800" dirty="0"/>
              <a:t>Higher prevalence of </a:t>
            </a:r>
            <a:r>
              <a:rPr lang="en-US" altLang="pt-BR" sz="1800" dirty="0">
                <a:solidFill>
                  <a:srgbClr val="FF0000"/>
                </a:solidFill>
              </a:rPr>
              <a:t>degenerative</a:t>
            </a:r>
            <a:r>
              <a:rPr lang="en-US" altLang="pt-BR" sz="1800" dirty="0"/>
              <a:t> </a:t>
            </a:r>
            <a:r>
              <a:rPr lang="en-US" altLang="pt-BR" sz="1800" dirty="0">
                <a:solidFill>
                  <a:srgbClr val="FF0000"/>
                </a:solidFill>
              </a:rPr>
              <a:t>valve disease </a:t>
            </a:r>
            <a:r>
              <a:rPr lang="en-US" altLang="pt-BR" sz="1800" dirty="0" smtClean="0"/>
              <a:t>(aortic </a:t>
            </a:r>
            <a:r>
              <a:rPr lang="en-US" altLang="pt-BR" sz="1800" dirty="0" err="1" smtClean="0"/>
              <a:t>stenosis</a:t>
            </a:r>
            <a:r>
              <a:rPr lang="en-US" altLang="pt-BR" sz="1800" dirty="0" smtClean="0"/>
              <a:t> </a:t>
            </a:r>
            <a:r>
              <a:rPr lang="en-US" altLang="pt-BR" sz="1800" dirty="0"/>
              <a:t>and mitral regurgitation)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endParaRPr lang="en-US" altLang="pt-BR" sz="1800" dirty="0" smtClean="0"/>
          </a:p>
          <a:p>
            <a:pPr eaLnBrk="1" hangingPunct="1">
              <a:lnSpc>
                <a:spcPct val="130000"/>
              </a:lnSpc>
            </a:pPr>
            <a:endParaRPr lang="pt-BR" altLang="pt-BR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315675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aixaDeTexto 1"/>
          <p:cNvSpPr txBox="1">
            <a:spLocks noChangeArrowheads="1"/>
          </p:cNvSpPr>
          <p:nvPr/>
        </p:nvSpPr>
        <p:spPr bwMode="auto">
          <a:xfrm>
            <a:off x="2263775" y="285750"/>
            <a:ext cx="70167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/>
              <a:t>Rheumatic Fever – InCor </a:t>
            </a:r>
          </a:p>
          <a:p>
            <a:pPr algn="ctr"/>
            <a:r>
              <a:rPr lang="en-US" sz="4000" b="1"/>
              <a:t>São Paulo - 2011</a:t>
            </a:r>
          </a:p>
        </p:txBody>
      </p:sp>
      <p:sp>
        <p:nvSpPr>
          <p:cNvPr id="9219" name="CaixaDeTexto 2"/>
          <p:cNvSpPr txBox="1">
            <a:spLocks noChangeArrowheads="1"/>
          </p:cNvSpPr>
          <p:nvPr/>
        </p:nvSpPr>
        <p:spPr bwMode="auto">
          <a:xfrm>
            <a:off x="214313" y="2511425"/>
            <a:ext cx="9858375" cy="2862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pt-BR" sz="3600"/>
              <a:t> ~ </a:t>
            </a:r>
            <a:r>
              <a:rPr lang="pt-BR" sz="3600" b="1"/>
              <a:t>600 </a:t>
            </a:r>
            <a:r>
              <a:rPr lang="en-US" sz="3600" b="1"/>
              <a:t>outpatients / month</a:t>
            </a:r>
          </a:p>
          <a:p>
            <a:pPr>
              <a:buFont typeface="Arial" charset="0"/>
              <a:buChar char="•"/>
            </a:pPr>
            <a:endParaRPr lang="en-US" sz="3600" b="1"/>
          </a:p>
          <a:p>
            <a:pPr>
              <a:buFont typeface="Arial" charset="0"/>
              <a:buChar char="•"/>
            </a:pPr>
            <a:r>
              <a:rPr lang="en-US" sz="3600" b="1"/>
              <a:t> ~ 2000 patients waiting for valvular surgery</a:t>
            </a:r>
          </a:p>
          <a:p>
            <a:pPr>
              <a:buFont typeface="Arial" charset="0"/>
              <a:buChar char="•"/>
            </a:pPr>
            <a:endParaRPr lang="en-US" sz="3600" b="1"/>
          </a:p>
          <a:p>
            <a:pPr>
              <a:buFont typeface="Arial" charset="0"/>
              <a:buChar char="•"/>
            </a:pPr>
            <a:r>
              <a:rPr lang="en-US" sz="3600" b="1"/>
              <a:t> 38% of surgeries are in young patients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14313" y="142875"/>
            <a:ext cx="2071687" cy="571500"/>
            <a:chOff x="4782" y="28"/>
            <a:chExt cx="1588" cy="511"/>
          </a:xfrm>
        </p:grpSpPr>
        <p:pic>
          <p:nvPicPr>
            <p:cNvPr id="9221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82" y="46"/>
              <a:ext cx="681" cy="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2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63" y="28"/>
              <a:ext cx="907" cy="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173100" y="785814"/>
            <a:ext cx="5242413" cy="1785936"/>
            <a:chOff x="113" y="295"/>
            <a:chExt cx="3901" cy="2495"/>
          </a:xfrm>
        </p:grpSpPr>
        <p:sp>
          <p:nvSpPr>
            <p:cNvPr id="7181" name="Oval 3"/>
            <p:cNvSpPr>
              <a:spLocks noChangeArrowheads="1"/>
            </p:cNvSpPr>
            <p:nvPr/>
          </p:nvSpPr>
          <p:spPr bwMode="auto">
            <a:xfrm>
              <a:off x="113" y="295"/>
              <a:ext cx="3901" cy="24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182" name="Text Box 4"/>
            <p:cNvSpPr txBox="1">
              <a:spLocks noChangeArrowheads="1"/>
            </p:cNvSpPr>
            <p:nvPr/>
          </p:nvSpPr>
          <p:spPr bwMode="auto">
            <a:xfrm>
              <a:off x="468" y="594"/>
              <a:ext cx="3344" cy="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200" b="1" dirty="0"/>
                <a:t>HLA – Class II alleles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sz="2000" b="1" dirty="0"/>
                <a:t>Serology, Mol </a:t>
              </a:r>
              <a:r>
                <a:rPr lang="en-US" sz="2000" b="1" dirty="0" err="1"/>
                <a:t>Biol</a:t>
              </a:r>
              <a:endParaRPr lang="en-US" sz="2000" b="1" dirty="0"/>
            </a:p>
          </p:txBody>
        </p:sp>
      </p:grpSp>
      <p:grpSp>
        <p:nvGrpSpPr>
          <p:cNvPr id="7171" name="Group 5"/>
          <p:cNvGrpSpPr>
            <a:grpSpLocks/>
          </p:cNvGrpSpPr>
          <p:nvPr/>
        </p:nvGrpSpPr>
        <p:grpSpPr bwMode="auto">
          <a:xfrm>
            <a:off x="4920946" y="2786063"/>
            <a:ext cx="5046235" cy="4983162"/>
            <a:chOff x="3147" y="2478"/>
            <a:chExt cx="2404" cy="2615"/>
          </a:xfrm>
        </p:grpSpPr>
        <p:sp>
          <p:nvSpPr>
            <p:cNvPr id="7179" name="Oval 6"/>
            <p:cNvSpPr>
              <a:spLocks noChangeArrowheads="1"/>
            </p:cNvSpPr>
            <p:nvPr/>
          </p:nvSpPr>
          <p:spPr bwMode="auto">
            <a:xfrm>
              <a:off x="3147" y="2478"/>
              <a:ext cx="2404" cy="187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180" name="Text Box 7"/>
            <p:cNvSpPr txBox="1">
              <a:spLocks noChangeArrowheads="1"/>
            </p:cNvSpPr>
            <p:nvPr/>
          </p:nvSpPr>
          <p:spPr bwMode="auto">
            <a:xfrm>
              <a:off x="3309" y="2703"/>
              <a:ext cx="2020" cy="2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200" b="1"/>
                <a:t>Cytokines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sz="2800" b="1"/>
                <a:t>TNF- alfa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sz="2800" b="1"/>
                <a:t>TGF-beta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sz="2800" b="1"/>
                <a:t>IL-1 Ra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sz="2800" b="1"/>
                <a:t>IL-10</a:t>
              </a:r>
            </a:p>
            <a:p>
              <a:pPr algn="ctr" eaLnBrk="1" hangingPunct="1">
                <a:spcBef>
                  <a:spcPct val="50000"/>
                </a:spcBef>
              </a:pPr>
              <a:endParaRPr lang="en-US" sz="2400" b="1"/>
            </a:p>
            <a:p>
              <a:pPr algn="ctr" eaLnBrk="1" hangingPunct="1">
                <a:spcBef>
                  <a:spcPct val="50000"/>
                </a:spcBef>
              </a:pPr>
              <a:endParaRPr lang="en-US" sz="3600" b="1"/>
            </a:p>
          </p:txBody>
        </p:sp>
      </p:grpSp>
      <p:grpSp>
        <p:nvGrpSpPr>
          <p:cNvPr id="7172" name="Group 5"/>
          <p:cNvGrpSpPr>
            <a:grpSpLocks/>
          </p:cNvGrpSpPr>
          <p:nvPr/>
        </p:nvGrpSpPr>
        <p:grpSpPr bwMode="auto">
          <a:xfrm>
            <a:off x="173099" y="2938465"/>
            <a:ext cx="4970401" cy="4922837"/>
            <a:chOff x="3147" y="2478"/>
            <a:chExt cx="2404" cy="2583"/>
          </a:xfrm>
        </p:grpSpPr>
        <p:sp>
          <p:nvSpPr>
            <p:cNvPr id="7177" name="Oval 6"/>
            <p:cNvSpPr>
              <a:spLocks noChangeArrowheads="1"/>
            </p:cNvSpPr>
            <p:nvPr/>
          </p:nvSpPr>
          <p:spPr bwMode="auto">
            <a:xfrm>
              <a:off x="3147" y="2478"/>
              <a:ext cx="2404" cy="187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178" name="Text Box 7"/>
            <p:cNvSpPr txBox="1">
              <a:spLocks noChangeArrowheads="1"/>
            </p:cNvSpPr>
            <p:nvPr/>
          </p:nvSpPr>
          <p:spPr bwMode="auto">
            <a:xfrm>
              <a:off x="3289" y="2703"/>
              <a:ext cx="2118" cy="2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b="1"/>
                <a:t>   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sz="2800" b="1"/>
                <a:t> MBL-2-  Alleles </a:t>
              </a:r>
              <a:r>
                <a:rPr lang="en-US" sz="2800" b="1">
                  <a:solidFill>
                    <a:srgbClr val="C00000"/>
                  </a:solidFill>
                </a:rPr>
                <a:t>A / O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sz="2800" b="1"/>
                <a:t>TLR-2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sz="2800" b="1"/>
                <a:t>FCN-2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sz="2800" b="1"/>
                <a:t>FcRII A</a:t>
              </a:r>
            </a:p>
            <a:p>
              <a:pPr algn="ctr" eaLnBrk="1" hangingPunct="1">
                <a:spcBef>
                  <a:spcPct val="50000"/>
                </a:spcBef>
              </a:pPr>
              <a:endParaRPr lang="en-US" sz="2400" b="1"/>
            </a:p>
            <a:p>
              <a:pPr algn="ctr" eaLnBrk="1" hangingPunct="1">
                <a:spcBef>
                  <a:spcPct val="50000"/>
                </a:spcBef>
              </a:pPr>
              <a:endParaRPr lang="en-US" sz="3600" b="1"/>
            </a:p>
          </p:txBody>
        </p:sp>
      </p:grpSp>
      <p:sp>
        <p:nvSpPr>
          <p:cNvPr id="7173" name="Text Box 30"/>
          <p:cNvSpPr txBox="1">
            <a:spLocks noChangeArrowheads="1"/>
          </p:cNvSpPr>
          <p:nvPr/>
        </p:nvSpPr>
        <p:spPr bwMode="auto">
          <a:xfrm>
            <a:off x="5989211" y="542925"/>
            <a:ext cx="4050506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3600" b="1">
                <a:solidFill>
                  <a:srgbClr val="C00000"/>
                </a:solidFill>
              </a:rPr>
              <a:t>Genetic Susceptibility</a:t>
            </a:r>
            <a:endParaRPr lang="en-US" sz="3600" b="1">
              <a:solidFill>
                <a:srgbClr val="C00000"/>
              </a:solidFill>
            </a:endParaRPr>
          </a:p>
        </p:txBody>
      </p:sp>
      <p:sp>
        <p:nvSpPr>
          <p:cNvPr id="7174" name="CaixaDeTexto 1"/>
          <p:cNvSpPr txBox="1">
            <a:spLocks noChangeArrowheads="1"/>
          </p:cNvSpPr>
          <p:nvPr/>
        </p:nvSpPr>
        <p:spPr bwMode="auto">
          <a:xfrm>
            <a:off x="4123044" y="404814"/>
            <a:ext cx="20652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b="1" dirty="0" err="1"/>
              <a:t>Adaptive</a:t>
            </a:r>
            <a:r>
              <a:rPr lang="pt-BR" b="1" dirty="0"/>
              <a:t> IR</a:t>
            </a:r>
          </a:p>
        </p:txBody>
      </p:sp>
      <p:sp>
        <p:nvSpPr>
          <p:cNvPr id="7175" name="CaixaDeTexto 12"/>
          <p:cNvSpPr txBox="1">
            <a:spLocks noChangeArrowheads="1"/>
          </p:cNvSpPr>
          <p:nvPr/>
        </p:nvSpPr>
        <p:spPr bwMode="auto">
          <a:xfrm>
            <a:off x="4291202" y="2773916"/>
            <a:ext cx="14952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b="1" dirty="0" err="1"/>
              <a:t>Innate</a:t>
            </a:r>
            <a:r>
              <a:rPr lang="pt-BR" b="1" dirty="0"/>
              <a:t> IR</a:t>
            </a:r>
          </a:p>
        </p:txBody>
      </p:sp>
      <p:sp>
        <p:nvSpPr>
          <p:cNvPr id="7176" name="CaixaDeTexto 1"/>
          <p:cNvSpPr txBox="1">
            <a:spLocks noChangeArrowheads="1"/>
          </p:cNvSpPr>
          <p:nvPr/>
        </p:nvSpPr>
        <p:spPr bwMode="auto">
          <a:xfrm>
            <a:off x="4320871" y="3286124"/>
            <a:ext cx="136995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/>
              <a:t>SNP</a:t>
            </a:r>
          </a:p>
        </p:txBody>
      </p:sp>
    </p:spTree>
    <p:extLst>
      <p:ext uri="{BB962C8B-B14F-4D97-AF65-F5344CB8AC3E}">
        <p14:creationId xmlns:p14="http://schemas.microsoft.com/office/powerpoint/2010/main" xmlns="" val="33314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6289</TotalTime>
  <Words>2020</Words>
  <Application>Microsoft Office PowerPoint</Application>
  <PresentationFormat>Slides de 35 mm</PresentationFormat>
  <Paragraphs>558</Paragraphs>
  <Slides>37</Slides>
  <Notes>11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39" baseType="lpstr">
      <vt:lpstr>Design padrão</vt:lpstr>
      <vt:lpstr>Gráfico</vt:lpstr>
      <vt:lpstr>S. pyogenes candidate vaccine</vt:lpstr>
      <vt:lpstr>RF and RHD</vt:lpstr>
      <vt:lpstr>Slide 3</vt:lpstr>
      <vt:lpstr>Slide 4</vt:lpstr>
      <vt:lpstr>Medical Care</vt:lpstr>
      <vt:lpstr>Medical Care -Teaching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Human Humoral and Celular Reactivity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Company>InCor - HC.FMUSP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InCor - HC.FMUSP</dc:creator>
  <cp:lastModifiedBy>Luiza Guilherme</cp:lastModifiedBy>
  <cp:revision>193</cp:revision>
  <cp:lastPrinted>2015-08-12T13:42:51Z</cp:lastPrinted>
  <dcterms:created xsi:type="dcterms:W3CDTF">2007-09-03T20:16:10Z</dcterms:created>
  <dcterms:modified xsi:type="dcterms:W3CDTF">2015-08-14T14:04:48Z</dcterms:modified>
</cp:coreProperties>
</file>