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295" y="146303"/>
            <a:ext cx="8979408" cy="1199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3554" y="146303"/>
            <a:ext cx="4596891" cy="28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paioathayde@yahoo.com.br" TargetMode="External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abeisufba.blogspot.com.br/" TargetMode="External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mpaioathayde@yahoo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mpaioathayde@yahoo.co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aodabahia.blogspot.com.br/" TargetMode="External"/><Relationship Id="rId2" Type="http://schemas.openxmlformats.org/officeDocument/2006/relationships/hyperlink" Target="https://www.youtube.com/user/luizsampaioathayde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aodabahia.blogspot.com/" TargetMode="External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sno.navy.mil/USNO/astronomical-applications/data-services/earthview" TargetMode="External"/><Relationship Id="rId5" Type="http://schemas.openxmlformats.org/officeDocument/2006/relationships/hyperlink" Target="http://earth.google.com/intl/pt" TargetMode="External"/><Relationship Id="rId4" Type="http://schemas.openxmlformats.org/officeDocument/2006/relationships/hyperlink" Target="http://astro.if.ufrgs.br/tempo/tempo.htm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if.ufrgs.br/tempo/tempo.htm" TargetMode="External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sno.navy.mil/USNO/astronomical-applications/data-services/earthview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odabahia.blogspot.com.br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6454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 dirty="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5400" spc="-95" dirty="0">
                <a:latin typeface="Calibri"/>
                <a:cs typeface="Calibri"/>
              </a:rPr>
              <a:t>Prof.</a:t>
            </a:r>
            <a:r>
              <a:rPr sz="5400" spc="-6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MSc.:</a:t>
            </a:r>
          </a:p>
          <a:p>
            <a:pPr marL="12700" algn="just">
              <a:lnSpc>
                <a:spcPct val="100000"/>
              </a:lnSpc>
              <a:spcBef>
                <a:spcPts val="1295"/>
              </a:spcBef>
            </a:pPr>
            <a:r>
              <a:rPr sz="5400" spc="-5" dirty="0">
                <a:latin typeface="Calibri"/>
                <a:cs typeface="Calibri"/>
              </a:rPr>
              <a:t>Luiz </a:t>
            </a:r>
            <a:r>
              <a:rPr sz="5400" dirty="0">
                <a:latin typeface="Calibri"/>
                <a:cs typeface="Calibri"/>
              </a:rPr>
              <a:t>Sampaio </a:t>
            </a:r>
            <a:r>
              <a:rPr sz="5400" spc="-45" dirty="0">
                <a:latin typeface="Calibri"/>
                <a:cs typeface="Calibri"/>
              </a:rPr>
              <a:t>Athayde</a:t>
            </a:r>
            <a:r>
              <a:rPr sz="5400" spc="-7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Junior</a:t>
            </a:r>
          </a:p>
          <a:p>
            <a:pPr marL="12700" marR="455930" algn="just">
              <a:lnSpc>
                <a:spcPct val="80000"/>
              </a:lnSpc>
              <a:spcBef>
                <a:spcPts val="770"/>
              </a:spcBef>
            </a:pPr>
            <a:r>
              <a:rPr sz="2000" spc="-5" dirty="0">
                <a:latin typeface="Arial"/>
                <a:cs typeface="Arial"/>
              </a:rPr>
              <a:t>Professor </a:t>
            </a:r>
            <a:r>
              <a:rPr sz="2000" dirty="0">
                <a:latin typeface="Arial"/>
                <a:cs typeface="Arial"/>
              </a:rPr>
              <a:t>at School of </a:t>
            </a:r>
            <a:r>
              <a:rPr sz="2000" spc="-5" dirty="0">
                <a:latin typeface="Arial"/>
                <a:cs typeface="Arial"/>
              </a:rPr>
              <a:t>Accounting Sciences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Federal University </a:t>
            </a:r>
            <a:r>
              <a:rPr sz="2000" dirty="0">
                <a:latin typeface="Arial"/>
                <a:cs typeface="Arial"/>
              </a:rPr>
              <a:t>of  Bahia (FCC/UFBA) and also </a:t>
            </a:r>
            <a:r>
              <a:rPr sz="2000" spc="-5" dirty="0">
                <a:latin typeface="Arial"/>
                <a:cs typeface="Arial"/>
              </a:rPr>
              <a:t>Professor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Astronomy </a:t>
            </a:r>
            <a:r>
              <a:rPr sz="2000" dirty="0">
                <a:latin typeface="Arial"/>
                <a:cs typeface="Arial"/>
              </a:rPr>
              <a:t>Course of Physics  </a:t>
            </a:r>
            <a:r>
              <a:rPr sz="2000" spc="-5" dirty="0">
                <a:latin typeface="Arial"/>
                <a:cs typeface="Arial"/>
              </a:rPr>
              <a:t>Institute (IF/UFBA) </a:t>
            </a:r>
            <a:r>
              <a:rPr sz="2000" dirty="0">
                <a:latin typeface="Arial"/>
                <a:cs typeface="Arial"/>
              </a:rPr>
              <a:t>and the </a:t>
            </a:r>
            <a:r>
              <a:rPr sz="2000" spc="-5" dirty="0">
                <a:latin typeface="Arial"/>
                <a:cs typeface="Arial"/>
              </a:rPr>
              <a:t>University </a:t>
            </a:r>
            <a:r>
              <a:rPr sz="2000" dirty="0">
                <a:latin typeface="Arial"/>
                <a:cs typeface="Arial"/>
              </a:rPr>
              <a:t>Jorge </a:t>
            </a:r>
            <a:r>
              <a:rPr sz="2000" spc="-5" dirty="0">
                <a:latin typeface="Arial"/>
                <a:cs typeface="Arial"/>
              </a:rPr>
              <a:t>Amado </a:t>
            </a:r>
            <a:r>
              <a:rPr sz="2000" dirty="0">
                <a:latin typeface="Arial"/>
                <a:cs typeface="Arial"/>
              </a:rPr>
              <a:t>(Unijorge), ex  </a:t>
            </a:r>
            <a:r>
              <a:rPr sz="2000" spc="-5" dirty="0">
                <a:latin typeface="Arial"/>
                <a:cs typeface="Arial"/>
              </a:rPr>
              <a:t>Professor </a:t>
            </a:r>
            <a:r>
              <a:rPr sz="2000" spc="-10" dirty="0">
                <a:latin typeface="Arial"/>
                <a:cs typeface="Arial"/>
              </a:rPr>
              <a:t>at </a:t>
            </a:r>
            <a:r>
              <a:rPr sz="2000" spc="-5" dirty="0">
                <a:latin typeface="Arial"/>
                <a:cs typeface="Arial"/>
              </a:rPr>
              <a:t>Visconde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Cairú </a:t>
            </a:r>
            <a:r>
              <a:rPr sz="2000" dirty="0">
                <a:latin typeface="Arial"/>
                <a:cs typeface="Arial"/>
              </a:rPr>
              <a:t>University (FVC)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over </a:t>
            </a:r>
            <a:r>
              <a:rPr sz="2000" dirty="0">
                <a:latin typeface="Arial"/>
                <a:cs typeface="Arial"/>
              </a:rPr>
              <a:t>graduation  and </a:t>
            </a:r>
            <a:r>
              <a:rPr sz="2000" spc="-5" dirty="0">
                <a:latin typeface="Arial"/>
                <a:cs typeface="Arial"/>
              </a:rPr>
              <a:t>has experience </a:t>
            </a:r>
            <a:r>
              <a:rPr sz="2000" spc="-10" dirty="0">
                <a:latin typeface="Arial"/>
                <a:cs typeface="Arial"/>
              </a:rPr>
              <a:t>as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75" dirty="0">
                <a:latin typeface="Arial"/>
                <a:cs typeface="Arial"/>
              </a:rPr>
              <a:t>Tax </a:t>
            </a:r>
            <a:r>
              <a:rPr sz="2000" spc="-5" dirty="0">
                <a:latin typeface="Arial"/>
                <a:cs typeface="Arial"/>
              </a:rPr>
              <a:t>Analyst.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Master in </a:t>
            </a:r>
            <a:r>
              <a:rPr sz="2000" dirty="0">
                <a:latin typeface="Arial"/>
                <a:cs typeface="Arial"/>
              </a:rPr>
              <a:t>Business  Administration and </a:t>
            </a:r>
            <a:r>
              <a:rPr sz="2000" spc="-5" dirty="0">
                <a:latin typeface="Arial"/>
                <a:cs typeface="Arial"/>
              </a:rPr>
              <a:t>Extension in </a:t>
            </a:r>
            <a:r>
              <a:rPr sz="2000" dirty="0">
                <a:latin typeface="Arial"/>
                <a:cs typeface="Arial"/>
              </a:rPr>
              <a:t>Higher Education </a:t>
            </a:r>
            <a:r>
              <a:rPr sz="2000" spc="-5" dirty="0">
                <a:latin typeface="Arial"/>
                <a:cs typeface="Arial"/>
              </a:rPr>
              <a:t>Methodology </a:t>
            </a:r>
            <a:r>
              <a:rPr sz="2000" spc="-10" dirty="0">
                <a:latin typeface="Arial"/>
                <a:cs typeface="Arial"/>
              </a:rPr>
              <a:t>by </a:t>
            </a:r>
            <a:r>
              <a:rPr sz="2000" dirty="0">
                <a:latin typeface="Arial"/>
                <a:cs typeface="Arial"/>
              </a:rPr>
              <a:t>the  School of Administration of </a:t>
            </a:r>
            <a:r>
              <a:rPr sz="2000" spc="-5" dirty="0">
                <a:latin typeface="Arial"/>
                <a:cs typeface="Arial"/>
              </a:rPr>
              <a:t>Federal </a:t>
            </a:r>
            <a:r>
              <a:rPr sz="2000" dirty="0">
                <a:latin typeface="Arial"/>
                <a:cs typeface="Arial"/>
              </a:rPr>
              <a:t>University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Bahia </a:t>
            </a:r>
            <a:r>
              <a:rPr sz="2000" spc="-5" dirty="0">
                <a:latin typeface="Arial"/>
                <a:cs typeface="Arial"/>
              </a:rPr>
              <a:t>(EA/UFBA),  </a:t>
            </a:r>
            <a:r>
              <a:rPr sz="2000" dirty="0">
                <a:latin typeface="Arial"/>
                <a:cs typeface="Arial"/>
              </a:rPr>
              <a:t>Post </a:t>
            </a:r>
            <a:r>
              <a:rPr sz="2000" spc="-5" dirty="0">
                <a:latin typeface="Arial"/>
                <a:cs typeface="Arial"/>
              </a:rPr>
              <a:t>Graduate </a:t>
            </a:r>
            <a:r>
              <a:rPr sz="2000" dirty="0">
                <a:latin typeface="Arial"/>
                <a:cs typeface="Arial"/>
              </a:rPr>
              <a:t>MBA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Financial Management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spc="-20" dirty="0">
                <a:latin typeface="Arial"/>
                <a:cs typeface="Arial"/>
              </a:rPr>
              <a:t>Company, </a:t>
            </a:r>
            <a:r>
              <a:rPr sz="2000" dirty="0">
                <a:latin typeface="Arial"/>
                <a:cs typeface="Arial"/>
              </a:rPr>
              <a:t>Post  </a:t>
            </a:r>
            <a:r>
              <a:rPr sz="2000" spc="-5" dirty="0">
                <a:latin typeface="Arial"/>
                <a:cs typeface="Arial"/>
              </a:rPr>
              <a:t>Graduate </a:t>
            </a:r>
            <a:r>
              <a:rPr sz="2000" spc="-10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Research </a:t>
            </a:r>
            <a:r>
              <a:rPr sz="2000" spc="-5" dirty="0">
                <a:latin typeface="Arial"/>
                <a:cs typeface="Arial"/>
              </a:rPr>
              <a:t>Center </a:t>
            </a:r>
            <a:r>
              <a:rPr sz="2000" dirty="0">
                <a:latin typeface="Arial"/>
                <a:cs typeface="Arial"/>
              </a:rPr>
              <a:t>at </a:t>
            </a:r>
            <a:r>
              <a:rPr sz="2000" spc="-5" dirty="0">
                <a:latin typeface="Arial"/>
                <a:cs typeface="Arial"/>
              </a:rPr>
              <a:t>Visconde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Cairú </a:t>
            </a:r>
            <a:r>
              <a:rPr sz="2000" dirty="0">
                <a:latin typeface="Arial"/>
                <a:cs typeface="Arial"/>
              </a:rPr>
              <a:t>(CEPPEV/FVC).  Accountant </a:t>
            </a:r>
            <a:r>
              <a:rPr sz="2000" spc="-5" dirty="0">
                <a:latin typeface="Arial"/>
                <a:cs typeface="Arial"/>
              </a:rPr>
              <a:t>and Degree Bachelor </a:t>
            </a:r>
            <a:r>
              <a:rPr sz="2000" dirty="0">
                <a:latin typeface="Arial"/>
                <a:cs typeface="Arial"/>
              </a:rPr>
              <a:t>of Accounting Sciences by </a:t>
            </a:r>
            <a:r>
              <a:rPr sz="2000" spc="-5" dirty="0">
                <a:latin typeface="Arial"/>
                <a:cs typeface="Arial"/>
              </a:rPr>
              <a:t>Estacio  </a:t>
            </a:r>
            <a:r>
              <a:rPr sz="2000" dirty="0">
                <a:latin typeface="Arial"/>
                <a:cs typeface="Arial"/>
              </a:rPr>
              <a:t>University </a:t>
            </a:r>
            <a:r>
              <a:rPr sz="2000" spc="-5" dirty="0">
                <a:latin typeface="Arial"/>
                <a:cs typeface="Arial"/>
              </a:rPr>
              <a:t>Center </a:t>
            </a:r>
            <a:r>
              <a:rPr sz="2000" dirty="0">
                <a:latin typeface="Arial"/>
                <a:cs typeface="Arial"/>
              </a:rPr>
              <a:t>of Bahia </a:t>
            </a:r>
            <a:r>
              <a:rPr sz="2000" spc="-5" dirty="0">
                <a:latin typeface="Arial"/>
                <a:cs typeface="Arial"/>
              </a:rPr>
              <a:t>(Estacio/FIB) and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certified </a:t>
            </a:r>
            <a:r>
              <a:rPr sz="2000" dirty="0">
                <a:latin typeface="Arial"/>
                <a:cs typeface="Arial"/>
              </a:rPr>
              <a:t>by </a:t>
            </a:r>
            <a:r>
              <a:rPr sz="2000" spc="-5" dirty="0">
                <a:latin typeface="Arial"/>
                <a:cs typeface="Arial"/>
              </a:rPr>
              <a:t>IAFC </a:t>
            </a:r>
            <a:r>
              <a:rPr sz="2000" dirty="0">
                <a:latin typeface="Arial"/>
                <a:cs typeface="Arial"/>
              </a:rPr>
              <a:t>First  Degree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International Standards of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Accounting-IFRS.</a:t>
            </a:r>
          </a:p>
          <a:p>
            <a:pPr marL="82550">
              <a:lnSpc>
                <a:spcPct val="100000"/>
              </a:lnSpc>
            </a:pPr>
            <a:r>
              <a:rPr sz="2000" dirty="0">
                <a:latin typeface="Arial"/>
                <a:cs typeface="Arial"/>
                <a:hlinkClick r:id="rId3"/>
              </a:rPr>
              <a:t>sampaioathayde@yahoo.com.br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554" y="146303"/>
            <a:ext cx="6788150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1720459"/>
            <a:ext cx="8158480" cy="483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1395">
              <a:lnSpc>
                <a:spcPts val="364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744979"/>
            <a:ext cx="8157972" cy="480822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65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Simulators </a:t>
            </a:r>
            <a:r>
              <a:rPr sz="3200" spc="-10" dirty="0">
                <a:latin typeface="Calibri"/>
                <a:cs typeface="Calibri"/>
              </a:rPr>
              <a:t>by University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Nebraska: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First </a:t>
            </a:r>
            <a:r>
              <a:rPr sz="3200" spc="-10" dirty="0">
                <a:latin typeface="Calibri"/>
                <a:cs typeface="Calibri"/>
              </a:rPr>
              <a:t>Kepler’s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Law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Second </a:t>
            </a:r>
            <a:r>
              <a:rPr sz="3200" spc="-15" dirty="0">
                <a:latin typeface="Calibri"/>
                <a:cs typeface="Calibri"/>
              </a:rPr>
              <a:t>Kepler’s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Law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460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(Johannes </a:t>
            </a:r>
            <a:r>
              <a:rPr sz="2800" spc="-50" dirty="0">
                <a:latin typeface="Calibri"/>
                <a:cs typeface="Calibri"/>
              </a:rPr>
              <a:t>Kepler, </a:t>
            </a:r>
            <a:r>
              <a:rPr sz="2800" spc="-5" dirty="0">
                <a:latin typeface="Calibri"/>
                <a:cs typeface="Calibri"/>
              </a:rPr>
              <a:t>German </a:t>
            </a:r>
            <a:r>
              <a:rPr sz="2800" spc="-15" dirty="0">
                <a:latin typeface="Calibri"/>
                <a:cs typeface="Calibri"/>
              </a:rPr>
              <a:t>Astronomer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1571/1630)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286000">
              <a:lnSpc>
                <a:spcPts val="1889"/>
              </a:lnSpc>
              <a:spcBef>
                <a:spcPts val="115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660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286000">
              <a:lnSpc>
                <a:spcPts val="1889"/>
              </a:lnSpc>
              <a:spcBef>
                <a:spcPts val="115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660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65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 </a:t>
            </a:r>
            <a:r>
              <a:rPr sz="3200" spc="-35" dirty="0">
                <a:latin typeface="Calibri"/>
                <a:cs typeface="Calibri"/>
              </a:rPr>
              <a:t>Sun’s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Analemma: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View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earth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View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space </a:t>
            </a:r>
            <a:r>
              <a:rPr sz="3200" spc="-10" dirty="0">
                <a:latin typeface="Calibri"/>
                <a:cs typeface="Calibri"/>
              </a:rPr>
              <a:t>(</a:t>
            </a:r>
            <a:r>
              <a:rPr sz="3200" i="1" spc="-10" dirty="0">
                <a:latin typeface="Calibri"/>
                <a:cs typeface="Calibri"/>
              </a:rPr>
              <a:t>The </a:t>
            </a:r>
            <a:r>
              <a:rPr sz="3200" i="1" spc="-5" dirty="0">
                <a:latin typeface="Calibri"/>
                <a:cs typeface="Calibri"/>
              </a:rPr>
              <a:t>Solar Zenith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Theory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460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(Inverted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Calendar)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761"/>
            <a:ext cx="9143365" cy="68573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285365">
              <a:lnSpc>
                <a:spcPts val="1889"/>
              </a:lnSpc>
              <a:spcBef>
                <a:spcPts val="1145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025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338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6248400" cy="685799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761"/>
            <a:ext cx="9143365" cy="68573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285365">
              <a:lnSpc>
                <a:spcPts val="1889"/>
              </a:lnSpc>
              <a:spcBef>
                <a:spcPts val="1145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025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338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084" y="228600"/>
            <a:ext cx="8471916" cy="633222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761"/>
            <a:ext cx="9143365" cy="68573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285365">
              <a:lnSpc>
                <a:spcPts val="1889"/>
              </a:lnSpc>
              <a:spcBef>
                <a:spcPts val="1145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025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338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0"/>
            <a:ext cx="5334000" cy="685799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761"/>
            <a:ext cx="9143365" cy="68573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285365">
              <a:lnSpc>
                <a:spcPts val="1889"/>
              </a:lnSpc>
              <a:spcBef>
                <a:spcPts val="1145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025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338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2191" y="0"/>
            <a:ext cx="9169908" cy="68839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761"/>
            <a:ext cx="9143365" cy="68573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285365">
              <a:lnSpc>
                <a:spcPts val="1889"/>
              </a:lnSpc>
              <a:spcBef>
                <a:spcPts val="1145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025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5365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338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107" y="990600"/>
            <a:ext cx="8887968" cy="40904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632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346075">
              <a:lnSpc>
                <a:spcPct val="100000"/>
              </a:lnSpc>
            </a:pPr>
            <a:r>
              <a:rPr sz="3600" spc="-60" dirty="0">
                <a:latin typeface="Calibri"/>
                <a:cs typeface="Calibri"/>
              </a:rPr>
              <a:t>Prof. </a:t>
            </a:r>
            <a:r>
              <a:rPr sz="3600" dirty="0">
                <a:latin typeface="Calibri"/>
                <a:cs typeface="Calibri"/>
              </a:rPr>
              <a:t>MSc.: </a:t>
            </a:r>
            <a:r>
              <a:rPr sz="3600" spc="-5" dirty="0">
                <a:latin typeface="Calibri"/>
                <a:cs typeface="Calibri"/>
              </a:rPr>
              <a:t>Luiz Sampaio </a:t>
            </a:r>
            <a:r>
              <a:rPr sz="3600" spc="-30" dirty="0">
                <a:latin typeface="Calibri"/>
                <a:cs typeface="Calibri"/>
              </a:rPr>
              <a:t>Athayde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Junior</a:t>
            </a:r>
            <a:endParaRPr sz="3600">
              <a:latin typeface="Calibri"/>
              <a:cs typeface="Calibri"/>
            </a:endParaRPr>
          </a:p>
          <a:p>
            <a:pPr marL="355600" marR="457834" indent="-342900" algn="just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His publications of Accounting area have appeared </a:t>
            </a:r>
            <a:r>
              <a:rPr sz="1600" dirty="0">
                <a:latin typeface="Arial"/>
                <a:cs typeface="Arial"/>
              </a:rPr>
              <a:t>in many </a:t>
            </a:r>
            <a:r>
              <a:rPr sz="1600" spc="-5" dirty="0">
                <a:latin typeface="Arial"/>
                <a:cs typeface="Arial"/>
              </a:rPr>
              <a:t>websites specializing </a:t>
            </a:r>
            <a:r>
              <a:rPr sz="1600" spc="-15" dirty="0">
                <a:latin typeface="Arial"/>
                <a:cs typeface="Arial"/>
              </a:rPr>
              <a:t>in  </a:t>
            </a:r>
            <a:r>
              <a:rPr sz="1600" spc="-5" dirty="0">
                <a:latin typeface="Arial"/>
                <a:cs typeface="Arial"/>
              </a:rPr>
              <a:t>tax and international accounting </a:t>
            </a:r>
            <a:r>
              <a:rPr sz="1600" dirty="0">
                <a:latin typeface="Arial"/>
                <a:cs typeface="Arial"/>
              </a:rPr>
              <a:t>standards-IFRS. </a:t>
            </a:r>
            <a:r>
              <a:rPr sz="1600" spc="-10" dirty="0">
                <a:latin typeface="Arial"/>
                <a:cs typeface="Arial"/>
              </a:rPr>
              <a:t>He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author of the Blog  </a:t>
            </a:r>
            <a:r>
              <a:rPr sz="1600" spc="-5" dirty="0">
                <a:latin typeface="Arial"/>
                <a:cs typeface="Arial"/>
                <a:hlinkClick r:id="rId3"/>
              </a:rPr>
              <a:t>www.contabeisufba.blogspot.com.br</a:t>
            </a:r>
            <a:r>
              <a:rPr sz="1600" spc="-5" dirty="0">
                <a:latin typeface="Arial"/>
                <a:cs typeface="Arial"/>
              </a:rPr>
              <a:t> His research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accounting area also made  him the </a:t>
            </a:r>
            <a:r>
              <a:rPr sz="1600" dirty="0">
                <a:latin typeface="Arial"/>
                <a:cs typeface="Arial"/>
              </a:rPr>
              <a:t>creator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New </a:t>
            </a:r>
            <a:r>
              <a:rPr sz="1600" spc="-5" dirty="0">
                <a:latin typeface="Arial"/>
                <a:cs typeface="Arial"/>
              </a:rPr>
              <a:t>Accounting </a:t>
            </a:r>
            <a:r>
              <a:rPr sz="1600" spc="-25" dirty="0">
                <a:latin typeface="Arial"/>
                <a:cs typeface="Arial"/>
              </a:rPr>
              <a:t>Policy, </a:t>
            </a:r>
            <a:r>
              <a:rPr sz="1600" dirty="0">
                <a:latin typeface="Arial"/>
                <a:cs typeface="Arial"/>
              </a:rPr>
              <a:t>recently </a:t>
            </a:r>
            <a:r>
              <a:rPr sz="1600" spc="-5" dirty="0">
                <a:latin typeface="Arial"/>
                <a:cs typeface="Arial"/>
              </a:rPr>
              <a:t>published </a:t>
            </a:r>
            <a:r>
              <a:rPr sz="1600" dirty="0">
                <a:latin typeface="Arial"/>
                <a:cs typeface="Arial"/>
              </a:rPr>
              <a:t>in the </a:t>
            </a:r>
            <a:r>
              <a:rPr sz="1600" spc="-5" dirty="0">
                <a:latin typeface="Arial"/>
                <a:cs typeface="Arial"/>
              </a:rPr>
              <a:t>Brazilian Journal  of Accounting (RBC), the most important publication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Brazil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area.</a:t>
            </a:r>
            <a:endParaRPr sz="1600">
              <a:latin typeface="Arial"/>
              <a:cs typeface="Arial"/>
            </a:endParaRPr>
          </a:p>
          <a:p>
            <a:pPr marL="355600" marR="458470" indent="-342900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In the </a:t>
            </a:r>
            <a:r>
              <a:rPr sz="1600" dirty="0">
                <a:latin typeface="Arial"/>
                <a:cs typeface="Arial"/>
              </a:rPr>
              <a:t>area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Astronomy </a:t>
            </a:r>
            <a:r>
              <a:rPr sz="1600" spc="-5" dirty="0">
                <a:latin typeface="Arial"/>
                <a:cs typeface="Arial"/>
              </a:rPr>
              <a:t>he </a:t>
            </a:r>
            <a:r>
              <a:rPr sz="1600" dirty="0">
                <a:latin typeface="Arial"/>
                <a:cs typeface="Arial"/>
              </a:rPr>
              <a:t>has </a:t>
            </a:r>
            <a:r>
              <a:rPr sz="1600" spc="-5" dirty="0">
                <a:latin typeface="Arial"/>
                <a:cs typeface="Arial"/>
              </a:rPr>
              <a:t>made presentations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numerous symposia </a:t>
            </a:r>
            <a:r>
              <a:rPr sz="1600" dirty="0">
                <a:latin typeface="Arial"/>
                <a:cs typeface="Arial"/>
              </a:rPr>
              <a:t>and  </a:t>
            </a:r>
            <a:r>
              <a:rPr sz="1600" spc="-5" dirty="0">
                <a:latin typeface="Arial"/>
                <a:cs typeface="Arial"/>
              </a:rPr>
              <a:t>conferences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Brazil on the main university and </a:t>
            </a:r>
            <a:r>
              <a:rPr sz="1600" spc="-15" dirty="0">
                <a:latin typeface="Arial"/>
                <a:cs typeface="Arial"/>
              </a:rPr>
              <a:t>Venezuela </a:t>
            </a:r>
            <a:r>
              <a:rPr sz="1600" spc="-5" dirty="0">
                <a:latin typeface="Arial"/>
                <a:cs typeface="Arial"/>
              </a:rPr>
              <a:t>and had his research also  published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Spain. He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author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the Blog </a:t>
            </a:r>
            <a:r>
              <a:rPr sz="1600" spc="-5" dirty="0">
                <a:latin typeface="Arial"/>
                <a:cs typeface="Arial"/>
                <a:hlinkClick r:id="rId2"/>
              </a:rPr>
              <a:t>www.veraodabahia.blogspot.com.br</a:t>
            </a:r>
            <a:r>
              <a:rPr sz="1600" spc="-5" dirty="0">
                <a:latin typeface="Arial"/>
                <a:cs typeface="Arial"/>
              </a:rPr>
              <a:t> read 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over 70 countries and </a:t>
            </a:r>
            <a:r>
              <a:rPr sz="1600" dirty="0">
                <a:latin typeface="Arial"/>
                <a:cs typeface="Arial"/>
              </a:rPr>
              <a:t>in more </a:t>
            </a:r>
            <a:r>
              <a:rPr sz="1600" spc="-5" dirty="0">
                <a:latin typeface="Arial"/>
                <a:cs typeface="Arial"/>
              </a:rPr>
              <a:t>than 20 languages. </a:t>
            </a:r>
            <a:r>
              <a:rPr sz="1600" spc="-10" dirty="0">
                <a:latin typeface="Arial"/>
                <a:cs typeface="Arial"/>
              </a:rPr>
              <a:t>He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also author of the </a:t>
            </a:r>
            <a:r>
              <a:rPr sz="1600" dirty="0">
                <a:latin typeface="Arial"/>
                <a:cs typeface="Arial"/>
              </a:rPr>
              <a:t>book  </a:t>
            </a:r>
            <a:r>
              <a:rPr sz="1600" spc="-5" dirty="0">
                <a:latin typeface="Arial"/>
                <a:cs typeface="Arial"/>
              </a:rPr>
              <a:t>"The Solar Zenith Theory" (in portuguese "A </a:t>
            </a:r>
            <a:r>
              <a:rPr sz="1600" spc="-35" dirty="0">
                <a:latin typeface="Arial"/>
                <a:cs typeface="Arial"/>
              </a:rPr>
              <a:t>Teoria </a:t>
            </a:r>
            <a:r>
              <a:rPr sz="1600" spc="-5" dirty="0">
                <a:latin typeface="Arial"/>
                <a:cs typeface="Arial"/>
              </a:rPr>
              <a:t>do Zênite Solar") published </a:t>
            </a:r>
            <a:r>
              <a:rPr sz="1600" spc="-20" dirty="0">
                <a:latin typeface="Arial"/>
                <a:cs typeface="Arial"/>
              </a:rPr>
              <a:t>by  </a:t>
            </a:r>
            <a:r>
              <a:rPr sz="1600" spc="-5" dirty="0">
                <a:latin typeface="Arial"/>
                <a:cs typeface="Arial"/>
              </a:rPr>
              <a:t>Editors of Federal University </a:t>
            </a:r>
            <a:r>
              <a:rPr sz="1600" dirty="0">
                <a:latin typeface="Arial"/>
                <a:cs typeface="Arial"/>
              </a:rPr>
              <a:t>of Bahia </a:t>
            </a:r>
            <a:r>
              <a:rPr sz="1600" spc="-5" dirty="0">
                <a:latin typeface="Arial"/>
                <a:cs typeface="Arial"/>
              </a:rPr>
              <a:t>(EDUFBA). His research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Astronomy </a:t>
            </a:r>
            <a:r>
              <a:rPr sz="1600" dirty="0">
                <a:latin typeface="Arial"/>
                <a:cs typeface="Arial"/>
              </a:rPr>
              <a:t>area  </a:t>
            </a:r>
            <a:r>
              <a:rPr sz="1600" spc="-5" dirty="0">
                <a:latin typeface="Arial"/>
                <a:cs typeface="Arial"/>
              </a:rPr>
              <a:t>helps to create a </a:t>
            </a:r>
            <a:r>
              <a:rPr sz="1600" spc="-10" dirty="0">
                <a:latin typeface="Arial"/>
                <a:cs typeface="Arial"/>
              </a:rPr>
              <a:t>Tropical </a:t>
            </a:r>
            <a:r>
              <a:rPr sz="1600" spc="-5" dirty="0">
                <a:latin typeface="Arial"/>
                <a:cs typeface="Arial"/>
              </a:rPr>
              <a:t>Astronomy and new seasons for tropical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zone.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</a:pPr>
            <a:r>
              <a:rPr sz="44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sampaioathayde@yahoo.com.br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851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Simulators </a:t>
            </a:r>
            <a:r>
              <a:rPr sz="3200" spc="-10" dirty="0">
                <a:latin typeface="Calibri"/>
                <a:cs typeface="Calibri"/>
              </a:rPr>
              <a:t>by University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Nebraska: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Motions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Sun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Simulator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Times New Roman"/>
              <a:cs typeface="Times New Roman"/>
            </a:endParaRPr>
          </a:p>
          <a:p>
            <a:pPr marL="355600" marR="1395095" indent="-2032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(Original </a:t>
            </a:r>
            <a:r>
              <a:rPr sz="2800" spc="-20" dirty="0">
                <a:latin typeface="Calibri"/>
                <a:cs typeface="Calibri"/>
              </a:rPr>
              <a:t>version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English </a:t>
            </a:r>
            <a:r>
              <a:rPr sz="2800" spc="-5" dirty="0">
                <a:latin typeface="Calibri"/>
                <a:cs typeface="Calibri"/>
              </a:rPr>
              <a:t>and also </a:t>
            </a: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5" dirty="0">
                <a:latin typeface="Calibri"/>
                <a:cs typeface="Calibri"/>
              </a:rPr>
              <a:t>Portuguese to </a:t>
            </a:r>
            <a:r>
              <a:rPr sz="2800" spc="-5" dirty="0">
                <a:latin typeface="Calibri"/>
                <a:cs typeface="Calibri"/>
              </a:rPr>
              <a:t>download </a:t>
            </a:r>
            <a:r>
              <a:rPr sz="2800" spc="-10" dirty="0">
                <a:latin typeface="Calibri"/>
                <a:cs typeface="Calibri"/>
              </a:rPr>
              <a:t>at:  </a:t>
            </a:r>
            <a:r>
              <a:rPr sz="2800" spc="-15" dirty="0">
                <a:latin typeface="Calibri"/>
                <a:cs typeface="Calibri"/>
              </a:rPr>
              <a:t>www.veraodabahia.blogspot.com.br)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286000">
              <a:lnSpc>
                <a:spcPts val="1889"/>
              </a:lnSpc>
              <a:spcBef>
                <a:spcPts val="115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660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14345"/>
            <a:ext cx="6511925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translation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both </a:t>
            </a:r>
            <a:r>
              <a:rPr sz="3200" spc="-15" dirty="0">
                <a:latin typeface="Calibri"/>
                <a:cs typeface="Calibri"/>
              </a:rPr>
              <a:t>Simulators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by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University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Nebraska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554" y="146303"/>
            <a:ext cx="6788150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350520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spc="-5" dirty="0">
                <a:latin typeface="Calibri"/>
                <a:cs typeface="Calibri"/>
              </a:rPr>
              <a:t>December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21st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292671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dirty="0">
                <a:latin typeface="Calibri"/>
                <a:cs typeface="Calibri"/>
              </a:rPr>
              <a:t>January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5th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333121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spc="-5" dirty="0">
                <a:latin typeface="Calibri"/>
                <a:cs typeface="Calibri"/>
              </a:rPr>
              <a:t>February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12th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263398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spc="-5" dirty="0">
                <a:latin typeface="Calibri"/>
                <a:cs typeface="Calibri"/>
              </a:rPr>
              <a:t>April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12th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257619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spc="-20" dirty="0">
                <a:latin typeface="Calibri"/>
                <a:cs typeface="Calibri"/>
              </a:rPr>
              <a:t>May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11th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25571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dirty="0">
                <a:latin typeface="Calibri"/>
                <a:cs typeface="Calibri"/>
              </a:rPr>
              <a:t>June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21st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227203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dirty="0">
                <a:latin typeface="Calibri"/>
                <a:cs typeface="Calibri"/>
              </a:rPr>
              <a:t>July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5th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657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355600" marR="1014730" indent="-342900">
              <a:lnSpc>
                <a:spcPct val="100000"/>
              </a:lnSpc>
            </a:pPr>
            <a:r>
              <a:rPr sz="6000" spc="-5" dirty="0">
                <a:latin typeface="Arial"/>
                <a:cs typeface="Arial"/>
              </a:rPr>
              <a:t>•</a:t>
            </a:r>
            <a:r>
              <a:rPr sz="6000" spc="-1145" dirty="0">
                <a:latin typeface="Arial"/>
                <a:cs typeface="Arial"/>
              </a:rPr>
              <a:t> </a:t>
            </a:r>
            <a:r>
              <a:rPr sz="6000" dirty="0">
                <a:latin typeface="Arial"/>
                <a:cs typeface="Arial"/>
              </a:rPr>
              <a:t>Paradoxical </a:t>
            </a:r>
            <a:r>
              <a:rPr sz="6000" spc="-50" dirty="0">
                <a:latin typeface="Arial"/>
                <a:cs typeface="Arial"/>
              </a:rPr>
              <a:t>Variation  </a:t>
            </a:r>
            <a:r>
              <a:rPr sz="6000" dirty="0">
                <a:latin typeface="Arial"/>
                <a:cs typeface="Arial"/>
              </a:rPr>
              <a:t>of the Solar Day  </a:t>
            </a:r>
            <a:r>
              <a:rPr sz="6000" spc="-5" dirty="0">
                <a:latin typeface="Arial"/>
                <a:cs typeface="Arial"/>
              </a:rPr>
              <a:t>Related </a:t>
            </a:r>
            <a:r>
              <a:rPr sz="6000" dirty="0">
                <a:latin typeface="Arial"/>
                <a:cs typeface="Arial"/>
              </a:rPr>
              <a:t>to </a:t>
            </a:r>
            <a:r>
              <a:rPr sz="6000" spc="-5" dirty="0">
                <a:latin typeface="Arial"/>
                <a:cs typeface="Arial"/>
              </a:rPr>
              <a:t>Kepler </a:t>
            </a:r>
            <a:r>
              <a:rPr sz="6000" dirty="0">
                <a:latin typeface="Arial"/>
                <a:cs typeface="Arial"/>
              </a:rPr>
              <a:t>/  Newton</a:t>
            </a:r>
            <a:r>
              <a:rPr sz="6000" spc="-90" dirty="0">
                <a:latin typeface="Arial"/>
                <a:cs typeface="Arial"/>
              </a:rPr>
              <a:t> </a:t>
            </a:r>
            <a:r>
              <a:rPr sz="6000" dirty="0">
                <a:latin typeface="Arial"/>
                <a:cs typeface="Arial"/>
              </a:rPr>
              <a:t>System</a:t>
            </a:r>
            <a:endParaRPr sz="6000">
              <a:latin typeface="Arial"/>
              <a:cs typeface="Arial"/>
            </a:endParaRPr>
          </a:p>
          <a:p>
            <a:pPr marR="447040" algn="ctr">
              <a:lnSpc>
                <a:spcPct val="100000"/>
              </a:lnSpc>
              <a:spcBef>
                <a:spcPts val="25"/>
              </a:spcBef>
            </a:pPr>
            <a:r>
              <a:rPr sz="3600" spc="-15" dirty="0">
                <a:latin typeface="Calibri"/>
                <a:cs typeface="Calibri"/>
              </a:rPr>
              <a:t>(Found from </a:t>
            </a:r>
            <a:r>
              <a:rPr sz="3600" i="1" spc="-5" dirty="0">
                <a:latin typeface="Calibri"/>
                <a:cs typeface="Calibri"/>
              </a:rPr>
              <a:t>The Solar </a:t>
            </a:r>
            <a:r>
              <a:rPr sz="3600" i="1" spc="-15" dirty="0">
                <a:latin typeface="Calibri"/>
                <a:cs typeface="Calibri"/>
              </a:rPr>
              <a:t>Zenith</a:t>
            </a:r>
            <a:r>
              <a:rPr sz="3600" i="1" spc="-2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Theory</a:t>
            </a:r>
            <a:r>
              <a:rPr sz="3600" dirty="0"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  <a:p>
            <a:pPr marR="440690" algn="ctr">
              <a:lnSpc>
                <a:spcPct val="100000"/>
              </a:lnSpc>
              <a:spcBef>
                <a:spcPts val="2400"/>
              </a:spcBef>
            </a:pPr>
            <a:r>
              <a:rPr sz="3600" spc="-60" dirty="0">
                <a:latin typeface="Calibri"/>
                <a:cs typeface="Calibri"/>
              </a:rPr>
              <a:t>Prof. </a:t>
            </a:r>
            <a:r>
              <a:rPr sz="3600" dirty="0">
                <a:latin typeface="Calibri"/>
                <a:cs typeface="Calibri"/>
              </a:rPr>
              <a:t>MSc.: </a:t>
            </a:r>
            <a:r>
              <a:rPr sz="3600" spc="-5" dirty="0">
                <a:latin typeface="Calibri"/>
                <a:cs typeface="Calibri"/>
              </a:rPr>
              <a:t>Luiz </a:t>
            </a:r>
            <a:r>
              <a:rPr sz="3600" dirty="0">
                <a:latin typeface="Calibri"/>
                <a:cs typeface="Calibri"/>
              </a:rPr>
              <a:t>Sampaio </a:t>
            </a:r>
            <a:r>
              <a:rPr sz="3600" spc="-30" dirty="0">
                <a:latin typeface="Calibri"/>
                <a:cs typeface="Calibri"/>
              </a:rPr>
              <a:t>Athayde</a:t>
            </a:r>
            <a:r>
              <a:rPr sz="3600" spc="-5" dirty="0">
                <a:latin typeface="Calibri"/>
                <a:cs typeface="Calibri"/>
              </a:rPr>
              <a:t> Junior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247777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dirty="0">
                <a:latin typeface="Calibri"/>
                <a:cs typeface="Calibri"/>
              </a:rPr>
              <a:t>July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25th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294259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spc="-10" dirty="0">
                <a:latin typeface="Calibri"/>
                <a:cs typeface="Calibri"/>
              </a:rPr>
              <a:t>August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31st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3389629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spc="-5" dirty="0">
                <a:latin typeface="Calibri"/>
                <a:cs typeface="Calibri"/>
              </a:rPr>
              <a:t>November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3rd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81000"/>
            <a:ext cx="9144000" cy="514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4660">
              <a:lnSpc>
                <a:spcPts val="1845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5143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5660338"/>
            <a:ext cx="462089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Date: </a:t>
            </a:r>
            <a:r>
              <a:rPr sz="3200" spc="-5" dirty="0">
                <a:latin typeface="Calibri"/>
                <a:cs typeface="Calibri"/>
              </a:rPr>
              <a:t>December </a:t>
            </a:r>
            <a:r>
              <a:rPr sz="3200" spc="-15" dirty="0">
                <a:latin typeface="Calibri"/>
                <a:cs typeface="Calibri"/>
              </a:rPr>
              <a:t>21st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14345"/>
            <a:ext cx="7172325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End of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Translation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But... </a:t>
            </a:r>
            <a:r>
              <a:rPr sz="3200" spc="-5" dirty="0">
                <a:latin typeface="Calibri"/>
                <a:cs typeface="Calibri"/>
              </a:rPr>
              <a:t>Where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15" dirty="0">
                <a:latin typeface="Calibri"/>
                <a:cs typeface="Calibri"/>
              </a:rPr>
              <a:t>paradoxical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variation?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554" y="146303"/>
            <a:ext cx="6788150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554" y="146303"/>
            <a:ext cx="6788150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3625" y="3997325"/>
          <a:ext cx="7019925" cy="73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1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Fev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Abr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Mai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Out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Nov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Dez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725161" y="36583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3467099" y="0"/>
                </a:moveTo>
                <a:lnTo>
                  <a:pt x="3467099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67099" y="171450"/>
                </a:lnTo>
                <a:lnTo>
                  <a:pt x="3467099" y="228600"/>
                </a:lnTo>
                <a:lnTo>
                  <a:pt x="3581399" y="114300"/>
                </a:lnTo>
                <a:lnTo>
                  <a:pt x="34670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5161" y="36583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0" y="57150"/>
                </a:moveTo>
                <a:lnTo>
                  <a:pt x="3467099" y="57150"/>
                </a:lnTo>
                <a:lnTo>
                  <a:pt x="3467099" y="0"/>
                </a:lnTo>
                <a:lnTo>
                  <a:pt x="3581399" y="114300"/>
                </a:lnTo>
                <a:lnTo>
                  <a:pt x="3467099" y="228600"/>
                </a:lnTo>
                <a:lnTo>
                  <a:pt x="346709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761" y="36583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3467100" y="0"/>
                </a:moveTo>
                <a:lnTo>
                  <a:pt x="34671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67100" y="171450"/>
                </a:lnTo>
                <a:lnTo>
                  <a:pt x="3467100" y="228600"/>
                </a:lnTo>
                <a:lnTo>
                  <a:pt x="3581400" y="114300"/>
                </a:lnTo>
                <a:lnTo>
                  <a:pt x="3467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761" y="36583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0" y="57150"/>
                </a:moveTo>
                <a:lnTo>
                  <a:pt x="3467100" y="57150"/>
                </a:lnTo>
                <a:lnTo>
                  <a:pt x="3467100" y="0"/>
                </a:lnTo>
                <a:lnTo>
                  <a:pt x="3581400" y="114300"/>
                </a:lnTo>
                <a:lnTo>
                  <a:pt x="3467100" y="228600"/>
                </a:lnTo>
                <a:lnTo>
                  <a:pt x="34671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4040" y="2459354"/>
            <a:ext cx="3553460" cy="122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Earth:</a:t>
            </a:r>
            <a:endParaRPr sz="3200">
              <a:latin typeface="Calibri"/>
              <a:cs typeface="Calibri"/>
            </a:endParaRPr>
          </a:p>
          <a:p>
            <a:pPr marL="983615">
              <a:lnSpc>
                <a:spcPct val="100000"/>
              </a:lnSpc>
              <a:spcBef>
                <a:spcPts val="2200"/>
              </a:spcBef>
            </a:pPr>
            <a:r>
              <a:rPr sz="2800" spc="-5" dirty="0">
                <a:latin typeface="Calibri"/>
                <a:cs typeface="Calibri"/>
              </a:rPr>
              <a:t>Speed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Decreasing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8890" y="3226434"/>
            <a:ext cx="30060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6895" algn="l"/>
              </a:tabLst>
            </a:pPr>
            <a:r>
              <a:rPr sz="2800" spc="-5" dirty="0">
                <a:latin typeface="Calibri"/>
                <a:cs typeface="Calibri"/>
              </a:rPr>
              <a:t>/	Speed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14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Before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5" dirty="0">
                <a:latin typeface="Calibri"/>
                <a:cs typeface="Calibri"/>
              </a:rPr>
              <a:t>Day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Approach: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We </a:t>
            </a:r>
            <a:r>
              <a:rPr sz="3200" spc="-5" dirty="0">
                <a:latin typeface="Calibri"/>
                <a:cs typeface="Calibri"/>
              </a:rPr>
              <a:t>need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allowance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Phycisist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5" dirty="0">
                <a:latin typeface="Calibri"/>
                <a:cs typeface="Calibri"/>
              </a:rPr>
              <a:t>has no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speed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About 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10" dirty="0">
                <a:latin typeface="Calibri"/>
                <a:cs typeface="Calibri"/>
              </a:rPr>
              <a:t>we must </a:t>
            </a:r>
            <a:r>
              <a:rPr sz="3200" spc="-20" dirty="0">
                <a:latin typeface="Calibri"/>
                <a:cs typeface="Calibri"/>
              </a:rPr>
              <a:t>say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“period”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61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Before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5" dirty="0">
                <a:latin typeface="Calibri"/>
                <a:cs typeface="Calibri"/>
              </a:rPr>
              <a:t>Day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Approach: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848994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the 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5" dirty="0">
                <a:latin typeface="Calibri"/>
                <a:cs typeface="Calibri"/>
              </a:rPr>
              <a:t>has increased </a:t>
            </a:r>
            <a:r>
              <a:rPr sz="3200" dirty="0">
                <a:latin typeface="Calibri"/>
                <a:cs typeface="Calibri"/>
              </a:rPr>
              <a:t>its </a:t>
            </a:r>
            <a:r>
              <a:rPr sz="3200" spc="-5" dirty="0">
                <a:latin typeface="Calibri"/>
                <a:cs typeface="Calibri"/>
              </a:rPr>
              <a:t>period, 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20" dirty="0">
                <a:latin typeface="Calibri"/>
                <a:cs typeface="Calibri"/>
              </a:rPr>
              <a:t>say </a:t>
            </a:r>
            <a:r>
              <a:rPr sz="3200" dirty="0">
                <a:latin typeface="Calibri"/>
                <a:cs typeface="Calibri"/>
              </a:rPr>
              <a:t>its </a:t>
            </a:r>
            <a:r>
              <a:rPr sz="3200" spc="-10" dirty="0">
                <a:latin typeface="Calibri"/>
                <a:cs typeface="Calibri"/>
              </a:rPr>
              <a:t>“speed”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decreased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73977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the 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5" dirty="0">
                <a:latin typeface="Calibri"/>
                <a:cs typeface="Calibri"/>
              </a:rPr>
              <a:t>has decreased its </a:t>
            </a:r>
            <a:r>
              <a:rPr sz="3200" dirty="0">
                <a:latin typeface="Calibri"/>
                <a:cs typeface="Calibri"/>
              </a:rPr>
              <a:t>period, 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dirty="0">
                <a:latin typeface="Calibri"/>
                <a:cs typeface="Calibri"/>
              </a:rPr>
              <a:t>will </a:t>
            </a:r>
            <a:r>
              <a:rPr sz="3200" spc="-20" dirty="0">
                <a:latin typeface="Calibri"/>
                <a:cs typeface="Calibri"/>
              </a:rPr>
              <a:t>say </a:t>
            </a:r>
            <a:r>
              <a:rPr sz="3200" dirty="0">
                <a:latin typeface="Calibri"/>
                <a:cs typeface="Calibri"/>
              </a:rPr>
              <a:t>its </a:t>
            </a:r>
            <a:r>
              <a:rPr sz="3200" spc="-10" dirty="0">
                <a:latin typeface="Calibri"/>
                <a:cs typeface="Calibri"/>
              </a:rPr>
              <a:t>“speed”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increased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3625" y="3997325"/>
          <a:ext cx="7019925" cy="73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1950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Abr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Mai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Out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Nov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Dez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011161" y="3658361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1181100" y="0"/>
                </a:moveTo>
                <a:lnTo>
                  <a:pt x="11811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181100" y="171450"/>
                </a:lnTo>
                <a:lnTo>
                  <a:pt x="1181100" y="228600"/>
                </a:lnTo>
                <a:lnTo>
                  <a:pt x="1295400" y="114300"/>
                </a:lnTo>
                <a:lnTo>
                  <a:pt x="1181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1161" y="3658361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0" y="57150"/>
                </a:moveTo>
                <a:lnTo>
                  <a:pt x="1181100" y="57150"/>
                </a:lnTo>
                <a:lnTo>
                  <a:pt x="1181100" y="0"/>
                </a:lnTo>
                <a:lnTo>
                  <a:pt x="1295400" y="114300"/>
                </a:lnTo>
                <a:lnTo>
                  <a:pt x="1181100" y="228600"/>
                </a:lnTo>
                <a:lnTo>
                  <a:pt x="11811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7661" y="3658361"/>
            <a:ext cx="1714500" cy="228600"/>
          </a:xfrm>
          <a:custGeom>
            <a:avLst/>
            <a:gdLst/>
            <a:ahLst/>
            <a:cxnLst/>
            <a:rect l="l" t="t" r="r" b="b"/>
            <a:pathLst>
              <a:path w="1714500" h="228600">
                <a:moveTo>
                  <a:pt x="1600200" y="0"/>
                </a:moveTo>
                <a:lnTo>
                  <a:pt x="16002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600200" y="171450"/>
                </a:lnTo>
                <a:lnTo>
                  <a:pt x="1600200" y="228600"/>
                </a:lnTo>
                <a:lnTo>
                  <a:pt x="1714500" y="1143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7661" y="3658361"/>
            <a:ext cx="1714500" cy="228600"/>
          </a:xfrm>
          <a:custGeom>
            <a:avLst/>
            <a:gdLst/>
            <a:ahLst/>
            <a:cxnLst/>
            <a:rect l="l" t="t" r="r" b="b"/>
            <a:pathLst>
              <a:path w="1714500" h="228600">
                <a:moveTo>
                  <a:pt x="0" y="57150"/>
                </a:moveTo>
                <a:lnTo>
                  <a:pt x="1600200" y="57150"/>
                </a:lnTo>
                <a:lnTo>
                  <a:pt x="1600200" y="0"/>
                </a:lnTo>
                <a:lnTo>
                  <a:pt x="1714500" y="114300"/>
                </a:lnTo>
                <a:lnTo>
                  <a:pt x="1600200" y="228600"/>
                </a:lnTo>
                <a:lnTo>
                  <a:pt x="16002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46303"/>
            <a:ext cx="8526145" cy="350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5" dirty="0">
                <a:latin typeface="Calibri"/>
                <a:cs typeface="Calibri"/>
              </a:rPr>
              <a:t>“Speed” </a:t>
            </a:r>
            <a:r>
              <a:rPr sz="3200" spc="-10" dirty="0">
                <a:latin typeface="Calibri"/>
                <a:cs typeface="Calibri"/>
              </a:rPr>
              <a:t>(Opposite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period):</a:t>
            </a:r>
            <a:endParaRPr sz="3200">
              <a:latin typeface="Calibri"/>
              <a:cs typeface="Calibri"/>
            </a:endParaRPr>
          </a:p>
          <a:p>
            <a:pPr marL="579755">
              <a:lnSpc>
                <a:spcPct val="100000"/>
              </a:lnSpc>
              <a:spcBef>
                <a:spcPts val="2200"/>
              </a:spcBef>
              <a:tabLst>
                <a:tab pos="1853564" algn="l"/>
                <a:tab pos="3333750" algn="l"/>
                <a:tab pos="5093970" algn="l"/>
                <a:tab pos="6736080" algn="l"/>
              </a:tabLst>
            </a:pPr>
            <a:r>
              <a:rPr sz="2800" spc="-5" dirty="0">
                <a:latin typeface="Calibri"/>
                <a:cs typeface="Calibri"/>
              </a:rPr>
              <a:t>Dec	Inc	Dec	Inc	</a:t>
            </a:r>
            <a:r>
              <a:rPr sz="2800" spc="-10" dirty="0">
                <a:latin typeface="Calibri"/>
                <a:cs typeface="Calibri"/>
              </a:rPr>
              <a:t>Dec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7561" y="3658361"/>
            <a:ext cx="782320" cy="228600"/>
          </a:xfrm>
          <a:custGeom>
            <a:avLst/>
            <a:gdLst/>
            <a:ahLst/>
            <a:cxnLst/>
            <a:rect l="l" t="t" r="r" b="b"/>
            <a:pathLst>
              <a:path w="782319" h="228600">
                <a:moveTo>
                  <a:pt x="667512" y="0"/>
                </a:moveTo>
                <a:lnTo>
                  <a:pt x="667512" y="69850"/>
                </a:lnTo>
                <a:lnTo>
                  <a:pt x="0" y="69850"/>
                </a:lnTo>
                <a:lnTo>
                  <a:pt x="0" y="158750"/>
                </a:lnTo>
                <a:lnTo>
                  <a:pt x="667512" y="158750"/>
                </a:lnTo>
                <a:lnTo>
                  <a:pt x="667512" y="228600"/>
                </a:lnTo>
                <a:lnTo>
                  <a:pt x="781812" y="114300"/>
                </a:lnTo>
                <a:lnTo>
                  <a:pt x="6675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561" y="3658361"/>
            <a:ext cx="782320" cy="228600"/>
          </a:xfrm>
          <a:custGeom>
            <a:avLst/>
            <a:gdLst/>
            <a:ahLst/>
            <a:cxnLst/>
            <a:rect l="l" t="t" r="r" b="b"/>
            <a:pathLst>
              <a:path w="782319" h="228600">
                <a:moveTo>
                  <a:pt x="0" y="69850"/>
                </a:moveTo>
                <a:lnTo>
                  <a:pt x="667512" y="69850"/>
                </a:lnTo>
                <a:lnTo>
                  <a:pt x="667512" y="0"/>
                </a:lnTo>
                <a:lnTo>
                  <a:pt x="781812" y="114300"/>
                </a:lnTo>
                <a:lnTo>
                  <a:pt x="667512" y="228600"/>
                </a:lnTo>
                <a:lnTo>
                  <a:pt x="667512" y="158750"/>
                </a:lnTo>
                <a:lnTo>
                  <a:pt x="0" y="158750"/>
                </a:lnTo>
                <a:lnTo>
                  <a:pt x="0" y="698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3497" y="3658361"/>
            <a:ext cx="1343025" cy="228600"/>
          </a:xfrm>
          <a:custGeom>
            <a:avLst/>
            <a:gdLst/>
            <a:ahLst/>
            <a:cxnLst/>
            <a:rect l="l" t="t" r="r" b="b"/>
            <a:pathLst>
              <a:path w="1343025" h="228600">
                <a:moveTo>
                  <a:pt x="1228343" y="0"/>
                </a:moveTo>
                <a:lnTo>
                  <a:pt x="1228343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228343" y="171450"/>
                </a:lnTo>
                <a:lnTo>
                  <a:pt x="1228343" y="228600"/>
                </a:lnTo>
                <a:lnTo>
                  <a:pt x="1342643" y="114300"/>
                </a:lnTo>
                <a:lnTo>
                  <a:pt x="12283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3497" y="3658361"/>
            <a:ext cx="1343025" cy="228600"/>
          </a:xfrm>
          <a:custGeom>
            <a:avLst/>
            <a:gdLst/>
            <a:ahLst/>
            <a:cxnLst/>
            <a:rect l="l" t="t" r="r" b="b"/>
            <a:pathLst>
              <a:path w="1343025" h="228600">
                <a:moveTo>
                  <a:pt x="0" y="57150"/>
                </a:moveTo>
                <a:lnTo>
                  <a:pt x="1228343" y="57150"/>
                </a:lnTo>
                <a:lnTo>
                  <a:pt x="1228343" y="0"/>
                </a:lnTo>
                <a:lnTo>
                  <a:pt x="1342643" y="114300"/>
                </a:lnTo>
                <a:lnTo>
                  <a:pt x="1228343" y="228600"/>
                </a:lnTo>
                <a:lnTo>
                  <a:pt x="1228343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9002" y="3658361"/>
            <a:ext cx="2026920" cy="228600"/>
          </a:xfrm>
          <a:custGeom>
            <a:avLst/>
            <a:gdLst/>
            <a:ahLst/>
            <a:cxnLst/>
            <a:rect l="l" t="t" r="r" b="b"/>
            <a:pathLst>
              <a:path w="2026920" h="228600">
                <a:moveTo>
                  <a:pt x="1912620" y="0"/>
                </a:moveTo>
                <a:lnTo>
                  <a:pt x="191262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912620" y="171450"/>
                </a:lnTo>
                <a:lnTo>
                  <a:pt x="1912620" y="228600"/>
                </a:lnTo>
                <a:lnTo>
                  <a:pt x="2026920" y="114300"/>
                </a:lnTo>
                <a:lnTo>
                  <a:pt x="19126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9002" y="3658361"/>
            <a:ext cx="2026920" cy="228600"/>
          </a:xfrm>
          <a:custGeom>
            <a:avLst/>
            <a:gdLst/>
            <a:ahLst/>
            <a:cxnLst/>
            <a:rect l="l" t="t" r="r" b="b"/>
            <a:pathLst>
              <a:path w="2026920" h="228600">
                <a:moveTo>
                  <a:pt x="0" y="57150"/>
                </a:moveTo>
                <a:lnTo>
                  <a:pt x="1912620" y="57150"/>
                </a:lnTo>
                <a:lnTo>
                  <a:pt x="1912620" y="0"/>
                </a:lnTo>
                <a:lnTo>
                  <a:pt x="2026920" y="114300"/>
                </a:lnTo>
                <a:lnTo>
                  <a:pt x="1912620" y="228600"/>
                </a:lnTo>
                <a:lnTo>
                  <a:pt x="191262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3625" y="5597525"/>
          <a:ext cx="7019925" cy="73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1950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Abr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Mai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Out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Nov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Dez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7011161" y="5258561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1181100" y="0"/>
                </a:moveTo>
                <a:lnTo>
                  <a:pt x="11811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181100" y="171450"/>
                </a:lnTo>
                <a:lnTo>
                  <a:pt x="1181100" y="228600"/>
                </a:lnTo>
                <a:lnTo>
                  <a:pt x="1295400" y="114300"/>
                </a:lnTo>
                <a:lnTo>
                  <a:pt x="1181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1161" y="5258561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0" y="57150"/>
                </a:moveTo>
                <a:lnTo>
                  <a:pt x="1181100" y="57150"/>
                </a:lnTo>
                <a:lnTo>
                  <a:pt x="1181100" y="0"/>
                </a:lnTo>
                <a:lnTo>
                  <a:pt x="1295400" y="114300"/>
                </a:lnTo>
                <a:lnTo>
                  <a:pt x="1181100" y="228600"/>
                </a:lnTo>
                <a:lnTo>
                  <a:pt x="11811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7661" y="5258561"/>
            <a:ext cx="1714500" cy="228600"/>
          </a:xfrm>
          <a:custGeom>
            <a:avLst/>
            <a:gdLst/>
            <a:ahLst/>
            <a:cxnLst/>
            <a:rect l="l" t="t" r="r" b="b"/>
            <a:pathLst>
              <a:path w="1714500" h="228600">
                <a:moveTo>
                  <a:pt x="1600200" y="0"/>
                </a:moveTo>
                <a:lnTo>
                  <a:pt x="16002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600200" y="171450"/>
                </a:lnTo>
                <a:lnTo>
                  <a:pt x="1600200" y="228600"/>
                </a:lnTo>
                <a:lnTo>
                  <a:pt x="1714500" y="1143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7661" y="5258561"/>
            <a:ext cx="1714500" cy="228600"/>
          </a:xfrm>
          <a:custGeom>
            <a:avLst/>
            <a:gdLst/>
            <a:ahLst/>
            <a:cxnLst/>
            <a:rect l="l" t="t" r="r" b="b"/>
            <a:pathLst>
              <a:path w="1714500" h="228600">
                <a:moveTo>
                  <a:pt x="0" y="57150"/>
                </a:moveTo>
                <a:lnTo>
                  <a:pt x="1600200" y="57150"/>
                </a:lnTo>
                <a:lnTo>
                  <a:pt x="1600200" y="0"/>
                </a:lnTo>
                <a:lnTo>
                  <a:pt x="1714500" y="114300"/>
                </a:lnTo>
                <a:lnTo>
                  <a:pt x="1600200" y="228600"/>
                </a:lnTo>
                <a:lnTo>
                  <a:pt x="16002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146303"/>
            <a:ext cx="8449945" cy="280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38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6738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114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Earth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Speed: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4706366"/>
            <a:ext cx="347789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5" dirty="0">
                <a:latin typeface="Calibri"/>
                <a:cs typeface="Calibri"/>
              </a:rPr>
              <a:t>Day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“Speed”: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7561" y="5258561"/>
            <a:ext cx="782320" cy="228600"/>
          </a:xfrm>
          <a:custGeom>
            <a:avLst/>
            <a:gdLst/>
            <a:ahLst/>
            <a:cxnLst/>
            <a:rect l="l" t="t" r="r" b="b"/>
            <a:pathLst>
              <a:path w="782319" h="228600">
                <a:moveTo>
                  <a:pt x="667512" y="0"/>
                </a:moveTo>
                <a:lnTo>
                  <a:pt x="667512" y="69850"/>
                </a:lnTo>
                <a:lnTo>
                  <a:pt x="0" y="69850"/>
                </a:lnTo>
                <a:lnTo>
                  <a:pt x="0" y="158750"/>
                </a:lnTo>
                <a:lnTo>
                  <a:pt x="667512" y="158750"/>
                </a:lnTo>
                <a:lnTo>
                  <a:pt x="667512" y="228600"/>
                </a:lnTo>
                <a:lnTo>
                  <a:pt x="781812" y="114300"/>
                </a:lnTo>
                <a:lnTo>
                  <a:pt x="6675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7561" y="5258561"/>
            <a:ext cx="782320" cy="228600"/>
          </a:xfrm>
          <a:custGeom>
            <a:avLst/>
            <a:gdLst/>
            <a:ahLst/>
            <a:cxnLst/>
            <a:rect l="l" t="t" r="r" b="b"/>
            <a:pathLst>
              <a:path w="782319" h="228600">
                <a:moveTo>
                  <a:pt x="0" y="69850"/>
                </a:moveTo>
                <a:lnTo>
                  <a:pt x="667512" y="69850"/>
                </a:lnTo>
                <a:lnTo>
                  <a:pt x="667512" y="0"/>
                </a:lnTo>
                <a:lnTo>
                  <a:pt x="781812" y="114300"/>
                </a:lnTo>
                <a:lnTo>
                  <a:pt x="667512" y="228600"/>
                </a:lnTo>
                <a:lnTo>
                  <a:pt x="667512" y="158750"/>
                </a:lnTo>
                <a:lnTo>
                  <a:pt x="0" y="158750"/>
                </a:lnTo>
                <a:lnTo>
                  <a:pt x="0" y="698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3497" y="5258561"/>
            <a:ext cx="1343025" cy="228600"/>
          </a:xfrm>
          <a:custGeom>
            <a:avLst/>
            <a:gdLst/>
            <a:ahLst/>
            <a:cxnLst/>
            <a:rect l="l" t="t" r="r" b="b"/>
            <a:pathLst>
              <a:path w="1343025" h="228600">
                <a:moveTo>
                  <a:pt x="1228343" y="0"/>
                </a:moveTo>
                <a:lnTo>
                  <a:pt x="1228343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228343" y="171450"/>
                </a:lnTo>
                <a:lnTo>
                  <a:pt x="1228343" y="228600"/>
                </a:lnTo>
                <a:lnTo>
                  <a:pt x="1342643" y="114300"/>
                </a:lnTo>
                <a:lnTo>
                  <a:pt x="12283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03497" y="5258561"/>
            <a:ext cx="1343025" cy="228600"/>
          </a:xfrm>
          <a:custGeom>
            <a:avLst/>
            <a:gdLst/>
            <a:ahLst/>
            <a:cxnLst/>
            <a:rect l="l" t="t" r="r" b="b"/>
            <a:pathLst>
              <a:path w="1343025" h="228600">
                <a:moveTo>
                  <a:pt x="0" y="57150"/>
                </a:moveTo>
                <a:lnTo>
                  <a:pt x="1228343" y="57150"/>
                </a:lnTo>
                <a:lnTo>
                  <a:pt x="1228343" y="0"/>
                </a:lnTo>
                <a:lnTo>
                  <a:pt x="1342643" y="114300"/>
                </a:lnTo>
                <a:lnTo>
                  <a:pt x="1228343" y="228600"/>
                </a:lnTo>
                <a:lnTo>
                  <a:pt x="1228343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9002" y="5258561"/>
            <a:ext cx="2026920" cy="228600"/>
          </a:xfrm>
          <a:custGeom>
            <a:avLst/>
            <a:gdLst/>
            <a:ahLst/>
            <a:cxnLst/>
            <a:rect l="l" t="t" r="r" b="b"/>
            <a:pathLst>
              <a:path w="2026920" h="228600">
                <a:moveTo>
                  <a:pt x="1912620" y="0"/>
                </a:moveTo>
                <a:lnTo>
                  <a:pt x="191262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1912620" y="171450"/>
                </a:lnTo>
                <a:lnTo>
                  <a:pt x="1912620" y="228600"/>
                </a:lnTo>
                <a:lnTo>
                  <a:pt x="2026920" y="114300"/>
                </a:lnTo>
                <a:lnTo>
                  <a:pt x="19126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9002" y="5258561"/>
            <a:ext cx="2026920" cy="228600"/>
          </a:xfrm>
          <a:custGeom>
            <a:avLst/>
            <a:gdLst/>
            <a:ahLst/>
            <a:cxnLst/>
            <a:rect l="l" t="t" r="r" b="b"/>
            <a:pathLst>
              <a:path w="2026920" h="228600">
                <a:moveTo>
                  <a:pt x="0" y="57150"/>
                </a:moveTo>
                <a:lnTo>
                  <a:pt x="1912620" y="57150"/>
                </a:lnTo>
                <a:lnTo>
                  <a:pt x="1912620" y="0"/>
                </a:lnTo>
                <a:lnTo>
                  <a:pt x="2026920" y="114300"/>
                </a:lnTo>
                <a:lnTo>
                  <a:pt x="1912620" y="228600"/>
                </a:lnTo>
                <a:lnTo>
                  <a:pt x="191262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63625" y="3311525"/>
          <a:ext cx="7019925" cy="73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1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Fev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Abr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Mai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Jul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Ago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Out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Nov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Dez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725161" y="29725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3467099" y="0"/>
                </a:moveTo>
                <a:lnTo>
                  <a:pt x="3467099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67099" y="171450"/>
                </a:lnTo>
                <a:lnTo>
                  <a:pt x="3467099" y="228600"/>
                </a:lnTo>
                <a:lnTo>
                  <a:pt x="3581399" y="114300"/>
                </a:lnTo>
                <a:lnTo>
                  <a:pt x="34670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5161" y="29725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0" y="57150"/>
                </a:moveTo>
                <a:lnTo>
                  <a:pt x="3467099" y="57150"/>
                </a:lnTo>
                <a:lnTo>
                  <a:pt x="3467099" y="0"/>
                </a:lnTo>
                <a:lnTo>
                  <a:pt x="3581399" y="114300"/>
                </a:lnTo>
                <a:lnTo>
                  <a:pt x="3467099" y="228600"/>
                </a:lnTo>
                <a:lnTo>
                  <a:pt x="346709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761" y="29725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3467100" y="0"/>
                </a:moveTo>
                <a:lnTo>
                  <a:pt x="34671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67100" y="171450"/>
                </a:lnTo>
                <a:lnTo>
                  <a:pt x="3467100" y="228600"/>
                </a:lnTo>
                <a:lnTo>
                  <a:pt x="3581400" y="114300"/>
                </a:lnTo>
                <a:lnTo>
                  <a:pt x="3467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3761" y="2972561"/>
            <a:ext cx="3581400" cy="228600"/>
          </a:xfrm>
          <a:custGeom>
            <a:avLst/>
            <a:gdLst/>
            <a:ahLst/>
            <a:cxnLst/>
            <a:rect l="l" t="t" r="r" b="b"/>
            <a:pathLst>
              <a:path w="3581400" h="228600">
                <a:moveTo>
                  <a:pt x="0" y="57150"/>
                </a:moveTo>
                <a:lnTo>
                  <a:pt x="3467100" y="57150"/>
                </a:lnTo>
                <a:lnTo>
                  <a:pt x="3467100" y="0"/>
                </a:lnTo>
                <a:lnTo>
                  <a:pt x="3581400" y="114300"/>
                </a:lnTo>
                <a:lnTo>
                  <a:pt x="3467100" y="228600"/>
                </a:lnTo>
                <a:lnTo>
                  <a:pt x="34671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3554" y="146303"/>
            <a:ext cx="6788150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3224" y="1127404"/>
            <a:ext cx="7339965" cy="413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33400"/>
              </a:lnSpc>
            </a:pPr>
            <a:r>
              <a:rPr sz="6000" dirty="0">
                <a:latin typeface="Calibri"/>
                <a:cs typeface="Calibri"/>
              </a:rPr>
              <a:t>A </a:t>
            </a:r>
            <a:r>
              <a:rPr sz="6000" spc="-85" dirty="0">
                <a:latin typeface="Calibri"/>
                <a:cs typeface="Calibri"/>
              </a:rPr>
              <a:t>Teoria </a:t>
            </a:r>
            <a:r>
              <a:rPr sz="6000" spc="-5" dirty="0">
                <a:latin typeface="Calibri"/>
                <a:cs typeface="Calibri"/>
              </a:rPr>
              <a:t>do </a:t>
            </a:r>
            <a:r>
              <a:rPr sz="6000" spc="-25" dirty="0">
                <a:latin typeface="Calibri"/>
                <a:cs typeface="Calibri"/>
              </a:rPr>
              <a:t>Zênite </a:t>
            </a:r>
            <a:r>
              <a:rPr sz="6000" dirty="0">
                <a:latin typeface="Calibri"/>
                <a:cs typeface="Calibri"/>
              </a:rPr>
              <a:t>Solar  Book</a:t>
            </a:r>
          </a:p>
          <a:p>
            <a:pPr marL="264160" marR="263525" algn="ctr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latin typeface="Calibri"/>
                <a:cs typeface="Calibri"/>
              </a:rPr>
              <a:t>Author: Luiz Sampaio </a:t>
            </a:r>
            <a:r>
              <a:rPr sz="3600" spc="-30" dirty="0">
                <a:latin typeface="Calibri"/>
                <a:cs typeface="Calibri"/>
              </a:rPr>
              <a:t>Athayde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Junior  </a:t>
            </a:r>
            <a:r>
              <a:rPr sz="3600" spc="-20" dirty="0">
                <a:latin typeface="Calibri"/>
                <a:cs typeface="Calibri"/>
              </a:rPr>
              <a:t>Preface: </a:t>
            </a:r>
            <a:r>
              <a:rPr sz="3600" spc="-60" dirty="0">
                <a:latin typeface="Calibri"/>
                <a:cs typeface="Calibri"/>
              </a:rPr>
              <a:t>Prof. </a:t>
            </a:r>
            <a:r>
              <a:rPr sz="3600" spc="-5" dirty="0">
                <a:latin typeface="Calibri"/>
                <a:cs typeface="Calibri"/>
              </a:rPr>
              <a:t>Alberto </a:t>
            </a:r>
            <a:r>
              <a:rPr sz="3600" dirty="0">
                <a:latin typeface="Calibri"/>
                <a:cs typeface="Calibri"/>
              </a:rPr>
              <a:t>Brum </a:t>
            </a:r>
            <a:r>
              <a:rPr sz="3600" spc="-10" dirty="0">
                <a:latin typeface="Calibri"/>
                <a:cs typeface="Calibri"/>
              </a:rPr>
              <a:t>Novaes  </a:t>
            </a:r>
            <a:r>
              <a:rPr sz="3600" spc="-25" dirty="0">
                <a:latin typeface="Calibri"/>
                <a:cs typeface="Calibri"/>
              </a:rPr>
              <a:t>Editors </a:t>
            </a:r>
            <a:r>
              <a:rPr sz="3600" spc="-15" dirty="0">
                <a:latin typeface="Calibri"/>
                <a:cs typeface="Calibri"/>
              </a:rPr>
              <a:t>from </a:t>
            </a:r>
            <a:r>
              <a:rPr sz="3600" dirty="0">
                <a:latin typeface="Calibri"/>
                <a:cs typeface="Calibri"/>
              </a:rPr>
              <a:t>Ufba: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EDUFBA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7689" y="5900115"/>
            <a:ext cx="579183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E-mail: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sampaioathayde@yahoo.com.br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14345"/>
            <a:ext cx="55797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Special </a:t>
            </a:r>
            <a:r>
              <a:rPr sz="3200" spc="-15" dirty="0">
                <a:latin typeface="Calibri"/>
                <a:cs typeface="Calibri"/>
              </a:rPr>
              <a:t>Points From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Analemma: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554" y="146303"/>
            <a:ext cx="6788150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286000">
              <a:lnSpc>
                <a:spcPts val="1889"/>
              </a:lnSpc>
              <a:spcBef>
                <a:spcPts val="115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660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0214" y="409575"/>
            <a:ext cx="713105" cy="593725"/>
          </a:xfrm>
          <a:custGeom>
            <a:avLst/>
            <a:gdLst/>
            <a:ahLst/>
            <a:cxnLst/>
            <a:rect l="l" t="t" r="r" b="b"/>
            <a:pathLst>
              <a:path w="713104" h="593725">
                <a:moveTo>
                  <a:pt x="656716" y="0"/>
                </a:moveTo>
                <a:lnTo>
                  <a:pt x="0" y="523748"/>
                </a:lnTo>
                <a:lnTo>
                  <a:pt x="55880" y="593725"/>
                </a:lnTo>
                <a:lnTo>
                  <a:pt x="712597" y="69976"/>
                </a:lnTo>
                <a:lnTo>
                  <a:pt x="6567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0214" y="409575"/>
            <a:ext cx="713105" cy="593725"/>
          </a:xfrm>
          <a:custGeom>
            <a:avLst/>
            <a:gdLst/>
            <a:ahLst/>
            <a:cxnLst/>
            <a:rect l="l" t="t" r="r" b="b"/>
            <a:pathLst>
              <a:path w="713104" h="593725">
                <a:moveTo>
                  <a:pt x="0" y="523748"/>
                </a:moveTo>
                <a:lnTo>
                  <a:pt x="656716" y="0"/>
                </a:lnTo>
                <a:lnTo>
                  <a:pt x="712597" y="69976"/>
                </a:lnTo>
                <a:lnTo>
                  <a:pt x="55880" y="593725"/>
                </a:lnTo>
                <a:lnTo>
                  <a:pt x="0" y="52374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5436" y="5641149"/>
            <a:ext cx="652780" cy="662305"/>
          </a:xfrm>
          <a:custGeom>
            <a:avLst/>
            <a:gdLst/>
            <a:ahLst/>
            <a:cxnLst/>
            <a:rect l="l" t="t" r="r" b="b"/>
            <a:pathLst>
              <a:path w="652779" h="662304">
                <a:moveTo>
                  <a:pt x="63880" y="0"/>
                </a:moveTo>
                <a:lnTo>
                  <a:pt x="0" y="62801"/>
                </a:lnTo>
                <a:lnTo>
                  <a:pt x="588645" y="662051"/>
                </a:lnTo>
                <a:lnTo>
                  <a:pt x="652526" y="599249"/>
                </a:lnTo>
                <a:lnTo>
                  <a:pt x="63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5436" y="5641149"/>
            <a:ext cx="652780" cy="662305"/>
          </a:xfrm>
          <a:custGeom>
            <a:avLst/>
            <a:gdLst/>
            <a:ahLst/>
            <a:cxnLst/>
            <a:rect l="l" t="t" r="r" b="b"/>
            <a:pathLst>
              <a:path w="652779" h="662304">
                <a:moveTo>
                  <a:pt x="63880" y="0"/>
                </a:moveTo>
                <a:lnTo>
                  <a:pt x="652526" y="599249"/>
                </a:lnTo>
                <a:lnTo>
                  <a:pt x="588645" y="662051"/>
                </a:lnTo>
                <a:lnTo>
                  <a:pt x="0" y="62801"/>
                </a:lnTo>
                <a:lnTo>
                  <a:pt x="6388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286000">
              <a:lnSpc>
                <a:spcPts val="1889"/>
              </a:lnSpc>
              <a:spcBef>
                <a:spcPts val="115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660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0214" y="409575"/>
            <a:ext cx="713105" cy="593725"/>
          </a:xfrm>
          <a:custGeom>
            <a:avLst/>
            <a:gdLst/>
            <a:ahLst/>
            <a:cxnLst/>
            <a:rect l="l" t="t" r="r" b="b"/>
            <a:pathLst>
              <a:path w="713104" h="593725">
                <a:moveTo>
                  <a:pt x="656716" y="0"/>
                </a:moveTo>
                <a:lnTo>
                  <a:pt x="0" y="523748"/>
                </a:lnTo>
                <a:lnTo>
                  <a:pt x="55880" y="593725"/>
                </a:lnTo>
                <a:lnTo>
                  <a:pt x="712597" y="69976"/>
                </a:lnTo>
                <a:lnTo>
                  <a:pt x="65671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0214" y="409575"/>
            <a:ext cx="713105" cy="593725"/>
          </a:xfrm>
          <a:custGeom>
            <a:avLst/>
            <a:gdLst/>
            <a:ahLst/>
            <a:cxnLst/>
            <a:rect l="l" t="t" r="r" b="b"/>
            <a:pathLst>
              <a:path w="713104" h="593725">
                <a:moveTo>
                  <a:pt x="0" y="523748"/>
                </a:moveTo>
                <a:lnTo>
                  <a:pt x="656716" y="0"/>
                </a:lnTo>
                <a:lnTo>
                  <a:pt x="712597" y="69976"/>
                </a:lnTo>
                <a:lnTo>
                  <a:pt x="55880" y="593725"/>
                </a:lnTo>
                <a:lnTo>
                  <a:pt x="0" y="52374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5436" y="5641149"/>
            <a:ext cx="652780" cy="662305"/>
          </a:xfrm>
          <a:custGeom>
            <a:avLst/>
            <a:gdLst/>
            <a:ahLst/>
            <a:cxnLst/>
            <a:rect l="l" t="t" r="r" b="b"/>
            <a:pathLst>
              <a:path w="652779" h="662304">
                <a:moveTo>
                  <a:pt x="63880" y="0"/>
                </a:moveTo>
                <a:lnTo>
                  <a:pt x="0" y="62801"/>
                </a:lnTo>
                <a:lnTo>
                  <a:pt x="588645" y="662051"/>
                </a:lnTo>
                <a:lnTo>
                  <a:pt x="652526" y="599249"/>
                </a:lnTo>
                <a:lnTo>
                  <a:pt x="638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5436" y="5641149"/>
            <a:ext cx="652780" cy="662305"/>
          </a:xfrm>
          <a:custGeom>
            <a:avLst/>
            <a:gdLst/>
            <a:ahLst/>
            <a:cxnLst/>
            <a:rect l="l" t="t" r="r" b="b"/>
            <a:pathLst>
              <a:path w="652779" h="662304">
                <a:moveTo>
                  <a:pt x="63880" y="0"/>
                </a:moveTo>
                <a:lnTo>
                  <a:pt x="652526" y="599249"/>
                </a:lnTo>
                <a:lnTo>
                  <a:pt x="588645" y="662051"/>
                </a:lnTo>
                <a:lnTo>
                  <a:pt x="0" y="62801"/>
                </a:lnTo>
                <a:lnTo>
                  <a:pt x="6388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3727" y="381000"/>
            <a:ext cx="3260090" cy="228600"/>
          </a:xfrm>
          <a:custGeom>
            <a:avLst/>
            <a:gdLst/>
            <a:ahLst/>
            <a:cxnLst/>
            <a:rect l="l" t="t" r="r" b="b"/>
            <a:pathLst>
              <a:path w="3260090" h="228600">
                <a:moveTo>
                  <a:pt x="0" y="228600"/>
                </a:moveTo>
                <a:lnTo>
                  <a:pt x="3259836" y="228600"/>
                </a:lnTo>
                <a:lnTo>
                  <a:pt x="325983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286000">
              <a:lnSpc>
                <a:spcPts val="1889"/>
              </a:lnSpc>
              <a:spcBef>
                <a:spcPts val="115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24660">
              <a:lnSpc>
                <a:spcPts val="1800"/>
              </a:lnSpc>
            </a:pPr>
            <a:r>
              <a:rPr sz="1800" spc="-5" dirty="0">
                <a:latin typeface="Arial"/>
                <a:cs typeface="Arial"/>
              </a:rPr>
              <a:t>VPPDDSRSKN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ts val="207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Sys.</a:t>
            </a:r>
            <a:endParaRPr sz="1800">
              <a:latin typeface="Arial"/>
              <a:cs typeface="Arial"/>
            </a:endParaRPr>
          </a:p>
          <a:p>
            <a:pPr marL="22860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R="372110" algn="ctr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VPPDDSRSKN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0214" y="409575"/>
            <a:ext cx="713105" cy="593725"/>
          </a:xfrm>
          <a:custGeom>
            <a:avLst/>
            <a:gdLst/>
            <a:ahLst/>
            <a:cxnLst/>
            <a:rect l="l" t="t" r="r" b="b"/>
            <a:pathLst>
              <a:path w="713104" h="593725">
                <a:moveTo>
                  <a:pt x="656716" y="0"/>
                </a:moveTo>
                <a:lnTo>
                  <a:pt x="0" y="523748"/>
                </a:lnTo>
                <a:lnTo>
                  <a:pt x="55880" y="593725"/>
                </a:lnTo>
                <a:lnTo>
                  <a:pt x="712597" y="69976"/>
                </a:lnTo>
                <a:lnTo>
                  <a:pt x="656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0214" y="409575"/>
            <a:ext cx="713105" cy="593725"/>
          </a:xfrm>
          <a:custGeom>
            <a:avLst/>
            <a:gdLst/>
            <a:ahLst/>
            <a:cxnLst/>
            <a:rect l="l" t="t" r="r" b="b"/>
            <a:pathLst>
              <a:path w="713104" h="593725">
                <a:moveTo>
                  <a:pt x="0" y="523748"/>
                </a:moveTo>
                <a:lnTo>
                  <a:pt x="656716" y="0"/>
                </a:lnTo>
                <a:lnTo>
                  <a:pt x="712597" y="69976"/>
                </a:lnTo>
                <a:lnTo>
                  <a:pt x="55880" y="593725"/>
                </a:lnTo>
                <a:lnTo>
                  <a:pt x="0" y="52374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5436" y="5641149"/>
            <a:ext cx="652780" cy="662305"/>
          </a:xfrm>
          <a:custGeom>
            <a:avLst/>
            <a:gdLst/>
            <a:ahLst/>
            <a:cxnLst/>
            <a:rect l="l" t="t" r="r" b="b"/>
            <a:pathLst>
              <a:path w="652779" h="662304">
                <a:moveTo>
                  <a:pt x="63880" y="0"/>
                </a:moveTo>
                <a:lnTo>
                  <a:pt x="0" y="62801"/>
                </a:lnTo>
                <a:lnTo>
                  <a:pt x="588645" y="662051"/>
                </a:lnTo>
                <a:lnTo>
                  <a:pt x="652526" y="599249"/>
                </a:lnTo>
                <a:lnTo>
                  <a:pt x="638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5436" y="5641149"/>
            <a:ext cx="652780" cy="662305"/>
          </a:xfrm>
          <a:custGeom>
            <a:avLst/>
            <a:gdLst/>
            <a:ahLst/>
            <a:cxnLst/>
            <a:rect l="l" t="t" r="r" b="b"/>
            <a:pathLst>
              <a:path w="652779" h="662304">
                <a:moveTo>
                  <a:pt x="63880" y="0"/>
                </a:moveTo>
                <a:lnTo>
                  <a:pt x="652526" y="599249"/>
                </a:lnTo>
                <a:lnTo>
                  <a:pt x="588645" y="662051"/>
                </a:lnTo>
                <a:lnTo>
                  <a:pt x="0" y="62801"/>
                </a:lnTo>
                <a:lnTo>
                  <a:pt x="6388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14345"/>
            <a:ext cx="7945755" cy="217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Measurements in </a:t>
            </a:r>
            <a:r>
              <a:rPr sz="3200" dirty="0">
                <a:latin typeface="Calibri"/>
                <a:cs typeface="Calibri"/>
              </a:rPr>
              <a:t>video </a:t>
            </a:r>
            <a:r>
              <a:rPr sz="3200" spc="5" dirty="0">
                <a:latin typeface="Calibri"/>
                <a:cs typeface="Calibri"/>
              </a:rPr>
              <a:t>on </a:t>
            </a:r>
            <a:r>
              <a:rPr sz="3200" spc="-80" dirty="0">
                <a:latin typeface="Calibri"/>
                <a:cs typeface="Calibri"/>
              </a:rPr>
              <a:t>You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Tube: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https://www.youtube.com/user/luizsampaioa  </a:t>
            </a:r>
            <a:r>
              <a:rPr sz="3200" u="heavy" spc="-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thayde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“Velocidade </a:t>
            </a:r>
            <a:r>
              <a:rPr sz="3200" dirty="0">
                <a:latin typeface="Calibri"/>
                <a:cs typeface="Calibri"/>
              </a:rPr>
              <a:t>do Dia </a:t>
            </a:r>
            <a:r>
              <a:rPr sz="3200" spc="25" dirty="0">
                <a:latin typeface="Calibri"/>
                <a:cs typeface="Calibri"/>
              </a:rPr>
              <a:t>Solar” </a:t>
            </a:r>
            <a:r>
              <a:rPr sz="3200" dirty="0">
                <a:latin typeface="Calibri"/>
                <a:cs typeface="Calibri"/>
              </a:rPr>
              <a:t>(In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Portuguese)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554" y="146303"/>
            <a:ext cx="6788150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87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Measurements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Results: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July 12th and </a:t>
            </a:r>
            <a:r>
              <a:rPr sz="2800" dirty="0">
                <a:latin typeface="Calibri"/>
                <a:cs typeface="Calibri"/>
              </a:rPr>
              <a:t>13th/2012 </a:t>
            </a:r>
            <a:r>
              <a:rPr sz="2800" spc="-5" dirty="0">
                <a:latin typeface="Calibri"/>
                <a:cs typeface="Calibri"/>
              </a:rPr>
              <a:t>– 1437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August </a:t>
            </a:r>
            <a:r>
              <a:rPr sz="2800" spc="-5" dirty="0">
                <a:latin typeface="Calibri"/>
                <a:cs typeface="Calibri"/>
              </a:rPr>
              <a:t>27th and 28th/2012 – 1440 </a:t>
            </a:r>
            <a:r>
              <a:rPr sz="2800" spc="-10" dirty="0">
                <a:latin typeface="Calibri"/>
                <a:cs typeface="Calibri"/>
              </a:rPr>
              <a:t>min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600" spc="-5" dirty="0">
                <a:latin typeface="Calibri"/>
                <a:cs typeface="Calibri"/>
              </a:rPr>
              <a:t>Three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videos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08th and 09th/2012 – 1441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October </a:t>
            </a:r>
            <a:r>
              <a:rPr sz="2800" spc="-5" dirty="0">
                <a:latin typeface="Calibri"/>
                <a:cs typeface="Calibri"/>
              </a:rPr>
              <a:t>29th and 30th/2012 – 1442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December </a:t>
            </a:r>
            <a:r>
              <a:rPr sz="2800" spc="-15" dirty="0">
                <a:latin typeface="Calibri"/>
                <a:cs typeface="Calibri"/>
              </a:rPr>
              <a:t>03rd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04th/2012 </a:t>
            </a:r>
            <a:r>
              <a:rPr sz="2800" spc="-5" dirty="0">
                <a:latin typeface="Calibri"/>
                <a:cs typeface="Calibri"/>
              </a:rPr>
              <a:t>– 1441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January 07th and 08th/2013 – 1439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43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Measurements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Results: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Jul 12th and </a:t>
            </a:r>
            <a:r>
              <a:rPr sz="2400" spc="-5" dirty="0">
                <a:latin typeface="Calibri"/>
                <a:cs typeface="Calibri"/>
              </a:rPr>
              <a:t>13th/2012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1437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Aug </a:t>
            </a:r>
            <a:r>
              <a:rPr sz="2400" spc="-5" dirty="0">
                <a:latin typeface="Calibri"/>
                <a:cs typeface="Calibri"/>
              </a:rPr>
              <a:t>27th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28th/2012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1440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spc="-5" dirty="0">
                <a:latin typeface="Calibri"/>
                <a:cs typeface="Calibri"/>
              </a:rPr>
              <a:t>Oct 08th and </a:t>
            </a:r>
            <a:r>
              <a:rPr sz="2400" dirty="0">
                <a:latin typeface="Calibri"/>
                <a:cs typeface="Calibri"/>
              </a:rPr>
              <a:t>09th/2012 – </a:t>
            </a:r>
            <a:r>
              <a:rPr sz="2400" spc="-5" dirty="0">
                <a:latin typeface="Calibri"/>
                <a:cs typeface="Calibri"/>
              </a:rPr>
              <a:t>1441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spc="-5" dirty="0">
                <a:latin typeface="Calibri"/>
                <a:cs typeface="Calibri"/>
              </a:rPr>
              <a:t>Oct 29th and </a:t>
            </a:r>
            <a:r>
              <a:rPr sz="2400" dirty="0">
                <a:latin typeface="Calibri"/>
                <a:cs typeface="Calibri"/>
              </a:rPr>
              <a:t>30th/2012 – </a:t>
            </a:r>
            <a:r>
              <a:rPr sz="2400" spc="-5" dirty="0">
                <a:latin typeface="Calibri"/>
                <a:cs typeface="Calibri"/>
              </a:rPr>
              <a:t>1442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•	</a:t>
            </a:r>
            <a:r>
              <a:rPr sz="2400" spc="-5" dirty="0">
                <a:latin typeface="Calibri"/>
                <a:cs typeface="Calibri"/>
              </a:rPr>
              <a:t>Dec </a:t>
            </a:r>
            <a:r>
              <a:rPr sz="2400" spc="-15" dirty="0">
                <a:latin typeface="Calibri"/>
                <a:cs typeface="Calibri"/>
              </a:rPr>
              <a:t>03rd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04th/2012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1441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spc="-5" dirty="0">
                <a:latin typeface="Arial"/>
                <a:cs typeface="Arial"/>
              </a:rPr>
              <a:t>•	</a:t>
            </a:r>
            <a:r>
              <a:rPr sz="2400" dirty="0">
                <a:latin typeface="Calibri"/>
                <a:cs typeface="Calibri"/>
              </a:rPr>
              <a:t>Jan 07th and </a:t>
            </a:r>
            <a:r>
              <a:rPr sz="2400" spc="-5" dirty="0">
                <a:latin typeface="Calibri"/>
                <a:cs typeface="Calibri"/>
              </a:rPr>
              <a:t>08th/2013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1439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9635" y="2150362"/>
            <a:ext cx="3598164" cy="47076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429128"/>
            <a:ext cx="388366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Analemma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Elements: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554" y="146303"/>
            <a:ext cx="6788150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491" y="3098292"/>
            <a:ext cx="4674108" cy="246430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8800" y="2133600"/>
            <a:ext cx="3124200" cy="45250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7630" marR="332105">
              <a:lnSpc>
                <a:spcPct val="100000"/>
              </a:lnSpc>
              <a:spcBef>
                <a:spcPts val="235"/>
              </a:spcBef>
            </a:pPr>
            <a:r>
              <a:rPr sz="3200" spc="-5" dirty="0">
                <a:latin typeface="Arial"/>
                <a:cs typeface="Arial"/>
              </a:rPr>
              <a:t>Lines: Period  </a:t>
            </a:r>
            <a:r>
              <a:rPr sz="3200" dirty="0">
                <a:latin typeface="Arial"/>
                <a:cs typeface="Arial"/>
              </a:rPr>
              <a:t>increases /  Decreases  </a:t>
            </a:r>
            <a:r>
              <a:rPr sz="3200" spc="-5" dirty="0">
                <a:latin typeface="Arial"/>
                <a:cs typeface="Arial"/>
              </a:rPr>
              <a:t>“speed”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87630" marR="33210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Curves: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Period  decreases /  Increases  </a:t>
            </a:r>
            <a:r>
              <a:rPr sz="3200" spc="-5" dirty="0">
                <a:latin typeface="Arial"/>
                <a:cs typeface="Arial"/>
              </a:rPr>
              <a:t>“speed”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82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Conclusions:</a:t>
            </a:r>
            <a:endParaRPr sz="3200">
              <a:latin typeface="Calibri"/>
              <a:cs typeface="Calibri"/>
            </a:endParaRPr>
          </a:p>
          <a:p>
            <a:pPr marL="355600" marR="60579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Increasing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decreasing variations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5" dirty="0">
                <a:latin typeface="Calibri"/>
                <a:cs typeface="Calibri"/>
              </a:rPr>
              <a:t>periods 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10" dirty="0">
                <a:latin typeface="Calibri"/>
                <a:cs typeface="Calibri"/>
              </a:rPr>
              <a:t>length </a:t>
            </a:r>
            <a:r>
              <a:rPr sz="3200" spc="-5" dirty="0">
                <a:latin typeface="Calibri"/>
                <a:cs typeface="Calibri"/>
              </a:rPr>
              <a:t>do </a:t>
            </a:r>
            <a:r>
              <a:rPr sz="3200" dirty="0">
                <a:latin typeface="Calibri"/>
                <a:cs typeface="Calibri"/>
              </a:rPr>
              <a:t>not </a:t>
            </a:r>
            <a:r>
              <a:rPr sz="3200" spc="-20" dirty="0">
                <a:latin typeface="Calibri"/>
                <a:cs typeface="Calibri"/>
              </a:rPr>
              <a:t>always  </a:t>
            </a:r>
            <a:r>
              <a:rPr sz="3200" dirty="0">
                <a:latin typeface="Calibri"/>
                <a:cs typeface="Calibri"/>
              </a:rPr>
              <a:t>occur </a:t>
            </a:r>
            <a:r>
              <a:rPr sz="3200" spc="-10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same </a:t>
            </a:r>
            <a:r>
              <a:rPr sz="3200" dirty="0">
                <a:latin typeface="Calibri"/>
                <a:cs typeface="Calibri"/>
              </a:rPr>
              <a:t>time the </a:t>
            </a:r>
            <a:r>
              <a:rPr sz="3200" spc="-5" dirty="0">
                <a:latin typeface="Calibri"/>
                <a:cs typeface="Calibri"/>
              </a:rPr>
              <a:t>planet </a:t>
            </a:r>
            <a:r>
              <a:rPr sz="3200" spc="-10" dirty="0">
                <a:latin typeface="Calibri"/>
                <a:cs typeface="Calibri"/>
              </a:rPr>
              <a:t>accelerates 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decelerates. There are </a:t>
            </a:r>
            <a:r>
              <a:rPr sz="3200" dirty="0">
                <a:latin typeface="Calibri"/>
                <a:cs typeface="Calibri"/>
              </a:rPr>
              <a:t>times when this  </a:t>
            </a:r>
            <a:r>
              <a:rPr sz="3200" spc="-10" dirty="0">
                <a:latin typeface="Calibri"/>
                <a:cs typeface="Calibri"/>
              </a:rPr>
              <a:t>occurs synchronously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at </a:t>
            </a: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dirty="0">
                <a:latin typeface="Calibri"/>
                <a:cs typeface="Calibri"/>
              </a:rPr>
              <a:t>times </a:t>
            </a:r>
            <a:r>
              <a:rPr sz="3200" spc="-5" dirty="0">
                <a:latin typeface="Calibri"/>
                <a:cs typeface="Calibri"/>
              </a:rPr>
              <a:t>does  not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occur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34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Conclusions:</a:t>
            </a:r>
            <a:endParaRPr sz="3200">
              <a:latin typeface="Calibri"/>
              <a:cs typeface="Calibri"/>
            </a:endParaRPr>
          </a:p>
          <a:p>
            <a:pPr marL="355600" marR="6731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increasing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decreasing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“speed  </a:t>
            </a:r>
            <a:r>
              <a:rPr sz="3200" spc="-5" dirty="0">
                <a:latin typeface="Calibri"/>
                <a:cs typeface="Calibri"/>
              </a:rPr>
              <a:t>variation” </a:t>
            </a:r>
            <a:r>
              <a:rPr sz="3200" dirty="0">
                <a:latin typeface="Calibri"/>
                <a:cs typeface="Calibri"/>
              </a:rPr>
              <a:t>in the 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10" dirty="0">
                <a:latin typeface="Calibri"/>
                <a:cs typeface="Calibri"/>
              </a:rPr>
              <a:t>duration </a:t>
            </a:r>
            <a:r>
              <a:rPr sz="3200" dirty="0">
                <a:latin typeface="Calibri"/>
                <a:cs typeface="Calibri"/>
              </a:rPr>
              <a:t>periods 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spc="-20" dirty="0">
                <a:latin typeface="Calibri"/>
                <a:cs typeface="Calibri"/>
              </a:rPr>
              <a:t>four </a:t>
            </a:r>
            <a:r>
              <a:rPr sz="3200" dirty="0">
                <a:latin typeface="Calibri"/>
                <a:cs typeface="Calibri"/>
              </a:rPr>
              <a:t>each </a:t>
            </a:r>
            <a:r>
              <a:rPr sz="3200" spc="-65" dirty="0">
                <a:latin typeface="Calibri"/>
                <a:cs typeface="Calibri"/>
              </a:rPr>
              <a:t>year, </a:t>
            </a:r>
            <a:r>
              <a:rPr sz="3200" dirty="0">
                <a:latin typeface="Calibri"/>
                <a:cs typeface="Calibri"/>
              </a:rPr>
              <a:t>while the </a:t>
            </a:r>
            <a:r>
              <a:rPr sz="3200" spc="-5" dirty="0">
                <a:latin typeface="Calibri"/>
                <a:cs typeface="Calibri"/>
              </a:rPr>
              <a:t>acceleration or  </a:t>
            </a:r>
            <a:r>
              <a:rPr sz="3200" spc="-10" dirty="0">
                <a:latin typeface="Calibri"/>
                <a:cs typeface="Calibri"/>
              </a:rPr>
              <a:t>deceleration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planet </a:t>
            </a:r>
            <a:r>
              <a:rPr sz="3200" dirty="0">
                <a:latin typeface="Calibri"/>
                <a:cs typeface="Calibri"/>
              </a:rPr>
              <a:t>occur </a:t>
            </a:r>
            <a:r>
              <a:rPr sz="3200" spc="-5" dirty="0">
                <a:latin typeface="Calibri"/>
                <a:cs typeface="Calibri"/>
              </a:rPr>
              <a:t>only </a:t>
            </a:r>
            <a:r>
              <a:rPr sz="3200" dirty="0">
                <a:latin typeface="Calibri"/>
                <a:cs typeface="Calibri"/>
              </a:rPr>
              <a:t>twice in  the </a:t>
            </a:r>
            <a:r>
              <a:rPr sz="3200" spc="-5" dirty="0">
                <a:latin typeface="Calibri"/>
                <a:cs typeface="Calibri"/>
              </a:rPr>
              <a:t>same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761"/>
            <a:ext cx="4209415" cy="68573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285365">
              <a:lnSpc>
                <a:spcPct val="100000"/>
              </a:lnSpc>
              <a:spcBef>
                <a:spcPts val="1145"/>
              </a:spcBef>
            </a:pP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2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.ver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2285365" marR="2794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Variati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2367" y="0"/>
            <a:ext cx="4752340" cy="685800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2026920">
              <a:lnSpc>
                <a:spcPct val="100000"/>
              </a:lnSpc>
              <a:spcBef>
                <a:spcPts val="115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.blogsp</a:t>
            </a:r>
            <a:endParaRPr sz="1800">
              <a:latin typeface="Arial"/>
              <a:cs typeface="Arial"/>
            </a:endParaRPr>
          </a:p>
          <a:p>
            <a:pPr marL="1932305" marR="1858645" indent="58419">
              <a:lnSpc>
                <a:spcPct val="166700"/>
              </a:lnSpc>
            </a:pPr>
            <a:r>
              <a:rPr sz="1800" spc="-1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  </a:t>
            </a:r>
            <a:r>
              <a:rPr sz="1800" spc="-5" dirty="0">
                <a:latin typeface="Arial"/>
                <a:cs typeface="Arial"/>
              </a:rPr>
              <a:t>ampaio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9921" y="761"/>
            <a:ext cx="4334510" cy="68573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145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ot.com.br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257175" marR="86995" indent="-25781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he Solar Day Related Kepler/Newton </a:t>
            </a:r>
            <a:r>
              <a:rPr sz="1800" spc="-10" dirty="0">
                <a:latin typeface="Arial"/>
                <a:cs typeface="Arial"/>
              </a:rPr>
              <a:t>Sys.  thayde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962" y="38176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720"/>
                </a:moveTo>
                <a:lnTo>
                  <a:pt x="45720" y="45720"/>
                </a:lnTo>
                <a:lnTo>
                  <a:pt x="4572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4191000" cy="6858000"/>
          </a:xfrm>
          <a:custGeom>
            <a:avLst/>
            <a:gdLst/>
            <a:ahLst/>
            <a:cxnLst/>
            <a:rect l="l" t="t" r="r" b="b"/>
            <a:pathLst>
              <a:path w="4191000" h="6858000">
                <a:moveTo>
                  <a:pt x="0" y="6858000"/>
                </a:moveTo>
                <a:lnTo>
                  <a:pt x="4191000" y="6858000"/>
                </a:lnTo>
                <a:lnTo>
                  <a:pt x="419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4191000" cy="6858000"/>
          </a:xfrm>
          <a:custGeom>
            <a:avLst/>
            <a:gdLst/>
            <a:ahLst/>
            <a:cxnLst/>
            <a:rect l="l" t="t" r="r" b="b"/>
            <a:pathLst>
              <a:path w="4191000" h="6858000">
                <a:moveTo>
                  <a:pt x="0" y="6858000"/>
                </a:moveTo>
                <a:lnTo>
                  <a:pt x="4191000" y="6858000"/>
                </a:lnTo>
                <a:lnTo>
                  <a:pt x="419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761" y="761"/>
            <a:ext cx="4191000" cy="6858000"/>
          </a:xfrm>
          <a:custGeom>
            <a:avLst/>
            <a:gdLst/>
            <a:ahLst/>
            <a:cxnLst/>
            <a:rect l="l" t="t" r="r" b="b"/>
            <a:pathLst>
              <a:path w="4191000" h="6858000">
                <a:moveTo>
                  <a:pt x="0" y="6858000"/>
                </a:moveTo>
                <a:lnTo>
                  <a:pt x="4190999" y="6858000"/>
                </a:lnTo>
                <a:lnTo>
                  <a:pt x="41909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761" y="761"/>
            <a:ext cx="4191000" cy="6858000"/>
          </a:xfrm>
          <a:custGeom>
            <a:avLst/>
            <a:gdLst/>
            <a:ahLst/>
            <a:cxnLst/>
            <a:rect l="l" t="t" r="r" b="b"/>
            <a:pathLst>
              <a:path w="4191000" h="6858000">
                <a:moveTo>
                  <a:pt x="0" y="6858000"/>
                </a:moveTo>
                <a:lnTo>
                  <a:pt x="4190999" y="6858000"/>
                </a:lnTo>
                <a:lnTo>
                  <a:pt x="41909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2367" y="0"/>
            <a:ext cx="4751832" cy="685799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82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Conclusions:</a:t>
            </a:r>
            <a:endParaRPr sz="3200">
              <a:latin typeface="Calibri"/>
              <a:cs typeface="Calibri"/>
            </a:endParaRPr>
          </a:p>
          <a:p>
            <a:pPr marL="355600" marR="72199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analemma is </a:t>
            </a:r>
            <a:r>
              <a:rPr sz="3200" spc="-5" dirty="0">
                <a:latin typeface="Calibri"/>
                <a:cs typeface="Calibri"/>
              </a:rPr>
              <a:t>caused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inclination of  </a:t>
            </a:r>
            <a:r>
              <a:rPr sz="3200" dirty="0">
                <a:latin typeface="Calibri"/>
                <a:cs typeface="Calibri"/>
              </a:rPr>
              <a:t>the imaginary </a:t>
            </a:r>
            <a:r>
              <a:rPr sz="3200" spc="-10" dirty="0">
                <a:latin typeface="Calibri"/>
                <a:cs typeface="Calibri"/>
              </a:rPr>
              <a:t>axis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planet </a:t>
            </a:r>
            <a:r>
              <a:rPr sz="3200" dirty="0">
                <a:latin typeface="Calibri"/>
                <a:cs typeface="Calibri"/>
              </a:rPr>
              <a:t>and the  eccentricity </a:t>
            </a:r>
            <a:r>
              <a:rPr sz="3200" spc="-5" dirty="0">
                <a:latin typeface="Calibri"/>
                <a:cs typeface="Calibri"/>
              </a:rPr>
              <a:t>of orbit </a:t>
            </a:r>
            <a:r>
              <a:rPr sz="3200" spc="-10" dirty="0">
                <a:latin typeface="Calibri"/>
                <a:cs typeface="Calibri"/>
              </a:rPr>
              <a:t>around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sun. </a:t>
            </a:r>
            <a:r>
              <a:rPr sz="3200" dirty="0">
                <a:latin typeface="Calibri"/>
                <a:cs typeface="Calibri"/>
              </a:rPr>
              <a:t>Usually  </a:t>
            </a:r>
            <a:r>
              <a:rPr sz="3200" spc="-10" dirty="0">
                <a:latin typeface="Calibri"/>
                <a:cs typeface="Calibri"/>
              </a:rPr>
              <a:t>we study </a:t>
            </a:r>
            <a:r>
              <a:rPr sz="3200" dirty="0">
                <a:latin typeface="Calibri"/>
                <a:cs typeface="Calibri"/>
              </a:rPr>
              <a:t>its </a:t>
            </a:r>
            <a:r>
              <a:rPr sz="3200" spc="-5" dirty="0">
                <a:latin typeface="Calibri"/>
                <a:cs typeface="Calibri"/>
              </a:rPr>
              <a:t>causes. This </a:t>
            </a:r>
            <a:r>
              <a:rPr sz="3200" spc="-10" dirty="0">
                <a:latin typeface="Calibri"/>
                <a:cs typeface="Calibri"/>
              </a:rPr>
              <a:t>study shows that </a:t>
            </a:r>
            <a:r>
              <a:rPr sz="3200" dirty="0">
                <a:latin typeface="Calibri"/>
                <a:cs typeface="Calibri"/>
              </a:rPr>
              <a:t>it  </a:t>
            </a:r>
            <a:r>
              <a:rPr sz="3200" spc="-10" dirty="0">
                <a:latin typeface="Calibri"/>
                <a:cs typeface="Calibri"/>
              </a:rPr>
              <a:t>shows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5" dirty="0">
                <a:latin typeface="Calibri"/>
                <a:cs typeface="Calibri"/>
              </a:rPr>
              <a:t>different </a:t>
            </a: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10" dirty="0">
                <a:latin typeface="Calibri"/>
                <a:cs typeface="Calibri"/>
              </a:rPr>
              <a:t>variation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planetary speed </a:t>
            </a:r>
            <a:r>
              <a:rPr sz="3200" spc="-10" dirty="0">
                <a:latin typeface="Calibri"/>
                <a:cs typeface="Calibri"/>
              </a:rPr>
              <a:t>variation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82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Conclusions:</a:t>
            </a:r>
            <a:endParaRPr sz="3200">
              <a:latin typeface="Calibri"/>
              <a:cs typeface="Calibri"/>
            </a:endParaRPr>
          </a:p>
          <a:p>
            <a:pPr marL="355600" marR="64325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curiosity is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spc="-15" dirty="0">
                <a:latin typeface="Calibri"/>
                <a:cs typeface="Calibri"/>
              </a:rPr>
              <a:t>score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dates  </a:t>
            </a:r>
            <a:r>
              <a:rPr sz="3200" dirty="0">
                <a:latin typeface="Calibri"/>
                <a:cs typeface="Calibri"/>
              </a:rPr>
              <a:t>aphelion and </a:t>
            </a:r>
            <a:r>
              <a:rPr sz="3200" spc="-5" dirty="0">
                <a:latin typeface="Calibri"/>
                <a:cs typeface="Calibri"/>
              </a:rPr>
              <a:t>perihelion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analemma,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spc="-5" dirty="0">
                <a:latin typeface="Calibri"/>
                <a:cs typeface="Calibri"/>
              </a:rPr>
              <a:t>see  that they </a:t>
            </a:r>
            <a:r>
              <a:rPr sz="3200" dirty="0">
                <a:latin typeface="Calibri"/>
                <a:cs typeface="Calibri"/>
              </a:rPr>
              <a:t>occur </a:t>
            </a:r>
            <a:r>
              <a:rPr sz="3200" spc="-5" dirty="0">
                <a:latin typeface="Calibri"/>
                <a:cs typeface="Calibri"/>
              </a:rPr>
              <a:t>almost </a:t>
            </a:r>
            <a:r>
              <a:rPr sz="3200" spc="-10" dirty="0">
                <a:latin typeface="Calibri"/>
                <a:cs typeface="Calibri"/>
              </a:rPr>
              <a:t>perfectly </a:t>
            </a:r>
            <a:r>
              <a:rPr sz="3200" spc="-5" dirty="0">
                <a:latin typeface="Calibri"/>
                <a:cs typeface="Calibri"/>
              </a:rPr>
              <a:t>about  </a:t>
            </a:r>
            <a:r>
              <a:rPr sz="3200" spc="-15" dirty="0">
                <a:latin typeface="Calibri"/>
                <a:cs typeface="Calibri"/>
              </a:rPr>
              <a:t>fourteen </a:t>
            </a:r>
            <a:r>
              <a:rPr sz="3200" spc="-20" dirty="0">
                <a:latin typeface="Calibri"/>
                <a:cs typeface="Calibri"/>
              </a:rPr>
              <a:t>days </a:t>
            </a:r>
            <a:r>
              <a:rPr sz="3200" spc="-15" dirty="0">
                <a:latin typeface="Calibri"/>
                <a:cs typeface="Calibri"/>
              </a:rPr>
              <a:t>after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two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solstices.</a:t>
            </a:r>
            <a:endParaRPr sz="3200">
              <a:latin typeface="Calibri"/>
              <a:cs typeface="Calibri"/>
            </a:endParaRPr>
          </a:p>
          <a:p>
            <a:pPr marL="355600" marR="509905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North </a:t>
            </a:r>
            <a:r>
              <a:rPr sz="3200" spc="-10" dirty="0">
                <a:latin typeface="Calibri"/>
                <a:cs typeface="Calibri"/>
              </a:rPr>
              <a:t>solstice </a:t>
            </a:r>
            <a:r>
              <a:rPr sz="3200" spc="-5" dirty="0">
                <a:latin typeface="Calibri"/>
                <a:cs typeface="Calibri"/>
              </a:rPr>
              <a:t>~june </a:t>
            </a:r>
            <a:r>
              <a:rPr sz="3200" spc="-15" dirty="0">
                <a:latin typeface="Calibri"/>
                <a:cs typeface="Calibri"/>
              </a:rPr>
              <a:t>21st </a:t>
            </a:r>
            <a:r>
              <a:rPr sz="3200" dirty="0">
                <a:latin typeface="Calibri"/>
                <a:cs typeface="Calibri"/>
              </a:rPr>
              <a:t>/ aphelion </a:t>
            </a:r>
            <a:r>
              <a:rPr sz="3200" spc="-5" dirty="0">
                <a:latin typeface="Calibri"/>
                <a:cs typeface="Calibri"/>
              </a:rPr>
              <a:t>~july </a:t>
            </a:r>
            <a:r>
              <a:rPr sz="3200" dirty="0">
                <a:latin typeface="Calibri"/>
                <a:cs typeface="Calibri"/>
              </a:rPr>
              <a:t>05th  </a:t>
            </a:r>
            <a:r>
              <a:rPr sz="3200" spc="-5" dirty="0">
                <a:latin typeface="Calibri"/>
                <a:cs typeface="Calibri"/>
              </a:rPr>
              <a:t>South </a:t>
            </a:r>
            <a:r>
              <a:rPr sz="3200" spc="-10" dirty="0">
                <a:latin typeface="Calibri"/>
                <a:cs typeface="Calibri"/>
              </a:rPr>
              <a:t>solstice </a:t>
            </a:r>
            <a:r>
              <a:rPr sz="3200" spc="-5" dirty="0">
                <a:latin typeface="Calibri"/>
                <a:cs typeface="Calibri"/>
              </a:rPr>
              <a:t>~dec </a:t>
            </a:r>
            <a:r>
              <a:rPr sz="3200" spc="-10" dirty="0">
                <a:latin typeface="Calibri"/>
                <a:cs typeface="Calibri"/>
              </a:rPr>
              <a:t>21st </a:t>
            </a:r>
            <a:r>
              <a:rPr sz="3200" dirty="0">
                <a:latin typeface="Calibri"/>
                <a:cs typeface="Calibri"/>
              </a:rPr>
              <a:t>/ </a:t>
            </a:r>
            <a:r>
              <a:rPr sz="3200" spc="-5" dirty="0">
                <a:latin typeface="Calibri"/>
                <a:cs typeface="Calibri"/>
              </a:rPr>
              <a:t>perihelion </a:t>
            </a:r>
            <a:r>
              <a:rPr sz="3200" dirty="0">
                <a:latin typeface="Calibri"/>
                <a:cs typeface="Calibri"/>
              </a:rPr>
              <a:t>~jan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05th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  <a:p>
            <a:pPr marL="2203450" marR="5080">
              <a:lnSpc>
                <a:spcPct val="166700"/>
              </a:lnSpc>
            </a:pPr>
            <a:r>
              <a:rPr spc="-5" dirty="0">
                <a:solidFill>
                  <a:srgbClr val="000000"/>
                </a:solidFill>
              </a:rPr>
              <a:t>Paradoxical </a:t>
            </a:r>
            <a:r>
              <a:rPr spc="-20" dirty="0">
                <a:solidFill>
                  <a:srgbClr val="000000"/>
                </a:solidFill>
              </a:rPr>
              <a:t>Variation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Solar Day Related Kepler/Newton </a:t>
            </a:r>
            <a:r>
              <a:rPr spc="-10" dirty="0">
                <a:solidFill>
                  <a:srgbClr val="000000"/>
                </a:solidFill>
              </a:rPr>
              <a:t>Sys.  </a:t>
            </a:r>
            <a:r>
              <a:rPr dirty="0">
                <a:solidFill>
                  <a:srgbClr val="000000"/>
                </a:solidFill>
              </a:rPr>
              <a:t>Prof. MSc.: </a:t>
            </a:r>
            <a:r>
              <a:rPr spc="-5" dirty="0">
                <a:solidFill>
                  <a:srgbClr val="000000"/>
                </a:solidFill>
              </a:rPr>
              <a:t>Luiz Sampaio Athayde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Júnior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82976" y="2277490"/>
            <a:ext cx="3799840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>
                <a:latin typeface="Arial"/>
                <a:cs typeface="Arial"/>
              </a:rPr>
              <a:t>PVSDRKNS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9161" y="3429770"/>
            <a:ext cx="3962400" cy="1981200"/>
          </a:xfrm>
          <a:custGeom>
            <a:avLst/>
            <a:gdLst/>
            <a:ahLst/>
            <a:cxnLst/>
            <a:rect l="l" t="t" r="r" b="b"/>
            <a:pathLst>
              <a:path w="3962400" h="1981200">
                <a:moveTo>
                  <a:pt x="2006600" y="0"/>
                </a:moveTo>
                <a:lnTo>
                  <a:pt x="1955800" y="0"/>
                </a:lnTo>
                <a:lnTo>
                  <a:pt x="1905000" y="326"/>
                </a:lnTo>
                <a:lnTo>
                  <a:pt x="1752600" y="3261"/>
                </a:lnTo>
                <a:lnTo>
                  <a:pt x="1600200" y="9131"/>
                </a:lnTo>
                <a:lnTo>
                  <a:pt x="1447800" y="17937"/>
                </a:lnTo>
                <a:lnTo>
                  <a:pt x="1295400" y="29678"/>
                </a:lnTo>
                <a:lnTo>
                  <a:pt x="1143000" y="44355"/>
                </a:lnTo>
                <a:lnTo>
                  <a:pt x="990600" y="61966"/>
                </a:lnTo>
                <a:lnTo>
                  <a:pt x="990600" y="309616"/>
                </a:lnTo>
                <a:lnTo>
                  <a:pt x="891540" y="322616"/>
                </a:lnTo>
                <a:lnTo>
                  <a:pt x="742950" y="344432"/>
                </a:lnTo>
                <a:lnTo>
                  <a:pt x="594360" y="369030"/>
                </a:lnTo>
                <a:lnTo>
                  <a:pt x="445770" y="396412"/>
                </a:lnTo>
                <a:lnTo>
                  <a:pt x="297180" y="426581"/>
                </a:lnTo>
                <a:lnTo>
                  <a:pt x="148589" y="459540"/>
                </a:lnTo>
                <a:lnTo>
                  <a:pt x="0" y="495290"/>
                </a:lnTo>
                <a:lnTo>
                  <a:pt x="495300" y="1129909"/>
                </a:lnTo>
                <a:lnTo>
                  <a:pt x="0" y="1981190"/>
                </a:lnTo>
                <a:lnTo>
                  <a:pt x="148590" y="1945437"/>
                </a:lnTo>
                <a:lnTo>
                  <a:pt x="297180" y="1912472"/>
                </a:lnTo>
                <a:lnTo>
                  <a:pt x="445770" y="1882295"/>
                </a:lnTo>
                <a:lnTo>
                  <a:pt x="594360" y="1854904"/>
                </a:lnTo>
                <a:lnTo>
                  <a:pt x="742950" y="1830299"/>
                </a:lnTo>
                <a:lnTo>
                  <a:pt x="891540" y="1808479"/>
                </a:lnTo>
                <a:lnTo>
                  <a:pt x="1040129" y="1789443"/>
                </a:lnTo>
                <a:lnTo>
                  <a:pt x="1188719" y="1773191"/>
                </a:lnTo>
                <a:lnTo>
                  <a:pt x="1337309" y="1759722"/>
                </a:lnTo>
                <a:lnTo>
                  <a:pt x="1485900" y="1749034"/>
                </a:lnTo>
                <a:lnTo>
                  <a:pt x="990600" y="1547866"/>
                </a:lnTo>
                <a:lnTo>
                  <a:pt x="1143000" y="1530282"/>
                </a:lnTo>
                <a:lnTo>
                  <a:pt x="1295400" y="1515628"/>
                </a:lnTo>
                <a:lnTo>
                  <a:pt x="1447800" y="1503905"/>
                </a:lnTo>
                <a:lnTo>
                  <a:pt x="1600200" y="1495113"/>
                </a:lnTo>
                <a:lnTo>
                  <a:pt x="1752600" y="1489251"/>
                </a:lnTo>
                <a:lnTo>
                  <a:pt x="1905000" y="1486320"/>
                </a:lnTo>
                <a:lnTo>
                  <a:pt x="3674280" y="1485995"/>
                </a:lnTo>
                <a:lnTo>
                  <a:pt x="3467100" y="1129909"/>
                </a:lnTo>
                <a:lnTo>
                  <a:pt x="3962400" y="495290"/>
                </a:lnTo>
                <a:lnTo>
                  <a:pt x="3813810" y="459540"/>
                </a:lnTo>
                <a:lnTo>
                  <a:pt x="3665220" y="426581"/>
                </a:lnTo>
                <a:lnTo>
                  <a:pt x="3516630" y="396412"/>
                </a:lnTo>
                <a:lnTo>
                  <a:pt x="3368040" y="369030"/>
                </a:lnTo>
                <a:lnTo>
                  <a:pt x="3219450" y="344432"/>
                </a:lnTo>
                <a:lnTo>
                  <a:pt x="3070860" y="322616"/>
                </a:lnTo>
                <a:lnTo>
                  <a:pt x="2971800" y="309616"/>
                </a:lnTo>
                <a:lnTo>
                  <a:pt x="2971800" y="61966"/>
                </a:lnTo>
                <a:lnTo>
                  <a:pt x="2819400" y="44355"/>
                </a:lnTo>
                <a:lnTo>
                  <a:pt x="2667000" y="29678"/>
                </a:lnTo>
                <a:lnTo>
                  <a:pt x="2514600" y="17937"/>
                </a:lnTo>
                <a:lnTo>
                  <a:pt x="2362200" y="9131"/>
                </a:lnTo>
                <a:lnTo>
                  <a:pt x="2209800" y="3261"/>
                </a:lnTo>
                <a:lnTo>
                  <a:pt x="2057400" y="326"/>
                </a:lnTo>
                <a:lnTo>
                  <a:pt x="2006600" y="0"/>
                </a:lnTo>
                <a:close/>
              </a:path>
              <a:path w="3962400" h="1981200">
                <a:moveTo>
                  <a:pt x="3674280" y="1485995"/>
                </a:moveTo>
                <a:lnTo>
                  <a:pt x="2006600" y="1485995"/>
                </a:lnTo>
                <a:lnTo>
                  <a:pt x="2057400" y="1486320"/>
                </a:lnTo>
                <a:lnTo>
                  <a:pt x="2209800" y="1489251"/>
                </a:lnTo>
                <a:lnTo>
                  <a:pt x="2362200" y="1495113"/>
                </a:lnTo>
                <a:lnTo>
                  <a:pt x="2514600" y="1503905"/>
                </a:lnTo>
                <a:lnTo>
                  <a:pt x="2667000" y="1515628"/>
                </a:lnTo>
                <a:lnTo>
                  <a:pt x="2819400" y="1530282"/>
                </a:lnTo>
                <a:lnTo>
                  <a:pt x="2971800" y="1547866"/>
                </a:lnTo>
                <a:lnTo>
                  <a:pt x="2476500" y="1749034"/>
                </a:lnTo>
                <a:lnTo>
                  <a:pt x="2625089" y="1759722"/>
                </a:lnTo>
                <a:lnTo>
                  <a:pt x="2773679" y="1773191"/>
                </a:lnTo>
                <a:lnTo>
                  <a:pt x="2922269" y="1789443"/>
                </a:lnTo>
                <a:lnTo>
                  <a:pt x="3070859" y="1808479"/>
                </a:lnTo>
                <a:lnTo>
                  <a:pt x="3219449" y="1830299"/>
                </a:lnTo>
                <a:lnTo>
                  <a:pt x="3368039" y="1854904"/>
                </a:lnTo>
                <a:lnTo>
                  <a:pt x="3516629" y="1882295"/>
                </a:lnTo>
                <a:lnTo>
                  <a:pt x="3665219" y="1912472"/>
                </a:lnTo>
                <a:lnTo>
                  <a:pt x="3813809" y="1945437"/>
                </a:lnTo>
                <a:lnTo>
                  <a:pt x="3962400" y="1981190"/>
                </a:lnTo>
                <a:lnTo>
                  <a:pt x="3674280" y="14859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761" y="4915630"/>
            <a:ext cx="1981200" cy="263525"/>
          </a:xfrm>
          <a:custGeom>
            <a:avLst/>
            <a:gdLst/>
            <a:ahLst/>
            <a:cxnLst/>
            <a:rect l="l" t="t" r="r" b="b"/>
            <a:pathLst>
              <a:path w="1981200" h="263525">
                <a:moveTo>
                  <a:pt x="495300" y="15603"/>
                </a:moveTo>
                <a:lnTo>
                  <a:pt x="457200" y="18046"/>
                </a:lnTo>
                <a:lnTo>
                  <a:pt x="304800" y="29769"/>
                </a:lnTo>
                <a:lnTo>
                  <a:pt x="152400" y="44423"/>
                </a:lnTo>
                <a:lnTo>
                  <a:pt x="0" y="62007"/>
                </a:lnTo>
                <a:lnTo>
                  <a:pt x="495300" y="263175"/>
                </a:lnTo>
                <a:lnTo>
                  <a:pt x="495300" y="15603"/>
                </a:lnTo>
                <a:close/>
              </a:path>
              <a:path w="1981200" h="263525">
                <a:moveTo>
                  <a:pt x="1485900" y="15603"/>
                </a:moveTo>
                <a:lnTo>
                  <a:pt x="1485900" y="263175"/>
                </a:lnTo>
                <a:lnTo>
                  <a:pt x="1981200" y="62007"/>
                </a:lnTo>
                <a:lnTo>
                  <a:pt x="1828800" y="44423"/>
                </a:lnTo>
                <a:lnTo>
                  <a:pt x="1676400" y="29769"/>
                </a:lnTo>
                <a:lnTo>
                  <a:pt x="1524000" y="18046"/>
                </a:lnTo>
                <a:lnTo>
                  <a:pt x="1485900" y="15603"/>
                </a:lnTo>
                <a:close/>
              </a:path>
              <a:path w="1981200" h="263525">
                <a:moveTo>
                  <a:pt x="990600" y="0"/>
                </a:moveTo>
                <a:lnTo>
                  <a:pt x="941070" y="155"/>
                </a:lnTo>
                <a:lnTo>
                  <a:pt x="792480" y="2484"/>
                </a:lnTo>
                <a:lnTo>
                  <a:pt x="643890" y="7607"/>
                </a:lnTo>
                <a:lnTo>
                  <a:pt x="495300" y="15525"/>
                </a:lnTo>
                <a:lnTo>
                  <a:pt x="609600" y="9253"/>
                </a:lnTo>
                <a:lnTo>
                  <a:pt x="762000" y="3392"/>
                </a:lnTo>
                <a:lnTo>
                  <a:pt x="914400" y="461"/>
                </a:lnTo>
                <a:lnTo>
                  <a:pt x="1033972" y="135"/>
                </a:lnTo>
                <a:lnTo>
                  <a:pt x="990600" y="0"/>
                </a:lnTo>
                <a:close/>
              </a:path>
              <a:path w="1981200" h="263525">
                <a:moveTo>
                  <a:pt x="1033972" y="135"/>
                </a:moveTo>
                <a:lnTo>
                  <a:pt x="1016000" y="135"/>
                </a:lnTo>
                <a:lnTo>
                  <a:pt x="1066800" y="461"/>
                </a:lnTo>
                <a:lnTo>
                  <a:pt x="1219200" y="3392"/>
                </a:lnTo>
                <a:lnTo>
                  <a:pt x="1371600" y="9253"/>
                </a:lnTo>
                <a:lnTo>
                  <a:pt x="1485900" y="15603"/>
                </a:lnTo>
                <a:lnTo>
                  <a:pt x="1337310" y="7607"/>
                </a:lnTo>
                <a:lnTo>
                  <a:pt x="1188720" y="2484"/>
                </a:lnTo>
                <a:lnTo>
                  <a:pt x="1040130" y="155"/>
                </a:lnTo>
                <a:lnTo>
                  <a:pt x="1033972" y="135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9161" y="3429770"/>
            <a:ext cx="3962400" cy="1981200"/>
          </a:xfrm>
          <a:custGeom>
            <a:avLst/>
            <a:gdLst/>
            <a:ahLst/>
            <a:cxnLst/>
            <a:rect l="l" t="t" r="r" b="b"/>
            <a:pathLst>
              <a:path w="3962400" h="1981200">
                <a:moveTo>
                  <a:pt x="0" y="1981190"/>
                </a:moveTo>
                <a:lnTo>
                  <a:pt x="495300" y="1129909"/>
                </a:lnTo>
                <a:lnTo>
                  <a:pt x="0" y="495290"/>
                </a:lnTo>
                <a:lnTo>
                  <a:pt x="49530" y="483063"/>
                </a:lnTo>
                <a:lnTo>
                  <a:pt x="99060" y="471146"/>
                </a:lnTo>
                <a:lnTo>
                  <a:pt x="148590" y="459540"/>
                </a:lnTo>
                <a:lnTo>
                  <a:pt x="198120" y="448244"/>
                </a:lnTo>
                <a:lnTo>
                  <a:pt x="247650" y="437257"/>
                </a:lnTo>
                <a:lnTo>
                  <a:pt x="297180" y="426581"/>
                </a:lnTo>
                <a:lnTo>
                  <a:pt x="346710" y="416215"/>
                </a:lnTo>
                <a:lnTo>
                  <a:pt x="396240" y="406159"/>
                </a:lnTo>
                <a:lnTo>
                  <a:pt x="445770" y="396412"/>
                </a:lnTo>
                <a:lnTo>
                  <a:pt x="495300" y="386975"/>
                </a:lnTo>
                <a:lnTo>
                  <a:pt x="544830" y="377848"/>
                </a:lnTo>
                <a:lnTo>
                  <a:pt x="594360" y="369030"/>
                </a:lnTo>
                <a:lnTo>
                  <a:pt x="643890" y="360522"/>
                </a:lnTo>
                <a:lnTo>
                  <a:pt x="693420" y="352322"/>
                </a:lnTo>
                <a:lnTo>
                  <a:pt x="742950" y="344432"/>
                </a:lnTo>
                <a:lnTo>
                  <a:pt x="792480" y="336851"/>
                </a:lnTo>
                <a:lnTo>
                  <a:pt x="842010" y="329579"/>
                </a:lnTo>
                <a:lnTo>
                  <a:pt x="891540" y="322616"/>
                </a:lnTo>
                <a:lnTo>
                  <a:pt x="941070" y="315962"/>
                </a:lnTo>
                <a:lnTo>
                  <a:pt x="990600" y="309616"/>
                </a:lnTo>
                <a:lnTo>
                  <a:pt x="990600" y="61966"/>
                </a:lnTo>
                <a:lnTo>
                  <a:pt x="1041400" y="55770"/>
                </a:lnTo>
                <a:lnTo>
                  <a:pt x="1092200" y="49899"/>
                </a:lnTo>
                <a:lnTo>
                  <a:pt x="1143000" y="44355"/>
                </a:lnTo>
                <a:lnTo>
                  <a:pt x="1193800" y="39137"/>
                </a:lnTo>
                <a:lnTo>
                  <a:pt x="1244600" y="34244"/>
                </a:lnTo>
                <a:lnTo>
                  <a:pt x="1295400" y="29678"/>
                </a:lnTo>
                <a:lnTo>
                  <a:pt x="1346200" y="25439"/>
                </a:lnTo>
                <a:lnTo>
                  <a:pt x="1397000" y="21525"/>
                </a:lnTo>
                <a:lnTo>
                  <a:pt x="1447800" y="17937"/>
                </a:lnTo>
                <a:lnTo>
                  <a:pt x="1498600" y="14676"/>
                </a:lnTo>
                <a:lnTo>
                  <a:pt x="1549400" y="11741"/>
                </a:lnTo>
                <a:lnTo>
                  <a:pt x="1600200" y="9131"/>
                </a:lnTo>
                <a:lnTo>
                  <a:pt x="1651000" y="6848"/>
                </a:lnTo>
                <a:lnTo>
                  <a:pt x="1701800" y="4892"/>
                </a:lnTo>
                <a:lnTo>
                  <a:pt x="1752600" y="3261"/>
                </a:lnTo>
                <a:lnTo>
                  <a:pt x="1803400" y="1956"/>
                </a:lnTo>
                <a:lnTo>
                  <a:pt x="1854200" y="978"/>
                </a:lnTo>
                <a:lnTo>
                  <a:pt x="1905000" y="326"/>
                </a:lnTo>
                <a:lnTo>
                  <a:pt x="1955800" y="0"/>
                </a:lnTo>
                <a:lnTo>
                  <a:pt x="2006600" y="0"/>
                </a:lnTo>
                <a:lnTo>
                  <a:pt x="2057400" y="326"/>
                </a:lnTo>
                <a:lnTo>
                  <a:pt x="2108200" y="978"/>
                </a:lnTo>
                <a:lnTo>
                  <a:pt x="2159000" y="1956"/>
                </a:lnTo>
                <a:lnTo>
                  <a:pt x="2209800" y="3261"/>
                </a:lnTo>
                <a:lnTo>
                  <a:pt x="2260600" y="4892"/>
                </a:lnTo>
                <a:lnTo>
                  <a:pt x="2311400" y="6848"/>
                </a:lnTo>
                <a:lnTo>
                  <a:pt x="2362200" y="9131"/>
                </a:lnTo>
                <a:lnTo>
                  <a:pt x="2413000" y="11741"/>
                </a:lnTo>
                <a:lnTo>
                  <a:pt x="2463800" y="14676"/>
                </a:lnTo>
                <a:lnTo>
                  <a:pt x="2514600" y="17937"/>
                </a:lnTo>
                <a:lnTo>
                  <a:pt x="2565400" y="21525"/>
                </a:lnTo>
                <a:lnTo>
                  <a:pt x="2616200" y="25439"/>
                </a:lnTo>
                <a:lnTo>
                  <a:pt x="2667000" y="29678"/>
                </a:lnTo>
                <a:lnTo>
                  <a:pt x="2717800" y="34244"/>
                </a:lnTo>
                <a:lnTo>
                  <a:pt x="2768600" y="39137"/>
                </a:lnTo>
                <a:lnTo>
                  <a:pt x="2819400" y="44355"/>
                </a:lnTo>
                <a:lnTo>
                  <a:pt x="2870200" y="49899"/>
                </a:lnTo>
                <a:lnTo>
                  <a:pt x="2921000" y="55770"/>
                </a:lnTo>
                <a:lnTo>
                  <a:pt x="2971800" y="61966"/>
                </a:lnTo>
                <a:lnTo>
                  <a:pt x="2971800" y="309616"/>
                </a:lnTo>
                <a:lnTo>
                  <a:pt x="3021329" y="315962"/>
                </a:lnTo>
                <a:lnTo>
                  <a:pt x="3070859" y="322616"/>
                </a:lnTo>
                <a:lnTo>
                  <a:pt x="3120389" y="329579"/>
                </a:lnTo>
                <a:lnTo>
                  <a:pt x="3169919" y="336851"/>
                </a:lnTo>
                <a:lnTo>
                  <a:pt x="3219449" y="344432"/>
                </a:lnTo>
                <a:lnTo>
                  <a:pt x="3268979" y="352322"/>
                </a:lnTo>
                <a:lnTo>
                  <a:pt x="3318509" y="360522"/>
                </a:lnTo>
                <a:lnTo>
                  <a:pt x="3368039" y="369030"/>
                </a:lnTo>
                <a:lnTo>
                  <a:pt x="3417569" y="377848"/>
                </a:lnTo>
                <a:lnTo>
                  <a:pt x="3467099" y="386975"/>
                </a:lnTo>
                <a:lnTo>
                  <a:pt x="3516629" y="396412"/>
                </a:lnTo>
                <a:lnTo>
                  <a:pt x="3566159" y="406159"/>
                </a:lnTo>
                <a:lnTo>
                  <a:pt x="3615689" y="416215"/>
                </a:lnTo>
                <a:lnTo>
                  <a:pt x="3665219" y="426581"/>
                </a:lnTo>
                <a:lnTo>
                  <a:pt x="3714749" y="437257"/>
                </a:lnTo>
                <a:lnTo>
                  <a:pt x="3764279" y="448244"/>
                </a:lnTo>
                <a:lnTo>
                  <a:pt x="3813809" y="459540"/>
                </a:lnTo>
                <a:lnTo>
                  <a:pt x="3863339" y="471146"/>
                </a:lnTo>
                <a:lnTo>
                  <a:pt x="3912869" y="483063"/>
                </a:lnTo>
                <a:lnTo>
                  <a:pt x="3962400" y="495290"/>
                </a:lnTo>
                <a:lnTo>
                  <a:pt x="3467100" y="1129909"/>
                </a:lnTo>
                <a:lnTo>
                  <a:pt x="3962400" y="1981190"/>
                </a:lnTo>
                <a:lnTo>
                  <a:pt x="3912870" y="1968963"/>
                </a:lnTo>
                <a:lnTo>
                  <a:pt x="3863340" y="1957045"/>
                </a:lnTo>
                <a:lnTo>
                  <a:pt x="3813810" y="1945437"/>
                </a:lnTo>
                <a:lnTo>
                  <a:pt x="3764280" y="1934139"/>
                </a:lnTo>
                <a:lnTo>
                  <a:pt x="3714750" y="1923151"/>
                </a:lnTo>
                <a:lnTo>
                  <a:pt x="3665220" y="1912472"/>
                </a:lnTo>
                <a:lnTo>
                  <a:pt x="3615690" y="1902103"/>
                </a:lnTo>
                <a:lnTo>
                  <a:pt x="3566160" y="1892044"/>
                </a:lnTo>
                <a:lnTo>
                  <a:pt x="3516630" y="1882295"/>
                </a:lnTo>
                <a:lnTo>
                  <a:pt x="3467100" y="1872855"/>
                </a:lnTo>
                <a:lnTo>
                  <a:pt x="3417570" y="1863724"/>
                </a:lnTo>
                <a:lnTo>
                  <a:pt x="3368040" y="1854904"/>
                </a:lnTo>
                <a:lnTo>
                  <a:pt x="3318510" y="1846393"/>
                </a:lnTo>
                <a:lnTo>
                  <a:pt x="3268980" y="1838191"/>
                </a:lnTo>
                <a:lnTo>
                  <a:pt x="3219450" y="1830299"/>
                </a:lnTo>
                <a:lnTo>
                  <a:pt x="3169920" y="1822716"/>
                </a:lnTo>
                <a:lnTo>
                  <a:pt x="3120390" y="1815443"/>
                </a:lnTo>
                <a:lnTo>
                  <a:pt x="3070860" y="1808479"/>
                </a:lnTo>
                <a:lnTo>
                  <a:pt x="3021330" y="1801824"/>
                </a:lnTo>
                <a:lnTo>
                  <a:pt x="2971800" y="1795479"/>
                </a:lnTo>
                <a:lnTo>
                  <a:pt x="2922270" y="1789443"/>
                </a:lnTo>
                <a:lnTo>
                  <a:pt x="2872740" y="1783716"/>
                </a:lnTo>
                <a:lnTo>
                  <a:pt x="2823210" y="1778299"/>
                </a:lnTo>
                <a:lnTo>
                  <a:pt x="2773680" y="1773191"/>
                </a:lnTo>
                <a:lnTo>
                  <a:pt x="2724150" y="1768392"/>
                </a:lnTo>
                <a:lnTo>
                  <a:pt x="2674620" y="1763902"/>
                </a:lnTo>
                <a:lnTo>
                  <a:pt x="2625090" y="1759722"/>
                </a:lnTo>
                <a:lnTo>
                  <a:pt x="2575560" y="1755850"/>
                </a:lnTo>
                <a:lnTo>
                  <a:pt x="2526030" y="1752288"/>
                </a:lnTo>
                <a:lnTo>
                  <a:pt x="2476500" y="1749034"/>
                </a:lnTo>
                <a:lnTo>
                  <a:pt x="2971800" y="1547866"/>
                </a:lnTo>
                <a:lnTo>
                  <a:pt x="2921000" y="1541679"/>
                </a:lnTo>
                <a:lnTo>
                  <a:pt x="2870200" y="1535818"/>
                </a:lnTo>
                <a:lnTo>
                  <a:pt x="2819400" y="1530282"/>
                </a:lnTo>
                <a:lnTo>
                  <a:pt x="2768600" y="1525072"/>
                </a:lnTo>
                <a:lnTo>
                  <a:pt x="2717800" y="1520187"/>
                </a:lnTo>
                <a:lnTo>
                  <a:pt x="2667000" y="1515628"/>
                </a:lnTo>
                <a:lnTo>
                  <a:pt x="2616200" y="1511395"/>
                </a:lnTo>
                <a:lnTo>
                  <a:pt x="2565400" y="1507487"/>
                </a:lnTo>
                <a:lnTo>
                  <a:pt x="2514600" y="1503905"/>
                </a:lnTo>
                <a:lnTo>
                  <a:pt x="2463800" y="1500649"/>
                </a:lnTo>
                <a:lnTo>
                  <a:pt x="2413000" y="1497718"/>
                </a:lnTo>
                <a:lnTo>
                  <a:pt x="2362200" y="1495113"/>
                </a:lnTo>
                <a:lnTo>
                  <a:pt x="2311400" y="1492833"/>
                </a:lnTo>
                <a:lnTo>
                  <a:pt x="2260600" y="1490879"/>
                </a:lnTo>
                <a:lnTo>
                  <a:pt x="2209800" y="1489251"/>
                </a:lnTo>
                <a:lnTo>
                  <a:pt x="2159000" y="1487949"/>
                </a:lnTo>
                <a:lnTo>
                  <a:pt x="2108200" y="1486972"/>
                </a:lnTo>
                <a:lnTo>
                  <a:pt x="2057400" y="1486320"/>
                </a:lnTo>
                <a:lnTo>
                  <a:pt x="2006600" y="1485995"/>
                </a:lnTo>
                <a:lnTo>
                  <a:pt x="1955800" y="1485995"/>
                </a:lnTo>
                <a:lnTo>
                  <a:pt x="1905000" y="1486320"/>
                </a:lnTo>
                <a:lnTo>
                  <a:pt x="1854200" y="1486972"/>
                </a:lnTo>
                <a:lnTo>
                  <a:pt x="1803400" y="1487949"/>
                </a:lnTo>
                <a:lnTo>
                  <a:pt x="1752600" y="1489251"/>
                </a:lnTo>
                <a:lnTo>
                  <a:pt x="1701800" y="1490879"/>
                </a:lnTo>
                <a:lnTo>
                  <a:pt x="1651000" y="1492833"/>
                </a:lnTo>
                <a:lnTo>
                  <a:pt x="1600200" y="1495113"/>
                </a:lnTo>
                <a:lnTo>
                  <a:pt x="1549400" y="1497718"/>
                </a:lnTo>
                <a:lnTo>
                  <a:pt x="1498600" y="1500649"/>
                </a:lnTo>
                <a:lnTo>
                  <a:pt x="1447800" y="1503905"/>
                </a:lnTo>
                <a:lnTo>
                  <a:pt x="1397000" y="1507487"/>
                </a:lnTo>
                <a:lnTo>
                  <a:pt x="1346200" y="1511395"/>
                </a:lnTo>
                <a:lnTo>
                  <a:pt x="1295400" y="1515628"/>
                </a:lnTo>
                <a:lnTo>
                  <a:pt x="1244600" y="1520187"/>
                </a:lnTo>
                <a:lnTo>
                  <a:pt x="1193800" y="1525072"/>
                </a:lnTo>
                <a:lnTo>
                  <a:pt x="1143000" y="1530282"/>
                </a:lnTo>
                <a:lnTo>
                  <a:pt x="1092200" y="1535818"/>
                </a:lnTo>
                <a:lnTo>
                  <a:pt x="1041400" y="1541679"/>
                </a:lnTo>
                <a:lnTo>
                  <a:pt x="990600" y="1547866"/>
                </a:lnTo>
                <a:lnTo>
                  <a:pt x="1485900" y="1749034"/>
                </a:lnTo>
                <a:lnTo>
                  <a:pt x="1436370" y="1752288"/>
                </a:lnTo>
                <a:lnTo>
                  <a:pt x="1386840" y="1755850"/>
                </a:lnTo>
                <a:lnTo>
                  <a:pt x="1337310" y="1759722"/>
                </a:lnTo>
                <a:lnTo>
                  <a:pt x="1287780" y="1763902"/>
                </a:lnTo>
                <a:lnTo>
                  <a:pt x="1238250" y="1768392"/>
                </a:lnTo>
                <a:lnTo>
                  <a:pt x="1188720" y="1773191"/>
                </a:lnTo>
                <a:lnTo>
                  <a:pt x="1139190" y="1778299"/>
                </a:lnTo>
                <a:lnTo>
                  <a:pt x="1089660" y="1783716"/>
                </a:lnTo>
                <a:lnTo>
                  <a:pt x="1040130" y="1789443"/>
                </a:lnTo>
                <a:lnTo>
                  <a:pt x="990600" y="1795479"/>
                </a:lnTo>
                <a:lnTo>
                  <a:pt x="941070" y="1801824"/>
                </a:lnTo>
                <a:lnTo>
                  <a:pt x="891540" y="1808479"/>
                </a:lnTo>
                <a:lnTo>
                  <a:pt x="842010" y="1815443"/>
                </a:lnTo>
                <a:lnTo>
                  <a:pt x="792480" y="1822716"/>
                </a:lnTo>
                <a:lnTo>
                  <a:pt x="742950" y="1830299"/>
                </a:lnTo>
                <a:lnTo>
                  <a:pt x="693420" y="1838191"/>
                </a:lnTo>
                <a:lnTo>
                  <a:pt x="643890" y="1846393"/>
                </a:lnTo>
                <a:lnTo>
                  <a:pt x="594360" y="1854904"/>
                </a:lnTo>
                <a:lnTo>
                  <a:pt x="544830" y="1863724"/>
                </a:lnTo>
                <a:lnTo>
                  <a:pt x="495300" y="1872855"/>
                </a:lnTo>
                <a:lnTo>
                  <a:pt x="445770" y="1882295"/>
                </a:lnTo>
                <a:lnTo>
                  <a:pt x="396240" y="1892044"/>
                </a:lnTo>
                <a:lnTo>
                  <a:pt x="346710" y="1902103"/>
                </a:lnTo>
                <a:lnTo>
                  <a:pt x="297180" y="1912472"/>
                </a:lnTo>
                <a:lnTo>
                  <a:pt x="247650" y="1923151"/>
                </a:lnTo>
                <a:lnTo>
                  <a:pt x="198120" y="1934139"/>
                </a:lnTo>
                <a:lnTo>
                  <a:pt x="148590" y="1945437"/>
                </a:lnTo>
                <a:lnTo>
                  <a:pt x="99060" y="1957045"/>
                </a:lnTo>
                <a:lnTo>
                  <a:pt x="49530" y="1968963"/>
                </a:lnTo>
                <a:lnTo>
                  <a:pt x="0" y="198119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761" y="3739388"/>
            <a:ext cx="0" cy="1238250"/>
          </a:xfrm>
          <a:custGeom>
            <a:avLst/>
            <a:gdLst/>
            <a:ahLst/>
            <a:cxnLst/>
            <a:rect l="l" t="t" r="r" b="b"/>
            <a:pathLst>
              <a:path h="1238250">
                <a:moveTo>
                  <a:pt x="0" y="1238250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961" y="3739388"/>
            <a:ext cx="0" cy="1238250"/>
          </a:xfrm>
          <a:custGeom>
            <a:avLst/>
            <a:gdLst/>
            <a:ahLst/>
            <a:cxnLst/>
            <a:rect l="l" t="t" r="r" b="b"/>
            <a:pathLst>
              <a:path h="1238250">
                <a:moveTo>
                  <a:pt x="0" y="0"/>
                </a:moveTo>
                <a:lnTo>
                  <a:pt x="0" y="123825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5061" y="4931155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5661" y="4931155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247650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94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00">
              <a:latin typeface="Times New Roman"/>
              <a:cs typeface="Times New Roman"/>
            </a:endParaRPr>
          </a:p>
          <a:p>
            <a:pPr marL="2834640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References:</a:t>
            </a:r>
            <a:endParaRPr sz="4000">
              <a:latin typeface="Calibri"/>
              <a:cs typeface="Calibri"/>
            </a:endParaRPr>
          </a:p>
          <a:p>
            <a:pPr marL="355600" marR="78803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65" dirty="0">
                <a:latin typeface="Calibri"/>
                <a:cs typeface="Calibri"/>
              </a:rPr>
              <a:t>ATHAYDE </a:t>
            </a:r>
            <a:r>
              <a:rPr sz="2800" spc="-5" dirty="0">
                <a:latin typeface="Calibri"/>
                <a:cs typeface="Calibri"/>
              </a:rPr>
              <a:t>JUNIOR, </a:t>
            </a:r>
            <a:r>
              <a:rPr sz="2800" spc="-10" dirty="0">
                <a:latin typeface="Calibri"/>
                <a:cs typeface="Calibri"/>
              </a:rPr>
              <a:t>Luiz </a:t>
            </a:r>
            <a:r>
              <a:rPr sz="2800" spc="-5" dirty="0">
                <a:latin typeface="Calibri"/>
                <a:cs typeface="Calibri"/>
              </a:rPr>
              <a:t>Sampaio.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50" dirty="0">
                <a:latin typeface="Calibri"/>
                <a:cs typeface="Calibri"/>
              </a:rPr>
              <a:t>Teoria </a:t>
            </a:r>
            <a:r>
              <a:rPr sz="2800" b="1" spc="-5" dirty="0">
                <a:latin typeface="Calibri"/>
                <a:cs typeface="Calibri"/>
              </a:rPr>
              <a:t>do </a:t>
            </a:r>
            <a:r>
              <a:rPr sz="2800" b="1" spc="-20" dirty="0">
                <a:latin typeface="Calibri"/>
                <a:cs typeface="Calibri"/>
              </a:rPr>
              <a:t>Zênite  </a:t>
            </a:r>
            <a:r>
              <a:rPr sz="2800" b="1" spc="-5" dirty="0">
                <a:latin typeface="Calibri"/>
                <a:cs typeface="Calibri"/>
              </a:rPr>
              <a:t>Solar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uma </a:t>
            </a:r>
            <a:r>
              <a:rPr sz="2800" spc="-25" dirty="0">
                <a:latin typeface="Calibri"/>
                <a:cs typeface="Calibri"/>
              </a:rPr>
              <a:t>proposta para </a:t>
            </a:r>
            <a:r>
              <a:rPr sz="2800" spc="-15" dirty="0">
                <a:latin typeface="Calibri"/>
                <a:cs typeface="Calibri"/>
              </a:rPr>
              <a:t>estações </a:t>
            </a:r>
            <a:r>
              <a:rPr sz="2800" spc="-5" dirty="0">
                <a:latin typeface="Calibri"/>
                <a:cs typeface="Calibri"/>
              </a:rPr>
              <a:t>do ano </a:t>
            </a:r>
            <a:r>
              <a:rPr sz="2800" spc="-10" dirty="0">
                <a:latin typeface="Calibri"/>
                <a:cs typeface="Calibri"/>
              </a:rPr>
              <a:t>nas  </a:t>
            </a:r>
            <a:r>
              <a:rPr sz="2800" spc="-5" dirty="0">
                <a:latin typeface="Calibri"/>
                <a:cs typeface="Calibri"/>
              </a:rPr>
              <a:t>localidades </a:t>
            </a:r>
            <a:r>
              <a:rPr sz="2800" spc="-15" dirty="0">
                <a:latin typeface="Calibri"/>
                <a:cs typeface="Calibri"/>
              </a:rPr>
              <a:t>intertropicais. </a:t>
            </a:r>
            <a:r>
              <a:rPr sz="2800" spc="-10" dirty="0">
                <a:latin typeface="Calibri"/>
                <a:cs typeface="Calibri"/>
              </a:rPr>
              <a:t>Edufba. Salvador: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2014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http://www.veraodabahia.blogspot.com</a:t>
            </a:r>
            <a:r>
              <a:rPr sz="28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spc="-15" dirty="0">
                <a:latin typeface="Calibri"/>
                <a:cs typeface="Calibri"/>
              </a:rPr>
              <a:t>(própria)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http://astro.if.ufrgs.br/tempo/tempo.htm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http://earth.google.com/intl/pt</a:t>
            </a:r>
            <a:endParaRPr sz="2800">
              <a:latin typeface="Calibri"/>
              <a:cs typeface="Calibri"/>
            </a:endParaRPr>
          </a:p>
          <a:p>
            <a:pPr marL="355600" marR="1275080" indent="-3429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http://www.usno.navy.mil/USNO/astronomical-  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applications/data-services/earthview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94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00">
              <a:latin typeface="Times New Roman"/>
              <a:cs typeface="Times New Roman"/>
            </a:endParaRPr>
          </a:p>
          <a:p>
            <a:pPr marL="2834640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References:</a:t>
            </a:r>
            <a:endParaRPr sz="4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http://astro.unl.edu/animationsLinks.html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http://astro.unl.edu/classaction/animations/coords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motion/sunmotions.html</a:t>
            </a:r>
            <a:endParaRPr sz="2800">
              <a:latin typeface="Calibri"/>
              <a:cs typeface="Calibri"/>
            </a:endParaRPr>
          </a:p>
          <a:p>
            <a:pPr marL="355600" marR="506730" indent="-3429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http://astro.unl.edu/classaction/animations/renaissa  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nce/kepler.html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http://www.konstanta.lt/2012/09/analema/</a:t>
            </a:r>
            <a:endParaRPr sz="2800">
              <a:latin typeface="Calibri"/>
              <a:cs typeface="Calibri"/>
            </a:endParaRPr>
          </a:p>
          <a:p>
            <a:pPr marL="355600" marR="507365" indent="-3429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800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tp://timpan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800" u="heavy" spc="-2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eo</a:t>
            </a:r>
            <a:r>
              <a:rPr sz="2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800" u="heavy" spc="-7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afi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os</a:t>
            </a:r>
            <a:r>
              <a:rPr sz="2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blog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pot</a:t>
            </a:r>
            <a:r>
              <a:rPr sz="2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800" u="heavy" spc="-2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800" u="heavy" spc="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</a:t>
            </a:r>
            <a:r>
              <a:rPr sz="2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800" u="heavy" spc="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2</a:t>
            </a:r>
            <a:r>
              <a:rPr sz="2800" u="heavy" spc="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01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</a:t>
            </a:r>
            <a:r>
              <a:rPr sz="2800" u="heavy" spc="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0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2_01_archive.html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0">
              <a:lnSpc>
                <a:spcPct val="100000"/>
              </a:lnSpc>
            </a:pPr>
            <a:r>
              <a:rPr spc="-10" dirty="0">
                <a:hlinkClick r:id="rId2"/>
              </a:rPr>
              <a:t>www.veraodabahia.blogspot.com.br</a:t>
            </a:r>
            <a:r>
              <a:rPr spc="70" dirty="0"/>
              <a:t> </a:t>
            </a:r>
            <a:r>
              <a:rPr dirty="0"/>
              <a:t>/</a:t>
            </a:r>
          </a:p>
          <a:p>
            <a:pPr marL="2203450" marR="5080">
              <a:lnSpc>
                <a:spcPct val="166700"/>
              </a:lnSpc>
            </a:pPr>
            <a:r>
              <a:rPr spc="-5" dirty="0">
                <a:solidFill>
                  <a:srgbClr val="000000"/>
                </a:solidFill>
              </a:rPr>
              <a:t>Paradoxical </a:t>
            </a:r>
            <a:r>
              <a:rPr spc="-20" dirty="0">
                <a:solidFill>
                  <a:srgbClr val="000000"/>
                </a:solidFill>
              </a:rPr>
              <a:t>Variation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dirty="0">
                <a:solidFill>
                  <a:srgbClr val="000000"/>
                </a:solidFill>
              </a:rPr>
              <a:t>the </a:t>
            </a:r>
            <a:r>
              <a:rPr spc="-5" dirty="0">
                <a:solidFill>
                  <a:srgbClr val="000000"/>
                </a:solidFill>
              </a:rPr>
              <a:t>Solar Day Related Kepler/Newton </a:t>
            </a:r>
            <a:r>
              <a:rPr spc="-10" dirty="0">
                <a:solidFill>
                  <a:srgbClr val="000000"/>
                </a:solidFill>
              </a:rPr>
              <a:t>Sys.  </a:t>
            </a:r>
            <a:r>
              <a:rPr dirty="0">
                <a:solidFill>
                  <a:srgbClr val="000000"/>
                </a:solidFill>
              </a:rPr>
              <a:t>Prof. MSc.: </a:t>
            </a:r>
            <a:r>
              <a:rPr spc="-5" dirty="0">
                <a:solidFill>
                  <a:srgbClr val="000000"/>
                </a:solidFill>
              </a:rPr>
              <a:t>Luiz Sampaio Athayde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Júnior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3756"/>
            <a:ext cx="2200656" cy="7330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4025" y="2453766"/>
            <a:ext cx="5617210" cy="268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</a:pPr>
            <a:r>
              <a:rPr sz="8800" spc="-5" dirty="0">
                <a:latin typeface="Arial"/>
                <a:cs typeface="Arial"/>
              </a:rPr>
              <a:t>Thank </a:t>
            </a:r>
            <a:r>
              <a:rPr sz="8800" spc="-275" dirty="0">
                <a:latin typeface="Arial"/>
                <a:cs typeface="Arial"/>
              </a:rPr>
              <a:t>You  </a:t>
            </a:r>
            <a:r>
              <a:rPr sz="8800" spc="-125" dirty="0">
                <a:latin typeface="Arial"/>
                <a:cs typeface="Arial"/>
              </a:rPr>
              <a:t>Very</a:t>
            </a:r>
            <a:r>
              <a:rPr sz="8800" spc="-85" dirty="0">
                <a:latin typeface="Arial"/>
                <a:cs typeface="Arial"/>
              </a:rPr>
              <a:t> </a:t>
            </a:r>
            <a:r>
              <a:rPr sz="8800" dirty="0">
                <a:latin typeface="Arial"/>
                <a:cs typeface="Arial"/>
              </a:rPr>
              <a:t>Much!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466088"/>
            <a:ext cx="4824984" cy="153314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2732" y="1466088"/>
            <a:ext cx="3854196" cy="153314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6743" y="1466088"/>
            <a:ext cx="1565148" cy="153314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971" y="2304288"/>
            <a:ext cx="1953767" cy="153314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0555" y="2304288"/>
            <a:ext cx="4320540" cy="1533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5840" y="2304288"/>
            <a:ext cx="3429000" cy="153314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36180" y="2304288"/>
            <a:ext cx="1607820" cy="1533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595" y="3142488"/>
            <a:ext cx="8863584" cy="153314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5259" y="1668526"/>
            <a:ext cx="8065134" cy="252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 algn="just">
              <a:lnSpc>
                <a:spcPct val="100000"/>
              </a:lnSpc>
            </a:pPr>
            <a:r>
              <a:rPr sz="5500" b="1" spc="-5" dirty="0">
                <a:solidFill>
                  <a:srgbClr val="07E91D"/>
                </a:solidFill>
                <a:latin typeface="Arial"/>
                <a:cs typeface="Arial"/>
              </a:rPr>
              <a:t>Paradoxical </a:t>
            </a:r>
            <a:r>
              <a:rPr sz="5500" b="1" spc="-35" dirty="0">
                <a:solidFill>
                  <a:srgbClr val="07E91D"/>
                </a:solidFill>
                <a:latin typeface="Arial"/>
                <a:cs typeface="Arial"/>
              </a:rPr>
              <a:t>Variation </a:t>
            </a:r>
            <a:r>
              <a:rPr sz="5500" b="1" spc="-5" dirty="0">
                <a:solidFill>
                  <a:srgbClr val="07E91D"/>
                </a:solidFill>
                <a:latin typeface="Arial"/>
                <a:cs typeface="Arial"/>
              </a:rPr>
              <a:t>of  the Solar Day Related to  Kepler / </a:t>
            </a:r>
            <a:r>
              <a:rPr sz="5500" b="1" dirty="0">
                <a:solidFill>
                  <a:srgbClr val="07E91D"/>
                </a:solidFill>
                <a:latin typeface="Arial"/>
                <a:cs typeface="Arial"/>
              </a:rPr>
              <a:t>Newton</a:t>
            </a:r>
            <a:r>
              <a:rPr sz="5500" b="1" spc="-20" dirty="0">
                <a:solidFill>
                  <a:srgbClr val="07E91D"/>
                </a:solidFill>
                <a:latin typeface="Arial"/>
                <a:cs typeface="Arial"/>
              </a:rPr>
              <a:t> </a:t>
            </a:r>
            <a:r>
              <a:rPr sz="5500" b="1" spc="-5" dirty="0">
                <a:solidFill>
                  <a:srgbClr val="07E91D"/>
                </a:solidFill>
                <a:latin typeface="Arial"/>
                <a:cs typeface="Arial"/>
              </a:rPr>
              <a:t>System</a:t>
            </a:r>
            <a:endParaRPr sz="5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1466088"/>
            <a:ext cx="4824984" cy="153314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2732" y="1466088"/>
            <a:ext cx="3854196" cy="153314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6743" y="1466088"/>
            <a:ext cx="1565148" cy="153314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971" y="2304288"/>
            <a:ext cx="1953767" cy="153314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0555" y="2304288"/>
            <a:ext cx="4320540" cy="153314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5840" y="2304288"/>
            <a:ext cx="3429000" cy="153314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36180" y="2304288"/>
            <a:ext cx="1607820" cy="153314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595" y="3142488"/>
            <a:ext cx="8863584" cy="153314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5259" y="1668526"/>
            <a:ext cx="8065134" cy="252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 algn="just">
              <a:lnSpc>
                <a:spcPct val="100000"/>
              </a:lnSpc>
            </a:pPr>
            <a:r>
              <a:rPr sz="5500" b="1" spc="-5" dirty="0">
                <a:solidFill>
                  <a:srgbClr val="FFFFFF"/>
                </a:solidFill>
                <a:latin typeface="Arial"/>
                <a:cs typeface="Arial"/>
              </a:rPr>
              <a:t>Paradoxical </a:t>
            </a:r>
            <a:r>
              <a:rPr sz="5500" b="1" spc="-35" dirty="0">
                <a:solidFill>
                  <a:srgbClr val="FFFFFF"/>
                </a:solidFill>
                <a:latin typeface="Arial"/>
                <a:cs typeface="Arial"/>
              </a:rPr>
              <a:t>Variation </a:t>
            </a:r>
            <a:r>
              <a:rPr sz="5500" b="1" spc="-5" dirty="0">
                <a:solidFill>
                  <a:srgbClr val="FFFFFF"/>
                </a:solidFill>
                <a:latin typeface="Arial"/>
                <a:cs typeface="Arial"/>
              </a:rPr>
              <a:t>of  the Solar Day Related to  Kepler / </a:t>
            </a:r>
            <a:r>
              <a:rPr sz="5500" b="1" dirty="0">
                <a:solidFill>
                  <a:srgbClr val="FFFFFF"/>
                </a:solidFill>
                <a:latin typeface="Arial"/>
                <a:cs typeface="Arial"/>
              </a:rPr>
              <a:t>Newton</a:t>
            </a:r>
            <a:r>
              <a:rPr sz="5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0" b="1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5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534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0" dirty="0">
                <a:latin typeface="Calibri"/>
                <a:cs typeface="Calibri"/>
              </a:rPr>
              <a:t>Day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Concept:</a:t>
            </a:r>
            <a:endParaRPr sz="3200">
              <a:latin typeface="Calibri"/>
              <a:cs typeface="Calibri"/>
            </a:endParaRPr>
          </a:p>
          <a:p>
            <a:pPr marL="355600" marR="5715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According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Kepler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15" dirty="0">
                <a:latin typeface="Calibri"/>
                <a:cs typeface="Calibri"/>
              </a:rPr>
              <a:t>Oliveira </a:t>
            </a:r>
            <a:r>
              <a:rPr sz="3200" spc="-5" dirty="0">
                <a:latin typeface="Calibri"/>
                <a:cs typeface="Calibri"/>
              </a:rPr>
              <a:t>(UFRGS) </a:t>
            </a:r>
            <a:r>
              <a:rPr sz="3200" dirty="0">
                <a:latin typeface="Calibri"/>
                <a:cs typeface="Calibri"/>
              </a:rPr>
              <a:t>is the  </a:t>
            </a:r>
            <a:r>
              <a:rPr sz="3200" spc="-15" dirty="0">
                <a:latin typeface="Calibri"/>
                <a:cs typeface="Calibri"/>
              </a:rPr>
              <a:t>interval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time </a:t>
            </a:r>
            <a:r>
              <a:rPr sz="3200" spc="-5" dirty="0">
                <a:latin typeface="Calibri"/>
                <a:cs typeface="Calibri"/>
              </a:rPr>
              <a:t>between </a:t>
            </a:r>
            <a:r>
              <a:rPr sz="3200" spc="-10" dirty="0">
                <a:latin typeface="Calibri"/>
                <a:cs typeface="Calibri"/>
              </a:rPr>
              <a:t>two successive  </a:t>
            </a:r>
            <a:r>
              <a:rPr sz="3200" spc="-5" dirty="0">
                <a:latin typeface="Calibri"/>
                <a:cs typeface="Calibri"/>
              </a:rPr>
              <a:t>passages 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Sun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meridian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place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two consecutive </a:t>
            </a:r>
            <a:r>
              <a:rPr sz="3200" spc="-5" dirty="0">
                <a:latin typeface="Calibri"/>
                <a:cs typeface="Calibri"/>
              </a:rPr>
              <a:t>upper culminations of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6303"/>
            <a:ext cx="8526145" cy="631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06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www.veraodabahia.blogspot.com.br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750060" marR="5080">
              <a:lnSpc>
                <a:spcPct val="166700"/>
              </a:lnSpc>
            </a:pPr>
            <a:r>
              <a:rPr sz="1800" spc="-5" dirty="0">
                <a:latin typeface="Arial"/>
                <a:cs typeface="Arial"/>
              </a:rPr>
              <a:t>Paradoxical </a:t>
            </a:r>
            <a:r>
              <a:rPr sz="1800" spc="-20" dirty="0">
                <a:latin typeface="Arial"/>
                <a:cs typeface="Arial"/>
              </a:rPr>
              <a:t>Variation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Solar Day Related Kepler/Newton </a:t>
            </a:r>
            <a:r>
              <a:rPr sz="1800" spc="-10" dirty="0">
                <a:latin typeface="Arial"/>
                <a:cs typeface="Arial"/>
              </a:rPr>
              <a:t>Sys.  </a:t>
            </a:r>
            <a:r>
              <a:rPr sz="1800" dirty="0">
                <a:latin typeface="Arial"/>
                <a:cs typeface="Arial"/>
              </a:rPr>
              <a:t>Prof. MSc.: </a:t>
            </a:r>
            <a:r>
              <a:rPr sz="1800" spc="-5" dirty="0">
                <a:latin typeface="Arial"/>
                <a:cs typeface="Arial"/>
              </a:rPr>
              <a:t>Luiz Sampaio Athayde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Júnior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258762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PVSDRKNS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39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Solar </a:t>
            </a:r>
            <a:r>
              <a:rPr sz="3200" spc="-20" dirty="0">
                <a:latin typeface="Calibri"/>
                <a:cs typeface="Calibri"/>
              </a:rPr>
              <a:t>Day </a:t>
            </a:r>
            <a:r>
              <a:rPr sz="3200" spc="-5" dirty="0">
                <a:latin typeface="Calibri"/>
                <a:cs typeface="Calibri"/>
              </a:rPr>
              <a:t>Concept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483234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It’s </a:t>
            </a:r>
            <a:r>
              <a:rPr sz="3200" dirty="0">
                <a:latin typeface="Calibri"/>
                <a:cs typeface="Calibri"/>
              </a:rPr>
              <a:t>3</a:t>
            </a:r>
            <a:r>
              <a:rPr sz="3150" baseline="25132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56</a:t>
            </a:r>
            <a:r>
              <a:rPr sz="3150" baseline="25132" dirty="0">
                <a:latin typeface="Calibri"/>
                <a:cs typeface="Calibri"/>
              </a:rPr>
              <a:t>s </a:t>
            </a:r>
            <a:r>
              <a:rPr sz="3200" spc="-5" dirty="0">
                <a:latin typeface="Calibri"/>
                <a:cs typeface="Calibri"/>
              </a:rPr>
              <a:t>longer than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sidereal </a:t>
            </a:r>
            <a:r>
              <a:rPr sz="3200" spc="-25" dirty="0">
                <a:latin typeface="Calibri"/>
                <a:cs typeface="Calibri"/>
              </a:rPr>
              <a:t>day </a:t>
            </a:r>
            <a:r>
              <a:rPr sz="3200" spc="-5" dirty="0">
                <a:latin typeface="Calibri"/>
                <a:cs typeface="Calibri"/>
              </a:rPr>
              <a:t>because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sun </a:t>
            </a:r>
            <a:r>
              <a:rPr sz="3200" dirty="0">
                <a:latin typeface="Calibri"/>
                <a:cs typeface="Calibri"/>
              </a:rPr>
              <a:t>is moving in the </a:t>
            </a:r>
            <a:r>
              <a:rPr sz="3200" spc="-10" dirty="0">
                <a:latin typeface="Calibri"/>
                <a:cs typeface="Calibri"/>
              </a:rPr>
              <a:t>opposite </a:t>
            </a:r>
            <a:r>
              <a:rPr sz="3200" spc="-5" dirty="0">
                <a:latin typeface="Calibri"/>
                <a:cs typeface="Calibri"/>
              </a:rPr>
              <a:t>direction 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diurnal </a:t>
            </a:r>
            <a:r>
              <a:rPr sz="3200" dirty="0">
                <a:latin typeface="Calibri"/>
                <a:cs typeface="Calibri"/>
              </a:rPr>
              <a:t>motion, </a:t>
            </a:r>
            <a:r>
              <a:rPr sz="3200" spc="-5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is, </a:t>
            </a:r>
            <a:r>
              <a:rPr sz="3200" spc="-15" dirty="0">
                <a:latin typeface="Calibri"/>
                <a:cs typeface="Calibri"/>
              </a:rPr>
              <a:t>from west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east.  </a:t>
            </a: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20" dirty="0">
                <a:latin typeface="Calibri"/>
                <a:cs typeface="Calibri"/>
              </a:rPr>
              <a:t>difference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due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Earth translation  movement around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Sun, of </a:t>
            </a:r>
            <a:r>
              <a:rPr sz="3200" spc="-15" dirty="0">
                <a:latin typeface="Calibri"/>
                <a:cs typeface="Calibri"/>
              </a:rPr>
              <a:t>approximately  </a:t>
            </a:r>
            <a:r>
              <a:rPr sz="3200" dirty="0">
                <a:latin typeface="Calibri"/>
                <a:cs typeface="Calibri"/>
              </a:rPr>
              <a:t>1 </a:t>
            </a:r>
            <a:r>
              <a:rPr sz="3200" spc="-5" dirty="0">
                <a:latin typeface="Calibri"/>
                <a:cs typeface="Calibri"/>
              </a:rPr>
              <a:t>degree (4 </a:t>
            </a:r>
            <a:r>
              <a:rPr sz="3200" dirty="0">
                <a:latin typeface="Calibri"/>
                <a:cs typeface="Calibri"/>
              </a:rPr>
              <a:t>min / </a:t>
            </a:r>
            <a:r>
              <a:rPr sz="3200" spc="-15" dirty="0">
                <a:latin typeface="Calibri"/>
                <a:cs typeface="Calibri"/>
              </a:rPr>
              <a:t>Day)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(360°/year=360°/  (365,25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days)=0,9856°/day).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2287</Words>
  <Application>Microsoft Office PowerPoint</Application>
  <PresentationFormat>On-screen Show (4:3)</PresentationFormat>
  <Paragraphs>422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Paradoxical Variation of  the Solar Day Related to  Kepler / Newton System</vt:lpstr>
      <vt:lpstr>Paradoxical Variation of  the Solar Day Related to  Kepler / Newton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www.veraodabahia.blogspot.com.br /</vt:lpstr>
      <vt:lpstr>www.veraodabahia.blogspot.com.br /</vt:lpstr>
      <vt:lpstr>www.veraodabahia.blogspot.com.br /</vt:lpstr>
      <vt:lpstr>www.veraodabahia.blogspot.com.br /</vt:lpstr>
      <vt:lpstr>www.veraodabahia.blogspot.com.br /</vt:lpstr>
      <vt:lpstr>www.veraodabahia.blogspot.com.br /</vt:lpstr>
      <vt:lpstr>www.veraodabahia.blogspot.com.br /</vt:lpstr>
      <vt:lpstr>www.veraodabahia.blogspot.com.br /</vt:lpstr>
      <vt:lpstr>www.veraodabahia.blogspot.com.br /</vt:lpstr>
      <vt:lpstr>www.veraodabahia.blogspot.com.br /</vt:lpstr>
      <vt:lpstr>www.veraodabahia.blogspot.com.br 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www.veraodabahia.blogspot.com.br / Paradoxical Variation of the Solar Day Related Kepler/Newton Sys.  Prof. MSc.: Luiz Sampaio Athayde Júnior</vt:lpstr>
      <vt:lpstr>PowerPoint Presentation</vt:lpstr>
      <vt:lpstr>PowerPoint Presentation</vt:lpstr>
      <vt:lpstr>www.veraodabahia.blogspot.com.br / Paradoxical Variation of the Solar Day Related Kepler/Newton Sys.  Prof. MSc.: Luiz Sampaio Athayde Júnior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Grishnackh</dc:creator>
  <cp:lastModifiedBy>Geetha Vengaladasu</cp:lastModifiedBy>
  <cp:revision>4</cp:revision>
  <dcterms:created xsi:type="dcterms:W3CDTF">2015-09-23T13:45:04Z</dcterms:created>
  <dcterms:modified xsi:type="dcterms:W3CDTF">2015-09-23T12:50:49Z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2015-09-23T00:00:00Z</vt:filetime>
  </property>
</Properties>
</file>