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8" r:id="rId3"/>
    <p:sldId id="259" r:id="rId4"/>
    <p:sldId id="261" r:id="rId5"/>
    <p:sldId id="262" r:id="rId6"/>
    <p:sldId id="277" r:id="rId7"/>
    <p:sldId id="279" r:id="rId8"/>
    <p:sldId id="263" r:id="rId9"/>
    <p:sldId id="281" r:id="rId10"/>
    <p:sldId id="264" r:id="rId11"/>
    <p:sldId id="282" r:id="rId12"/>
    <p:sldId id="289" r:id="rId13"/>
    <p:sldId id="280" r:id="rId14"/>
    <p:sldId id="267" r:id="rId15"/>
    <p:sldId id="268" r:id="rId16"/>
    <p:sldId id="270" r:id="rId17"/>
    <p:sldId id="271" r:id="rId18"/>
    <p:sldId id="283" r:id="rId19"/>
    <p:sldId id="284" r:id="rId20"/>
    <p:sldId id="275" r:id="rId21"/>
    <p:sldId id="274" r:id="rId22"/>
    <p:sldId id="273" r:id="rId23"/>
    <p:sldId id="286" r:id="rId24"/>
    <p:sldId id="278" r:id="rId25"/>
    <p:sldId id="287" r:id="rId2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45" d="100"/>
          <a:sy n="45" d="100"/>
        </p:scale>
        <p:origin x="-1320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13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F:\Backup25_fev_11\Tabelas\Pac05_06%20para%20tese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0.10356003419554351"/>
          <c:y val="9.4545454545454571E-2"/>
          <c:w val="0.79449963734393569"/>
          <c:h val="0.44727272727272738"/>
        </c:manualLayout>
      </c:layout>
      <c:barChart>
        <c:barDir val="col"/>
        <c:grouping val="clustered"/>
        <c:ser>
          <c:idx val="1"/>
          <c:order val="0"/>
          <c:tx>
            <c:strRef>
              <c:f>'Ent+'!$AK$2</c:f>
              <c:strCache>
                <c:ptCount val="1"/>
                <c:pt idx="0">
                  <c:v>Positive Samples</c:v>
                </c:pt>
              </c:strCache>
            </c:strRef>
          </c:tx>
          <c:spPr>
            <a:solidFill>
              <a:srgbClr val="000000"/>
            </a:solidFill>
            <a:ln w="12700">
              <a:solidFill>
                <a:srgbClr val="000000"/>
              </a:solidFill>
              <a:prstDash val="solid"/>
            </a:ln>
          </c:spPr>
          <c:cat>
            <c:numRef>
              <c:f>'Ent+'!$AJ$3:$AJ$20</c:f>
              <c:numCache>
                <c:formatCode>[$-409]mmm\-yy;@</c:formatCode>
                <c:ptCount val="18"/>
                <c:pt idx="0">
                  <c:v>38534</c:v>
                </c:pt>
                <c:pt idx="1">
                  <c:v>38565</c:v>
                </c:pt>
                <c:pt idx="2">
                  <c:v>38596</c:v>
                </c:pt>
                <c:pt idx="3">
                  <c:v>38626</c:v>
                </c:pt>
                <c:pt idx="4">
                  <c:v>38657</c:v>
                </c:pt>
                <c:pt idx="5">
                  <c:v>38687</c:v>
                </c:pt>
                <c:pt idx="6">
                  <c:v>38718</c:v>
                </c:pt>
                <c:pt idx="7">
                  <c:v>38749</c:v>
                </c:pt>
                <c:pt idx="8">
                  <c:v>38777</c:v>
                </c:pt>
                <c:pt idx="9">
                  <c:v>38808</c:v>
                </c:pt>
                <c:pt idx="10">
                  <c:v>38838</c:v>
                </c:pt>
                <c:pt idx="11">
                  <c:v>38869</c:v>
                </c:pt>
                <c:pt idx="12">
                  <c:v>38899</c:v>
                </c:pt>
                <c:pt idx="13">
                  <c:v>38930</c:v>
                </c:pt>
                <c:pt idx="14">
                  <c:v>38961</c:v>
                </c:pt>
                <c:pt idx="15">
                  <c:v>38991</c:v>
                </c:pt>
                <c:pt idx="16">
                  <c:v>39022</c:v>
                </c:pt>
                <c:pt idx="17">
                  <c:v>39052</c:v>
                </c:pt>
              </c:numCache>
            </c:numRef>
          </c:cat>
          <c:val>
            <c:numRef>
              <c:f>'Ent+'!$AK$3:$AK$20</c:f>
              <c:numCache>
                <c:formatCode>General</c:formatCode>
                <c:ptCount val="18"/>
                <c:pt idx="0">
                  <c:v>0</c:v>
                </c:pt>
                <c:pt idx="1">
                  <c:v>2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3</c:v>
                </c:pt>
                <c:pt idx="6">
                  <c:v>14</c:v>
                </c:pt>
                <c:pt idx="7">
                  <c:v>4</c:v>
                </c:pt>
                <c:pt idx="8">
                  <c:v>15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0</c:v>
                </c:pt>
                <c:pt idx="13">
                  <c:v>1</c:v>
                </c:pt>
                <c:pt idx="14">
                  <c:v>0</c:v>
                </c:pt>
                <c:pt idx="15">
                  <c:v>2</c:v>
                </c:pt>
                <c:pt idx="16">
                  <c:v>5</c:v>
                </c:pt>
                <c:pt idx="17">
                  <c:v>1</c:v>
                </c:pt>
              </c:numCache>
            </c:numRef>
          </c:val>
        </c:ser>
        <c:dLbls/>
        <c:axId val="56661888"/>
        <c:axId val="56668160"/>
      </c:barChart>
      <c:lineChart>
        <c:grouping val="standard"/>
        <c:ser>
          <c:idx val="0"/>
          <c:order val="1"/>
          <c:tx>
            <c:strRef>
              <c:f>'Ent+'!$AL$2</c:f>
              <c:strCache>
                <c:ptCount val="1"/>
                <c:pt idx="0">
                  <c:v>Average Temp.</c:v>
                </c:pt>
              </c:strCache>
            </c:strRef>
          </c:tx>
          <c:spPr>
            <a:ln w="12700">
              <a:solidFill>
                <a:srgbClr val="000080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numRef>
              <c:f>'Ent+'!$AJ$3:$AJ$20</c:f>
              <c:numCache>
                <c:formatCode>[$-409]mmm\-yy;@</c:formatCode>
                <c:ptCount val="18"/>
                <c:pt idx="0">
                  <c:v>38534</c:v>
                </c:pt>
                <c:pt idx="1">
                  <c:v>38565</c:v>
                </c:pt>
                <c:pt idx="2">
                  <c:v>38596</c:v>
                </c:pt>
                <c:pt idx="3">
                  <c:v>38626</c:v>
                </c:pt>
                <c:pt idx="4">
                  <c:v>38657</c:v>
                </c:pt>
                <c:pt idx="5">
                  <c:v>38687</c:v>
                </c:pt>
                <c:pt idx="6">
                  <c:v>38718</c:v>
                </c:pt>
                <c:pt idx="7">
                  <c:v>38749</c:v>
                </c:pt>
                <c:pt idx="8">
                  <c:v>38777</c:v>
                </c:pt>
                <c:pt idx="9">
                  <c:v>38808</c:v>
                </c:pt>
                <c:pt idx="10">
                  <c:v>38838</c:v>
                </c:pt>
                <c:pt idx="11">
                  <c:v>38869</c:v>
                </c:pt>
                <c:pt idx="12">
                  <c:v>38899</c:v>
                </c:pt>
                <c:pt idx="13">
                  <c:v>38930</c:v>
                </c:pt>
                <c:pt idx="14">
                  <c:v>38961</c:v>
                </c:pt>
                <c:pt idx="15">
                  <c:v>38991</c:v>
                </c:pt>
                <c:pt idx="16">
                  <c:v>39022</c:v>
                </c:pt>
                <c:pt idx="17">
                  <c:v>39052</c:v>
                </c:pt>
              </c:numCache>
            </c:numRef>
          </c:cat>
          <c:val>
            <c:numRef>
              <c:f>'Ent+'!$AL$3:$AL$20</c:f>
              <c:numCache>
                <c:formatCode>General</c:formatCode>
                <c:ptCount val="18"/>
                <c:pt idx="0">
                  <c:v>14</c:v>
                </c:pt>
                <c:pt idx="1">
                  <c:v>16</c:v>
                </c:pt>
                <c:pt idx="2">
                  <c:v>14</c:v>
                </c:pt>
                <c:pt idx="3">
                  <c:v>18</c:v>
                </c:pt>
                <c:pt idx="4">
                  <c:v>18</c:v>
                </c:pt>
                <c:pt idx="5">
                  <c:v>19</c:v>
                </c:pt>
                <c:pt idx="6">
                  <c:v>22</c:v>
                </c:pt>
                <c:pt idx="7">
                  <c:v>21.6</c:v>
                </c:pt>
                <c:pt idx="8">
                  <c:v>21</c:v>
                </c:pt>
                <c:pt idx="9">
                  <c:v>18</c:v>
                </c:pt>
                <c:pt idx="10">
                  <c:v>14</c:v>
                </c:pt>
                <c:pt idx="11">
                  <c:v>15</c:v>
                </c:pt>
                <c:pt idx="12">
                  <c:v>16</c:v>
                </c:pt>
                <c:pt idx="13">
                  <c:v>16</c:v>
                </c:pt>
                <c:pt idx="14">
                  <c:v>15</c:v>
                </c:pt>
                <c:pt idx="15">
                  <c:v>18</c:v>
                </c:pt>
                <c:pt idx="16">
                  <c:v>19</c:v>
                </c:pt>
                <c:pt idx="17">
                  <c:v>21</c:v>
                </c:pt>
              </c:numCache>
            </c:numRef>
          </c:val>
        </c:ser>
        <c:dLbls/>
        <c:marker val="1"/>
        <c:axId val="56670080"/>
        <c:axId val="56671616"/>
      </c:lineChart>
      <c:catAx>
        <c:axId val="56661888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Months </a:t>
                </a:r>
              </a:p>
            </c:rich>
          </c:tx>
          <c:layout>
            <c:manualLayout>
              <c:xMode val="edge"/>
              <c:yMode val="edge"/>
              <c:x val="0.46763827941425123"/>
              <c:y val="0.76727272727272722"/>
            </c:manualLayout>
          </c:layout>
          <c:spPr>
            <a:noFill/>
            <a:ln w="25400">
              <a:noFill/>
            </a:ln>
          </c:spPr>
        </c:title>
        <c:numFmt formatCode="[$-409]mmm\-yy;@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5400000" vert="horz"/>
          <a:lstStyle/>
          <a:p>
            <a:pPr>
              <a:defRPr/>
            </a:pPr>
            <a:endParaRPr lang="en-US"/>
          </a:p>
        </c:txPr>
        <c:crossAx val="56668160"/>
        <c:crosses val="autoZero"/>
        <c:lblAlgn val="ctr"/>
        <c:lblOffset val="100"/>
        <c:tickLblSkip val="1"/>
        <c:tickMarkSkip val="1"/>
      </c:catAx>
      <c:valAx>
        <c:axId val="56668160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 sz="1000" baseline="0"/>
                </a:pPr>
                <a:r>
                  <a:rPr lang="en-US" sz="1000" baseline="0"/>
                  <a:t>Samples </a:t>
                </a:r>
              </a:p>
            </c:rich>
          </c:tx>
          <c:layout>
            <c:manualLayout>
              <c:xMode val="edge"/>
              <c:yMode val="edge"/>
              <c:x val="2.8047464940668825E-2"/>
              <c:y val="0.23515151515151511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56661888"/>
        <c:crosses val="autoZero"/>
        <c:crossBetween val="between"/>
      </c:valAx>
      <c:catAx>
        <c:axId val="56670080"/>
        <c:scaling>
          <c:orientation val="minMax"/>
        </c:scaling>
        <c:delete val="1"/>
        <c:axPos val="b"/>
        <c:numFmt formatCode="[$-409]mmm\-yy;@" sourceLinked="1"/>
        <c:tickLblPos val="nextTo"/>
        <c:crossAx val="56671616"/>
        <c:crosses val="autoZero"/>
        <c:lblAlgn val="ctr"/>
        <c:lblOffset val="100"/>
      </c:catAx>
      <c:valAx>
        <c:axId val="56671616"/>
        <c:scaling>
          <c:orientation val="minMax"/>
        </c:scaling>
        <c:axPos val="r"/>
        <c:title>
          <c:tx>
            <c:rich>
              <a:bodyPr/>
              <a:lstStyle/>
              <a:p>
                <a:pPr>
                  <a:defRPr sz="1000" baseline="0"/>
                </a:pPr>
                <a:r>
                  <a:rPr lang="pt-BR" sz="1000" baseline="0"/>
                  <a:t>Average </a:t>
                </a:r>
              </a:p>
              <a:p>
                <a:pPr>
                  <a:defRPr sz="1000" baseline="0"/>
                </a:pPr>
                <a:r>
                  <a:rPr lang="pt-BR" sz="1000" baseline="0"/>
                  <a:t>Temperature</a:t>
                </a:r>
              </a:p>
            </c:rich>
          </c:tx>
          <c:layout>
            <c:manualLayout>
              <c:xMode val="edge"/>
              <c:yMode val="edge"/>
              <c:x val="0.94013093543141857"/>
              <c:y val="0.18181818181818188"/>
            </c:manualLayout>
          </c:layout>
          <c:spPr>
            <a:noFill/>
            <a:ln w="25400">
              <a:noFill/>
            </a:ln>
          </c:spPr>
        </c:title>
        <c:numFmt formatCode="General" sourceLinked="1"/>
        <c:majorTickMark val="cross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56670080"/>
        <c:crosses val="max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b"/>
      <c:layout>
        <c:manualLayout>
          <c:xMode val="edge"/>
          <c:yMode val="edge"/>
          <c:x val="0.28802639961266996"/>
          <c:y val="0.85212121212121239"/>
          <c:w val="0.44120887801646164"/>
          <c:h val="0.1175757575757576"/>
        </c:manualLayout>
      </c:layout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000" baseline="0"/>
          </a:pPr>
          <a:endParaRPr lang="en-US"/>
        </a:p>
      </c:txPr>
    </c:legend>
    <c:plotVisOnly val="1"/>
    <c:dispBlanksAs val="gap"/>
  </c:chart>
  <c:spPr>
    <a:solidFill>
      <a:srgbClr val="FFFFFF"/>
    </a:solidFill>
    <a:ln w="9525">
      <a:noFill/>
    </a:ln>
  </c:spPr>
  <c:txPr>
    <a:bodyPr/>
    <a:lstStyle/>
    <a:p>
      <a:pPr>
        <a:defRPr sz="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69096F-18A7-4A0E-9F23-DB5133435199}" type="datetimeFigureOut">
              <a:rPr lang="pt-BR" smtClean="0"/>
              <a:pPr/>
              <a:t>05/10/2014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EC24E4-B073-4A65-BFA5-EAF8A07B1AFB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864245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C24E4-B073-4A65-BFA5-EAF8A07B1AFB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578539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C24E4-B073-4A65-BFA5-EAF8A07B1AFB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09876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7EE18-BBC0-4C7F-8252-DE38E025A74D}" type="datetimeFigureOut">
              <a:rPr lang="pt-BR" smtClean="0"/>
              <a:pPr/>
              <a:t>05/10/2014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0D059-43B9-4D6E-A91E-5006241A143F}" type="slidenum">
              <a:rPr lang="pt-BR" smtClean="0"/>
              <a:pPr/>
              <a:t>‹#›</a:t>
            </a:fld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7EE18-BBC0-4C7F-8252-DE38E025A74D}" type="datetimeFigureOut">
              <a:rPr lang="pt-BR" smtClean="0"/>
              <a:pPr/>
              <a:t>05/10/2014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0D059-43B9-4D6E-A91E-5006241A143F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7EE18-BBC0-4C7F-8252-DE38E025A74D}" type="datetimeFigureOut">
              <a:rPr lang="pt-BR" smtClean="0"/>
              <a:pPr/>
              <a:t>05/10/2014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0D059-43B9-4D6E-A91E-5006241A143F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7EE18-BBC0-4C7F-8252-DE38E025A74D}" type="datetimeFigureOut">
              <a:rPr lang="pt-BR" smtClean="0"/>
              <a:pPr/>
              <a:t>05/10/2014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0D059-43B9-4D6E-A91E-5006241A143F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7EE18-BBC0-4C7F-8252-DE38E025A74D}" type="datetimeFigureOut">
              <a:rPr lang="pt-BR" smtClean="0"/>
              <a:pPr/>
              <a:t>05/10/2014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0D059-43B9-4D6E-A91E-5006241A143F}" type="slidenum">
              <a:rPr lang="pt-BR" smtClean="0"/>
              <a:pPr/>
              <a:t>‹#›</a:t>
            </a:fld>
            <a:endParaRPr lang="pt-BR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7EE18-BBC0-4C7F-8252-DE38E025A74D}" type="datetimeFigureOut">
              <a:rPr lang="pt-BR" smtClean="0"/>
              <a:pPr/>
              <a:t>05/10/2014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0D059-43B9-4D6E-A91E-5006241A143F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7EE18-BBC0-4C7F-8252-DE38E025A74D}" type="datetimeFigureOut">
              <a:rPr lang="pt-BR" smtClean="0"/>
              <a:pPr/>
              <a:t>05/10/2014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0D059-43B9-4D6E-A91E-5006241A143F}" type="slidenum">
              <a:rPr lang="pt-BR" smtClean="0"/>
              <a:pPr/>
              <a:t>‹#›</a:t>
            </a:fld>
            <a:endParaRPr lang="pt-BR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7EE18-BBC0-4C7F-8252-DE38E025A74D}" type="datetimeFigureOut">
              <a:rPr lang="pt-BR" smtClean="0"/>
              <a:pPr/>
              <a:t>05/10/2014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0D059-43B9-4D6E-A91E-5006241A143F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7EE18-BBC0-4C7F-8252-DE38E025A74D}" type="datetimeFigureOut">
              <a:rPr lang="pt-BR" smtClean="0"/>
              <a:pPr/>
              <a:t>05/10/2014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0D059-43B9-4D6E-A91E-5006241A143F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7EE18-BBC0-4C7F-8252-DE38E025A74D}" type="datetimeFigureOut">
              <a:rPr lang="pt-BR" smtClean="0"/>
              <a:pPr/>
              <a:t>05/10/2014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0D059-43B9-4D6E-A91E-5006241A143F}" type="slidenum">
              <a:rPr lang="pt-BR" smtClean="0"/>
              <a:pPr/>
              <a:t>‹#›</a:t>
            </a:fld>
            <a:endParaRPr lang="pt-BR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7EE18-BBC0-4C7F-8252-DE38E025A74D}" type="datetimeFigureOut">
              <a:rPr lang="pt-BR" smtClean="0"/>
              <a:pPr/>
              <a:t>05/10/2014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80D059-43B9-4D6E-A91E-5006241A143F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81D7EE18-BBC0-4C7F-8252-DE38E025A74D}" type="datetimeFigureOut">
              <a:rPr lang="pt-BR" smtClean="0"/>
              <a:pPr/>
              <a:t>05/10/2014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A780D059-43B9-4D6E-A91E-5006241A143F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395536" y="2119015"/>
            <a:ext cx="8568952" cy="1381993"/>
          </a:xfrm>
        </p:spPr>
        <p:txBody>
          <a:bodyPr/>
          <a:lstStyle/>
          <a:p>
            <a:pPr algn="ctr"/>
            <a:r>
              <a:rPr lang="pt-BR" sz="3600" dirty="0" smtClean="0"/>
              <a:t>HUMAN enterovirus AND VIRAL MENINGITIS IN SOUTHERN BRAZIL </a:t>
            </a:r>
            <a:endParaRPr lang="pt-BR" sz="36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11560" y="4005064"/>
            <a:ext cx="8062664" cy="132055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pt-BR" dirty="0" err="1" smtClean="0"/>
              <a:t>Luine</a:t>
            </a:r>
            <a:r>
              <a:rPr lang="pt-BR" dirty="0" smtClean="0"/>
              <a:t> </a:t>
            </a:r>
            <a:r>
              <a:rPr lang="pt-BR" dirty="0" err="1" smtClean="0"/>
              <a:t>Rosele</a:t>
            </a:r>
            <a:r>
              <a:rPr lang="pt-BR" dirty="0" smtClean="0"/>
              <a:t> Renaud Vidal</a:t>
            </a:r>
          </a:p>
          <a:p>
            <a:pPr algn="ctr"/>
            <a:r>
              <a:rPr lang="pt-BR" dirty="0" smtClean="0"/>
              <a:t>Universidade Federal do Paraná</a:t>
            </a:r>
          </a:p>
          <a:p>
            <a:pPr algn="ctr"/>
            <a:endParaRPr lang="pt-BR" dirty="0"/>
          </a:p>
          <a:p>
            <a:pPr algn="ctr"/>
            <a:r>
              <a:rPr lang="pt-BR" sz="1500" dirty="0" smtClean="0"/>
              <a:t>Financial </a:t>
            </a:r>
            <a:r>
              <a:rPr lang="pt-BR" sz="1500" dirty="0" err="1" smtClean="0"/>
              <a:t>Support</a:t>
            </a:r>
            <a:r>
              <a:rPr lang="pt-BR" sz="1500" dirty="0" smtClean="0"/>
              <a:t>: Secretaria de Ciência e Tecnologia do Estado do Paraná- SETI - PR</a:t>
            </a:r>
            <a:endParaRPr lang="pt-BR" sz="15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44588" y="566959"/>
            <a:ext cx="5363716" cy="120585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5661248"/>
            <a:ext cx="1368152" cy="106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45356" y="5840251"/>
            <a:ext cx="1519132" cy="829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1443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980728"/>
            <a:ext cx="7848600" cy="1927225"/>
          </a:xfrm>
        </p:spPr>
        <p:txBody>
          <a:bodyPr>
            <a:normAutofit/>
          </a:bodyPr>
          <a:lstStyle/>
          <a:p>
            <a:pPr algn="ctr"/>
            <a:r>
              <a:rPr lang="pt-BR" sz="3600" dirty="0" smtClean="0"/>
              <a:t>Molecular </a:t>
            </a:r>
            <a:r>
              <a:rPr lang="pt-BR" sz="3600" dirty="0" err="1" smtClean="0"/>
              <a:t>characterization</a:t>
            </a:r>
            <a:r>
              <a:rPr lang="pt-BR" sz="3600" dirty="0" smtClean="0"/>
              <a:t> </a:t>
            </a:r>
            <a:r>
              <a:rPr lang="pt-BR" sz="3600" dirty="0" err="1" smtClean="0"/>
              <a:t>oF</a:t>
            </a:r>
            <a:r>
              <a:rPr lang="pt-BR" sz="3600" dirty="0" smtClean="0"/>
              <a:t> </a:t>
            </a:r>
            <a:r>
              <a:rPr lang="pt-BR" sz="3600" dirty="0" err="1" smtClean="0"/>
              <a:t>Human</a:t>
            </a:r>
            <a:r>
              <a:rPr lang="pt-BR" sz="3600" dirty="0" smtClean="0"/>
              <a:t> enterovirus</a:t>
            </a:r>
            <a:endParaRPr lang="pt-BR" sz="36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683568" y="4028871"/>
            <a:ext cx="69127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July 2005 – </a:t>
            </a:r>
            <a:r>
              <a:rPr lang="pt-BR" sz="2400" dirty="0" err="1" smtClean="0"/>
              <a:t>December</a:t>
            </a:r>
            <a:r>
              <a:rPr lang="pt-BR" sz="2400" dirty="0" smtClean="0"/>
              <a:t> 2006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440 CSF </a:t>
            </a:r>
            <a:r>
              <a:rPr lang="pt-BR" sz="2400" dirty="0" err="1" smtClean="0"/>
              <a:t>samples</a:t>
            </a:r>
            <a:r>
              <a:rPr lang="pt-BR" sz="2400" dirty="0" smtClean="0"/>
              <a:t> – </a:t>
            </a:r>
            <a:r>
              <a:rPr lang="pt-BR" sz="2400" dirty="0" err="1" smtClean="0"/>
              <a:t>meningitis</a:t>
            </a:r>
            <a:r>
              <a:rPr lang="pt-BR" sz="2400" dirty="0" smtClean="0"/>
              <a:t> </a:t>
            </a:r>
            <a:r>
              <a:rPr lang="pt-BR" sz="2400" dirty="0" err="1" smtClean="0"/>
              <a:t>patients</a:t>
            </a:r>
            <a:endParaRPr lang="pt-BR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 smtClean="0"/>
              <a:t>49 positive </a:t>
            </a:r>
            <a:r>
              <a:rPr lang="pt-BR" sz="2400" dirty="0" err="1" smtClean="0"/>
              <a:t>samples</a:t>
            </a:r>
            <a:r>
              <a:rPr lang="pt-BR" sz="2400" dirty="0" smtClean="0"/>
              <a:t> - 11%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93186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533400"/>
            <a:ext cx="9036496" cy="990600"/>
          </a:xfrm>
        </p:spPr>
        <p:txBody>
          <a:bodyPr>
            <a:normAutofit/>
          </a:bodyPr>
          <a:lstStyle/>
          <a:p>
            <a:pPr algn="ctr"/>
            <a:r>
              <a:rPr lang="pt-BR" dirty="0" err="1" smtClean="0"/>
              <a:t>Meningitis</a:t>
            </a:r>
            <a:r>
              <a:rPr lang="pt-BR" dirty="0" smtClean="0"/>
              <a:t> </a:t>
            </a:r>
            <a:r>
              <a:rPr lang="pt-BR" dirty="0" err="1" smtClean="0"/>
              <a:t>Patients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Inclusion</a:t>
            </a:r>
            <a:r>
              <a:rPr lang="pt-BR" dirty="0" smtClean="0"/>
              <a:t> </a:t>
            </a:r>
            <a:r>
              <a:rPr lang="pt-BR" dirty="0" err="1" smtClean="0"/>
              <a:t>Criteria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07504" y="2718072"/>
            <a:ext cx="4281616" cy="3951288"/>
          </a:xfrm>
        </p:spPr>
        <p:txBody>
          <a:bodyPr>
            <a:normAutofit/>
          </a:bodyPr>
          <a:lstStyle/>
          <a:p>
            <a:r>
              <a:rPr lang="pt-BR" sz="2300" dirty="0" err="1" smtClean="0"/>
              <a:t>Acute</a:t>
            </a:r>
            <a:r>
              <a:rPr lang="pt-BR" sz="2300" dirty="0" smtClean="0"/>
              <a:t> </a:t>
            </a:r>
            <a:r>
              <a:rPr lang="pt-BR" sz="2300" dirty="0" err="1" smtClean="0"/>
              <a:t>onset</a:t>
            </a:r>
            <a:r>
              <a:rPr lang="pt-BR" sz="2300" dirty="0" smtClean="0"/>
              <a:t>: &lt; 4 </a:t>
            </a:r>
            <a:r>
              <a:rPr lang="pt-BR" sz="2300" dirty="0" err="1" smtClean="0"/>
              <a:t>weeks</a:t>
            </a:r>
            <a:endParaRPr lang="pt-BR" sz="2300" dirty="0" smtClean="0"/>
          </a:p>
          <a:p>
            <a:r>
              <a:rPr lang="pt-BR" sz="2300" dirty="0" err="1" smtClean="0"/>
              <a:t>Fever</a:t>
            </a:r>
            <a:r>
              <a:rPr lang="pt-BR" sz="2300" dirty="0" smtClean="0"/>
              <a:t>:  &gt; 38 °C</a:t>
            </a:r>
          </a:p>
          <a:p>
            <a:r>
              <a:rPr lang="pt-BR" sz="2300" dirty="0" smtClean="0"/>
              <a:t>WBC: &gt; 4 </a:t>
            </a:r>
            <a:r>
              <a:rPr lang="pt-BR" sz="2300" dirty="0" err="1" smtClean="0"/>
              <a:t>cell</a:t>
            </a:r>
            <a:r>
              <a:rPr lang="pt-BR" sz="2300" dirty="0" smtClean="0"/>
              <a:t>/mm</a:t>
            </a:r>
            <a:r>
              <a:rPr lang="pt-BR" sz="2300" baseline="30000" dirty="0" smtClean="0"/>
              <a:t>3</a:t>
            </a:r>
          </a:p>
          <a:p>
            <a:r>
              <a:rPr lang="pt-BR" sz="2300" dirty="0" err="1" smtClean="0"/>
              <a:t>Lymphocytes</a:t>
            </a:r>
            <a:r>
              <a:rPr lang="pt-BR" sz="2300" dirty="0" smtClean="0"/>
              <a:t> </a:t>
            </a:r>
            <a:r>
              <a:rPr lang="pt-BR" sz="2300" dirty="0" err="1" smtClean="0"/>
              <a:t>Predominance</a:t>
            </a:r>
            <a:endParaRPr lang="pt-BR" sz="2300" dirty="0" smtClean="0"/>
          </a:p>
          <a:p>
            <a:r>
              <a:rPr lang="pt-BR" sz="2300" dirty="0" smtClean="0"/>
              <a:t>Normal Glucose (≥ 45 </a:t>
            </a:r>
            <a:r>
              <a:rPr lang="pt-BR" sz="2300" dirty="0" err="1" smtClean="0"/>
              <a:t>mG</a:t>
            </a:r>
            <a:r>
              <a:rPr lang="pt-BR" sz="2300" dirty="0" smtClean="0"/>
              <a:t>/</a:t>
            </a:r>
            <a:r>
              <a:rPr lang="pt-BR" sz="2300" dirty="0" err="1" smtClean="0"/>
              <a:t>dL</a:t>
            </a:r>
            <a:r>
              <a:rPr lang="pt-BR" sz="2300" dirty="0" smtClean="0"/>
              <a:t>) </a:t>
            </a:r>
          </a:p>
          <a:p>
            <a:r>
              <a:rPr lang="pt-BR" sz="2300" dirty="0" err="1" smtClean="0"/>
              <a:t>Lactate</a:t>
            </a:r>
            <a:r>
              <a:rPr lang="pt-BR" sz="2300" dirty="0" smtClean="0"/>
              <a:t>: &lt; 3.5 </a:t>
            </a:r>
            <a:r>
              <a:rPr lang="pt-BR" sz="2300" dirty="0" err="1" smtClean="0"/>
              <a:t>mmol</a:t>
            </a:r>
            <a:r>
              <a:rPr lang="pt-BR" sz="2300" dirty="0" smtClean="0"/>
              <a:t>/L</a:t>
            </a:r>
          </a:p>
          <a:p>
            <a:endParaRPr lang="pt-BR" sz="2300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pt-BR" dirty="0" err="1" smtClean="0"/>
              <a:t>Exclusion</a:t>
            </a:r>
            <a:r>
              <a:rPr lang="pt-BR" dirty="0" smtClean="0"/>
              <a:t> </a:t>
            </a:r>
            <a:r>
              <a:rPr lang="pt-BR" dirty="0" err="1" smtClean="0"/>
              <a:t>Criteria</a:t>
            </a:r>
            <a:endParaRPr lang="pt-BR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754880" y="2708920"/>
            <a:ext cx="3931920" cy="3951288"/>
          </a:xfrm>
        </p:spPr>
        <p:txBody>
          <a:bodyPr/>
          <a:lstStyle/>
          <a:p>
            <a:r>
              <a:rPr lang="pt-BR" dirty="0" err="1" smtClean="0"/>
              <a:t>Encephalitis</a:t>
            </a:r>
            <a:r>
              <a:rPr lang="pt-BR" dirty="0" smtClean="0"/>
              <a:t> </a:t>
            </a:r>
            <a:r>
              <a:rPr lang="pt-BR" dirty="0" err="1" smtClean="0"/>
              <a:t>Parenquima</a:t>
            </a:r>
            <a:r>
              <a:rPr lang="pt-BR" dirty="0" smtClean="0"/>
              <a:t> </a:t>
            </a:r>
            <a:r>
              <a:rPr lang="pt-BR" dirty="0" err="1" smtClean="0"/>
              <a:t>Envolvement</a:t>
            </a:r>
            <a:r>
              <a:rPr lang="pt-BR" dirty="0" smtClean="0"/>
              <a:t> </a:t>
            </a:r>
          </a:p>
          <a:p>
            <a:r>
              <a:rPr lang="pt-BR" dirty="0" err="1" smtClean="0"/>
              <a:t>Bacterial</a:t>
            </a:r>
            <a:r>
              <a:rPr lang="pt-BR" dirty="0" smtClean="0"/>
              <a:t> </a:t>
            </a:r>
            <a:r>
              <a:rPr lang="pt-BR" dirty="0" err="1" smtClean="0"/>
              <a:t>Meningitis</a:t>
            </a:r>
            <a:endParaRPr lang="pt-BR" dirty="0" smtClean="0"/>
          </a:p>
          <a:p>
            <a:r>
              <a:rPr lang="pt-BR" dirty="0" err="1" smtClean="0"/>
              <a:t>Inadequate</a:t>
            </a:r>
            <a:r>
              <a:rPr lang="pt-BR" dirty="0" smtClean="0"/>
              <a:t> </a:t>
            </a:r>
            <a:r>
              <a:rPr lang="pt-BR" dirty="0" err="1" smtClean="0"/>
              <a:t>sample</a:t>
            </a:r>
            <a:r>
              <a:rPr lang="pt-BR" dirty="0" smtClean="0"/>
              <a:t>: </a:t>
            </a:r>
            <a:r>
              <a:rPr lang="pt-BR" dirty="0" err="1" smtClean="0"/>
              <a:t>collection</a:t>
            </a:r>
            <a:r>
              <a:rPr lang="pt-BR" dirty="0" smtClean="0"/>
              <a:t> / </a:t>
            </a:r>
            <a:r>
              <a:rPr lang="pt-BR" dirty="0" err="1" smtClean="0"/>
              <a:t>transport</a:t>
            </a:r>
            <a:r>
              <a:rPr lang="pt-BR" dirty="0" smtClean="0"/>
              <a:t> / </a:t>
            </a:r>
            <a:r>
              <a:rPr lang="pt-BR" dirty="0" err="1" smtClean="0"/>
              <a:t>storage</a:t>
            </a:r>
            <a:r>
              <a:rPr lang="pt-BR" dirty="0" smtClean="0"/>
              <a:t>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8392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t-BR" dirty="0" err="1" smtClean="0"/>
              <a:t>Meningitis</a:t>
            </a:r>
            <a:r>
              <a:rPr lang="pt-BR" dirty="0" smtClean="0"/>
              <a:t> </a:t>
            </a:r>
            <a:r>
              <a:rPr lang="pt-BR" dirty="0" err="1" smtClean="0"/>
              <a:t>Patients</a:t>
            </a:r>
            <a:endParaRPr lang="pt-BR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21873" y="1639616"/>
            <a:ext cx="5700254" cy="4797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6336" y="6381328"/>
            <a:ext cx="14446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9098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METHODS</a:t>
            </a:r>
            <a:endParaRPr lang="pt-B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2177" y="1268759"/>
            <a:ext cx="7874279" cy="4957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5263774" y="6237312"/>
            <a:ext cx="3844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Casas </a:t>
            </a:r>
            <a:r>
              <a:rPr lang="pt-BR" sz="1400" i="1" dirty="0" smtClean="0"/>
              <a:t>et al, </a:t>
            </a:r>
            <a:r>
              <a:rPr lang="pt-BR" sz="1400" dirty="0" err="1" smtClean="0"/>
              <a:t>Journal</a:t>
            </a:r>
            <a:r>
              <a:rPr lang="pt-BR" sz="1400" dirty="0" smtClean="0"/>
              <a:t> </a:t>
            </a:r>
            <a:r>
              <a:rPr lang="pt-BR" sz="1400" dirty="0" err="1" smtClean="0"/>
              <a:t>of</a:t>
            </a:r>
            <a:r>
              <a:rPr lang="pt-BR" sz="1400" dirty="0" smtClean="0"/>
              <a:t> Medical Virology,1999</a:t>
            </a:r>
          </a:p>
          <a:p>
            <a:r>
              <a:rPr lang="pt-BR" sz="1400" dirty="0" err="1" smtClean="0"/>
              <a:t>Oberste</a:t>
            </a:r>
            <a:r>
              <a:rPr lang="pt-BR" sz="1400" dirty="0" smtClean="0"/>
              <a:t> </a:t>
            </a:r>
            <a:r>
              <a:rPr lang="pt-BR" sz="1400" i="1" dirty="0" smtClean="0"/>
              <a:t>et al, </a:t>
            </a:r>
            <a:r>
              <a:rPr lang="pt-BR" sz="1400" i="1" dirty="0" err="1" smtClean="0"/>
              <a:t>Virus</a:t>
            </a:r>
            <a:r>
              <a:rPr lang="pt-BR" sz="1400" i="1" dirty="0" smtClean="0"/>
              <a:t> Research, 1999</a:t>
            </a:r>
            <a:endParaRPr lang="pt-BR" sz="1400" i="1" dirty="0"/>
          </a:p>
        </p:txBody>
      </p:sp>
    </p:spTree>
    <p:extLst>
      <p:ext uri="{BB962C8B-B14F-4D97-AF65-F5344CB8AC3E}">
        <p14:creationId xmlns:p14="http://schemas.microsoft.com/office/powerpoint/2010/main" xmlns="" val="84916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Seasonality</a:t>
            </a:r>
            <a:endParaRPr lang="pt-BR" dirty="0"/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44559508"/>
              </p:ext>
            </p:extLst>
          </p:nvPr>
        </p:nvGraphicFramePr>
        <p:xfrm>
          <a:off x="467544" y="1916832"/>
          <a:ext cx="8064896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934908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2520280" cy="1261872"/>
          </a:xfrm>
        </p:spPr>
        <p:txBody>
          <a:bodyPr/>
          <a:lstStyle/>
          <a:p>
            <a:r>
              <a:rPr lang="pt-BR" sz="3600" dirty="0" err="1" smtClean="0"/>
              <a:t>Nucleotide</a:t>
            </a:r>
            <a:r>
              <a:rPr lang="pt-BR" sz="3600" dirty="0" smtClean="0"/>
              <a:t> </a:t>
            </a:r>
            <a:r>
              <a:rPr lang="pt-BR" sz="3600" dirty="0" err="1" smtClean="0"/>
              <a:t>sequencing</a:t>
            </a:r>
            <a:r>
              <a:rPr lang="pt-BR" sz="3600" dirty="0" smtClean="0"/>
              <a:t> </a:t>
            </a:r>
            <a:endParaRPr lang="pt-BR" sz="3600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sz="2000" dirty="0" smtClean="0"/>
              <a:t>EV </a:t>
            </a:r>
            <a:r>
              <a:rPr lang="pt-BR" sz="2000" dirty="0" err="1" smtClean="0"/>
              <a:t>Typing</a:t>
            </a:r>
            <a:endParaRPr lang="pt-BR" sz="2000" dirty="0" smtClean="0"/>
          </a:p>
          <a:p>
            <a:endParaRPr lang="pt-BR" sz="2000" dirty="0"/>
          </a:p>
          <a:p>
            <a:r>
              <a:rPr lang="pt-BR" sz="2000" dirty="0" smtClean="0"/>
              <a:t>12 </a:t>
            </a:r>
            <a:r>
              <a:rPr lang="pt-BR" sz="2000" dirty="0" err="1" smtClean="0"/>
              <a:t>samples</a:t>
            </a:r>
            <a:r>
              <a:rPr lang="pt-BR" sz="2000" dirty="0" smtClean="0"/>
              <a:t> </a:t>
            </a:r>
            <a:endParaRPr lang="pt-BR" sz="20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07132"/>
            <a:ext cx="5789811" cy="6550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ângulo 5"/>
          <p:cNvSpPr/>
          <p:nvPr/>
        </p:nvSpPr>
        <p:spPr>
          <a:xfrm>
            <a:off x="6300192" y="1196752"/>
            <a:ext cx="2232248" cy="864096"/>
          </a:xfrm>
          <a:prstGeom prst="rect">
            <a:avLst/>
          </a:prstGeom>
          <a:noFill/>
          <a:ln w="508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429000"/>
            <a:ext cx="2286000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093296"/>
            <a:ext cx="2286000" cy="692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6390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278160"/>
            <a:ext cx="8229600" cy="990600"/>
          </a:xfrm>
        </p:spPr>
        <p:txBody>
          <a:bodyPr>
            <a:noAutofit/>
          </a:bodyPr>
          <a:lstStyle/>
          <a:p>
            <a:r>
              <a:rPr lang="pt-BR" sz="3600" dirty="0" err="1"/>
              <a:t>Nucleotide</a:t>
            </a:r>
            <a:r>
              <a:rPr lang="pt-BR" sz="3600" dirty="0"/>
              <a:t> </a:t>
            </a:r>
            <a:r>
              <a:rPr lang="pt-BR" sz="3600" dirty="0" err="1"/>
              <a:t>sequencing</a:t>
            </a:r>
            <a:r>
              <a:rPr lang="pt-BR" sz="3600" dirty="0"/>
              <a:t>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004048" y="5570076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 err="1" smtClean="0">
                <a:solidFill>
                  <a:srgbClr val="C00000"/>
                </a:solidFill>
              </a:rPr>
              <a:t>Human</a:t>
            </a:r>
            <a:r>
              <a:rPr lang="pt-BR" sz="2800" dirty="0" smtClean="0">
                <a:solidFill>
                  <a:srgbClr val="C00000"/>
                </a:solidFill>
              </a:rPr>
              <a:t> </a:t>
            </a:r>
            <a:r>
              <a:rPr lang="pt-BR" sz="2800" dirty="0" err="1" smtClean="0">
                <a:solidFill>
                  <a:srgbClr val="C00000"/>
                </a:solidFill>
              </a:rPr>
              <a:t>Echovirus</a:t>
            </a:r>
            <a:r>
              <a:rPr lang="pt-BR" sz="2800" dirty="0" smtClean="0">
                <a:solidFill>
                  <a:srgbClr val="C00000"/>
                </a:solidFill>
              </a:rPr>
              <a:t> 30</a:t>
            </a:r>
            <a:endParaRPr lang="pt-BR" sz="2800" dirty="0">
              <a:solidFill>
                <a:srgbClr val="C000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138" y="1447800"/>
            <a:ext cx="7705725" cy="3962400"/>
          </a:xfrm>
          <a:prstGeom prst="rect">
            <a:avLst/>
          </a:prstGeom>
          <a:noFill/>
          <a:ln w="15875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369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990600"/>
          </a:xfrm>
        </p:spPr>
        <p:txBody>
          <a:bodyPr/>
          <a:lstStyle/>
          <a:p>
            <a:r>
              <a:rPr lang="pt-BR" sz="3600" dirty="0" err="1"/>
              <a:t>Nucleotide</a:t>
            </a:r>
            <a:r>
              <a:rPr lang="pt-BR" sz="3600" dirty="0"/>
              <a:t> </a:t>
            </a:r>
            <a:r>
              <a:rPr lang="pt-BR" sz="3600" dirty="0" err="1"/>
              <a:t>sequencing</a:t>
            </a:r>
            <a:r>
              <a:rPr lang="pt-BR" sz="3600" dirty="0"/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8433677" cy="23762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300192" y="472514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ECHOVIRUS 4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3729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7504" y="278160"/>
            <a:ext cx="8229600" cy="990600"/>
          </a:xfrm>
        </p:spPr>
        <p:txBody>
          <a:bodyPr/>
          <a:lstStyle/>
          <a:p>
            <a:r>
              <a:rPr lang="pt-BR" sz="3600" dirty="0" err="1" smtClean="0"/>
              <a:t>Nucleotide</a:t>
            </a:r>
            <a:r>
              <a:rPr lang="pt-BR" sz="3600" dirty="0" smtClean="0"/>
              <a:t> </a:t>
            </a:r>
            <a:r>
              <a:rPr lang="pt-BR" sz="3600" dirty="0" err="1" smtClean="0"/>
              <a:t>sequencing</a:t>
            </a:r>
            <a:r>
              <a:rPr lang="pt-BR" sz="3600" dirty="0" smtClean="0"/>
              <a:t> </a:t>
            </a:r>
            <a:endParaRPr lang="pt-BR" sz="36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5148064" y="593998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HUMAN ECHOVIRUS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4022" y="1643995"/>
            <a:ext cx="7726410" cy="38012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8334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Conclusions</a:t>
            </a:r>
            <a:endParaRPr lang="pt-BR" dirty="0"/>
          </a:p>
        </p:txBody>
      </p:sp>
      <p:sp>
        <p:nvSpPr>
          <p:cNvPr id="10" name="Espaço Reservado para Conteúdo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800" dirty="0" smtClean="0"/>
              <a:t>The molecular </a:t>
            </a:r>
            <a:r>
              <a:rPr lang="pt-BR" sz="2800" dirty="0" err="1" smtClean="0"/>
              <a:t>methodology</a:t>
            </a:r>
            <a:r>
              <a:rPr lang="pt-BR" sz="2800" dirty="0" smtClean="0"/>
              <a:t> </a:t>
            </a:r>
            <a:r>
              <a:rPr lang="pt-BR" sz="2800" dirty="0" err="1" smtClean="0"/>
              <a:t>was</a:t>
            </a:r>
            <a:r>
              <a:rPr lang="pt-BR" sz="2800" dirty="0" smtClean="0"/>
              <a:t> </a:t>
            </a:r>
            <a:r>
              <a:rPr lang="pt-BR" sz="2800" dirty="0" err="1" smtClean="0"/>
              <a:t>efective</a:t>
            </a:r>
            <a:r>
              <a:rPr lang="pt-BR" sz="2800" dirty="0" smtClean="0"/>
              <a:t> </a:t>
            </a:r>
            <a:r>
              <a:rPr lang="pt-BR" sz="2800" dirty="0" err="1" smtClean="0"/>
              <a:t>and</a:t>
            </a:r>
            <a:r>
              <a:rPr lang="pt-BR" sz="2800" dirty="0" smtClean="0"/>
              <a:t> </a:t>
            </a:r>
            <a:r>
              <a:rPr lang="pt-BR" sz="2800" dirty="0" err="1" smtClean="0"/>
              <a:t>fast</a:t>
            </a:r>
            <a:r>
              <a:rPr lang="pt-BR" sz="2800" dirty="0" smtClean="0"/>
              <a:t> </a:t>
            </a:r>
            <a:r>
              <a:rPr lang="pt-BR" sz="2800" dirty="0" err="1" smtClean="0"/>
              <a:t>to</a:t>
            </a:r>
            <a:r>
              <a:rPr lang="pt-BR" sz="2800" dirty="0" smtClean="0"/>
              <a:t> define </a:t>
            </a:r>
            <a:r>
              <a:rPr lang="pt-BR" sz="2800" dirty="0" err="1" smtClean="0"/>
              <a:t>the</a:t>
            </a:r>
            <a:r>
              <a:rPr lang="pt-BR" sz="2800" dirty="0" smtClean="0"/>
              <a:t> </a:t>
            </a:r>
            <a:r>
              <a:rPr lang="pt-BR" sz="2800" dirty="0" err="1" smtClean="0"/>
              <a:t>etiology</a:t>
            </a:r>
            <a:r>
              <a:rPr lang="pt-BR" sz="2800" dirty="0" smtClean="0"/>
              <a:t> </a:t>
            </a:r>
            <a:r>
              <a:rPr lang="pt-BR" sz="2800" dirty="0" err="1" smtClean="0"/>
              <a:t>of</a:t>
            </a:r>
            <a:r>
              <a:rPr lang="pt-BR" sz="2800" dirty="0" smtClean="0"/>
              <a:t> </a:t>
            </a:r>
            <a:r>
              <a:rPr lang="pt-BR" sz="2800" dirty="0" err="1" smtClean="0"/>
              <a:t>meningitis</a:t>
            </a:r>
            <a:r>
              <a:rPr lang="pt-BR" sz="2800" dirty="0" smtClean="0"/>
              <a:t>.</a:t>
            </a:r>
          </a:p>
          <a:p>
            <a:r>
              <a:rPr lang="pt-BR" sz="2800" dirty="0" smtClean="0"/>
              <a:t>CNS </a:t>
            </a:r>
            <a:r>
              <a:rPr lang="pt-BR" sz="2800" dirty="0" err="1" smtClean="0"/>
              <a:t>infection</a:t>
            </a:r>
            <a:r>
              <a:rPr lang="pt-BR" sz="2800" dirty="0" smtClean="0"/>
              <a:t> for EV </a:t>
            </a:r>
            <a:r>
              <a:rPr lang="pt-BR" sz="2800" dirty="0" err="1" smtClean="0"/>
              <a:t>was</a:t>
            </a:r>
            <a:r>
              <a:rPr lang="pt-BR" sz="2800" dirty="0" smtClean="0"/>
              <a:t> </a:t>
            </a:r>
            <a:r>
              <a:rPr lang="pt-BR" sz="2800" dirty="0" err="1" smtClean="0"/>
              <a:t>observed</a:t>
            </a:r>
            <a:r>
              <a:rPr lang="pt-BR" sz="2800" dirty="0" smtClean="0"/>
              <a:t> in </a:t>
            </a:r>
            <a:r>
              <a:rPr lang="pt-BR" sz="2800" dirty="0" err="1" smtClean="0"/>
              <a:t>the</a:t>
            </a:r>
            <a:r>
              <a:rPr lang="pt-BR" sz="2800" dirty="0" smtClean="0"/>
              <a:t> </a:t>
            </a:r>
            <a:r>
              <a:rPr lang="pt-BR" sz="2800" dirty="0" err="1" smtClean="0"/>
              <a:t>summer</a:t>
            </a:r>
            <a:r>
              <a:rPr lang="pt-BR" sz="2800" dirty="0" smtClean="0"/>
              <a:t> (</a:t>
            </a:r>
            <a:r>
              <a:rPr lang="pt-BR" sz="2800" dirty="0" err="1" smtClean="0"/>
              <a:t>higher</a:t>
            </a:r>
            <a:r>
              <a:rPr lang="pt-BR" sz="2800" dirty="0" smtClean="0"/>
              <a:t> </a:t>
            </a:r>
            <a:r>
              <a:rPr lang="pt-BR" sz="2800" dirty="0" err="1" smtClean="0"/>
              <a:t>temperatures</a:t>
            </a:r>
            <a:r>
              <a:rPr lang="pt-BR" sz="2800" dirty="0" smtClean="0"/>
              <a:t>).</a:t>
            </a:r>
          </a:p>
          <a:p>
            <a:r>
              <a:rPr lang="pt-BR" sz="2800" dirty="0" smtClean="0"/>
              <a:t>The EV </a:t>
            </a:r>
            <a:r>
              <a:rPr lang="pt-BR" sz="2800" dirty="0" err="1" smtClean="0"/>
              <a:t>types</a:t>
            </a:r>
            <a:r>
              <a:rPr lang="pt-BR" sz="2800" dirty="0" smtClean="0"/>
              <a:t> </a:t>
            </a:r>
            <a:r>
              <a:rPr lang="pt-BR" sz="2800" dirty="0" err="1" smtClean="0"/>
              <a:t>found</a:t>
            </a:r>
            <a:r>
              <a:rPr lang="pt-BR" sz="2800" dirty="0" smtClean="0"/>
              <a:t> </a:t>
            </a:r>
            <a:r>
              <a:rPr lang="pt-BR" sz="2800" dirty="0" err="1" smtClean="0"/>
              <a:t>were</a:t>
            </a:r>
            <a:r>
              <a:rPr lang="pt-BR" sz="2800" dirty="0" smtClean="0"/>
              <a:t> </a:t>
            </a:r>
            <a:r>
              <a:rPr lang="pt-BR" sz="2800" dirty="0" err="1" smtClean="0"/>
              <a:t>Human</a:t>
            </a:r>
            <a:r>
              <a:rPr lang="pt-BR" sz="2800" dirty="0" smtClean="0"/>
              <a:t> </a:t>
            </a:r>
            <a:r>
              <a:rPr lang="pt-BR" sz="2800" dirty="0" err="1" smtClean="0"/>
              <a:t>Echovirus</a:t>
            </a:r>
            <a:endParaRPr lang="pt-BR" sz="2800" dirty="0" smtClean="0"/>
          </a:p>
          <a:p>
            <a:r>
              <a:rPr lang="pt-BR" sz="2800" dirty="0" smtClean="0"/>
              <a:t>It </a:t>
            </a:r>
            <a:r>
              <a:rPr lang="pt-BR" sz="2800" dirty="0" err="1" smtClean="0"/>
              <a:t>was</a:t>
            </a:r>
            <a:r>
              <a:rPr lang="pt-BR" sz="2800" dirty="0" smtClean="0"/>
              <a:t> </a:t>
            </a:r>
            <a:r>
              <a:rPr lang="pt-BR" sz="2800" dirty="0" err="1" smtClean="0"/>
              <a:t>observed</a:t>
            </a:r>
            <a:r>
              <a:rPr lang="pt-BR" sz="2800" dirty="0" smtClean="0"/>
              <a:t> a </a:t>
            </a:r>
            <a:r>
              <a:rPr lang="pt-BR" sz="2800" dirty="0" err="1" smtClean="0"/>
              <a:t>predominance</a:t>
            </a:r>
            <a:r>
              <a:rPr lang="pt-BR" sz="2800" dirty="0" smtClean="0"/>
              <a:t> </a:t>
            </a:r>
            <a:r>
              <a:rPr lang="pt-BR" sz="2800" dirty="0" err="1" smtClean="0"/>
              <a:t>of</a:t>
            </a:r>
            <a:r>
              <a:rPr lang="pt-BR" sz="2800" dirty="0" smtClean="0"/>
              <a:t> EV </a:t>
            </a:r>
            <a:r>
              <a:rPr lang="pt-BR" sz="2800" dirty="0" err="1" smtClean="0"/>
              <a:t>infection</a:t>
            </a:r>
            <a:r>
              <a:rPr lang="pt-BR" sz="2800" dirty="0" smtClean="0"/>
              <a:t> in </a:t>
            </a:r>
            <a:r>
              <a:rPr lang="pt-BR" sz="2800" dirty="0" err="1" smtClean="0"/>
              <a:t>the</a:t>
            </a:r>
            <a:r>
              <a:rPr lang="pt-BR" sz="2800" dirty="0" smtClean="0"/>
              <a:t> ages </a:t>
            </a:r>
            <a:r>
              <a:rPr lang="pt-BR" sz="2800" dirty="0" err="1" smtClean="0"/>
              <a:t>of</a:t>
            </a:r>
            <a:r>
              <a:rPr lang="pt-BR" sz="2800" dirty="0" smtClean="0"/>
              <a:t>  4 </a:t>
            </a:r>
            <a:r>
              <a:rPr lang="pt-BR" sz="2800" dirty="0" err="1" smtClean="0"/>
              <a:t>to</a:t>
            </a:r>
            <a:r>
              <a:rPr lang="pt-BR" sz="2800" dirty="0" smtClean="0"/>
              <a:t> 17 years old.</a:t>
            </a:r>
          </a:p>
          <a:p>
            <a:r>
              <a:rPr lang="pt-BR" sz="2800" dirty="0" smtClean="0"/>
              <a:t>It </a:t>
            </a:r>
            <a:r>
              <a:rPr lang="pt-BR" sz="2800" dirty="0" err="1" smtClean="0"/>
              <a:t>was</a:t>
            </a:r>
            <a:r>
              <a:rPr lang="pt-BR" sz="2800" dirty="0" smtClean="0"/>
              <a:t> </a:t>
            </a:r>
            <a:r>
              <a:rPr lang="pt-BR" sz="2800" dirty="0" err="1" smtClean="0"/>
              <a:t>not</a:t>
            </a:r>
            <a:r>
              <a:rPr lang="pt-BR" sz="2800" dirty="0" smtClean="0"/>
              <a:t> </a:t>
            </a:r>
            <a:r>
              <a:rPr lang="pt-BR" sz="2800" dirty="0" err="1" smtClean="0"/>
              <a:t>possible</a:t>
            </a:r>
            <a:r>
              <a:rPr lang="pt-BR" sz="2800" dirty="0" smtClean="0"/>
              <a:t> </a:t>
            </a:r>
            <a:r>
              <a:rPr lang="pt-BR" sz="2800" dirty="0" err="1" smtClean="0"/>
              <a:t>to</a:t>
            </a:r>
            <a:r>
              <a:rPr lang="pt-BR" sz="2800" dirty="0" smtClean="0"/>
              <a:t> </a:t>
            </a:r>
            <a:r>
              <a:rPr lang="pt-BR" sz="2800" dirty="0" err="1" smtClean="0"/>
              <a:t>identify</a:t>
            </a:r>
            <a:r>
              <a:rPr lang="pt-BR" sz="2800" dirty="0" smtClean="0"/>
              <a:t> </a:t>
            </a:r>
            <a:r>
              <a:rPr lang="pt-BR" sz="2800" dirty="0" err="1" smtClean="0"/>
              <a:t>the</a:t>
            </a:r>
            <a:r>
              <a:rPr lang="pt-BR" sz="2800" dirty="0" smtClean="0"/>
              <a:t> </a:t>
            </a:r>
            <a:r>
              <a:rPr lang="pt-BR" sz="2800" dirty="0" err="1" smtClean="0"/>
              <a:t>etiologic</a:t>
            </a:r>
            <a:r>
              <a:rPr lang="pt-BR" sz="2800" dirty="0" smtClean="0"/>
              <a:t> </a:t>
            </a:r>
            <a:r>
              <a:rPr lang="pt-BR" sz="2800" dirty="0" err="1" smtClean="0"/>
              <a:t>agent</a:t>
            </a:r>
            <a:r>
              <a:rPr lang="pt-BR" sz="2800" dirty="0" smtClean="0"/>
              <a:t> in </a:t>
            </a:r>
            <a:r>
              <a:rPr lang="pt-BR" sz="2800" dirty="0" err="1" smtClean="0"/>
              <a:t>the</a:t>
            </a:r>
            <a:r>
              <a:rPr lang="pt-BR" sz="2800" dirty="0" smtClean="0"/>
              <a:t> </a:t>
            </a:r>
            <a:r>
              <a:rPr lang="pt-BR" sz="2800" dirty="0" err="1" smtClean="0"/>
              <a:t>majority</a:t>
            </a:r>
            <a:r>
              <a:rPr lang="pt-BR" sz="2800" dirty="0" smtClean="0"/>
              <a:t> </a:t>
            </a:r>
            <a:r>
              <a:rPr lang="pt-BR" sz="2800" dirty="0" err="1" smtClean="0"/>
              <a:t>of</a:t>
            </a:r>
            <a:r>
              <a:rPr lang="pt-BR" sz="2800" dirty="0" smtClean="0"/>
              <a:t> </a:t>
            </a:r>
            <a:r>
              <a:rPr lang="pt-BR" sz="2800" dirty="0" err="1" smtClean="0"/>
              <a:t>the</a:t>
            </a:r>
            <a:r>
              <a:rPr lang="pt-BR" sz="2800" dirty="0" smtClean="0"/>
              <a:t> </a:t>
            </a:r>
            <a:r>
              <a:rPr lang="pt-BR" sz="2800" dirty="0" err="1" smtClean="0"/>
              <a:t>samples</a:t>
            </a:r>
            <a:r>
              <a:rPr lang="pt-BR" sz="2800" dirty="0" smtClean="0"/>
              <a:t>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90163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Research Background</a:t>
            </a:r>
            <a:endParaRPr lang="pt-B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79512" y="2564904"/>
            <a:ext cx="459685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ço Reservado para Conteúdo 1"/>
          <p:cNvSpPr>
            <a:spLocks noGrp="1"/>
          </p:cNvSpPr>
          <p:nvPr>
            <p:ph sz="half" idx="2"/>
          </p:nvPr>
        </p:nvSpPr>
        <p:spPr>
          <a:xfrm>
            <a:off x="4716016" y="1916832"/>
            <a:ext cx="4176464" cy="3898760"/>
          </a:xfrm>
        </p:spPr>
        <p:txBody>
          <a:bodyPr/>
          <a:lstStyle/>
          <a:p>
            <a:r>
              <a:rPr lang="en-US" dirty="0" smtClean="0"/>
              <a:t>Notifiable</a:t>
            </a:r>
            <a:r>
              <a:rPr lang="pt-BR" dirty="0" smtClean="0"/>
              <a:t> </a:t>
            </a:r>
            <a:r>
              <a:rPr lang="en-US" dirty="0" smtClean="0"/>
              <a:t>Disease</a:t>
            </a:r>
            <a:r>
              <a:rPr lang="pt-BR" dirty="0" smtClean="0"/>
              <a:t> in </a:t>
            </a:r>
            <a:r>
              <a:rPr lang="pt-BR" dirty="0" err="1" smtClean="0"/>
              <a:t>the</a:t>
            </a:r>
            <a:r>
              <a:rPr lang="pt-BR" dirty="0" smtClean="0"/>
              <a:t> </a:t>
            </a:r>
            <a:r>
              <a:rPr lang="pt-BR" dirty="0" err="1"/>
              <a:t>N</a:t>
            </a:r>
            <a:r>
              <a:rPr lang="pt-BR" dirty="0" err="1" smtClean="0"/>
              <a:t>ational</a:t>
            </a:r>
            <a:r>
              <a:rPr lang="pt-BR" dirty="0" smtClean="0"/>
              <a:t> Health System </a:t>
            </a:r>
          </a:p>
          <a:p>
            <a:r>
              <a:rPr lang="pt-BR" dirty="0" err="1" smtClean="0"/>
              <a:t>Around</a:t>
            </a:r>
            <a:r>
              <a:rPr lang="pt-BR" dirty="0" smtClean="0"/>
              <a:t> 1000 </a:t>
            </a:r>
            <a:r>
              <a:rPr lang="pt-BR" dirty="0" err="1" smtClean="0"/>
              <a:t>meningitis</a:t>
            </a:r>
            <a:r>
              <a:rPr lang="pt-BR" dirty="0" smtClean="0"/>
              <a:t> cases per </a:t>
            </a:r>
            <a:r>
              <a:rPr lang="pt-BR" dirty="0" err="1" smtClean="0"/>
              <a:t>year</a:t>
            </a:r>
            <a:endParaRPr lang="pt-BR" dirty="0" smtClean="0"/>
          </a:p>
          <a:p>
            <a:r>
              <a:rPr lang="pt-BR" dirty="0" err="1" smtClean="0"/>
              <a:t>All</a:t>
            </a:r>
            <a:r>
              <a:rPr lang="pt-BR" dirty="0" smtClean="0"/>
              <a:t> </a:t>
            </a:r>
            <a:r>
              <a:rPr lang="pt-BR" dirty="0" err="1" smtClean="0"/>
              <a:t>etiology</a:t>
            </a:r>
            <a:endParaRPr lang="pt-BR" dirty="0" smtClean="0"/>
          </a:p>
          <a:p>
            <a:r>
              <a:rPr lang="pt-BR" b="1" dirty="0" err="1" smtClean="0"/>
              <a:t>Estimated</a:t>
            </a:r>
            <a:r>
              <a:rPr lang="pt-BR" dirty="0" smtClean="0"/>
              <a:t> 60% - viral </a:t>
            </a:r>
            <a:r>
              <a:rPr lang="pt-BR" dirty="0" err="1" smtClean="0"/>
              <a:t>etiology</a:t>
            </a:r>
            <a:endParaRPr lang="pt-BR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192588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0" y="404664"/>
            <a:ext cx="2771800" cy="1261872"/>
          </a:xfrm>
        </p:spPr>
        <p:txBody>
          <a:bodyPr/>
          <a:lstStyle/>
          <a:p>
            <a:r>
              <a:rPr lang="pt-BR" sz="4400" dirty="0" err="1" smtClean="0"/>
              <a:t>Currently</a:t>
            </a:r>
            <a:endParaRPr lang="pt-BR" sz="440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2771800" y="2088224"/>
            <a:ext cx="6192688" cy="278093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Establishing a flowchart for CSF collecting</a:t>
            </a:r>
          </a:p>
          <a:p>
            <a:r>
              <a:rPr lang="en-US" dirty="0"/>
              <a:t> Introduction of lactate quantification </a:t>
            </a:r>
          </a:p>
          <a:p>
            <a:r>
              <a:rPr lang="en-US" dirty="0"/>
              <a:t>DNA/RNA Extraction – commercial </a:t>
            </a:r>
            <a:r>
              <a:rPr lang="en-US" dirty="0" err="1"/>
              <a:t>reagentes</a:t>
            </a:r>
            <a:endParaRPr lang="en-US" dirty="0"/>
          </a:p>
          <a:p>
            <a:r>
              <a:rPr lang="en-US" dirty="0"/>
              <a:t>Real Time PCR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half" idx="2"/>
          </p:nvPr>
        </p:nvSpPr>
        <p:spPr>
          <a:xfrm>
            <a:off x="395536" y="2490592"/>
            <a:ext cx="2201361" cy="1586480"/>
          </a:xfrm>
        </p:spPr>
        <p:txBody>
          <a:bodyPr>
            <a:normAutofit lnSpcReduction="10000"/>
          </a:bodyPr>
          <a:lstStyle/>
          <a:p>
            <a:r>
              <a:rPr lang="pt-BR" sz="3200" dirty="0" err="1" smtClean="0"/>
              <a:t>Changes</a:t>
            </a:r>
            <a:r>
              <a:rPr lang="pt-BR" sz="3200" dirty="0" smtClean="0"/>
              <a:t> </a:t>
            </a:r>
            <a:r>
              <a:rPr lang="pt-BR" sz="3200" dirty="0" err="1" smtClean="0"/>
              <a:t>and</a:t>
            </a:r>
            <a:r>
              <a:rPr lang="pt-BR" sz="3200" dirty="0" smtClean="0"/>
              <a:t> </a:t>
            </a:r>
          </a:p>
          <a:p>
            <a:r>
              <a:rPr lang="pt-BR" sz="3200" dirty="0" err="1" smtClean="0"/>
              <a:t>Benefits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xmlns="" val="955304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pt-BR" sz="3600" dirty="0" err="1" smtClean="0"/>
              <a:t>Investigation</a:t>
            </a:r>
            <a:r>
              <a:rPr lang="pt-BR" sz="3600" dirty="0" smtClean="0"/>
              <a:t> </a:t>
            </a:r>
            <a:r>
              <a:rPr lang="pt-BR" sz="3600" dirty="0" err="1" smtClean="0"/>
              <a:t>and</a:t>
            </a:r>
            <a:r>
              <a:rPr lang="pt-BR" sz="3600" dirty="0" smtClean="0"/>
              <a:t> Molecular </a:t>
            </a:r>
            <a:r>
              <a:rPr lang="pt-BR" sz="3600" dirty="0" err="1" smtClean="0"/>
              <a:t>Epidemiology</a:t>
            </a:r>
            <a:r>
              <a:rPr lang="pt-BR" sz="3200" dirty="0" smtClean="0"/>
              <a:t>: </a:t>
            </a:r>
          </a:p>
          <a:p>
            <a:pPr lvl="1"/>
            <a:r>
              <a:rPr lang="pt-BR" sz="3600" b="1" dirty="0" err="1" smtClean="0"/>
              <a:t>Adenoviruses</a:t>
            </a:r>
            <a:endParaRPr lang="pt-BR" sz="3600" b="1" dirty="0" smtClean="0"/>
          </a:p>
          <a:p>
            <a:pPr lvl="2"/>
            <a:r>
              <a:rPr lang="pt-BR" sz="3600" b="1" dirty="0" err="1" smtClean="0"/>
              <a:t>Flavivirus</a:t>
            </a:r>
            <a:endParaRPr lang="pt-BR" sz="3600" b="1" dirty="0" smtClean="0"/>
          </a:p>
          <a:p>
            <a:pPr lvl="2"/>
            <a:r>
              <a:rPr lang="pt-BR" sz="3600" b="1" dirty="0" err="1"/>
              <a:t>Arenavirus</a:t>
            </a:r>
            <a:endParaRPr lang="pt-BR" sz="3600" b="1" dirty="0" smtClean="0"/>
          </a:p>
          <a:p>
            <a:r>
              <a:rPr lang="pt-BR" sz="3600" dirty="0" err="1" smtClean="0"/>
              <a:t>Patients</a:t>
            </a:r>
            <a:r>
              <a:rPr lang="pt-BR" sz="3600" dirty="0" smtClean="0"/>
              <a:t> </a:t>
            </a:r>
            <a:r>
              <a:rPr lang="pt-BR" sz="3600" dirty="0" err="1" smtClean="0"/>
              <a:t>with</a:t>
            </a:r>
            <a:r>
              <a:rPr lang="pt-BR" sz="3600" dirty="0" smtClean="0"/>
              <a:t> </a:t>
            </a:r>
            <a:r>
              <a:rPr lang="pt-BR" sz="3600" dirty="0" err="1" smtClean="0"/>
              <a:t>signs</a:t>
            </a:r>
            <a:r>
              <a:rPr lang="pt-BR" sz="3600" dirty="0" smtClean="0"/>
              <a:t> </a:t>
            </a:r>
            <a:r>
              <a:rPr lang="pt-BR" sz="3600" dirty="0" err="1" smtClean="0"/>
              <a:t>and</a:t>
            </a:r>
            <a:r>
              <a:rPr lang="pt-BR" sz="3600" dirty="0" smtClean="0"/>
              <a:t> </a:t>
            </a:r>
            <a:r>
              <a:rPr lang="pt-BR" sz="3600" dirty="0" err="1" smtClean="0"/>
              <a:t>symptoms</a:t>
            </a:r>
            <a:r>
              <a:rPr lang="pt-BR" sz="3600" dirty="0" smtClean="0"/>
              <a:t> </a:t>
            </a:r>
            <a:r>
              <a:rPr lang="pt-BR" sz="3600" dirty="0" err="1" smtClean="0"/>
              <a:t>of</a:t>
            </a:r>
            <a:r>
              <a:rPr lang="pt-BR" sz="3600" dirty="0" smtClean="0"/>
              <a:t> </a:t>
            </a:r>
            <a:r>
              <a:rPr lang="pt-BR" sz="3600" dirty="0" err="1" smtClean="0"/>
              <a:t>encephalitis</a:t>
            </a:r>
            <a:r>
              <a:rPr lang="pt-BR" sz="3600" dirty="0" smtClean="0"/>
              <a:t> </a:t>
            </a:r>
            <a:r>
              <a:rPr lang="pt-BR" sz="3600" dirty="0" err="1"/>
              <a:t>and</a:t>
            </a:r>
            <a:r>
              <a:rPr lang="pt-BR" sz="3600" dirty="0"/>
              <a:t> </a:t>
            </a:r>
            <a:r>
              <a:rPr lang="pt-BR" sz="3600" dirty="0" err="1"/>
              <a:t>meningoencephalitis</a:t>
            </a:r>
            <a:r>
              <a:rPr lang="pt-BR" sz="3600" dirty="0"/>
              <a:t> 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2"/>
          </p:nvPr>
        </p:nvSpPr>
        <p:spPr>
          <a:xfrm>
            <a:off x="179512" y="2348880"/>
            <a:ext cx="2736304" cy="1728192"/>
          </a:xfrm>
        </p:spPr>
        <p:txBody>
          <a:bodyPr>
            <a:normAutofit/>
          </a:bodyPr>
          <a:lstStyle/>
          <a:p>
            <a:r>
              <a:rPr lang="pt-BR" sz="3600" dirty="0" smtClean="0">
                <a:solidFill>
                  <a:srgbClr val="C00000"/>
                </a:solidFill>
              </a:rPr>
              <a:t>Future </a:t>
            </a:r>
            <a:r>
              <a:rPr lang="pt-BR" sz="3600" dirty="0" err="1" smtClean="0">
                <a:solidFill>
                  <a:srgbClr val="C00000"/>
                </a:solidFill>
              </a:rPr>
              <a:t>Researches</a:t>
            </a:r>
            <a:endParaRPr lang="pt-BR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217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420888"/>
            <a:ext cx="2771800" cy="1800200"/>
          </a:xfrm>
        </p:spPr>
        <p:txBody>
          <a:bodyPr/>
          <a:lstStyle/>
          <a:p>
            <a:pPr algn="ctr"/>
            <a:r>
              <a:rPr lang="pt-BR" sz="4000" dirty="0" smtClean="0"/>
              <a:t>Future </a:t>
            </a:r>
            <a:r>
              <a:rPr lang="pt-BR" sz="4000" dirty="0" err="1" smtClean="0"/>
              <a:t>Researches</a:t>
            </a:r>
            <a:endParaRPr lang="pt-BR" sz="4000" dirty="0"/>
          </a:p>
        </p:txBody>
      </p:sp>
      <p:sp>
        <p:nvSpPr>
          <p:cNvPr id="3" name="Subtítulo 2"/>
          <p:cNvSpPr>
            <a:spLocks noGrp="1"/>
          </p:cNvSpPr>
          <p:nvPr>
            <p:ph idx="1"/>
          </p:nvPr>
        </p:nvSpPr>
        <p:spPr>
          <a:xfrm>
            <a:off x="4355976" y="3501008"/>
            <a:ext cx="4330824" cy="2868912"/>
          </a:xfrm>
        </p:spPr>
        <p:txBody>
          <a:bodyPr/>
          <a:lstStyle/>
          <a:p>
            <a:pPr marL="274320" lvl="1" indent="0">
              <a:buNone/>
            </a:pPr>
            <a:endParaRPr lang="pt-BR" dirty="0"/>
          </a:p>
          <a:p>
            <a:endParaRPr lang="pt-BR" dirty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771800" y="548680"/>
            <a:ext cx="6372200" cy="1656184"/>
          </a:xfrm>
        </p:spPr>
        <p:txBody>
          <a:bodyPr>
            <a:normAutofit/>
          </a:bodyPr>
          <a:lstStyle/>
          <a:p>
            <a:r>
              <a:rPr lang="pt-BR" sz="2300" dirty="0" err="1" smtClean="0"/>
              <a:t>Human</a:t>
            </a:r>
            <a:r>
              <a:rPr lang="pt-BR" sz="2300" dirty="0" smtClean="0"/>
              <a:t> Parechovirus - </a:t>
            </a:r>
            <a:r>
              <a:rPr lang="pt-BR" sz="2300" dirty="0" err="1" smtClean="0"/>
              <a:t>HPeV</a:t>
            </a:r>
            <a:r>
              <a:rPr lang="pt-BR" sz="2300" dirty="0" smtClean="0"/>
              <a:t> Project</a:t>
            </a:r>
          </a:p>
          <a:p>
            <a:pPr marL="457200" indent="-457200">
              <a:buFontTx/>
              <a:buChar char="-"/>
            </a:pPr>
            <a:r>
              <a:rPr lang="pt-BR" sz="2300" dirty="0" smtClean="0"/>
              <a:t>CSF  </a:t>
            </a:r>
            <a:r>
              <a:rPr lang="pt-BR" sz="2300" dirty="0" err="1"/>
              <a:t>samples</a:t>
            </a:r>
            <a:r>
              <a:rPr lang="pt-BR" sz="2300" dirty="0"/>
              <a:t> </a:t>
            </a:r>
            <a:r>
              <a:rPr lang="pt-BR" sz="2300" dirty="0" err="1"/>
              <a:t>stored</a:t>
            </a:r>
            <a:r>
              <a:rPr lang="pt-BR" sz="2300" dirty="0"/>
              <a:t> </a:t>
            </a:r>
            <a:r>
              <a:rPr lang="pt-BR" sz="2300" dirty="0" err="1"/>
              <a:t>from</a:t>
            </a:r>
            <a:r>
              <a:rPr lang="pt-BR" sz="2300" dirty="0"/>
              <a:t> </a:t>
            </a:r>
            <a:r>
              <a:rPr lang="pt-BR" sz="2300" dirty="0" smtClean="0"/>
              <a:t>2007-2014</a:t>
            </a:r>
          </a:p>
          <a:p>
            <a:pPr marL="457200" indent="-457200">
              <a:buFontTx/>
              <a:buChar char="-"/>
            </a:pPr>
            <a:r>
              <a:rPr lang="pt-BR" sz="2300" dirty="0" err="1" smtClean="0"/>
              <a:t>Objective</a:t>
            </a:r>
            <a:r>
              <a:rPr lang="pt-BR" sz="2300" dirty="0" smtClean="0"/>
              <a:t> </a:t>
            </a:r>
            <a:r>
              <a:rPr lang="pt-BR" sz="2300" dirty="0" err="1" smtClean="0"/>
              <a:t>to</a:t>
            </a:r>
            <a:r>
              <a:rPr lang="pt-BR" sz="2300" dirty="0" smtClean="0"/>
              <a:t> </a:t>
            </a:r>
            <a:r>
              <a:rPr lang="pt-BR" sz="2300" dirty="0" err="1" smtClean="0"/>
              <a:t>establish</a:t>
            </a:r>
            <a:r>
              <a:rPr lang="pt-BR" sz="2300" dirty="0" smtClean="0"/>
              <a:t> </a:t>
            </a:r>
            <a:r>
              <a:rPr lang="pt-BR" sz="2300" dirty="0" err="1"/>
              <a:t>the</a:t>
            </a:r>
            <a:r>
              <a:rPr lang="pt-BR" sz="2300" dirty="0"/>
              <a:t> </a:t>
            </a:r>
            <a:r>
              <a:rPr lang="pt-BR" sz="2300" dirty="0" err="1"/>
              <a:t>impact</a:t>
            </a:r>
            <a:r>
              <a:rPr lang="pt-BR" sz="2300" dirty="0"/>
              <a:t> </a:t>
            </a:r>
            <a:r>
              <a:rPr lang="pt-BR" sz="2300" dirty="0" err="1"/>
              <a:t>of</a:t>
            </a:r>
            <a:r>
              <a:rPr lang="pt-BR" sz="2300" dirty="0"/>
              <a:t> </a:t>
            </a:r>
            <a:r>
              <a:rPr lang="pt-BR" sz="2300" dirty="0" err="1"/>
              <a:t>the</a:t>
            </a:r>
            <a:r>
              <a:rPr lang="pt-BR" sz="2300" dirty="0"/>
              <a:t> </a:t>
            </a:r>
            <a:r>
              <a:rPr lang="pt-BR" sz="2300" dirty="0" err="1"/>
              <a:t>virus</a:t>
            </a:r>
            <a:endParaRPr lang="pt-BR" sz="2300" dirty="0"/>
          </a:p>
          <a:p>
            <a:pPr marL="274320" lvl="1"/>
            <a:endParaRPr lang="pt-BR" sz="2400" dirty="0"/>
          </a:p>
          <a:p>
            <a:endParaRPr lang="pt-BR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916832"/>
            <a:ext cx="4680520" cy="4312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71825" y="6302077"/>
            <a:ext cx="59721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6212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116632"/>
            <a:ext cx="9180512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3563888" y="521568"/>
            <a:ext cx="5544616" cy="1395264"/>
          </a:xfrm>
        </p:spPr>
        <p:txBody>
          <a:bodyPr>
            <a:no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Blackadder ITC" panose="04020505051007020D02" pitchFamily="82" charset="0"/>
              </a:rPr>
              <a:t>General Hospital </a:t>
            </a:r>
            <a:br>
              <a:rPr lang="pt-BR" dirty="0" smtClean="0">
                <a:solidFill>
                  <a:schemeClr val="bg1"/>
                </a:solidFill>
                <a:latin typeface="Blackadder ITC" panose="04020505051007020D02" pitchFamily="82" charset="0"/>
              </a:rPr>
            </a:br>
            <a:r>
              <a:rPr lang="pt-BR" dirty="0" smtClean="0">
                <a:solidFill>
                  <a:schemeClr val="bg1"/>
                </a:solidFill>
                <a:latin typeface="Blackadder ITC" panose="04020505051007020D02" pitchFamily="82" charset="0"/>
              </a:rPr>
              <a:t>Universidade Federal do Paraná</a:t>
            </a:r>
            <a:endParaRPr lang="pt-BR" dirty="0">
              <a:solidFill>
                <a:schemeClr val="bg1"/>
              </a:solidFill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002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4372"/>
            <a:ext cx="9144000" cy="664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57200" y="77416"/>
            <a:ext cx="8229600" cy="1191344"/>
          </a:xfrm>
        </p:spPr>
        <p:txBody>
          <a:bodyPr>
            <a:noAutofit/>
          </a:bodyPr>
          <a:lstStyle/>
          <a:p>
            <a:pPr algn="ctr"/>
            <a:r>
              <a:rPr lang="pt-BR" sz="4800" dirty="0" smtClean="0">
                <a:solidFill>
                  <a:schemeClr val="bg1"/>
                </a:solidFill>
              </a:rPr>
              <a:t>Team </a:t>
            </a:r>
            <a:br>
              <a:rPr lang="pt-BR" sz="4800" dirty="0" smtClean="0">
                <a:solidFill>
                  <a:schemeClr val="bg1"/>
                </a:solidFill>
              </a:rPr>
            </a:br>
            <a:r>
              <a:rPr lang="pt-BR" sz="4800" dirty="0" err="1" smtClean="0">
                <a:solidFill>
                  <a:schemeClr val="bg1"/>
                </a:solidFill>
              </a:rPr>
              <a:t>Virology</a:t>
            </a:r>
            <a:r>
              <a:rPr lang="pt-BR" sz="4800" dirty="0" smtClean="0">
                <a:solidFill>
                  <a:schemeClr val="bg1"/>
                </a:solidFill>
              </a:rPr>
              <a:t> </a:t>
            </a:r>
            <a:r>
              <a:rPr lang="pt-BR" sz="4800" dirty="0" err="1" smtClean="0">
                <a:solidFill>
                  <a:schemeClr val="bg1"/>
                </a:solidFill>
              </a:rPr>
              <a:t>Laboratory</a:t>
            </a:r>
            <a:endParaRPr lang="pt-BR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8447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2339752" y="620688"/>
            <a:ext cx="4176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800" dirty="0" smtClean="0">
                <a:solidFill>
                  <a:schemeClr val="bg1"/>
                </a:solidFill>
                <a:latin typeface="Blackadder ITC" panose="04020505051007020D02" pitchFamily="82" charset="0"/>
              </a:rPr>
              <a:t>Curitiba City</a:t>
            </a:r>
          </a:p>
          <a:p>
            <a:r>
              <a:rPr lang="pt-BR" sz="4800" dirty="0" err="1" smtClean="0">
                <a:solidFill>
                  <a:schemeClr val="bg1"/>
                </a:solidFill>
                <a:latin typeface="Blackadder ITC" panose="04020505051007020D02" pitchFamily="82" charset="0"/>
              </a:rPr>
              <a:t>Bothanic</a:t>
            </a:r>
            <a:r>
              <a:rPr lang="pt-BR" sz="4800" dirty="0" smtClean="0">
                <a:solidFill>
                  <a:schemeClr val="bg1"/>
                </a:solidFill>
                <a:latin typeface="Blackadder ITC" panose="04020505051007020D02" pitchFamily="82" charset="0"/>
              </a:rPr>
              <a:t> Garden</a:t>
            </a:r>
            <a:endParaRPr lang="pt-BR" sz="4800" dirty="0">
              <a:solidFill>
                <a:schemeClr val="bg1"/>
              </a:solidFill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323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4624"/>
            <a:ext cx="2699792" cy="1433264"/>
          </a:xfrm>
        </p:spPr>
        <p:txBody>
          <a:bodyPr>
            <a:noAutofit/>
          </a:bodyPr>
          <a:lstStyle/>
          <a:p>
            <a:r>
              <a:rPr lang="pt-BR" sz="3600" dirty="0" smtClean="0"/>
              <a:t>Research </a:t>
            </a:r>
            <a:br>
              <a:rPr lang="pt-BR" sz="3600" dirty="0" smtClean="0"/>
            </a:br>
            <a:r>
              <a:rPr lang="pt-BR" sz="3600" dirty="0" smtClean="0"/>
              <a:t>Background</a:t>
            </a:r>
            <a:endParaRPr lang="pt-BR" sz="3600" dirty="0"/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pt-BR" sz="3200" dirty="0"/>
          </a:p>
          <a:p>
            <a:pPr marL="0" indent="0">
              <a:buNone/>
            </a:pPr>
            <a:r>
              <a:rPr lang="pt-BR" sz="3200" dirty="0" smtClean="0"/>
              <a:t>   </a:t>
            </a:r>
            <a:endParaRPr lang="pt-BR" sz="3200" dirty="0"/>
          </a:p>
        </p:txBody>
      </p:sp>
      <p:sp>
        <p:nvSpPr>
          <p:cNvPr id="9" name="Espaço Reservado para Texto 8"/>
          <p:cNvSpPr>
            <a:spLocks noGrp="1"/>
          </p:cNvSpPr>
          <p:nvPr>
            <p:ph type="body" sz="half" idx="2"/>
          </p:nvPr>
        </p:nvSpPr>
        <p:spPr>
          <a:xfrm>
            <a:off x="0" y="2130552"/>
            <a:ext cx="2699792" cy="4243615"/>
          </a:xfrm>
        </p:spPr>
        <p:txBody>
          <a:bodyPr>
            <a:normAutofit/>
          </a:bodyPr>
          <a:lstStyle/>
          <a:p>
            <a:r>
              <a:rPr lang="pt-BR" sz="2800" dirty="0" err="1" smtClean="0"/>
              <a:t>Distribution</a:t>
            </a:r>
            <a:r>
              <a:rPr lang="pt-BR" sz="2800" dirty="0" smtClean="0"/>
              <a:t> </a:t>
            </a:r>
            <a:r>
              <a:rPr lang="pt-BR" sz="2800" dirty="0" err="1"/>
              <a:t>of</a:t>
            </a:r>
            <a:r>
              <a:rPr lang="pt-BR" sz="2800" dirty="0"/>
              <a:t> </a:t>
            </a:r>
            <a:r>
              <a:rPr lang="pt-BR" sz="2800" dirty="0" smtClean="0"/>
              <a:t>Viral </a:t>
            </a:r>
            <a:r>
              <a:rPr lang="pt-BR" sz="2800" dirty="0" err="1" smtClean="0"/>
              <a:t>Meningitis</a:t>
            </a:r>
            <a:r>
              <a:rPr lang="pt-BR" sz="2800" dirty="0" smtClean="0"/>
              <a:t> </a:t>
            </a:r>
            <a:r>
              <a:rPr lang="pt-BR" sz="2800" dirty="0"/>
              <a:t>in Curitiba City </a:t>
            </a:r>
            <a:r>
              <a:rPr lang="pt-BR" sz="2800" dirty="0" err="1"/>
              <a:t>by</a:t>
            </a:r>
            <a:r>
              <a:rPr lang="pt-BR" sz="2800" dirty="0"/>
              <a:t> </a:t>
            </a:r>
            <a:r>
              <a:rPr lang="en-US" sz="2800" dirty="0" smtClean="0"/>
              <a:t>Neighborhood</a:t>
            </a:r>
          </a:p>
          <a:p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5333" y="116632"/>
            <a:ext cx="4955179" cy="6768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8850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637" y="1340768"/>
            <a:ext cx="9148875" cy="391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Research Background</a:t>
            </a:r>
            <a:endParaRPr lang="pt-BR" dirty="0"/>
          </a:p>
        </p:txBody>
      </p:sp>
      <p:sp>
        <p:nvSpPr>
          <p:cNvPr id="2" name="CaixaDeTexto 1"/>
          <p:cNvSpPr txBox="1"/>
          <p:nvPr/>
        </p:nvSpPr>
        <p:spPr>
          <a:xfrm>
            <a:off x="539552" y="5602014"/>
            <a:ext cx="3312368" cy="92333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smtClean="0"/>
              <a:t>460 CSF </a:t>
            </a:r>
            <a:r>
              <a:rPr lang="pt-BR" dirty="0" err="1" smtClean="0"/>
              <a:t>Samples</a:t>
            </a:r>
            <a:r>
              <a:rPr lang="pt-BR" dirty="0" smtClean="0"/>
              <a:t> </a:t>
            </a:r>
          </a:p>
          <a:p>
            <a:r>
              <a:rPr lang="pt-BR" dirty="0" smtClean="0"/>
              <a:t>July 2005 – </a:t>
            </a:r>
            <a:r>
              <a:rPr lang="pt-BR" dirty="0" err="1" smtClean="0"/>
              <a:t>December</a:t>
            </a:r>
            <a:r>
              <a:rPr lang="pt-BR" dirty="0" smtClean="0"/>
              <a:t> 2006</a:t>
            </a:r>
          </a:p>
          <a:p>
            <a:r>
              <a:rPr lang="pt-BR" dirty="0" smtClean="0"/>
              <a:t>13% Positive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64405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Research Background</a:t>
            </a:r>
            <a:endParaRPr lang="pt-BR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68760"/>
            <a:ext cx="5472608" cy="473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7380312" y="6381328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dirty="0" smtClean="0"/>
              <a:t>Vidal et al, 2011</a:t>
            </a:r>
            <a:endParaRPr lang="pt-BR" sz="1200" dirty="0"/>
          </a:p>
        </p:txBody>
      </p:sp>
    </p:spTree>
    <p:extLst>
      <p:ext uri="{BB962C8B-B14F-4D97-AF65-F5344CB8AC3E}">
        <p14:creationId xmlns:p14="http://schemas.microsoft.com/office/powerpoint/2010/main" xmlns="" val="29054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Research Background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731" y="2132856"/>
            <a:ext cx="8981269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5520" y="6309320"/>
            <a:ext cx="14446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2189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Research Background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3593" y="1513925"/>
            <a:ext cx="5696719" cy="4795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9375" y="6381328"/>
            <a:ext cx="144462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1590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35496" y="438936"/>
            <a:ext cx="2880320" cy="1261872"/>
          </a:xfrm>
        </p:spPr>
        <p:txBody>
          <a:bodyPr>
            <a:normAutofit fontScale="90000"/>
          </a:bodyPr>
          <a:lstStyle/>
          <a:p>
            <a:r>
              <a:rPr lang="pt-BR" sz="4000" dirty="0" smtClean="0"/>
              <a:t>Research Background</a:t>
            </a:r>
            <a:endParaRPr lang="pt-BR" sz="4000" dirty="0"/>
          </a:p>
        </p:txBody>
      </p:sp>
      <p:sp>
        <p:nvSpPr>
          <p:cNvPr id="12" name="Espaço Reservado para Conteúdo 11"/>
          <p:cNvSpPr>
            <a:spLocks noGrp="1"/>
          </p:cNvSpPr>
          <p:nvPr>
            <p:ph idx="1"/>
          </p:nvPr>
        </p:nvSpPr>
        <p:spPr>
          <a:xfrm>
            <a:off x="2971800" y="1451560"/>
            <a:ext cx="5715000" cy="4785752"/>
          </a:xfrm>
        </p:spPr>
        <p:txBody>
          <a:bodyPr>
            <a:normAutofit lnSpcReduction="10000"/>
          </a:bodyPr>
          <a:lstStyle/>
          <a:p>
            <a:r>
              <a:rPr lang="pt-BR" dirty="0" smtClean="0"/>
              <a:t>July 2005 – </a:t>
            </a:r>
            <a:r>
              <a:rPr lang="pt-BR" dirty="0" err="1"/>
              <a:t>S</a:t>
            </a:r>
            <a:r>
              <a:rPr lang="pt-BR" dirty="0" err="1" smtClean="0"/>
              <a:t>eptember</a:t>
            </a:r>
            <a:r>
              <a:rPr lang="pt-BR" dirty="0" smtClean="0"/>
              <a:t> 2008</a:t>
            </a:r>
          </a:p>
          <a:p>
            <a:r>
              <a:rPr lang="pt-BR" dirty="0" smtClean="0"/>
              <a:t>1010 CSF </a:t>
            </a:r>
            <a:r>
              <a:rPr lang="pt-BR" dirty="0" err="1" smtClean="0"/>
              <a:t>samples</a:t>
            </a:r>
            <a:r>
              <a:rPr lang="pt-BR" dirty="0" smtClean="0"/>
              <a:t> (</a:t>
            </a:r>
            <a:r>
              <a:rPr lang="pt-BR" dirty="0" err="1" smtClean="0"/>
              <a:t>immunocompromised</a:t>
            </a:r>
            <a:r>
              <a:rPr lang="pt-BR" dirty="0" smtClean="0"/>
              <a:t> / </a:t>
            </a:r>
            <a:r>
              <a:rPr lang="pt-BR" dirty="0" err="1" smtClean="0"/>
              <a:t>immunocompetent</a:t>
            </a:r>
            <a:r>
              <a:rPr lang="pt-BR" dirty="0" smtClean="0"/>
              <a:t>)</a:t>
            </a:r>
          </a:p>
          <a:p>
            <a:r>
              <a:rPr lang="pt-BR" dirty="0" smtClean="0"/>
              <a:t> 4.55% positive </a:t>
            </a:r>
            <a:r>
              <a:rPr lang="pt-BR" dirty="0" err="1" smtClean="0"/>
              <a:t>by</a:t>
            </a:r>
            <a:r>
              <a:rPr lang="pt-BR" dirty="0" smtClean="0"/>
              <a:t> </a:t>
            </a:r>
            <a:r>
              <a:rPr lang="pt-BR" dirty="0" err="1" smtClean="0"/>
              <a:t>nested</a:t>
            </a:r>
            <a:r>
              <a:rPr lang="pt-BR" dirty="0" smtClean="0"/>
              <a:t> PCR (</a:t>
            </a:r>
            <a:r>
              <a:rPr lang="pt-BR" dirty="0" err="1" smtClean="0"/>
              <a:t>nPCR</a:t>
            </a:r>
            <a:r>
              <a:rPr lang="pt-BR" dirty="0" smtClean="0"/>
              <a:t>)</a:t>
            </a:r>
          </a:p>
          <a:p>
            <a:r>
              <a:rPr lang="pt-BR" dirty="0" smtClean="0"/>
              <a:t>50% </a:t>
            </a:r>
            <a:r>
              <a:rPr lang="pt-BR" dirty="0" err="1" smtClean="0"/>
              <a:t>encephalitis</a:t>
            </a:r>
            <a:endParaRPr lang="pt-BR" dirty="0" smtClean="0"/>
          </a:p>
          <a:p>
            <a:r>
              <a:rPr lang="pt-BR" dirty="0" smtClean="0"/>
              <a:t>40% </a:t>
            </a:r>
            <a:r>
              <a:rPr lang="pt-BR" dirty="0" err="1" smtClean="0"/>
              <a:t>meningoencephalitis</a:t>
            </a:r>
            <a:endParaRPr lang="pt-BR" dirty="0" smtClean="0"/>
          </a:p>
          <a:p>
            <a:r>
              <a:rPr lang="pt-BR" dirty="0" smtClean="0"/>
              <a:t>2.5% </a:t>
            </a:r>
            <a:r>
              <a:rPr lang="pt-BR" dirty="0" err="1" smtClean="0"/>
              <a:t>mielitis</a:t>
            </a:r>
            <a:endParaRPr lang="pt-BR" dirty="0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sz="half" idx="2"/>
          </p:nvPr>
        </p:nvSpPr>
        <p:spPr>
          <a:xfrm>
            <a:off x="0" y="2132856"/>
            <a:ext cx="2771800" cy="3521231"/>
          </a:xfrm>
        </p:spPr>
        <p:txBody>
          <a:bodyPr>
            <a:normAutofit/>
          </a:bodyPr>
          <a:lstStyle/>
          <a:p>
            <a:pPr algn="ctr"/>
            <a:r>
              <a:rPr lang="pt-BR" sz="3200" spc="-100" dirty="0" smtClean="0">
                <a:solidFill>
                  <a:srgbClr val="D2533C"/>
                </a:solidFill>
                <a:ea typeface="+mj-ea"/>
                <a:cs typeface="+mj-cs"/>
              </a:rPr>
              <a:t>Central </a:t>
            </a:r>
            <a:r>
              <a:rPr lang="pt-BR" sz="3200" spc="-100" dirty="0" err="1">
                <a:solidFill>
                  <a:srgbClr val="D2533C"/>
                </a:solidFill>
                <a:ea typeface="+mj-ea"/>
                <a:cs typeface="+mj-cs"/>
              </a:rPr>
              <a:t>Nervous</a:t>
            </a:r>
            <a:r>
              <a:rPr lang="pt-BR" sz="3200" spc="-100" dirty="0">
                <a:solidFill>
                  <a:srgbClr val="D2533C"/>
                </a:solidFill>
                <a:ea typeface="+mj-ea"/>
                <a:cs typeface="+mj-cs"/>
              </a:rPr>
              <a:t> </a:t>
            </a:r>
            <a:r>
              <a:rPr lang="pt-BR" sz="3200" spc="-100" dirty="0" smtClean="0">
                <a:solidFill>
                  <a:srgbClr val="D2533C"/>
                </a:solidFill>
                <a:ea typeface="+mj-ea"/>
                <a:cs typeface="+mj-cs"/>
              </a:rPr>
              <a:t>System (CNS) </a:t>
            </a:r>
            <a:r>
              <a:rPr lang="pt-BR" sz="3200" spc="-100" dirty="0" err="1" smtClean="0">
                <a:solidFill>
                  <a:srgbClr val="D2533C"/>
                </a:solidFill>
                <a:ea typeface="+mj-ea"/>
                <a:cs typeface="+mj-cs"/>
              </a:rPr>
              <a:t>Infections</a:t>
            </a:r>
            <a:r>
              <a:rPr lang="pt-BR" sz="3200" spc="-100" dirty="0" smtClean="0">
                <a:solidFill>
                  <a:srgbClr val="D2533C"/>
                </a:solidFill>
                <a:ea typeface="+mj-ea"/>
                <a:cs typeface="+mj-cs"/>
              </a:rPr>
              <a:t> </a:t>
            </a:r>
            <a:r>
              <a:rPr lang="pt-BR" sz="3200" spc="-100" dirty="0" err="1">
                <a:solidFill>
                  <a:srgbClr val="D2533C"/>
                </a:solidFill>
                <a:ea typeface="+mj-ea"/>
                <a:cs typeface="+mj-cs"/>
              </a:rPr>
              <a:t>by</a:t>
            </a:r>
            <a:r>
              <a:rPr lang="pt-BR" sz="3200" spc="-100" dirty="0">
                <a:solidFill>
                  <a:srgbClr val="D2533C"/>
                </a:solidFill>
                <a:ea typeface="+mj-ea"/>
                <a:cs typeface="+mj-cs"/>
              </a:rPr>
              <a:t> </a:t>
            </a:r>
            <a:r>
              <a:rPr lang="pt-BR" sz="3200" spc="-100" dirty="0" err="1">
                <a:solidFill>
                  <a:srgbClr val="D2533C"/>
                </a:solidFill>
                <a:ea typeface="+mj-ea"/>
                <a:cs typeface="+mj-cs"/>
              </a:rPr>
              <a:t>Herpesviridae</a:t>
            </a:r>
            <a:r>
              <a:rPr lang="pt-BR" sz="3200" spc="-100" dirty="0">
                <a:solidFill>
                  <a:srgbClr val="D2533C"/>
                </a:solidFill>
                <a:ea typeface="+mj-ea"/>
                <a:cs typeface="+mj-cs"/>
              </a:rPr>
              <a:t> </a:t>
            </a:r>
            <a:r>
              <a:rPr lang="pt-BR" sz="3200" spc="-100" dirty="0" smtClean="0">
                <a:solidFill>
                  <a:srgbClr val="D2533C"/>
                </a:solidFill>
                <a:ea typeface="+mj-ea"/>
                <a:cs typeface="+mj-cs"/>
              </a:rPr>
              <a:t>Family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xmlns="" val="76011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35496" y="548680"/>
            <a:ext cx="2736304" cy="1145232"/>
          </a:xfrm>
        </p:spPr>
        <p:txBody>
          <a:bodyPr>
            <a:normAutofit fontScale="90000"/>
          </a:bodyPr>
          <a:lstStyle/>
          <a:p>
            <a:r>
              <a:rPr lang="pt-BR" sz="4000" dirty="0" smtClean="0"/>
              <a:t>Research Background</a:t>
            </a:r>
            <a:endParaRPr lang="pt-BR" sz="4000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half" idx="2"/>
          </p:nvPr>
        </p:nvSpPr>
        <p:spPr>
          <a:xfrm>
            <a:off x="0" y="2132856"/>
            <a:ext cx="2771799" cy="3314672"/>
          </a:xfrm>
        </p:spPr>
        <p:txBody>
          <a:bodyPr>
            <a:normAutofit/>
          </a:bodyPr>
          <a:lstStyle/>
          <a:p>
            <a:pPr algn="ctr"/>
            <a:r>
              <a:rPr lang="en-US" sz="3200" spc="-100" dirty="0">
                <a:solidFill>
                  <a:srgbClr val="D2533C"/>
                </a:solidFill>
                <a:ea typeface="+mj-ea"/>
                <a:cs typeface="+mj-cs"/>
              </a:rPr>
              <a:t>Central Nervous System (CNS) Infections by </a:t>
            </a:r>
            <a:r>
              <a:rPr lang="en-US" sz="3200" spc="-100" dirty="0" err="1">
                <a:solidFill>
                  <a:srgbClr val="D2533C"/>
                </a:solidFill>
                <a:ea typeface="+mj-ea"/>
                <a:cs typeface="+mj-cs"/>
              </a:rPr>
              <a:t>Herpesviridae</a:t>
            </a:r>
            <a:r>
              <a:rPr lang="en-US" sz="3200" spc="-100" dirty="0">
                <a:solidFill>
                  <a:srgbClr val="D2533C"/>
                </a:solidFill>
                <a:ea typeface="+mj-ea"/>
                <a:cs typeface="+mj-cs"/>
              </a:rPr>
              <a:t> Family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556792"/>
            <a:ext cx="6200622" cy="381642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748464" y="4941168"/>
            <a:ext cx="2880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%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xmlns="" val="350590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lho">
  <a:themeElements>
    <a:clrScheme name="Brilho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rilh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2176</TotalTime>
  <Words>401</Words>
  <Application>Microsoft Office PowerPoint</Application>
  <PresentationFormat>On-screen Show (4:3)</PresentationFormat>
  <Paragraphs>97</Paragraphs>
  <Slides>25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Brilho</vt:lpstr>
      <vt:lpstr>HUMAN enterovirus AND VIRAL MENINGITIS IN SOUTHERN BRAZIL </vt:lpstr>
      <vt:lpstr>Research Background</vt:lpstr>
      <vt:lpstr>Research  Background</vt:lpstr>
      <vt:lpstr>Research Background</vt:lpstr>
      <vt:lpstr>Research Background</vt:lpstr>
      <vt:lpstr>Research Background</vt:lpstr>
      <vt:lpstr>Research Background</vt:lpstr>
      <vt:lpstr>Research Background</vt:lpstr>
      <vt:lpstr>Research Background</vt:lpstr>
      <vt:lpstr>Molecular characterization oF Human enterovirus</vt:lpstr>
      <vt:lpstr>Meningitis Patients</vt:lpstr>
      <vt:lpstr>Meningitis Patients</vt:lpstr>
      <vt:lpstr>METHODS</vt:lpstr>
      <vt:lpstr>Seasonality</vt:lpstr>
      <vt:lpstr>Nucleotide sequencing </vt:lpstr>
      <vt:lpstr>Nucleotide sequencing </vt:lpstr>
      <vt:lpstr>Nucleotide sequencing </vt:lpstr>
      <vt:lpstr>Nucleotide sequencing </vt:lpstr>
      <vt:lpstr>Conclusions</vt:lpstr>
      <vt:lpstr>Currently</vt:lpstr>
      <vt:lpstr>Slide 21</vt:lpstr>
      <vt:lpstr>Future Researches</vt:lpstr>
      <vt:lpstr>General Hospital  Universidade Federal do Paraná</vt:lpstr>
      <vt:lpstr>Team  Virology Laboratory</vt:lpstr>
      <vt:lpstr>Slide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Luiz Senji</dc:creator>
  <cp:lastModifiedBy>divya-k</cp:lastModifiedBy>
  <cp:revision>76</cp:revision>
  <dcterms:created xsi:type="dcterms:W3CDTF">2014-09-02T23:45:24Z</dcterms:created>
  <dcterms:modified xsi:type="dcterms:W3CDTF">2014-10-05T13:15:22Z</dcterms:modified>
</cp:coreProperties>
</file>