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7" r:id="rId1"/>
  </p:sldMasterIdLst>
  <p:notesMasterIdLst>
    <p:notesMasterId r:id="rId21"/>
  </p:notesMasterIdLst>
  <p:sldIdLst>
    <p:sldId id="256" r:id="rId2"/>
    <p:sldId id="257" r:id="rId3"/>
    <p:sldId id="283" r:id="rId4"/>
    <p:sldId id="284" r:id="rId5"/>
    <p:sldId id="258" r:id="rId6"/>
    <p:sldId id="285" r:id="rId7"/>
    <p:sldId id="259" r:id="rId8"/>
    <p:sldId id="269" r:id="rId9"/>
    <p:sldId id="260" r:id="rId10"/>
    <p:sldId id="270" r:id="rId11"/>
    <p:sldId id="271" r:id="rId12"/>
    <p:sldId id="286" r:id="rId13"/>
    <p:sldId id="274" r:id="rId14"/>
    <p:sldId id="276" r:id="rId15"/>
    <p:sldId id="277" r:id="rId16"/>
    <p:sldId id="282" r:id="rId17"/>
    <p:sldId id="279" r:id="rId18"/>
    <p:sldId id="280" r:id="rId19"/>
    <p:sldId id="28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Estilo Claro 1 - Ênfas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745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FFAD6B-CE7C-49EF-B050-2267B479B7CB}" type="doc">
      <dgm:prSet loTypeId="urn:microsoft.com/office/officeart/2005/8/layout/matrix1" loCatId="matrix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514B45D6-375A-4D37-BABC-64608746BDD0}">
      <dgm:prSet phldrT="[Texto]"/>
      <dgm:spPr/>
      <dgm:t>
        <a:bodyPr/>
        <a:lstStyle/>
        <a:p>
          <a:r>
            <a:rPr lang="pt-BR" dirty="0"/>
            <a:t>PHARMACEUTICALS in </a:t>
          </a:r>
          <a:r>
            <a:rPr lang="pt-BR" dirty="0" err="1"/>
            <a:t>aquatic</a:t>
          </a:r>
          <a:r>
            <a:rPr lang="pt-BR" dirty="0"/>
            <a:t> </a:t>
          </a:r>
          <a:r>
            <a:rPr lang="pt-BR" dirty="0" err="1"/>
            <a:t>ecosystems</a:t>
          </a:r>
          <a:endParaRPr lang="pt-BR" dirty="0"/>
        </a:p>
      </dgm:t>
    </dgm:pt>
    <dgm:pt modelId="{DD970DD1-C0B7-40CA-BF5B-C50AB909F768}" type="parTrans" cxnId="{F98D5582-6A05-479A-A533-C5241AEEBB89}">
      <dgm:prSet/>
      <dgm:spPr/>
      <dgm:t>
        <a:bodyPr/>
        <a:lstStyle/>
        <a:p>
          <a:endParaRPr lang="pt-BR"/>
        </a:p>
      </dgm:t>
    </dgm:pt>
    <dgm:pt modelId="{C6385574-9417-4594-9B80-752649CC252E}" type="sibTrans" cxnId="{F98D5582-6A05-479A-A533-C5241AEEBB89}">
      <dgm:prSet/>
      <dgm:spPr/>
      <dgm:t>
        <a:bodyPr/>
        <a:lstStyle/>
        <a:p>
          <a:endParaRPr lang="pt-BR"/>
        </a:p>
      </dgm:t>
    </dgm:pt>
    <dgm:pt modelId="{C8B29F7C-B080-43ED-A981-A8F8A4885EBA}">
      <dgm:prSet phldrT="[Texto]" custT="1"/>
      <dgm:spPr/>
      <dgm:t>
        <a:bodyPr/>
        <a:lstStyle/>
        <a:p>
          <a:r>
            <a:rPr lang="pt-BR" sz="4000"/>
            <a:t>Environmental persistence </a:t>
          </a:r>
          <a:endParaRPr lang="pt-BR" sz="4000" dirty="0"/>
        </a:p>
      </dgm:t>
    </dgm:pt>
    <dgm:pt modelId="{32337057-4CA1-4E3E-BBB6-9B54F9649B03}" type="parTrans" cxnId="{70400EC6-15C9-46F6-95E0-25BE6AD59BA6}">
      <dgm:prSet/>
      <dgm:spPr/>
      <dgm:t>
        <a:bodyPr/>
        <a:lstStyle/>
        <a:p>
          <a:endParaRPr lang="pt-BR"/>
        </a:p>
      </dgm:t>
    </dgm:pt>
    <dgm:pt modelId="{4A05CE6E-4504-463F-BDE6-040CA54E203C}" type="sibTrans" cxnId="{70400EC6-15C9-46F6-95E0-25BE6AD59BA6}">
      <dgm:prSet/>
      <dgm:spPr/>
      <dgm:t>
        <a:bodyPr/>
        <a:lstStyle/>
        <a:p>
          <a:endParaRPr lang="pt-BR"/>
        </a:p>
      </dgm:t>
    </dgm:pt>
    <dgm:pt modelId="{5B6FA04E-3E1F-49BE-A410-1B916B961FB6}">
      <dgm:prSet phldrT="[Texto]" custT="1"/>
      <dgm:spPr/>
      <dgm:t>
        <a:bodyPr/>
        <a:lstStyle/>
        <a:p>
          <a:r>
            <a:rPr lang="en-US" sz="3600"/>
            <a:t>Biological effects on non-target organisms</a:t>
          </a:r>
          <a:endParaRPr lang="pt-BR" sz="3600" dirty="0"/>
        </a:p>
      </dgm:t>
    </dgm:pt>
    <dgm:pt modelId="{199618F9-8004-4C27-BAFD-9F95F14B077F}" type="parTrans" cxnId="{99351AF6-D0C0-4940-AFED-FC8DD2646215}">
      <dgm:prSet/>
      <dgm:spPr/>
      <dgm:t>
        <a:bodyPr/>
        <a:lstStyle/>
        <a:p>
          <a:endParaRPr lang="pt-BR"/>
        </a:p>
      </dgm:t>
    </dgm:pt>
    <dgm:pt modelId="{20209FDA-D593-4E98-8F76-B4ED3EC0D97E}" type="sibTrans" cxnId="{99351AF6-D0C0-4940-AFED-FC8DD2646215}">
      <dgm:prSet/>
      <dgm:spPr/>
      <dgm:t>
        <a:bodyPr/>
        <a:lstStyle/>
        <a:p>
          <a:endParaRPr lang="pt-BR"/>
        </a:p>
      </dgm:t>
    </dgm:pt>
    <dgm:pt modelId="{7C14ADD5-D318-4FE9-8F1E-D0EB62485F1B}">
      <dgm:prSet phldrT="[Texto]" custT="1"/>
      <dgm:spPr/>
      <dgm:t>
        <a:bodyPr/>
        <a:lstStyle/>
        <a:p>
          <a:r>
            <a:rPr lang="pt-BR" sz="3200"/>
            <a:t>Interactions resulting in multiple modes of action</a:t>
          </a:r>
          <a:endParaRPr lang="pt-BR" sz="3200" dirty="0"/>
        </a:p>
      </dgm:t>
    </dgm:pt>
    <dgm:pt modelId="{6E695A4F-8CBA-4E1A-8054-E80BCCA83861}" type="parTrans" cxnId="{CA2BB75F-51F4-405F-A382-5B72D05E3E64}">
      <dgm:prSet/>
      <dgm:spPr/>
      <dgm:t>
        <a:bodyPr/>
        <a:lstStyle/>
        <a:p>
          <a:endParaRPr lang="pt-BR"/>
        </a:p>
      </dgm:t>
    </dgm:pt>
    <dgm:pt modelId="{D7485B6B-ED26-4BAF-A0ED-CE78F09D933E}" type="sibTrans" cxnId="{CA2BB75F-51F4-405F-A382-5B72D05E3E64}">
      <dgm:prSet/>
      <dgm:spPr/>
      <dgm:t>
        <a:bodyPr/>
        <a:lstStyle/>
        <a:p>
          <a:endParaRPr lang="pt-BR"/>
        </a:p>
      </dgm:t>
    </dgm:pt>
    <dgm:pt modelId="{24259CEA-D6C5-42DB-AD76-C990E3CCF9C7}">
      <dgm:prSet phldrT="[Texto]" custT="1"/>
      <dgm:spPr/>
      <dgm:t>
        <a:bodyPr/>
        <a:lstStyle/>
        <a:p>
          <a:r>
            <a:rPr lang="en-US" sz="2800" dirty="0"/>
            <a:t>Absence of a Brazilian policy for the monitoring of these compounds in the environment</a:t>
          </a:r>
          <a:endParaRPr lang="pt-BR" sz="2800" dirty="0"/>
        </a:p>
      </dgm:t>
    </dgm:pt>
    <dgm:pt modelId="{087AD126-FCFE-452E-85FD-A8B8AFB64DCF}" type="parTrans" cxnId="{70748021-90AD-41BD-B6E6-75F2AE7B1B9C}">
      <dgm:prSet/>
      <dgm:spPr/>
      <dgm:t>
        <a:bodyPr/>
        <a:lstStyle/>
        <a:p>
          <a:endParaRPr lang="pt-BR"/>
        </a:p>
      </dgm:t>
    </dgm:pt>
    <dgm:pt modelId="{C721738C-11AF-4765-A291-11FFFCECC273}" type="sibTrans" cxnId="{70748021-90AD-41BD-B6E6-75F2AE7B1B9C}">
      <dgm:prSet/>
      <dgm:spPr/>
      <dgm:t>
        <a:bodyPr/>
        <a:lstStyle/>
        <a:p>
          <a:endParaRPr lang="pt-BR"/>
        </a:p>
      </dgm:t>
    </dgm:pt>
    <dgm:pt modelId="{D69301AE-5653-4750-A844-F346B6C00716}" type="pres">
      <dgm:prSet presAssocID="{89FFAD6B-CE7C-49EF-B050-2267B479B7CB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41F7DB09-46C0-40F8-AB14-2A4FFD672619}" type="pres">
      <dgm:prSet presAssocID="{89FFAD6B-CE7C-49EF-B050-2267B479B7CB}" presName="matrix" presStyleCnt="0"/>
      <dgm:spPr/>
    </dgm:pt>
    <dgm:pt modelId="{4E112484-F52E-4623-9F4A-0B57E4FC6B36}" type="pres">
      <dgm:prSet presAssocID="{89FFAD6B-CE7C-49EF-B050-2267B479B7CB}" presName="tile1" presStyleLbl="node1" presStyleIdx="0" presStyleCnt="4"/>
      <dgm:spPr/>
    </dgm:pt>
    <dgm:pt modelId="{5A1A40D3-44E5-439A-BF45-26F8495D2058}" type="pres">
      <dgm:prSet presAssocID="{89FFAD6B-CE7C-49EF-B050-2267B479B7C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2178F1D-D0DD-4477-B766-B225E30F2147}" type="pres">
      <dgm:prSet presAssocID="{89FFAD6B-CE7C-49EF-B050-2267B479B7CB}" presName="tile2" presStyleLbl="node1" presStyleIdx="1" presStyleCnt="4"/>
      <dgm:spPr/>
    </dgm:pt>
    <dgm:pt modelId="{F01835DD-23FA-4A47-AEE6-1BC9F35609E0}" type="pres">
      <dgm:prSet presAssocID="{89FFAD6B-CE7C-49EF-B050-2267B479B7C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A7255CAB-6E1D-4192-A528-1494E9C8075F}" type="pres">
      <dgm:prSet presAssocID="{89FFAD6B-CE7C-49EF-B050-2267B479B7CB}" presName="tile3" presStyleLbl="node1" presStyleIdx="2" presStyleCnt="4"/>
      <dgm:spPr/>
    </dgm:pt>
    <dgm:pt modelId="{9FE72F26-9442-4F1A-B7C0-F95685606C47}" type="pres">
      <dgm:prSet presAssocID="{89FFAD6B-CE7C-49EF-B050-2267B479B7C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7D68C2E4-5B5D-4FA2-9D41-04C7A759F969}" type="pres">
      <dgm:prSet presAssocID="{89FFAD6B-CE7C-49EF-B050-2267B479B7CB}" presName="tile4" presStyleLbl="node1" presStyleIdx="3" presStyleCnt="4"/>
      <dgm:spPr/>
    </dgm:pt>
    <dgm:pt modelId="{D4FB9545-7EA7-4BAA-9AF9-CA39502ED4AD}" type="pres">
      <dgm:prSet presAssocID="{89FFAD6B-CE7C-49EF-B050-2267B479B7C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F041335-8221-4DD2-B840-89F913722B20}" type="pres">
      <dgm:prSet presAssocID="{89FFAD6B-CE7C-49EF-B050-2267B479B7CB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E27EF67A-CDF6-4B97-8C98-B1DFFC19B766}" type="presOf" srcId="{24259CEA-D6C5-42DB-AD76-C990E3CCF9C7}" destId="{D4FB9545-7EA7-4BAA-9AF9-CA39502ED4AD}" srcOrd="1" destOrd="0" presId="urn:microsoft.com/office/officeart/2005/8/layout/matrix1"/>
    <dgm:cxn modelId="{70400EC6-15C9-46F6-95E0-25BE6AD59BA6}" srcId="{514B45D6-375A-4D37-BABC-64608746BDD0}" destId="{C8B29F7C-B080-43ED-A981-A8F8A4885EBA}" srcOrd="0" destOrd="0" parTransId="{32337057-4CA1-4E3E-BBB6-9B54F9649B03}" sibTransId="{4A05CE6E-4504-463F-BDE6-040CA54E203C}"/>
    <dgm:cxn modelId="{CA2BB75F-51F4-405F-A382-5B72D05E3E64}" srcId="{514B45D6-375A-4D37-BABC-64608746BDD0}" destId="{7C14ADD5-D318-4FE9-8F1E-D0EB62485F1B}" srcOrd="2" destOrd="0" parTransId="{6E695A4F-8CBA-4E1A-8054-E80BCCA83861}" sibTransId="{D7485B6B-ED26-4BAF-A0ED-CE78F09D933E}"/>
    <dgm:cxn modelId="{750B2E09-DD19-4E73-86C3-A001EA0ED0FE}" type="presOf" srcId="{7C14ADD5-D318-4FE9-8F1E-D0EB62485F1B}" destId="{9FE72F26-9442-4F1A-B7C0-F95685606C47}" srcOrd="1" destOrd="0" presId="urn:microsoft.com/office/officeart/2005/8/layout/matrix1"/>
    <dgm:cxn modelId="{7E4849C2-4939-4637-A29A-5D14CE7775A8}" type="presOf" srcId="{C8B29F7C-B080-43ED-A981-A8F8A4885EBA}" destId="{5A1A40D3-44E5-439A-BF45-26F8495D2058}" srcOrd="1" destOrd="0" presId="urn:microsoft.com/office/officeart/2005/8/layout/matrix1"/>
    <dgm:cxn modelId="{FAF2367F-C8D8-4B84-919F-A1338ACDE57D}" type="presOf" srcId="{89FFAD6B-CE7C-49EF-B050-2267B479B7CB}" destId="{D69301AE-5653-4750-A844-F346B6C00716}" srcOrd="0" destOrd="0" presId="urn:microsoft.com/office/officeart/2005/8/layout/matrix1"/>
    <dgm:cxn modelId="{16DA193D-2582-4CA2-9E46-084DFE592B16}" type="presOf" srcId="{5B6FA04E-3E1F-49BE-A410-1B916B961FB6}" destId="{F2178F1D-D0DD-4477-B766-B225E30F2147}" srcOrd="0" destOrd="0" presId="urn:microsoft.com/office/officeart/2005/8/layout/matrix1"/>
    <dgm:cxn modelId="{135E2D3B-660D-4001-9BF2-8841C233567E}" type="presOf" srcId="{7C14ADD5-D318-4FE9-8F1E-D0EB62485F1B}" destId="{A7255CAB-6E1D-4192-A528-1494E9C8075F}" srcOrd="0" destOrd="0" presId="urn:microsoft.com/office/officeart/2005/8/layout/matrix1"/>
    <dgm:cxn modelId="{AA515E83-A510-4041-B56C-27DAEA416F43}" type="presOf" srcId="{C8B29F7C-B080-43ED-A981-A8F8A4885EBA}" destId="{4E112484-F52E-4623-9F4A-0B57E4FC6B36}" srcOrd="0" destOrd="0" presId="urn:microsoft.com/office/officeart/2005/8/layout/matrix1"/>
    <dgm:cxn modelId="{D0AE634D-CE68-4303-B494-A4B1E4C4AB58}" type="presOf" srcId="{514B45D6-375A-4D37-BABC-64608746BDD0}" destId="{7F041335-8221-4DD2-B840-89F913722B20}" srcOrd="0" destOrd="0" presId="urn:microsoft.com/office/officeart/2005/8/layout/matrix1"/>
    <dgm:cxn modelId="{70748021-90AD-41BD-B6E6-75F2AE7B1B9C}" srcId="{514B45D6-375A-4D37-BABC-64608746BDD0}" destId="{24259CEA-D6C5-42DB-AD76-C990E3CCF9C7}" srcOrd="3" destOrd="0" parTransId="{087AD126-FCFE-452E-85FD-A8B8AFB64DCF}" sibTransId="{C721738C-11AF-4765-A291-11FFFCECC273}"/>
    <dgm:cxn modelId="{F98D5582-6A05-479A-A533-C5241AEEBB89}" srcId="{89FFAD6B-CE7C-49EF-B050-2267B479B7CB}" destId="{514B45D6-375A-4D37-BABC-64608746BDD0}" srcOrd="0" destOrd="0" parTransId="{DD970DD1-C0B7-40CA-BF5B-C50AB909F768}" sibTransId="{C6385574-9417-4594-9B80-752649CC252E}"/>
    <dgm:cxn modelId="{66E0F971-13DC-4758-8ACF-5B22ED3303F6}" type="presOf" srcId="{5B6FA04E-3E1F-49BE-A410-1B916B961FB6}" destId="{F01835DD-23FA-4A47-AEE6-1BC9F35609E0}" srcOrd="1" destOrd="0" presId="urn:microsoft.com/office/officeart/2005/8/layout/matrix1"/>
    <dgm:cxn modelId="{704BC528-3262-4590-B361-3C1219A69904}" type="presOf" srcId="{24259CEA-D6C5-42DB-AD76-C990E3CCF9C7}" destId="{7D68C2E4-5B5D-4FA2-9D41-04C7A759F969}" srcOrd="0" destOrd="0" presId="urn:microsoft.com/office/officeart/2005/8/layout/matrix1"/>
    <dgm:cxn modelId="{99351AF6-D0C0-4940-AFED-FC8DD2646215}" srcId="{514B45D6-375A-4D37-BABC-64608746BDD0}" destId="{5B6FA04E-3E1F-49BE-A410-1B916B961FB6}" srcOrd="1" destOrd="0" parTransId="{199618F9-8004-4C27-BAFD-9F95F14B077F}" sibTransId="{20209FDA-D593-4E98-8F76-B4ED3EC0D97E}"/>
    <dgm:cxn modelId="{E7EDCBE4-686D-4AC0-85F9-46BA5F237262}" type="presParOf" srcId="{D69301AE-5653-4750-A844-F346B6C00716}" destId="{41F7DB09-46C0-40F8-AB14-2A4FFD672619}" srcOrd="0" destOrd="0" presId="urn:microsoft.com/office/officeart/2005/8/layout/matrix1"/>
    <dgm:cxn modelId="{A7339984-8E88-4D7D-972F-2C56AFEF89F4}" type="presParOf" srcId="{41F7DB09-46C0-40F8-AB14-2A4FFD672619}" destId="{4E112484-F52E-4623-9F4A-0B57E4FC6B36}" srcOrd="0" destOrd="0" presId="urn:microsoft.com/office/officeart/2005/8/layout/matrix1"/>
    <dgm:cxn modelId="{A50B81DB-DAC9-49BD-BA5F-F3E74DD902E1}" type="presParOf" srcId="{41F7DB09-46C0-40F8-AB14-2A4FFD672619}" destId="{5A1A40D3-44E5-439A-BF45-26F8495D2058}" srcOrd="1" destOrd="0" presId="urn:microsoft.com/office/officeart/2005/8/layout/matrix1"/>
    <dgm:cxn modelId="{D88085B5-8D36-46B0-B4CE-C2C11A7B8866}" type="presParOf" srcId="{41F7DB09-46C0-40F8-AB14-2A4FFD672619}" destId="{F2178F1D-D0DD-4477-B766-B225E30F2147}" srcOrd="2" destOrd="0" presId="urn:microsoft.com/office/officeart/2005/8/layout/matrix1"/>
    <dgm:cxn modelId="{B3F7B2BA-3AA9-459B-ABFB-186755BABEBB}" type="presParOf" srcId="{41F7DB09-46C0-40F8-AB14-2A4FFD672619}" destId="{F01835DD-23FA-4A47-AEE6-1BC9F35609E0}" srcOrd="3" destOrd="0" presId="urn:microsoft.com/office/officeart/2005/8/layout/matrix1"/>
    <dgm:cxn modelId="{52954C7A-E31D-4099-A9E4-CC886B179558}" type="presParOf" srcId="{41F7DB09-46C0-40F8-AB14-2A4FFD672619}" destId="{A7255CAB-6E1D-4192-A528-1494E9C8075F}" srcOrd="4" destOrd="0" presId="urn:microsoft.com/office/officeart/2005/8/layout/matrix1"/>
    <dgm:cxn modelId="{A6FAD7DB-B08D-4AEF-A23D-FE0F901A1595}" type="presParOf" srcId="{41F7DB09-46C0-40F8-AB14-2A4FFD672619}" destId="{9FE72F26-9442-4F1A-B7C0-F95685606C47}" srcOrd="5" destOrd="0" presId="urn:microsoft.com/office/officeart/2005/8/layout/matrix1"/>
    <dgm:cxn modelId="{17E05672-4770-42D3-9941-A7DEFAB9BA48}" type="presParOf" srcId="{41F7DB09-46C0-40F8-AB14-2A4FFD672619}" destId="{7D68C2E4-5B5D-4FA2-9D41-04C7A759F969}" srcOrd="6" destOrd="0" presId="urn:microsoft.com/office/officeart/2005/8/layout/matrix1"/>
    <dgm:cxn modelId="{BF301026-1874-40A8-90AB-9E5C3F429CC4}" type="presParOf" srcId="{41F7DB09-46C0-40F8-AB14-2A4FFD672619}" destId="{D4FB9545-7EA7-4BAA-9AF9-CA39502ED4AD}" srcOrd="7" destOrd="0" presId="urn:microsoft.com/office/officeart/2005/8/layout/matrix1"/>
    <dgm:cxn modelId="{957E75DF-4AB5-4C64-A504-2E96A2769A68}" type="presParOf" srcId="{D69301AE-5653-4750-A844-F346B6C00716}" destId="{7F041335-8221-4DD2-B840-89F913722B2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112484-F52E-4623-9F4A-0B57E4FC6B36}">
      <dsp:nvSpPr>
        <dsp:cNvPr id="0" name=""/>
        <dsp:cNvSpPr/>
      </dsp:nvSpPr>
      <dsp:spPr>
        <a:xfrm rot="16200000">
          <a:off x="540060" y="-540060"/>
          <a:ext cx="3168351" cy="4248472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Environmental persistence </a:t>
          </a:r>
          <a:endParaRPr lang="pt-BR" sz="4000" kern="1200" dirty="0"/>
        </a:p>
      </dsp:txBody>
      <dsp:txXfrm rot="5400000">
        <a:off x="0" y="0"/>
        <a:ext cx="4248472" cy="2376264"/>
      </dsp:txXfrm>
    </dsp:sp>
    <dsp:sp modelId="{F2178F1D-D0DD-4477-B766-B225E30F2147}">
      <dsp:nvSpPr>
        <dsp:cNvPr id="0" name=""/>
        <dsp:cNvSpPr/>
      </dsp:nvSpPr>
      <dsp:spPr>
        <a:xfrm>
          <a:off x="4248472" y="0"/>
          <a:ext cx="4248472" cy="3168351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Biological effects on non-target organisms</a:t>
          </a:r>
          <a:endParaRPr lang="pt-BR" sz="3600" kern="1200" dirty="0"/>
        </a:p>
      </dsp:txBody>
      <dsp:txXfrm>
        <a:off x="4248472" y="0"/>
        <a:ext cx="4248472" cy="2376264"/>
      </dsp:txXfrm>
    </dsp:sp>
    <dsp:sp modelId="{A7255CAB-6E1D-4192-A528-1494E9C8075F}">
      <dsp:nvSpPr>
        <dsp:cNvPr id="0" name=""/>
        <dsp:cNvSpPr/>
      </dsp:nvSpPr>
      <dsp:spPr>
        <a:xfrm rot="10800000">
          <a:off x="0" y="3168351"/>
          <a:ext cx="4248472" cy="3168351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/>
            <a:t>Interactions resulting in multiple modes of action</a:t>
          </a:r>
          <a:endParaRPr lang="pt-BR" sz="3200" kern="1200" dirty="0"/>
        </a:p>
      </dsp:txBody>
      <dsp:txXfrm rot="10800000">
        <a:off x="0" y="3960439"/>
        <a:ext cx="4248472" cy="2376264"/>
      </dsp:txXfrm>
    </dsp:sp>
    <dsp:sp modelId="{7D68C2E4-5B5D-4FA2-9D41-04C7A759F969}">
      <dsp:nvSpPr>
        <dsp:cNvPr id="0" name=""/>
        <dsp:cNvSpPr/>
      </dsp:nvSpPr>
      <dsp:spPr>
        <a:xfrm rot="5400000">
          <a:off x="4788532" y="2628291"/>
          <a:ext cx="3168351" cy="4248472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Absence of a Brazilian policy for the monitoring of these compounds in the environment</a:t>
          </a:r>
          <a:endParaRPr lang="pt-BR" sz="2800" kern="1200" dirty="0"/>
        </a:p>
      </dsp:txBody>
      <dsp:txXfrm rot="-5400000">
        <a:off x="4248472" y="3960439"/>
        <a:ext cx="4248472" cy="2376264"/>
      </dsp:txXfrm>
    </dsp:sp>
    <dsp:sp modelId="{7F041335-8221-4DD2-B840-89F913722B20}">
      <dsp:nvSpPr>
        <dsp:cNvPr id="0" name=""/>
        <dsp:cNvSpPr/>
      </dsp:nvSpPr>
      <dsp:spPr>
        <a:xfrm>
          <a:off x="2973930" y="2376263"/>
          <a:ext cx="2549083" cy="1584175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2700000" algn="ctr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flat" dir="tl"/>
        </a:scene3d>
        <a:sp3d prstMaterial="flat">
          <a:bevelT w="57150" h="114300" prst="riblet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/>
            <a:t>PHARMACEUTICALS in </a:t>
          </a:r>
          <a:r>
            <a:rPr lang="pt-BR" sz="2000" kern="1200" dirty="0" err="1"/>
            <a:t>aquatic</a:t>
          </a:r>
          <a:r>
            <a:rPr lang="pt-BR" sz="2000" kern="1200" dirty="0"/>
            <a:t> </a:t>
          </a:r>
          <a:r>
            <a:rPr lang="pt-BR" sz="2000" kern="1200" dirty="0" err="1"/>
            <a:t>ecosystems</a:t>
          </a:r>
          <a:endParaRPr lang="pt-BR" sz="2000" kern="1200" dirty="0"/>
        </a:p>
      </dsp:txBody>
      <dsp:txXfrm>
        <a:off x="3051263" y="2453596"/>
        <a:ext cx="2394417" cy="14295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48356-40B9-4436-989A-6BA4AD03BEFA}" type="datetimeFigureOut">
              <a:rPr lang="pt-BR" smtClean="0"/>
              <a:t>08/08/2016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73C24-8442-4EB0-B659-493575B88A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9545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among the problems related to pharmaceuticals in the </a:t>
            </a:r>
            <a:r>
              <a:rPr lang="en-US" dirty="0" err="1"/>
              <a:t>enviroment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73C24-8442-4EB0-B659-493575B88A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3422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73C24-8442-4EB0-B659-493575B88A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3880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(railing and screening for the removal of solids)</a:t>
            </a:r>
          </a:p>
          <a:p>
            <a:r>
              <a:rPr lang="pt-BR" dirty="0"/>
              <a:t>7367 </a:t>
            </a:r>
            <a:r>
              <a:rPr lang="pt-BR" dirty="0" err="1"/>
              <a:t>meters</a:t>
            </a:r>
            <a:r>
              <a:rPr lang="pt-BR" dirty="0"/>
              <a:t> </a:t>
            </a:r>
            <a:r>
              <a:rPr lang="pt-BR" dirty="0" err="1"/>
              <a:t>cubic</a:t>
            </a:r>
            <a:r>
              <a:rPr lang="pt-BR" dirty="0"/>
              <a:t> </a:t>
            </a:r>
            <a:r>
              <a:rPr lang="pt-BR" dirty="0" err="1"/>
              <a:t>sewage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73C24-8442-4EB0-B659-493575B88A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157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 Seawater samples were collected from six points surrounding the submarine outfall of Santos (São Paulo, Brazil) and the samples were analyzed by LC/MS/MS.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73C24-8442-4EB0-B659-493575B88A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805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Q1 (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quadrupole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);Q3 (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last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quadrupole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 DP (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Declustering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 CE (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Collision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Energy); CXP (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Collision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Exit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 LOD(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Limits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detection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 LOQ (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Limits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quantification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); RT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(Retention Time); MIM (Multiple ion monitoring). In Q3, in the upper cell is the quantifier ion and in the lower cell is the qualifier ion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analyzed by electrospray ionization mass spectrometry (ESI-MS).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73C24-8442-4EB0-B659-493575B88A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37336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Sixteen hundred mg per liter (1600mg/L)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 to its low solubility in water,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Triclosan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(Merck) was firstly dissolved in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dimethyl sulfoxide (Merck) 1 g L1, before being diluted in seawater to prepare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stock solution with a final concentration of 5 mg L1. From this stock solution all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 solutions was prepared. In order to assess possible effects of the solvent on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 organisms, the highest DMSO concentration used in each experiment was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simultaneously tested as the solvent control.</a:t>
            </a: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algn="just">
              <a:buNone/>
            </a:pP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 algn="just">
              <a:buNone/>
            </a:pP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saline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water</a:t>
            </a:r>
            <a:endParaRPr lang="pt-BR" sz="1200" dirty="0"/>
          </a:p>
          <a:p>
            <a:pPr marL="0" indent="0" algn="just">
              <a:buNone/>
            </a:pPr>
            <a:endParaRPr lang="pt-BR" sz="1200" dirty="0"/>
          </a:p>
          <a:p>
            <a:pPr marL="0" indent="0" algn="just">
              <a:buNone/>
            </a:pPr>
            <a:r>
              <a:rPr lang="pt-BR" sz="1200" dirty="0"/>
              <a:t>Esta espécie é encontrada desde a Carolina do Norte (Estados Unidos) até a costa sudeste do Brasil.</a:t>
            </a:r>
          </a:p>
          <a:p>
            <a:pPr marL="0" indent="0" algn="just">
              <a:buNone/>
            </a:pPr>
            <a:r>
              <a:rPr lang="pt-BR" sz="1200" dirty="0"/>
              <a:t>	São considerados bons bioindicadores ambientais por terem alta sensibilidade às mudanças que ocorrem no ambiente. São animais com forma de vida sedentária, o que permite investigar a contaminação de um determinado local ao longo do tempo (VENTURA </a:t>
            </a:r>
            <a:r>
              <a:rPr lang="pt-BR" sz="1200" i="1" dirty="0"/>
              <a:t>et al</a:t>
            </a:r>
            <a:r>
              <a:rPr lang="pt-BR" sz="1200" dirty="0"/>
              <a:t>. 2007).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C91041-6EBD-4915-9355-57D100149350}" type="slidenum">
              <a:rPr lang="pt-BR" smtClean="0"/>
              <a:pPr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21170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assays were validated with 70% or more eggs in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potassium chloride / 3 machos e 3 femeas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Acute toxicity assays were conducted according to U.S. Environmental Protection Agency protocol.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73C24-8442-4EB0-B659-493575B88A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3428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assays were validated with 70% or more eggs in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BR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control</a:t>
            </a:r>
            <a:r>
              <a:rPr lang="pt-B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it-IT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potassium chloride / 3 machos e 3 femeas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Acute toxicity assays were conducted according to U.S. Environmental Protection Agency protocol.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73C24-8442-4EB0-B659-493575B88A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1164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NOEC (No observed effect concentration) and LOEC (Lowest observed effect concentration) </a:t>
            </a:r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73C24-8442-4EB0-B659-493575B88A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8373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 ouriço-do-mar </a:t>
            </a:r>
            <a:r>
              <a:rPr lang="pt-BR" dirty="0" err="1"/>
              <a:t>Strongylocentrotus</a:t>
            </a:r>
            <a:r>
              <a:rPr lang="pt-BR" dirty="0"/>
              <a:t> </a:t>
            </a:r>
            <a:r>
              <a:rPr lang="pt-BR" dirty="0" err="1"/>
              <a:t>purpuratus</a:t>
            </a:r>
            <a:r>
              <a:rPr lang="pt-BR" dirty="0"/>
              <a:t> já foi descrito um gene que codifica uma enzima (</a:t>
            </a:r>
            <a:r>
              <a:rPr lang="pt-BR" dirty="0" err="1"/>
              <a:t>like</a:t>
            </a:r>
            <a:r>
              <a:rPr lang="pt-BR" dirty="0"/>
              <a:t>) conversora de angiotensina (NCBI, 2014; Tu et al., 2012), embora a função fisiológica da angiotensina e o seu(s) respectivo(s) receptor(es) neste organismo, constituindo então prováveis alvos moleculares para os fármacos </a:t>
            </a:r>
            <a:r>
              <a:rPr lang="pt-BR" dirty="0" err="1"/>
              <a:t>Losartan</a:t>
            </a:r>
            <a:r>
              <a:rPr lang="pt-BR" dirty="0"/>
              <a:t> e </a:t>
            </a:r>
            <a:r>
              <a:rPr lang="pt-BR" dirty="0" err="1"/>
              <a:t>Valsartan</a:t>
            </a:r>
            <a:r>
              <a:rPr lang="pt-BR" dirty="0"/>
              <a:t>, ainda seja desconhecida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73C24-8442-4EB0-B659-493575B88A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116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25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327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940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051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2007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70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521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41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416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4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46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2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461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31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8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dirty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1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570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z="4800" dirty="0">
                <a:solidFill>
                  <a:schemeClr val="accent1">
                    <a:lumMod val="50000"/>
                  </a:schemeClr>
                </a:solidFill>
              </a:rPr>
              <a:t>Ecotoxicological evaluation and occurrence of losartan potassium and valsartan in a Brazilian coastal zone</a:t>
            </a:r>
            <a:endParaRPr lang="pt-BR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07067" y="4911444"/>
            <a:ext cx="7766936" cy="1096899"/>
          </a:xfrm>
        </p:spPr>
        <p:txBody>
          <a:bodyPr/>
          <a:lstStyle/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Dr. Luciana Lopes Guimarães</a:t>
            </a:r>
          </a:p>
          <a:p>
            <a:r>
              <a:rPr lang="it-IT" dirty="0">
                <a:solidFill>
                  <a:schemeClr val="tx2">
                    <a:lumMod val="75000"/>
                  </a:schemeClr>
                </a:solidFill>
              </a:rPr>
              <a:t>Santa Cecília University, Santos, Brazil</a:t>
            </a:r>
            <a:endParaRPr lang="pt-BR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23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-495295" y="138045"/>
            <a:ext cx="8363272" cy="52672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Acute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toxicity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assay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Fertilization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assay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</p:txBody>
      </p:sp>
      <p:pic>
        <p:nvPicPr>
          <p:cNvPr id="4" name="Imagem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619" y="1069737"/>
            <a:ext cx="2016225" cy="133199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sp>
        <p:nvSpPr>
          <p:cNvPr id="5" name="CaixaDeTexto 4"/>
          <p:cNvSpPr txBox="1"/>
          <p:nvPr/>
        </p:nvSpPr>
        <p:spPr>
          <a:xfrm>
            <a:off x="2969622" y="721612"/>
            <a:ext cx="4707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/>
              <a:t>Sea</a:t>
            </a:r>
            <a:r>
              <a:rPr lang="pt-BR" sz="1600" dirty="0"/>
              <a:t> </a:t>
            </a:r>
            <a:r>
              <a:rPr lang="pt-BR" sz="1600" dirty="0" err="1"/>
              <a:t>urchin</a:t>
            </a:r>
            <a:r>
              <a:rPr lang="pt-BR" sz="1600" dirty="0"/>
              <a:t> </a:t>
            </a:r>
            <a:r>
              <a:rPr lang="pt-BR" sz="1600" dirty="0" err="1"/>
              <a:t>were</a:t>
            </a:r>
            <a:r>
              <a:rPr lang="pt-BR" sz="1600" dirty="0"/>
              <a:t> </a:t>
            </a:r>
            <a:r>
              <a:rPr lang="pt-BR" sz="1600" dirty="0" err="1"/>
              <a:t>stimulated</a:t>
            </a:r>
            <a:r>
              <a:rPr lang="pt-BR" sz="1600" dirty="0"/>
              <a:t> </a:t>
            </a:r>
            <a:r>
              <a:rPr lang="pt-BR" sz="1600" dirty="0" err="1"/>
              <a:t>with</a:t>
            </a:r>
            <a:r>
              <a:rPr lang="pt-BR" sz="1600" dirty="0"/>
              <a:t> 0.5 M </a:t>
            </a:r>
            <a:r>
              <a:rPr lang="pt-BR" sz="1600" dirty="0" err="1"/>
              <a:t>KCl</a:t>
            </a:r>
            <a:r>
              <a:rPr lang="pt-BR" sz="1600" dirty="0"/>
              <a:t>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78029" y="1438001"/>
            <a:ext cx="5545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Gametes from males and females were collected separately and transferred to glass beakers</a:t>
            </a:r>
            <a:endParaRPr lang="pt-BR" sz="1600" dirty="0"/>
          </a:p>
        </p:txBody>
      </p:sp>
      <p:cxnSp>
        <p:nvCxnSpPr>
          <p:cNvPr id="8" name="Conector de seta reta 7"/>
          <p:cNvCxnSpPr/>
          <p:nvPr/>
        </p:nvCxnSpPr>
        <p:spPr>
          <a:xfrm>
            <a:off x="5140165" y="1060166"/>
            <a:ext cx="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agem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619" y="4335262"/>
            <a:ext cx="1964994" cy="192456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pic>
        <p:nvPicPr>
          <p:cNvPr id="11" name="Imagem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619" y="2660680"/>
            <a:ext cx="2020799" cy="141563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cxnSp>
        <p:nvCxnSpPr>
          <p:cNvPr id="12" name="Conector de seta reta 11"/>
          <p:cNvCxnSpPr/>
          <p:nvPr/>
        </p:nvCxnSpPr>
        <p:spPr>
          <a:xfrm>
            <a:off x="5152584" y="2022776"/>
            <a:ext cx="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5166231" y="3007182"/>
            <a:ext cx="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969622" y="2420020"/>
            <a:ext cx="4898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sperm (5 x 10</a:t>
            </a:r>
            <a:r>
              <a:rPr lang="en-US" sz="1600" baseline="30000" dirty="0"/>
              <a:t>7</a:t>
            </a:r>
            <a:r>
              <a:rPr lang="en-US" sz="1600" dirty="0"/>
              <a:t> </a:t>
            </a:r>
            <a:r>
              <a:rPr lang="en-US" sz="1600" dirty="0" err="1"/>
              <a:t>cels</a:t>
            </a:r>
            <a:r>
              <a:rPr lang="en-US" sz="1600" dirty="0"/>
              <a:t>.) was exposed to different concentrations of </a:t>
            </a:r>
            <a:r>
              <a:rPr lang="en-US" sz="1600" b="1" dirty="0"/>
              <a:t>pharmaceuticals</a:t>
            </a:r>
            <a:r>
              <a:rPr lang="en-US" sz="1600" dirty="0"/>
              <a:t> for 60 min.</a:t>
            </a:r>
            <a:endParaRPr lang="pt-BR" sz="1600" dirty="0"/>
          </a:p>
        </p:txBody>
      </p:sp>
      <p:cxnSp>
        <p:nvCxnSpPr>
          <p:cNvPr id="18" name="Conector de seta reta 17"/>
          <p:cNvCxnSpPr/>
          <p:nvPr/>
        </p:nvCxnSpPr>
        <p:spPr>
          <a:xfrm>
            <a:off x="5166231" y="4177783"/>
            <a:ext cx="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2928410" y="5837202"/>
            <a:ext cx="4826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First 100 eggs from each replicate were analyzed and fertilization was identified by observation of the </a:t>
            </a:r>
            <a:r>
              <a:rPr lang="en-US" sz="1600" b="1" dirty="0"/>
              <a:t>occurrence of the membrane of fertilization or first cellular divisions</a:t>
            </a:r>
            <a:r>
              <a:rPr lang="en-US" sz="1600" dirty="0"/>
              <a:t>.</a:t>
            </a:r>
            <a:endParaRPr lang="pt-BR" sz="1600" dirty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21" name="Objeto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02254"/>
              </p:ext>
            </p:extLst>
          </p:nvPr>
        </p:nvGraphicFramePr>
        <p:xfrm>
          <a:off x="9414528" y="664769"/>
          <a:ext cx="2489773" cy="2034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7" name="Imagem" r:id="rId7" imgW="0" imgH="0" progId="StaticMetafile">
                  <p:embed/>
                </p:oleObj>
              </mc:Choice>
              <mc:Fallback>
                <p:oleObj name="Imagem" r:id="rId7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4528" y="664769"/>
                        <a:ext cx="2489773" cy="20347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45791" dir="3378596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pic>
        <p:nvPicPr>
          <p:cNvPr id="25" name="Imagem 24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85249" y="3396492"/>
            <a:ext cx="2953840" cy="2672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" name="CaixaDeTexto 23"/>
          <p:cNvSpPr txBox="1"/>
          <p:nvPr/>
        </p:nvSpPr>
        <p:spPr>
          <a:xfrm>
            <a:off x="2716844" y="3378921"/>
            <a:ext cx="52494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After this period, a suspension containing approximately 2.000 ovules were added to the</a:t>
            </a:r>
          </a:p>
          <a:p>
            <a:pPr algn="ctr"/>
            <a:r>
              <a:rPr lang="en-US" sz="1600" dirty="0"/>
              <a:t>test tubes</a:t>
            </a:r>
            <a:endParaRPr lang="pt-BR" sz="1600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253195" y="4580282"/>
            <a:ext cx="403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40 minutes later the test was finished by adding 0.5mL of formaldehyde in each replicate</a:t>
            </a:r>
            <a:endParaRPr lang="pt-BR" sz="1600" dirty="0"/>
          </a:p>
        </p:txBody>
      </p:sp>
      <p:cxnSp>
        <p:nvCxnSpPr>
          <p:cNvPr id="27" name="Conector de seta reta 26"/>
          <p:cNvCxnSpPr/>
          <p:nvPr/>
        </p:nvCxnSpPr>
        <p:spPr>
          <a:xfrm>
            <a:off x="5135124" y="5411279"/>
            <a:ext cx="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9164514" y="127669"/>
            <a:ext cx="26953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USEPA </a:t>
            </a:r>
            <a:r>
              <a:rPr lang="pt-BR" dirty="0" err="1"/>
              <a:t>protocol</a:t>
            </a:r>
            <a:r>
              <a:rPr lang="pt-BR" dirty="0"/>
              <a:t> (2002)</a:t>
            </a:r>
          </a:p>
        </p:txBody>
      </p:sp>
      <p:cxnSp>
        <p:nvCxnSpPr>
          <p:cNvPr id="13" name="Conector de seta reta 12"/>
          <p:cNvCxnSpPr/>
          <p:nvPr/>
        </p:nvCxnSpPr>
        <p:spPr>
          <a:xfrm flipV="1">
            <a:off x="7604636" y="5021558"/>
            <a:ext cx="2223703" cy="14729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9414528" y="6171336"/>
            <a:ext cx="26953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 assays were validated with 70% or more eggs in</a:t>
            </a:r>
          </a:p>
          <a:p>
            <a:pPr algn="ctr"/>
            <a:r>
              <a:rPr lang="en-US" sz="1200" dirty="0"/>
              <a:t>the control.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val="513886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5206" y="125620"/>
            <a:ext cx="8363272" cy="52672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Chronic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toxicity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assays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Embryo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-larval </a:t>
            </a: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800" b="1" dirty="0" err="1">
                <a:solidFill>
                  <a:schemeClr val="accent1">
                    <a:lumMod val="75000"/>
                  </a:schemeClr>
                </a:solidFill>
              </a:rPr>
              <a:t>assay</a:t>
            </a:r>
            <a:r>
              <a:rPr lang="pt-BR" sz="2800" b="1" dirty="0">
                <a:solidFill>
                  <a:schemeClr val="accent1">
                    <a:lumMod val="75000"/>
                  </a:schemeClr>
                </a:solidFill>
              </a:rPr>
              <a:t>) </a:t>
            </a:r>
          </a:p>
        </p:txBody>
      </p:sp>
      <p:pic>
        <p:nvPicPr>
          <p:cNvPr id="4" name="Imagem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619" y="1069737"/>
            <a:ext cx="2016225" cy="1331995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sp>
        <p:nvSpPr>
          <p:cNvPr id="5" name="CaixaDeTexto 4"/>
          <p:cNvSpPr txBox="1"/>
          <p:nvPr/>
        </p:nvSpPr>
        <p:spPr>
          <a:xfrm>
            <a:off x="2969622" y="721612"/>
            <a:ext cx="4707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/>
              <a:t>Sea</a:t>
            </a:r>
            <a:r>
              <a:rPr lang="pt-BR" sz="1600" dirty="0"/>
              <a:t> </a:t>
            </a:r>
            <a:r>
              <a:rPr lang="pt-BR" sz="1600" dirty="0" err="1"/>
              <a:t>urchin</a:t>
            </a:r>
            <a:r>
              <a:rPr lang="pt-BR" sz="1600" dirty="0"/>
              <a:t> </a:t>
            </a:r>
            <a:r>
              <a:rPr lang="pt-BR" sz="1600" dirty="0" err="1"/>
              <a:t>were</a:t>
            </a:r>
            <a:r>
              <a:rPr lang="pt-BR" sz="1600" dirty="0"/>
              <a:t> </a:t>
            </a:r>
            <a:r>
              <a:rPr lang="pt-BR" sz="1600" dirty="0" err="1"/>
              <a:t>stimulated</a:t>
            </a:r>
            <a:r>
              <a:rPr lang="pt-BR" sz="1600" dirty="0"/>
              <a:t> </a:t>
            </a:r>
            <a:r>
              <a:rPr lang="pt-BR" sz="1600" dirty="0" err="1"/>
              <a:t>with</a:t>
            </a:r>
            <a:r>
              <a:rPr lang="pt-BR" sz="1600" dirty="0"/>
              <a:t> 0.5 M </a:t>
            </a:r>
            <a:r>
              <a:rPr lang="pt-BR" sz="1600" dirty="0" err="1"/>
              <a:t>KCl</a:t>
            </a:r>
            <a:r>
              <a:rPr lang="pt-BR" sz="1600" dirty="0"/>
              <a:t>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2678029" y="1438001"/>
            <a:ext cx="5545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Gametes from males and females were collected separately and transferred to glass beakers</a:t>
            </a:r>
            <a:endParaRPr lang="pt-BR" sz="1600" dirty="0"/>
          </a:p>
        </p:txBody>
      </p:sp>
      <p:cxnSp>
        <p:nvCxnSpPr>
          <p:cNvPr id="8" name="Conector de seta reta 7"/>
          <p:cNvCxnSpPr/>
          <p:nvPr/>
        </p:nvCxnSpPr>
        <p:spPr>
          <a:xfrm>
            <a:off x="5140165" y="1060166"/>
            <a:ext cx="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Imagem 9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0619" y="4335262"/>
            <a:ext cx="1964994" cy="1924560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pic>
        <p:nvPicPr>
          <p:cNvPr id="11" name="Imagem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0619" y="2660680"/>
            <a:ext cx="2020799" cy="1415634"/>
          </a:xfrm>
          <a:prstGeom prst="rect">
            <a:avLst/>
          </a:prstGeom>
          <a:ln w="38100" cap="sq">
            <a:solidFill>
              <a:schemeClr val="tx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  <a:softEdge rad="31750"/>
          </a:effectLst>
        </p:spPr>
      </p:pic>
      <p:cxnSp>
        <p:nvCxnSpPr>
          <p:cNvPr id="12" name="Conector de seta reta 11"/>
          <p:cNvCxnSpPr/>
          <p:nvPr/>
        </p:nvCxnSpPr>
        <p:spPr>
          <a:xfrm>
            <a:off x="5152584" y="2022776"/>
            <a:ext cx="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/>
          <p:nvPr/>
        </p:nvCxnSpPr>
        <p:spPr>
          <a:xfrm>
            <a:off x="5166231" y="3007182"/>
            <a:ext cx="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aixaDeTexto 15"/>
          <p:cNvSpPr txBox="1"/>
          <p:nvPr/>
        </p:nvSpPr>
        <p:spPr>
          <a:xfrm>
            <a:off x="2716844" y="2420020"/>
            <a:ext cx="575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The fertilization was attained by adding 2 mL of sperm (5 x 10</a:t>
            </a:r>
            <a:r>
              <a:rPr lang="en-US" sz="1600" baseline="30000" dirty="0"/>
              <a:t>7</a:t>
            </a:r>
            <a:r>
              <a:rPr lang="en-US" sz="1600" dirty="0"/>
              <a:t> </a:t>
            </a:r>
            <a:r>
              <a:rPr lang="en-US" sz="1600" dirty="0" err="1"/>
              <a:t>cels</a:t>
            </a:r>
            <a:r>
              <a:rPr lang="en-US" sz="1600" dirty="0"/>
              <a:t>.) solution to the 200 mL of ovules solution</a:t>
            </a:r>
            <a:endParaRPr lang="pt-BR" sz="1600" dirty="0"/>
          </a:p>
        </p:txBody>
      </p:sp>
      <p:cxnSp>
        <p:nvCxnSpPr>
          <p:cNvPr id="18" name="Conector de seta reta 17"/>
          <p:cNvCxnSpPr/>
          <p:nvPr/>
        </p:nvCxnSpPr>
        <p:spPr>
          <a:xfrm>
            <a:off x="5166231" y="4177783"/>
            <a:ext cx="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CaixaDeTexto 18"/>
          <p:cNvSpPr txBox="1"/>
          <p:nvPr/>
        </p:nvSpPr>
        <p:spPr>
          <a:xfrm>
            <a:off x="2928410" y="5837202"/>
            <a:ext cx="48263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Larvae developed to </a:t>
            </a:r>
            <a:r>
              <a:rPr lang="en-US" sz="1600" b="1" i="1" dirty="0" err="1"/>
              <a:t>pluteus</a:t>
            </a:r>
            <a:r>
              <a:rPr lang="en-US" sz="1600" b="1" dirty="0"/>
              <a:t> stage </a:t>
            </a:r>
            <a:r>
              <a:rPr lang="en-US" sz="1600" dirty="0"/>
              <a:t>were considered normal, whereas those presenting delay and/or morphological anomalies in their development were considered abnormal.</a:t>
            </a:r>
            <a:endParaRPr lang="pt-BR" sz="1600" dirty="0"/>
          </a:p>
        </p:txBody>
      </p:sp>
      <p:sp>
        <p:nvSpPr>
          <p:cNvPr id="20" name="Rectangle 2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graphicFrame>
        <p:nvGraphicFramePr>
          <p:cNvPr id="21" name="Objeto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02254"/>
              </p:ext>
            </p:extLst>
          </p:nvPr>
        </p:nvGraphicFramePr>
        <p:xfrm>
          <a:off x="9414528" y="664769"/>
          <a:ext cx="2489773" cy="2034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1" name="Imagem" r:id="rId7" imgW="0" imgH="0" progId="StaticMetafile">
                  <p:embed/>
                </p:oleObj>
              </mc:Choice>
              <mc:Fallback>
                <p:oleObj name="Imagem" r:id="rId7" imgW="0" imgH="0" progId="StaticMetafile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14528" y="664769"/>
                        <a:ext cx="2489773" cy="2034785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>
                        <a:outerShdw dist="45791" dir="3378596" algn="ctr" rotWithShape="0">
                          <a:srgbClr val="808080"/>
                        </a:outerShdw>
                      </a:effec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 dirty="0"/>
          </a:p>
        </p:txBody>
      </p:sp>
      <p:sp>
        <p:nvSpPr>
          <p:cNvPr id="24" name="CaixaDeTexto 23"/>
          <p:cNvSpPr txBox="1"/>
          <p:nvPr/>
        </p:nvSpPr>
        <p:spPr>
          <a:xfrm>
            <a:off x="2838112" y="3389614"/>
            <a:ext cx="5964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After 10 min the density of fertilized eggs was e</a:t>
            </a:r>
            <a:r>
              <a:rPr lang="pt-BR" sz="1600" dirty="0" err="1"/>
              <a:t>stimated</a:t>
            </a:r>
            <a:r>
              <a:rPr lang="pt-BR" sz="1600" dirty="0"/>
              <a:t> </a:t>
            </a:r>
            <a:r>
              <a:rPr lang="pt-BR" sz="1600" dirty="0" err="1"/>
              <a:t>and</a:t>
            </a:r>
            <a:r>
              <a:rPr lang="pt-BR" sz="1600" dirty="0"/>
              <a:t> </a:t>
            </a:r>
            <a:r>
              <a:rPr lang="en-US" sz="1600" b="1" dirty="0">
                <a:latin typeface="Calibri" panose="020F0502020204030204" pitchFamily="34" charset="0"/>
              </a:rPr>
              <a:t>≈</a:t>
            </a:r>
            <a:r>
              <a:rPr lang="en-US" sz="1600" b="1" dirty="0"/>
              <a:t>300 embryos were transferred to glass tubes containing different concentrations of pharmaceuticals</a:t>
            </a:r>
            <a:endParaRPr lang="pt-BR" sz="16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3253195" y="4580282"/>
            <a:ext cx="4037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After 24 h</a:t>
            </a:r>
            <a:r>
              <a:rPr lang="en-US" sz="1600" dirty="0"/>
              <a:t>, the assay was finished and the first 100 larvae from each replicate</a:t>
            </a:r>
          </a:p>
          <a:p>
            <a:pPr algn="ctr"/>
            <a:r>
              <a:rPr lang="en-US" sz="1600" dirty="0"/>
              <a:t>were analyzed. </a:t>
            </a:r>
            <a:endParaRPr lang="pt-BR" sz="1600" dirty="0"/>
          </a:p>
        </p:txBody>
      </p:sp>
      <p:cxnSp>
        <p:nvCxnSpPr>
          <p:cNvPr id="27" name="Conector de seta reta 26"/>
          <p:cNvCxnSpPr/>
          <p:nvPr/>
        </p:nvCxnSpPr>
        <p:spPr>
          <a:xfrm>
            <a:off x="5135124" y="5411279"/>
            <a:ext cx="0" cy="361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9164514" y="127669"/>
            <a:ext cx="26953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ABNT </a:t>
            </a:r>
            <a:r>
              <a:rPr lang="pt-BR" dirty="0" err="1"/>
              <a:t>protocol</a:t>
            </a:r>
            <a:r>
              <a:rPr lang="pt-BR" dirty="0"/>
              <a:t> (2012)</a:t>
            </a:r>
          </a:p>
        </p:txBody>
      </p:sp>
      <p:cxnSp>
        <p:nvCxnSpPr>
          <p:cNvPr id="13" name="Conector de seta reta 12"/>
          <p:cNvCxnSpPr/>
          <p:nvPr/>
        </p:nvCxnSpPr>
        <p:spPr>
          <a:xfrm flipV="1">
            <a:off x="6392493" y="5021559"/>
            <a:ext cx="3435846" cy="81564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9414528" y="6171336"/>
            <a:ext cx="26953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The assays were validated with 80% or more larvae in </a:t>
            </a:r>
            <a:r>
              <a:rPr lang="en-US" sz="1200" i="1" dirty="0" err="1"/>
              <a:t>pluteus</a:t>
            </a:r>
            <a:r>
              <a:rPr lang="en-US" sz="1200" i="1" dirty="0"/>
              <a:t> </a:t>
            </a:r>
            <a:r>
              <a:rPr lang="en-US" sz="1200" dirty="0"/>
              <a:t>stage in</a:t>
            </a:r>
          </a:p>
          <a:p>
            <a:pPr algn="ctr"/>
            <a:r>
              <a:rPr lang="en-US" sz="1200" dirty="0"/>
              <a:t>the control.</a:t>
            </a:r>
            <a:endParaRPr lang="pt-BR" sz="1200" dirty="0"/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42457" y="3820084"/>
            <a:ext cx="2133043" cy="201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96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2619" y="114924"/>
            <a:ext cx="8596668" cy="132080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8984" y="320651"/>
            <a:ext cx="8994255" cy="354056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389" y="3913057"/>
            <a:ext cx="12095611" cy="17218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aixaDeTexto 5"/>
          <p:cNvSpPr txBox="1"/>
          <p:nvPr/>
        </p:nvSpPr>
        <p:spPr>
          <a:xfrm>
            <a:off x="457745" y="5738612"/>
            <a:ext cx="81664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&lt;LOD: below detection limit; &lt;LOQ: below quantification limit.</a:t>
            </a:r>
            <a:endParaRPr lang="pt-BR" sz="1400" dirty="0"/>
          </a:p>
        </p:txBody>
      </p:sp>
      <p:sp>
        <p:nvSpPr>
          <p:cNvPr id="7" name="Retângulo 6"/>
          <p:cNvSpPr/>
          <p:nvPr/>
        </p:nvSpPr>
        <p:spPr>
          <a:xfrm>
            <a:off x="650143" y="6050487"/>
            <a:ext cx="30652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surface (1S–6S) and bottom (1B–6B) </a:t>
            </a:r>
          </a:p>
        </p:txBody>
      </p:sp>
    </p:spTree>
    <p:extLst>
      <p:ext uri="{BB962C8B-B14F-4D97-AF65-F5344CB8AC3E}">
        <p14:creationId xmlns:p14="http://schemas.microsoft.com/office/powerpoint/2010/main" val="3628500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Acute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toxicity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assay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Fertilization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assay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br>
              <a:rPr lang="pt-BR" dirty="0">
                <a:solidFill>
                  <a:schemeClr val="accent1">
                    <a:lumMod val="75000"/>
                  </a:schemeClr>
                </a:solidFill>
              </a:rPr>
            </a:br>
            <a:endParaRPr lang="pt-BR" dirty="0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9005961"/>
              </p:ext>
            </p:extLst>
          </p:nvPr>
        </p:nvGraphicFramePr>
        <p:xfrm>
          <a:off x="827988" y="1549348"/>
          <a:ext cx="8596312" cy="15595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42981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981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EC</a:t>
                      </a:r>
                      <a:r>
                        <a:rPr lang="pt-BR" baseline="-25000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Losartan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dirty="0"/>
                        <a:t>292,93 mg.L</a:t>
                      </a:r>
                      <a:r>
                        <a:rPr lang="pt-BR" baseline="30000" dirty="0"/>
                        <a:t>-1</a:t>
                      </a:r>
                    </a:p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Valsartan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&gt;100mg.L</a:t>
                      </a:r>
                      <a:r>
                        <a:rPr lang="pt-BR" baseline="30000" dirty="0"/>
                        <a:t>-1</a:t>
                      </a:r>
                    </a:p>
                    <a:p>
                      <a:endParaRPr lang="pt-BR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2"/>
          <a:srcRect b="7604"/>
          <a:stretch/>
        </p:blipFill>
        <p:spPr>
          <a:xfrm>
            <a:off x="677334" y="4541922"/>
            <a:ext cx="9675303" cy="1763344"/>
          </a:xfrm>
          <a:prstGeom prst="rect">
            <a:avLst/>
          </a:prstGeom>
        </p:spPr>
      </p:pic>
      <p:sp>
        <p:nvSpPr>
          <p:cNvPr id="8" name="Retângulo 7"/>
          <p:cNvSpPr/>
          <p:nvPr/>
        </p:nvSpPr>
        <p:spPr>
          <a:xfrm>
            <a:off x="5357557" y="6018662"/>
            <a:ext cx="450377" cy="286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1023134" y="5976562"/>
            <a:ext cx="16135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FF0000"/>
                </a:solidFill>
              </a:rPr>
              <a:t>Losartan</a:t>
            </a:r>
            <a:r>
              <a:rPr lang="pt-BR" b="1" dirty="0">
                <a:solidFill>
                  <a:srgbClr val="FF0000"/>
                </a:solidFill>
              </a:rPr>
              <a:t>  </a:t>
            </a:r>
            <a:r>
              <a:rPr lang="pt-BR" b="1" dirty="0" err="1">
                <a:solidFill>
                  <a:srgbClr val="FF0000"/>
                </a:solidFill>
              </a:rPr>
              <a:t>Valsartan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1" name="Seta para baixo 10"/>
          <p:cNvSpPr/>
          <p:nvPr/>
        </p:nvSpPr>
        <p:spPr>
          <a:xfrm>
            <a:off x="1400306" y="3238088"/>
            <a:ext cx="594488" cy="5213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827988" y="3981517"/>
            <a:ext cx="9689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Classification of the acute </a:t>
            </a:r>
            <a:r>
              <a:rPr lang="en-US" dirty="0" err="1"/>
              <a:t>ecotoxicity</a:t>
            </a:r>
            <a:r>
              <a:rPr lang="en-US" dirty="0"/>
              <a:t> assay results based on the European Union Directive 93/67/EEC. </a:t>
            </a:r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127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6956" y="295701"/>
            <a:ext cx="10240875" cy="1320800"/>
          </a:xfrm>
        </p:spPr>
        <p:txBody>
          <a:bodyPr>
            <a:normAutofit fontScale="90000"/>
          </a:bodyPr>
          <a:lstStyle/>
          <a:p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Chronic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toxicity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dirty="0" err="1">
                <a:solidFill>
                  <a:schemeClr val="accent1">
                    <a:lumMod val="75000"/>
                  </a:schemeClr>
                </a:solidFill>
              </a:rPr>
              <a:t>assays</a:t>
            </a:r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700" dirty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pt-BR" sz="2700" dirty="0" err="1">
                <a:solidFill>
                  <a:schemeClr val="accent1">
                    <a:lumMod val="75000"/>
                  </a:schemeClr>
                </a:solidFill>
              </a:rPr>
              <a:t>Embryo</a:t>
            </a:r>
            <a:r>
              <a:rPr lang="pt-BR" sz="2700" dirty="0">
                <a:solidFill>
                  <a:schemeClr val="accent1">
                    <a:lumMod val="75000"/>
                  </a:schemeClr>
                </a:solidFill>
              </a:rPr>
              <a:t>-larval </a:t>
            </a:r>
            <a:r>
              <a:rPr lang="pt-BR" sz="2700" dirty="0" err="1">
                <a:solidFill>
                  <a:schemeClr val="accent1">
                    <a:lumMod val="75000"/>
                  </a:schemeClr>
                </a:solidFill>
              </a:rPr>
              <a:t>development</a:t>
            </a:r>
            <a:r>
              <a:rPr lang="pt-BR" sz="27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pt-BR" sz="2700" dirty="0" err="1">
                <a:solidFill>
                  <a:schemeClr val="accent1">
                    <a:lumMod val="75000"/>
                  </a:schemeClr>
                </a:solidFill>
              </a:rPr>
              <a:t>assay</a:t>
            </a:r>
            <a:r>
              <a:rPr lang="pt-BR" sz="2700" dirty="0">
                <a:solidFill>
                  <a:schemeClr val="accent1">
                    <a:lumMod val="75000"/>
                  </a:schemeClr>
                </a:solidFill>
              </a:rPr>
              <a:t>) </a:t>
            </a:r>
            <a:br>
              <a:rPr lang="pt-BR" sz="2700" dirty="0">
                <a:solidFill>
                  <a:schemeClr val="accent1">
                    <a:lumMod val="75000"/>
                  </a:schemeClr>
                </a:solidFill>
              </a:rPr>
            </a:br>
            <a:endParaRPr lang="pt-BR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3114211"/>
              </p:ext>
            </p:extLst>
          </p:nvPr>
        </p:nvGraphicFramePr>
        <p:xfrm>
          <a:off x="1913369" y="1616501"/>
          <a:ext cx="6688123" cy="1802079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17186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41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15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37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198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pt-BR" sz="18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LOEC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(mg.L</a:t>
                      </a:r>
                      <a:r>
                        <a:rPr lang="pt-BR" sz="1800" baseline="30000" dirty="0"/>
                        <a:t>-1</a:t>
                      </a:r>
                      <a:r>
                        <a:rPr lang="pt-BR" sz="1800" dirty="0"/>
                        <a:t>)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NOEC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(mg.L</a:t>
                      </a:r>
                      <a:r>
                        <a:rPr lang="pt-BR" sz="1800" baseline="30000" dirty="0"/>
                        <a:t>-1</a:t>
                      </a:r>
                      <a:r>
                        <a:rPr lang="pt-BR" sz="1800" dirty="0"/>
                        <a:t>)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EC</a:t>
                      </a:r>
                      <a:r>
                        <a:rPr lang="pt-BR" sz="1800" baseline="-25000" dirty="0"/>
                        <a:t>50</a:t>
                      </a:r>
                      <a:r>
                        <a:rPr lang="pt-BR" sz="1800" dirty="0"/>
                        <a:t>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(mg.L</a:t>
                      </a:r>
                      <a:r>
                        <a:rPr lang="pt-BR" sz="1800" baseline="30000" dirty="0"/>
                        <a:t>-1</a:t>
                      </a:r>
                      <a:r>
                        <a:rPr lang="pt-BR" sz="1800" dirty="0"/>
                        <a:t>)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00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/>
                        <a:t>Losartan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70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50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98.94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04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 err="1"/>
                        <a:t>Valsartan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18.75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9.37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/>
                        <a:t>18.22</a:t>
                      </a:r>
                      <a:endParaRPr lang="pt-BR" sz="1800" b="1" dirty="0">
                        <a:solidFill>
                          <a:srgbClr val="00000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3"/>
          <a:srcRect b="9927"/>
          <a:stretch/>
        </p:blipFill>
        <p:spPr>
          <a:xfrm>
            <a:off x="677334" y="4541921"/>
            <a:ext cx="9675303" cy="1719017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5357557" y="6018662"/>
            <a:ext cx="450377" cy="2866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3187564" y="5931130"/>
            <a:ext cx="113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FF0000"/>
                </a:solidFill>
              </a:rPr>
              <a:t>Losartan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3109494" y="6310477"/>
            <a:ext cx="1288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>
                <a:solidFill>
                  <a:srgbClr val="FF0000"/>
                </a:solidFill>
              </a:rPr>
              <a:t>Valsartan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805218" y="4094328"/>
            <a:ext cx="8611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Classification of the chronic </a:t>
            </a:r>
            <a:r>
              <a:rPr lang="en-US" dirty="0" err="1"/>
              <a:t>ecotoxicity</a:t>
            </a:r>
            <a:r>
              <a:rPr lang="en-US" dirty="0"/>
              <a:t> assay results based on the European Union Directive 93/67/EEC. </a:t>
            </a:r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2265411" y="3506112"/>
            <a:ext cx="62340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LOEC (Lowest observed effect concentration); NOEC (No observed effect concentration)</a:t>
            </a:r>
          </a:p>
        </p:txBody>
      </p:sp>
      <p:sp>
        <p:nvSpPr>
          <p:cNvPr id="4" name="Retângulo 3"/>
          <p:cNvSpPr/>
          <p:nvPr/>
        </p:nvSpPr>
        <p:spPr>
          <a:xfrm>
            <a:off x="7045377" y="1616501"/>
            <a:ext cx="1556115" cy="18020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737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Discussion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Diferences in NOEC e LOEC </a:t>
            </a:r>
            <a:r>
              <a:rPr lang="pt-BR" sz="2000" dirty="0" err="1"/>
              <a:t>and</a:t>
            </a:r>
            <a:r>
              <a:rPr lang="pt-BR" sz="2000" dirty="0"/>
              <a:t> EC</a:t>
            </a:r>
            <a:r>
              <a:rPr lang="pt-BR" sz="2000" baseline="-25000" dirty="0"/>
              <a:t>50</a:t>
            </a:r>
            <a:r>
              <a:rPr lang="pt-BR" sz="2000" dirty="0"/>
              <a:t> </a:t>
            </a:r>
            <a:r>
              <a:rPr lang="pt-BR" sz="2000" dirty="0" err="1"/>
              <a:t>values</a:t>
            </a:r>
            <a:r>
              <a:rPr lang="pt-BR" sz="2000" dirty="0"/>
              <a:t> for </a:t>
            </a:r>
            <a:r>
              <a:rPr lang="pt-BR" sz="2000" dirty="0" err="1"/>
              <a:t>chronic</a:t>
            </a:r>
            <a:r>
              <a:rPr lang="pt-BR" sz="2000" dirty="0"/>
              <a:t> </a:t>
            </a:r>
            <a:r>
              <a:rPr lang="pt-BR" sz="2000" dirty="0" err="1"/>
              <a:t>assays</a:t>
            </a:r>
            <a:r>
              <a:rPr lang="pt-BR" sz="2000" dirty="0"/>
              <a:t>: </a:t>
            </a:r>
          </a:p>
          <a:p>
            <a:r>
              <a:rPr lang="pt-BR" sz="2000" dirty="0"/>
              <a:t>Log </a:t>
            </a:r>
            <a:r>
              <a:rPr lang="pt-BR" sz="2000" dirty="0" err="1"/>
              <a:t>Kow</a:t>
            </a:r>
            <a:r>
              <a:rPr lang="pt-BR" sz="2000" dirty="0"/>
              <a:t> for </a:t>
            </a:r>
            <a:r>
              <a:rPr lang="pt-BR" sz="2000" dirty="0" err="1"/>
              <a:t>Losartan</a:t>
            </a:r>
            <a:r>
              <a:rPr lang="pt-BR" sz="2000" dirty="0"/>
              <a:t> = 3,01 </a:t>
            </a:r>
          </a:p>
          <a:p>
            <a:r>
              <a:rPr lang="pt-BR" sz="2000" dirty="0"/>
              <a:t>Log </a:t>
            </a:r>
            <a:r>
              <a:rPr lang="pt-BR" sz="2000" dirty="0" err="1"/>
              <a:t>Kow</a:t>
            </a:r>
            <a:r>
              <a:rPr lang="pt-BR" sz="2000" dirty="0"/>
              <a:t> for </a:t>
            </a:r>
            <a:r>
              <a:rPr lang="pt-BR" sz="2000" dirty="0" err="1"/>
              <a:t>Valsartan</a:t>
            </a:r>
            <a:r>
              <a:rPr lang="pt-BR" sz="2000" dirty="0"/>
              <a:t> = 3,65</a:t>
            </a:r>
          </a:p>
          <a:p>
            <a:endParaRPr lang="pt-BR" sz="2000" dirty="0"/>
          </a:p>
          <a:p>
            <a:endParaRPr lang="pt-BR" sz="2000" dirty="0"/>
          </a:p>
          <a:p>
            <a:r>
              <a:rPr lang="pt-BR" sz="2000" b="1" u="sng" dirty="0" err="1"/>
              <a:t>Main</a:t>
            </a:r>
            <a:r>
              <a:rPr lang="pt-BR" sz="2000" b="1" u="sng" dirty="0"/>
              <a:t> </a:t>
            </a:r>
            <a:r>
              <a:rPr lang="pt-BR" sz="2000" b="1" u="sng" dirty="0" err="1"/>
              <a:t>human</a:t>
            </a:r>
            <a:r>
              <a:rPr lang="pt-BR" sz="2000" b="1" u="sng" dirty="0"/>
              <a:t> </a:t>
            </a:r>
            <a:r>
              <a:rPr lang="pt-BR" sz="2000" dirty="0" err="1"/>
              <a:t>metabolite</a:t>
            </a:r>
            <a:r>
              <a:rPr lang="pt-BR" sz="2000" dirty="0"/>
              <a:t> for </a:t>
            </a:r>
            <a:r>
              <a:rPr lang="pt-BR" sz="2000" dirty="0" err="1"/>
              <a:t>Losartan</a:t>
            </a:r>
            <a:r>
              <a:rPr lang="pt-BR" sz="2000" dirty="0"/>
              <a:t>: </a:t>
            </a:r>
            <a:r>
              <a:rPr lang="pt-BR" sz="2000" dirty="0" err="1"/>
              <a:t>Carboxylosartan</a:t>
            </a:r>
            <a:endParaRPr lang="pt-BR" sz="2000" dirty="0"/>
          </a:p>
          <a:p>
            <a:r>
              <a:rPr lang="pt-BR" sz="2000" dirty="0"/>
              <a:t>Log </a:t>
            </a:r>
            <a:r>
              <a:rPr lang="pt-BR" sz="2000" dirty="0" err="1"/>
              <a:t>Kow</a:t>
            </a:r>
            <a:r>
              <a:rPr lang="pt-BR" sz="2000" dirty="0"/>
              <a:t> for </a:t>
            </a:r>
            <a:r>
              <a:rPr lang="pt-BR" sz="2000" dirty="0" err="1"/>
              <a:t>Carboxylosartan</a:t>
            </a:r>
            <a:r>
              <a:rPr lang="pt-BR" sz="2000" dirty="0"/>
              <a:t> = 4,81</a:t>
            </a:r>
          </a:p>
          <a:p>
            <a:r>
              <a:rPr lang="pt-BR" sz="2000" dirty="0" err="1"/>
              <a:t>Carboxylosartan</a:t>
            </a:r>
            <a:r>
              <a:rPr lang="pt-BR" sz="2000" dirty="0"/>
              <a:t> </a:t>
            </a:r>
            <a:r>
              <a:rPr lang="pt-BR" sz="2000" dirty="0" err="1"/>
              <a:t>is</a:t>
            </a:r>
            <a:r>
              <a:rPr lang="pt-BR" sz="2000" dirty="0"/>
              <a:t> </a:t>
            </a:r>
            <a:r>
              <a:rPr lang="en-US" sz="2000" dirty="0"/>
              <a:t>10 to 20 times more potent than Losartan </a:t>
            </a:r>
            <a:endParaRPr lang="pt-BR" sz="2000" dirty="0"/>
          </a:p>
        </p:txBody>
      </p:sp>
      <p:sp>
        <p:nvSpPr>
          <p:cNvPr id="4" name="Seta para a direita 3"/>
          <p:cNvSpPr/>
          <p:nvPr/>
        </p:nvSpPr>
        <p:spPr>
          <a:xfrm>
            <a:off x="4532116" y="2593074"/>
            <a:ext cx="887104" cy="73697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6073254" y="2825087"/>
            <a:ext cx="2975212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dirty="0" err="1"/>
              <a:t>Absorption</a:t>
            </a:r>
            <a:r>
              <a:rPr lang="pt-BR" dirty="0"/>
              <a:t> </a:t>
            </a:r>
            <a:r>
              <a:rPr lang="pt-BR" dirty="0" err="1"/>
              <a:t>and</a:t>
            </a:r>
            <a:r>
              <a:rPr lang="pt-BR" dirty="0"/>
              <a:t> </a:t>
            </a:r>
          </a:p>
          <a:p>
            <a:pPr algn="ctr"/>
            <a:r>
              <a:rPr lang="pt-BR" dirty="0" err="1"/>
              <a:t>Bioaccumulative</a:t>
            </a:r>
            <a:r>
              <a:rPr lang="pt-BR" dirty="0"/>
              <a:t> </a:t>
            </a:r>
            <a:r>
              <a:rPr lang="pt-BR" dirty="0" err="1"/>
              <a:t>effect</a:t>
            </a:r>
            <a:endParaRPr lang="pt-BR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9718" y="4694255"/>
            <a:ext cx="1779600" cy="17796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247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t-BR" dirty="0" err="1"/>
              <a:t>Reactions</a:t>
            </a:r>
            <a:r>
              <a:rPr lang="pt-BR" dirty="0"/>
              <a:t> in </a:t>
            </a:r>
            <a:r>
              <a:rPr lang="pt-BR" dirty="0" err="1"/>
              <a:t>aquatic</a:t>
            </a:r>
            <a:r>
              <a:rPr lang="pt-BR" dirty="0"/>
              <a:t> systems!</a:t>
            </a:r>
            <a:br>
              <a:rPr lang="pt-BR" dirty="0"/>
            </a:br>
            <a:endParaRPr lang="pt-BR" dirty="0"/>
          </a:p>
        </p:txBody>
      </p:sp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320" y="1930400"/>
            <a:ext cx="8329612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1364776" y="6168788"/>
            <a:ext cx="1351128" cy="4776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8599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1736" y="144360"/>
            <a:ext cx="8596668" cy="1320800"/>
          </a:xfrm>
        </p:spPr>
        <p:txBody>
          <a:bodyPr/>
          <a:lstStyle/>
          <a:p>
            <a:r>
              <a:rPr lang="pt-BR" dirty="0" err="1"/>
              <a:t>Discussion</a:t>
            </a:r>
            <a:endParaRPr lang="pt-BR" dirty="0"/>
          </a:p>
        </p:txBody>
      </p:sp>
      <p:sp>
        <p:nvSpPr>
          <p:cNvPr id="13" name="Espaço Reservado para Conteúdo 12"/>
          <p:cNvSpPr>
            <a:spLocks noGrp="1"/>
          </p:cNvSpPr>
          <p:nvPr>
            <p:ph sz="half" idx="1"/>
          </p:nvPr>
        </p:nvSpPr>
        <p:spPr>
          <a:xfrm>
            <a:off x="137851" y="999848"/>
            <a:ext cx="3724602" cy="5790136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Occurrence of pharmaceuticals in coastal ecosystems serves as a reminder that all these compounds are strongly associated with </a:t>
            </a:r>
            <a:r>
              <a:rPr lang="en-US" sz="2800" dirty="0">
                <a:solidFill>
                  <a:srgbClr val="FF0000"/>
                </a:solidFill>
              </a:rPr>
              <a:t>the discharge of insufficiently treated wastewater</a:t>
            </a:r>
          </a:p>
          <a:p>
            <a:pPr algn="ctr"/>
            <a:endParaRPr lang="en-US" sz="2800" dirty="0">
              <a:solidFill>
                <a:srgbClr val="FF0000"/>
              </a:solidFill>
            </a:endParaRPr>
          </a:p>
          <a:p>
            <a:pPr algn="ctr"/>
            <a:endParaRPr lang="pt-BR" sz="2400" dirty="0">
              <a:solidFill>
                <a:srgbClr val="FF0000"/>
              </a:solidFill>
            </a:endParaRPr>
          </a:p>
          <a:p>
            <a:pPr algn="ctr"/>
            <a:endParaRPr lang="pt-BR" sz="2400" dirty="0">
              <a:solidFill>
                <a:srgbClr val="FF0000"/>
              </a:solidFill>
            </a:endParaRPr>
          </a:p>
        </p:txBody>
      </p:sp>
      <p:sp>
        <p:nvSpPr>
          <p:cNvPr id="14" name="Espaço Reservado para Conteúdo 1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63" y="1254074"/>
            <a:ext cx="7042246" cy="528168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217" y="4872247"/>
            <a:ext cx="1390269" cy="139026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270" y="4872248"/>
            <a:ext cx="1390269" cy="1390269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13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Conclusion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Despite the occurrence of Losartan and Valsartan in seawater samples, it’s unlikely the occurrence of </a:t>
            </a:r>
            <a:r>
              <a:rPr lang="en-US" sz="3200" dirty="0" err="1"/>
              <a:t>ecotoxicological</a:t>
            </a:r>
            <a:r>
              <a:rPr lang="en-US" sz="3200" dirty="0"/>
              <a:t> effects, considering the environmental concentrations detected for these pharmaceuticals.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1112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http://santoscidadecriativa.com.br/wp-content/uploads/2015/01/cruzeiros-tadeu-nascimento-858x350_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154" y="3462729"/>
            <a:ext cx="5770845" cy="340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422" y="0"/>
            <a:ext cx="6329578" cy="3462729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  <p:pic>
        <p:nvPicPr>
          <p:cNvPr id="5122" name="Picture 2" descr="http://www.voxbrazil.ppg.br/Newsletter%20Porter/turismo%20gov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"/>
            <a:ext cx="6421155" cy="3462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tempoagora.com.br/wp-content/uploads/2016/01/sant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2729"/>
            <a:ext cx="6421155" cy="33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0" y="3118992"/>
            <a:ext cx="12191999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200" dirty="0" err="1">
                <a:solidFill>
                  <a:schemeClr val="bg1"/>
                </a:solidFill>
                <a:latin typeface="+mn-lt"/>
                <a:cs typeface="+mn-cs"/>
              </a:rPr>
              <a:t>Thank</a:t>
            </a:r>
            <a:r>
              <a:rPr lang="pt-BR" sz="3200" dirty="0">
                <a:solidFill>
                  <a:schemeClr val="bg1"/>
                </a:solidFill>
                <a:latin typeface="+mn-lt"/>
                <a:cs typeface="+mn-cs"/>
              </a:rPr>
              <a:t> </a:t>
            </a:r>
            <a:r>
              <a:rPr lang="pt-BR" sz="3200" dirty="0" err="1">
                <a:solidFill>
                  <a:schemeClr val="bg1"/>
                </a:solidFill>
                <a:latin typeface="+mn-lt"/>
                <a:cs typeface="+mn-cs"/>
              </a:rPr>
              <a:t>you</a:t>
            </a:r>
            <a:r>
              <a:rPr lang="pt-BR" sz="3200" dirty="0">
                <a:solidFill>
                  <a:schemeClr val="bg1"/>
                </a:solidFill>
                <a:latin typeface="+mn-lt"/>
                <a:cs typeface="+mn-cs"/>
              </a:rPr>
              <a:t>!  </a:t>
            </a:r>
          </a:p>
        </p:txBody>
      </p:sp>
    </p:spTree>
    <p:extLst>
      <p:ext uri="{BB962C8B-B14F-4D97-AF65-F5344CB8AC3E}">
        <p14:creationId xmlns:p14="http://schemas.microsoft.com/office/powerpoint/2010/main" val="2366653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Special attention has been given to environmental contamination related to pharmaceuticals because these compounds may represent a </a:t>
            </a:r>
            <a:r>
              <a:rPr lang="it-IT" sz="2800" dirty="0">
                <a:solidFill>
                  <a:srgbClr val="FF0000"/>
                </a:solidFill>
              </a:rPr>
              <a:t>biological-ecological risk</a:t>
            </a:r>
            <a:r>
              <a:rPr lang="it-IT" sz="2800" dirty="0"/>
              <a:t>, especially in aquatic ecosystems.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152" y="4205906"/>
            <a:ext cx="2952750" cy="233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514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4260634624"/>
              </p:ext>
            </p:extLst>
          </p:nvPr>
        </p:nvGraphicFramePr>
        <p:xfrm>
          <a:off x="1919536" y="260648"/>
          <a:ext cx="8496944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Imagem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839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Introduction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3880773"/>
          </a:xfrm>
        </p:spPr>
        <p:txBody>
          <a:bodyPr>
            <a:normAutofit/>
          </a:bodyPr>
          <a:lstStyle/>
          <a:p>
            <a:r>
              <a:rPr lang="it-IT" sz="3200" dirty="0"/>
              <a:t>Antihypertensive drugs are used worldwide with evidence of their </a:t>
            </a:r>
            <a:r>
              <a:rPr lang="it-IT" sz="3200" dirty="0">
                <a:solidFill>
                  <a:srgbClr val="FF0000"/>
                </a:solidFill>
              </a:rPr>
              <a:t>occurrence</a:t>
            </a:r>
            <a:r>
              <a:rPr lang="it-IT" sz="3200" dirty="0"/>
              <a:t> in environmental matrices and domestic effluents</a:t>
            </a:r>
          </a:p>
          <a:p>
            <a:r>
              <a:rPr lang="sv-SE" sz="3200" dirty="0"/>
              <a:t> Angiotensin II receptor blockers (ARBs) </a:t>
            </a:r>
            <a:endParaRPr lang="pt-BR" sz="3200" dirty="0"/>
          </a:p>
          <a:p>
            <a:endParaRPr lang="pt-BR" sz="36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193" y="4782232"/>
            <a:ext cx="1112227" cy="189774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8420" y="4782231"/>
            <a:ext cx="1897742" cy="1897742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166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3200" dirty="0"/>
              <a:t>This study aimed to investigate the </a:t>
            </a:r>
            <a:r>
              <a:rPr lang="en-US" sz="3200" b="1" dirty="0"/>
              <a:t>occurrence of Losartan and Valsartan </a:t>
            </a:r>
            <a:r>
              <a:rPr lang="en-US" sz="3200" dirty="0"/>
              <a:t>in a Brazilian coastal zone and also evaluated their </a:t>
            </a:r>
            <a:r>
              <a:rPr lang="en-US" sz="3200" b="1" dirty="0"/>
              <a:t>adverse biological effects on sea urchin </a:t>
            </a:r>
            <a:r>
              <a:rPr lang="en-US" sz="3200" b="1" i="1" dirty="0"/>
              <a:t>Lytechinus variegatus</a:t>
            </a:r>
            <a:r>
              <a:rPr lang="en-US" sz="3200" dirty="0"/>
              <a:t>.</a:t>
            </a:r>
            <a:endParaRPr lang="pt-BR" sz="32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75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8845" y="336645"/>
            <a:ext cx="8596668" cy="1320800"/>
          </a:xfrm>
        </p:spPr>
        <p:txBody>
          <a:bodyPr/>
          <a:lstStyle/>
          <a:p>
            <a:r>
              <a:rPr lang="pt-BR" dirty="0"/>
              <a:t>Santos </a:t>
            </a:r>
            <a:r>
              <a:rPr lang="pt-BR" dirty="0" err="1"/>
              <a:t>submarine</a:t>
            </a:r>
            <a:r>
              <a:rPr lang="pt-BR" dirty="0"/>
              <a:t> </a:t>
            </a:r>
            <a:r>
              <a:rPr lang="pt-BR" dirty="0" err="1"/>
              <a:t>outfall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2618" y="1449695"/>
            <a:ext cx="5559693" cy="4606878"/>
          </a:xfrm>
        </p:spPr>
        <p:txBody>
          <a:bodyPr>
            <a:normAutofit/>
          </a:bodyPr>
          <a:lstStyle/>
          <a:p>
            <a:r>
              <a:rPr lang="en-US" sz="2000" dirty="0"/>
              <a:t>The sampling area selected in this study was Santos Bay (São Paulo, Brazil), which receives over 7,000 m</a:t>
            </a:r>
            <a:r>
              <a:rPr lang="en-US" sz="2000" baseline="30000" dirty="0"/>
              <a:t>3</a:t>
            </a:r>
            <a:r>
              <a:rPr lang="en-US" sz="2000" dirty="0"/>
              <a:t> of sewage per day. </a:t>
            </a:r>
          </a:p>
          <a:p>
            <a:r>
              <a:rPr lang="en-US" sz="2000" dirty="0"/>
              <a:t>The main pollution </a:t>
            </a:r>
            <a:r>
              <a:rPr lang="en-US" sz="2000" dirty="0">
                <a:solidFill>
                  <a:srgbClr val="FF0000"/>
                </a:solidFill>
              </a:rPr>
              <a:t>sources </a:t>
            </a:r>
            <a:r>
              <a:rPr lang="en-US" sz="2000" dirty="0"/>
              <a:t>of this coastal zone include wastewater discharges without appropriate treatment</a:t>
            </a:r>
          </a:p>
          <a:p>
            <a:r>
              <a:rPr lang="en-US" sz="2000" dirty="0"/>
              <a:t>The local wastewater treatment plant performs </a:t>
            </a:r>
            <a:r>
              <a:rPr lang="en-US" sz="2000" dirty="0">
                <a:solidFill>
                  <a:srgbClr val="FF0000"/>
                </a:solidFill>
              </a:rPr>
              <a:t>only a mechanical treatment </a:t>
            </a:r>
            <a:r>
              <a:rPr lang="en-US" sz="2000" dirty="0"/>
              <a:t>followed by chlorination.</a:t>
            </a:r>
          </a:p>
          <a:p>
            <a:r>
              <a:rPr lang="en-US" sz="2000" dirty="0"/>
              <a:t>Sewage is sent through pipes into the Santos Bay, in a </a:t>
            </a:r>
            <a:r>
              <a:rPr lang="en-US" sz="2000" dirty="0">
                <a:solidFill>
                  <a:srgbClr val="FF0000"/>
                </a:solidFill>
              </a:rPr>
              <a:t>10 meter-deep area located 4.5 km away from the beach. 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8913" y="1772258"/>
            <a:ext cx="5873087" cy="3313732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8982501" y="3783964"/>
            <a:ext cx="545910" cy="42308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/>
          <p:cNvCxnSpPr/>
          <p:nvPr/>
        </p:nvCxnSpPr>
        <p:spPr>
          <a:xfrm flipV="1">
            <a:off x="5363570" y="3957851"/>
            <a:ext cx="3684896" cy="1291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9310048" y="3128873"/>
            <a:ext cx="0" cy="60050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465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1704" y="107272"/>
            <a:ext cx="8596668" cy="1320800"/>
          </a:xfrm>
        </p:spPr>
        <p:txBody>
          <a:bodyPr/>
          <a:lstStyle/>
          <a:p>
            <a:r>
              <a:rPr lang="pt-BR" dirty="0" err="1"/>
              <a:t>Methodology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812801" y="1278018"/>
            <a:ext cx="418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Seawater samples were collected from six points surrounding the submarine outfall of Santos, in two depths (1 and 8 meters)  </a:t>
            </a:r>
            <a:endParaRPr lang="pt-BR" sz="1600" dirty="0"/>
          </a:p>
        </p:txBody>
      </p:sp>
      <p:sp>
        <p:nvSpPr>
          <p:cNvPr id="6" name="Seta para baixo 5"/>
          <p:cNvSpPr/>
          <p:nvPr/>
        </p:nvSpPr>
        <p:spPr>
          <a:xfrm>
            <a:off x="2423887" y="2299027"/>
            <a:ext cx="609600" cy="6016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161144" y="3026274"/>
            <a:ext cx="3135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/>
              <a:t>Water</a:t>
            </a:r>
            <a:r>
              <a:rPr lang="pt-BR" sz="1600" dirty="0"/>
              <a:t> </a:t>
            </a:r>
            <a:r>
              <a:rPr lang="pt-BR" sz="1600" dirty="0" err="1"/>
              <a:t>samples</a:t>
            </a:r>
            <a:r>
              <a:rPr lang="pt-BR" sz="1600" dirty="0"/>
              <a:t> </a:t>
            </a:r>
            <a:r>
              <a:rPr lang="pt-BR" sz="1600" dirty="0" err="1"/>
              <a:t>were</a:t>
            </a:r>
            <a:r>
              <a:rPr lang="pt-BR" sz="1600" dirty="0"/>
              <a:t> </a:t>
            </a:r>
            <a:r>
              <a:rPr lang="pt-BR" sz="1600" dirty="0" err="1"/>
              <a:t>filtered</a:t>
            </a:r>
            <a:r>
              <a:rPr lang="pt-BR" sz="1600" dirty="0"/>
              <a:t>           (0.45µm </a:t>
            </a:r>
            <a:r>
              <a:rPr lang="pt-BR" sz="1600" dirty="0" err="1"/>
              <a:t>filter</a:t>
            </a:r>
            <a:r>
              <a:rPr lang="pt-BR" sz="1600" dirty="0"/>
              <a:t>) </a:t>
            </a:r>
            <a:r>
              <a:rPr lang="pt-BR" sz="1600" dirty="0" err="1"/>
              <a:t>submited</a:t>
            </a:r>
            <a:r>
              <a:rPr lang="pt-BR" sz="1600" dirty="0"/>
              <a:t> </a:t>
            </a:r>
            <a:r>
              <a:rPr lang="pt-BR" sz="1600" dirty="0" err="1"/>
              <a:t>to</a:t>
            </a:r>
            <a:r>
              <a:rPr lang="pt-BR" sz="1600" dirty="0"/>
              <a:t> </a:t>
            </a:r>
            <a:r>
              <a:rPr lang="pt-BR" sz="1600" dirty="0" err="1"/>
              <a:t>partition</a:t>
            </a:r>
            <a:r>
              <a:rPr lang="pt-BR" sz="1600" dirty="0"/>
              <a:t> </a:t>
            </a:r>
            <a:r>
              <a:rPr lang="pt-BR" sz="1600" dirty="0" err="1"/>
              <a:t>with</a:t>
            </a:r>
            <a:r>
              <a:rPr lang="pt-BR" sz="1600" dirty="0"/>
              <a:t> </a:t>
            </a:r>
            <a:r>
              <a:rPr lang="de-DE" sz="1600" dirty="0"/>
              <a:t>ether-chloroform (1:2;v/v)</a:t>
            </a:r>
            <a:r>
              <a:rPr lang="pt-BR" sz="1600" dirty="0"/>
              <a:t> </a:t>
            </a:r>
          </a:p>
        </p:txBody>
      </p:sp>
      <p:sp>
        <p:nvSpPr>
          <p:cNvPr id="10" name="Seta para baixo 9"/>
          <p:cNvSpPr/>
          <p:nvPr/>
        </p:nvSpPr>
        <p:spPr>
          <a:xfrm>
            <a:off x="2341638" y="4414065"/>
            <a:ext cx="609600" cy="6016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1158724" y="5324344"/>
            <a:ext cx="36430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/>
              <a:t>Organic</a:t>
            </a:r>
            <a:r>
              <a:rPr lang="pt-BR" sz="1600" dirty="0"/>
              <a:t> </a:t>
            </a:r>
            <a:r>
              <a:rPr lang="pt-BR" sz="1600" dirty="0" err="1"/>
              <a:t>layer</a:t>
            </a:r>
            <a:r>
              <a:rPr lang="pt-BR" sz="1600" dirty="0"/>
              <a:t> </a:t>
            </a:r>
            <a:r>
              <a:rPr lang="pt-BR" sz="1600" dirty="0" err="1"/>
              <a:t>was</a:t>
            </a:r>
            <a:r>
              <a:rPr lang="pt-BR" sz="1600" dirty="0"/>
              <a:t> </a:t>
            </a:r>
            <a:r>
              <a:rPr lang="pt-BR" sz="1600" dirty="0" err="1"/>
              <a:t>analysed</a:t>
            </a:r>
            <a:r>
              <a:rPr lang="pt-BR" sz="1600" dirty="0"/>
              <a:t> </a:t>
            </a:r>
            <a:r>
              <a:rPr lang="pt-BR" sz="1600" dirty="0" err="1"/>
              <a:t>by</a:t>
            </a:r>
            <a:r>
              <a:rPr lang="en-US" sz="1600" dirty="0"/>
              <a:t> Liquid Chromatography coupled with Mass Spectrometry (LC-MS/MS)</a:t>
            </a:r>
          </a:p>
          <a:p>
            <a:pPr algn="ctr"/>
            <a:endParaRPr lang="pt-BR" sz="1600" dirty="0"/>
          </a:p>
        </p:txBody>
      </p:sp>
      <p:sp>
        <p:nvSpPr>
          <p:cNvPr id="12" name="Seta para a direita 11"/>
          <p:cNvSpPr/>
          <p:nvPr/>
        </p:nvSpPr>
        <p:spPr>
          <a:xfrm rot="1499071">
            <a:off x="4992915" y="5457372"/>
            <a:ext cx="696685" cy="6979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/>
          <p:cNvSpPr txBox="1"/>
          <p:nvPr/>
        </p:nvSpPr>
        <p:spPr>
          <a:xfrm>
            <a:off x="5647945" y="5701694"/>
            <a:ext cx="4483026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400" dirty="0"/>
              <a:t>HPLC </a:t>
            </a:r>
            <a:r>
              <a:rPr lang="pt-BR" sz="1400" dirty="0" err="1"/>
              <a:t>Agilent</a:t>
            </a:r>
            <a:r>
              <a:rPr lang="pt-BR" sz="1400" dirty="0"/>
              <a:t> 1260 (</a:t>
            </a:r>
            <a:r>
              <a:rPr lang="pt-BR" sz="1400" dirty="0" err="1"/>
              <a:t>Agilent</a:t>
            </a:r>
            <a:r>
              <a:rPr lang="pt-BR" sz="1400" dirty="0"/>
              <a:t> Technologies, CA, USA) </a:t>
            </a:r>
            <a:r>
              <a:rPr lang="pt-BR" sz="1400" dirty="0" err="1"/>
              <a:t>combined</a:t>
            </a:r>
            <a:r>
              <a:rPr lang="pt-BR" sz="1400" dirty="0"/>
              <a:t> </a:t>
            </a:r>
            <a:r>
              <a:rPr lang="pt-BR" sz="1400" dirty="0" err="1"/>
              <a:t>with</a:t>
            </a:r>
            <a:r>
              <a:rPr lang="pt-BR" sz="1400" dirty="0"/>
              <a:t> a 3200 QTRAP </a:t>
            </a:r>
            <a:r>
              <a:rPr lang="pt-BR" sz="1400" dirty="0" err="1"/>
              <a:t>hybrid</a:t>
            </a:r>
            <a:r>
              <a:rPr lang="pt-BR" sz="1400" dirty="0"/>
              <a:t> triple </a:t>
            </a:r>
            <a:r>
              <a:rPr lang="pt-BR" sz="1400" dirty="0" err="1"/>
              <a:t>quadrupole</a:t>
            </a:r>
            <a:r>
              <a:rPr lang="pt-BR" sz="1400" dirty="0"/>
              <a:t>/LIT (linear </a:t>
            </a:r>
            <a:r>
              <a:rPr lang="pt-BR" sz="1400" dirty="0" err="1"/>
              <a:t>ion</a:t>
            </a:r>
            <a:r>
              <a:rPr lang="pt-BR" sz="1400" dirty="0"/>
              <a:t> </a:t>
            </a:r>
            <a:r>
              <a:rPr lang="pt-BR" sz="1400" dirty="0" err="1"/>
              <a:t>trap</a:t>
            </a:r>
            <a:r>
              <a:rPr lang="pt-BR" sz="1400" dirty="0"/>
              <a:t>) </a:t>
            </a:r>
          </a:p>
          <a:p>
            <a:pPr algn="ctr"/>
            <a:r>
              <a:rPr lang="pt-BR" sz="1400" dirty="0" err="1"/>
              <a:t>mass</a:t>
            </a:r>
            <a:r>
              <a:rPr lang="pt-BR" sz="1400" dirty="0"/>
              <a:t> </a:t>
            </a:r>
            <a:r>
              <a:rPr lang="pt-BR" sz="1400" dirty="0" err="1"/>
              <a:t>spectrometer</a:t>
            </a:r>
            <a:r>
              <a:rPr lang="pt-BR" sz="1400" dirty="0"/>
              <a:t> </a:t>
            </a:r>
            <a:r>
              <a:rPr lang="pt-BR" sz="1400" dirty="0" err="1"/>
              <a:t>ABSciex</a:t>
            </a:r>
            <a:r>
              <a:rPr lang="pt-BR" sz="1400" dirty="0"/>
              <a:t>,</a:t>
            </a:r>
          </a:p>
          <a:p>
            <a:pPr algn="ctr"/>
            <a:r>
              <a:rPr lang="pt-BR" sz="1400" dirty="0"/>
              <a:t>Ontario (Canada).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971" y="5544457"/>
            <a:ext cx="1786055" cy="1318025"/>
          </a:xfrm>
          <a:prstGeom prst="rect">
            <a:avLst/>
          </a:prstGeom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512" y="2427069"/>
            <a:ext cx="2941584" cy="2210163"/>
          </a:xfrm>
          <a:prstGeom prst="rect">
            <a:avLst/>
          </a:prstGeom>
        </p:spPr>
      </p:pic>
      <p:sp>
        <p:nvSpPr>
          <p:cNvPr id="20" name="Retângulo 19"/>
          <p:cNvSpPr/>
          <p:nvPr/>
        </p:nvSpPr>
        <p:spPr>
          <a:xfrm>
            <a:off x="9231079" y="4625072"/>
            <a:ext cx="293188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222222"/>
                </a:solidFill>
                <a:latin typeface="arial" panose="020B0604020202020204" pitchFamily="34" charset="0"/>
              </a:rPr>
              <a:t>The red arrows indicate the exit point of the outfall (point 1)</a:t>
            </a:r>
            <a:endParaRPr lang="en-US" sz="12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8" name="Imagem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71793" y="0"/>
            <a:ext cx="3075905" cy="2307700"/>
          </a:xfrm>
          <a:prstGeom prst="rect">
            <a:avLst/>
          </a:prstGeom>
        </p:spPr>
      </p:pic>
      <p:pic>
        <p:nvPicPr>
          <p:cNvPr id="30" name="Imagem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617" y="2473969"/>
            <a:ext cx="1908980" cy="254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471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7048" y="232229"/>
            <a:ext cx="8596668" cy="1320800"/>
          </a:xfrm>
        </p:spPr>
        <p:txBody>
          <a:bodyPr/>
          <a:lstStyle/>
          <a:p>
            <a:r>
              <a:rPr lang="pt-BR" dirty="0"/>
              <a:t>LC-MS/MS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74635" y="4922554"/>
            <a:ext cx="4499428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Analytes were detected and quantified using ESI ionization (positive ion mode) in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Multiple Reaction Monitoring (MRM) mode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, 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with the selection of a precursor ion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and two ion products to quantify and qualify each compound. </a:t>
            </a:r>
            <a:endParaRPr lang="pt-BR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6519823"/>
              </p:ext>
            </p:extLst>
          </p:nvPr>
        </p:nvGraphicFramePr>
        <p:xfrm>
          <a:off x="4205365" y="703969"/>
          <a:ext cx="4518781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95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2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68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0.1% </a:t>
                      </a:r>
                      <a:r>
                        <a:rPr lang="pt-BR" sz="1600" dirty="0" err="1"/>
                        <a:t>formic</a:t>
                      </a:r>
                      <a:r>
                        <a:rPr lang="pt-BR" sz="1600" dirty="0"/>
                        <a:t> </a:t>
                      </a:r>
                      <a:r>
                        <a:rPr lang="pt-BR" sz="1600" dirty="0" err="1"/>
                        <a:t>acid</a:t>
                      </a:r>
                      <a:r>
                        <a:rPr lang="pt-BR" sz="1600" dirty="0"/>
                        <a:t> </a:t>
                      </a:r>
                      <a:r>
                        <a:rPr lang="pt-BR" sz="1200" dirty="0"/>
                        <a:t>(in </a:t>
                      </a:r>
                      <a:r>
                        <a:rPr lang="pt-BR" sz="1200" dirty="0" err="1"/>
                        <a:t>water</a:t>
                      </a:r>
                      <a:r>
                        <a:rPr lang="pt-BR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 err="1"/>
                        <a:t>acetonitrile</a:t>
                      </a:r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165526" y="1363284"/>
            <a:ext cx="2958823" cy="156966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10 </a:t>
            </a:r>
            <a:r>
              <a:rPr lang="en-US" sz="1600" dirty="0" err="1">
                <a:solidFill>
                  <a:schemeClr val="tx2">
                    <a:lumMod val="75000"/>
                  </a:schemeClr>
                </a:solidFill>
              </a:rPr>
              <a:t>μL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of each sample was injected in an 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Agilent Eclipse XDB-C18 4.6 × 50 mm, 1.8 </a:t>
            </a:r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</a:rPr>
              <a:t>μm</a:t>
            </a:r>
            <a:r>
              <a:rPr lang="en-US" sz="1600" b="1" dirty="0">
                <a:solidFill>
                  <a:schemeClr val="tx2">
                    <a:lumMod val="75000"/>
                  </a:schemeClr>
                </a:solidFill>
              </a:rPr>
              <a:t> column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 at 25 °C. </a:t>
            </a:r>
          </a:p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The eluent flow rate was           0.7mL.min</a:t>
            </a:r>
            <a:r>
              <a:rPr lang="en-US" sz="1600" baseline="30000" dirty="0">
                <a:solidFill>
                  <a:schemeClr val="tx2">
                    <a:lumMod val="75000"/>
                  </a:schemeClr>
                </a:solidFill>
              </a:rPr>
              <a:t>-1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pt-BR" sz="1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788355" y="334637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dirty="0"/>
              <a:t>Gradient elution</a:t>
            </a:r>
          </a:p>
        </p:txBody>
      </p:sp>
      <p:sp>
        <p:nvSpPr>
          <p:cNvPr id="10" name="Seta para a direita 9"/>
          <p:cNvSpPr/>
          <p:nvPr/>
        </p:nvSpPr>
        <p:spPr>
          <a:xfrm>
            <a:off x="3309257" y="1770743"/>
            <a:ext cx="711200" cy="754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baixo 11"/>
          <p:cNvSpPr/>
          <p:nvPr/>
        </p:nvSpPr>
        <p:spPr>
          <a:xfrm rot="1776694">
            <a:off x="3985995" y="3805126"/>
            <a:ext cx="769258" cy="812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a direita 12"/>
          <p:cNvSpPr/>
          <p:nvPr/>
        </p:nvSpPr>
        <p:spPr>
          <a:xfrm>
            <a:off x="5587999" y="5475152"/>
            <a:ext cx="711200" cy="754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Tabe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389524"/>
              </p:ext>
            </p:extLst>
          </p:nvPr>
        </p:nvGraphicFramePr>
        <p:xfrm>
          <a:off x="6513135" y="4534234"/>
          <a:ext cx="549376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72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2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893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2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82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82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 b="0" i="0" u="none" strike="noStrike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Compounds</a:t>
                      </a:r>
                      <a:endParaRPr lang="pt-B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R.T.</a:t>
                      </a:r>
                    </a:p>
                    <a:p>
                      <a:pPr algn="ctr"/>
                      <a:r>
                        <a:rPr lang="pt-BR" sz="1200" dirty="0"/>
                        <a:t>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Q3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LOD </a:t>
                      </a:r>
                      <a:r>
                        <a:rPr lang="pt-BR" sz="1200" dirty="0"/>
                        <a:t>(ng·L</a:t>
                      </a:r>
                      <a:r>
                        <a:rPr lang="pt-BR" sz="1200" baseline="30000" dirty="0"/>
                        <a:t>−1</a:t>
                      </a:r>
                      <a:r>
                        <a:rPr lang="pt-BR" sz="12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LOQ </a:t>
                      </a:r>
                      <a:r>
                        <a:rPr lang="pt-BR" sz="1200" dirty="0"/>
                        <a:t>(ng·L</a:t>
                      </a:r>
                      <a:r>
                        <a:rPr lang="pt-BR" sz="1200" baseline="30000" dirty="0"/>
                        <a:t>−1</a:t>
                      </a:r>
                      <a:r>
                        <a:rPr lang="pt-BR" sz="1200" dirty="0"/>
                        <a:t>)</a:t>
                      </a:r>
                      <a:endParaRPr lang="pt-BR" sz="1600" dirty="0"/>
                    </a:p>
                    <a:p>
                      <a:pPr algn="ctr"/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 err="1"/>
                        <a:t>Losartan</a:t>
                      </a:r>
                      <a:endParaRPr lang="pt-BR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4.84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432.2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207.2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0.2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405.2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 err="1"/>
                        <a:t>Valsartan</a:t>
                      </a:r>
                      <a:endParaRPr lang="pt-BR" sz="16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5.30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436.3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235.1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0.46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dirty="0"/>
                        <a:t>207.1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8" name="CaixaDeTexto 17"/>
          <p:cNvSpPr txBox="1"/>
          <p:nvPr/>
        </p:nvSpPr>
        <p:spPr>
          <a:xfrm>
            <a:off x="6513135" y="4176213"/>
            <a:ext cx="549376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Parameters of Multiple Reaction Monitoring</a:t>
            </a:r>
            <a:endParaRPr lang="pt-BR" sz="1600" dirty="0"/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8520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3312" y="13163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pt-BR" dirty="0" err="1"/>
              <a:t>Ecotoxicological</a:t>
            </a:r>
            <a:r>
              <a:rPr lang="pt-BR" dirty="0"/>
              <a:t> </a:t>
            </a:r>
            <a:r>
              <a:rPr lang="pt-BR" dirty="0" err="1"/>
              <a:t>evaluation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idx="1"/>
          </p:nvPr>
        </p:nvSpPr>
        <p:spPr>
          <a:xfrm>
            <a:off x="103312" y="5118026"/>
            <a:ext cx="4985072" cy="880323"/>
          </a:xfrm>
        </p:spPr>
        <p:txBody>
          <a:bodyPr>
            <a:noAutofit/>
          </a:bodyPr>
          <a:lstStyle/>
          <a:p>
            <a:pPr algn="ctr"/>
            <a:endParaRPr lang="pt-BR" sz="1800" i="1" dirty="0"/>
          </a:p>
          <a:p>
            <a:endParaRPr lang="pt-BR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79" y="1572530"/>
            <a:ext cx="3672408" cy="327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51809" y="5025693"/>
            <a:ext cx="50880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/>
              <a:t>Test </a:t>
            </a:r>
            <a:r>
              <a:rPr lang="pt-BR" dirty="0" err="1"/>
              <a:t>organism</a:t>
            </a:r>
            <a:r>
              <a:rPr lang="pt-BR" dirty="0"/>
              <a:t>: </a:t>
            </a:r>
            <a:r>
              <a:rPr lang="pt-BR" i="1" dirty="0"/>
              <a:t>Lytechinus variegatus</a:t>
            </a:r>
            <a:r>
              <a:rPr lang="pt-BR" dirty="0"/>
              <a:t> </a:t>
            </a:r>
          </a:p>
          <a:p>
            <a:pPr algn="ctr"/>
            <a:r>
              <a:rPr lang="pt-BR" dirty="0"/>
              <a:t>(</a:t>
            </a:r>
            <a:r>
              <a:rPr lang="pt-BR" dirty="0" err="1"/>
              <a:t>Echinodermata</a:t>
            </a:r>
            <a:r>
              <a:rPr lang="pt-BR" dirty="0"/>
              <a:t>, </a:t>
            </a:r>
            <a:r>
              <a:rPr lang="pt-BR" dirty="0" err="1"/>
              <a:t>Echinoidea</a:t>
            </a:r>
            <a:r>
              <a:rPr lang="pt-BR" dirty="0"/>
              <a:t>).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dirty="0"/>
              <a:t>Environmental </a:t>
            </a:r>
            <a:r>
              <a:rPr lang="pt-BR" dirty="0" err="1"/>
              <a:t>Bioindicator</a:t>
            </a:r>
            <a:r>
              <a:rPr lang="pt-BR" dirty="0"/>
              <a:t> (</a:t>
            </a:r>
            <a:r>
              <a:rPr lang="pt-BR" dirty="0" err="1"/>
              <a:t>seawater</a:t>
            </a:r>
            <a:r>
              <a:rPr lang="pt-BR" dirty="0"/>
              <a:t>) </a:t>
            </a:r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4"/>
          </p:nvPr>
        </p:nvSpPr>
        <p:spPr>
          <a:xfrm>
            <a:off x="5606999" y="2063002"/>
            <a:ext cx="6484918" cy="4214969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dirty="0"/>
              <a:t>Test Solutions:</a:t>
            </a:r>
          </a:p>
          <a:p>
            <a:pPr marL="0" indent="0">
              <a:buNone/>
            </a:pPr>
            <a:r>
              <a:rPr lang="pt-BR" dirty="0" err="1"/>
              <a:t>Losartan</a:t>
            </a:r>
            <a:r>
              <a:rPr lang="pt-BR" dirty="0"/>
              <a:t> </a:t>
            </a:r>
          </a:p>
          <a:p>
            <a:r>
              <a:rPr lang="pt-BR" dirty="0"/>
              <a:t>100; 200; 400; 800; 1600 mg.L</a:t>
            </a:r>
            <a:r>
              <a:rPr lang="pt-BR" baseline="30000" dirty="0"/>
              <a:t>-1</a:t>
            </a:r>
            <a:r>
              <a:rPr lang="pt-BR" dirty="0"/>
              <a:t>; </a:t>
            </a:r>
          </a:p>
          <a:p>
            <a:r>
              <a:rPr lang="pt-BR" dirty="0" err="1"/>
              <a:t>Seawater</a:t>
            </a:r>
            <a:r>
              <a:rPr lang="pt-BR" dirty="0"/>
              <a:t> </a:t>
            </a:r>
            <a:r>
              <a:rPr lang="pt-BR" dirty="0" err="1"/>
              <a:t>control</a:t>
            </a:r>
            <a:r>
              <a:rPr lang="pt-BR" dirty="0"/>
              <a:t>.</a:t>
            </a:r>
          </a:p>
          <a:p>
            <a:pPr marL="0" indent="0">
              <a:buNone/>
            </a:pPr>
            <a:r>
              <a:rPr lang="pt-BR" dirty="0" err="1"/>
              <a:t>Valsartan</a:t>
            </a:r>
            <a:r>
              <a:rPr lang="pt-BR" dirty="0"/>
              <a:t> </a:t>
            </a:r>
          </a:p>
          <a:p>
            <a:r>
              <a:rPr lang="pt-BR" dirty="0"/>
              <a:t>6,25; 12,5; 25; 50; 100 mg.L</a:t>
            </a:r>
            <a:r>
              <a:rPr lang="pt-BR" baseline="30000" dirty="0"/>
              <a:t>-1</a:t>
            </a:r>
            <a:r>
              <a:rPr lang="pt-BR" dirty="0"/>
              <a:t>; </a:t>
            </a:r>
          </a:p>
          <a:p>
            <a:r>
              <a:rPr lang="en-US" dirty="0"/>
              <a:t>Seawater control with the highest DMSO concentration used in each experiment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4 replicates and the assay was repeated four times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endParaRPr lang="pt-BR" dirty="0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2118" y="0"/>
            <a:ext cx="1299882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9052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ado">
  <a:themeElements>
    <a:clrScheme name="Facetado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ado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iblet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/>
          </a:solidFill>
          <a:prstDash val="solid"/>
        </a:ln>
        <a:ln w="58420" cap="flat" cmpd="thickThin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27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31750" h="63500" prst="riblet"/>
          </a:sp3d>
        </a:effectStyle>
        <a:effectStyle>
          <a:effectLst>
            <a:outerShdw blurRad="50800" dist="38100" dir="27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l"/>
          </a:scene3d>
          <a:sp3d prstMaterial="flat">
            <a:bevelT w="57150" h="1143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750</TotalTime>
  <Words>1412</Words>
  <Application>Microsoft Office PowerPoint</Application>
  <PresentationFormat>Widescreen</PresentationFormat>
  <Paragraphs>199</Paragraphs>
  <Slides>19</Slides>
  <Notes>10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7" baseType="lpstr">
      <vt:lpstr>Arial</vt:lpstr>
      <vt:lpstr>Arial</vt:lpstr>
      <vt:lpstr>Calibri</vt:lpstr>
      <vt:lpstr>Times New Roman</vt:lpstr>
      <vt:lpstr>Trebuchet MS</vt:lpstr>
      <vt:lpstr>Wingdings 3</vt:lpstr>
      <vt:lpstr>Facetado</vt:lpstr>
      <vt:lpstr>Imagem</vt:lpstr>
      <vt:lpstr>Ecotoxicological evaluation and occurrence of losartan potassium and valsartan in a Brazilian coastal zone</vt:lpstr>
      <vt:lpstr>Introduction</vt:lpstr>
      <vt:lpstr>Apresentação do PowerPoint</vt:lpstr>
      <vt:lpstr>Introduction</vt:lpstr>
      <vt:lpstr>Objective</vt:lpstr>
      <vt:lpstr>Santos submarine outfall</vt:lpstr>
      <vt:lpstr>Methodology</vt:lpstr>
      <vt:lpstr>LC-MS/MS</vt:lpstr>
      <vt:lpstr>Ecotoxicological evaluation</vt:lpstr>
      <vt:lpstr>Apresentação do PowerPoint</vt:lpstr>
      <vt:lpstr>Apresentação do PowerPoint</vt:lpstr>
      <vt:lpstr>Results</vt:lpstr>
      <vt:lpstr>Acute toxicity assay (Fertilization assay)  </vt:lpstr>
      <vt:lpstr>Chronic toxicity assays (Embryo-larval development assay)  </vt:lpstr>
      <vt:lpstr>Discussion</vt:lpstr>
      <vt:lpstr>Reactions in aquatic systems! </vt:lpstr>
      <vt:lpstr>Discussion</vt:lpstr>
      <vt:lpstr>Conclusion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Ecotoxicological evaluation and occurrence of losartan potassium and valsartan in a Brazilian coastal zone</dc:title>
  <dc:creator>Luciana Guimaraes</dc:creator>
  <cp:lastModifiedBy>walbertoma@unisanta.br</cp:lastModifiedBy>
  <cp:revision>116</cp:revision>
  <dcterms:created xsi:type="dcterms:W3CDTF">2016-07-26T17:12:11Z</dcterms:created>
  <dcterms:modified xsi:type="dcterms:W3CDTF">2016-08-08T22:19:17Z</dcterms:modified>
</cp:coreProperties>
</file>