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theme/themeOverride7.xml" ContentType="application/vnd.openxmlformats-officedocument.themeOverr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Override5.xml" ContentType="application/vnd.openxmlformats-officedocument.themeOverr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theme/themeOverride3.xml" ContentType="application/vnd.openxmlformats-officedocument.themeOverr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7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theme/themeOverride8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Override6.xml" ContentType="application/vnd.openxmlformats-officedocument.themeOverr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theme/themeOverride4.xml" ContentType="application/vnd.openxmlformats-officedocument.themeOverride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charts/chart8.xml" ContentType="application/vnd.openxmlformats-officedocument.drawingml.char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charts/chart6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1" r:id="rId6"/>
    <p:sldId id="268" r:id="rId7"/>
    <p:sldId id="262" r:id="rId8"/>
    <p:sldId id="269" r:id="rId9"/>
    <p:sldId id="294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87" r:id="rId19"/>
    <p:sldId id="281" r:id="rId20"/>
    <p:sldId id="282" r:id="rId21"/>
    <p:sldId id="283" r:id="rId22"/>
    <p:sldId id="285" r:id="rId23"/>
    <p:sldId id="284" r:id="rId24"/>
    <p:sldId id="292" r:id="rId25"/>
    <p:sldId id="293" r:id="rId26"/>
    <p:sldId id="286" r:id="rId27"/>
    <p:sldId id="288" r:id="rId28"/>
    <p:sldId id="289" r:id="rId29"/>
    <p:sldId id="290" r:id="rId30"/>
    <p:sldId id="291" r:id="rId31"/>
    <p:sldId id="263" r:id="rId32"/>
    <p:sldId id="264" r:id="rId33"/>
    <p:sldId id="265" r:id="rId34"/>
    <p:sldId id="266" r:id="rId3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ario\Desktop\figura%20real%20time%20lucia\lucia3_alldata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ario\Desktop\figura%20real%20time%20lucia\lucia3_alldata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ario\Desktop\figura%20real%20time%20lucia\lucia3_alldata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Lucia\Desktop\paper%20microarray%20immune%20cell\A%20file%20to%20work%20with\piastra%20citochine%20solo%20microarrays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Lucia\Desktop\paper%20microarray%20immune%20cell\A%20file%20to%20work%20with\piastra%20citochine%20solo%20microarrays.xlsx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Lucia\Desktop\paper%20microarray%20immune%20cell\A%20file%20to%20work%20with\piastra%20citochine%20solo%20microarrays.xlsx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Lucia\Desktop\paper%20microarray%20immune%20cell\A%20file%20to%20work%20with\piastra%20citochine%20solo%20microarrays.xlsx" TargetMode="External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Lucia\Desktop\paper%20microarray%20immune%20cell\A%20file%20to%20work%20with\piastra%20citochine%20solo%20microarrays.xlsx" TargetMode="External"/><Relationship Id="rId1" Type="http://schemas.openxmlformats.org/officeDocument/2006/relationships/themeOverride" Target="../theme/themeOverrid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00"/>
            </a:pPr>
            <a:r>
              <a:rPr lang="en-US" sz="1000" dirty="0">
                <a:latin typeface="Arial" pitchFamily="34" charset="0"/>
                <a:cs typeface="Arial" pitchFamily="34" charset="0"/>
              </a:rPr>
              <a:t>TNFAIP6</a:t>
            </a:r>
          </a:p>
        </c:rich>
      </c:tx>
      <c:layout>
        <c:manualLayout>
          <c:xMode val="edge"/>
          <c:yMode val="edge"/>
          <c:x val="0.12347880157331502"/>
          <c:y val="0.40260495223730502"/>
        </c:manualLayout>
      </c:layout>
    </c:title>
    <c:plotArea>
      <c:layout/>
      <c:barChart>
        <c:barDir val="col"/>
        <c:grouping val="clustered"/>
        <c:ser>
          <c:idx val="0"/>
          <c:order val="0"/>
          <c:dPt>
            <c:idx val="0"/>
            <c:spPr>
              <a:solidFill>
                <a:sysClr val="window" lastClr="FFFFFF">
                  <a:lumMod val="50000"/>
                </a:sysClr>
              </a:solidFill>
            </c:spPr>
          </c:dPt>
          <c:dPt>
            <c:idx val="1"/>
            <c:spPr>
              <a:solidFill>
                <a:srgbClr val="4BACC6">
                  <a:lumMod val="60000"/>
                  <a:lumOff val="40000"/>
                </a:srgbClr>
              </a:solidFill>
            </c:spPr>
          </c:dPt>
          <c:dPt>
            <c:idx val="2"/>
            <c:spPr>
              <a:solidFill>
                <a:srgbClr val="E5B8B7"/>
              </a:solidFill>
            </c:spPr>
          </c:dPt>
          <c:dPt>
            <c:idx val="3"/>
            <c:spPr>
              <a:solidFill>
                <a:srgbClr val="336685"/>
              </a:solidFill>
            </c:spPr>
          </c:dPt>
          <c:dPt>
            <c:idx val="4"/>
            <c:spPr>
              <a:solidFill>
                <a:srgbClr val="C0504D">
                  <a:lumMod val="75000"/>
                </a:srgbClr>
              </a:solidFill>
            </c:spPr>
          </c:dPt>
          <c:errBars>
            <c:errBarType val="both"/>
            <c:errValType val="fixedVal"/>
            <c:val val="0.2"/>
          </c:errBars>
          <c:cat>
            <c:strRef>
              <c:f>Sheet1!$H$24:$L$24</c:f>
              <c:strCache>
                <c:ptCount val="5"/>
                <c:pt idx="0">
                  <c:v>C</c:v>
                </c:pt>
                <c:pt idx="1">
                  <c:v>M2</c:v>
                </c:pt>
                <c:pt idx="2">
                  <c:v>M1</c:v>
                </c:pt>
                <c:pt idx="3">
                  <c:v>M3</c:v>
                </c:pt>
                <c:pt idx="4">
                  <c:v>M4</c:v>
                </c:pt>
              </c:strCache>
            </c:strRef>
          </c:cat>
          <c:val>
            <c:numRef>
              <c:f>Sheet1!$H$25:$L$25</c:f>
              <c:numCache>
                <c:formatCode>General</c:formatCode>
                <c:ptCount val="5"/>
                <c:pt idx="0">
                  <c:v>1</c:v>
                </c:pt>
                <c:pt idx="1">
                  <c:v>3.9380096867569208</c:v>
                </c:pt>
                <c:pt idx="2">
                  <c:v>0.97772456121022866</c:v>
                </c:pt>
                <c:pt idx="3">
                  <c:v>3.4427625009736977</c:v>
                </c:pt>
                <c:pt idx="4">
                  <c:v>9.6654260664811567</c:v>
                </c:pt>
              </c:numCache>
            </c:numRef>
          </c:val>
        </c:ser>
        <c:gapWidth val="0"/>
        <c:axId val="59924864"/>
        <c:axId val="59926400"/>
      </c:barChart>
      <c:catAx>
        <c:axId val="59924864"/>
        <c:scaling>
          <c:orientation val="minMax"/>
        </c:scaling>
        <c:delete val="1"/>
        <c:axPos val="b"/>
        <c:majorTickMark val="none"/>
        <c:tickLblPos val="none"/>
        <c:crossAx val="59926400"/>
        <c:crosses val="autoZero"/>
        <c:auto val="1"/>
        <c:lblAlgn val="ctr"/>
        <c:lblOffset val="100"/>
      </c:catAx>
      <c:valAx>
        <c:axId val="59926400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900" b="1">
                <a:latin typeface="Arial" pitchFamily="34" charset="0"/>
                <a:cs typeface="Arial" pitchFamily="34" charset="0"/>
              </a:defRPr>
            </a:pPr>
            <a:endParaRPr lang="it-IT"/>
          </a:p>
        </c:txPr>
        <c:crossAx val="59924864"/>
        <c:crosses val="autoZero"/>
        <c:crossBetween val="between"/>
      </c:valAx>
    </c:plotArea>
    <c:plotVisOnly val="1"/>
    <c:dispBlanksAs val="gap"/>
  </c:chart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 rtl="0">
              <a:defRPr lang="en-US" sz="1000" b="1" i="0" u="none" strike="noStrike" kern="1200" baseline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en-US" sz="1000" b="1" i="0" u="none" strike="noStrike" kern="1200" baseline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IL1B</a:t>
            </a:r>
          </a:p>
        </c:rich>
      </c:tx>
      <c:layout>
        <c:manualLayout>
          <c:xMode val="edge"/>
          <c:yMode val="edge"/>
          <c:x val="0.1173650793650806"/>
          <c:y val="0.36128856118552455"/>
        </c:manualLayout>
      </c:layout>
    </c:title>
    <c:plotArea>
      <c:layout/>
      <c:barChart>
        <c:barDir val="col"/>
        <c:grouping val="clustered"/>
        <c:ser>
          <c:idx val="0"/>
          <c:order val="0"/>
          <c:spPr>
            <a:solidFill>
              <a:srgbClr val="00CC66"/>
            </a:solidFill>
            <a:ln>
              <a:noFill/>
            </a:ln>
          </c:spPr>
          <c:dPt>
            <c:idx val="0"/>
            <c:spPr>
              <a:solidFill>
                <a:sysClr val="window" lastClr="FFFFFF">
                  <a:lumMod val="50000"/>
                </a:sysClr>
              </a:solidFill>
              <a:ln>
                <a:noFill/>
              </a:ln>
            </c:spPr>
          </c:dPt>
          <c:dPt>
            <c:idx val="1"/>
            <c:spPr>
              <a:solidFill>
                <a:srgbClr val="4BACC6">
                  <a:lumMod val="60000"/>
                  <a:lumOff val="40000"/>
                </a:srgbClr>
              </a:solidFill>
              <a:ln>
                <a:noFill/>
              </a:ln>
            </c:spPr>
          </c:dPt>
          <c:dPt>
            <c:idx val="2"/>
            <c:spPr>
              <a:solidFill>
                <a:srgbClr val="E5B8B7"/>
              </a:solidFill>
              <a:ln>
                <a:noFill/>
              </a:ln>
            </c:spPr>
          </c:dPt>
          <c:dPt>
            <c:idx val="3"/>
            <c:spPr>
              <a:solidFill>
                <a:srgbClr val="336685"/>
              </a:solidFill>
              <a:ln>
                <a:noFill/>
              </a:ln>
            </c:spPr>
          </c:dPt>
          <c:dPt>
            <c:idx val="4"/>
            <c:spPr>
              <a:solidFill>
                <a:srgbClr val="C0504D">
                  <a:lumMod val="75000"/>
                </a:srgbClr>
              </a:solidFill>
              <a:ln>
                <a:noFill/>
              </a:ln>
            </c:spPr>
          </c:dPt>
          <c:errBars>
            <c:errBarType val="both"/>
            <c:errValType val="fixedVal"/>
            <c:val val="0.2"/>
          </c:errBars>
          <c:cat>
            <c:strRef>
              <c:f>Sheet1!$G$101:$K$101</c:f>
              <c:strCache>
                <c:ptCount val="5"/>
                <c:pt idx="0">
                  <c:v>C</c:v>
                </c:pt>
                <c:pt idx="1">
                  <c:v>M2</c:v>
                </c:pt>
                <c:pt idx="2">
                  <c:v>M1</c:v>
                </c:pt>
                <c:pt idx="3">
                  <c:v>M3</c:v>
                </c:pt>
                <c:pt idx="4">
                  <c:v>M4</c:v>
                </c:pt>
              </c:strCache>
            </c:strRef>
          </c:cat>
          <c:val>
            <c:numRef>
              <c:f>Sheet1!$G$102:$K$102</c:f>
              <c:numCache>
                <c:formatCode>General</c:formatCode>
                <c:ptCount val="5"/>
                <c:pt idx="0">
                  <c:v>1</c:v>
                </c:pt>
                <c:pt idx="1">
                  <c:v>1.942839423730772</c:v>
                </c:pt>
                <c:pt idx="2">
                  <c:v>1.0153543709680179</c:v>
                </c:pt>
                <c:pt idx="3">
                  <c:v>3.4002716291438002</c:v>
                </c:pt>
                <c:pt idx="4">
                  <c:v>6.0088267811849034</c:v>
                </c:pt>
              </c:numCache>
            </c:numRef>
          </c:val>
        </c:ser>
        <c:gapWidth val="0"/>
        <c:axId val="61693312"/>
        <c:axId val="61707392"/>
      </c:barChart>
      <c:catAx>
        <c:axId val="61693312"/>
        <c:scaling>
          <c:orientation val="minMax"/>
        </c:scaling>
        <c:delete val="1"/>
        <c:axPos val="b"/>
        <c:majorTickMark val="none"/>
        <c:tickLblPos val="none"/>
        <c:crossAx val="61707392"/>
        <c:crosses val="autoZero"/>
        <c:auto val="1"/>
        <c:lblAlgn val="ctr"/>
        <c:lblOffset val="100"/>
      </c:catAx>
      <c:valAx>
        <c:axId val="61707392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900" b="1">
                <a:latin typeface="Arial" pitchFamily="34" charset="0"/>
                <a:cs typeface="Arial" pitchFamily="34" charset="0"/>
              </a:defRPr>
            </a:pPr>
            <a:endParaRPr lang="it-IT"/>
          </a:p>
        </c:txPr>
        <c:crossAx val="61693312"/>
        <c:crosses val="autoZero"/>
        <c:crossBetween val="between"/>
      </c:valAx>
    </c:plotArea>
    <c:plotVisOnly val="1"/>
    <c:dispBlanksAs val="gap"/>
  </c:chart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 rtl="0">
              <a:defRPr lang="en-US" sz="1000" b="1" kern="1200" dirty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pPr>
            <a:r>
              <a:rPr lang="en-US" sz="1000" b="1" kern="12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rPr>
              <a:t>CCL4L1</a:t>
            </a:r>
            <a:endParaRPr lang="en-US" sz="1000" b="1" kern="1200" dirty="0">
              <a:solidFill>
                <a:schemeClr val="tx1"/>
              </a:solidFill>
              <a:latin typeface="Arial" charset="0"/>
              <a:ea typeface="+mn-ea"/>
              <a:cs typeface="Arial" charset="0"/>
            </a:endParaRPr>
          </a:p>
        </c:rich>
      </c:tx>
      <c:layout>
        <c:manualLayout>
          <c:xMode val="edge"/>
          <c:yMode val="edge"/>
          <c:x val="0.13100952380952388"/>
          <c:y val="0.40547574157868332"/>
        </c:manualLayout>
      </c:layout>
    </c:title>
    <c:plotArea>
      <c:layout/>
      <c:barChart>
        <c:barDir val="col"/>
        <c:grouping val="clustered"/>
        <c:ser>
          <c:idx val="0"/>
          <c:order val="0"/>
          <c:dPt>
            <c:idx val="0"/>
            <c:spPr>
              <a:solidFill>
                <a:sysClr val="window" lastClr="FFFFFF">
                  <a:lumMod val="50000"/>
                </a:sysClr>
              </a:solidFill>
            </c:spPr>
          </c:dPt>
          <c:dPt>
            <c:idx val="1"/>
            <c:spPr>
              <a:solidFill>
                <a:srgbClr val="4BACC6">
                  <a:lumMod val="60000"/>
                  <a:lumOff val="40000"/>
                </a:srgbClr>
              </a:solidFill>
            </c:spPr>
          </c:dPt>
          <c:dPt>
            <c:idx val="2"/>
            <c:spPr>
              <a:solidFill>
                <a:srgbClr val="E5B8B7"/>
              </a:solidFill>
            </c:spPr>
          </c:dPt>
          <c:dPt>
            <c:idx val="3"/>
            <c:spPr>
              <a:solidFill>
                <a:srgbClr val="336685"/>
              </a:solidFill>
            </c:spPr>
          </c:dPt>
          <c:dPt>
            <c:idx val="4"/>
            <c:spPr>
              <a:solidFill>
                <a:srgbClr val="C0504D">
                  <a:lumMod val="75000"/>
                </a:srgbClr>
              </a:solidFill>
            </c:spPr>
          </c:dPt>
          <c:errBars>
            <c:errBarType val="both"/>
            <c:errValType val="fixedVal"/>
            <c:val val="0.5"/>
          </c:errBars>
          <c:cat>
            <c:strRef>
              <c:f>Sheet1!$G$85:$K$85</c:f>
              <c:strCache>
                <c:ptCount val="5"/>
                <c:pt idx="0">
                  <c:v>C</c:v>
                </c:pt>
                <c:pt idx="1">
                  <c:v>M2</c:v>
                </c:pt>
                <c:pt idx="2">
                  <c:v>M1</c:v>
                </c:pt>
                <c:pt idx="3">
                  <c:v>M3</c:v>
                </c:pt>
                <c:pt idx="4">
                  <c:v>M4</c:v>
                </c:pt>
              </c:strCache>
            </c:strRef>
          </c:cat>
          <c:val>
            <c:numRef>
              <c:f>Sheet1!$G$86:$K$86</c:f>
              <c:numCache>
                <c:formatCode>General</c:formatCode>
                <c:ptCount val="5"/>
                <c:pt idx="0">
                  <c:v>1</c:v>
                </c:pt>
                <c:pt idx="1">
                  <c:v>4.5795314562552045</c:v>
                </c:pt>
                <c:pt idx="2">
                  <c:v>1.9028343840221793</c:v>
                </c:pt>
                <c:pt idx="3">
                  <c:v>8.3705166167121767</c:v>
                </c:pt>
                <c:pt idx="4">
                  <c:v>15.722404855502576</c:v>
                </c:pt>
              </c:numCache>
            </c:numRef>
          </c:val>
        </c:ser>
        <c:gapWidth val="0"/>
        <c:axId val="61344384"/>
        <c:axId val="61350272"/>
      </c:barChart>
      <c:catAx>
        <c:axId val="61344384"/>
        <c:scaling>
          <c:orientation val="minMax"/>
        </c:scaling>
        <c:delete val="1"/>
        <c:axPos val="b"/>
        <c:majorTickMark val="none"/>
        <c:tickLblPos val="none"/>
        <c:crossAx val="61350272"/>
        <c:crosses val="autoZero"/>
        <c:auto val="1"/>
        <c:lblAlgn val="ctr"/>
        <c:lblOffset val="100"/>
      </c:catAx>
      <c:valAx>
        <c:axId val="61350272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900" b="1">
                <a:latin typeface="Arial" pitchFamily="34" charset="0"/>
                <a:cs typeface="Arial" pitchFamily="34" charset="0"/>
              </a:defRPr>
            </a:pPr>
            <a:endParaRPr lang="it-IT"/>
          </a:p>
        </c:txPr>
        <c:crossAx val="61344384"/>
        <c:crosses val="autoZero"/>
        <c:crossBetween val="between"/>
      </c:valAx>
    </c:plotArea>
    <c:plotVisOnly val="1"/>
    <c:dispBlanksAs val="gap"/>
  </c:chart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ser>
          <c:idx val="0"/>
          <c:order val="0"/>
          <c:spPr>
            <a:solidFill>
              <a:schemeClr val="tx2">
                <a:lumMod val="60000"/>
                <a:lumOff val="40000"/>
              </a:schemeClr>
            </a:solidFill>
          </c:spPr>
          <c:dPt>
            <c:idx val="0"/>
            <c:spPr>
              <a:solidFill>
                <a:schemeClr val="bg1">
                  <a:lumMod val="50000"/>
                </a:schemeClr>
              </a:solidFill>
            </c:spPr>
          </c:dPt>
          <c:dPt>
            <c:idx val="2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3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4"/>
            <c:spPr>
              <a:solidFill>
                <a:schemeClr val="accent2">
                  <a:lumMod val="75000"/>
                </a:schemeClr>
              </a:solidFill>
            </c:spPr>
          </c:dPt>
          <c:errBars>
            <c:errBarType val="both"/>
            <c:errValType val="cust"/>
            <c:plus>
              <c:numRef>
                <c:f>Foglio2!$N$15:$N$19</c:f>
                <c:numCache>
                  <c:formatCode>General</c:formatCode>
                  <c:ptCount val="5"/>
                  <c:pt idx="0">
                    <c:v>1.5594977824072558</c:v>
                  </c:pt>
                  <c:pt idx="1">
                    <c:v>15.631097210368926</c:v>
                  </c:pt>
                  <c:pt idx="2">
                    <c:v>2.8394189546454567</c:v>
                  </c:pt>
                  <c:pt idx="3">
                    <c:v>46.3</c:v>
                  </c:pt>
                  <c:pt idx="4">
                    <c:v>4.1599999999999966</c:v>
                  </c:pt>
                </c:numCache>
              </c:numRef>
            </c:plus>
            <c:minus>
              <c:numRef>
                <c:f>Foglio2!$N$15:$N$19</c:f>
                <c:numCache>
                  <c:formatCode>General</c:formatCode>
                  <c:ptCount val="5"/>
                  <c:pt idx="0">
                    <c:v>1.5594977824072558</c:v>
                  </c:pt>
                  <c:pt idx="1">
                    <c:v>15.631097210368926</c:v>
                  </c:pt>
                  <c:pt idx="2">
                    <c:v>2.8394189546454567</c:v>
                  </c:pt>
                  <c:pt idx="3">
                    <c:v>46.3</c:v>
                  </c:pt>
                  <c:pt idx="4">
                    <c:v>4.1599999999999966</c:v>
                  </c:pt>
                </c:numCache>
              </c:numRef>
            </c:minus>
          </c:errBars>
          <c:val>
            <c:numRef>
              <c:f>Foglio2!$L$15:$L$19</c:f>
              <c:numCache>
                <c:formatCode>General</c:formatCode>
                <c:ptCount val="5"/>
                <c:pt idx="0">
                  <c:v>19</c:v>
                </c:pt>
                <c:pt idx="1">
                  <c:v>104</c:v>
                </c:pt>
                <c:pt idx="2">
                  <c:v>21</c:v>
                </c:pt>
                <c:pt idx="3">
                  <c:v>458</c:v>
                </c:pt>
                <c:pt idx="4">
                  <c:v>565</c:v>
                </c:pt>
              </c:numCache>
            </c:numRef>
          </c:val>
        </c:ser>
        <c:axId val="61393920"/>
        <c:axId val="61403904"/>
      </c:barChart>
      <c:catAx>
        <c:axId val="61393920"/>
        <c:scaling>
          <c:orientation val="minMax"/>
        </c:scaling>
        <c:axPos val="b"/>
        <c:majorTickMark val="none"/>
        <c:tickLblPos val="none"/>
        <c:spPr>
          <a:ln w="19050">
            <a:solidFill>
              <a:schemeClr val="tx1"/>
            </a:solidFill>
          </a:ln>
        </c:spPr>
        <c:crossAx val="61403904"/>
        <c:crosses val="autoZero"/>
        <c:auto val="1"/>
        <c:lblAlgn val="ctr"/>
        <c:lblOffset val="100"/>
      </c:catAx>
      <c:valAx>
        <c:axId val="61403904"/>
        <c:scaling>
          <c:orientation val="minMax"/>
          <c:max val="570"/>
          <c:min val="0"/>
        </c:scaling>
        <c:axPos val="l"/>
        <c:numFmt formatCode="General" sourceLinked="1"/>
        <c:tickLblPos val="nextTo"/>
        <c:spPr>
          <a:ln w="19050">
            <a:solidFill>
              <a:sysClr val="windowText" lastClr="000000"/>
            </a:solidFill>
          </a:ln>
        </c:spPr>
        <c:txPr>
          <a:bodyPr/>
          <a:lstStyle/>
          <a:p>
            <a:pPr>
              <a:defRPr sz="1200" b="1">
                <a:latin typeface="Arial" pitchFamily="34" charset="0"/>
                <a:cs typeface="Arial" pitchFamily="34" charset="0"/>
              </a:defRPr>
            </a:pPr>
            <a:endParaRPr lang="it-IT"/>
          </a:p>
        </c:txPr>
        <c:crossAx val="61393920"/>
        <c:crosses val="autoZero"/>
        <c:crossBetween val="between"/>
        <c:majorUnit val="80"/>
      </c:valAx>
    </c:plotArea>
    <c:plotVisOnly val="1"/>
    <c:dispBlanksAs val="gap"/>
  </c:chart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ser>
          <c:idx val="0"/>
          <c:order val="0"/>
          <c:spPr>
            <a:solidFill>
              <a:schemeClr val="tx2">
                <a:lumMod val="60000"/>
                <a:lumOff val="40000"/>
              </a:schemeClr>
            </a:solidFill>
          </c:spPr>
          <c:dPt>
            <c:idx val="0"/>
            <c:spPr>
              <a:solidFill>
                <a:schemeClr val="bg1">
                  <a:lumMod val="50000"/>
                </a:schemeClr>
              </a:solidFill>
            </c:spPr>
          </c:dPt>
          <c:dPt>
            <c:idx val="2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3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4"/>
            <c:spPr>
              <a:solidFill>
                <a:schemeClr val="accent2">
                  <a:lumMod val="75000"/>
                </a:schemeClr>
              </a:solidFill>
            </c:spPr>
          </c:dPt>
          <c:errBars>
            <c:errBarType val="both"/>
            <c:errValType val="cust"/>
            <c:plus>
              <c:numRef>
                <c:f>Foglio2!$C$14:$C$18</c:f>
                <c:numCache>
                  <c:formatCode>General</c:formatCode>
                  <c:ptCount val="5"/>
                  <c:pt idx="0">
                    <c:v>1</c:v>
                  </c:pt>
                  <c:pt idx="1">
                    <c:v>1</c:v>
                  </c:pt>
                  <c:pt idx="2">
                    <c:v>2</c:v>
                  </c:pt>
                  <c:pt idx="3">
                    <c:v>3</c:v>
                  </c:pt>
                  <c:pt idx="4">
                    <c:v>5</c:v>
                  </c:pt>
                </c:numCache>
              </c:numRef>
            </c:plus>
            <c:minus>
              <c:numRef>
                <c:f>Foglio2!$C$14:$C$18</c:f>
                <c:numCache>
                  <c:formatCode>General</c:formatCode>
                  <c:ptCount val="5"/>
                  <c:pt idx="0">
                    <c:v>1</c:v>
                  </c:pt>
                  <c:pt idx="1">
                    <c:v>1</c:v>
                  </c:pt>
                  <c:pt idx="2">
                    <c:v>2</c:v>
                  </c:pt>
                  <c:pt idx="3">
                    <c:v>3</c:v>
                  </c:pt>
                  <c:pt idx="4">
                    <c:v>5</c:v>
                  </c:pt>
                </c:numCache>
              </c:numRef>
            </c:minus>
          </c:errBars>
          <c:val>
            <c:numRef>
              <c:f>Foglio2!$L$2:$L$6</c:f>
              <c:numCache>
                <c:formatCode>General</c:formatCode>
                <c:ptCount val="5"/>
                <c:pt idx="0">
                  <c:v>18</c:v>
                </c:pt>
                <c:pt idx="1">
                  <c:v>50</c:v>
                </c:pt>
                <c:pt idx="2">
                  <c:v>38</c:v>
                </c:pt>
                <c:pt idx="3">
                  <c:v>63.220000000000013</c:v>
                </c:pt>
                <c:pt idx="4">
                  <c:v>138.5</c:v>
                </c:pt>
              </c:numCache>
            </c:numRef>
          </c:val>
        </c:ser>
        <c:axId val="62141952"/>
        <c:axId val="62143488"/>
      </c:barChart>
      <c:catAx>
        <c:axId val="62141952"/>
        <c:scaling>
          <c:orientation val="minMax"/>
        </c:scaling>
        <c:axPos val="b"/>
        <c:majorTickMark val="none"/>
        <c:tickLblPos val="none"/>
        <c:spPr>
          <a:ln w="19050">
            <a:solidFill>
              <a:schemeClr val="tx1"/>
            </a:solidFill>
          </a:ln>
        </c:spPr>
        <c:crossAx val="62143488"/>
        <c:crosses val="autoZero"/>
        <c:auto val="1"/>
        <c:lblAlgn val="ctr"/>
        <c:lblOffset val="100"/>
      </c:catAx>
      <c:valAx>
        <c:axId val="62143488"/>
        <c:scaling>
          <c:orientation val="minMax"/>
          <c:max val="150"/>
          <c:min val="0"/>
        </c:scaling>
        <c:axPos val="l"/>
        <c:numFmt formatCode="General" sourceLinked="1"/>
        <c:tickLblPos val="nextTo"/>
        <c:spPr>
          <a:ln w="19050">
            <a:solidFill>
              <a:sysClr val="windowText" lastClr="000000"/>
            </a:solidFill>
          </a:ln>
        </c:spPr>
        <c:txPr>
          <a:bodyPr/>
          <a:lstStyle/>
          <a:p>
            <a:pPr>
              <a:defRPr sz="1200" b="1">
                <a:latin typeface="Arial" pitchFamily="34" charset="0"/>
                <a:cs typeface="Arial" pitchFamily="34" charset="0"/>
              </a:defRPr>
            </a:pPr>
            <a:endParaRPr lang="it-IT"/>
          </a:p>
        </c:txPr>
        <c:crossAx val="62141952"/>
        <c:crosses val="autoZero"/>
        <c:crossBetween val="between"/>
        <c:majorUnit val="20"/>
      </c:valAx>
    </c:plotArea>
    <c:plotVisOnly val="1"/>
    <c:dispBlanksAs val="gap"/>
  </c:chart>
  <c:externalData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ser>
          <c:idx val="0"/>
          <c:order val="0"/>
          <c:spPr>
            <a:solidFill>
              <a:schemeClr val="tx2">
                <a:lumMod val="60000"/>
                <a:lumOff val="40000"/>
              </a:schemeClr>
            </a:solidFill>
          </c:spPr>
          <c:dPt>
            <c:idx val="0"/>
            <c:spPr>
              <a:solidFill>
                <a:schemeClr val="bg1">
                  <a:lumMod val="50000"/>
                </a:schemeClr>
              </a:solidFill>
            </c:spPr>
          </c:dPt>
          <c:dPt>
            <c:idx val="2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3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4"/>
            <c:spPr>
              <a:solidFill>
                <a:schemeClr val="accent2">
                  <a:lumMod val="75000"/>
                </a:schemeClr>
              </a:solidFill>
            </c:spPr>
          </c:dPt>
          <c:errBars>
            <c:errBarType val="both"/>
            <c:errValType val="cust"/>
            <c:plus>
              <c:numRef>
                <c:f>Foglio2!$C$14:$C$18</c:f>
                <c:numCache>
                  <c:formatCode>General</c:formatCode>
                  <c:ptCount val="5"/>
                  <c:pt idx="0">
                    <c:v>1</c:v>
                  </c:pt>
                  <c:pt idx="1">
                    <c:v>1</c:v>
                  </c:pt>
                  <c:pt idx="2">
                    <c:v>2</c:v>
                  </c:pt>
                  <c:pt idx="3">
                    <c:v>2</c:v>
                  </c:pt>
                  <c:pt idx="4">
                    <c:v>2</c:v>
                  </c:pt>
                </c:numCache>
              </c:numRef>
            </c:plus>
            <c:minus>
              <c:numRef>
                <c:f>Foglio2!$C$14:$C$18</c:f>
                <c:numCache>
                  <c:formatCode>General</c:formatCode>
                  <c:ptCount val="5"/>
                  <c:pt idx="0">
                    <c:v>1</c:v>
                  </c:pt>
                  <c:pt idx="1">
                    <c:v>1</c:v>
                  </c:pt>
                  <c:pt idx="2">
                    <c:v>2</c:v>
                  </c:pt>
                  <c:pt idx="3">
                    <c:v>2</c:v>
                  </c:pt>
                  <c:pt idx="4">
                    <c:v>2</c:v>
                  </c:pt>
                </c:numCache>
              </c:numRef>
            </c:minus>
          </c:errBars>
          <c:val>
            <c:numRef>
              <c:f>Foglio2!$D$2:$D$6</c:f>
              <c:numCache>
                <c:formatCode>General</c:formatCode>
                <c:ptCount val="5"/>
                <c:pt idx="0">
                  <c:v>1.02</c:v>
                </c:pt>
                <c:pt idx="1">
                  <c:v>2.2250000000000001</c:v>
                </c:pt>
                <c:pt idx="2">
                  <c:v>2.5499999999999998</c:v>
                </c:pt>
                <c:pt idx="3">
                  <c:v>23</c:v>
                </c:pt>
                <c:pt idx="4">
                  <c:v>50.655000000000001</c:v>
                </c:pt>
              </c:numCache>
            </c:numRef>
          </c:val>
        </c:ser>
        <c:axId val="61751296"/>
        <c:axId val="61752832"/>
      </c:barChart>
      <c:catAx>
        <c:axId val="61751296"/>
        <c:scaling>
          <c:orientation val="minMax"/>
        </c:scaling>
        <c:axPos val="b"/>
        <c:majorTickMark val="none"/>
        <c:tickLblPos val="none"/>
        <c:spPr>
          <a:ln w="19050">
            <a:solidFill>
              <a:schemeClr val="tx1"/>
            </a:solidFill>
          </a:ln>
        </c:spPr>
        <c:crossAx val="61752832"/>
        <c:crosses val="autoZero"/>
        <c:auto val="1"/>
        <c:lblAlgn val="ctr"/>
        <c:lblOffset val="100"/>
      </c:catAx>
      <c:valAx>
        <c:axId val="61752832"/>
        <c:scaling>
          <c:orientation val="minMax"/>
          <c:max val="60"/>
          <c:min val="0"/>
        </c:scaling>
        <c:axPos val="l"/>
        <c:numFmt formatCode="General" sourceLinked="1"/>
        <c:tickLblPos val="nextTo"/>
        <c:spPr>
          <a:ln w="19050">
            <a:solidFill>
              <a:sysClr val="windowText" lastClr="000000"/>
            </a:solidFill>
          </a:ln>
        </c:spPr>
        <c:txPr>
          <a:bodyPr/>
          <a:lstStyle/>
          <a:p>
            <a:pPr>
              <a:defRPr sz="1200" b="1">
                <a:latin typeface="Arial" pitchFamily="34" charset="0"/>
                <a:cs typeface="Arial" pitchFamily="34" charset="0"/>
              </a:defRPr>
            </a:pPr>
            <a:endParaRPr lang="it-IT"/>
          </a:p>
        </c:txPr>
        <c:crossAx val="61751296"/>
        <c:crosses val="autoZero"/>
        <c:crossBetween val="between"/>
        <c:majorUnit val="10"/>
      </c:valAx>
    </c:plotArea>
    <c:plotVisOnly val="1"/>
    <c:dispBlanksAs val="gap"/>
  </c:chart>
  <c:externalData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ser>
          <c:idx val="0"/>
          <c:order val="0"/>
          <c:spPr>
            <a:solidFill>
              <a:schemeClr val="tx2">
                <a:lumMod val="60000"/>
                <a:lumOff val="40000"/>
              </a:schemeClr>
            </a:solidFill>
          </c:spPr>
          <c:dPt>
            <c:idx val="0"/>
            <c:spPr>
              <a:solidFill>
                <a:schemeClr val="bg1">
                  <a:lumMod val="50000"/>
                </a:schemeClr>
              </a:solidFill>
            </c:spPr>
          </c:dPt>
          <c:dPt>
            <c:idx val="2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3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4"/>
            <c:spPr>
              <a:solidFill>
                <a:schemeClr val="accent2">
                  <a:lumMod val="75000"/>
                </a:schemeClr>
              </a:solidFill>
            </c:spPr>
          </c:dPt>
          <c:errBars>
            <c:errBarType val="both"/>
            <c:errValType val="cust"/>
            <c:plus>
              <c:numRef>
                <c:f>Foglio2!$C$14:$C$18</c:f>
                <c:numCache>
                  <c:formatCode>General</c:formatCode>
                  <c:ptCount val="5"/>
                  <c:pt idx="0">
                    <c:v>1</c:v>
                  </c:pt>
                  <c:pt idx="1">
                    <c:v>1</c:v>
                  </c:pt>
                  <c:pt idx="2">
                    <c:v>2</c:v>
                  </c:pt>
                  <c:pt idx="3">
                    <c:v>3</c:v>
                  </c:pt>
                  <c:pt idx="4">
                    <c:v>3</c:v>
                  </c:pt>
                </c:numCache>
              </c:numRef>
            </c:plus>
            <c:minus>
              <c:numRef>
                <c:f>Foglio2!$C$14:$C$18</c:f>
                <c:numCache>
                  <c:formatCode>General</c:formatCode>
                  <c:ptCount val="5"/>
                  <c:pt idx="0">
                    <c:v>1</c:v>
                  </c:pt>
                  <c:pt idx="1">
                    <c:v>1</c:v>
                  </c:pt>
                  <c:pt idx="2">
                    <c:v>2</c:v>
                  </c:pt>
                  <c:pt idx="3">
                    <c:v>3</c:v>
                  </c:pt>
                  <c:pt idx="4">
                    <c:v>3</c:v>
                  </c:pt>
                </c:numCache>
              </c:numRef>
            </c:minus>
          </c:errBars>
          <c:val>
            <c:numRef>
              <c:f>Foglio2!$F$2:$F$6</c:f>
              <c:numCache>
                <c:formatCode>General</c:formatCode>
                <c:ptCount val="5"/>
                <c:pt idx="0">
                  <c:v>14</c:v>
                </c:pt>
                <c:pt idx="1">
                  <c:v>14.06</c:v>
                </c:pt>
                <c:pt idx="2">
                  <c:v>15.34</c:v>
                </c:pt>
                <c:pt idx="3">
                  <c:v>44.54</c:v>
                </c:pt>
                <c:pt idx="4">
                  <c:v>60.795000000000364</c:v>
                </c:pt>
              </c:numCache>
            </c:numRef>
          </c:val>
        </c:ser>
        <c:axId val="61774080"/>
        <c:axId val="62201856"/>
      </c:barChart>
      <c:catAx>
        <c:axId val="61774080"/>
        <c:scaling>
          <c:orientation val="minMax"/>
        </c:scaling>
        <c:axPos val="b"/>
        <c:majorTickMark val="none"/>
        <c:tickLblPos val="none"/>
        <c:spPr>
          <a:ln w="19050">
            <a:solidFill>
              <a:schemeClr val="tx1"/>
            </a:solidFill>
          </a:ln>
        </c:spPr>
        <c:crossAx val="62201856"/>
        <c:crosses val="autoZero"/>
        <c:auto val="1"/>
        <c:lblAlgn val="ctr"/>
        <c:lblOffset val="100"/>
      </c:catAx>
      <c:valAx>
        <c:axId val="62201856"/>
        <c:scaling>
          <c:orientation val="minMax"/>
          <c:max val="70"/>
          <c:min val="0"/>
        </c:scaling>
        <c:axPos val="l"/>
        <c:numFmt formatCode="General" sourceLinked="1"/>
        <c:tickLblPos val="nextTo"/>
        <c:spPr>
          <a:ln w="19050">
            <a:solidFill>
              <a:sysClr val="windowText" lastClr="000000"/>
            </a:solidFill>
          </a:ln>
        </c:spPr>
        <c:txPr>
          <a:bodyPr/>
          <a:lstStyle/>
          <a:p>
            <a:pPr>
              <a:defRPr sz="1200" b="1">
                <a:latin typeface="Arial" pitchFamily="34" charset="0"/>
                <a:cs typeface="Arial" pitchFamily="34" charset="0"/>
              </a:defRPr>
            </a:pPr>
            <a:endParaRPr lang="it-IT"/>
          </a:p>
        </c:txPr>
        <c:crossAx val="61774080"/>
        <c:crosses val="autoZero"/>
        <c:crossBetween val="between"/>
        <c:majorUnit val="10"/>
      </c:valAx>
    </c:plotArea>
    <c:plotVisOnly val="1"/>
    <c:dispBlanksAs val="gap"/>
  </c:chart>
  <c:externalData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ser>
          <c:idx val="0"/>
          <c:order val="0"/>
          <c:spPr>
            <a:solidFill>
              <a:schemeClr val="tx2">
                <a:lumMod val="60000"/>
                <a:lumOff val="40000"/>
              </a:schemeClr>
            </a:solidFill>
          </c:spPr>
          <c:dPt>
            <c:idx val="0"/>
            <c:spPr>
              <a:solidFill>
                <a:schemeClr val="bg1">
                  <a:lumMod val="50000"/>
                </a:schemeClr>
              </a:solidFill>
            </c:spPr>
          </c:dPt>
          <c:dPt>
            <c:idx val="2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3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4"/>
            <c:spPr>
              <a:solidFill>
                <a:schemeClr val="accent2">
                  <a:lumMod val="75000"/>
                </a:schemeClr>
              </a:solidFill>
            </c:spPr>
          </c:dPt>
          <c:errBars>
            <c:errBarType val="both"/>
            <c:errValType val="cust"/>
            <c:plus>
              <c:numRef>
                <c:f>Foglio2!$I$21:$I$25</c:f>
                <c:numCache>
                  <c:formatCode>General</c:formatCode>
                  <c:ptCount val="5"/>
                  <c:pt idx="0">
                    <c:v>5</c:v>
                  </c:pt>
                  <c:pt idx="1">
                    <c:v>2</c:v>
                  </c:pt>
                  <c:pt idx="2">
                    <c:v>1.2</c:v>
                  </c:pt>
                  <c:pt idx="3">
                    <c:v>0.8</c:v>
                  </c:pt>
                  <c:pt idx="4">
                    <c:v>20</c:v>
                  </c:pt>
                </c:numCache>
              </c:numRef>
            </c:plus>
            <c:minus>
              <c:numRef>
                <c:f>Foglio2!$I$21:$I$25</c:f>
                <c:numCache>
                  <c:formatCode>General</c:formatCode>
                  <c:ptCount val="5"/>
                  <c:pt idx="0">
                    <c:v>5</c:v>
                  </c:pt>
                  <c:pt idx="1">
                    <c:v>2</c:v>
                  </c:pt>
                  <c:pt idx="2">
                    <c:v>1.2</c:v>
                  </c:pt>
                  <c:pt idx="3">
                    <c:v>0.8</c:v>
                  </c:pt>
                  <c:pt idx="4">
                    <c:v>20</c:v>
                  </c:pt>
                </c:numCache>
              </c:numRef>
            </c:minus>
          </c:errBars>
          <c:val>
            <c:numRef>
              <c:f>Foglio2!$F$15:$F$19</c:f>
              <c:numCache>
                <c:formatCode>General</c:formatCode>
                <c:ptCount val="5"/>
                <c:pt idx="0">
                  <c:v>21.123333333333015</c:v>
                </c:pt>
                <c:pt idx="1">
                  <c:v>45.933333333333351</c:v>
                </c:pt>
                <c:pt idx="2">
                  <c:v>29.18</c:v>
                </c:pt>
                <c:pt idx="3">
                  <c:v>89.223333333333159</c:v>
                </c:pt>
                <c:pt idx="4">
                  <c:v>187</c:v>
                </c:pt>
              </c:numCache>
            </c:numRef>
          </c:val>
        </c:ser>
        <c:axId val="62235392"/>
        <c:axId val="62236928"/>
      </c:barChart>
      <c:catAx>
        <c:axId val="62235392"/>
        <c:scaling>
          <c:orientation val="minMax"/>
        </c:scaling>
        <c:axPos val="b"/>
        <c:majorTickMark val="none"/>
        <c:tickLblPos val="none"/>
        <c:spPr>
          <a:ln w="19050">
            <a:solidFill>
              <a:schemeClr val="tx1"/>
            </a:solidFill>
          </a:ln>
        </c:spPr>
        <c:crossAx val="62236928"/>
        <c:crosses val="autoZero"/>
        <c:auto val="1"/>
        <c:lblAlgn val="ctr"/>
        <c:lblOffset val="100"/>
      </c:catAx>
      <c:valAx>
        <c:axId val="62236928"/>
        <c:scaling>
          <c:orientation val="minMax"/>
          <c:max val="210"/>
          <c:min val="0"/>
        </c:scaling>
        <c:axPos val="l"/>
        <c:numFmt formatCode="General" sourceLinked="1"/>
        <c:tickLblPos val="nextTo"/>
        <c:spPr>
          <a:ln w="19050">
            <a:solidFill>
              <a:sysClr val="windowText" lastClr="000000"/>
            </a:solidFill>
          </a:ln>
        </c:spPr>
        <c:txPr>
          <a:bodyPr/>
          <a:lstStyle/>
          <a:p>
            <a:pPr>
              <a:defRPr sz="1200" b="1">
                <a:latin typeface="Arial" pitchFamily="34" charset="0"/>
                <a:cs typeface="Arial" pitchFamily="34" charset="0"/>
              </a:defRPr>
            </a:pPr>
            <a:endParaRPr lang="it-IT"/>
          </a:p>
        </c:txPr>
        <c:crossAx val="62235392"/>
        <c:crosses val="autoZero"/>
        <c:crossBetween val="between"/>
        <c:majorUnit val="30"/>
      </c:valAx>
    </c:plotArea>
    <c:plotVisOnly val="1"/>
    <c:dispBlanksAs val="gap"/>
  </c:chart>
  <c:externalData r:id="rId2"/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6" Type="http://schemas.openxmlformats.org/officeDocument/2006/relationships/image" Target="../media/image16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54906-A9A5-413C-A3EF-C3D6A3341D8A}" type="datetimeFigureOut">
              <a:rPr lang="it-IT" smtClean="0"/>
              <a:pPr/>
              <a:t>28/09/2014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4BFDBF-DC27-417E-AADD-CD8FF55474A7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BFDBF-DC27-417E-AADD-CD8FF55474A7}" type="slidenum">
              <a:rPr lang="it-IT" smtClean="0"/>
              <a:pPr/>
              <a:t>23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AB887-95F2-4FC6-A0A6-C14AC5FCEC1F}" type="slidenum">
              <a:rPr lang="it-IT" smtClean="0"/>
              <a:pPr/>
              <a:t>32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AB887-95F2-4FC6-A0A6-C14AC5FCEC1F}" type="slidenum">
              <a:rPr lang="it-IT" smtClean="0"/>
              <a:pPr/>
              <a:t>33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AB887-95F2-4FC6-A0A6-C14AC5FCEC1F}" type="slidenum">
              <a:rPr lang="it-IT" smtClean="0"/>
              <a:pPr/>
              <a:t>34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28/09/2014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28/09/2014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28/09/2014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28/09/2014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28/09/2014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28/09/2014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28/09/2014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28/09/2014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28/09/2014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28/09/2014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28/09/2014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055F8-1D02-4417-9241-55C834FD9970}" type="datetimeFigureOut">
              <a:rPr lang="it-IT" smtClean="0"/>
              <a:pPr/>
              <a:t>28/09/2014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Relationship Id="rId9" Type="http://schemas.openxmlformats.org/officeDocument/2006/relationships/chart" Target="../charts/char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lum bright="30000" contrast="40000"/>
          </a:blip>
          <a:srcRect l="4355" t="16596" r="2929" b="4289"/>
          <a:stretch>
            <a:fillRect/>
          </a:stretch>
        </p:blipFill>
        <p:spPr bwMode="auto">
          <a:xfrm>
            <a:off x="-36512" y="0"/>
            <a:ext cx="921747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5229200"/>
            <a:ext cx="1368152" cy="137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707904" y="5652204"/>
            <a:ext cx="3694922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u="sng" baseline="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Lucia Gemma </a:t>
            </a:r>
            <a:r>
              <a:rPr lang="it-IT" sz="2400" b="1" u="sng" baseline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Delogu</a:t>
            </a:r>
            <a:r>
              <a:rPr lang="it-IT" sz="2400" b="1" u="sng" baseline="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 </a:t>
            </a:r>
            <a:r>
              <a:rPr lang="it-IT" sz="2400" b="1" u="sng" baseline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Ph.D.</a:t>
            </a:r>
            <a:r>
              <a:rPr lang="it-IT" sz="2400" b="1" u="sng" baseline="0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 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3774579" y="6084004"/>
            <a:ext cx="28037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aseline="0" dirty="0" err="1" smtClean="0">
                <a:latin typeface="Constantia" pitchFamily="18" charset="0"/>
              </a:rPr>
              <a:t>University</a:t>
            </a:r>
            <a:r>
              <a:rPr lang="it-IT" dirty="0" smtClean="0">
                <a:latin typeface="Constantia" pitchFamily="18" charset="0"/>
              </a:rPr>
              <a:t> </a:t>
            </a:r>
            <a:r>
              <a:rPr lang="it-IT" dirty="0" err="1" smtClean="0">
                <a:latin typeface="Constantia" pitchFamily="18" charset="0"/>
              </a:rPr>
              <a:t>of</a:t>
            </a:r>
            <a:r>
              <a:rPr lang="it-IT" dirty="0" smtClean="0">
                <a:latin typeface="Constantia" pitchFamily="18" charset="0"/>
              </a:rPr>
              <a:t> </a:t>
            </a:r>
            <a:r>
              <a:rPr lang="it-IT" baseline="0" dirty="0" smtClean="0">
                <a:latin typeface="Constantia" pitchFamily="18" charset="0"/>
              </a:rPr>
              <a:t> Sassari, </a:t>
            </a:r>
            <a:r>
              <a:rPr lang="it-IT" baseline="0" dirty="0">
                <a:latin typeface="Constantia" pitchFamily="18" charset="0"/>
              </a:rPr>
              <a:t>Italy</a:t>
            </a:r>
          </a:p>
        </p:txBody>
      </p:sp>
      <p:sp>
        <p:nvSpPr>
          <p:cNvPr id="8" name="Rettangolo 7"/>
          <p:cNvSpPr/>
          <p:nvPr/>
        </p:nvSpPr>
        <p:spPr>
          <a:xfrm>
            <a:off x="539552" y="4581128"/>
            <a:ext cx="1979712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/>
              <a:t>3</a:t>
            </a:r>
            <a:r>
              <a:rPr lang="en-US" sz="1600" b="1" baseline="30000" dirty="0" smtClean="0"/>
              <a:t>rd</a:t>
            </a:r>
            <a:r>
              <a:rPr lang="en-US" sz="1600" b="1" dirty="0" smtClean="0"/>
              <a:t> International Conference and Exhibition on</a:t>
            </a:r>
          </a:p>
          <a:p>
            <a:pPr algn="ctr"/>
            <a:r>
              <a:rPr lang="en-US" sz="1600" b="1" dirty="0" smtClean="0"/>
              <a:t>Clinical &amp; Cellular Immunology </a:t>
            </a:r>
          </a:p>
          <a:p>
            <a:pPr algn="ctr"/>
            <a:r>
              <a:rPr lang="en-US" sz="1600" b="1" dirty="0" smtClean="0"/>
              <a:t>September 29 - October 01, 2014 Baltimore, USA</a:t>
            </a:r>
            <a:endParaRPr lang="en-US" sz="1600" b="1" dirty="0"/>
          </a:p>
        </p:txBody>
      </p:sp>
      <p:sp>
        <p:nvSpPr>
          <p:cNvPr id="9" name="Rettangolo 8"/>
          <p:cNvSpPr/>
          <p:nvPr/>
        </p:nvSpPr>
        <p:spPr>
          <a:xfrm>
            <a:off x="-108520" y="1268760"/>
            <a:ext cx="921702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it-IT" dirty="0" smtClean="0"/>
          </a:p>
          <a:p>
            <a:pPr algn="ctr"/>
            <a:r>
              <a:rPr lang="en-US" sz="4800" b="1" i="1" dirty="0" smtClean="0">
                <a:latin typeface="+mj-lt"/>
                <a:ea typeface="+mj-ea"/>
                <a:cs typeface="+mj-cs"/>
              </a:rPr>
              <a:t> Functionalized carbon </a:t>
            </a:r>
            <a:r>
              <a:rPr lang="en-US" sz="4800" b="1" i="1" dirty="0" err="1" smtClean="0">
                <a:latin typeface="+mj-lt"/>
                <a:ea typeface="+mj-ea"/>
                <a:cs typeface="+mj-cs"/>
              </a:rPr>
              <a:t>nanotubes</a:t>
            </a:r>
            <a:r>
              <a:rPr lang="en-US" sz="4800" b="1" i="1" dirty="0" smtClean="0">
                <a:latin typeface="+mj-lt"/>
                <a:ea typeface="+mj-ea"/>
                <a:cs typeface="+mj-cs"/>
              </a:rPr>
              <a:t> as </a:t>
            </a:r>
            <a:r>
              <a:rPr lang="en-US" sz="4800" b="1" i="1" dirty="0" err="1" smtClean="0">
                <a:latin typeface="+mj-lt"/>
                <a:ea typeface="+mj-ea"/>
                <a:cs typeface="+mj-cs"/>
              </a:rPr>
              <a:t>immunomodulator</a:t>
            </a:r>
            <a:r>
              <a:rPr lang="en-US" sz="4800" b="1" i="1" dirty="0" smtClean="0">
                <a:latin typeface="+mj-lt"/>
                <a:ea typeface="+mj-ea"/>
                <a:cs typeface="+mj-cs"/>
              </a:rPr>
              <a:t> systems </a:t>
            </a:r>
          </a:p>
          <a:p>
            <a:pPr algn="ctr"/>
            <a:r>
              <a:rPr lang="en-US" sz="4800" b="1" i="1" dirty="0" smtClean="0">
                <a:latin typeface="+mj-lt"/>
                <a:ea typeface="+mj-ea"/>
                <a:cs typeface="+mj-cs"/>
              </a:rPr>
              <a:t>and ultrasound contrast agents</a:t>
            </a:r>
            <a:endParaRPr lang="it-IT" sz="4800" b="1" i="1" dirty="0" smtClean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/>
          <p:cNvSpPr/>
          <p:nvPr/>
        </p:nvSpPr>
        <p:spPr>
          <a:xfrm>
            <a:off x="179512" y="188640"/>
            <a:ext cx="2267744" cy="57606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  <a:latin typeface="Arial Black" pitchFamily="34" charset="0"/>
              </a:rPr>
              <a:t>- </a:t>
            </a:r>
            <a:r>
              <a:rPr lang="it-IT" dirty="0" err="1" smtClean="0">
                <a:solidFill>
                  <a:schemeClr val="tx1"/>
                </a:solidFill>
                <a:latin typeface="Arial Black" pitchFamily="34" charset="0"/>
              </a:rPr>
              <a:t>Carbon</a:t>
            </a:r>
            <a:r>
              <a:rPr lang="it-IT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it-IT" dirty="0" err="1" smtClean="0">
                <a:solidFill>
                  <a:schemeClr val="tx1"/>
                </a:solidFill>
                <a:latin typeface="Arial Black" pitchFamily="34" charset="0"/>
              </a:rPr>
              <a:t>Nanotubes</a:t>
            </a:r>
            <a:endParaRPr lang="it-IT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5" name="Ovale 4"/>
          <p:cNvSpPr/>
          <p:nvPr/>
        </p:nvSpPr>
        <p:spPr>
          <a:xfrm>
            <a:off x="2483768" y="122832"/>
            <a:ext cx="3168352" cy="7200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 smtClean="0">
                <a:solidFill>
                  <a:schemeClr val="tx1"/>
                </a:solidFill>
                <a:latin typeface="Arial Black" pitchFamily="34" charset="0"/>
              </a:rPr>
              <a:t>3. </a:t>
            </a:r>
            <a:r>
              <a:rPr lang="it-IT" sz="1400" b="1" dirty="0" err="1" smtClean="0">
                <a:solidFill>
                  <a:schemeClr val="tx1"/>
                </a:solidFill>
                <a:latin typeface="Arial Black" pitchFamily="34" charset="0"/>
              </a:rPr>
              <a:t>Interaction</a:t>
            </a:r>
            <a:r>
              <a:rPr lang="it-IT" sz="1400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it-IT" sz="1400" b="1" dirty="0" err="1" smtClean="0">
                <a:solidFill>
                  <a:schemeClr val="tx1"/>
                </a:solidFill>
                <a:latin typeface="Arial Black" pitchFamily="34" charset="0"/>
              </a:rPr>
              <a:t>with</a:t>
            </a:r>
            <a:r>
              <a:rPr lang="it-IT" sz="1400" b="1" dirty="0" smtClean="0">
                <a:solidFill>
                  <a:schemeClr val="tx1"/>
                </a:solidFill>
                <a:latin typeface="Arial Black" pitchFamily="34" charset="0"/>
              </a:rPr>
              <a:t> the immune system</a:t>
            </a:r>
            <a:endParaRPr lang="it-IT" sz="14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cxnSp>
        <p:nvCxnSpPr>
          <p:cNvPr id="6" name="Connettore 1 5"/>
          <p:cNvCxnSpPr/>
          <p:nvPr/>
        </p:nvCxnSpPr>
        <p:spPr>
          <a:xfrm rot="16200000" flipH="1">
            <a:off x="1374254" y="2289969"/>
            <a:ext cx="866775" cy="4763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 rot="16200000" flipH="1">
            <a:off x="1513953" y="4361657"/>
            <a:ext cx="5826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/>
          <p:cNvCxnSpPr/>
          <p:nvPr/>
        </p:nvCxnSpPr>
        <p:spPr>
          <a:xfrm rot="10800000">
            <a:off x="1960835" y="1697038"/>
            <a:ext cx="1173163" cy="15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95"/>
          <p:cNvSpPr txBox="1">
            <a:spLocks noChangeArrowheads="1"/>
          </p:cNvSpPr>
          <p:nvPr/>
        </p:nvSpPr>
        <p:spPr bwMode="auto">
          <a:xfrm>
            <a:off x="1763688" y="2947988"/>
            <a:ext cx="15961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latin typeface="Arial" pitchFamily="34" charset="0"/>
                <a:ea typeface="+mn-ea"/>
                <a:cs typeface="Arial" pitchFamily="34" charset="0"/>
              </a:rPr>
              <a:t>ox-MWCNT-1</a:t>
            </a:r>
          </a:p>
        </p:txBody>
      </p:sp>
      <p:sp>
        <p:nvSpPr>
          <p:cNvPr id="10" name="CasellaDiTesto 95"/>
          <p:cNvSpPr txBox="1">
            <a:spLocks noChangeArrowheads="1"/>
          </p:cNvSpPr>
          <p:nvPr/>
        </p:nvSpPr>
        <p:spPr bwMode="auto">
          <a:xfrm>
            <a:off x="3419872" y="2947988"/>
            <a:ext cx="2304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latin typeface="Arial" pitchFamily="34" charset="0"/>
                <a:ea typeface="+mn-ea"/>
                <a:cs typeface="Arial" pitchFamily="34" charset="0"/>
              </a:rPr>
              <a:t>ox-MWCNT-NH</a:t>
            </a:r>
            <a:r>
              <a:rPr lang="it-IT" b="1" baseline="-25000" dirty="0">
                <a:latin typeface="Arial" pitchFamily="34" charset="0"/>
                <a:ea typeface="+mn-ea"/>
                <a:cs typeface="Arial" pitchFamily="34" charset="0"/>
              </a:rPr>
              <a:t>3</a:t>
            </a:r>
            <a:r>
              <a:rPr lang="it-IT" b="1" baseline="30000" dirty="0">
                <a:latin typeface="Arial" pitchFamily="34" charset="0"/>
                <a:ea typeface="+mn-ea"/>
                <a:cs typeface="Arial" pitchFamily="34" charset="0"/>
              </a:rPr>
              <a:t>+</a:t>
            </a:r>
            <a:r>
              <a:rPr lang="it-IT" b="1" dirty="0">
                <a:latin typeface="Arial" pitchFamily="34" charset="0"/>
                <a:ea typeface="+mn-ea"/>
                <a:cs typeface="Arial" pitchFamily="34" charset="0"/>
              </a:rPr>
              <a:t>-1</a:t>
            </a:r>
          </a:p>
        </p:txBody>
      </p:sp>
      <p:sp>
        <p:nvSpPr>
          <p:cNvPr id="11" name="CasellaDiTesto 95"/>
          <p:cNvSpPr txBox="1">
            <a:spLocks noChangeArrowheads="1"/>
          </p:cNvSpPr>
          <p:nvPr/>
        </p:nvSpPr>
        <p:spPr bwMode="auto">
          <a:xfrm>
            <a:off x="5889575" y="2947988"/>
            <a:ext cx="24988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latin typeface="Arial" pitchFamily="34" charset="0"/>
                <a:ea typeface="+mn-ea"/>
                <a:cs typeface="Arial" pitchFamily="34" charset="0"/>
              </a:rPr>
              <a:t>ox-MWCNT-FITC-1</a:t>
            </a:r>
          </a:p>
        </p:txBody>
      </p:sp>
      <p:sp>
        <p:nvSpPr>
          <p:cNvPr id="12" name="CasellaDiTesto 95"/>
          <p:cNvSpPr txBox="1">
            <a:spLocks noChangeArrowheads="1"/>
          </p:cNvSpPr>
          <p:nvPr/>
        </p:nvSpPr>
        <p:spPr bwMode="auto">
          <a:xfrm rot="16200000">
            <a:off x="1019012" y="3957655"/>
            <a:ext cx="8395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latin typeface="Arial" pitchFamily="34" charset="0"/>
                <a:ea typeface="+mn-ea"/>
                <a:cs typeface="Arial" pitchFamily="34" charset="0"/>
              </a:rPr>
              <a:t>9.5 nm</a:t>
            </a:r>
          </a:p>
        </p:txBody>
      </p:sp>
      <p:sp>
        <p:nvSpPr>
          <p:cNvPr id="13" name="CasellaDiTesto 95"/>
          <p:cNvSpPr txBox="1">
            <a:spLocks noChangeArrowheads="1"/>
          </p:cNvSpPr>
          <p:nvPr/>
        </p:nvSpPr>
        <p:spPr bwMode="auto">
          <a:xfrm>
            <a:off x="1763688" y="1411288"/>
            <a:ext cx="15147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latin typeface="Arial" pitchFamily="34" charset="0"/>
                <a:ea typeface="+mn-ea"/>
                <a:cs typeface="Arial" pitchFamily="34" charset="0"/>
              </a:rPr>
              <a:t>~ 400 nm</a:t>
            </a:r>
          </a:p>
        </p:txBody>
      </p:sp>
      <p:sp>
        <p:nvSpPr>
          <p:cNvPr id="14" name="CasellaDiTesto 95"/>
          <p:cNvSpPr txBox="1">
            <a:spLocks noChangeArrowheads="1"/>
          </p:cNvSpPr>
          <p:nvPr/>
        </p:nvSpPr>
        <p:spPr bwMode="auto">
          <a:xfrm rot="16200000">
            <a:off x="882375" y="1973364"/>
            <a:ext cx="111281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latin typeface="Arial" pitchFamily="34" charset="0"/>
                <a:ea typeface="+mn-ea"/>
                <a:cs typeface="Arial" pitchFamily="34" charset="0"/>
              </a:rPr>
              <a:t>20-30 </a:t>
            </a:r>
            <a:r>
              <a:rPr lang="it-IT" b="1" dirty="0" err="1">
                <a:latin typeface="Arial" pitchFamily="34" charset="0"/>
                <a:ea typeface="+mn-ea"/>
                <a:cs typeface="Arial" pitchFamily="34" charset="0"/>
              </a:rPr>
              <a:t>nm</a:t>
            </a:r>
            <a:endParaRPr lang="it-IT" b="1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15" name="Object 33"/>
          <p:cNvGraphicFramePr>
            <a:graphicFrameLocks noChangeAspect="1"/>
          </p:cNvGraphicFramePr>
          <p:nvPr/>
        </p:nvGraphicFramePr>
        <p:xfrm>
          <a:off x="3914601" y="3854450"/>
          <a:ext cx="1331913" cy="895350"/>
        </p:xfrm>
        <a:graphic>
          <a:graphicData uri="http://schemas.openxmlformats.org/presentationml/2006/ole">
            <p:oleObj spid="_x0000_s1026" name="CS ChemDraw Drawing" r:id="rId3" imgW="3600360" imgH="2236680" progId="">
              <p:embed/>
            </p:oleObj>
          </a:graphicData>
        </a:graphic>
      </p:graphicFrame>
      <p:graphicFrame>
        <p:nvGraphicFramePr>
          <p:cNvPr id="16" name="Object 34"/>
          <p:cNvGraphicFramePr>
            <a:graphicFrameLocks noChangeAspect="1"/>
          </p:cNvGraphicFramePr>
          <p:nvPr/>
        </p:nvGraphicFramePr>
        <p:xfrm>
          <a:off x="1937023" y="4067175"/>
          <a:ext cx="1439862" cy="682625"/>
        </p:xfrm>
        <a:graphic>
          <a:graphicData uri="http://schemas.openxmlformats.org/presentationml/2006/ole">
            <p:oleObj spid="_x0000_s1027" name="CS ChemDraw Drawing" r:id="rId4" imgW="3600360" imgH="1706760" progId="">
              <p:embed/>
            </p:oleObj>
          </a:graphicData>
        </a:graphic>
      </p:graphicFrame>
      <p:graphicFrame>
        <p:nvGraphicFramePr>
          <p:cNvPr id="17" name="Object 35"/>
          <p:cNvGraphicFramePr>
            <a:graphicFrameLocks noChangeAspect="1"/>
          </p:cNvGraphicFramePr>
          <p:nvPr/>
        </p:nvGraphicFramePr>
        <p:xfrm>
          <a:off x="3914601" y="1617663"/>
          <a:ext cx="1450975" cy="1195387"/>
        </p:xfrm>
        <a:graphic>
          <a:graphicData uri="http://schemas.openxmlformats.org/presentationml/2006/ole">
            <p:oleObj spid="_x0000_s1028" name="CS ChemDraw Drawing" r:id="rId5" imgW="3625920" imgH="2988360" progId="">
              <p:embed/>
            </p:oleObj>
          </a:graphicData>
        </a:graphic>
      </p:graphicFrame>
      <p:graphicFrame>
        <p:nvGraphicFramePr>
          <p:cNvPr id="18" name="Object 36"/>
          <p:cNvGraphicFramePr>
            <a:graphicFrameLocks noChangeAspect="1"/>
          </p:cNvGraphicFramePr>
          <p:nvPr/>
        </p:nvGraphicFramePr>
        <p:xfrm>
          <a:off x="1937023" y="1827213"/>
          <a:ext cx="1450975" cy="985837"/>
        </p:xfrm>
        <a:graphic>
          <a:graphicData uri="http://schemas.openxmlformats.org/presentationml/2006/ole">
            <p:oleObj spid="_x0000_s1029" name="CS ChemDraw Drawing" r:id="rId6" imgW="3625920" imgH="2462400" progId="">
              <p:embed/>
            </p:oleObj>
          </a:graphicData>
        </a:graphic>
      </p:graphicFrame>
      <p:graphicFrame>
        <p:nvGraphicFramePr>
          <p:cNvPr id="19" name="Object 37"/>
          <p:cNvGraphicFramePr>
            <a:graphicFrameLocks noChangeAspect="1"/>
          </p:cNvGraphicFramePr>
          <p:nvPr/>
        </p:nvGraphicFramePr>
        <p:xfrm>
          <a:off x="5972125" y="3449638"/>
          <a:ext cx="2200275" cy="1300162"/>
        </p:xfrm>
        <a:graphic>
          <a:graphicData uri="http://schemas.openxmlformats.org/presentationml/2006/ole">
            <p:oleObj spid="_x0000_s1030" name="CS ChemDraw Drawing" r:id="rId7" imgW="5501520" imgH="3251160" progId="">
              <p:embed/>
            </p:oleObj>
          </a:graphicData>
        </a:graphic>
      </p:graphicFrame>
      <p:graphicFrame>
        <p:nvGraphicFramePr>
          <p:cNvPr id="20" name="Object 38"/>
          <p:cNvGraphicFramePr>
            <a:graphicFrameLocks noChangeAspect="1"/>
          </p:cNvGraphicFramePr>
          <p:nvPr/>
        </p:nvGraphicFramePr>
        <p:xfrm>
          <a:off x="5972125" y="1220788"/>
          <a:ext cx="2198688" cy="1592262"/>
        </p:xfrm>
        <a:graphic>
          <a:graphicData uri="http://schemas.openxmlformats.org/presentationml/2006/ole">
            <p:oleObj spid="_x0000_s1031" name="CS ChemDraw Drawing" r:id="rId8" imgW="5495760" imgH="3980880" progId="">
              <p:embed/>
            </p:oleObj>
          </a:graphicData>
        </a:graphic>
      </p:graphicFrame>
      <p:sp>
        <p:nvSpPr>
          <p:cNvPr id="21" name="CasellaDiTesto 95"/>
          <p:cNvSpPr txBox="1">
            <a:spLocks noChangeArrowheads="1"/>
          </p:cNvSpPr>
          <p:nvPr/>
        </p:nvSpPr>
        <p:spPr bwMode="auto">
          <a:xfrm>
            <a:off x="1745382" y="4833938"/>
            <a:ext cx="16024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latin typeface="Arial" pitchFamily="34" charset="0"/>
                <a:ea typeface="+mn-ea"/>
                <a:cs typeface="Arial" pitchFamily="34" charset="0"/>
              </a:rPr>
              <a:t>ox-MWCNT-2</a:t>
            </a:r>
          </a:p>
        </p:txBody>
      </p:sp>
      <p:sp>
        <p:nvSpPr>
          <p:cNvPr id="22" name="CasellaDiTesto 95"/>
          <p:cNvSpPr txBox="1">
            <a:spLocks noChangeArrowheads="1"/>
          </p:cNvSpPr>
          <p:nvPr/>
        </p:nvSpPr>
        <p:spPr bwMode="auto">
          <a:xfrm>
            <a:off x="3419872" y="4833938"/>
            <a:ext cx="2376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latin typeface="Arial" pitchFamily="34" charset="0"/>
                <a:ea typeface="+mn-ea"/>
                <a:cs typeface="Arial" pitchFamily="34" charset="0"/>
              </a:rPr>
              <a:t>ox-MWCNT-NH</a:t>
            </a:r>
            <a:r>
              <a:rPr lang="it-IT" b="1" baseline="-25000" dirty="0">
                <a:latin typeface="Arial" pitchFamily="34" charset="0"/>
                <a:ea typeface="+mn-ea"/>
                <a:cs typeface="Arial" pitchFamily="34" charset="0"/>
              </a:rPr>
              <a:t>3</a:t>
            </a:r>
            <a:r>
              <a:rPr lang="it-IT" b="1" baseline="30000" dirty="0">
                <a:latin typeface="Arial" pitchFamily="34" charset="0"/>
                <a:ea typeface="+mn-ea"/>
                <a:cs typeface="Arial" pitchFamily="34" charset="0"/>
              </a:rPr>
              <a:t>+</a:t>
            </a:r>
            <a:r>
              <a:rPr lang="it-IT" b="1" dirty="0">
                <a:latin typeface="Arial" pitchFamily="34" charset="0"/>
                <a:ea typeface="+mn-ea"/>
                <a:cs typeface="Arial" pitchFamily="34" charset="0"/>
              </a:rPr>
              <a:t>-2</a:t>
            </a:r>
          </a:p>
        </p:txBody>
      </p:sp>
      <p:sp>
        <p:nvSpPr>
          <p:cNvPr id="23" name="CasellaDiTesto 95"/>
          <p:cNvSpPr txBox="1">
            <a:spLocks noChangeArrowheads="1"/>
          </p:cNvSpPr>
          <p:nvPr/>
        </p:nvSpPr>
        <p:spPr bwMode="auto">
          <a:xfrm>
            <a:off x="5883225" y="4833938"/>
            <a:ext cx="25051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latin typeface="Arial" pitchFamily="34" charset="0"/>
                <a:ea typeface="+mn-ea"/>
                <a:cs typeface="Arial" pitchFamily="34" charset="0"/>
              </a:rPr>
              <a:t>ox-MWCNT-FITC-2</a:t>
            </a:r>
          </a:p>
        </p:txBody>
      </p:sp>
      <p:cxnSp>
        <p:nvCxnSpPr>
          <p:cNvPr id="24" name="Connettore 1 28"/>
          <p:cNvCxnSpPr/>
          <p:nvPr/>
        </p:nvCxnSpPr>
        <p:spPr>
          <a:xfrm rot="10800000">
            <a:off x="1952898" y="3963988"/>
            <a:ext cx="1173162" cy="15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95"/>
          <p:cNvSpPr txBox="1">
            <a:spLocks noChangeArrowheads="1"/>
          </p:cNvSpPr>
          <p:nvPr/>
        </p:nvSpPr>
        <p:spPr bwMode="auto">
          <a:xfrm>
            <a:off x="1835696" y="3678238"/>
            <a:ext cx="14506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latin typeface="Arial" pitchFamily="34" charset="0"/>
                <a:ea typeface="+mn-ea"/>
                <a:cs typeface="Arial" pitchFamily="34" charset="0"/>
              </a:rPr>
              <a:t>~ 400 nm</a:t>
            </a:r>
          </a:p>
        </p:txBody>
      </p:sp>
      <p:sp>
        <p:nvSpPr>
          <p:cNvPr id="26" name="Rettangolo 25"/>
          <p:cNvSpPr/>
          <p:nvPr/>
        </p:nvSpPr>
        <p:spPr>
          <a:xfrm>
            <a:off x="2646040" y="6021289"/>
            <a:ext cx="62464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err="1" smtClean="0">
                <a:latin typeface="Times New Roman" pitchFamily="-16" charset="0"/>
                <a:cs typeface="Times New Roman" pitchFamily="-16" charset="0"/>
              </a:rPr>
              <a:t>Delogu</a:t>
            </a:r>
            <a:r>
              <a:rPr lang="en-US" sz="1600" b="1" dirty="0" smtClean="0">
                <a:latin typeface="Times New Roman" pitchFamily="-16" charset="0"/>
                <a:cs typeface="Times New Roman" pitchFamily="-16" charset="0"/>
              </a:rPr>
              <a:t> LG  et al. </a:t>
            </a:r>
            <a:r>
              <a:rPr lang="en-US" sz="1600" b="1" dirty="0" err="1" smtClean="0">
                <a:latin typeface="Times New Roman" pitchFamily="-16" charset="0"/>
                <a:cs typeface="Times New Roman" pitchFamily="-16" charset="0"/>
              </a:rPr>
              <a:t>Nanomedicine</a:t>
            </a:r>
            <a:r>
              <a:rPr lang="en-US" sz="1600" b="1" dirty="0" smtClean="0">
                <a:latin typeface="Times New Roman" pitchFamily="-16" charset="0"/>
                <a:cs typeface="Times New Roman" pitchFamily="-16" charset="0"/>
              </a:rPr>
              <a:t> (London)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 l="39014" t="34393" r="25568" b="23665"/>
          <a:stretch>
            <a:fillRect/>
          </a:stretch>
        </p:blipFill>
        <p:spPr bwMode="auto">
          <a:xfrm>
            <a:off x="130300" y="1196752"/>
            <a:ext cx="382211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3851920" y="864096"/>
            <a:ext cx="869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/>
              <a:t>Uptake</a:t>
            </a:r>
            <a:endParaRPr lang="it-IT" b="1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 l="39883" t="55875" r="26886" b="15482"/>
          <a:stretch>
            <a:fillRect/>
          </a:stretch>
        </p:blipFill>
        <p:spPr bwMode="auto">
          <a:xfrm>
            <a:off x="3923928" y="1224136"/>
            <a:ext cx="5112568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 l="42986" t="40713" r="29635" b="35276"/>
          <a:stretch>
            <a:fillRect/>
          </a:stretch>
        </p:blipFill>
        <p:spPr bwMode="auto">
          <a:xfrm>
            <a:off x="1763688" y="3933056"/>
            <a:ext cx="5688632" cy="2750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3774667" y="3635732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/>
              <a:t>Viability</a:t>
            </a:r>
            <a:r>
              <a:rPr lang="it-IT" b="1" dirty="0" smtClean="0"/>
              <a:t> </a:t>
            </a:r>
            <a:endParaRPr lang="it-IT" b="1" dirty="0"/>
          </a:p>
        </p:txBody>
      </p:sp>
      <p:sp>
        <p:nvSpPr>
          <p:cNvPr id="9" name="Ovale 8"/>
          <p:cNvSpPr/>
          <p:nvPr/>
        </p:nvSpPr>
        <p:spPr>
          <a:xfrm>
            <a:off x="179512" y="188640"/>
            <a:ext cx="2267744" cy="57606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  <a:latin typeface="Arial Black" pitchFamily="34" charset="0"/>
              </a:rPr>
              <a:t>- </a:t>
            </a:r>
            <a:r>
              <a:rPr lang="it-IT" dirty="0" err="1" smtClean="0">
                <a:solidFill>
                  <a:schemeClr val="tx1"/>
                </a:solidFill>
                <a:latin typeface="Arial Black" pitchFamily="34" charset="0"/>
              </a:rPr>
              <a:t>Carbon</a:t>
            </a:r>
            <a:r>
              <a:rPr lang="it-IT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it-IT" dirty="0" err="1" smtClean="0">
                <a:solidFill>
                  <a:schemeClr val="tx1"/>
                </a:solidFill>
                <a:latin typeface="Arial Black" pitchFamily="34" charset="0"/>
              </a:rPr>
              <a:t>Nanotubes</a:t>
            </a:r>
            <a:endParaRPr lang="it-IT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0" name="Ovale 9"/>
          <p:cNvSpPr/>
          <p:nvPr/>
        </p:nvSpPr>
        <p:spPr>
          <a:xfrm>
            <a:off x="2456472" y="112864"/>
            <a:ext cx="3168352" cy="7200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 smtClean="0">
                <a:solidFill>
                  <a:schemeClr val="tx1"/>
                </a:solidFill>
                <a:latin typeface="Arial Black" pitchFamily="34" charset="0"/>
              </a:rPr>
              <a:t>3. </a:t>
            </a:r>
            <a:r>
              <a:rPr lang="it-IT" sz="1400" b="1" dirty="0" err="1" smtClean="0">
                <a:solidFill>
                  <a:schemeClr val="tx1"/>
                </a:solidFill>
                <a:latin typeface="Arial Black" pitchFamily="34" charset="0"/>
              </a:rPr>
              <a:t>Interaction</a:t>
            </a:r>
            <a:r>
              <a:rPr lang="it-IT" sz="1400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it-IT" sz="1400" b="1" dirty="0" err="1" smtClean="0">
                <a:solidFill>
                  <a:schemeClr val="tx1"/>
                </a:solidFill>
                <a:latin typeface="Arial Black" pitchFamily="34" charset="0"/>
              </a:rPr>
              <a:t>with</a:t>
            </a:r>
            <a:r>
              <a:rPr lang="it-IT" sz="1400" b="1" dirty="0" smtClean="0">
                <a:solidFill>
                  <a:schemeClr val="tx1"/>
                </a:solidFill>
                <a:latin typeface="Arial Black" pitchFamily="34" charset="0"/>
              </a:rPr>
              <a:t> the immune system</a:t>
            </a:r>
            <a:endParaRPr lang="it-IT" sz="14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cxnSp>
        <p:nvCxnSpPr>
          <p:cNvPr id="11" name="Connettore 1 10"/>
          <p:cNvCxnSpPr/>
          <p:nvPr/>
        </p:nvCxnSpPr>
        <p:spPr>
          <a:xfrm rot="-240000" flipH="1" flipV="1">
            <a:off x="7131594" y="548680"/>
            <a:ext cx="278536" cy="16544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 flipH="1">
            <a:off x="7131594" y="816967"/>
            <a:ext cx="2880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95"/>
          <p:cNvSpPr txBox="1">
            <a:spLocks noChangeArrowheads="1"/>
          </p:cNvSpPr>
          <p:nvPr/>
        </p:nvSpPr>
        <p:spPr bwMode="auto">
          <a:xfrm>
            <a:off x="7563642" y="600943"/>
            <a:ext cx="8395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dirty="0">
                <a:latin typeface="Arial" pitchFamily="34" charset="0"/>
                <a:ea typeface="+mn-ea"/>
                <a:cs typeface="Arial" pitchFamily="34" charset="0"/>
              </a:rPr>
              <a:t>9.5 nm</a:t>
            </a:r>
          </a:p>
        </p:txBody>
      </p:sp>
      <p:sp>
        <p:nvSpPr>
          <p:cNvPr id="14" name="CasellaDiTesto 95"/>
          <p:cNvSpPr txBox="1">
            <a:spLocks noChangeArrowheads="1"/>
          </p:cNvSpPr>
          <p:nvPr/>
        </p:nvSpPr>
        <p:spPr bwMode="auto">
          <a:xfrm>
            <a:off x="7419626" y="384919"/>
            <a:ext cx="111281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dirty="0">
                <a:latin typeface="Arial" pitchFamily="34" charset="0"/>
                <a:ea typeface="+mn-ea"/>
                <a:cs typeface="Arial" pitchFamily="34" charset="0"/>
              </a:rPr>
              <a:t>20-30 </a:t>
            </a:r>
            <a:r>
              <a:rPr lang="it-IT" sz="1400" b="1" dirty="0" err="1">
                <a:latin typeface="Arial" pitchFamily="34" charset="0"/>
                <a:ea typeface="+mn-ea"/>
                <a:cs typeface="Arial" pitchFamily="34" charset="0"/>
              </a:rPr>
              <a:t>nm</a:t>
            </a:r>
            <a:endParaRPr lang="it-IT" sz="1400" b="1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CasellaDiTesto 95"/>
          <p:cNvSpPr txBox="1">
            <a:spLocks noChangeArrowheads="1"/>
          </p:cNvSpPr>
          <p:nvPr/>
        </p:nvSpPr>
        <p:spPr bwMode="auto">
          <a:xfrm>
            <a:off x="7347618" y="24879"/>
            <a:ext cx="111281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dirty="0" err="1" smtClean="0">
                <a:latin typeface="Arial" pitchFamily="34" charset="0"/>
                <a:ea typeface="+mn-ea"/>
                <a:cs typeface="Arial" pitchFamily="34" charset="0"/>
              </a:rPr>
              <a:t>Diameter</a:t>
            </a:r>
            <a:endParaRPr lang="it-IT" sz="1400" b="1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CasellaDiTesto 95"/>
          <p:cNvSpPr txBox="1">
            <a:spLocks noChangeArrowheads="1"/>
          </p:cNvSpPr>
          <p:nvPr/>
        </p:nvSpPr>
        <p:spPr bwMode="auto">
          <a:xfrm>
            <a:off x="5148064" y="415697"/>
            <a:ext cx="24988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b="1" dirty="0">
                <a:latin typeface="Arial" pitchFamily="34" charset="0"/>
                <a:ea typeface="+mn-ea"/>
                <a:cs typeface="Arial" pitchFamily="34" charset="0"/>
              </a:rPr>
              <a:t>ox-MWCNT-FITC-1</a:t>
            </a:r>
          </a:p>
        </p:txBody>
      </p:sp>
      <p:sp>
        <p:nvSpPr>
          <p:cNvPr id="17" name="CasellaDiTesto 95"/>
          <p:cNvSpPr txBox="1">
            <a:spLocks noChangeArrowheads="1"/>
          </p:cNvSpPr>
          <p:nvPr/>
        </p:nvSpPr>
        <p:spPr bwMode="auto">
          <a:xfrm>
            <a:off x="5169495" y="672197"/>
            <a:ext cx="24988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b="1" dirty="0" smtClean="0">
                <a:latin typeface="Arial" pitchFamily="34" charset="0"/>
                <a:ea typeface="+mn-ea"/>
                <a:cs typeface="Arial" pitchFamily="34" charset="0"/>
              </a:rPr>
              <a:t>ox-MWCNT-FITC-2</a:t>
            </a:r>
            <a:endParaRPr lang="it-IT" sz="1200" b="1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35496" y="6546830"/>
            <a:ext cx="62464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err="1" smtClean="0">
                <a:latin typeface="Times New Roman" pitchFamily="-16" charset="0"/>
                <a:cs typeface="Times New Roman" pitchFamily="-16" charset="0"/>
              </a:rPr>
              <a:t>Delogu</a:t>
            </a:r>
            <a:r>
              <a:rPr lang="en-US" sz="1600" b="1" dirty="0" smtClean="0">
                <a:latin typeface="Times New Roman" pitchFamily="-16" charset="0"/>
                <a:cs typeface="Times New Roman" pitchFamily="-16" charset="0"/>
              </a:rPr>
              <a:t> LG  et al. </a:t>
            </a:r>
            <a:r>
              <a:rPr lang="en-US" sz="1600" b="1" dirty="0" err="1" smtClean="0">
                <a:latin typeface="Times New Roman" pitchFamily="-16" charset="0"/>
                <a:cs typeface="Times New Roman" pitchFamily="-16" charset="0"/>
              </a:rPr>
              <a:t>Nanomedicine</a:t>
            </a:r>
            <a:r>
              <a:rPr lang="en-US" sz="1600" b="1" dirty="0" smtClean="0">
                <a:latin typeface="Times New Roman" pitchFamily="-16" charset="0"/>
                <a:cs typeface="Times New Roman" pitchFamily="-16" charset="0"/>
              </a:rPr>
              <a:t> (London)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7"/>
          <p:cNvGrpSpPr>
            <a:grpSpLocks/>
          </p:cNvGrpSpPr>
          <p:nvPr/>
        </p:nvGrpSpPr>
        <p:grpSpPr bwMode="auto">
          <a:xfrm>
            <a:off x="394966" y="1341115"/>
            <a:ext cx="8064500" cy="2447925"/>
            <a:chOff x="1259150" y="1825622"/>
            <a:chExt cx="6923446" cy="1872208"/>
          </a:xfrm>
        </p:grpSpPr>
        <p:pic>
          <p:nvPicPr>
            <p:cNvPr id="5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 l="32612" t="36829" r="15605" b="36574"/>
            <a:stretch>
              <a:fillRect/>
            </a:stretch>
          </p:blipFill>
          <p:spPr bwMode="auto">
            <a:xfrm>
              <a:off x="1445098" y="1825622"/>
              <a:ext cx="6737498" cy="1872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ttangolo 5"/>
            <p:cNvSpPr/>
            <p:nvPr/>
          </p:nvSpPr>
          <p:spPr>
            <a:xfrm>
              <a:off x="1259150" y="1825622"/>
              <a:ext cx="504267" cy="71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baseline="0"/>
            </a:p>
          </p:txBody>
        </p:sp>
      </p:grpSp>
      <p:sp>
        <p:nvSpPr>
          <p:cNvPr id="7" name="Freccia a destra 6"/>
          <p:cNvSpPr/>
          <p:nvPr/>
        </p:nvSpPr>
        <p:spPr>
          <a:xfrm rot="7423483">
            <a:off x="7685928" y="1172496"/>
            <a:ext cx="757564" cy="2742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2617552" y="4019998"/>
            <a:ext cx="1247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/>
              <a:t>Monocytes</a:t>
            </a:r>
            <a:endParaRPr lang="it-IT" b="1" dirty="0"/>
          </a:p>
        </p:txBody>
      </p:sp>
      <p:sp>
        <p:nvSpPr>
          <p:cNvPr id="9" name="Freccia a destra 8"/>
          <p:cNvSpPr/>
          <p:nvPr/>
        </p:nvSpPr>
        <p:spPr>
          <a:xfrm rot="7423483">
            <a:off x="6372255" y="3923291"/>
            <a:ext cx="757564" cy="2742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0" name="Gruppo 13"/>
          <p:cNvGrpSpPr/>
          <p:nvPr/>
        </p:nvGrpSpPr>
        <p:grpSpPr>
          <a:xfrm>
            <a:off x="2022744" y="4461338"/>
            <a:ext cx="5112048" cy="2352038"/>
            <a:chOff x="2123728" y="3933056"/>
            <a:chExt cx="5112048" cy="2352038"/>
          </a:xfrm>
        </p:grpSpPr>
        <p:pic>
          <p:nvPicPr>
            <p:cNvPr id="11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 l="41782" t="31712" r="25568" b="41689"/>
            <a:stretch>
              <a:fillRect/>
            </a:stretch>
          </p:blipFill>
          <p:spPr bwMode="auto">
            <a:xfrm>
              <a:off x="2123728" y="3933056"/>
              <a:ext cx="5112048" cy="2352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ttangolo 11"/>
            <p:cNvSpPr/>
            <p:nvPr/>
          </p:nvSpPr>
          <p:spPr>
            <a:xfrm>
              <a:off x="3707904" y="4293096"/>
              <a:ext cx="360040" cy="14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3" name="Freccia a destra 12"/>
          <p:cNvSpPr/>
          <p:nvPr/>
        </p:nvSpPr>
        <p:spPr>
          <a:xfrm rot="7423483">
            <a:off x="5590730" y="3952415"/>
            <a:ext cx="100811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3563888" y="899428"/>
            <a:ext cx="2309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Functional assay CD25</a:t>
            </a:r>
            <a:endParaRPr lang="en-US" b="1" dirty="0"/>
          </a:p>
        </p:txBody>
      </p:sp>
      <p:sp>
        <p:nvSpPr>
          <p:cNvPr id="15" name="Ovale 14"/>
          <p:cNvSpPr/>
          <p:nvPr/>
        </p:nvSpPr>
        <p:spPr>
          <a:xfrm>
            <a:off x="179512" y="188640"/>
            <a:ext cx="2267744" cy="57606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  <a:latin typeface="Arial Black" pitchFamily="34" charset="0"/>
              </a:rPr>
              <a:t>- </a:t>
            </a:r>
            <a:r>
              <a:rPr lang="it-IT" dirty="0" err="1" smtClean="0">
                <a:solidFill>
                  <a:schemeClr val="tx1"/>
                </a:solidFill>
                <a:latin typeface="Arial Black" pitchFamily="34" charset="0"/>
              </a:rPr>
              <a:t>Carbon</a:t>
            </a:r>
            <a:r>
              <a:rPr lang="it-IT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it-IT" dirty="0" err="1" smtClean="0">
                <a:solidFill>
                  <a:schemeClr val="tx1"/>
                </a:solidFill>
                <a:latin typeface="Arial Black" pitchFamily="34" charset="0"/>
              </a:rPr>
              <a:t>Nanotubes</a:t>
            </a:r>
            <a:endParaRPr lang="it-IT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6" name="Ovale 15"/>
          <p:cNvSpPr/>
          <p:nvPr/>
        </p:nvSpPr>
        <p:spPr>
          <a:xfrm>
            <a:off x="2483768" y="122832"/>
            <a:ext cx="3168352" cy="7200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 smtClean="0">
                <a:solidFill>
                  <a:schemeClr val="tx1"/>
                </a:solidFill>
                <a:latin typeface="Arial Black" pitchFamily="34" charset="0"/>
              </a:rPr>
              <a:t>3. </a:t>
            </a:r>
            <a:r>
              <a:rPr lang="it-IT" sz="1400" b="1" dirty="0" err="1" smtClean="0">
                <a:solidFill>
                  <a:schemeClr val="tx1"/>
                </a:solidFill>
                <a:latin typeface="Arial Black" pitchFamily="34" charset="0"/>
              </a:rPr>
              <a:t>Interaction</a:t>
            </a:r>
            <a:r>
              <a:rPr lang="it-IT" sz="1400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it-IT" sz="1400" b="1" dirty="0" err="1" smtClean="0">
                <a:solidFill>
                  <a:schemeClr val="tx1"/>
                </a:solidFill>
                <a:latin typeface="Arial Black" pitchFamily="34" charset="0"/>
              </a:rPr>
              <a:t>with</a:t>
            </a:r>
            <a:r>
              <a:rPr lang="it-IT" sz="1400" b="1" dirty="0" smtClean="0">
                <a:solidFill>
                  <a:schemeClr val="tx1"/>
                </a:solidFill>
                <a:latin typeface="Arial Black" pitchFamily="34" charset="0"/>
              </a:rPr>
              <a:t> the immune system</a:t>
            </a:r>
            <a:endParaRPr lang="it-IT" sz="14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35496" y="6228601"/>
            <a:ext cx="62464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err="1" smtClean="0">
                <a:latin typeface="Times New Roman" pitchFamily="-16" charset="0"/>
                <a:cs typeface="Times New Roman" pitchFamily="-16" charset="0"/>
              </a:rPr>
              <a:t>Delogu</a:t>
            </a:r>
            <a:r>
              <a:rPr lang="en-US" sz="1600" b="1" dirty="0" smtClean="0">
                <a:latin typeface="Times New Roman" pitchFamily="-16" charset="0"/>
                <a:cs typeface="Times New Roman" pitchFamily="-16" charset="0"/>
              </a:rPr>
              <a:t> LG  et al. </a:t>
            </a:r>
          </a:p>
          <a:p>
            <a:r>
              <a:rPr lang="en-US" sz="1600" b="1" dirty="0" err="1" smtClean="0">
                <a:latin typeface="Times New Roman" pitchFamily="-16" charset="0"/>
                <a:cs typeface="Times New Roman" pitchFamily="-16" charset="0"/>
              </a:rPr>
              <a:t>Nanomedicine</a:t>
            </a:r>
            <a:r>
              <a:rPr lang="en-US" sz="1600" b="1" dirty="0" smtClean="0">
                <a:latin typeface="Times New Roman" pitchFamily="-16" charset="0"/>
                <a:cs typeface="Times New Roman" pitchFamily="-16" charset="0"/>
              </a:rPr>
              <a:t> (London)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lum bright="20000" contrast="-20000"/>
          </a:blip>
          <a:srcRect l="20758" t="27154" r="47977" b="37539"/>
          <a:stretch>
            <a:fillRect/>
          </a:stretch>
        </p:blipFill>
        <p:spPr bwMode="auto">
          <a:xfrm>
            <a:off x="1619672" y="1215405"/>
            <a:ext cx="5831632" cy="3509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ttangolo 4"/>
          <p:cNvSpPr/>
          <p:nvPr/>
        </p:nvSpPr>
        <p:spPr>
          <a:xfrm>
            <a:off x="1115616" y="1359421"/>
            <a:ext cx="73448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/>
              <a:t>“The immune system is always a balance of switching several genes on and off”</a:t>
            </a:r>
            <a:endParaRPr lang="it-IT" sz="4800" b="1" dirty="0"/>
          </a:p>
        </p:txBody>
      </p:sp>
      <p:sp>
        <p:nvSpPr>
          <p:cNvPr id="6" name="Ovale 5"/>
          <p:cNvSpPr/>
          <p:nvPr/>
        </p:nvSpPr>
        <p:spPr>
          <a:xfrm>
            <a:off x="179512" y="188640"/>
            <a:ext cx="2267744" cy="57606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  <a:latin typeface="Arial Black" pitchFamily="34" charset="0"/>
              </a:rPr>
              <a:t>- </a:t>
            </a:r>
            <a:r>
              <a:rPr lang="it-IT" dirty="0" err="1" smtClean="0">
                <a:solidFill>
                  <a:schemeClr val="tx1"/>
                </a:solidFill>
                <a:latin typeface="Arial Black" pitchFamily="34" charset="0"/>
              </a:rPr>
              <a:t>Carbon</a:t>
            </a:r>
            <a:r>
              <a:rPr lang="it-IT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it-IT" dirty="0" err="1" smtClean="0">
                <a:solidFill>
                  <a:schemeClr val="tx1"/>
                </a:solidFill>
                <a:latin typeface="Arial Black" pitchFamily="34" charset="0"/>
              </a:rPr>
              <a:t>Nanotubes</a:t>
            </a:r>
            <a:endParaRPr lang="it-IT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7" name="Ovale 6"/>
          <p:cNvSpPr/>
          <p:nvPr/>
        </p:nvSpPr>
        <p:spPr>
          <a:xfrm>
            <a:off x="2483768" y="122832"/>
            <a:ext cx="3168352" cy="7200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 smtClean="0">
                <a:solidFill>
                  <a:schemeClr val="tx1"/>
                </a:solidFill>
                <a:latin typeface="Arial Black" pitchFamily="34" charset="0"/>
              </a:rPr>
              <a:t>3. </a:t>
            </a:r>
            <a:r>
              <a:rPr lang="it-IT" sz="1400" b="1" dirty="0" err="1" smtClean="0">
                <a:solidFill>
                  <a:schemeClr val="tx1"/>
                </a:solidFill>
                <a:latin typeface="Arial Black" pitchFamily="34" charset="0"/>
              </a:rPr>
              <a:t>Interaction</a:t>
            </a:r>
            <a:r>
              <a:rPr lang="it-IT" sz="1400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it-IT" sz="1400" b="1" dirty="0" err="1" smtClean="0">
                <a:solidFill>
                  <a:schemeClr val="tx1"/>
                </a:solidFill>
                <a:latin typeface="Arial Black" pitchFamily="34" charset="0"/>
              </a:rPr>
              <a:t>with</a:t>
            </a:r>
            <a:r>
              <a:rPr lang="it-IT" sz="1400" b="1" dirty="0" smtClean="0">
                <a:solidFill>
                  <a:schemeClr val="tx1"/>
                </a:solidFill>
                <a:latin typeface="Arial Black" pitchFamily="34" charset="0"/>
              </a:rPr>
              <a:t> the immune system</a:t>
            </a:r>
            <a:endParaRPr lang="it-IT" sz="1400" b="1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/>
          <p:cNvSpPr/>
          <p:nvPr/>
        </p:nvSpPr>
        <p:spPr>
          <a:xfrm>
            <a:off x="179512" y="188640"/>
            <a:ext cx="2267744" cy="57606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  <a:latin typeface="Arial Black" pitchFamily="34" charset="0"/>
              </a:rPr>
              <a:t>- </a:t>
            </a:r>
            <a:r>
              <a:rPr lang="it-IT" dirty="0" err="1" smtClean="0">
                <a:solidFill>
                  <a:schemeClr val="tx1"/>
                </a:solidFill>
                <a:latin typeface="Arial Black" pitchFamily="34" charset="0"/>
              </a:rPr>
              <a:t>Carbon</a:t>
            </a:r>
            <a:r>
              <a:rPr lang="it-IT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it-IT" dirty="0" err="1" smtClean="0">
                <a:solidFill>
                  <a:schemeClr val="tx1"/>
                </a:solidFill>
                <a:latin typeface="Arial Black" pitchFamily="34" charset="0"/>
              </a:rPr>
              <a:t>Nanotubes</a:t>
            </a:r>
            <a:endParaRPr lang="it-IT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5" name="Ovale 4"/>
          <p:cNvSpPr/>
          <p:nvPr/>
        </p:nvSpPr>
        <p:spPr>
          <a:xfrm>
            <a:off x="2483768" y="122832"/>
            <a:ext cx="3168352" cy="7200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 smtClean="0">
                <a:solidFill>
                  <a:schemeClr val="tx1"/>
                </a:solidFill>
                <a:latin typeface="Arial Black" pitchFamily="34" charset="0"/>
              </a:rPr>
              <a:t>3. </a:t>
            </a:r>
            <a:r>
              <a:rPr lang="it-IT" sz="1400" b="1" dirty="0" err="1" smtClean="0">
                <a:solidFill>
                  <a:schemeClr val="tx1"/>
                </a:solidFill>
                <a:latin typeface="Arial Black" pitchFamily="34" charset="0"/>
              </a:rPr>
              <a:t>Interaction</a:t>
            </a:r>
            <a:r>
              <a:rPr lang="it-IT" sz="1400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it-IT" sz="1400" b="1" dirty="0" err="1" smtClean="0">
                <a:solidFill>
                  <a:schemeClr val="tx1"/>
                </a:solidFill>
                <a:latin typeface="Arial Black" pitchFamily="34" charset="0"/>
              </a:rPr>
              <a:t>with</a:t>
            </a:r>
            <a:r>
              <a:rPr lang="it-IT" sz="1400" b="1" dirty="0" smtClean="0">
                <a:solidFill>
                  <a:schemeClr val="tx1"/>
                </a:solidFill>
                <a:latin typeface="Arial Black" pitchFamily="34" charset="0"/>
              </a:rPr>
              <a:t> the immune system</a:t>
            </a:r>
            <a:endParaRPr lang="it-IT" sz="14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22410" t="28682" r="5644" b="3819"/>
          <a:stretch>
            <a:fillRect/>
          </a:stretch>
        </p:blipFill>
        <p:spPr bwMode="auto">
          <a:xfrm>
            <a:off x="251520" y="1628800"/>
            <a:ext cx="8654675" cy="432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1" descr="Immaginejurkat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432" y="3501008"/>
            <a:ext cx="4260056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32"/>
          <p:cNvSpPr txBox="1">
            <a:spLocks noChangeArrowheads="1"/>
          </p:cNvSpPr>
          <p:nvPr/>
        </p:nvSpPr>
        <p:spPr bwMode="auto">
          <a:xfrm>
            <a:off x="251520" y="6299472"/>
            <a:ext cx="9032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 dirty="0"/>
              <a:t>T </a:t>
            </a:r>
            <a:r>
              <a:rPr lang="it-IT" b="1" dirty="0" err="1"/>
              <a:t>cells</a:t>
            </a:r>
            <a:endParaRPr lang="it-IT" b="1" dirty="0"/>
          </a:p>
        </p:txBody>
      </p:sp>
      <p:pic>
        <p:nvPicPr>
          <p:cNvPr id="6" name="Immagine 82" descr="Immaginethp1ok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8039" y="3501008"/>
            <a:ext cx="4168417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83"/>
          <p:cNvSpPr txBox="1">
            <a:spLocks noChangeArrowheads="1"/>
          </p:cNvSpPr>
          <p:nvPr/>
        </p:nvSpPr>
        <p:spPr bwMode="auto">
          <a:xfrm>
            <a:off x="4466338" y="6309320"/>
            <a:ext cx="13906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 dirty="0" err="1"/>
              <a:t>Monocytes</a:t>
            </a:r>
            <a:endParaRPr lang="it-IT" b="1" dirty="0"/>
          </a:p>
        </p:txBody>
      </p:sp>
      <p:sp>
        <p:nvSpPr>
          <p:cNvPr id="8" name="Rettangolo 7"/>
          <p:cNvSpPr/>
          <p:nvPr/>
        </p:nvSpPr>
        <p:spPr>
          <a:xfrm>
            <a:off x="5148064" y="980728"/>
            <a:ext cx="3816424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Affymetrix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technology to analyze </a:t>
            </a:r>
          </a:p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the expression of 32 020 transcripts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e 8"/>
          <p:cNvSpPr/>
          <p:nvPr/>
        </p:nvSpPr>
        <p:spPr>
          <a:xfrm>
            <a:off x="107504" y="182440"/>
            <a:ext cx="2267744" cy="57606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  <a:latin typeface="Arial Black" pitchFamily="34" charset="0"/>
              </a:rPr>
              <a:t>- </a:t>
            </a:r>
            <a:r>
              <a:rPr lang="it-IT" dirty="0" err="1" smtClean="0">
                <a:solidFill>
                  <a:schemeClr val="tx1"/>
                </a:solidFill>
                <a:latin typeface="Arial Black" pitchFamily="34" charset="0"/>
              </a:rPr>
              <a:t>Carbon</a:t>
            </a:r>
            <a:r>
              <a:rPr lang="it-IT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it-IT" dirty="0" err="1" smtClean="0">
                <a:solidFill>
                  <a:schemeClr val="tx1"/>
                </a:solidFill>
                <a:latin typeface="Arial Black" pitchFamily="34" charset="0"/>
              </a:rPr>
              <a:t>Nanotubes</a:t>
            </a:r>
            <a:endParaRPr lang="it-IT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0" name="Ovale 9"/>
          <p:cNvSpPr/>
          <p:nvPr/>
        </p:nvSpPr>
        <p:spPr>
          <a:xfrm>
            <a:off x="2411760" y="116632"/>
            <a:ext cx="3168352" cy="7200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 smtClean="0">
                <a:solidFill>
                  <a:schemeClr val="tx1"/>
                </a:solidFill>
                <a:latin typeface="Arial Black" pitchFamily="34" charset="0"/>
              </a:rPr>
              <a:t>3. </a:t>
            </a:r>
            <a:r>
              <a:rPr lang="it-IT" sz="1400" b="1" dirty="0" err="1" smtClean="0">
                <a:solidFill>
                  <a:schemeClr val="tx1"/>
                </a:solidFill>
                <a:latin typeface="Arial Black" pitchFamily="34" charset="0"/>
              </a:rPr>
              <a:t>Interaction</a:t>
            </a:r>
            <a:r>
              <a:rPr lang="it-IT" sz="1400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it-IT" sz="1400" b="1" dirty="0" err="1" smtClean="0">
                <a:solidFill>
                  <a:schemeClr val="tx1"/>
                </a:solidFill>
                <a:latin typeface="Arial Black" pitchFamily="34" charset="0"/>
              </a:rPr>
              <a:t>with</a:t>
            </a:r>
            <a:r>
              <a:rPr lang="it-IT" sz="1400" b="1" dirty="0" smtClean="0">
                <a:solidFill>
                  <a:schemeClr val="tx1"/>
                </a:solidFill>
                <a:latin typeface="Arial Black" pitchFamily="34" charset="0"/>
              </a:rPr>
              <a:t> the immune system</a:t>
            </a:r>
            <a:endParaRPr lang="it-IT" sz="14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graphicFrame>
        <p:nvGraphicFramePr>
          <p:cNvPr id="11" name="Tabella 10"/>
          <p:cNvGraphicFramePr>
            <a:graphicFrameLocks noGrp="1"/>
          </p:cNvGraphicFramePr>
          <p:nvPr/>
        </p:nvGraphicFramePr>
        <p:xfrm>
          <a:off x="2555776" y="1628800"/>
          <a:ext cx="4392612" cy="1646238"/>
        </p:xfrm>
        <a:graphic>
          <a:graphicData uri="http://schemas.openxmlformats.org/drawingml/2006/table">
            <a:tbl>
              <a:tblPr/>
              <a:tblGrid>
                <a:gridCol w="2133596"/>
                <a:gridCol w="1004046"/>
                <a:gridCol w="1254970"/>
              </a:tblGrid>
              <a:tr h="3658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it-IT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33" marR="567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>
                          <a:latin typeface="Arial"/>
                          <a:ea typeface="Times New Roman"/>
                          <a:cs typeface="Times New Roman"/>
                        </a:rPr>
                        <a:t>T </a:t>
                      </a:r>
                      <a:r>
                        <a:rPr lang="it-IT" sz="1600" b="1" dirty="0" err="1">
                          <a:latin typeface="Arial"/>
                          <a:ea typeface="Times New Roman"/>
                          <a:cs typeface="Times New Roman"/>
                        </a:rPr>
                        <a:t>cells</a:t>
                      </a:r>
                      <a:endParaRPr lang="it-IT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33" marR="567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 err="1">
                          <a:latin typeface="Arial"/>
                          <a:ea typeface="Times New Roman"/>
                          <a:cs typeface="Times New Roman"/>
                        </a:rPr>
                        <a:t>Monocytes</a:t>
                      </a:r>
                      <a:endParaRPr lang="it-IT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33" marR="567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10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>
                          <a:latin typeface="Arial"/>
                          <a:ea typeface="Times New Roman"/>
                          <a:cs typeface="Times New Roman"/>
                        </a:rPr>
                        <a:t>OX-MWCNTs-1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33" marR="567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400" b="1">
                          <a:latin typeface="Arial"/>
                          <a:ea typeface="Times New Roman"/>
                          <a:cs typeface="Times New Roman"/>
                        </a:rPr>
                        <a:t>25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33" marR="567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>
                          <a:latin typeface="Arial"/>
                          <a:ea typeface="Times New Roman"/>
                          <a:cs typeface="Times New Roman"/>
                        </a:rPr>
                        <a:t>44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33" marR="567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32010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>
                          <a:latin typeface="Arial"/>
                          <a:ea typeface="Times New Roman"/>
                          <a:cs typeface="Times New Roman"/>
                        </a:rPr>
                        <a:t>OX-MWCNTs-2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33" marR="567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400" b="1">
                          <a:latin typeface="Arial"/>
                          <a:ea typeface="Times New Roman"/>
                          <a:cs typeface="Times New Roman"/>
                        </a:rPr>
                        <a:t>47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33" marR="567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400" b="1">
                          <a:latin typeface="Arial"/>
                          <a:ea typeface="Times New Roman"/>
                          <a:cs typeface="Times New Roman"/>
                        </a:rPr>
                        <a:t>212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33" marR="567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</a:tr>
              <a:tr h="32010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400" b="1">
                          <a:latin typeface="Arial"/>
                          <a:ea typeface="Times New Roman"/>
                          <a:cs typeface="Times New Roman"/>
                        </a:rPr>
                        <a:t>OX-MWCNTNH</a:t>
                      </a:r>
                      <a:r>
                        <a:rPr lang="it-IT" sz="1400" b="1" baseline="-25000"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it-IT" sz="1400" b="1" baseline="30000">
                          <a:latin typeface="Arial"/>
                          <a:ea typeface="Times New Roman"/>
                          <a:cs typeface="Times New Roman"/>
                        </a:rPr>
                        <a:t>+</a:t>
                      </a:r>
                      <a:r>
                        <a:rPr lang="it-IT" sz="1400" b="1">
                          <a:latin typeface="Arial"/>
                          <a:ea typeface="Times New Roman"/>
                          <a:cs typeface="Times New Roman"/>
                        </a:rPr>
                        <a:t>-1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33" marR="567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400" b="1"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33" marR="567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400" b="1">
                          <a:latin typeface="Arial"/>
                          <a:ea typeface="Times New Roman"/>
                          <a:cs typeface="Times New Roman"/>
                        </a:rPr>
                        <a:t>53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33" marR="567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/>
                    </a:solidFill>
                  </a:tcPr>
                </a:tc>
              </a:tr>
              <a:tr h="32010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>
                          <a:latin typeface="Arial"/>
                          <a:ea typeface="Times New Roman"/>
                          <a:cs typeface="Times New Roman"/>
                        </a:rPr>
                        <a:t>OX-MWCNTNH</a:t>
                      </a:r>
                      <a:r>
                        <a:rPr lang="it-IT" sz="1400" b="1" baseline="-25000" dirty="0"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it-IT" sz="1400" b="1" baseline="30000" dirty="0">
                          <a:latin typeface="Arial"/>
                          <a:ea typeface="Times New Roman"/>
                          <a:cs typeface="Times New Roman"/>
                        </a:rPr>
                        <a:t>+</a:t>
                      </a:r>
                      <a:r>
                        <a:rPr lang="it-IT" sz="1400" b="1" dirty="0">
                          <a:latin typeface="Arial"/>
                          <a:ea typeface="Times New Roman"/>
                          <a:cs typeface="Times New Roman"/>
                        </a:rPr>
                        <a:t>-2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33" marR="567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400" b="1"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33" marR="567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>
                          <a:latin typeface="Arial"/>
                          <a:ea typeface="Times New Roman"/>
                          <a:cs typeface="Times New Roman"/>
                        </a:rPr>
                        <a:t>19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33" marR="567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</a:tr>
            </a:tbl>
          </a:graphicData>
        </a:graphic>
      </p:graphicFrame>
      <p:cxnSp>
        <p:nvCxnSpPr>
          <p:cNvPr id="12" name="Connettore 4 11"/>
          <p:cNvCxnSpPr/>
          <p:nvPr/>
        </p:nvCxnSpPr>
        <p:spPr>
          <a:xfrm rot="10800000">
            <a:off x="1763613" y="2122512"/>
            <a:ext cx="792163" cy="647700"/>
          </a:xfrm>
          <a:prstGeom prst="bentConnector3">
            <a:avLst>
              <a:gd name="adj1" fmla="val 53608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>
            <a:off x="2123976" y="2122512"/>
            <a:ext cx="4318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tangolo 17"/>
          <p:cNvSpPr>
            <a:spLocks noChangeArrowheads="1"/>
          </p:cNvSpPr>
          <p:nvPr/>
        </p:nvSpPr>
        <p:spPr bwMode="auto">
          <a:xfrm>
            <a:off x="1547664" y="2833478"/>
            <a:ext cx="77136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>
                <a:cs typeface="Times New Roman" pitchFamily="18" charset="0"/>
              </a:rPr>
              <a:t>9.5 nm</a:t>
            </a:r>
            <a:endParaRPr lang="it-IT" sz="1600"/>
          </a:p>
        </p:txBody>
      </p:sp>
      <p:cxnSp>
        <p:nvCxnSpPr>
          <p:cNvPr id="15" name="Connettore 4 14"/>
          <p:cNvCxnSpPr/>
          <p:nvPr/>
        </p:nvCxnSpPr>
        <p:spPr>
          <a:xfrm rot="10800000" flipV="1">
            <a:off x="1692176" y="2409850"/>
            <a:ext cx="863600" cy="720725"/>
          </a:xfrm>
          <a:prstGeom prst="bentConnector3">
            <a:avLst>
              <a:gd name="adj1" fmla="val 31261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26"/>
          <p:cNvSpPr>
            <a:spLocks noChangeArrowheads="1"/>
          </p:cNvSpPr>
          <p:nvPr/>
        </p:nvSpPr>
        <p:spPr bwMode="auto">
          <a:xfrm>
            <a:off x="1561951" y="1822240"/>
            <a:ext cx="9877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 dirty="0">
                <a:cs typeface="Times New Roman" pitchFamily="18" charset="0"/>
              </a:rPr>
              <a:t>20-30 </a:t>
            </a:r>
            <a:r>
              <a:rPr lang="it-IT" sz="1600" b="1" dirty="0" err="1">
                <a:cs typeface="Times New Roman" pitchFamily="18" charset="0"/>
              </a:rPr>
              <a:t>nm</a:t>
            </a:r>
            <a:endParaRPr lang="it-IT" sz="1600" dirty="0"/>
          </a:p>
        </p:txBody>
      </p:sp>
      <p:cxnSp>
        <p:nvCxnSpPr>
          <p:cNvPr id="17" name="Connettore 1 16"/>
          <p:cNvCxnSpPr/>
          <p:nvPr/>
        </p:nvCxnSpPr>
        <p:spPr>
          <a:xfrm>
            <a:off x="2268438" y="3130575"/>
            <a:ext cx="2873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tangolo 26"/>
          <p:cNvSpPr>
            <a:spLocks noChangeArrowheads="1"/>
          </p:cNvSpPr>
          <p:nvPr/>
        </p:nvSpPr>
        <p:spPr bwMode="auto">
          <a:xfrm>
            <a:off x="1578329" y="1578278"/>
            <a:ext cx="97744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 dirty="0" err="1" smtClean="0">
                <a:cs typeface="Times New Roman" pitchFamily="18" charset="0"/>
              </a:rPr>
              <a:t>Diameter</a:t>
            </a:r>
            <a:endParaRPr lang="it-IT" sz="1600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251520" y="2924944"/>
            <a:ext cx="99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P&lt; 0.001</a:t>
            </a:r>
          </a:p>
        </p:txBody>
      </p:sp>
      <p:sp>
        <p:nvSpPr>
          <p:cNvPr id="20" name="Rettangolo 19"/>
          <p:cNvSpPr/>
          <p:nvPr/>
        </p:nvSpPr>
        <p:spPr>
          <a:xfrm>
            <a:off x="5652120" y="260648"/>
            <a:ext cx="62464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err="1" smtClean="0">
                <a:latin typeface="Times New Roman" pitchFamily="-16" charset="0"/>
                <a:cs typeface="Times New Roman" pitchFamily="-16" charset="0"/>
              </a:rPr>
              <a:t>Pescatori</a:t>
            </a:r>
            <a:r>
              <a:rPr lang="en-US" sz="1600" b="1" dirty="0" smtClean="0">
                <a:latin typeface="Times New Roman" pitchFamily="-16" charset="0"/>
                <a:cs typeface="Times New Roman" pitchFamily="-16" charset="0"/>
              </a:rPr>
              <a:t> M et al. Biomaterials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ArrayIndex" descr="ImageArrayIndex.png"/>
          <p:cNvPicPr>
            <a:picLocks noChangeAspect="1"/>
          </p:cNvPicPr>
          <p:nvPr/>
        </p:nvPicPr>
        <p:blipFill>
          <a:blip r:embed="rId2" cstate="print"/>
          <a:srcRect l="3581" t="16237" r="24130"/>
          <a:stretch>
            <a:fillRect/>
          </a:stretch>
        </p:blipFill>
        <p:spPr bwMode="auto">
          <a:xfrm>
            <a:off x="1331640" y="2852936"/>
            <a:ext cx="1063066" cy="2208893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5" name="Ovale 4"/>
          <p:cNvSpPr/>
          <p:nvPr/>
        </p:nvSpPr>
        <p:spPr>
          <a:xfrm>
            <a:off x="1331640" y="2780928"/>
            <a:ext cx="1043608" cy="504056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" name="Connettore 1 5"/>
          <p:cNvCxnSpPr/>
          <p:nvPr/>
        </p:nvCxnSpPr>
        <p:spPr>
          <a:xfrm flipV="1">
            <a:off x="2051720" y="1844824"/>
            <a:ext cx="1656184" cy="95869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>
            <a:off x="2051720" y="3307572"/>
            <a:ext cx="1656184" cy="314576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e 7"/>
          <p:cNvSpPr/>
          <p:nvPr/>
        </p:nvSpPr>
        <p:spPr>
          <a:xfrm>
            <a:off x="0" y="0"/>
            <a:ext cx="2267744" cy="57606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  <a:latin typeface="Arial Black" pitchFamily="34" charset="0"/>
              </a:rPr>
              <a:t>- </a:t>
            </a:r>
            <a:r>
              <a:rPr lang="it-IT" dirty="0" err="1" smtClean="0">
                <a:solidFill>
                  <a:schemeClr val="tx1"/>
                </a:solidFill>
                <a:latin typeface="Arial Black" pitchFamily="34" charset="0"/>
              </a:rPr>
              <a:t>Carbon</a:t>
            </a:r>
            <a:r>
              <a:rPr lang="it-IT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it-IT" dirty="0" err="1" smtClean="0">
                <a:solidFill>
                  <a:schemeClr val="tx1"/>
                </a:solidFill>
                <a:latin typeface="Arial Black" pitchFamily="34" charset="0"/>
              </a:rPr>
              <a:t>Nanotubes</a:t>
            </a:r>
            <a:endParaRPr lang="it-IT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9" name="Ovale 8"/>
          <p:cNvSpPr/>
          <p:nvPr/>
        </p:nvSpPr>
        <p:spPr>
          <a:xfrm>
            <a:off x="467544" y="548680"/>
            <a:ext cx="3168352" cy="7200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 smtClean="0">
                <a:solidFill>
                  <a:schemeClr val="tx1"/>
                </a:solidFill>
                <a:latin typeface="Arial Black" pitchFamily="34" charset="0"/>
              </a:rPr>
              <a:t>3. </a:t>
            </a:r>
            <a:r>
              <a:rPr lang="it-IT" sz="1400" b="1" dirty="0" err="1" smtClean="0">
                <a:solidFill>
                  <a:schemeClr val="tx1"/>
                </a:solidFill>
                <a:latin typeface="Arial Black" pitchFamily="34" charset="0"/>
              </a:rPr>
              <a:t>Interaction</a:t>
            </a:r>
            <a:r>
              <a:rPr lang="it-IT" sz="1400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it-IT" sz="1400" b="1" dirty="0" err="1" smtClean="0">
                <a:solidFill>
                  <a:schemeClr val="tx1"/>
                </a:solidFill>
                <a:latin typeface="Arial Black" pitchFamily="34" charset="0"/>
              </a:rPr>
              <a:t>with</a:t>
            </a:r>
            <a:r>
              <a:rPr lang="it-IT" sz="1400" b="1" dirty="0" smtClean="0">
                <a:solidFill>
                  <a:schemeClr val="tx1"/>
                </a:solidFill>
                <a:latin typeface="Arial Black" pitchFamily="34" charset="0"/>
              </a:rPr>
              <a:t> the immune system</a:t>
            </a:r>
            <a:endParaRPr lang="it-IT" sz="14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10" name="Picture 4" descr="C:\Users\Mario\Desktop\Lucia fine 2011\Lucia fine 2011 -Project\Output\ClusterGenes\ImageArray_3_37_1_5_NonQ_Percentile20to80.png"/>
          <p:cNvPicPr>
            <a:picLocks noChangeAspect="1" noChangeArrowheads="1"/>
          </p:cNvPicPr>
          <p:nvPr/>
        </p:nvPicPr>
        <p:blipFill>
          <a:blip r:embed="rId3" cstate="print"/>
          <a:srcRect r="35522" b="20000"/>
          <a:stretch>
            <a:fillRect/>
          </a:stretch>
        </p:blipFill>
        <p:spPr bwMode="auto">
          <a:xfrm>
            <a:off x="3707904" y="1196752"/>
            <a:ext cx="3494522" cy="5658312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11" name="Right Brace 2"/>
          <p:cNvSpPr/>
          <p:nvPr/>
        </p:nvSpPr>
        <p:spPr>
          <a:xfrm>
            <a:off x="6516216" y="2996952"/>
            <a:ext cx="45719" cy="360040"/>
          </a:xfrm>
          <a:prstGeom prst="rightBrac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Brace 13"/>
          <p:cNvSpPr/>
          <p:nvPr/>
        </p:nvSpPr>
        <p:spPr>
          <a:xfrm>
            <a:off x="6549706" y="6165304"/>
            <a:ext cx="45719" cy="374898"/>
          </a:xfrm>
          <a:prstGeom prst="rightBrac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4"/>
          <p:cNvSpPr/>
          <p:nvPr/>
        </p:nvSpPr>
        <p:spPr>
          <a:xfrm>
            <a:off x="6516216" y="4975076"/>
            <a:ext cx="45719" cy="216024"/>
          </a:xfrm>
          <a:prstGeom prst="rightBrac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6"/>
          <p:cNvSpPr txBox="1"/>
          <p:nvPr/>
        </p:nvSpPr>
        <p:spPr>
          <a:xfrm>
            <a:off x="7236296" y="2996952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imes New Roman"/>
                <a:cs typeface="Times New Roman"/>
              </a:rPr>
              <a:t>CCR5 Ligands</a:t>
            </a:r>
            <a:endParaRPr lang="en-US" sz="1400" b="1" dirty="0">
              <a:latin typeface="Times New Roman"/>
              <a:cs typeface="Times New Roman"/>
            </a:endParaRPr>
          </a:p>
        </p:txBody>
      </p:sp>
      <p:sp>
        <p:nvSpPr>
          <p:cNvPr id="15" name="TextBox 16"/>
          <p:cNvSpPr txBox="1"/>
          <p:nvPr/>
        </p:nvSpPr>
        <p:spPr>
          <a:xfrm>
            <a:off x="7236296" y="4941168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imes New Roman"/>
                <a:cs typeface="Times New Roman"/>
              </a:rPr>
              <a:t>CXCR3 Ligands</a:t>
            </a:r>
            <a:endParaRPr lang="en-US" sz="1400" b="1" dirty="0">
              <a:latin typeface="Times New Roman"/>
              <a:cs typeface="Times New Roman"/>
            </a:endParaRPr>
          </a:p>
        </p:txBody>
      </p:sp>
      <p:sp>
        <p:nvSpPr>
          <p:cNvPr id="16" name="TextBox 17"/>
          <p:cNvSpPr txBox="1"/>
          <p:nvPr/>
        </p:nvSpPr>
        <p:spPr>
          <a:xfrm>
            <a:off x="7236296" y="6165304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imes New Roman"/>
                <a:cs typeface="Times New Roman"/>
              </a:rPr>
              <a:t>CCR5 Ligands</a:t>
            </a:r>
            <a:endParaRPr lang="en-US" sz="1400" b="1" dirty="0">
              <a:latin typeface="Times New Roman"/>
              <a:cs typeface="Times New Roman"/>
            </a:endParaRPr>
          </a:p>
        </p:txBody>
      </p:sp>
      <p:sp>
        <p:nvSpPr>
          <p:cNvPr id="17" name="CasellaDiTesto 95"/>
          <p:cNvSpPr txBox="1">
            <a:spLocks noChangeArrowheads="1"/>
          </p:cNvSpPr>
          <p:nvPr/>
        </p:nvSpPr>
        <p:spPr bwMode="auto">
          <a:xfrm>
            <a:off x="3851919" y="131491"/>
            <a:ext cx="2448273" cy="584775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1600" b="1" dirty="0" err="1" smtClean="0">
                <a:latin typeface="Arial" charset="0"/>
              </a:rPr>
              <a:t>Monocytes</a:t>
            </a:r>
            <a:r>
              <a:rPr lang="it-IT" sz="1600" b="1" dirty="0" smtClean="0">
                <a:latin typeface="Arial" charset="0"/>
              </a:rPr>
              <a:t> </a:t>
            </a:r>
            <a:r>
              <a:rPr lang="it-IT" sz="1600" b="1" dirty="0" err="1" smtClean="0">
                <a:latin typeface="Arial" charset="0"/>
              </a:rPr>
              <a:t>activators</a:t>
            </a:r>
            <a:r>
              <a:rPr lang="it-IT" sz="1600" b="1" dirty="0" smtClean="0">
                <a:latin typeface="Arial" charset="0"/>
              </a:rPr>
              <a:t> </a:t>
            </a:r>
            <a:r>
              <a:rPr lang="it-IT" sz="1600" b="1" dirty="0" err="1" smtClean="0">
                <a:latin typeface="Arial" charset="0"/>
              </a:rPr>
              <a:t>MA-CNTs</a:t>
            </a:r>
            <a:r>
              <a:rPr lang="it-IT" sz="1600" b="1" dirty="0" smtClean="0">
                <a:latin typeface="Arial" charset="0"/>
              </a:rPr>
              <a:t> </a:t>
            </a:r>
            <a:endParaRPr lang="it-IT" sz="1600" b="1" dirty="0">
              <a:latin typeface="Arial" charset="0"/>
            </a:endParaRPr>
          </a:p>
        </p:txBody>
      </p:sp>
      <p:cxnSp>
        <p:nvCxnSpPr>
          <p:cNvPr id="18" name="Connettore 2 17"/>
          <p:cNvCxnSpPr/>
          <p:nvPr/>
        </p:nvCxnSpPr>
        <p:spPr>
          <a:xfrm flipH="1" flipV="1">
            <a:off x="4804717" y="702469"/>
            <a:ext cx="1588" cy="4222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 flipV="1">
            <a:off x="5575350" y="800324"/>
            <a:ext cx="4762" cy="25241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 flipV="1">
            <a:off x="5359326" y="802804"/>
            <a:ext cx="4762" cy="25241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tangolo 21"/>
          <p:cNvSpPr/>
          <p:nvPr/>
        </p:nvSpPr>
        <p:spPr>
          <a:xfrm>
            <a:off x="467544" y="5445224"/>
            <a:ext cx="62464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err="1" smtClean="0">
                <a:latin typeface="Times New Roman" pitchFamily="-16" charset="0"/>
                <a:cs typeface="Times New Roman" pitchFamily="-16" charset="0"/>
              </a:rPr>
              <a:t>Pescatori</a:t>
            </a:r>
            <a:r>
              <a:rPr lang="en-US" sz="1600" b="1" dirty="0" smtClean="0">
                <a:latin typeface="Times New Roman" pitchFamily="-16" charset="0"/>
                <a:cs typeface="Times New Roman" pitchFamily="-16" charset="0"/>
              </a:rPr>
              <a:t> M et al. </a:t>
            </a:r>
          </a:p>
          <a:p>
            <a:r>
              <a:rPr lang="en-US" sz="1600" b="1" dirty="0" smtClean="0">
                <a:latin typeface="Times New Roman" pitchFamily="-16" charset="0"/>
                <a:cs typeface="Times New Roman" pitchFamily="-16" charset="0"/>
              </a:rPr>
              <a:t>Biomaterials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6"/>
          <p:cNvGraphicFramePr/>
          <p:nvPr/>
        </p:nvGraphicFramePr>
        <p:xfrm>
          <a:off x="840735" y="4225774"/>
          <a:ext cx="2592288" cy="159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2"/>
          <p:cNvGraphicFramePr/>
          <p:nvPr/>
        </p:nvGraphicFramePr>
        <p:xfrm>
          <a:off x="912743" y="3001638"/>
          <a:ext cx="2520000" cy="1589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3"/>
          <p:cNvGraphicFramePr/>
          <p:nvPr/>
        </p:nvGraphicFramePr>
        <p:xfrm>
          <a:off x="875845" y="1772816"/>
          <a:ext cx="2520000" cy="159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1632798" y="5085407"/>
            <a:ext cx="3545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+mn-lt"/>
                <a:cs typeface="Arial" charset="0"/>
              </a:rPr>
              <a:t> * </a:t>
            </a:r>
          </a:p>
        </p:txBody>
      </p:sp>
      <p:sp>
        <p:nvSpPr>
          <p:cNvPr id="8" name="CasellaDiTesto 22"/>
          <p:cNvSpPr txBox="1">
            <a:spLocks noChangeArrowheads="1"/>
          </p:cNvSpPr>
          <p:nvPr/>
        </p:nvSpPr>
        <p:spPr bwMode="auto">
          <a:xfrm rot="18787469">
            <a:off x="1037743" y="6075408"/>
            <a:ext cx="106311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100" b="1">
                <a:latin typeface="Calibri" pitchFamily="34" charset="0"/>
              </a:rPr>
              <a:t>OX-MWCNTs-1</a:t>
            </a:r>
          </a:p>
        </p:txBody>
      </p:sp>
      <p:sp>
        <p:nvSpPr>
          <p:cNvPr id="9" name="CasellaDiTesto 23"/>
          <p:cNvSpPr txBox="1">
            <a:spLocks noChangeArrowheads="1"/>
          </p:cNvSpPr>
          <p:nvPr/>
        </p:nvSpPr>
        <p:spPr bwMode="auto">
          <a:xfrm rot="18787469">
            <a:off x="1528280" y="6053183"/>
            <a:ext cx="106311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100" b="1">
                <a:latin typeface="Calibri" pitchFamily="34" charset="0"/>
              </a:rPr>
              <a:t>OX-MWCNTs-2</a:t>
            </a:r>
          </a:p>
        </p:txBody>
      </p:sp>
      <p:sp>
        <p:nvSpPr>
          <p:cNvPr id="10" name="CasellaDiTesto 24"/>
          <p:cNvSpPr txBox="1">
            <a:spLocks noChangeArrowheads="1"/>
          </p:cNvSpPr>
          <p:nvPr/>
        </p:nvSpPr>
        <p:spPr bwMode="auto">
          <a:xfrm rot="18787469">
            <a:off x="1746013" y="6097633"/>
            <a:ext cx="134043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100" b="1">
                <a:latin typeface="Calibri" pitchFamily="34" charset="0"/>
              </a:rPr>
              <a:t>OX-MWCNTsNH</a:t>
            </a:r>
            <a:r>
              <a:rPr lang="it-IT" sz="1100" b="1" baseline="-25000">
                <a:latin typeface="Calibri" pitchFamily="34" charset="0"/>
              </a:rPr>
              <a:t>3</a:t>
            </a:r>
            <a:r>
              <a:rPr lang="it-IT" sz="1100" b="1" baseline="30000">
                <a:latin typeface="Calibri" pitchFamily="34" charset="0"/>
              </a:rPr>
              <a:t>+</a:t>
            </a:r>
            <a:r>
              <a:rPr lang="it-IT" sz="1100" b="1">
                <a:latin typeface="Calibri" pitchFamily="34" charset="0"/>
              </a:rPr>
              <a:t>-1</a:t>
            </a:r>
          </a:p>
        </p:txBody>
      </p:sp>
      <p:sp>
        <p:nvSpPr>
          <p:cNvPr id="11" name="CasellaDiTesto 25"/>
          <p:cNvSpPr txBox="1">
            <a:spLocks noChangeArrowheads="1"/>
          </p:cNvSpPr>
          <p:nvPr/>
        </p:nvSpPr>
        <p:spPr bwMode="auto">
          <a:xfrm rot="18787469">
            <a:off x="2177019" y="6103983"/>
            <a:ext cx="134043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100" b="1">
                <a:latin typeface="Calibri" pitchFamily="34" charset="0"/>
              </a:rPr>
              <a:t>OX-MWCNTsNH</a:t>
            </a:r>
            <a:r>
              <a:rPr lang="it-IT" sz="1100" b="1" baseline="-25000">
                <a:latin typeface="Calibri" pitchFamily="34" charset="0"/>
              </a:rPr>
              <a:t>3</a:t>
            </a:r>
            <a:r>
              <a:rPr lang="it-IT" sz="1100" b="1" baseline="30000">
                <a:latin typeface="Calibri" pitchFamily="34" charset="0"/>
              </a:rPr>
              <a:t>+</a:t>
            </a:r>
            <a:r>
              <a:rPr lang="it-IT" sz="1100" b="1">
                <a:latin typeface="Calibri" pitchFamily="34" charset="0"/>
              </a:rPr>
              <a:t>-2</a:t>
            </a:r>
          </a:p>
        </p:txBody>
      </p:sp>
      <p:sp>
        <p:nvSpPr>
          <p:cNvPr id="12" name="CasellaDiTesto 26"/>
          <p:cNvSpPr txBox="1">
            <a:spLocks noChangeArrowheads="1"/>
          </p:cNvSpPr>
          <p:nvPr/>
        </p:nvSpPr>
        <p:spPr bwMode="auto">
          <a:xfrm rot="18787469">
            <a:off x="925296" y="6000003"/>
            <a:ext cx="67999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100" b="1">
                <a:latin typeface="Calibri" pitchFamily="34" charset="0"/>
              </a:rPr>
              <a:t>Medium</a:t>
            </a:r>
          </a:p>
        </p:txBody>
      </p:sp>
      <p:cxnSp>
        <p:nvCxnSpPr>
          <p:cNvPr id="13" name="Connettore 2 12"/>
          <p:cNvCxnSpPr/>
          <p:nvPr/>
        </p:nvCxnSpPr>
        <p:spPr>
          <a:xfrm flipV="1">
            <a:off x="840636" y="1921444"/>
            <a:ext cx="0" cy="381635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CasellaDiTesto 29"/>
          <p:cNvSpPr txBox="1">
            <a:spLocks noChangeArrowheads="1"/>
          </p:cNvSpPr>
          <p:nvPr/>
        </p:nvSpPr>
        <p:spPr bwMode="auto">
          <a:xfrm rot="16200000">
            <a:off x="-306128" y="3024726"/>
            <a:ext cx="19474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 b="1"/>
              <a:t>Gene expression</a:t>
            </a:r>
          </a:p>
        </p:txBody>
      </p:sp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1664548" y="2708920"/>
            <a:ext cx="3545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+mn-lt"/>
                <a:cs typeface="Arial" charset="0"/>
              </a:rPr>
              <a:t> * </a:t>
            </a:r>
          </a:p>
        </p:txBody>
      </p:sp>
      <p:sp>
        <p:nvSpPr>
          <p:cNvPr id="16" name="TextBox 9"/>
          <p:cNvSpPr txBox="1">
            <a:spLocks noChangeArrowheads="1"/>
          </p:cNvSpPr>
          <p:nvPr/>
        </p:nvSpPr>
        <p:spPr bwMode="auto">
          <a:xfrm>
            <a:off x="1648673" y="3932882"/>
            <a:ext cx="3545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+mn-lt"/>
                <a:cs typeface="Arial" charset="0"/>
              </a:rPr>
              <a:t> * </a:t>
            </a:r>
          </a:p>
        </p:txBody>
      </p:sp>
      <p:sp>
        <p:nvSpPr>
          <p:cNvPr id="17" name="TextBox 9"/>
          <p:cNvSpPr txBox="1">
            <a:spLocks noChangeArrowheads="1"/>
          </p:cNvSpPr>
          <p:nvPr/>
        </p:nvSpPr>
        <p:spPr bwMode="auto">
          <a:xfrm>
            <a:off x="2928198" y="3434331"/>
            <a:ext cx="3545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+mn-lt"/>
                <a:cs typeface="Arial" charset="0"/>
              </a:rPr>
              <a:t> * </a:t>
            </a:r>
          </a:p>
        </p:txBody>
      </p:sp>
      <p:sp>
        <p:nvSpPr>
          <p:cNvPr id="18" name="TextBox 9"/>
          <p:cNvSpPr txBox="1">
            <a:spLocks noChangeArrowheads="1"/>
          </p:cNvSpPr>
          <p:nvPr/>
        </p:nvSpPr>
        <p:spPr bwMode="auto">
          <a:xfrm>
            <a:off x="2496398" y="3793106"/>
            <a:ext cx="3545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+mn-lt"/>
                <a:cs typeface="Arial" charset="0"/>
              </a:rPr>
              <a:t> * </a:t>
            </a:r>
          </a:p>
        </p:txBody>
      </p:sp>
      <p:sp>
        <p:nvSpPr>
          <p:cNvPr id="19" name="TextBox 9"/>
          <p:cNvSpPr txBox="1">
            <a:spLocks noChangeArrowheads="1"/>
          </p:cNvSpPr>
          <p:nvPr/>
        </p:nvSpPr>
        <p:spPr bwMode="auto">
          <a:xfrm>
            <a:off x="2496398" y="2492896"/>
            <a:ext cx="3545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+mn-lt"/>
                <a:cs typeface="Arial" charset="0"/>
              </a:rPr>
              <a:t> * </a:t>
            </a:r>
          </a:p>
        </p:txBody>
      </p:sp>
      <p:sp>
        <p:nvSpPr>
          <p:cNvPr id="20" name="TextBox 9"/>
          <p:cNvSpPr txBox="1">
            <a:spLocks noChangeArrowheads="1"/>
          </p:cNvSpPr>
          <p:nvPr/>
        </p:nvSpPr>
        <p:spPr bwMode="auto">
          <a:xfrm>
            <a:off x="2898036" y="2132856"/>
            <a:ext cx="3545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+mn-lt"/>
                <a:cs typeface="Arial" charset="0"/>
              </a:rPr>
              <a:t> * </a:t>
            </a:r>
          </a:p>
        </p:txBody>
      </p:sp>
      <p:sp>
        <p:nvSpPr>
          <p:cNvPr id="21" name="TextBox 9"/>
          <p:cNvSpPr txBox="1">
            <a:spLocks noChangeArrowheads="1"/>
          </p:cNvSpPr>
          <p:nvPr/>
        </p:nvSpPr>
        <p:spPr bwMode="auto">
          <a:xfrm>
            <a:off x="2928198" y="4581128"/>
            <a:ext cx="3545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+mn-lt"/>
                <a:cs typeface="Arial" charset="0"/>
              </a:rPr>
              <a:t> * </a:t>
            </a:r>
          </a:p>
        </p:txBody>
      </p:sp>
      <p:sp>
        <p:nvSpPr>
          <p:cNvPr id="22" name="TextBox 9"/>
          <p:cNvSpPr txBox="1">
            <a:spLocks noChangeArrowheads="1"/>
          </p:cNvSpPr>
          <p:nvPr/>
        </p:nvSpPr>
        <p:spPr bwMode="auto">
          <a:xfrm>
            <a:off x="2496398" y="5161531"/>
            <a:ext cx="3545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+mn-lt"/>
                <a:cs typeface="Arial" charset="0"/>
              </a:rPr>
              <a:t> * 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840735" y="1268760"/>
            <a:ext cx="25842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err="1" smtClean="0">
                <a:latin typeface="Times New Roman" pitchFamily="18" charset="0"/>
                <a:cs typeface="Times New Roman" pitchFamily="18" charset="0"/>
              </a:rPr>
              <a:t>Real</a:t>
            </a:r>
            <a:r>
              <a:rPr lang="it-IT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800" b="1" dirty="0" err="1" smtClean="0">
                <a:latin typeface="Times New Roman" pitchFamily="18" charset="0"/>
                <a:cs typeface="Times New Roman" pitchFamily="18" charset="0"/>
              </a:rPr>
              <a:t>Time</a:t>
            </a:r>
            <a:r>
              <a:rPr lang="it-IT" sz="2800" b="1" dirty="0" smtClean="0">
                <a:latin typeface="Times New Roman" pitchFamily="18" charset="0"/>
                <a:cs typeface="Times New Roman" pitchFamily="18" charset="0"/>
              </a:rPr>
              <a:t> PCR</a:t>
            </a:r>
            <a:endParaRPr lang="it-IT" sz="2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4" name="Grafico 23"/>
          <p:cNvGraphicFramePr>
            <a:graphicFrameLocks noGrp="1"/>
          </p:cNvGraphicFramePr>
          <p:nvPr/>
        </p:nvGraphicFramePr>
        <p:xfrm>
          <a:off x="5755120" y="4685655"/>
          <a:ext cx="1656184" cy="1455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5" name="Grafico 24"/>
          <p:cNvGraphicFramePr>
            <a:graphicFrameLocks noGrp="1"/>
          </p:cNvGraphicFramePr>
          <p:nvPr/>
        </p:nvGraphicFramePr>
        <p:xfrm>
          <a:off x="4314959" y="4541639"/>
          <a:ext cx="1584175" cy="1599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6" name="Grafico 25"/>
          <p:cNvGraphicFramePr>
            <a:graphicFrameLocks noGrp="1"/>
          </p:cNvGraphicFramePr>
          <p:nvPr/>
        </p:nvGraphicFramePr>
        <p:xfrm>
          <a:off x="4386967" y="1661319"/>
          <a:ext cx="1512168" cy="1584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7" name="CasellaDiTesto 26"/>
          <p:cNvSpPr txBox="1">
            <a:spLocks noChangeArrowheads="1"/>
          </p:cNvSpPr>
          <p:nvPr/>
        </p:nvSpPr>
        <p:spPr bwMode="auto">
          <a:xfrm>
            <a:off x="4891370" y="1804789"/>
            <a:ext cx="6477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 b="1"/>
              <a:t>IL6 </a:t>
            </a:r>
          </a:p>
        </p:txBody>
      </p:sp>
      <p:graphicFrame>
        <p:nvGraphicFramePr>
          <p:cNvPr id="28" name="Grafico 27"/>
          <p:cNvGraphicFramePr>
            <a:graphicFrameLocks noGrp="1"/>
          </p:cNvGraphicFramePr>
          <p:nvPr/>
        </p:nvGraphicFramePr>
        <p:xfrm>
          <a:off x="4386967" y="3173487"/>
          <a:ext cx="1512168" cy="1512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9" name="CasellaDiTesto 15"/>
          <p:cNvSpPr txBox="1">
            <a:spLocks noChangeArrowheads="1"/>
          </p:cNvSpPr>
          <p:nvPr/>
        </p:nvSpPr>
        <p:spPr bwMode="auto">
          <a:xfrm>
            <a:off x="4891370" y="3297039"/>
            <a:ext cx="6477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 b="1"/>
              <a:t>IL1 </a:t>
            </a:r>
            <a:r>
              <a:rPr lang="el-GR" sz="1600" b="1"/>
              <a:t>β</a:t>
            </a:r>
            <a:r>
              <a:rPr lang="it-IT" sz="1600" b="1"/>
              <a:t> </a:t>
            </a:r>
          </a:p>
        </p:txBody>
      </p:sp>
      <p:graphicFrame>
        <p:nvGraphicFramePr>
          <p:cNvPr id="30" name="Grafico 29"/>
          <p:cNvGraphicFramePr>
            <a:graphicFrameLocks noGrp="1"/>
          </p:cNvGraphicFramePr>
          <p:nvPr/>
        </p:nvGraphicFramePr>
        <p:xfrm>
          <a:off x="5755119" y="3101479"/>
          <a:ext cx="1656183" cy="1599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1" name="CasellaDiTesto 17"/>
          <p:cNvSpPr txBox="1">
            <a:spLocks noChangeArrowheads="1"/>
          </p:cNvSpPr>
          <p:nvPr/>
        </p:nvSpPr>
        <p:spPr bwMode="auto">
          <a:xfrm>
            <a:off x="6331233" y="3281164"/>
            <a:ext cx="6477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 b="1"/>
              <a:t>IL1 </a:t>
            </a:r>
            <a:r>
              <a:rPr lang="el-GR" sz="1600" b="1"/>
              <a:t>β</a:t>
            </a:r>
            <a:r>
              <a:rPr lang="it-IT" sz="1600" b="1"/>
              <a:t> </a:t>
            </a:r>
          </a:p>
        </p:txBody>
      </p:sp>
      <p:sp>
        <p:nvSpPr>
          <p:cNvPr id="32" name="CasellaDiTesto 18"/>
          <p:cNvSpPr txBox="1">
            <a:spLocks noChangeArrowheads="1"/>
          </p:cNvSpPr>
          <p:nvPr/>
        </p:nvSpPr>
        <p:spPr bwMode="auto">
          <a:xfrm>
            <a:off x="4818345" y="4757539"/>
            <a:ext cx="6492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 b="1"/>
              <a:t>TNF</a:t>
            </a:r>
            <a:r>
              <a:rPr lang="el-GR" sz="1600" b="1"/>
              <a:t>α</a:t>
            </a:r>
            <a:r>
              <a:rPr lang="it-IT" sz="1600" b="1"/>
              <a:t> </a:t>
            </a:r>
          </a:p>
        </p:txBody>
      </p:sp>
      <p:sp>
        <p:nvSpPr>
          <p:cNvPr id="33" name="CasellaDiTesto 19"/>
          <p:cNvSpPr txBox="1">
            <a:spLocks noChangeArrowheads="1"/>
          </p:cNvSpPr>
          <p:nvPr/>
        </p:nvSpPr>
        <p:spPr bwMode="auto">
          <a:xfrm>
            <a:off x="6248683" y="4771827"/>
            <a:ext cx="6477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 b="1"/>
              <a:t>TNF</a:t>
            </a:r>
            <a:r>
              <a:rPr lang="el-GR" sz="1600" b="1"/>
              <a:t>α</a:t>
            </a:r>
            <a:r>
              <a:rPr lang="it-IT" sz="1600" b="1"/>
              <a:t> </a:t>
            </a:r>
          </a:p>
        </p:txBody>
      </p:sp>
      <p:sp>
        <p:nvSpPr>
          <p:cNvPr id="34" name="Rettangolo 33"/>
          <p:cNvSpPr/>
          <p:nvPr/>
        </p:nvSpPr>
        <p:spPr>
          <a:xfrm>
            <a:off x="5940152" y="1847186"/>
            <a:ext cx="215900" cy="14446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4000"/>
          </a:p>
        </p:txBody>
      </p:sp>
      <p:sp>
        <p:nvSpPr>
          <p:cNvPr id="35" name="Rettangolo 34"/>
          <p:cNvSpPr/>
          <p:nvPr/>
        </p:nvSpPr>
        <p:spPr>
          <a:xfrm>
            <a:off x="5940152" y="2710786"/>
            <a:ext cx="215900" cy="14446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4000"/>
          </a:p>
        </p:txBody>
      </p:sp>
      <p:sp>
        <p:nvSpPr>
          <p:cNvPr id="36" name="Rettangolo 35"/>
          <p:cNvSpPr/>
          <p:nvPr/>
        </p:nvSpPr>
        <p:spPr>
          <a:xfrm>
            <a:off x="5940152" y="2278986"/>
            <a:ext cx="215900" cy="1444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4000"/>
          </a:p>
        </p:txBody>
      </p:sp>
      <p:sp>
        <p:nvSpPr>
          <p:cNvPr id="37" name="Rettangolo 36"/>
          <p:cNvSpPr/>
          <p:nvPr/>
        </p:nvSpPr>
        <p:spPr>
          <a:xfrm>
            <a:off x="5940152" y="2494886"/>
            <a:ext cx="215900" cy="14446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4000"/>
          </a:p>
        </p:txBody>
      </p:sp>
      <p:sp>
        <p:nvSpPr>
          <p:cNvPr id="38" name="Rettangolo 37"/>
          <p:cNvSpPr/>
          <p:nvPr/>
        </p:nvSpPr>
        <p:spPr>
          <a:xfrm>
            <a:off x="5940152" y="2063086"/>
            <a:ext cx="215900" cy="14446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4000"/>
          </a:p>
        </p:txBody>
      </p:sp>
      <p:sp>
        <p:nvSpPr>
          <p:cNvPr id="39" name="CasellaDiTesto 22"/>
          <p:cNvSpPr txBox="1">
            <a:spLocks noChangeArrowheads="1"/>
          </p:cNvSpPr>
          <p:nvPr/>
        </p:nvSpPr>
        <p:spPr bwMode="auto">
          <a:xfrm>
            <a:off x="6084615" y="2020223"/>
            <a:ext cx="14357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>
                <a:latin typeface="Calibri" pitchFamily="34" charset="0"/>
              </a:rPr>
              <a:t>OX-MWCNTs-1</a:t>
            </a:r>
          </a:p>
        </p:txBody>
      </p:sp>
      <p:sp>
        <p:nvSpPr>
          <p:cNvPr id="40" name="CasellaDiTesto 23"/>
          <p:cNvSpPr txBox="1">
            <a:spLocks noChangeArrowheads="1"/>
          </p:cNvSpPr>
          <p:nvPr/>
        </p:nvSpPr>
        <p:spPr bwMode="auto">
          <a:xfrm>
            <a:off x="6084615" y="2236123"/>
            <a:ext cx="14357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>
                <a:latin typeface="Calibri" pitchFamily="34" charset="0"/>
              </a:rPr>
              <a:t>OX-MWCNTs-2</a:t>
            </a:r>
          </a:p>
        </p:txBody>
      </p:sp>
      <p:sp>
        <p:nvSpPr>
          <p:cNvPr id="41" name="CasellaDiTesto 24"/>
          <p:cNvSpPr txBox="1">
            <a:spLocks noChangeArrowheads="1"/>
          </p:cNvSpPr>
          <p:nvPr/>
        </p:nvSpPr>
        <p:spPr bwMode="auto">
          <a:xfrm>
            <a:off x="6084615" y="2452023"/>
            <a:ext cx="18365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>
                <a:latin typeface="Calibri" pitchFamily="34" charset="0"/>
              </a:rPr>
              <a:t>OX-MWCNTsNH</a:t>
            </a:r>
            <a:r>
              <a:rPr lang="it-IT" sz="1600" b="1" baseline="-25000">
                <a:latin typeface="Calibri" pitchFamily="34" charset="0"/>
              </a:rPr>
              <a:t>3</a:t>
            </a:r>
            <a:r>
              <a:rPr lang="it-IT" sz="1600" b="1" baseline="30000">
                <a:latin typeface="Calibri" pitchFamily="34" charset="0"/>
              </a:rPr>
              <a:t>+</a:t>
            </a:r>
            <a:r>
              <a:rPr lang="it-IT" sz="1600" b="1">
                <a:latin typeface="Calibri" pitchFamily="34" charset="0"/>
              </a:rPr>
              <a:t>-1</a:t>
            </a:r>
          </a:p>
        </p:txBody>
      </p:sp>
      <p:sp>
        <p:nvSpPr>
          <p:cNvPr id="42" name="CasellaDiTesto 25"/>
          <p:cNvSpPr txBox="1">
            <a:spLocks noChangeArrowheads="1"/>
          </p:cNvSpPr>
          <p:nvPr/>
        </p:nvSpPr>
        <p:spPr bwMode="auto">
          <a:xfrm>
            <a:off x="6084615" y="2658398"/>
            <a:ext cx="18365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 dirty="0">
                <a:latin typeface="Calibri" pitchFamily="34" charset="0"/>
              </a:rPr>
              <a:t>OX-MWCNTsNH</a:t>
            </a:r>
            <a:r>
              <a:rPr lang="it-IT" sz="1600" b="1" baseline="-25000" dirty="0">
                <a:latin typeface="Calibri" pitchFamily="34" charset="0"/>
              </a:rPr>
              <a:t>3</a:t>
            </a:r>
            <a:r>
              <a:rPr lang="it-IT" sz="1600" b="1" baseline="30000" dirty="0">
                <a:latin typeface="Calibri" pitchFamily="34" charset="0"/>
              </a:rPr>
              <a:t>+</a:t>
            </a:r>
            <a:r>
              <a:rPr lang="it-IT" sz="1600" b="1" dirty="0">
                <a:latin typeface="Calibri" pitchFamily="34" charset="0"/>
              </a:rPr>
              <a:t>-2</a:t>
            </a:r>
          </a:p>
        </p:txBody>
      </p:sp>
      <p:sp>
        <p:nvSpPr>
          <p:cNvPr id="43" name="CasellaDiTesto 26"/>
          <p:cNvSpPr txBox="1">
            <a:spLocks noChangeArrowheads="1"/>
          </p:cNvSpPr>
          <p:nvPr/>
        </p:nvSpPr>
        <p:spPr bwMode="auto">
          <a:xfrm>
            <a:off x="6111602" y="1794798"/>
            <a:ext cx="90441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>
                <a:latin typeface="Calibri" pitchFamily="34" charset="0"/>
              </a:rPr>
              <a:t>Medium</a:t>
            </a:r>
          </a:p>
        </p:txBody>
      </p:sp>
      <p:sp>
        <p:nvSpPr>
          <p:cNvPr id="44" name="Rettangolo 43"/>
          <p:cNvSpPr/>
          <p:nvPr/>
        </p:nvSpPr>
        <p:spPr>
          <a:xfrm>
            <a:off x="5868144" y="1628800"/>
            <a:ext cx="2057240" cy="144070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4000"/>
          </a:p>
        </p:txBody>
      </p:sp>
      <p:sp>
        <p:nvSpPr>
          <p:cNvPr id="45" name="CasellaDiTesto 37"/>
          <p:cNvSpPr txBox="1">
            <a:spLocks noChangeArrowheads="1"/>
          </p:cNvSpPr>
          <p:nvPr/>
        </p:nvSpPr>
        <p:spPr bwMode="auto">
          <a:xfrm>
            <a:off x="5337458" y="2381052"/>
            <a:ext cx="2872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/>
              <a:t>*</a:t>
            </a:r>
          </a:p>
        </p:txBody>
      </p:sp>
      <p:sp>
        <p:nvSpPr>
          <p:cNvPr id="46" name="CasellaDiTesto 39"/>
          <p:cNvSpPr txBox="1">
            <a:spLocks noChangeArrowheads="1"/>
          </p:cNvSpPr>
          <p:nvPr/>
        </p:nvSpPr>
        <p:spPr bwMode="auto">
          <a:xfrm>
            <a:off x="5337458" y="3544689"/>
            <a:ext cx="2872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/>
              <a:t>*</a:t>
            </a:r>
          </a:p>
        </p:txBody>
      </p:sp>
      <p:sp>
        <p:nvSpPr>
          <p:cNvPr id="47" name="CasellaDiTesto 40"/>
          <p:cNvSpPr txBox="1">
            <a:spLocks noChangeArrowheads="1"/>
          </p:cNvSpPr>
          <p:nvPr/>
        </p:nvSpPr>
        <p:spPr bwMode="auto">
          <a:xfrm>
            <a:off x="5535895" y="3255764"/>
            <a:ext cx="2872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/>
              <a:t>*</a:t>
            </a:r>
          </a:p>
        </p:txBody>
      </p:sp>
      <p:sp>
        <p:nvSpPr>
          <p:cNvPr id="48" name="CasellaDiTesto 41"/>
          <p:cNvSpPr txBox="1">
            <a:spLocks noChangeArrowheads="1"/>
          </p:cNvSpPr>
          <p:nvPr/>
        </p:nvSpPr>
        <p:spPr bwMode="auto">
          <a:xfrm>
            <a:off x="6416958" y="4079677"/>
            <a:ext cx="2872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/>
              <a:t>*</a:t>
            </a:r>
          </a:p>
        </p:txBody>
      </p:sp>
      <p:sp>
        <p:nvSpPr>
          <p:cNvPr id="49" name="CasellaDiTesto 42"/>
          <p:cNvSpPr txBox="1">
            <a:spLocks noChangeArrowheads="1"/>
          </p:cNvSpPr>
          <p:nvPr/>
        </p:nvSpPr>
        <p:spPr bwMode="auto">
          <a:xfrm>
            <a:off x="7051958" y="3101777"/>
            <a:ext cx="2872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 dirty="0"/>
              <a:t>*</a:t>
            </a:r>
          </a:p>
        </p:txBody>
      </p:sp>
      <p:sp>
        <p:nvSpPr>
          <p:cNvPr id="50" name="CasellaDiTesto 43"/>
          <p:cNvSpPr txBox="1">
            <a:spLocks noChangeArrowheads="1"/>
          </p:cNvSpPr>
          <p:nvPr/>
        </p:nvSpPr>
        <p:spPr bwMode="auto">
          <a:xfrm>
            <a:off x="6834470" y="3832027"/>
            <a:ext cx="2872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/>
              <a:t>*</a:t>
            </a:r>
          </a:p>
        </p:txBody>
      </p:sp>
      <p:sp>
        <p:nvSpPr>
          <p:cNvPr id="51" name="CasellaDiTesto 44"/>
          <p:cNvSpPr txBox="1">
            <a:spLocks noChangeArrowheads="1"/>
          </p:cNvSpPr>
          <p:nvPr/>
        </p:nvSpPr>
        <p:spPr bwMode="auto">
          <a:xfrm>
            <a:off x="4948520" y="5375077"/>
            <a:ext cx="2872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/>
              <a:t>*</a:t>
            </a:r>
          </a:p>
        </p:txBody>
      </p:sp>
      <p:sp>
        <p:nvSpPr>
          <p:cNvPr id="52" name="CasellaDiTesto 45"/>
          <p:cNvSpPr txBox="1">
            <a:spLocks noChangeArrowheads="1"/>
          </p:cNvSpPr>
          <p:nvPr/>
        </p:nvSpPr>
        <p:spPr bwMode="auto">
          <a:xfrm>
            <a:off x="5539070" y="4579739"/>
            <a:ext cx="2872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/>
              <a:t>*</a:t>
            </a:r>
          </a:p>
        </p:txBody>
      </p:sp>
      <p:sp>
        <p:nvSpPr>
          <p:cNvPr id="53" name="CasellaDiTesto 46"/>
          <p:cNvSpPr txBox="1">
            <a:spLocks noChangeArrowheads="1"/>
          </p:cNvSpPr>
          <p:nvPr/>
        </p:nvSpPr>
        <p:spPr bwMode="auto">
          <a:xfrm>
            <a:off x="5337458" y="5262364"/>
            <a:ext cx="2872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/>
              <a:t>*</a:t>
            </a:r>
          </a:p>
        </p:txBody>
      </p:sp>
      <p:sp>
        <p:nvSpPr>
          <p:cNvPr id="54" name="CasellaDiTesto 47"/>
          <p:cNvSpPr txBox="1">
            <a:spLocks noChangeArrowheads="1"/>
          </p:cNvSpPr>
          <p:nvPr/>
        </p:nvSpPr>
        <p:spPr bwMode="auto">
          <a:xfrm>
            <a:off x="6420133" y="5575102"/>
            <a:ext cx="2872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/>
              <a:t>*</a:t>
            </a:r>
          </a:p>
        </p:txBody>
      </p:sp>
      <p:sp>
        <p:nvSpPr>
          <p:cNvPr id="55" name="CasellaDiTesto 48"/>
          <p:cNvSpPr txBox="1">
            <a:spLocks noChangeArrowheads="1"/>
          </p:cNvSpPr>
          <p:nvPr/>
        </p:nvSpPr>
        <p:spPr bwMode="auto">
          <a:xfrm>
            <a:off x="6834470" y="4801989"/>
            <a:ext cx="2872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/>
              <a:t>*</a:t>
            </a:r>
          </a:p>
        </p:txBody>
      </p:sp>
      <p:sp>
        <p:nvSpPr>
          <p:cNvPr id="56" name="CasellaDiTesto 49"/>
          <p:cNvSpPr txBox="1">
            <a:spLocks noChangeArrowheads="1"/>
          </p:cNvSpPr>
          <p:nvPr/>
        </p:nvSpPr>
        <p:spPr bwMode="auto">
          <a:xfrm>
            <a:off x="7039258" y="4655939"/>
            <a:ext cx="2872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/>
              <a:t>*</a:t>
            </a:r>
          </a:p>
        </p:txBody>
      </p:sp>
      <p:sp>
        <p:nvSpPr>
          <p:cNvPr id="57" name="CasellaDiTesto 56"/>
          <p:cNvSpPr txBox="1"/>
          <p:nvPr/>
        </p:nvSpPr>
        <p:spPr>
          <a:xfrm>
            <a:off x="4499992" y="1052736"/>
            <a:ext cx="2847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latin typeface="Times New Roman" pitchFamily="18" charset="0"/>
                <a:cs typeface="Times New Roman" pitchFamily="18" charset="0"/>
              </a:rPr>
              <a:t>Multiplex ELISA</a:t>
            </a:r>
            <a:endParaRPr lang="it-IT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CasellaDiTesto 42"/>
          <p:cNvSpPr txBox="1">
            <a:spLocks noChangeArrowheads="1"/>
          </p:cNvSpPr>
          <p:nvPr/>
        </p:nvSpPr>
        <p:spPr bwMode="auto">
          <a:xfrm>
            <a:off x="5530152" y="1786345"/>
            <a:ext cx="2872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 dirty="0"/>
              <a:t>*</a:t>
            </a:r>
          </a:p>
        </p:txBody>
      </p:sp>
      <p:sp>
        <p:nvSpPr>
          <p:cNvPr id="59" name="CasellaDiTesto 51"/>
          <p:cNvSpPr txBox="1">
            <a:spLocks noChangeArrowheads="1"/>
          </p:cNvSpPr>
          <p:nvPr/>
        </p:nvSpPr>
        <p:spPr bwMode="auto">
          <a:xfrm>
            <a:off x="4420277" y="6053807"/>
            <a:ext cx="1481495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1600" b="1"/>
              <a:t>MONOCYTES</a:t>
            </a:r>
          </a:p>
          <a:p>
            <a:pPr algn="ctr"/>
            <a:r>
              <a:rPr lang="it-IT" sz="1600" b="1"/>
              <a:t>(THP1 Cell line</a:t>
            </a:r>
            <a:r>
              <a:rPr lang="it-IT" b="1"/>
              <a:t>)</a:t>
            </a:r>
          </a:p>
        </p:txBody>
      </p:sp>
      <p:sp>
        <p:nvSpPr>
          <p:cNvPr id="60" name="CasellaDiTesto 52"/>
          <p:cNvSpPr txBox="1">
            <a:spLocks noChangeArrowheads="1"/>
          </p:cNvSpPr>
          <p:nvPr/>
        </p:nvSpPr>
        <p:spPr bwMode="auto">
          <a:xfrm>
            <a:off x="5791718" y="6053807"/>
            <a:ext cx="17373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1600" b="1" dirty="0"/>
              <a:t>HUMAN PRIMARY</a:t>
            </a:r>
          </a:p>
          <a:p>
            <a:pPr algn="ctr"/>
            <a:r>
              <a:rPr lang="it-IT" sz="1600" b="1" dirty="0"/>
              <a:t>MONOCYTES</a:t>
            </a:r>
          </a:p>
        </p:txBody>
      </p:sp>
      <p:sp>
        <p:nvSpPr>
          <p:cNvPr id="61" name="Ovale 60"/>
          <p:cNvSpPr/>
          <p:nvPr/>
        </p:nvSpPr>
        <p:spPr>
          <a:xfrm>
            <a:off x="107504" y="182440"/>
            <a:ext cx="2267744" cy="57606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  <a:latin typeface="Arial Black" pitchFamily="34" charset="0"/>
              </a:rPr>
              <a:t>- </a:t>
            </a:r>
            <a:r>
              <a:rPr lang="it-IT" dirty="0" err="1" smtClean="0">
                <a:solidFill>
                  <a:schemeClr val="tx1"/>
                </a:solidFill>
                <a:latin typeface="Arial Black" pitchFamily="34" charset="0"/>
              </a:rPr>
              <a:t>Carbon</a:t>
            </a:r>
            <a:r>
              <a:rPr lang="it-IT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it-IT" dirty="0" err="1" smtClean="0">
                <a:solidFill>
                  <a:schemeClr val="tx1"/>
                </a:solidFill>
                <a:latin typeface="Arial Black" pitchFamily="34" charset="0"/>
              </a:rPr>
              <a:t>Nanotubes</a:t>
            </a:r>
            <a:endParaRPr lang="it-IT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62" name="Ovale 61"/>
          <p:cNvSpPr/>
          <p:nvPr/>
        </p:nvSpPr>
        <p:spPr>
          <a:xfrm>
            <a:off x="2411760" y="116632"/>
            <a:ext cx="3168352" cy="7200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 smtClean="0">
                <a:solidFill>
                  <a:schemeClr val="tx1"/>
                </a:solidFill>
                <a:latin typeface="Arial Black" pitchFamily="34" charset="0"/>
              </a:rPr>
              <a:t>3. </a:t>
            </a:r>
            <a:r>
              <a:rPr lang="it-IT" sz="1400" b="1" dirty="0" err="1" smtClean="0">
                <a:solidFill>
                  <a:schemeClr val="tx1"/>
                </a:solidFill>
                <a:latin typeface="Arial Black" pitchFamily="34" charset="0"/>
              </a:rPr>
              <a:t>Interaction</a:t>
            </a:r>
            <a:r>
              <a:rPr lang="it-IT" sz="1400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it-IT" sz="1400" b="1" dirty="0" err="1" smtClean="0">
                <a:solidFill>
                  <a:schemeClr val="tx1"/>
                </a:solidFill>
                <a:latin typeface="Arial Black" pitchFamily="34" charset="0"/>
              </a:rPr>
              <a:t>with</a:t>
            </a:r>
            <a:r>
              <a:rPr lang="it-IT" sz="1400" b="1" dirty="0" smtClean="0">
                <a:solidFill>
                  <a:schemeClr val="tx1"/>
                </a:solidFill>
                <a:latin typeface="Arial Black" pitchFamily="34" charset="0"/>
              </a:rPr>
              <a:t> the immune system</a:t>
            </a:r>
            <a:endParaRPr lang="it-IT" sz="14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63" name="CasellaDiTesto 95"/>
          <p:cNvSpPr txBox="1">
            <a:spLocks noChangeArrowheads="1"/>
          </p:cNvSpPr>
          <p:nvPr/>
        </p:nvSpPr>
        <p:spPr bwMode="auto">
          <a:xfrm rot="5400000">
            <a:off x="7454050" y="2200509"/>
            <a:ext cx="2448273" cy="584775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Monocytes</a:t>
            </a:r>
            <a:r>
              <a:rPr lang="it-IT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it-IT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activators</a:t>
            </a:r>
            <a:r>
              <a:rPr lang="it-IT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it-IT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MA-CNTs</a:t>
            </a:r>
            <a:r>
              <a:rPr lang="it-IT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endParaRPr lang="it-IT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cxnSp>
        <p:nvCxnSpPr>
          <p:cNvPr id="64" name="Connettore 2 63"/>
          <p:cNvCxnSpPr/>
          <p:nvPr/>
        </p:nvCxnSpPr>
        <p:spPr>
          <a:xfrm flipV="1">
            <a:off x="7524328" y="2204864"/>
            <a:ext cx="864098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ttore 2 64"/>
          <p:cNvCxnSpPr/>
          <p:nvPr/>
        </p:nvCxnSpPr>
        <p:spPr>
          <a:xfrm rot="5400000" flipV="1">
            <a:off x="8080201" y="2688635"/>
            <a:ext cx="4762" cy="25241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ttore 2 65"/>
          <p:cNvCxnSpPr/>
          <p:nvPr/>
        </p:nvCxnSpPr>
        <p:spPr>
          <a:xfrm rot="5400000" flipV="1">
            <a:off x="8080201" y="2472611"/>
            <a:ext cx="4762" cy="25241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ttangolo 66"/>
          <p:cNvSpPr/>
          <p:nvPr/>
        </p:nvSpPr>
        <p:spPr>
          <a:xfrm>
            <a:off x="5652120" y="260648"/>
            <a:ext cx="62464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err="1" smtClean="0">
                <a:latin typeface="Times New Roman" pitchFamily="-16" charset="0"/>
                <a:cs typeface="Times New Roman" pitchFamily="-16" charset="0"/>
              </a:rPr>
              <a:t>Pescatori</a:t>
            </a:r>
            <a:r>
              <a:rPr lang="en-US" sz="1600" b="1" dirty="0" smtClean="0">
                <a:latin typeface="Times New Roman" pitchFamily="-16" charset="0"/>
                <a:cs typeface="Times New Roman" pitchFamily="-16" charset="0"/>
              </a:rPr>
              <a:t> M et al. Biomaterials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/>
          <p:cNvSpPr/>
          <p:nvPr/>
        </p:nvSpPr>
        <p:spPr>
          <a:xfrm>
            <a:off x="107950" y="182563"/>
            <a:ext cx="2266950" cy="57626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solidFill>
                  <a:schemeClr val="tx1"/>
                </a:solidFill>
                <a:latin typeface="Arial Black" pitchFamily="34" charset="0"/>
              </a:rPr>
              <a:t>- </a:t>
            </a:r>
            <a:r>
              <a:rPr lang="it-IT" dirty="0" err="1">
                <a:solidFill>
                  <a:schemeClr val="tx1"/>
                </a:solidFill>
                <a:latin typeface="Arial Black" pitchFamily="34" charset="0"/>
              </a:rPr>
              <a:t>Carbon</a:t>
            </a:r>
            <a:r>
              <a:rPr lang="it-IT" dirty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Arial Black" pitchFamily="34" charset="0"/>
              </a:rPr>
              <a:t>Nanotubes</a:t>
            </a:r>
            <a:endParaRPr lang="it-IT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5" name="Ovale 4"/>
          <p:cNvSpPr/>
          <p:nvPr/>
        </p:nvSpPr>
        <p:spPr>
          <a:xfrm>
            <a:off x="2411413" y="115888"/>
            <a:ext cx="3168650" cy="72072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dirty="0">
                <a:solidFill>
                  <a:schemeClr val="tx1"/>
                </a:solidFill>
                <a:latin typeface="Arial Black" pitchFamily="34" charset="0"/>
              </a:rPr>
              <a:t>3. </a:t>
            </a:r>
            <a:r>
              <a:rPr lang="it-IT" sz="1400" b="1" dirty="0" err="1">
                <a:solidFill>
                  <a:schemeClr val="tx1"/>
                </a:solidFill>
                <a:latin typeface="Arial Black" pitchFamily="34" charset="0"/>
              </a:rPr>
              <a:t>Interaction</a:t>
            </a:r>
            <a:r>
              <a:rPr lang="it-IT" sz="1400" b="1" dirty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it-IT" sz="1400" b="1" dirty="0" err="1">
                <a:solidFill>
                  <a:schemeClr val="tx1"/>
                </a:solidFill>
                <a:latin typeface="Arial Black" pitchFamily="34" charset="0"/>
              </a:rPr>
              <a:t>with</a:t>
            </a:r>
            <a:r>
              <a:rPr lang="it-IT" sz="1400" b="1" dirty="0">
                <a:solidFill>
                  <a:schemeClr val="tx1"/>
                </a:solidFill>
                <a:latin typeface="Arial Black" pitchFamily="34" charset="0"/>
              </a:rPr>
              <a:t> the immune system</a:t>
            </a:r>
          </a:p>
        </p:txBody>
      </p:sp>
      <p:sp>
        <p:nvSpPr>
          <p:cNvPr id="6" name="Rettangolo 5"/>
          <p:cNvSpPr/>
          <p:nvPr/>
        </p:nvSpPr>
        <p:spPr>
          <a:xfrm>
            <a:off x="3203848" y="4509120"/>
            <a:ext cx="2881313" cy="181588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sz="2800" b="1" dirty="0">
                <a:latin typeface="Times New Roman" pitchFamily="18" charset="0"/>
                <a:cs typeface="Times New Roman" pitchFamily="18" charset="0"/>
              </a:rPr>
              <a:t>A carrier of a vaccine able also to act as a adjuvant</a:t>
            </a:r>
          </a:p>
        </p:txBody>
      </p:sp>
      <p:sp>
        <p:nvSpPr>
          <p:cNvPr id="8" name="Rettangolo 9"/>
          <p:cNvSpPr>
            <a:spLocks noChangeArrowheads="1"/>
          </p:cNvSpPr>
          <p:nvPr/>
        </p:nvSpPr>
        <p:spPr bwMode="auto">
          <a:xfrm>
            <a:off x="394989" y="1484784"/>
            <a:ext cx="849749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altLang="ja-JP" sz="2400" b="1" dirty="0" smtClean="0">
                <a:latin typeface="Times New Roman" pitchFamily="18" charset="0"/>
                <a:cs typeface="Times New Roman" pitchFamily="18" charset="0"/>
              </a:rPr>
              <a:t>- A </a:t>
            </a:r>
            <a:r>
              <a:rPr lang="en-US" altLang="ja-JP" sz="2400" b="1" dirty="0">
                <a:latin typeface="Times New Roman" pitchFamily="18" charset="0"/>
                <a:cs typeface="Times New Roman" pitchFamily="18" charset="0"/>
              </a:rPr>
              <a:t>cell specific action on </a:t>
            </a:r>
            <a:r>
              <a:rPr lang="en-US" altLang="ja-JP" sz="2400" b="1" dirty="0" err="1">
                <a:latin typeface="Times New Roman" pitchFamily="18" charset="0"/>
                <a:cs typeface="Times New Roman" pitchFamily="18" charset="0"/>
              </a:rPr>
              <a:t>monocytes</a:t>
            </a:r>
            <a:r>
              <a:rPr lang="en-US" altLang="ja-JP" sz="2400" b="1" dirty="0">
                <a:latin typeface="Times New Roman" pitchFamily="18" charset="0"/>
                <a:cs typeface="Times New Roman" pitchFamily="18" charset="0"/>
              </a:rPr>
              <a:t> from 3 types of </a:t>
            </a:r>
            <a:r>
              <a:rPr lang="en-US" altLang="ja-JP" sz="2400" b="1" dirty="0" err="1">
                <a:latin typeface="Times New Roman" pitchFamily="18" charset="0"/>
                <a:cs typeface="Times New Roman" pitchFamily="18" charset="0"/>
              </a:rPr>
              <a:t>nanotubes</a:t>
            </a:r>
            <a:r>
              <a:rPr lang="en-US" altLang="ja-JP" sz="2400" b="1" dirty="0">
                <a:latin typeface="Times New Roman" pitchFamily="18" charset="0"/>
                <a:cs typeface="Times New Roman" pitchFamily="18" charset="0"/>
              </a:rPr>
              <a:t> (MA-CNTs) with the selective induction of innate activation pathways. 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0" y="2708920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We have the opportunity to choose the activators CNTs…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Future perspectives: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/>
          <p:cNvSpPr/>
          <p:nvPr/>
        </p:nvSpPr>
        <p:spPr>
          <a:xfrm>
            <a:off x="107504" y="167581"/>
            <a:ext cx="2267744" cy="57606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  <a:latin typeface="Arial Black" pitchFamily="34" charset="0"/>
              </a:rPr>
              <a:t>- </a:t>
            </a:r>
            <a:r>
              <a:rPr lang="it-IT" dirty="0" err="1" smtClean="0">
                <a:solidFill>
                  <a:schemeClr val="tx1"/>
                </a:solidFill>
                <a:latin typeface="Arial Black" pitchFamily="34" charset="0"/>
              </a:rPr>
              <a:t>Carbon</a:t>
            </a:r>
            <a:r>
              <a:rPr lang="it-IT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it-IT" dirty="0" err="1" smtClean="0">
                <a:solidFill>
                  <a:schemeClr val="tx1"/>
                </a:solidFill>
                <a:latin typeface="Arial Black" pitchFamily="34" charset="0"/>
              </a:rPr>
              <a:t>Nanotubes</a:t>
            </a:r>
            <a:endParaRPr lang="it-IT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5" name="Ovale 4"/>
          <p:cNvSpPr/>
          <p:nvPr/>
        </p:nvSpPr>
        <p:spPr>
          <a:xfrm>
            <a:off x="2411760" y="116632"/>
            <a:ext cx="3168352" cy="7200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 smtClean="0">
                <a:solidFill>
                  <a:schemeClr val="tx1"/>
                </a:solidFill>
                <a:latin typeface="Arial Black" pitchFamily="34" charset="0"/>
              </a:rPr>
              <a:t>3. </a:t>
            </a:r>
            <a:r>
              <a:rPr lang="it-IT" sz="1400" b="1" dirty="0" err="1" smtClean="0">
                <a:solidFill>
                  <a:schemeClr val="tx1"/>
                </a:solidFill>
                <a:latin typeface="Arial Black" pitchFamily="34" charset="0"/>
              </a:rPr>
              <a:t>Interaction</a:t>
            </a:r>
            <a:r>
              <a:rPr lang="it-IT" sz="1400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it-IT" sz="1400" b="1" dirty="0" err="1" smtClean="0">
                <a:solidFill>
                  <a:schemeClr val="tx1"/>
                </a:solidFill>
                <a:latin typeface="Arial Black" pitchFamily="34" charset="0"/>
              </a:rPr>
              <a:t>with</a:t>
            </a:r>
            <a:r>
              <a:rPr lang="it-IT" sz="1400" b="1" dirty="0" smtClean="0">
                <a:solidFill>
                  <a:schemeClr val="tx1"/>
                </a:solidFill>
                <a:latin typeface="Arial Black" pitchFamily="34" charset="0"/>
              </a:rPr>
              <a:t> the immune system</a:t>
            </a:r>
            <a:endParaRPr lang="it-IT" sz="14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1096289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We have the opportunity to choose the activators CNTs…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Future perspectives: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35896" y="2996952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CCL3L1; CCL4L1 </a:t>
            </a:r>
          </a:p>
          <a:p>
            <a:r>
              <a:rPr lang="en-US" b="1" dirty="0" smtClean="0">
                <a:latin typeface="Times New Roman"/>
                <a:cs typeface="Times New Roman"/>
              </a:rPr>
              <a:t>(CCR5 </a:t>
            </a:r>
            <a:r>
              <a:rPr lang="en-US" b="1" dirty="0" err="1" smtClean="0">
                <a:latin typeface="Times New Roman"/>
                <a:cs typeface="Times New Roman"/>
              </a:rPr>
              <a:t>Ligands</a:t>
            </a:r>
            <a:r>
              <a:rPr lang="en-US" b="1" dirty="0" smtClean="0">
                <a:latin typeface="Times New Roman"/>
                <a:cs typeface="Times New Roman"/>
              </a:rPr>
              <a:t>)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8" name="TextBox 16"/>
          <p:cNvSpPr txBox="1"/>
          <p:nvPr/>
        </p:nvSpPr>
        <p:spPr>
          <a:xfrm>
            <a:off x="3635896" y="3717032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CXCL11 </a:t>
            </a:r>
          </a:p>
          <a:p>
            <a:r>
              <a:rPr lang="en-US" b="1" dirty="0" smtClean="0">
                <a:latin typeface="Times New Roman"/>
                <a:cs typeface="Times New Roman"/>
              </a:rPr>
              <a:t>(CXCR3</a:t>
            </a:r>
            <a:r>
              <a:rPr lang="en-US" sz="1200" b="1" dirty="0" smtClean="0">
                <a:latin typeface="Times New Roman"/>
                <a:cs typeface="Times New Roman"/>
              </a:rPr>
              <a:t> </a:t>
            </a:r>
            <a:r>
              <a:rPr lang="en-US" b="1" dirty="0" err="1" smtClean="0">
                <a:latin typeface="Times New Roman"/>
                <a:cs typeface="Times New Roman"/>
              </a:rPr>
              <a:t>Ligands</a:t>
            </a:r>
            <a:r>
              <a:rPr lang="en-US" b="1" dirty="0" smtClean="0">
                <a:latin typeface="Times New Roman"/>
                <a:cs typeface="Times New Roman"/>
              </a:rPr>
              <a:t>)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9" name="CasellaDiTesto 95"/>
          <p:cNvSpPr txBox="1">
            <a:spLocks noChangeArrowheads="1"/>
          </p:cNvSpPr>
          <p:nvPr/>
        </p:nvSpPr>
        <p:spPr bwMode="auto">
          <a:xfrm>
            <a:off x="3203849" y="4509120"/>
            <a:ext cx="2664296" cy="646331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b="1" dirty="0" err="1" smtClean="0">
                <a:latin typeface="Arial" charset="0"/>
              </a:rPr>
              <a:t>Monocytes</a:t>
            </a:r>
            <a:r>
              <a:rPr lang="it-IT" b="1" dirty="0" smtClean="0">
                <a:latin typeface="Arial" charset="0"/>
              </a:rPr>
              <a:t> </a:t>
            </a:r>
            <a:r>
              <a:rPr lang="it-IT" b="1" dirty="0" err="1" smtClean="0">
                <a:latin typeface="Arial" charset="0"/>
              </a:rPr>
              <a:t>activators</a:t>
            </a:r>
            <a:r>
              <a:rPr lang="it-IT" b="1" dirty="0" smtClean="0">
                <a:latin typeface="Arial" charset="0"/>
              </a:rPr>
              <a:t> </a:t>
            </a:r>
          </a:p>
          <a:p>
            <a:pPr algn="ctr">
              <a:defRPr/>
            </a:pPr>
            <a:r>
              <a:rPr lang="it-IT" b="1" dirty="0" err="1" smtClean="0">
                <a:latin typeface="Arial" charset="0"/>
              </a:rPr>
              <a:t>Carbon</a:t>
            </a:r>
            <a:r>
              <a:rPr lang="it-IT" b="1" dirty="0" smtClean="0">
                <a:latin typeface="Arial" charset="0"/>
              </a:rPr>
              <a:t> </a:t>
            </a:r>
            <a:r>
              <a:rPr lang="it-IT" b="1" dirty="0" err="1" smtClean="0">
                <a:latin typeface="Arial" charset="0"/>
              </a:rPr>
              <a:t>nanotubes</a:t>
            </a:r>
            <a:r>
              <a:rPr lang="it-IT" b="1" dirty="0" smtClean="0">
                <a:latin typeface="Arial" charset="0"/>
              </a:rPr>
              <a:t> </a:t>
            </a:r>
            <a:endParaRPr lang="it-IT" b="1" dirty="0">
              <a:latin typeface="Arial" charset="0"/>
            </a:endParaRPr>
          </a:p>
        </p:txBody>
      </p:sp>
      <p:cxnSp>
        <p:nvCxnSpPr>
          <p:cNvPr id="10" name="Connettore 2 9"/>
          <p:cNvCxnSpPr/>
          <p:nvPr/>
        </p:nvCxnSpPr>
        <p:spPr>
          <a:xfrm flipV="1">
            <a:off x="3631134" y="2852936"/>
            <a:ext cx="4762" cy="158417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6"/>
          <p:cNvSpPr txBox="1"/>
          <p:nvPr/>
        </p:nvSpPr>
        <p:spPr>
          <a:xfrm rot="16200000">
            <a:off x="2504963" y="3480972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/>
                <a:cs typeface="Times New Roman"/>
              </a:rPr>
              <a:t>Expression</a:t>
            </a:r>
            <a:endParaRPr lang="en-US" sz="2000" b="1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e 4"/>
          <p:cNvSpPr/>
          <p:nvPr/>
        </p:nvSpPr>
        <p:spPr>
          <a:xfrm>
            <a:off x="0" y="1412776"/>
            <a:ext cx="4896544" cy="136815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it-IT" sz="2800" dirty="0" err="1" smtClean="0">
                <a:solidFill>
                  <a:schemeClr val="tx1"/>
                </a:solidFill>
                <a:latin typeface="Arial Black" pitchFamily="34" charset="0"/>
              </a:rPr>
              <a:t>Carbon</a:t>
            </a:r>
            <a:r>
              <a:rPr lang="it-IT" sz="2800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it-IT" sz="2800" dirty="0" err="1" smtClean="0">
                <a:solidFill>
                  <a:schemeClr val="tx1"/>
                </a:solidFill>
                <a:latin typeface="Arial Black" pitchFamily="34" charset="0"/>
              </a:rPr>
              <a:t>Nanotubes</a:t>
            </a:r>
            <a:endParaRPr lang="it-IT" sz="28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6" name="Ovale 5"/>
          <p:cNvSpPr/>
          <p:nvPr/>
        </p:nvSpPr>
        <p:spPr>
          <a:xfrm>
            <a:off x="5220072" y="692696"/>
            <a:ext cx="3923928" cy="93610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chemeClr val="tx1"/>
                </a:solidFill>
                <a:latin typeface="Arial Black" pitchFamily="34" charset="0"/>
              </a:rPr>
              <a:t>1. </a:t>
            </a:r>
            <a:r>
              <a:rPr lang="it-IT" sz="2000" b="1" dirty="0" err="1" smtClean="0">
                <a:solidFill>
                  <a:schemeClr val="tx1"/>
                </a:solidFill>
                <a:latin typeface="Arial Black" pitchFamily="34" charset="0"/>
              </a:rPr>
              <a:t>What</a:t>
            </a:r>
            <a:r>
              <a:rPr lang="it-IT" sz="2000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it-IT" sz="2000" b="1" dirty="0" err="1" smtClean="0">
                <a:solidFill>
                  <a:schemeClr val="tx1"/>
                </a:solidFill>
                <a:latin typeface="Arial Black" pitchFamily="34" charset="0"/>
              </a:rPr>
              <a:t>they</a:t>
            </a:r>
            <a:r>
              <a:rPr lang="it-IT" sz="2000" b="1" dirty="0" smtClean="0">
                <a:solidFill>
                  <a:schemeClr val="tx1"/>
                </a:solidFill>
                <a:latin typeface="Arial Black" pitchFamily="34" charset="0"/>
              </a:rPr>
              <a:t> are?</a:t>
            </a:r>
            <a:endParaRPr lang="it-IT" sz="20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7" name="Ovale 6"/>
          <p:cNvSpPr/>
          <p:nvPr/>
        </p:nvSpPr>
        <p:spPr>
          <a:xfrm>
            <a:off x="5148064" y="2348880"/>
            <a:ext cx="3995936" cy="108012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chemeClr val="tx1"/>
                </a:solidFill>
                <a:latin typeface="Arial Black" pitchFamily="34" charset="0"/>
              </a:rPr>
              <a:t>2. </a:t>
            </a:r>
            <a:r>
              <a:rPr lang="it-IT" sz="2000" b="1" dirty="0" err="1" smtClean="0">
                <a:solidFill>
                  <a:schemeClr val="tx1"/>
                </a:solidFill>
                <a:latin typeface="Arial Black" pitchFamily="34" charset="0"/>
              </a:rPr>
              <a:t>What</a:t>
            </a:r>
            <a:r>
              <a:rPr lang="it-IT" sz="2000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it-IT" sz="2000" b="1" dirty="0" err="1" smtClean="0">
                <a:solidFill>
                  <a:schemeClr val="tx1"/>
                </a:solidFill>
                <a:latin typeface="Arial Black" pitchFamily="34" charset="0"/>
              </a:rPr>
              <a:t>they</a:t>
            </a:r>
            <a:r>
              <a:rPr lang="it-IT" sz="2000" b="1" dirty="0" smtClean="0">
                <a:solidFill>
                  <a:schemeClr val="tx1"/>
                </a:solidFill>
                <a:latin typeface="Arial Black" pitchFamily="34" charset="0"/>
              </a:rPr>
              <a:t> can do </a:t>
            </a:r>
            <a:r>
              <a:rPr lang="it-IT" sz="2000" b="1" dirty="0" err="1" smtClean="0">
                <a:solidFill>
                  <a:schemeClr val="tx1"/>
                </a:solidFill>
                <a:latin typeface="Arial Black" pitchFamily="34" charset="0"/>
              </a:rPr>
              <a:t>for</a:t>
            </a:r>
            <a:r>
              <a:rPr lang="it-IT" sz="2000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it-IT" sz="2000" b="1" dirty="0" err="1" smtClean="0">
                <a:solidFill>
                  <a:schemeClr val="tx1"/>
                </a:solidFill>
                <a:latin typeface="Arial Black" pitchFamily="34" charset="0"/>
              </a:rPr>
              <a:t>clinical</a:t>
            </a:r>
            <a:r>
              <a:rPr lang="it-IT" sz="2000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it-IT" sz="2000" b="1" dirty="0" err="1" smtClean="0">
                <a:solidFill>
                  <a:schemeClr val="tx1"/>
                </a:solidFill>
                <a:latin typeface="Arial Black" pitchFamily="34" charset="0"/>
              </a:rPr>
              <a:t>applications</a:t>
            </a:r>
            <a:r>
              <a:rPr lang="it-IT" sz="2000" b="1" dirty="0" smtClean="0">
                <a:solidFill>
                  <a:schemeClr val="tx1"/>
                </a:solidFill>
                <a:latin typeface="Arial Black" pitchFamily="34" charset="0"/>
              </a:rPr>
              <a:t>?</a:t>
            </a:r>
            <a:endParaRPr lang="it-IT" sz="20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8" name="Ovale 7"/>
          <p:cNvSpPr/>
          <p:nvPr/>
        </p:nvSpPr>
        <p:spPr>
          <a:xfrm>
            <a:off x="4283968" y="3645024"/>
            <a:ext cx="4248472" cy="129614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chemeClr val="tx1"/>
                </a:solidFill>
                <a:latin typeface="Arial Black" pitchFamily="34" charset="0"/>
              </a:rPr>
              <a:t>3. </a:t>
            </a:r>
            <a:r>
              <a:rPr lang="it-IT" sz="2000" b="1" dirty="0" err="1" smtClean="0">
                <a:solidFill>
                  <a:schemeClr val="tx1"/>
                </a:solidFill>
                <a:latin typeface="Arial Black" pitchFamily="34" charset="0"/>
              </a:rPr>
              <a:t>Interaction</a:t>
            </a:r>
            <a:r>
              <a:rPr lang="it-IT" sz="2000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it-IT" sz="2000" b="1" dirty="0" err="1" smtClean="0">
                <a:solidFill>
                  <a:schemeClr val="tx1"/>
                </a:solidFill>
                <a:latin typeface="Arial Black" pitchFamily="34" charset="0"/>
              </a:rPr>
              <a:t>with</a:t>
            </a:r>
            <a:r>
              <a:rPr lang="it-IT" sz="2000" b="1" dirty="0" smtClean="0">
                <a:solidFill>
                  <a:schemeClr val="tx1"/>
                </a:solidFill>
                <a:latin typeface="Arial Black" pitchFamily="34" charset="0"/>
              </a:rPr>
              <a:t> the immune system</a:t>
            </a:r>
            <a:endParaRPr lang="it-IT" sz="20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cxnSp>
        <p:nvCxnSpPr>
          <p:cNvPr id="9" name="Connettore 2 8"/>
          <p:cNvCxnSpPr/>
          <p:nvPr/>
        </p:nvCxnSpPr>
        <p:spPr>
          <a:xfrm flipV="1">
            <a:off x="4575768" y="1215340"/>
            <a:ext cx="576064" cy="468052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>
            <a:off x="4355976" y="2564904"/>
            <a:ext cx="864096" cy="216024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>
            <a:off x="3059832" y="2816932"/>
            <a:ext cx="1512168" cy="1044116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e 12"/>
          <p:cNvSpPr/>
          <p:nvPr/>
        </p:nvSpPr>
        <p:spPr>
          <a:xfrm>
            <a:off x="2699792" y="5301208"/>
            <a:ext cx="4248472" cy="129614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chemeClr val="tx1"/>
                </a:solidFill>
                <a:latin typeface="Arial Black" pitchFamily="34" charset="0"/>
              </a:rPr>
              <a:t>4. As ultrasound </a:t>
            </a:r>
            <a:r>
              <a:rPr lang="it-IT" sz="2000" b="1" dirty="0" err="1" smtClean="0">
                <a:solidFill>
                  <a:schemeClr val="tx1"/>
                </a:solidFill>
                <a:latin typeface="Arial Black" pitchFamily="34" charset="0"/>
              </a:rPr>
              <a:t>contrast</a:t>
            </a:r>
            <a:r>
              <a:rPr lang="it-IT" sz="2000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it-IT" sz="2000" b="1" dirty="0" err="1" smtClean="0">
                <a:solidFill>
                  <a:schemeClr val="tx1"/>
                </a:solidFill>
                <a:latin typeface="Arial Black" pitchFamily="34" charset="0"/>
              </a:rPr>
              <a:t>agents</a:t>
            </a:r>
            <a:endParaRPr lang="it-IT" sz="20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cxnSp>
        <p:nvCxnSpPr>
          <p:cNvPr id="15" name="Connettore 2 14"/>
          <p:cNvCxnSpPr/>
          <p:nvPr/>
        </p:nvCxnSpPr>
        <p:spPr>
          <a:xfrm>
            <a:off x="2483768" y="2852936"/>
            <a:ext cx="1008112" cy="2448272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c 4"/>
          <p:cNvSpPr>
            <a:spLocks/>
          </p:cNvSpPr>
          <p:nvPr/>
        </p:nvSpPr>
        <p:spPr bwMode="auto">
          <a:xfrm>
            <a:off x="896938" y="5070475"/>
            <a:ext cx="7413625" cy="1787525"/>
          </a:xfrm>
          <a:custGeom>
            <a:avLst/>
            <a:gdLst>
              <a:gd name="T0" fmla="*/ 0 w 43200"/>
              <a:gd name="T1" fmla="*/ 2147483647 h 21600"/>
              <a:gd name="T2" fmla="*/ 2147483647 w 43200"/>
              <a:gd name="T3" fmla="*/ 2147483647 h 21600"/>
              <a:gd name="T4" fmla="*/ 2147483647 w 43200"/>
              <a:gd name="T5" fmla="*/ 2147483647 h 21600"/>
              <a:gd name="T6" fmla="*/ 0 60000 65536"/>
              <a:gd name="T7" fmla="*/ 0 60000 65536"/>
              <a:gd name="T8" fmla="*/ 0 60000 65536"/>
              <a:gd name="T9" fmla="*/ 0 w 43200"/>
              <a:gd name="T10" fmla="*/ 0 h 21600"/>
              <a:gd name="T11" fmla="*/ 43200 w 432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21600" fill="none" extrusionOk="0">
                <a:moveTo>
                  <a:pt x="0" y="21596"/>
                </a:moveTo>
                <a:cubicBezTo>
                  <a:pt x="2" y="9668"/>
                  <a:pt x="9672" y="-1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</a:path>
              <a:path w="43200" h="21600" stroke="0" extrusionOk="0">
                <a:moveTo>
                  <a:pt x="0" y="21596"/>
                </a:moveTo>
                <a:cubicBezTo>
                  <a:pt x="2" y="9668"/>
                  <a:pt x="9672" y="-1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lnTo>
                  <a:pt x="21600" y="21600"/>
                </a:lnTo>
                <a:lnTo>
                  <a:pt x="0" y="21596"/>
                </a:lnTo>
                <a:close/>
              </a:path>
            </a:pathLst>
          </a:custGeom>
          <a:solidFill>
            <a:srgbClr val="FF0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4413" y="6403975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b="1">
                <a:solidFill>
                  <a:schemeClr val="bg1"/>
                </a:solidFill>
                <a:latin typeface="Calibri" charset="0"/>
              </a:rPr>
              <a:t>BLOOD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835025" y="674688"/>
            <a:ext cx="7924800" cy="2946400"/>
            <a:chOff x="528" y="1056"/>
            <a:chExt cx="4992" cy="1292"/>
          </a:xfrm>
        </p:grpSpPr>
        <p:sp>
          <p:nvSpPr>
            <p:cNvPr id="7" name="Arc 6"/>
            <p:cNvSpPr>
              <a:spLocks/>
            </p:cNvSpPr>
            <p:nvPr/>
          </p:nvSpPr>
          <p:spPr bwMode="auto">
            <a:xfrm flipV="1">
              <a:off x="528" y="1056"/>
              <a:ext cx="4992" cy="1292"/>
            </a:xfrm>
            <a:custGeom>
              <a:avLst/>
              <a:gdLst>
                <a:gd name="T0" fmla="*/ 0 w 43200"/>
                <a:gd name="T1" fmla="*/ 0 h 21749"/>
                <a:gd name="T2" fmla="*/ 0 w 43200"/>
                <a:gd name="T3" fmla="*/ 0 h 21749"/>
                <a:gd name="T4" fmla="*/ 0 w 43200"/>
                <a:gd name="T5" fmla="*/ 0 h 21749"/>
                <a:gd name="T6" fmla="*/ 0 60000 65536"/>
                <a:gd name="T7" fmla="*/ 0 60000 65536"/>
                <a:gd name="T8" fmla="*/ 0 60000 65536"/>
                <a:gd name="T9" fmla="*/ 0 w 43200"/>
                <a:gd name="T10" fmla="*/ 0 h 21749"/>
                <a:gd name="T11" fmla="*/ 43200 w 43200"/>
                <a:gd name="T12" fmla="*/ 21749 h 217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21749" fill="none" extrusionOk="0">
                  <a:moveTo>
                    <a:pt x="0" y="21749"/>
                  </a:moveTo>
                  <a:cubicBezTo>
                    <a:pt x="0" y="21699"/>
                    <a:pt x="0" y="216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1637"/>
                    <a:pt x="43199" y="21675"/>
                    <a:pt x="43199" y="21713"/>
                  </a:cubicBezTo>
                </a:path>
                <a:path w="43200" h="21749" stroke="0" extrusionOk="0">
                  <a:moveTo>
                    <a:pt x="0" y="21749"/>
                  </a:moveTo>
                  <a:cubicBezTo>
                    <a:pt x="0" y="21699"/>
                    <a:pt x="0" y="216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1637"/>
                    <a:pt x="43199" y="21675"/>
                    <a:pt x="43199" y="21713"/>
                  </a:cubicBezTo>
                  <a:lnTo>
                    <a:pt x="21600" y="21600"/>
                  </a:lnTo>
                  <a:lnTo>
                    <a:pt x="0" y="21749"/>
                  </a:lnTo>
                  <a:close/>
                </a:path>
              </a:pathLst>
            </a:custGeom>
            <a:gradFill rotWithShape="1">
              <a:gsLst>
                <a:gs pos="0">
                  <a:srgbClr val="C5BEB6"/>
                </a:gs>
                <a:gs pos="100000">
                  <a:srgbClr val="77665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Arc 7"/>
            <p:cNvSpPr>
              <a:spLocks/>
            </p:cNvSpPr>
            <p:nvPr/>
          </p:nvSpPr>
          <p:spPr bwMode="auto">
            <a:xfrm flipV="1">
              <a:off x="693" y="1057"/>
              <a:ext cx="4669" cy="1126"/>
            </a:xfrm>
            <a:custGeom>
              <a:avLst/>
              <a:gdLst>
                <a:gd name="T0" fmla="*/ 0 w 43200"/>
                <a:gd name="T1" fmla="*/ 0 h 21600"/>
                <a:gd name="T2" fmla="*/ 0 w 43200"/>
                <a:gd name="T3" fmla="*/ 0 h 21600"/>
                <a:gd name="T4" fmla="*/ 0 w 43200"/>
                <a:gd name="T5" fmla="*/ 0 h 216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21600"/>
                <a:gd name="T11" fmla="*/ 43200 w 432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21600" fill="none" extrusionOk="0">
                  <a:moveTo>
                    <a:pt x="0" y="21596"/>
                  </a:moveTo>
                  <a:cubicBezTo>
                    <a:pt x="2" y="9668"/>
                    <a:pt x="9672" y="-1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</a:path>
                <a:path w="43200" h="21600" stroke="0" extrusionOk="0">
                  <a:moveTo>
                    <a:pt x="0" y="21596"/>
                  </a:moveTo>
                  <a:cubicBezTo>
                    <a:pt x="2" y="9668"/>
                    <a:pt x="9672" y="-1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lnTo>
                    <a:pt x="21600" y="21600"/>
                  </a:lnTo>
                  <a:lnTo>
                    <a:pt x="0" y="21596"/>
                  </a:lnTo>
                  <a:close/>
                </a:path>
              </a:pathLst>
            </a:custGeom>
            <a:gradFill rotWithShape="1">
              <a:gsLst>
                <a:gs pos="0">
                  <a:srgbClr val="776655"/>
                </a:gs>
                <a:gs pos="100000">
                  <a:srgbClr val="453B3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878388" y="1619250"/>
            <a:ext cx="80803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Arial Black" charset="0"/>
              </a:rPr>
              <a:t>Tumor</a:t>
            </a:r>
            <a:br>
              <a:rPr lang="en-US" sz="1400">
                <a:latin typeface="Arial Black" charset="0"/>
              </a:rPr>
            </a:br>
            <a:r>
              <a:rPr lang="en-US" sz="1400">
                <a:latin typeface="Arial Black" charset="0"/>
              </a:rPr>
              <a:t>cells</a:t>
            </a:r>
            <a:endParaRPr lang="en-US" sz="1800">
              <a:latin typeface="Arial Black" charset="0"/>
            </a:endParaRPr>
          </a:p>
        </p:txBody>
      </p:sp>
      <p:sp>
        <p:nvSpPr>
          <p:cNvPr id="10" name="Freeform 12"/>
          <p:cNvSpPr>
            <a:spLocks/>
          </p:cNvSpPr>
          <p:nvPr/>
        </p:nvSpPr>
        <p:spPr bwMode="auto">
          <a:xfrm>
            <a:off x="6611938" y="1976438"/>
            <a:ext cx="2006600" cy="4327525"/>
          </a:xfrm>
          <a:custGeom>
            <a:avLst/>
            <a:gdLst>
              <a:gd name="T0" fmla="*/ 0 w 1264"/>
              <a:gd name="T1" fmla="*/ 2147483647 h 2509"/>
              <a:gd name="T2" fmla="*/ 2147483647 w 1264"/>
              <a:gd name="T3" fmla="*/ 0 h 2509"/>
              <a:gd name="T4" fmla="*/ 2147483647 w 1264"/>
              <a:gd name="T5" fmla="*/ 2147483647 h 2509"/>
              <a:gd name="T6" fmla="*/ 2147483647 w 1264"/>
              <a:gd name="T7" fmla="*/ 2147483647 h 2509"/>
              <a:gd name="T8" fmla="*/ 2147483647 w 1264"/>
              <a:gd name="T9" fmla="*/ 2147483647 h 2509"/>
              <a:gd name="T10" fmla="*/ 2147483647 w 1264"/>
              <a:gd name="T11" fmla="*/ 2147483647 h 2509"/>
              <a:gd name="T12" fmla="*/ 2147483647 w 1264"/>
              <a:gd name="T13" fmla="*/ 2147483647 h 2509"/>
              <a:gd name="T14" fmla="*/ 0 w 1264"/>
              <a:gd name="T15" fmla="*/ 2147483647 h 250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264"/>
              <a:gd name="T25" fmla="*/ 0 h 2509"/>
              <a:gd name="T26" fmla="*/ 1264 w 1264"/>
              <a:gd name="T27" fmla="*/ 2509 h 250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264" h="2509">
                <a:moveTo>
                  <a:pt x="0" y="468"/>
                </a:moveTo>
                <a:cubicBezTo>
                  <a:pt x="0" y="468"/>
                  <a:pt x="238" y="339"/>
                  <a:pt x="325" y="0"/>
                </a:cubicBezTo>
                <a:cubicBezTo>
                  <a:pt x="1264" y="1073"/>
                  <a:pt x="743" y="2035"/>
                  <a:pt x="514" y="2249"/>
                </a:cubicBezTo>
                <a:lnTo>
                  <a:pt x="585" y="2335"/>
                </a:lnTo>
                <a:lnTo>
                  <a:pt x="222" y="2509"/>
                </a:lnTo>
                <a:lnTo>
                  <a:pt x="301" y="2051"/>
                </a:lnTo>
                <a:lnTo>
                  <a:pt x="380" y="2122"/>
                </a:lnTo>
                <a:cubicBezTo>
                  <a:pt x="380" y="2122"/>
                  <a:pt x="806" y="1231"/>
                  <a:pt x="0" y="468"/>
                </a:cubicBezTo>
                <a:close/>
              </a:path>
            </a:pathLst>
          </a:custGeom>
          <a:gradFill rotWithShape="0">
            <a:gsLst>
              <a:gs pos="0">
                <a:srgbClr val="FF8000">
                  <a:alpha val="29999"/>
                </a:srgbClr>
              </a:gs>
              <a:gs pos="100000">
                <a:srgbClr val="FF8000">
                  <a:alpha val="95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Freeform 15"/>
          <p:cNvSpPr>
            <a:spLocks/>
          </p:cNvSpPr>
          <p:nvPr/>
        </p:nvSpPr>
        <p:spPr bwMode="auto">
          <a:xfrm>
            <a:off x="1014413" y="2794000"/>
            <a:ext cx="2220912" cy="3509963"/>
          </a:xfrm>
          <a:custGeom>
            <a:avLst/>
            <a:gdLst>
              <a:gd name="T0" fmla="*/ 2147483647 w 1270"/>
              <a:gd name="T1" fmla="*/ 2147483647 h 2081"/>
              <a:gd name="T2" fmla="*/ 2147483647 w 1270"/>
              <a:gd name="T3" fmla="*/ 2147483647 h 2081"/>
              <a:gd name="T4" fmla="*/ 2147483647 w 1270"/>
              <a:gd name="T5" fmla="*/ 2147483647 h 2081"/>
              <a:gd name="T6" fmla="*/ 2147483647 w 1270"/>
              <a:gd name="T7" fmla="*/ 2147483647 h 2081"/>
              <a:gd name="T8" fmla="*/ 2147483647 w 1270"/>
              <a:gd name="T9" fmla="*/ 0 h 2081"/>
              <a:gd name="T10" fmla="*/ 2147483647 w 1270"/>
              <a:gd name="T11" fmla="*/ 2147483647 h 2081"/>
              <a:gd name="T12" fmla="*/ 2147483647 w 1270"/>
              <a:gd name="T13" fmla="*/ 2147483647 h 2081"/>
              <a:gd name="T14" fmla="*/ 2147483647 w 1270"/>
              <a:gd name="T15" fmla="*/ 2147483647 h 208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270"/>
              <a:gd name="T25" fmla="*/ 0 h 2081"/>
              <a:gd name="T26" fmla="*/ 1270 w 1270"/>
              <a:gd name="T27" fmla="*/ 2081 h 208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270" h="2081">
                <a:moveTo>
                  <a:pt x="1270" y="1655"/>
                </a:moveTo>
                <a:cubicBezTo>
                  <a:pt x="1270" y="1655"/>
                  <a:pt x="1105" y="1757"/>
                  <a:pt x="1065" y="2081"/>
                </a:cubicBezTo>
                <a:cubicBezTo>
                  <a:pt x="0" y="1189"/>
                  <a:pt x="603" y="324"/>
                  <a:pt x="861" y="177"/>
                </a:cubicBezTo>
                <a:lnTo>
                  <a:pt x="805" y="89"/>
                </a:lnTo>
                <a:lnTo>
                  <a:pt x="1189" y="0"/>
                </a:lnTo>
                <a:lnTo>
                  <a:pt x="1041" y="387"/>
                </a:lnTo>
                <a:lnTo>
                  <a:pt x="974" y="311"/>
                </a:lnTo>
                <a:cubicBezTo>
                  <a:pt x="974" y="311"/>
                  <a:pt x="450" y="968"/>
                  <a:pt x="1270" y="1655"/>
                </a:cubicBezTo>
                <a:close/>
              </a:path>
            </a:pathLst>
          </a:custGeom>
          <a:gradFill rotWithShape="0">
            <a:gsLst>
              <a:gs pos="0">
                <a:srgbClr val="00CC00">
                  <a:alpha val="95000"/>
                </a:srgbClr>
              </a:gs>
              <a:gs pos="100000">
                <a:srgbClr val="00CC00">
                  <a:alpha val="29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1100138" y="674688"/>
            <a:ext cx="1238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>
                <a:solidFill>
                  <a:schemeClr val="bg1"/>
                </a:solidFill>
                <a:latin typeface="Arial Black" charset="0"/>
              </a:rPr>
              <a:t>TUMOR</a:t>
            </a:r>
            <a:endParaRPr lang="en-US" sz="2800" i="1">
              <a:solidFill>
                <a:schemeClr val="bg1"/>
              </a:solidFill>
              <a:latin typeface="Times New Roman" charset="0"/>
            </a:endParaRPr>
          </a:p>
        </p:txBody>
      </p:sp>
      <p:pic>
        <p:nvPicPr>
          <p:cNvPr id="13" name="Picture 2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1200000">
            <a:off x="5856288" y="1633538"/>
            <a:ext cx="1414462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325" y="4933950"/>
            <a:ext cx="193992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46"/>
          <p:cNvGrpSpPr>
            <a:grpSpLocks/>
          </p:cNvGrpSpPr>
          <p:nvPr/>
        </p:nvGrpSpPr>
        <p:grpSpPr bwMode="auto">
          <a:xfrm>
            <a:off x="1512888" y="5143500"/>
            <a:ext cx="1768475" cy="1751013"/>
            <a:chOff x="2289175" y="2041525"/>
            <a:chExt cx="1768475" cy="1751013"/>
          </a:xfrm>
        </p:grpSpPr>
        <p:pic>
          <p:nvPicPr>
            <p:cNvPr id="16" name="Picture 3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9175" y="2305050"/>
              <a:ext cx="631825" cy="644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3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325" y="2041525"/>
              <a:ext cx="631825" cy="644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3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4338" y="2603500"/>
              <a:ext cx="631825" cy="644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3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3350" y="3148013"/>
              <a:ext cx="631825" cy="644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3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5825" y="3044825"/>
              <a:ext cx="631825" cy="644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Picture 3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3963" y="935038"/>
            <a:ext cx="6318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7" descr="Tumor_Group_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14775" y="1074738"/>
            <a:ext cx="2381250" cy="197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2" descr="Antigen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2788" y="4176713"/>
            <a:ext cx="75723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 6"/>
          <p:cNvGrpSpPr>
            <a:grpSpLocks/>
          </p:cNvGrpSpPr>
          <p:nvPr/>
        </p:nvGrpSpPr>
        <p:grpSpPr bwMode="auto">
          <a:xfrm rot="5400000">
            <a:off x="4418013" y="55562"/>
            <a:ext cx="1017588" cy="1503363"/>
            <a:chOff x="2040" y="1950"/>
            <a:chExt cx="834" cy="1125"/>
          </a:xfrm>
        </p:grpSpPr>
        <p:sp>
          <p:nvSpPr>
            <p:cNvPr id="25" name="AutoShape 7"/>
            <p:cNvSpPr>
              <a:spLocks noChangeArrowheads="1"/>
            </p:cNvSpPr>
            <p:nvPr/>
          </p:nvSpPr>
          <p:spPr bwMode="auto">
            <a:xfrm rot="2053711">
              <a:off x="2030" y="2751"/>
              <a:ext cx="834" cy="309"/>
            </a:xfrm>
            <a:prstGeom prst="rightArrow">
              <a:avLst>
                <a:gd name="adj1" fmla="val 64315"/>
                <a:gd name="adj2" fmla="val 93858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tint val="64706"/>
                    <a:invGamma/>
                  </a:schemeClr>
                </a:gs>
              </a:gsLst>
              <a:lin ang="0" scaled="1"/>
            </a:gradFill>
            <a:ln w="12700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charset="-128"/>
                <a:cs typeface="+mn-cs"/>
              </a:endParaRPr>
            </a:p>
          </p:txBody>
        </p:sp>
        <p:sp>
          <p:nvSpPr>
            <p:cNvPr id="26" name="AutoShape 8"/>
            <p:cNvSpPr>
              <a:spLocks noChangeArrowheads="1"/>
            </p:cNvSpPr>
            <p:nvPr/>
          </p:nvSpPr>
          <p:spPr bwMode="auto">
            <a:xfrm rot="-1331091">
              <a:off x="2092" y="1954"/>
              <a:ext cx="769" cy="309"/>
            </a:xfrm>
            <a:prstGeom prst="rightArrow">
              <a:avLst>
                <a:gd name="adj1" fmla="val 64315"/>
                <a:gd name="adj2" fmla="val 86430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tint val="64706"/>
                    <a:invGamma/>
                  </a:schemeClr>
                </a:gs>
              </a:gsLst>
              <a:lin ang="0" scaled="1"/>
            </a:gradFill>
            <a:ln w="12700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charset="-128"/>
                <a:cs typeface="+mn-cs"/>
              </a:endParaRPr>
            </a:p>
          </p:txBody>
        </p:sp>
      </p:grpSp>
      <p:sp>
        <p:nvSpPr>
          <p:cNvPr id="27" name="Text Box 39"/>
          <p:cNvSpPr txBox="1">
            <a:spLocks noChangeArrowheads="1"/>
          </p:cNvSpPr>
          <p:nvPr/>
        </p:nvSpPr>
        <p:spPr bwMode="auto">
          <a:xfrm>
            <a:off x="2817813" y="4259263"/>
            <a:ext cx="2060575" cy="512762"/>
          </a:xfrm>
          <a:prstGeom prst="rect">
            <a:avLst/>
          </a:prstGeom>
          <a:gradFill rotWithShape="0">
            <a:gsLst>
              <a:gs pos="0">
                <a:srgbClr val="005E00"/>
              </a:gs>
              <a:gs pos="50000">
                <a:srgbClr val="00CC00"/>
              </a:gs>
              <a:gs pos="100000">
                <a:srgbClr val="005E00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7A00"/>
            </a:prstShdw>
          </a:effec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5000"/>
              </a:lnSpc>
              <a:defRPr/>
            </a:pPr>
            <a:r>
              <a:rPr lang="en-US" sz="16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Arial" charset="0"/>
              </a:rPr>
              <a:t>Lymphocytes migration</a:t>
            </a:r>
          </a:p>
        </p:txBody>
      </p:sp>
      <p:sp>
        <p:nvSpPr>
          <p:cNvPr id="28" name="Text Box 39"/>
          <p:cNvSpPr txBox="1">
            <a:spLocks noChangeArrowheads="1"/>
          </p:cNvSpPr>
          <p:nvPr/>
        </p:nvSpPr>
        <p:spPr bwMode="auto">
          <a:xfrm>
            <a:off x="5626100" y="3433763"/>
            <a:ext cx="3517900" cy="511175"/>
          </a:xfrm>
          <a:prstGeom prst="rect">
            <a:avLst/>
          </a:prstGeom>
          <a:gradFill rotWithShape="0">
            <a:gsLst>
              <a:gs pos="0">
                <a:srgbClr val="005E00"/>
              </a:gs>
              <a:gs pos="50000">
                <a:srgbClr val="00CC00"/>
              </a:gs>
              <a:gs pos="100000">
                <a:srgbClr val="005E00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7A00"/>
            </a:prstShdw>
          </a:effec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5000"/>
              </a:lnSpc>
              <a:defRPr/>
            </a:pPr>
            <a:r>
              <a:rPr lang="en-US" sz="16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Arial" charset="0"/>
              </a:rPr>
              <a:t>CXCL9/10/11 (CXCR3 ligands)</a:t>
            </a:r>
          </a:p>
          <a:p>
            <a:pPr eaLnBrk="1" hangingPunct="1">
              <a:lnSpc>
                <a:spcPct val="85000"/>
              </a:lnSpc>
              <a:defRPr/>
            </a:pPr>
            <a:r>
              <a:rPr lang="en-US" sz="16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Arial" charset="0"/>
              </a:rPr>
              <a:t>CCL3/4/5 (CCR5 ligands)</a:t>
            </a:r>
          </a:p>
        </p:txBody>
      </p:sp>
      <p:pic>
        <p:nvPicPr>
          <p:cNvPr id="29" name="Picture 33" descr="NK_Cell_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97688" y="1231900"/>
            <a:ext cx="7556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4643438" y="71438"/>
            <a:ext cx="812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>
                <a:solidFill>
                  <a:srgbClr val="002C58"/>
                </a:solidFill>
                <a:latin typeface="Arial Black" charset="0"/>
              </a:rPr>
              <a:t>IL-2</a:t>
            </a:r>
            <a:endParaRPr lang="en-US" sz="2800" i="1">
              <a:solidFill>
                <a:srgbClr val="002C58"/>
              </a:solidFill>
              <a:latin typeface="Times New Roman" charset="0"/>
            </a:endParaRPr>
          </a:p>
        </p:txBody>
      </p:sp>
      <p:sp>
        <p:nvSpPr>
          <p:cNvPr id="31" name="Text Box 19"/>
          <p:cNvSpPr txBox="1">
            <a:spLocks noChangeArrowheads="1"/>
          </p:cNvSpPr>
          <p:nvPr/>
        </p:nvSpPr>
        <p:spPr bwMode="auto">
          <a:xfrm>
            <a:off x="5356225" y="5411788"/>
            <a:ext cx="11414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>
                <a:solidFill>
                  <a:schemeClr val="bg1"/>
                </a:solidFill>
                <a:latin typeface="Arial Black" charset="0"/>
              </a:rPr>
              <a:t>CXCR3</a:t>
            </a:r>
          </a:p>
          <a:p>
            <a:pPr eaLnBrk="1" hangingPunct="1"/>
            <a:r>
              <a:rPr lang="en-US" sz="2000" i="1">
                <a:solidFill>
                  <a:schemeClr val="bg1"/>
                </a:solidFill>
                <a:latin typeface="Arial Black" charset="0"/>
              </a:rPr>
              <a:t>CCR5</a:t>
            </a:r>
            <a:endParaRPr lang="en-US" sz="2800" i="1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32" name="Text Box 19"/>
          <p:cNvSpPr txBox="1">
            <a:spLocks noChangeArrowheads="1"/>
          </p:cNvSpPr>
          <p:nvPr/>
        </p:nvSpPr>
        <p:spPr bwMode="auto">
          <a:xfrm>
            <a:off x="7104063" y="2105025"/>
            <a:ext cx="2138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>
                <a:solidFill>
                  <a:schemeClr val="bg1"/>
                </a:solidFill>
                <a:latin typeface="Arial Black" charset="0"/>
              </a:rPr>
              <a:t>Dendritc cells</a:t>
            </a:r>
            <a:endParaRPr lang="en-US" sz="2800" i="1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33" name="Text Box 19"/>
          <p:cNvSpPr txBox="1">
            <a:spLocks noChangeArrowheads="1"/>
          </p:cNvSpPr>
          <p:nvPr/>
        </p:nvSpPr>
        <p:spPr bwMode="auto">
          <a:xfrm>
            <a:off x="6897688" y="674688"/>
            <a:ext cx="1708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>
                <a:solidFill>
                  <a:schemeClr val="bg1"/>
                </a:solidFill>
                <a:latin typeface="Arial Black" charset="0"/>
              </a:rPr>
              <a:t>Monocytes</a:t>
            </a:r>
            <a:endParaRPr lang="en-US" sz="2800" i="1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34" name="TextBox 47"/>
          <p:cNvSpPr txBox="1">
            <a:spLocks noChangeArrowheads="1"/>
          </p:cNvSpPr>
          <p:nvPr/>
        </p:nvSpPr>
        <p:spPr bwMode="auto">
          <a:xfrm>
            <a:off x="3924300" y="5480050"/>
            <a:ext cx="812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CTL Th1</a:t>
            </a:r>
          </a:p>
          <a:p>
            <a:pPr eaLnBrk="1" hangingPunct="1"/>
            <a:r>
              <a:rPr lang="en-US" sz="1800" b="1"/>
              <a:t>NK</a:t>
            </a:r>
          </a:p>
        </p:txBody>
      </p:sp>
      <p:pic>
        <p:nvPicPr>
          <p:cNvPr id="36" name="Picture 3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2000" y="977900"/>
            <a:ext cx="6318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9413" y="1579563"/>
            <a:ext cx="6318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Box 19"/>
          <p:cNvSpPr txBox="1">
            <a:spLocks noChangeArrowheads="1"/>
          </p:cNvSpPr>
          <p:nvPr/>
        </p:nvSpPr>
        <p:spPr bwMode="auto">
          <a:xfrm>
            <a:off x="3030538" y="1579563"/>
            <a:ext cx="18272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 dirty="0">
                <a:solidFill>
                  <a:schemeClr val="bg1"/>
                </a:solidFill>
                <a:latin typeface="Arial Black" charset="0"/>
              </a:rPr>
              <a:t>Tumor cells</a:t>
            </a:r>
            <a:endParaRPr lang="en-US" sz="2800" i="1" dirty="0">
              <a:solidFill>
                <a:schemeClr val="bg1"/>
              </a:solidFill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6.61425E-6 C -0.04114 -0.07677 -0.08229 -0.15332 -0.09479 -0.21438 C -0.10729 -0.27543 -0.0967 -0.31521 -0.07517 -0.36678 C -0.05364 -0.41835 0.00625 -0.4845 0.03386 -0.52404 C 0.06146 -0.56359 0.07969 -0.59342 0.09098 -0.60383 C 0.10226 -0.61424 0.10174 -0.58602 0.10139 -0.58649 C 0.10087 -0.58695 0.09462 -0.59712 0.08837 -0.60707 " pathEditMode="relative" ptsTypes="aaaaaaA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7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c 4"/>
          <p:cNvSpPr>
            <a:spLocks/>
          </p:cNvSpPr>
          <p:nvPr/>
        </p:nvSpPr>
        <p:spPr bwMode="auto">
          <a:xfrm>
            <a:off x="896938" y="5070475"/>
            <a:ext cx="7413625" cy="1787525"/>
          </a:xfrm>
          <a:custGeom>
            <a:avLst/>
            <a:gdLst>
              <a:gd name="T0" fmla="*/ 0 w 43200"/>
              <a:gd name="T1" fmla="*/ 2147483647 h 21600"/>
              <a:gd name="T2" fmla="*/ 2147483647 w 43200"/>
              <a:gd name="T3" fmla="*/ 2147483647 h 21600"/>
              <a:gd name="T4" fmla="*/ 2147483647 w 43200"/>
              <a:gd name="T5" fmla="*/ 2147483647 h 21600"/>
              <a:gd name="T6" fmla="*/ 0 60000 65536"/>
              <a:gd name="T7" fmla="*/ 0 60000 65536"/>
              <a:gd name="T8" fmla="*/ 0 60000 65536"/>
              <a:gd name="T9" fmla="*/ 0 w 43200"/>
              <a:gd name="T10" fmla="*/ 0 h 21600"/>
              <a:gd name="T11" fmla="*/ 43200 w 432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21600" fill="none" extrusionOk="0">
                <a:moveTo>
                  <a:pt x="0" y="21596"/>
                </a:moveTo>
                <a:cubicBezTo>
                  <a:pt x="2" y="9668"/>
                  <a:pt x="9672" y="-1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</a:path>
              <a:path w="43200" h="21600" stroke="0" extrusionOk="0">
                <a:moveTo>
                  <a:pt x="0" y="21596"/>
                </a:moveTo>
                <a:cubicBezTo>
                  <a:pt x="2" y="9668"/>
                  <a:pt x="9672" y="-1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lnTo>
                  <a:pt x="21600" y="21600"/>
                </a:lnTo>
                <a:lnTo>
                  <a:pt x="0" y="21596"/>
                </a:lnTo>
                <a:close/>
              </a:path>
            </a:pathLst>
          </a:custGeom>
          <a:solidFill>
            <a:srgbClr val="FF0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4413" y="6403975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b="1">
                <a:solidFill>
                  <a:schemeClr val="bg1"/>
                </a:solidFill>
                <a:latin typeface="Calibri" charset="0"/>
              </a:rPr>
              <a:t>BLOOD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835025" y="674688"/>
            <a:ext cx="7924800" cy="2946400"/>
            <a:chOff x="528" y="1056"/>
            <a:chExt cx="4992" cy="1292"/>
          </a:xfrm>
        </p:grpSpPr>
        <p:sp>
          <p:nvSpPr>
            <p:cNvPr id="7" name="Arc 6"/>
            <p:cNvSpPr>
              <a:spLocks/>
            </p:cNvSpPr>
            <p:nvPr/>
          </p:nvSpPr>
          <p:spPr bwMode="auto">
            <a:xfrm flipV="1">
              <a:off x="528" y="1056"/>
              <a:ext cx="4992" cy="1292"/>
            </a:xfrm>
            <a:custGeom>
              <a:avLst/>
              <a:gdLst>
                <a:gd name="T0" fmla="*/ 0 w 43200"/>
                <a:gd name="T1" fmla="*/ 0 h 21749"/>
                <a:gd name="T2" fmla="*/ 0 w 43200"/>
                <a:gd name="T3" fmla="*/ 0 h 21749"/>
                <a:gd name="T4" fmla="*/ 0 w 43200"/>
                <a:gd name="T5" fmla="*/ 0 h 21749"/>
                <a:gd name="T6" fmla="*/ 0 60000 65536"/>
                <a:gd name="T7" fmla="*/ 0 60000 65536"/>
                <a:gd name="T8" fmla="*/ 0 60000 65536"/>
                <a:gd name="T9" fmla="*/ 0 w 43200"/>
                <a:gd name="T10" fmla="*/ 0 h 21749"/>
                <a:gd name="T11" fmla="*/ 43200 w 43200"/>
                <a:gd name="T12" fmla="*/ 21749 h 217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21749" fill="none" extrusionOk="0">
                  <a:moveTo>
                    <a:pt x="0" y="21749"/>
                  </a:moveTo>
                  <a:cubicBezTo>
                    <a:pt x="0" y="21699"/>
                    <a:pt x="0" y="216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1637"/>
                    <a:pt x="43199" y="21675"/>
                    <a:pt x="43199" y="21713"/>
                  </a:cubicBezTo>
                </a:path>
                <a:path w="43200" h="21749" stroke="0" extrusionOk="0">
                  <a:moveTo>
                    <a:pt x="0" y="21749"/>
                  </a:moveTo>
                  <a:cubicBezTo>
                    <a:pt x="0" y="21699"/>
                    <a:pt x="0" y="216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21637"/>
                    <a:pt x="43199" y="21675"/>
                    <a:pt x="43199" y="21713"/>
                  </a:cubicBezTo>
                  <a:lnTo>
                    <a:pt x="21600" y="21600"/>
                  </a:lnTo>
                  <a:lnTo>
                    <a:pt x="0" y="21749"/>
                  </a:lnTo>
                  <a:close/>
                </a:path>
              </a:pathLst>
            </a:custGeom>
            <a:gradFill rotWithShape="1">
              <a:gsLst>
                <a:gs pos="0">
                  <a:srgbClr val="C5BEB6"/>
                </a:gs>
                <a:gs pos="100000">
                  <a:srgbClr val="77665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Arc 7"/>
            <p:cNvSpPr>
              <a:spLocks/>
            </p:cNvSpPr>
            <p:nvPr/>
          </p:nvSpPr>
          <p:spPr bwMode="auto">
            <a:xfrm flipV="1">
              <a:off x="693" y="1057"/>
              <a:ext cx="4669" cy="1126"/>
            </a:xfrm>
            <a:custGeom>
              <a:avLst/>
              <a:gdLst>
                <a:gd name="T0" fmla="*/ 0 w 43200"/>
                <a:gd name="T1" fmla="*/ 0 h 21600"/>
                <a:gd name="T2" fmla="*/ 0 w 43200"/>
                <a:gd name="T3" fmla="*/ 0 h 21600"/>
                <a:gd name="T4" fmla="*/ 0 w 43200"/>
                <a:gd name="T5" fmla="*/ 0 h 216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21600"/>
                <a:gd name="T11" fmla="*/ 43200 w 432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21600" fill="none" extrusionOk="0">
                  <a:moveTo>
                    <a:pt x="0" y="21596"/>
                  </a:moveTo>
                  <a:cubicBezTo>
                    <a:pt x="2" y="9668"/>
                    <a:pt x="9672" y="-1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</a:path>
                <a:path w="43200" h="21600" stroke="0" extrusionOk="0">
                  <a:moveTo>
                    <a:pt x="0" y="21596"/>
                  </a:moveTo>
                  <a:cubicBezTo>
                    <a:pt x="2" y="9668"/>
                    <a:pt x="9672" y="-1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lnTo>
                    <a:pt x="21600" y="21600"/>
                  </a:lnTo>
                  <a:lnTo>
                    <a:pt x="0" y="21596"/>
                  </a:lnTo>
                  <a:close/>
                </a:path>
              </a:pathLst>
            </a:custGeom>
            <a:gradFill rotWithShape="1">
              <a:gsLst>
                <a:gs pos="0">
                  <a:srgbClr val="776655"/>
                </a:gs>
                <a:gs pos="100000">
                  <a:srgbClr val="453B3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878388" y="1619250"/>
            <a:ext cx="80803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Arial Black" charset="0"/>
              </a:rPr>
              <a:t>Tumor</a:t>
            </a:r>
            <a:br>
              <a:rPr lang="en-US" sz="1400">
                <a:latin typeface="Arial Black" charset="0"/>
              </a:rPr>
            </a:br>
            <a:r>
              <a:rPr lang="en-US" sz="1400">
                <a:latin typeface="Arial Black" charset="0"/>
              </a:rPr>
              <a:t>cells</a:t>
            </a:r>
            <a:endParaRPr lang="en-US" sz="1800">
              <a:latin typeface="Arial Black" charset="0"/>
            </a:endParaRPr>
          </a:p>
        </p:txBody>
      </p:sp>
      <p:sp>
        <p:nvSpPr>
          <p:cNvPr id="10" name="Freeform 12"/>
          <p:cNvSpPr>
            <a:spLocks/>
          </p:cNvSpPr>
          <p:nvPr/>
        </p:nvSpPr>
        <p:spPr bwMode="auto">
          <a:xfrm>
            <a:off x="6611938" y="1976438"/>
            <a:ext cx="2006600" cy="4327525"/>
          </a:xfrm>
          <a:custGeom>
            <a:avLst/>
            <a:gdLst>
              <a:gd name="T0" fmla="*/ 0 w 1264"/>
              <a:gd name="T1" fmla="*/ 2147483647 h 2509"/>
              <a:gd name="T2" fmla="*/ 2147483647 w 1264"/>
              <a:gd name="T3" fmla="*/ 0 h 2509"/>
              <a:gd name="T4" fmla="*/ 2147483647 w 1264"/>
              <a:gd name="T5" fmla="*/ 2147483647 h 2509"/>
              <a:gd name="T6" fmla="*/ 2147483647 w 1264"/>
              <a:gd name="T7" fmla="*/ 2147483647 h 2509"/>
              <a:gd name="T8" fmla="*/ 2147483647 w 1264"/>
              <a:gd name="T9" fmla="*/ 2147483647 h 2509"/>
              <a:gd name="T10" fmla="*/ 2147483647 w 1264"/>
              <a:gd name="T11" fmla="*/ 2147483647 h 2509"/>
              <a:gd name="T12" fmla="*/ 2147483647 w 1264"/>
              <a:gd name="T13" fmla="*/ 2147483647 h 2509"/>
              <a:gd name="T14" fmla="*/ 0 w 1264"/>
              <a:gd name="T15" fmla="*/ 2147483647 h 250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264"/>
              <a:gd name="T25" fmla="*/ 0 h 2509"/>
              <a:gd name="T26" fmla="*/ 1264 w 1264"/>
              <a:gd name="T27" fmla="*/ 2509 h 250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264" h="2509">
                <a:moveTo>
                  <a:pt x="0" y="468"/>
                </a:moveTo>
                <a:cubicBezTo>
                  <a:pt x="0" y="468"/>
                  <a:pt x="238" y="339"/>
                  <a:pt x="325" y="0"/>
                </a:cubicBezTo>
                <a:cubicBezTo>
                  <a:pt x="1264" y="1073"/>
                  <a:pt x="743" y="2035"/>
                  <a:pt x="514" y="2249"/>
                </a:cubicBezTo>
                <a:lnTo>
                  <a:pt x="585" y="2335"/>
                </a:lnTo>
                <a:lnTo>
                  <a:pt x="222" y="2509"/>
                </a:lnTo>
                <a:lnTo>
                  <a:pt x="301" y="2051"/>
                </a:lnTo>
                <a:lnTo>
                  <a:pt x="380" y="2122"/>
                </a:lnTo>
                <a:cubicBezTo>
                  <a:pt x="380" y="2122"/>
                  <a:pt x="806" y="1231"/>
                  <a:pt x="0" y="468"/>
                </a:cubicBezTo>
                <a:close/>
              </a:path>
            </a:pathLst>
          </a:custGeom>
          <a:gradFill rotWithShape="0">
            <a:gsLst>
              <a:gs pos="0">
                <a:srgbClr val="FF8000">
                  <a:alpha val="29999"/>
                </a:srgbClr>
              </a:gs>
              <a:gs pos="100000">
                <a:srgbClr val="FF8000">
                  <a:alpha val="95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Freeform 15"/>
          <p:cNvSpPr>
            <a:spLocks/>
          </p:cNvSpPr>
          <p:nvPr/>
        </p:nvSpPr>
        <p:spPr bwMode="auto">
          <a:xfrm>
            <a:off x="1014413" y="2794000"/>
            <a:ext cx="2220912" cy="3509963"/>
          </a:xfrm>
          <a:custGeom>
            <a:avLst/>
            <a:gdLst>
              <a:gd name="T0" fmla="*/ 2147483647 w 1270"/>
              <a:gd name="T1" fmla="*/ 2147483647 h 2081"/>
              <a:gd name="T2" fmla="*/ 2147483647 w 1270"/>
              <a:gd name="T3" fmla="*/ 2147483647 h 2081"/>
              <a:gd name="T4" fmla="*/ 2147483647 w 1270"/>
              <a:gd name="T5" fmla="*/ 2147483647 h 2081"/>
              <a:gd name="T6" fmla="*/ 2147483647 w 1270"/>
              <a:gd name="T7" fmla="*/ 2147483647 h 2081"/>
              <a:gd name="T8" fmla="*/ 2147483647 w 1270"/>
              <a:gd name="T9" fmla="*/ 0 h 2081"/>
              <a:gd name="T10" fmla="*/ 2147483647 w 1270"/>
              <a:gd name="T11" fmla="*/ 2147483647 h 2081"/>
              <a:gd name="T12" fmla="*/ 2147483647 w 1270"/>
              <a:gd name="T13" fmla="*/ 2147483647 h 2081"/>
              <a:gd name="T14" fmla="*/ 2147483647 w 1270"/>
              <a:gd name="T15" fmla="*/ 2147483647 h 208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270"/>
              <a:gd name="T25" fmla="*/ 0 h 2081"/>
              <a:gd name="T26" fmla="*/ 1270 w 1270"/>
              <a:gd name="T27" fmla="*/ 2081 h 208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270" h="2081">
                <a:moveTo>
                  <a:pt x="1270" y="1655"/>
                </a:moveTo>
                <a:cubicBezTo>
                  <a:pt x="1270" y="1655"/>
                  <a:pt x="1105" y="1757"/>
                  <a:pt x="1065" y="2081"/>
                </a:cubicBezTo>
                <a:cubicBezTo>
                  <a:pt x="0" y="1189"/>
                  <a:pt x="603" y="324"/>
                  <a:pt x="861" y="177"/>
                </a:cubicBezTo>
                <a:lnTo>
                  <a:pt x="805" y="89"/>
                </a:lnTo>
                <a:lnTo>
                  <a:pt x="1189" y="0"/>
                </a:lnTo>
                <a:lnTo>
                  <a:pt x="1041" y="387"/>
                </a:lnTo>
                <a:lnTo>
                  <a:pt x="974" y="311"/>
                </a:lnTo>
                <a:cubicBezTo>
                  <a:pt x="974" y="311"/>
                  <a:pt x="450" y="968"/>
                  <a:pt x="1270" y="1655"/>
                </a:cubicBezTo>
                <a:close/>
              </a:path>
            </a:pathLst>
          </a:custGeom>
          <a:gradFill rotWithShape="0">
            <a:gsLst>
              <a:gs pos="0">
                <a:srgbClr val="00CC00">
                  <a:alpha val="95000"/>
                </a:srgbClr>
              </a:gs>
              <a:gs pos="100000">
                <a:srgbClr val="00CC00">
                  <a:alpha val="29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1100138" y="674688"/>
            <a:ext cx="1238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>
                <a:solidFill>
                  <a:schemeClr val="bg1"/>
                </a:solidFill>
                <a:latin typeface="Arial Black" charset="0"/>
              </a:rPr>
              <a:t>TUMOR</a:t>
            </a:r>
            <a:endParaRPr lang="en-US" sz="2800" i="1">
              <a:solidFill>
                <a:schemeClr val="bg1"/>
              </a:solidFill>
              <a:latin typeface="Times New Roman" charset="0"/>
            </a:endParaRPr>
          </a:p>
        </p:txBody>
      </p:sp>
      <p:pic>
        <p:nvPicPr>
          <p:cNvPr id="13" name="Picture 2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1200000">
            <a:off x="5856288" y="1633538"/>
            <a:ext cx="1414462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325" y="4933950"/>
            <a:ext cx="193992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46"/>
          <p:cNvGrpSpPr>
            <a:grpSpLocks/>
          </p:cNvGrpSpPr>
          <p:nvPr/>
        </p:nvGrpSpPr>
        <p:grpSpPr bwMode="auto">
          <a:xfrm>
            <a:off x="1512888" y="5143500"/>
            <a:ext cx="1768475" cy="1751013"/>
            <a:chOff x="2289175" y="2041525"/>
            <a:chExt cx="1768475" cy="1751013"/>
          </a:xfrm>
        </p:grpSpPr>
        <p:pic>
          <p:nvPicPr>
            <p:cNvPr id="16" name="Picture 3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9175" y="2305050"/>
              <a:ext cx="631825" cy="644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3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325" y="2041525"/>
              <a:ext cx="631825" cy="644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3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4338" y="2603500"/>
              <a:ext cx="631825" cy="644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3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3350" y="3148013"/>
              <a:ext cx="631825" cy="644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3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5825" y="3044825"/>
              <a:ext cx="631825" cy="644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Picture 3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3963" y="935038"/>
            <a:ext cx="6318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7" descr="Tumor_Group_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14775" y="1074738"/>
            <a:ext cx="2381250" cy="197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2" descr="Antigen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2788" y="4176713"/>
            <a:ext cx="75723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39"/>
          <p:cNvSpPr txBox="1">
            <a:spLocks noChangeArrowheads="1"/>
          </p:cNvSpPr>
          <p:nvPr/>
        </p:nvSpPr>
        <p:spPr bwMode="auto">
          <a:xfrm>
            <a:off x="2817813" y="4259263"/>
            <a:ext cx="2060575" cy="512762"/>
          </a:xfrm>
          <a:prstGeom prst="rect">
            <a:avLst/>
          </a:prstGeom>
          <a:gradFill rotWithShape="0">
            <a:gsLst>
              <a:gs pos="0">
                <a:srgbClr val="005E00"/>
              </a:gs>
              <a:gs pos="50000">
                <a:srgbClr val="00CC00"/>
              </a:gs>
              <a:gs pos="100000">
                <a:srgbClr val="005E00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7A00"/>
            </a:prstShdw>
          </a:effec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5000"/>
              </a:lnSpc>
              <a:defRPr/>
            </a:pPr>
            <a:r>
              <a:rPr lang="en-US" sz="16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Arial" charset="0"/>
              </a:rPr>
              <a:t>Lymphocytes migration</a:t>
            </a:r>
          </a:p>
        </p:txBody>
      </p:sp>
      <p:sp>
        <p:nvSpPr>
          <p:cNvPr id="25" name="Text Box 39"/>
          <p:cNvSpPr txBox="1">
            <a:spLocks noChangeArrowheads="1"/>
          </p:cNvSpPr>
          <p:nvPr/>
        </p:nvSpPr>
        <p:spPr bwMode="auto">
          <a:xfrm>
            <a:off x="5626100" y="3433763"/>
            <a:ext cx="3517900" cy="511175"/>
          </a:xfrm>
          <a:prstGeom prst="rect">
            <a:avLst/>
          </a:prstGeom>
          <a:gradFill rotWithShape="0">
            <a:gsLst>
              <a:gs pos="0">
                <a:srgbClr val="005E00"/>
              </a:gs>
              <a:gs pos="50000">
                <a:srgbClr val="00CC00"/>
              </a:gs>
              <a:gs pos="100000">
                <a:srgbClr val="005E00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7A00"/>
            </a:prstShdw>
          </a:effec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5000"/>
              </a:lnSpc>
              <a:defRPr/>
            </a:pPr>
            <a:r>
              <a:rPr lang="en-US" sz="16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Arial" charset="0"/>
              </a:rPr>
              <a:t>CXCL9/10/11 (CXCR3 ligands)</a:t>
            </a:r>
          </a:p>
          <a:p>
            <a:pPr eaLnBrk="1" hangingPunct="1">
              <a:lnSpc>
                <a:spcPct val="85000"/>
              </a:lnSpc>
              <a:defRPr/>
            </a:pPr>
            <a:r>
              <a:rPr lang="en-US" sz="16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  <a:cs typeface="Arial" charset="0"/>
              </a:rPr>
              <a:t>CCL3/4/5 (CCR5 ligands)</a:t>
            </a:r>
          </a:p>
        </p:txBody>
      </p:sp>
      <p:pic>
        <p:nvPicPr>
          <p:cNvPr id="26" name="Picture 33" descr="NK_Cell_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97688" y="1231900"/>
            <a:ext cx="7556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19"/>
          <p:cNvSpPr txBox="1">
            <a:spLocks noChangeArrowheads="1"/>
          </p:cNvSpPr>
          <p:nvPr/>
        </p:nvSpPr>
        <p:spPr bwMode="auto">
          <a:xfrm>
            <a:off x="5356225" y="5411788"/>
            <a:ext cx="11414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>
                <a:solidFill>
                  <a:schemeClr val="bg1"/>
                </a:solidFill>
                <a:latin typeface="Arial Black" charset="0"/>
              </a:rPr>
              <a:t>CXCR3</a:t>
            </a:r>
          </a:p>
          <a:p>
            <a:pPr eaLnBrk="1" hangingPunct="1"/>
            <a:r>
              <a:rPr lang="en-US" sz="2000" i="1">
                <a:solidFill>
                  <a:schemeClr val="bg1"/>
                </a:solidFill>
                <a:latin typeface="Arial Black" charset="0"/>
              </a:rPr>
              <a:t>CCR5</a:t>
            </a:r>
            <a:endParaRPr lang="en-US" sz="2800" i="1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28" name="Text Box 19"/>
          <p:cNvSpPr txBox="1">
            <a:spLocks noChangeArrowheads="1"/>
          </p:cNvSpPr>
          <p:nvPr/>
        </p:nvSpPr>
        <p:spPr bwMode="auto">
          <a:xfrm>
            <a:off x="7104063" y="2105025"/>
            <a:ext cx="2138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>
                <a:solidFill>
                  <a:schemeClr val="bg1"/>
                </a:solidFill>
                <a:latin typeface="Arial Black" charset="0"/>
              </a:rPr>
              <a:t>Dendritc cells</a:t>
            </a:r>
            <a:endParaRPr lang="en-US" sz="2800" i="1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29" name="Text Box 19"/>
          <p:cNvSpPr txBox="1">
            <a:spLocks noChangeArrowheads="1"/>
          </p:cNvSpPr>
          <p:nvPr/>
        </p:nvSpPr>
        <p:spPr bwMode="auto">
          <a:xfrm>
            <a:off x="6897688" y="674688"/>
            <a:ext cx="1708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>
                <a:solidFill>
                  <a:schemeClr val="bg1"/>
                </a:solidFill>
                <a:latin typeface="Arial Black" charset="0"/>
              </a:rPr>
              <a:t>Monocytes</a:t>
            </a:r>
            <a:endParaRPr lang="en-US" sz="2800" i="1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30" name="TextBox 47"/>
          <p:cNvSpPr txBox="1">
            <a:spLocks noChangeArrowheads="1"/>
          </p:cNvSpPr>
          <p:nvPr/>
        </p:nvSpPr>
        <p:spPr bwMode="auto">
          <a:xfrm>
            <a:off x="3924300" y="5480050"/>
            <a:ext cx="812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CTL Th1</a:t>
            </a:r>
          </a:p>
          <a:p>
            <a:pPr eaLnBrk="1" hangingPunct="1"/>
            <a:r>
              <a:rPr lang="en-US" sz="1800" b="1"/>
              <a:t>NK</a:t>
            </a:r>
          </a:p>
        </p:txBody>
      </p:sp>
      <p:pic>
        <p:nvPicPr>
          <p:cNvPr id="31" name="Picture 3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2000" y="977900"/>
            <a:ext cx="6318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9413" y="1579563"/>
            <a:ext cx="6318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Immagine 32" descr="CNTs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7242825">
            <a:off x="4184607" y="-168756"/>
            <a:ext cx="1080120" cy="1641823"/>
          </a:xfrm>
          <a:prstGeom prst="rect">
            <a:avLst/>
          </a:prstGeom>
        </p:spPr>
      </p:pic>
      <p:sp>
        <p:nvSpPr>
          <p:cNvPr id="34" name="AutoShape 8"/>
          <p:cNvSpPr>
            <a:spLocks noChangeArrowheads="1"/>
          </p:cNvSpPr>
          <p:nvPr/>
        </p:nvSpPr>
        <p:spPr bwMode="auto">
          <a:xfrm rot="4068909">
            <a:off x="5048567" y="1177544"/>
            <a:ext cx="702655" cy="412924"/>
          </a:xfrm>
          <a:prstGeom prst="rightArrow">
            <a:avLst>
              <a:gd name="adj1" fmla="val 64315"/>
              <a:gd name="adj2" fmla="val 86430"/>
            </a:avLst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tint val="64706"/>
                  <a:invGamma/>
                </a:schemeClr>
              </a:gs>
            </a:gsLst>
            <a:lin ang="0" scaled="1"/>
          </a:gradFill>
          <a:ln w="1270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-128"/>
              <a:cs typeface="+mn-cs"/>
            </a:endParaRPr>
          </a:p>
        </p:txBody>
      </p: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3030538" y="1579563"/>
            <a:ext cx="18272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 dirty="0">
                <a:solidFill>
                  <a:schemeClr val="bg1"/>
                </a:solidFill>
                <a:latin typeface="Arial Black" charset="0"/>
              </a:rPr>
              <a:t>Tumor cells</a:t>
            </a:r>
            <a:endParaRPr lang="en-US" sz="2800" i="1" dirty="0">
              <a:solidFill>
                <a:schemeClr val="bg1"/>
              </a:solidFill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6.61425E-6 C -0.04114 -0.07677 -0.08229 -0.15332 -0.09479 -0.21438 C -0.10729 -0.27543 -0.0967 -0.31521 -0.07517 -0.36678 C -0.05364 -0.41835 0.00625 -0.4845 0.03386 -0.52404 C 0.06146 -0.56359 0.07969 -0.59342 0.09098 -0.60383 C 0.10226 -0.61424 0.10174 -0.58602 0.10139 -0.58649 C 0.10087 -0.58695 0.09462 -0.59712 0.08837 -0.60707 " pathEditMode="relative" ptsTypes="aaaaaaA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4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/>
          <p:cNvSpPr/>
          <p:nvPr/>
        </p:nvSpPr>
        <p:spPr>
          <a:xfrm>
            <a:off x="107504" y="311598"/>
            <a:ext cx="2267744" cy="57606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  <a:latin typeface="Arial Black" pitchFamily="34" charset="0"/>
              </a:rPr>
              <a:t>- </a:t>
            </a:r>
            <a:r>
              <a:rPr lang="it-IT" dirty="0" err="1" smtClean="0">
                <a:solidFill>
                  <a:schemeClr val="tx1"/>
                </a:solidFill>
                <a:latin typeface="Arial Black" pitchFamily="34" charset="0"/>
              </a:rPr>
              <a:t>Carbon</a:t>
            </a:r>
            <a:r>
              <a:rPr lang="it-IT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it-IT" dirty="0" err="1" smtClean="0">
                <a:solidFill>
                  <a:schemeClr val="tx1"/>
                </a:solidFill>
                <a:latin typeface="Arial Black" pitchFamily="34" charset="0"/>
              </a:rPr>
              <a:t>Nanotubes</a:t>
            </a:r>
            <a:endParaRPr lang="it-IT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5" name="Ovale 4"/>
          <p:cNvSpPr/>
          <p:nvPr/>
        </p:nvSpPr>
        <p:spPr>
          <a:xfrm>
            <a:off x="2411760" y="260649"/>
            <a:ext cx="3168352" cy="7200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 smtClean="0">
                <a:solidFill>
                  <a:schemeClr val="tx1"/>
                </a:solidFill>
                <a:latin typeface="Arial Black" pitchFamily="34" charset="0"/>
              </a:rPr>
              <a:t>3. </a:t>
            </a:r>
            <a:r>
              <a:rPr lang="it-IT" sz="1400" b="1" dirty="0" err="1" smtClean="0">
                <a:solidFill>
                  <a:schemeClr val="tx1"/>
                </a:solidFill>
                <a:latin typeface="Arial Black" pitchFamily="34" charset="0"/>
              </a:rPr>
              <a:t>Interaction</a:t>
            </a:r>
            <a:r>
              <a:rPr lang="it-IT" sz="1400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it-IT" sz="1400" b="1" dirty="0" err="1" smtClean="0">
                <a:solidFill>
                  <a:schemeClr val="tx1"/>
                </a:solidFill>
                <a:latin typeface="Arial Black" pitchFamily="34" charset="0"/>
              </a:rPr>
              <a:t>with</a:t>
            </a:r>
            <a:r>
              <a:rPr lang="it-IT" sz="1400" b="1" dirty="0" smtClean="0">
                <a:solidFill>
                  <a:schemeClr val="tx1"/>
                </a:solidFill>
                <a:latin typeface="Arial Black" pitchFamily="34" charset="0"/>
              </a:rPr>
              <a:t> the immune system</a:t>
            </a:r>
            <a:endParaRPr lang="it-IT" sz="14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6" name="Imag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916832"/>
            <a:ext cx="5616624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/>
          <p:cNvSpPr/>
          <p:nvPr/>
        </p:nvSpPr>
        <p:spPr>
          <a:xfrm>
            <a:off x="107504" y="311598"/>
            <a:ext cx="2267744" cy="57606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  <a:latin typeface="Arial Black" pitchFamily="34" charset="0"/>
              </a:rPr>
              <a:t>- </a:t>
            </a:r>
            <a:r>
              <a:rPr lang="it-IT" dirty="0" err="1" smtClean="0">
                <a:solidFill>
                  <a:schemeClr val="tx1"/>
                </a:solidFill>
                <a:latin typeface="Arial Black" pitchFamily="34" charset="0"/>
              </a:rPr>
              <a:t>Carbon</a:t>
            </a:r>
            <a:r>
              <a:rPr lang="it-IT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it-IT" dirty="0" err="1" smtClean="0">
                <a:solidFill>
                  <a:schemeClr val="tx1"/>
                </a:solidFill>
                <a:latin typeface="Arial Black" pitchFamily="34" charset="0"/>
              </a:rPr>
              <a:t>Nanotubes</a:t>
            </a:r>
            <a:endParaRPr lang="it-IT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5" name="Ovale 4"/>
          <p:cNvSpPr/>
          <p:nvPr/>
        </p:nvSpPr>
        <p:spPr>
          <a:xfrm>
            <a:off x="2411760" y="260649"/>
            <a:ext cx="3168352" cy="7200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 smtClean="0">
                <a:solidFill>
                  <a:schemeClr val="tx1"/>
                </a:solidFill>
                <a:latin typeface="Arial Black" pitchFamily="34" charset="0"/>
              </a:rPr>
              <a:t>3. </a:t>
            </a:r>
            <a:r>
              <a:rPr lang="it-IT" sz="1400" b="1" dirty="0" err="1" smtClean="0">
                <a:solidFill>
                  <a:schemeClr val="tx1"/>
                </a:solidFill>
                <a:latin typeface="Arial Black" pitchFamily="34" charset="0"/>
              </a:rPr>
              <a:t>Interaction</a:t>
            </a:r>
            <a:r>
              <a:rPr lang="it-IT" sz="1400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it-IT" sz="1400" b="1" dirty="0" err="1" smtClean="0">
                <a:solidFill>
                  <a:schemeClr val="tx1"/>
                </a:solidFill>
                <a:latin typeface="Arial Black" pitchFamily="34" charset="0"/>
              </a:rPr>
              <a:t>with</a:t>
            </a:r>
            <a:r>
              <a:rPr lang="it-IT" sz="1400" b="1" dirty="0" smtClean="0">
                <a:solidFill>
                  <a:schemeClr val="tx1"/>
                </a:solidFill>
                <a:latin typeface="Arial Black" pitchFamily="34" charset="0"/>
              </a:rPr>
              <a:t> the immune system</a:t>
            </a:r>
            <a:endParaRPr lang="it-IT" sz="14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8021" t="16044" r="6197" b="13196"/>
          <a:stretch>
            <a:fillRect/>
          </a:stretch>
        </p:blipFill>
        <p:spPr bwMode="auto">
          <a:xfrm>
            <a:off x="125506" y="1556792"/>
            <a:ext cx="891099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/>
          <p:cNvSpPr/>
          <p:nvPr/>
        </p:nvSpPr>
        <p:spPr>
          <a:xfrm>
            <a:off x="107504" y="311598"/>
            <a:ext cx="2267744" cy="57606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  <a:latin typeface="Arial Black" pitchFamily="34" charset="0"/>
              </a:rPr>
              <a:t>- </a:t>
            </a:r>
            <a:r>
              <a:rPr lang="it-IT" dirty="0" err="1" smtClean="0">
                <a:solidFill>
                  <a:schemeClr val="tx1"/>
                </a:solidFill>
                <a:latin typeface="Arial Black" pitchFamily="34" charset="0"/>
              </a:rPr>
              <a:t>Carbon</a:t>
            </a:r>
            <a:r>
              <a:rPr lang="it-IT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it-IT" dirty="0" err="1" smtClean="0">
                <a:solidFill>
                  <a:schemeClr val="tx1"/>
                </a:solidFill>
                <a:latin typeface="Arial Black" pitchFamily="34" charset="0"/>
              </a:rPr>
              <a:t>Nanotubes</a:t>
            </a:r>
            <a:endParaRPr lang="it-IT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5" name="Ovale 4"/>
          <p:cNvSpPr/>
          <p:nvPr/>
        </p:nvSpPr>
        <p:spPr>
          <a:xfrm>
            <a:off x="2411760" y="260649"/>
            <a:ext cx="3168352" cy="7200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 smtClean="0">
                <a:solidFill>
                  <a:schemeClr val="tx1"/>
                </a:solidFill>
                <a:latin typeface="Arial Black" pitchFamily="34" charset="0"/>
              </a:rPr>
              <a:t>3. </a:t>
            </a:r>
            <a:r>
              <a:rPr lang="it-IT" sz="1400" b="1" dirty="0" err="1" smtClean="0">
                <a:solidFill>
                  <a:schemeClr val="tx1"/>
                </a:solidFill>
                <a:latin typeface="Arial Black" pitchFamily="34" charset="0"/>
              </a:rPr>
              <a:t>Interaction</a:t>
            </a:r>
            <a:r>
              <a:rPr lang="it-IT" sz="1400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it-IT" sz="1400" b="1" dirty="0" err="1" smtClean="0">
                <a:solidFill>
                  <a:schemeClr val="tx1"/>
                </a:solidFill>
                <a:latin typeface="Arial Black" pitchFamily="34" charset="0"/>
              </a:rPr>
              <a:t>with</a:t>
            </a:r>
            <a:r>
              <a:rPr lang="it-IT" sz="1400" b="1" dirty="0" smtClean="0">
                <a:solidFill>
                  <a:schemeClr val="tx1"/>
                </a:solidFill>
                <a:latin typeface="Arial Black" pitchFamily="34" charset="0"/>
              </a:rPr>
              <a:t> the immune system</a:t>
            </a:r>
            <a:endParaRPr lang="it-IT" sz="14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 l="45654" t="39669" r="7304" b="11028"/>
          <a:stretch>
            <a:fillRect/>
          </a:stretch>
        </p:blipFill>
        <p:spPr bwMode="auto">
          <a:xfrm>
            <a:off x="539552" y="1700808"/>
            <a:ext cx="8165405" cy="4611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tangolo 7"/>
          <p:cNvSpPr/>
          <p:nvPr/>
        </p:nvSpPr>
        <p:spPr>
          <a:xfrm>
            <a:off x="2915816" y="1772816"/>
            <a:ext cx="1584176" cy="28083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7092280" y="1772816"/>
            <a:ext cx="1584176" cy="28083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" name="Connettore 2 10"/>
          <p:cNvCxnSpPr/>
          <p:nvPr/>
        </p:nvCxnSpPr>
        <p:spPr>
          <a:xfrm>
            <a:off x="4211960" y="1916832"/>
            <a:ext cx="0" cy="64807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>
            <a:off x="3851920" y="3068960"/>
            <a:ext cx="0" cy="64807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>
            <a:off x="8376376" y="2852936"/>
            <a:ext cx="0" cy="64807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>
            <a:off x="7998404" y="3501008"/>
            <a:ext cx="0" cy="64807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3059832" y="1124744"/>
            <a:ext cx="14759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err="1" smtClean="0">
                <a:solidFill>
                  <a:srgbClr val="FF0000"/>
                </a:solidFill>
              </a:rPr>
              <a:t>Space</a:t>
            </a:r>
            <a:r>
              <a:rPr lang="it-IT" sz="2000" b="1" dirty="0" smtClean="0">
                <a:solidFill>
                  <a:srgbClr val="FF0000"/>
                </a:solidFill>
              </a:rPr>
              <a:t> flight </a:t>
            </a:r>
          </a:p>
          <a:p>
            <a:pPr algn="ctr"/>
            <a:r>
              <a:rPr lang="it-IT" sz="2000" b="1" dirty="0" err="1" smtClean="0">
                <a:solidFill>
                  <a:srgbClr val="FF0000"/>
                </a:solidFill>
              </a:rPr>
              <a:t>conditions</a:t>
            </a:r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7164288" y="1052736"/>
            <a:ext cx="14759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 err="1" smtClean="0">
                <a:solidFill>
                  <a:srgbClr val="FF0000"/>
                </a:solidFill>
              </a:rPr>
              <a:t>Space</a:t>
            </a:r>
            <a:r>
              <a:rPr lang="it-IT" sz="2000" b="1" dirty="0" smtClean="0">
                <a:solidFill>
                  <a:srgbClr val="FF0000"/>
                </a:solidFill>
              </a:rPr>
              <a:t> flight </a:t>
            </a:r>
          </a:p>
          <a:p>
            <a:pPr algn="ctr"/>
            <a:r>
              <a:rPr lang="it-IT" sz="2000" b="1" dirty="0" err="1" smtClean="0">
                <a:solidFill>
                  <a:srgbClr val="FF0000"/>
                </a:solidFill>
              </a:rPr>
              <a:t>conditions</a:t>
            </a:r>
            <a:endParaRPr lang="it-IT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475656" y="1412776"/>
            <a:ext cx="676875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u="sng" dirty="0" smtClean="0">
                <a:latin typeface="Arial" pitchFamily="34" charset="0"/>
                <a:cs typeface="Arial" pitchFamily="34" charset="0"/>
              </a:rPr>
              <a:t>Possible future applications:</a:t>
            </a:r>
          </a:p>
          <a:p>
            <a:pPr algn="ctr"/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in immunotherapy</a:t>
            </a:r>
          </a:p>
          <a:p>
            <a:pPr>
              <a:buFont typeface="Arial" pitchFamily="34" charset="0"/>
              <a:buChar char="•"/>
            </a:pP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as vaccine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adjuvants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as possible fighters to contrast spaceflight immune cell </a:t>
            </a:r>
            <a:r>
              <a:rPr lang="it-IT" sz="2800" b="1" dirty="0" err="1" smtClean="0">
                <a:latin typeface="Arial" pitchFamily="34" charset="0"/>
                <a:cs typeface="Arial" pitchFamily="34" charset="0"/>
              </a:rPr>
              <a:t>dysregulation</a:t>
            </a:r>
            <a:r>
              <a:rPr lang="it-IT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it-IT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e 4"/>
          <p:cNvSpPr/>
          <p:nvPr/>
        </p:nvSpPr>
        <p:spPr>
          <a:xfrm>
            <a:off x="107504" y="311598"/>
            <a:ext cx="2267744" cy="57606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  <a:latin typeface="Arial Black" pitchFamily="34" charset="0"/>
              </a:rPr>
              <a:t>- </a:t>
            </a:r>
            <a:r>
              <a:rPr lang="it-IT" dirty="0" err="1" smtClean="0">
                <a:solidFill>
                  <a:schemeClr val="tx1"/>
                </a:solidFill>
                <a:latin typeface="Arial Black" pitchFamily="34" charset="0"/>
              </a:rPr>
              <a:t>Carbon</a:t>
            </a:r>
            <a:r>
              <a:rPr lang="it-IT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it-IT" dirty="0" err="1" smtClean="0">
                <a:solidFill>
                  <a:schemeClr val="tx1"/>
                </a:solidFill>
                <a:latin typeface="Arial Black" pitchFamily="34" charset="0"/>
              </a:rPr>
              <a:t>Nanotubes</a:t>
            </a:r>
            <a:endParaRPr lang="it-IT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6" name="Ovale 5"/>
          <p:cNvSpPr/>
          <p:nvPr/>
        </p:nvSpPr>
        <p:spPr>
          <a:xfrm>
            <a:off x="2411760" y="260649"/>
            <a:ext cx="3168352" cy="7200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 smtClean="0">
                <a:solidFill>
                  <a:schemeClr val="tx1"/>
                </a:solidFill>
                <a:latin typeface="Arial Black" pitchFamily="34" charset="0"/>
              </a:rPr>
              <a:t>3. </a:t>
            </a:r>
            <a:r>
              <a:rPr lang="it-IT" sz="1400" b="1" dirty="0" err="1" smtClean="0">
                <a:solidFill>
                  <a:schemeClr val="tx1"/>
                </a:solidFill>
                <a:latin typeface="Arial Black" pitchFamily="34" charset="0"/>
              </a:rPr>
              <a:t>Interaction</a:t>
            </a:r>
            <a:r>
              <a:rPr lang="it-IT" sz="1400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it-IT" sz="1400" b="1" dirty="0" err="1" smtClean="0">
                <a:solidFill>
                  <a:schemeClr val="tx1"/>
                </a:solidFill>
                <a:latin typeface="Arial Black" pitchFamily="34" charset="0"/>
              </a:rPr>
              <a:t>with</a:t>
            </a:r>
            <a:r>
              <a:rPr lang="it-IT" sz="1400" b="1" dirty="0" smtClean="0">
                <a:solidFill>
                  <a:schemeClr val="tx1"/>
                </a:solidFill>
                <a:latin typeface="Arial Black" pitchFamily="34" charset="0"/>
              </a:rPr>
              <a:t> the immune system</a:t>
            </a:r>
            <a:endParaRPr lang="it-IT" sz="1400" b="1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e 4"/>
          <p:cNvSpPr/>
          <p:nvPr/>
        </p:nvSpPr>
        <p:spPr>
          <a:xfrm>
            <a:off x="2339752" y="44624"/>
            <a:ext cx="3312368" cy="115212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tx1"/>
                </a:solidFill>
                <a:latin typeface="Arial Black" pitchFamily="34" charset="0"/>
              </a:rPr>
              <a:t>4. As ultrasound </a:t>
            </a:r>
            <a:r>
              <a:rPr lang="it-IT" b="1" dirty="0" err="1" smtClean="0">
                <a:solidFill>
                  <a:schemeClr val="tx1"/>
                </a:solidFill>
                <a:latin typeface="Arial Black" pitchFamily="34" charset="0"/>
              </a:rPr>
              <a:t>contrast</a:t>
            </a:r>
            <a:r>
              <a:rPr lang="it-IT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it-IT" b="1" dirty="0" err="1" smtClean="0">
                <a:solidFill>
                  <a:schemeClr val="tx1"/>
                </a:solidFill>
                <a:latin typeface="Arial Black" pitchFamily="34" charset="0"/>
              </a:rPr>
              <a:t>agents</a:t>
            </a:r>
            <a:endParaRPr lang="it-IT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3040" t="22450" r="7857"/>
          <a:stretch>
            <a:fillRect/>
          </a:stretch>
        </p:blipFill>
        <p:spPr bwMode="auto">
          <a:xfrm>
            <a:off x="130175" y="1412875"/>
            <a:ext cx="8797925" cy="407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e 6"/>
          <p:cNvSpPr/>
          <p:nvPr/>
        </p:nvSpPr>
        <p:spPr>
          <a:xfrm>
            <a:off x="107504" y="311598"/>
            <a:ext cx="2267744" cy="57606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  <a:latin typeface="Arial Black" pitchFamily="34" charset="0"/>
              </a:rPr>
              <a:t>- </a:t>
            </a:r>
            <a:r>
              <a:rPr lang="it-IT" dirty="0" err="1" smtClean="0">
                <a:solidFill>
                  <a:schemeClr val="tx1"/>
                </a:solidFill>
                <a:latin typeface="Arial Black" pitchFamily="34" charset="0"/>
              </a:rPr>
              <a:t>Carbon</a:t>
            </a:r>
            <a:r>
              <a:rPr lang="it-IT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it-IT" dirty="0" err="1" smtClean="0">
                <a:solidFill>
                  <a:schemeClr val="tx1"/>
                </a:solidFill>
                <a:latin typeface="Arial Black" pitchFamily="34" charset="0"/>
              </a:rPr>
              <a:t>Nanotubes</a:t>
            </a:r>
            <a:endParaRPr lang="it-IT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18"/>
          <p:cNvSpPr>
            <a:spLocks noChangeArrowheads="1"/>
          </p:cNvSpPr>
          <p:nvPr/>
        </p:nvSpPr>
        <p:spPr bwMode="auto">
          <a:xfrm>
            <a:off x="223838" y="6092825"/>
            <a:ext cx="2979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Delogu LG et al. PNAS 2012</a:t>
            </a:r>
          </a:p>
        </p:txBody>
      </p:sp>
      <p:grpSp>
        <p:nvGrpSpPr>
          <p:cNvPr id="5" name="Gruppo 25"/>
          <p:cNvGrpSpPr>
            <a:grpSpLocks/>
          </p:cNvGrpSpPr>
          <p:nvPr/>
        </p:nvGrpSpPr>
        <p:grpSpPr bwMode="auto">
          <a:xfrm>
            <a:off x="1187450" y="1279525"/>
            <a:ext cx="8497888" cy="5378450"/>
            <a:chOff x="2666562" y="1772816"/>
            <a:chExt cx="4365587" cy="3364698"/>
          </a:xfrm>
        </p:grpSpPr>
        <p:pic>
          <p:nvPicPr>
            <p:cNvPr id="6" name="Picture 57"/>
            <p:cNvPicPr>
              <a:picLocks noChangeAspect="1" noChangeArrowheads="1"/>
            </p:cNvPicPr>
            <p:nvPr/>
          </p:nvPicPr>
          <p:blipFill>
            <a:blip r:embed="rId2" cstate="print"/>
            <a:srcRect l="6906" t="4576" r="2597" b="9003"/>
            <a:stretch>
              <a:fillRect/>
            </a:stretch>
          </p:blipFill>
          <p:spPr bwMode="auto">
            <a:xfrm>
              <a:off x="3553704" y="3203129"/>
              <a:ext cx="2368550" cy="1363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16"/>
            <p:cNvSpPr txBox="1">
              <a:spLocks noChangeArrowheads="1"/>
            </p:cNvSpPr>
            <p:nvPr/>
          </p:nvSpPr>
          <p:spPr bwMode="auto">
            <a:xfrm>
              <a:off x="3459967" y="2078534"/>
              <a:ext cx="348447" cy="211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sz="1600" b="1">
                  <a:latin typeface="Calibri" pitchFamily="34" charset="0"/>
                </a:rPr>
                <a:t>water</a:t>
              </a:r>
            </a:p>
          </p:txBody>
        </p:sp>
        <p:sp>
          <p:nvSpPr>
            <p:cNvPr id="8" name="Text Box 21"/>
            <p:cNvSpPr txBox="1">
              <a:spLocks noChangeArrowheads="1"/>
            </p:cNvSpPr>
            <p:nvPr/>
          </p:nvSpPr>
          <p:spPr bwMode="auto">
            <a:xfrm>
              <a:off x="3828894" y="1772816"/>
              <a:ext cx="574212" cy="519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sz="1600" b="1">
                  <a:latin typeface="Calibri" pitchFamily="34" charset="0"/>
                </a:rPr>
                <a:t>Nanotubes</a:t>
              </a:r>
            </a:p>
            <a:p>
              <a:pPr algn="ctr"/>
              <a:r>
                <a:rPr lang="it-IT" sz="1600" b="1">
                  <a:latin typeface="Calibri" pitchFamily="34" charset="0"/>
                </a:rPr>
                <a:t>1000</a:t>
              </a:r>
            </a:p>
            <a:p>
              <a:pPr algn="ctr"/>
              <a:r>
                <a:rPr lang="it-IT" sz="1600" b="1">
                  <a:latin typeface="Calibri" pitchFamily="34" charset="0"/>
                </a:rPr>
                <a:t> </a:t>
              </a:r>
              <a:r>
                <a:rPr lang="en-US" sz="1600" b="1">
                  <a:latin typeface="Calibri" pitchFamily="34" charset="0"/>
                </a:rPr>
                <a:t>µg/ml</a:t>
              </a:r>
            </a:p>
          </p:txBody>
        </p:sp>
        <p:sp>
          <p:nvSpPr>
            <p:cNvPr id="9" name="Text Box 16"/>
            <p:cNvSpPr txBox="1">
              <a:spLocks noChangeArrowheads="1"/>
            </p:cNvSpPr>
            <p:nvPr/>
          </p:nvSpPr>
          <p:spPr bwMode="auto">
            <a:xfrm>
              <a:off x="4899830" y="2078534"/>
              <a:ext cx="348447" cy="211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sz="1600" b="1">
                  <a:latin typeface="Calibri" pitchFamily="34" charset="0"/>
                </a:rPr>
                <a:t>water</a:t>
              </a:r>
            </a:p>
          </p:txBody>
        </p:sp>
        <p:sp>
          <p:nvSpPr>
            <p:cNvPr id="10" name="Text Box 16"/>
            <p:cNvSpPr txBox="1">
              <a:spLocks noChangeArrowheads="1"/>
            </p:cNvSpPr>
            <p:nvPr/>
          </p:nvSpPr>
          <p:spPr bwMode="auto">
            <a:xfrm>
              <a:off x="3950104" y="4632822"/>
              <a:ext cx="55483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 b="1">
                  <a:latin typeface="Calibri" pitchFamily="34" charset="0"/>
                </a:rPr>
                <a:t>water</a:t>
              </a:r>
            </a:p>
          </p:txBody>
        </p:sp>
        <p:sp>
          <p:nvSpPr>
            <p:cNvPr id="11" name="Text Box 21"/>
            <p:cNvSpPr txBox="1">
              <a:spLocks noChangeArrowheads="1"/>
            </p:cNvSpPr>
            <p:nvPr/>
          </p:nvSpPr>
          <p:spPr bwMode="auto">
            <a:xfrm>
              <a:off x="5060767" y="4555034"/>
              <a:ext cx="61395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sz="1200" b="1">
                  <a:latin typeface="Calibri" pitchFamily="34" charset="0"/>
                </a:rPr>
                <a:t>1000</a:t>
              </a:r>
            </a:p>
            <a:p>
              <a:pPr algn="ctr"/>
              <a:r>
                <a:rPr lang="it-IT" sz="1200" b="1">
                  <a:latin typeface="Calibri" pitchFamily="34" charset="0"/>
                </a:rPr>
                <a:t> </a:t>
              </a:r>
              <a:r>
                <a:rPr lang="en-US" sz="1200" b="1">
                  <a:latin typeface="Calibri" pitchFamily="34" charset="0"/>
                </a:rPr>
                <a:t>µg/ml</a:t>
              </a:r>
            </a:p>
          </p:txBody>
        </p:sp>
        <p:sp>
          <p:nvSpPr>
            <p:cNvPr id="12" name="Text Box 100"/>
            <p:cNvSpPr txBox="1">
              <a:spLocks noChangeArrowheads="1"/>
            </p:cNvSpPr>
            <p:nvPr/>
          </p:nvSpPr>
          <p:spPr bwMode="auto">
            <a:xfrm>
              <a:off x="3308754" y="3105647"/>
              <a:ext cx="42030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 b="1">
                  <a:latin typeface="Calibri" pitchFamily="34" charset="0"/>
                </a:rPr>
                <a:t>150</a:t>
              </a:r>
            </a:p>
          </p:txBody>
        </p:sp>
        <p:sp>
          <p:nvSpPr>
            <p:cNvPr id="13" name="Text Box 100"/>
            <p:cNvSpPr txBox="1">
              <a:spLocks noChangeArrowheads="1"/>
            </p:cNvSpPr>
            <p:nvPr/>
          </p:nvSpPr>
          <p:spPr bwMode="auto">
            <a:xfrm>
              <a:off x="3359554" y="3769222"/>
              <a:ext cx="34176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 b="1">
                  <a:latin typeface="Calibri" pitchFamily="34" charset="0"/>
                </a:rPr>
                <a:t>75</a:t>
              </a:r>
            </a:p>
          </p:txBody>
        </p:sp>
        <p:sp>
          <p:nvSpPr>
            <p:cNvPr id="14" name="Text Box 100"/>
            <p:cNvSpPr txBox="1">
              <a:spLocks noChangeArrowheads="1"/>
            </p:cNvSpPr>
            <p:nvPr/>
          </p:nvSpPr>
          <p:spPr bwMode="auto">
            <a:xfrm>
              <a:off x="3359554" y="3969247"/>
              <a:ext cx="34176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 b="1">
                  <a:latin typeface="Calibri" pitchFamily="34" charset="0"/>
                </a:rPr>
                <a:t>50</a:t>
              </a:r>
            </a:p>
          </p:txBody>
        </p:sp>
        <p:sp>
          <p:nvSpPr>
            <p:cNvPr id="15" name="Text Box 100"/>
            <p:cNvSpPr txBox="1">
              <a:spLocks noChangeArrowheads="1"/>
            </p:cNvSpPr>
            <p:nvPr/>
          </p:nvSpPr>
          <p:spPr bwMode="auto">
            <a:xfrm>
              <a:off x="3365904" y="4193084"/>
              <a:ext cx="34176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 b="1">
                  <a:latin typeface="Calibri" pitchFamily="34" charset="0"/>
                </a:rPr>
                <a:t>25</a:t>
              </a:r>
            </a:p>
          </p:txBody>
        </p:sp>
        <p:sp>
          <p:nvSpPr>
            <p:cNvPr id="16" name="Text Box 100"/>
            <p:cNvSpPr txBox="1">
              <a:spLocks noChangeArrowheads="1"/>
            </p:cNvSpPr>
            <p:nvPr/>
          </p:nvSpPr>
          <p:spPr bwMode="auto">
            <a:xfrm>
              <a:off x="3437342" y="4393109"/>
              <a:ext cx="26321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 b="1">
                  <a:latin typeface="Calibri" pitchFamily="34" charset="0"/>
                </a:rPr>
                <a:t>0</a:t>
              </a:r>
            </a:p>
          </p:txBody>
        </p:sp>
        <p:sp>
          <p:nvSpPr>
            <p:cNvPr id="17" name="Text Box 106"/>
            <p:cNvSpPr txBox="1">
              <a:spLocks noChangeArrowheads="1"/>
            </p:cNvSpPr>
            <p:nvPr/>
          </p:nvSpPr>
          <p:spPr bwMode="auto">
            <a:xfrm rot="-5400000">
              <a:off x="2307425" y="3547836"/>
              <a:ext cx="142616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>
                  <a:latin typeface="Calibri" pitchFamily="34" charset="0"/>
                </a:rPr>
                <a:t>Ultrasound </a:t>
              </a:r>
            </a:p>
            <a:p>
              <a:pPr algn="ctr"/>
              <a:r>
                <a:rPr lang="en-US" sz="2000" b="1">
                  <a:latin typeface="Calibri" pitchFamily="34" charset="0"/>
                </a:rPr>
                <a:t>signal</a:t>
              </a:r>
            </a:p>
          </p:txBody>
        </p:sp>
        <p:sp>
          <p:nvSpPr>
            <p:cNvPr id="18" name="CasellaDiTesto 50"/>
            <p:cNvSpPr txBox="1">
              <a:spLocks noChangeArrowheads="1"/>
            </p:cNvSpPr>
            <p:nvPr/>
          </p:nvSpPr>
          <p:spPr bwMode="auto">
            <a:xfrm>
              <a:off x="5238895" y="3207826"/>
              <a:ext cx="33855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2400">
                  <a:latin typeface="Calibri" pitchFamily="34" charset="0"/>
                </a:rPr>
                <a:t>*</a:t>
              </a:r>
            </a:p>
          </p:txBody>
        </p:sp>
        <p:pic>
          <p:nvPicPr>
            <p:cNvPr id="19" name="Picture 17" descr="Grafico Piastra"/>
            <p:cNvPicPr>
              <a:picLocks noChangeAspect="1" noChangeArrowheads="1"/>
            </p:cNvPicPr>
            <p:nvPr/>
          </p:nvPicPr>
          <p:blipFill>
            <a:blip r:embed="rId3" cstate="print"/>
            <a:srcRect l="84991" t="2773" r="7774" b="3978"/>
            <a:stretch>
              <a:fillRect/>
            </a:stretch>
          </p:blipFill>
          <p:spPr bwMode="auto">
            <a:xfrm>
              <a:off x="3300817" y="3189784"/>
              <a:ext cx="65087" cy="1368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56"/>
            <p:cNvPicPr>
              <a:picLocks noChangeAspect="1" noChangeArrowheads="1"/>
            </p:cNvPicPr>
            <p:nvPr/>
          </p:nvPicPr>
          <p:blipFill>
            <a:blip r:embed="rId4" cstate="print"/>
            <a:srcRect l="45749" t="41698" r="45039" b="45444"/>
            <a:stretch>
              <a:fillRect/>
            </a:stretch>
          </p:blipFill>
          <p:spPr bwMode="auto">
            <a:xfrm>
              <a:off x="3332499" y="2281749"/>
              <a:ext cx="1089530" cy="772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57"/>
            <p:cNvPicPr>
              <a:picLocks noChangeAspect="1" noChangeArrowheads="1"/>
            </p:cNvPicPr>
            <p:nvPr/>
          </p:nvPicPr>
          <p:blipFill>
            <a:blip r:embed="rId5" cstate="print"/>
            <a:srcRect l="19357" t="42787" r="68344" b="44829"/>
            <a:stretch>
              <a:fillRect/>
            </a:stretch>
          </p:blipFill>
          <p:spPr bwMode="auto">
            <a:xfrm>
              <a:off x="4667586" y="2287602"/>
              <a:ext cx="1310511" cy="830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 Box 100"/>
            <p:cNvSpPr txBox="1">
              <a:spLocks noChangeArrowheads="1"/>
            </p:cNvSpPr>
            <p:nvPr/>
          </p:nvSpPr>
          <p:spPr bwMode="auto">
            <a:xfrm>
              <a:off x="3315104" y="3540622"/>
              <a:ext cx="42030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 b="1">
                  <a:latin typeface="Calibri" pitchFamily="34" charset="0"/>
                </a:rPr>
                <a:t>100</a:t>
              </a:r>
            </a:p>
          </p:txBody>
        </p:sp>
        <p:sp>
          <p:nvSpPr>
            <p:cNvPr id="23" name="Text Box 100"/>
            <p:cNvSpPr txBox="1">
              <a:spLocks noChangeArrowheads="1"/>
            </p:cNvSpPr>
            <p:nvPr/>
          </p:nvSpPr>
          <p:spPr bwMode="auto">
            <a:xfrm>
              <a:off x="3315104" y="3318372"/>
              <a:ext cx="42030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 b="1">
                  <a:latin typeface="Calibri" pitchFamily="34" charset="0"/>
                </a:rPr>
                <a:t>125</a:t>
              </a:r>
            </a:p>
          </p:txBody>
        </p:sp>
        <p:sp>
          <p:nvSpPr>
            <p:cNvPr id="24" name="CasellaDiTesto 50"/>
            <p:cNvSpPr txBox="1">
              <a:spLocks noChangeArrowheads="1"/>
            </p:cNvSpPr>
            <p:nvPr/>
          </p:nvSpPr>
          <p:spPr bwMode="auto">
            <a:xfrm>
              <a:off x="5744039" y="4829737"/>
              <a:ext cx="128811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400">
                  <a:latin typeface="Calibri" pitchFamily="34" charset="0"/>
                </a:rPr>
                <a:t>* Pvalue &lt; 0.05</a:t>
              </a:r>
            </a:p>
          </p:txBody>
        </p:sp>
        <p:sp>
          <p:nvSpPr>
            <p:cNvPr id="25" name="Text Box 21"/>
            <p:cNvSpPr txBox="1">
              <a:spLocks noChangeArrowheads="1"/>
            </p:cNvSpPr>
            <p:nvPr/>
          </p:nvSpPr>
          <p:spPr bwMode="auto">
            <a:xfrm>
              <a:off x="5303548" y="1772816"/>
              <a:ext cx="574212" cy="519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sz="1600" b="1">
                  <a:latin typeface="Calibri" pitchFamily="34" charset="0"/>
                </a:rPr>
                <a:t>Nanotubes</a:t>
              </a:r>
            </a:p>
            <a:p>
              <a:pPr algn="ctr"/>
              <a:r>
                <a:rPr lang="it-IT" sz="1600" b="1">
                  <a:latin typeface="Calibri" pitchFamily="34" charset="0"/>
                </a:rPr>
                <a:t>1000</a:t>
              </a:r>
            </a:p>
            <a:p>
              <a:pPr algn="ctr"/>
              <a:r>
                <a:rPr lang="it-IT" sz="1600" b="1">
                  <a:latin typeface="Calibri" pitchFamily="34" charset="0"/>
                </a:rPr>
                <a:t> </a:t>
              </a:r>
              <a:r>
                <a:rPr lang="en-US" sz="1600" b="1">
                  <a:latin typeface="Calibri" pitchFamily="34" charset="0"/>
                </a:rPr>
                <a:t>µg/ml</a:t>
              </a:r>
            </a:p>
          </p:txBody>
        </p:sp>
      </p:grpSp>
      <p:sp>
        <p:nvSpPr>
          <p:cNvPr id="26" name="Ovale 25"/>
          <p:cNvSpPr/>
          <p:nvPr/>
        </p:nvSpPr>
        <p:spPr>
          <a:xfrm>
            <a:off x="2339752" y="44624"/>
            <a:ext cx="3312368" cy="115212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tx1"/>
                </a:solidFill>
                <a:latin typeface="Arial Black" pitchFamily="34" charset="0"/>
              </a:rPr>
              <a:t>4. As ultrasound </a:t>
            </a:r>
            <a:r>
              <a:rPr lang="it-IT" b="1" dirty="0" err="1" smtClean="0">
                <a:solidFill>
                  <a:schemeClr val="tx1"/>
                </a:solidFill>
                <a:latin typeface="Arial Black" pitchFamily="34" charset="0"/>
              </a:rPr>
              <a:t>contrast</a:t>
            </a:r>
            <a:r>
              <a:rPr lang="it-IT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it-IT" b="1" dirty="0" err="1" smtClean="0">
                <a:solidFill>
                  <a:schemeClr val="tx1"/>
                </a:solidFill>
                <a:latin typeface="Arial Black" pitchFamily="34" charset="0"/>
              </a:rPr>
              <a:t>agents</a:t>
            </a:r>
            <a:endParaRPr lang="it-IT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27" name="Ovale 26"/>
          <p:cNvSpPr/>
          <p:nvPr/>
        </p:nvSpPr>
        <p:spPr>
          <a:xfrm>
            <a:off x="107504" y="311598"/>
            <a:ext cx="2267744" cy="57606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  <a:latin typeface="Arial Black" pitchFamily="34" charset="0"/>
              </a:rPr>
              <a:t>- </a:t>
            </a:r>
            <a:r>
              <a:rPr lang="it-IT" dirty="0" err="1" smtClean="0">
                <a:solidFill>
                  <a:schemeClr val="tx1"/>
                </a:solidFill>
                <a:latin typeface="Arial Black" pitchFamily="34" charset="0"/>
              </a:rPr>
              <a:t>Carbon</a:t>
            </a:r>
            <a:r>
              <a:rPr lang="it-IT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it-IT" dirty="0" err="1" smtClean="0">
                <a:solidFill>
                  <a:schemeClr val="tx1"/>
                </a:solidFill>
                <a:latin typeface="Arial Black" pitchFamily="34" charset="0"/>
              </a:rPr>
              <a:t>Nanotubes</a:t>
            </a:r>
            <a:endParaRPr lang="it-IT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/>
          <p:cNvSpPr/>
          <p:nvPr/>
        </p:nvSpPr>
        <p:spPr>
          <a:xfrm>
            <a:off x="2339752" y="44624"/>
            <a:ext cx="3312368" cy="115212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tx1"/>
                </a:solidFill>
                <a:latin typeface="Arial Black" pitchFamily="34" charset="0"/>
              </a:rPr>
              <a:t>4. As ultrasound </a:t>
            </a:r>
            <a:r>
              <a:rPr lang="it-IT" b="1" dirty="0" err="1" smtClean="0">
                <a:solidFill>
                  <a:schemeClr val="tx1"/>
                </a:solidFill>
                <a:latin typeface="Arial Black" pitchFamily="34" charset="0"/>
              </a:rPr>
              <a:t>contrast</a:t>
            </a:r>
            <a:r>
              <a:rPr lang="it-IT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it-IT" b="1" dirty="0" err="1" smtClean="0">
                <a:solidFill>
                  <a:schemeClr val="tx1"/>
                </a:solidFill>
                <a:latin typeface="Arial Black" pitchFamily="34" charset="0"/>
              </a:rPr>
              <a:t>agents</a:t>
            </a:r>
            <a:endParaRPr lang="it-IT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5" name="Ovale 4"/>
          <p:cNvSpPr/>
          <p:nvPr/>
        </p:nvSpPr>
        <p:spPr>
          <a:xfrm>
            <a:off x="107504" y="311598"/>
            <a:ext cx="2267744" cy="57606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  <a:latin typeface="Arial Black" pitchFamily="34" charset="0"/>
              </a:rPr>
              <a:t>- </a:t>
            </a:r>
            <a:r>
              <a:rPr lang="it-IT" dirty="0" err="1" smtClean="0">
                <a:solidFill>
                  <a:schemeClr val="tx1"/>
                </a:solidFill>
                <a:latin typeface="Arial Black" pitchFamily="34" charset="0"/>
              </a:rPr>
              <a:t>Carbon</a:t>
            </a:r>
            <a:r>
              <a:rPr lang="it-IT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it-IT" dirty="0" err="1" smtClean="0">
                <a:solidFill>
                  <a:schemeClr val="tx1"/>
                </a:solidFill>
                <a:latin typeface="Arial Black" pitchFamily="34" charset="0"/>
              </a:rPr>
              <a:t>Nanotubes</a:t>
            </a:r>
            <a:endParaRPr lang="it-IT" dirty="0">
              <a:solidFill>
                <a:schemeClr val="tx1"/>
              </a:solidFill>
              <a:latin typeface="Arial Black" pitchFamily="34" charset="0"/>
            </a:endParaRPr>
          </a:p>
        </p:txBody>
      </p:sp>
      <p:grpSp>
        <p:nvGrpSpPr>
          <p:cNvPr id="6" name="Gruppo 5"/>
          <p:cNvGrpSpPr>
            <a:grpSpLocks/>
          </p:cNvGrpSpPr>
          <p:nvPr/>
        </p:nvGrpSpPr>
        <p:grpSpPr bwMode="auto">
          <a:xfrm>
            <a:off x="2895600" y="1246013"/>
            <a:ext cx="5221288" cy="5567363"/>
            <a:chOff x="2895702" y="908720"/>
            <a:chExt cx="5220426" cy="5566323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10896" t="5081" r="2644" b="6454"/>
            <a:stretch>
              <a:fillRect/>
            </a:stretch>
          </p:blipFill>
          <p:spPr bwMode="auto">
            <a:xfrm>
              <a:off x="6732719" y="4542639"/>
              <a:ext cx="1300162" cy="1757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9727" t="4941" r="3838" b="5951"/>
            <a:stretch>
              <a:fillRect/>
            </a:stretch>
          </p:blipFill>
          <p:spPr bwMode="auto">
            <a:xfrm>
              <a:off x="6716844" y="1745464"/>
              <a:ext cx="1220787" cy="178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 Box 31"/>
            <p:cNvSpPr txBox="1">
              <a:spLocks noChangeArrowheads="1"/>
            </p:cNvSpPr>
            <p:nvPr/>
          </p:nvSpPr>
          <p:spPr bwMode="auto">
            <a:xfrm rot="-5400000">
              <a:off x="2706051" y="5167291"/>
              <a:ext cx="78258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2000" b="1">
                  <a:latin typeface="Calibri" pitchFamily="34" charset="0"/>
                </a:rPr>
                <a:t>Heart</a:t>
              </a:r>
            </a:p>
          </p:txBody>
        </p:sp>
        <p:pic>
          <p:nvPicPr>
            <p:cNvPr id="10" name="Picture 10" descr="vlcsnap-2011-07-18-17h10m19s2"/>
            <p:cNvPicPr>
              <a:picLocks noChangeAspect="1" noChangeArrowheads="1"/>
            </p:cNvPicPr>
            <p:nvPr/>
          </p:nvPicPr>
          <p:blipFill>
            <a:blip r:embed="rId4" cstate="print"/>
            <a:srcRect l="3000" t="16667" r="77000" b="68666"/>
            <a:stretch>
              <a:fillRect/>
            </a:stretch>
          </p:blipFill>
          <p:spPr bwMode="auto">
            <a:xfrm>
              <a:off x="3630594" y="2681627"/>
              <a:ext cx="1218999" cy="990415"/>
            </a:xfrm>
            <a:prstGeom prst="rect">
              <a:avLst/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</p:spPr>
        </p:pic>
        <p:pic>
          <p:nvPicPr>
            <p:cNvPr id="11" name="Picture 12" descr="vlcsnap-2011-07-18-17h35m48s190"/>
            <p:cNvPicPr>
              <a:picLocks noChangeAspect="1" noChangeArrowheads="1"/>
            </p:cNvPicPr>
            <p:nvPr/>
          </p:nvPicPr>
          <p:blipFill>
            <a:blip r:embed="rId5" cstate="print"/>
            <a:srcRect l="3000" t="17677" r="76660" b="66006"/>
            <a:stretch>
              <a:fillRect/>
            </a:stretch>
          </p:blipFill>
          <p:spPr bwMode="auto">
            <a:xfrm>
              <a:off x="4946781" y="2686852"/>
              <a:ext cx="1239838" cy="971550"/>
            </a:xfrm>
            <a:prstGeom prst="rect">
              <a:avLst/>
            </a:prstGeom>
            <a:noFill/>
            <a:ln w="38100">
              <a:solidFill>
                <a:srgbClr val="BA0E2B"/>
              </a:solidFill>
              <a:miter lim="800000"/>
              <a:headEnd/>
              <a:tailEnd/>
            </a:ln>
          </p:spPr>
        </p:pic>
        <p:pic>
          <p:nvPicPr>
            <p:cNvPr id="12" name="Picture 13" descr="preinjectionliver water"/>
            <p:cNvPicPr>
              <a:picLocks noChangeAspect="1" noChangeArrowheads="1"/>
            </p:cNvPicPr>
            <p:nvPr/>
          </p:nvPicPr>
          <p:blipFill>
            <a:blip r:embed="rId6" cstate="print"/>
            <a:srcRect l="1250" t="25999" r="80000" b="52699"/>
            <a:stretch>
              <a:fillRect/>
            </a:stretch>
          </p:blipFill>
          <p:spPr bwMode="auto">
            <a:xfrm>
              <a:off x="3627419" y="1538840"/>
              <a:ext cx="1218999" cy="990415"/>
            </a:xfrm>
            <a:prstGeom prst="rect">
              <a:avLst/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</p:spPr>
        </p:pic>
        <p:pic>
          <p:nvPicPr>
            <p:cNvPr id="13" name="Picture 16" descr="postinjectionliverwater"/>
            <p:cNvPicPr>
              <a:picLocks noChangeArrowheads="1"/>
            </p:cNvPicPr>
            <p:nvPr/>
          </p:nvPicPr>
          <p:blipFill>
            <a:blip r:embed="rId7" cstate="print"/>
            <a:srcRect l="999" t="22000" r="81999" b="54001"/>
            <a:stretch>
              <a:fillRect/>
            </a:stretch>
          </p:blipFill>
          <p:spPr bwMode="auto">
            <a:xfrm>
              <a:off x="4945194" y="1540677"/>
              <a:ext cx="1220787" cy="989012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4" name="Picture 18" descr="preinjectionheartNTs"/>
            <p:cNvPicPr>
              <a:picLocks noChangeAspect="1" noChangeArrowheads="1"/>
            </p:cNvPicPr>
            <p:nvPr/>
          </p:nvPicPr>
          <p:blipFill>
            <a:blip r:embed="rId8" cstate="print"/>
            <a:srcRect l="999" t="20667" r="80000" b="55333"/>
            <a:stretch>
              <a:fillRect/>
            </a:stretch>
          </p:blipFill>
          <p:spPr bwMode="auto">
            <a:xfrm>
              <a:off x="3644878" y="5413203"/>
              <a:ext cx="1218999" cy="907880"/>
            </a:xfrm>
            <a:prstGeom prst="rect">
              <a:avLst/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</p:spPr>
        </p:pic>
        <p:pic>
          <p:nvPicPr>
            <p:cNvPr id="15" name="Picture 19" descr="vlcsnap-2011-07-18-18h14m30s129"/>
            <p:cNvPicPr>
              <a:picLocks noChangeAspect="1" noChangeArrowheads="1"/>
            </p:cNvPicPr>
            <p:nvPr/>
          </p:nvPicPr>
          <p:blipFill>
            <a:blip r:embed="rId9" cstate="print"/>
            <a:srcRect l="999" t="20667" r="80000" b="54001"/>
            <a:stretch>
              <a:fillRect/>
            </a:stretch>
          </p:blipFill>
          <p:spPr bwMode="auto">
            <a:xfrm>
              <a:off x="4959481" y="5412589"/>
              <a:ext cx="1219200" cy="908050"/>
            </a:xfrm>
            <a:prstGeom prst="rect">
              <a:avLst/>
            </a:prstGeom>
            <a:noFill/>
            <a:ln w="38100">
              <a:solidFill>
                <a:srgbClr val="BA0E2B"/>
              </a:solidFill>
              <a:miter lim="800000"/>
              <a:headEnd/>
              <a:tailEnd/>
            </a:ln>
          </p:spPr>
        </p:pic>
        <p:pic>
          <p:nvPicPr>
            <p:cNvPr id="16" name="Picture 21" descr="preinjectionheartwater"/>
            <p:cNvPicPr>
              <a:picLocks noChangeAspect="1" noChangeArrowheads="1"/>
            </p:cNvPicPr>
            <p:nvPr/>
          </p:nvPicPr>
          <p:blipFill>
            <a:blip r:embed="rId10" cstate="print"/>
            <a:srcRect l="999" t="21333" r="69000" b="41333"/>
            <a:stretch>
              <a:fillRect/>
            </a:stretch>
          </p:blipFill>
          <p:spPr bwMode="auto">
            <a:xfrm>
              <a:off x="3644878" y="4345016"/>
              <a:ext cx="1218999" cy="909467"/>
            </a:xfrm>
            <a:prstGeom prst="rect">
              <a:avLst/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</p:spPr>
        </p:pic>
        <p:pic>
          <p:nvPicPr>
            <p:cNvPr id="17" name="Picture 23" descr="vlcsnap-2011-07-18-18h27m47s149"/>
            <p:cNvPicPr>
              <a:picLocks noChangeAspect="1" noChangeArrowheads="1"/>
            </p:cNvPicPr>
            <p:nvPr/>
          </p:nvPicPr>
          <p:blipFill>
            <a:blip r:embed="rId11" cstate="print"/>
            <a:srcRect l="999" t="21333" r="74001" b="41333"/>
            <a:stretch>
              <a:fillRect/>
            </a:stretch>
          </p:blipFill>
          <p:spPr bwMode="auto">
            <a:xfrm>
              <a:off x="4964244" y="4345789"/>
              <a:ext cx="1219200" cy="90805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8" name="Text Box 30"/>
            <p:cNvSpPr txBox="1">
              <a:spLocks noChangeArrowheads="1"/>
            </p:cNvSpPr>
            <p:nvPr/>
          </p:nvSpPr>
          <p:spPr bwMode="auto">
            <a:xfrm rot="-5400000">
              <a:off x="2747328" y="2440760"/>
              <a:ext cx="69685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2000" b="1">
                  <a:latin typeface="Calibri" pitchFamily="34" charset="0"/>
                </a:rPr>
                <a:t>Liver</a:t>
              </a:r>
            </a:p>
          </p:txBody>
        </p:sp>
        <p:sp>
          <p:nvSpPr>
            <p:cNvPr id="19" name="Text Box 30"/>
            <p:cNvSpPr txBox="1">
              <a:spLocks noChangeArrowheads="1"/>
            </p:cNvSpPr>
            <p:nvPr/>
          </p:nvSpPr>
          <p:spPr bwMode="auto">
            <a:xfrm rot="-5400000">
              <a:off x="3098995" y="1893202"/>
              <a:ext cx="68249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sz="1400" b="1">
                  <a:latin typeface="Calibri" pitchFamily="34" charset="0"/>
                </a:rPr>
                <a:t>Water </a:t>
              </a:r>
            </a:p>
          </p:txBody>
        </p:sp>
        <p:sp>
          <p:nvSpPr>
            <p:cNvPr id="20" name="Text Box 31"/>
            <p:cNvSpPr txBox="1">
              <a:spLocks noChangeArrowheads="1"/>
            </p:cNvSpPr>
            <p:nvPr/>
          </p:nvSpPr>
          <p:spPr bwMode="auto">
            <a:xfrm rot="-5400000">
              <a:off x="2951169" y="3017945"/>
              <a:ext cx="97815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>
                  <a:latin typeface="Calibri" pitchFamily="34" charset="0"/>
                </a:rPr>
                <a:t>nanotubes</a:t>
              </a:r>
            </a:p>
          </p:txBody>
        </p:sp>
        <p:sp>
          <p:nvSpPr>
            <p:cNvPr id="21" name="Text Box 37"/>
            <p:cNvSpPr txBox="1">
              <a:spLocks noChangeArrowheads="1"/>
            </p:cNvSpPr>
            <p:nvPr/>
          </p:nvSpPr>
          <p:spPr bwMode="auto">
            <a:xfrm rot="-5400000">
              <a:off x="3098995" y="4645927"/>
              <a:ext cx="68249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sz="1400" b="1">
                  <a:latin typeface="Calibri" pitchFamily="34" charset="0"/>
                </a:rPr>
                <a:t>Water </a:t>
              </a:r>
            </a:p>
          </p:txBody>
        </p:sp>
        <p:sp>
          <p:nvSpPr>
            <p:cNvPr id="22" name="Text Box 41"/>
            <p:cNvSpPr txBox="1">
              <a:spLocks noChangeArrowheads="1"/>
            </p:cNvSpPr>
            <p:nvPr/>
          </p:nvSpPr>
          <p:spPr bwMode="auto">
            <a:xfrm rot="-5400000">
              <a:off x="2951169" y="5696058"/>
              <a:ext cx="97815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>
                  <a:latin typeface="Calibri" pitchFamily="34" charset="0"/>
                </a:rPr>
                <a:t>nanotubes</a:t>
              </a:r>
            </a:p>
          </p:txBody>
        </p:sp>
        <p:sp>
          <p:nvSpPr>
            <p:cNvPr id="23" name="Text Box 106"/>
            <p:cNvSpPr txBox="1">
              <a:spLocks noChangeArrowheads="1"/>
            </p:cNvSpPr>
            <p:nvPr/>
          </p:nvSpPr>
          <p:spPr bwMode="auto">
            <a:xfrm rot="-5400000">
              <a:off x="5469970" y="2477095"/>
              <a:ext cx="171745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600" b="1">
                  <a:latin typeface="Calibri" pitchFamily="34" charset="0"/>
                </a:rPr>
                <a:t>Ultrasound  signal</a:t>
              </a:r>
            </a:p>
          </p:txBody>
        </p:sp>
        <p:sp>
          <p:nvSpPr>
            <p:cNvPr id="24" name="CasellaDiTesto 49"/>
            <p:cNvSpPr txBox="1">
              <a:spLocks noChangeArrowheads="1"/>
            </p:cNvSpPr>
            <p:nvPr/>
          </p:nvSpPr>
          <p:spPr bwMode="auto">
            <a:xfrm>
              <a:off x="6513644" y="2959902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600" b="1">
                  <a:latin typeface="Calibri" pitchFamily="34" charset="0"/>
                </a:rPr>
                <a:t>5</a:t>
              </a:r>
            </a:p>
          </p:txBody>
        </p:sp>
        <p:sp>
          <p:nvSpPr>
            <p:cNvPr id="25" name="CasellaDiTesto 50"/>
            <p:cNvSpPr txBox="1">
              <a:spLocks noChangeArrowheads="1"/>
            </p:cNvSpPr>
            <p:nvPr/>
          </p:nvSpPr>
          <p:spPr bwMode="auto">
            <a:xfrm>
              <a:off x="6537456" y="3348839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600" b="1">
                  <a:latin typeface="Calibri" pitchFamily="34" charset="0"/>
                </a:rPr>
                <a:t>0</a:t>
              </a:r>
            </a:p>
          </p:txBody>
        </p:sp>
        <p:sp>
          <p:nvSpPr>
            <p:cNvPr id="26" name="CasellaDiTesto 51"/>
            <p:cNvSpPr txBox="1">
              <a:spLocks noChangeArrowheads="1"/>
            </p:cNvSpPr>
            <p:nvPr/>
          </p:nvSpPr>
          <p:spPr bwMode="auto">
            <a:xfrm>
              <a:off x="6446969" y="2526514"/>
              <a:ext cx="39305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600" b="1">
                  <a:latin typeface="Calibri" pitchFamily="34" charset="0"/>
                </a:rPr>
                <a:t>10</a:t>
              </a:r>
            </a:p>
          </p:txBody>
        </p:sp>
        <p:sp>
          <p:nvSpPr>
            <p:cNvPr id="27" name="Text Box 106"/>
            <p:cNvSpPr txBox="1">
              <a:spLocks noChangeArrowheads="1"/>
            </p:cNvSpPr>
            <p:nvPr/>
          </p:nvSpPr>
          <p:spPr bwMode="auto">
            <a:xfrm rot="-5400000">
              <a:off x="5423484" y="5132982"/>
              <a:ext cx="181043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600" b="1">
                  <a:latin typeface="Calibri" pitchFamily="34" charset="0"/>
                </a:rPr>
                <a:t>Ultrasound    signal</a:t>
              </a:r>
            </a:p>
          </p:txBody>
        </p:sp>
        <p:sp>
          <p:nvSpPr>
            <p:cNvPr id="28" name="CasellaDiTesto 63"/>
            <p:cNvSpPr txBox="1">
              <a:spLocks noChangeArrowheads="1"/>
            </p:cNvSpPr>
            <p:nvPr/>
          </p:nvSpPr>
          <p:spPr bwMode="auto">
            <a:xfrm>
              <a:off x="7575681" y="4744252"/>
              <a:ext cx="38985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3200">
                  <a:latin typeface="Calibri" pitchFamily="34" charset="0"/>
                </a:rPr>
                <a:t>*</a:t>
              </a:r>
            </a:p>
          </p:txBody>
        </p:sp>
        <p:sp>
          <p:nvSpPr>
            <p:cNvPr id="29" name="Line 82"/>
            <p:cNvSpPr>
              <a:spLocks noChangeShapeType="1"/>
            </p:cNvSpPr>
            <p:nvPr/>
          </p:nvSpPr>
          <p:spPr bwMode="auto">
            <a:xfrm flipH="1">
              <a:off x="4408619" y="1615289"/>
              <a:ext cx="304800" cy="152400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0" name="Line 82"/>
            <p:cNvSpPr>
              <a:spLocks noChangeShapeType="1"/>
            </p:cNvSpPr>
            <p:nvPr/>
          </p:nvSpPr>
          <p:spPr bwMode="auto">
            <a:xfrm flipH="1">
              <a:off x="5627819" y="1691489"/>
              <a:ext cx="304800" cy="152400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1" name="Line 82"/>
            <p:cNvSpPr>
              <a:spLocks noChangeShapeType="1"/>
            </p:cNvSpPr>
            <p:nvPr/>
          </p:nvSpPr>
          <p:spPr bwMode="auto">
            <a:xfrm flipH="1">
              <a:off x="4408619" y="2758289"/>
              <a:ext cx="304800" cy="152400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2" name="Line 82"/>
            <p:cNvSpPr>
              <a:spLocks noChangeShapeType="1"/>
            </p:cNvSpPr>
            <p:nvPr/>
          </p:nvSpPr>
          <p:spPr bwMode="auto">
            <a:xfrm flipH="1">
              <a:off x="5780219" y="3139289"/>
              <a:ext cx="304800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" name="Line 82"/>
            <p:cNvSpPr>
              <a:spLocks noChangeShapeType="1"/>
            </p:cNvSpPr>
            <p:nvPr/>
          </p:nvSpPr>
          <p:spPr bwMode="auto">
            <a:xfrm flipH="1">
              <a:off x="4332419" y="4568039"/>
              <a:ext cx="304800" cy="152400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4" name="Line 82"/>
            <p:cNvSpPr>
              <a:spLocks noChangeShapeType="1"/>
            </p:cNvSpPr>
            <p:nvPr/>
          </p:nvSpPr>
          <p:spPr bwMode="auto">
            <a:xfrm flipH="1">
              <a:off x="5551619" y="4568039"/>
              <a:ext cx="304800" cy="152400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" name="Line 82"/>
            <p:cNvSpPr>
              <a:spLocks noChangeShapeType="1"/>
            </p:cNvSpPr>
            <p:nvPr/>
          </p:nvSpPr>
          <p:spPr bwMode="auto">
            <a:xfrm flipH="1">
              <a:off x="4332419" y="5634839"/>
              <a:ext cx="304800" cy="152400"/>
            </a:xfrm>
            <a:prstGeom prst="lin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6" name="Line 82"/>
            <p:cNvSpPr>
              <a:spLocks noChangeShapeType="1"/>
            </p:cNvSpPr>
            <p:nvPr/>
          </p:nvSpPr>
          <p:spPr bwMode="auto">
            <a:xfrm flipH="1" flipV="1">
              <a:off x="5704019" y="6015839"/>
              <a:ext cx="304800" cy="15240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7" name="CasellaDiTesto 63"/>
            <p:cNvSpPr txBox="1">
              <a:spLocks noChangeArrowheads="1"/>
            </p:cNvSpPr>
            <p:nvPr/>
          </p:nvSpPr>
          <p:spPr bwMode="auto">
            <a:xfrm>
              <a:off x="7512181" y="1729589"/>
              <a:ext cx="38985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3200">
                  <a:latin typeface="Calibri" pitchFamily="34" charset="0"/>
                </a:rPr>
                <a:t>*</a:t>
              </a:r>
            </a:p>
          </p:txBody>
        </p:sp>
        <p:sp>
          <p:nvSpPr>
            <p:cNvPr id="38" name="CasellaDiTesto 49"/>
            <p:cNvSpPr txBox="1">
              <a:spLocks noChangeArrowheads="1"/>
            </p:cNvSpPr>
            <p:nvPr/>
          </p:nvSpPr>
          <p:spPr bwMode="auto">
            <a:xfrm>
              <a:off x="6459669" y="5576102"/>
              <a:ext cx="39305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600" b="1">
                  <a:latin typeface="Calibri" pitchFamily="34" charset="0"/>
                </a:rPr>
                <a:t>10</a:t>
              </a:r>
            </a:p>
          </p:txBody>
        </p:sp>
        <p:sp>
          <p:nvSpPr>
            <p:cNvPr id="39" name="CasellaDiTesto 50"/>
            <p:cNvSpPr txBox="1">
              <a:spLocks noChangeArrowheads="1"/>
            </p:cNvSpPr>
            <p:nvPr/>
          </p:nvSpPr>
          <p:spPr bwMode="auto">
            <a:xfrm>
              <a:off x="6545394" y="6136489"/>
              <a:ext cx="2888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600" b="1">
                  <a:latin typeface="Calibri" pitchFamily="34" charset="0"/>
                </a:rPr>
                <a:t>0</a:t>
              </a:r>
            </a:p>
          </p:txBody>
        </p:sp>
        <p:sp>
          <p:nvSpPr>
            <p:cNvPr id="40" name="CasellaDiTesto 51"/>
            <p:cNvSpPr txBox="1">
              <a:spLocks noChangeArrowheads="1"/>
            </p:cNvSpPr>
            <p:nvPr/>
          </p:nvSpPr>
          <p:spPr bwMode="auto">
            <a:xfrm>
              <a:off x="6458081" y="5012539"/>
              <a:ext cx="39305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600" b="1">
                  <a:latin typeface="Calibri" pitchFamily="34" charset="0"/>
                </a:rPr>
                <a:t>20</a:t>
              </a:r>
            </a:p>
          </p:txBody>
        </p:sp>
        <p:sp>
          <p:nvSpPr>
            <p:cNvPr id="41" name="CasellaDiTesto 52"/>
            <p:cNvSpPr txBox="1">
              <a:spLocks noChangeArrowheads="1"/>
            </p:cNvSpPr>
            <p:nvPr/>
          </p:nvSpPr>
          <p:spPr bwMode="auto">
            <a:xfrm>
              <a:off x="6461256" y="4453739"/>
              <a:ext cx="39305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600" b="1">
                  <a:latin typeface="Calibri" pitchFamily="34" charset="0"/>
                </a:rPr>
                <a:t>30</a:t>
              </a:r>
            </a:p>
          </p:txBody>
        </p:sp>
        <p:sp>
          <p:nvSpPr>
            <p:cNvPr id="42" name="Text Box 51"/>
            <p:cNvSpPr txBox="1">
              <a:spLocks noChangeArrowheads="1"/>
            </p:cNvSpPr>
            <p:nvPr/>
          </p:nvSpPr>
          <p:spPr bwMode="auto">
            <a:xfrm rot="-3079147">
              <a:off x="6918715" y="4514958"/>
              <a:ext cx="64242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400" b="1">
                  <a:latin typeface="Calibri" pitchFamily="34" charset="0"/>
                </a:rPr>
                <a:t>Water</a:t>
              </a:r>
            </a:p>
          </p:txBody>
        </p:sp>
        <p:sp>
          <p:nvSpPr>
            <p:cNvPr id="43" name="Text Box 52"/>
            <p:cNvSpPr txBox="1">
              <a:spLocks noChangeArrowheads="1"/>
            </p:cNvSpPr>
            <p:nvPr/>
          </p:nvSpPr>
          <p:spPr bwMode="auto">
            <a:xfrm rot="-3079147">
              <a:off x="7473163" y="4201427"/>
              <a:ext cx="97815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>
                  <a:latin typeface="Calibri" pitchFamily="34" charset="0"/>
                </a:rPr>
                <a:t>nanotubes</a:t>
              </a:r>
            </a:p>
          </p:txBody>
        </p:sp>
        <p:cxnSp>
          <p:nvCxnSpPr>
            <p:cNvPr id="44" name="Connecteur droit 63"/>
            <p:cNvCxnSpPr/>
            <p:nvPr/>
          </p:nvCxnSpPr>
          <p:spPr>
            <a:xfrm rot="5400000">
              <a:off x="2147344" y="2620519"/>
              <a:ext cx="2237957" cy="158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64"/>
            <p:cNvCxnSpPr/>
            <p:nvPr/>
          </p:nvCxnSpPr>
          <p:spPr>
            <a:xfrm rot="5400000">
              <a:off x="2257654" y="5367175"/>
              <a:ext cx="2017336" cy="158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ZoneTexte 66"/>
            <p:cNvSpPr txBox="1">
              <a:spLocks noChangeArrowheads="1"/>
            </p:cNvSpPr>
            <p:nvPr/>
          </p:nvSpPr>
          <p:spPr bwMode="auto">
            <a:xfrm>
              <a:off x="3751394" y="908720"/>
              <a:ext cx="1019175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fr-FR" sz="1600" b="1">
                  <a:latin typeface="Calibri" pitchFamily="34" charset="0"/>
                </a:rPr>
                <a:t>Before Injection</a:t>
              </a:r>
            </a:p>
          </p:txBody>
        </p:sp>
        <p:sp>
          <p:nvSpPr>
            <p:cNvPr id="47" name="ZoneTexte 67"/>
            <p:cNvSpPr txBox="1">
              <a:spLocks noChangeArrowheads="1"/>
            </p:cNvSpPr>
            <p:nvPr/>
          </p:nvSpPr>
          <p:spPr bwMode="auto">
            <a:xfrm>
              <a:off x="5018219" y="908720"/>
              <a:ext cx="1019175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fr-FR" sz="1600" b="1">
                  <a:latin typeface="Calibri" pitchFamily="34" charset="0"/>
                </a:rPr>
                <a:t>After</a:t>
              </a:r>
            </a:p>
            <a:p>
              <a:pPr algn="ctr"/>
              <a:r>
                <a:rPr lang="fr-FR" sz="1600" b="1">
                  <a:latin typeface="Calibri" pitchFamily="34" charset="0"/>
                </a:rPr>
                <a:t>Injection</a:t>
              </a:r>
            </a:p>
          </p:txBody>
        </p:sp>
        <p:sp>
          <p:nvSpPr>
            <p:cNvPr id="48" name="ZoneTexte 68"/>
            <p:cNvSpPr txBox="1">
              <a:spLocks noChangeArrowheads="1"/>
            </p:cNvSpPr>
            <p:nvPr/>
          </p:nvSpPr>
          <p:spPr bwMode="auto">
            <a:xfrm>
              <a:off x="3751394" y="3728120"/>
              <a:ext cx="1019175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 b="1">
                  <a:latin typeface="Calibri" pitchFamily="34" charset="0"/>
                </a:rPr>
                <a:t>Before Injection</a:t>
              </a:r>
            </a:p>
          </p:txBody>
        </p:sp>
        <p:sp>
          <p:nvSpPr>
            <p:cNvPr id="49" name="ZoneTexte 69"/>
            <p:cNvSpPr txBox="1">
              <a:spLocks noChangeArrowheads="1"/>
            </p:cNvSpPr>
            <p:nvPr/>
          </p:nvSpPr>
          <p:spPr bwMode="auto">
            <a:xfrm>
              <a:off x="5018219" y="3728120"/>
              <a:ext cx="1019175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fr-FR" sz="1600" b="1">
                  <a:latin typeface="Calibri" pitchFamily="34" charset="0"/>
                </a:rPr>
                <a:t>After</a:t>
              </a:r>
            </a:p>
            <a:p>
              <a:pPr algn="ctr"/>
              <a:r>
                <a:rPr lang="fr-FR" sz="1600" b="1">
                  <a:latin typeface="Calibri" pitchFamily="34" charset="0"/>
                </a:rPr>
                <a:t>Injection</a:t>
              </a:r>
            </a:p>
          </p:txBody>
        </p:sp>
        <p:pic>
          <p:nvPicPr>
            <p:cNvPr id="50" name="Picture 17" descr="Grafico Piastra"/>
            <p:cNvPicPr>
              <a:picLocks noChangeAspect="1" noChangeArrowheads="1"/>
            </p:cNvPicPr>
            <p:nvPr/>
          </p:nvPicPr>
          <p:blipFill>
            <a:blip r:embed="rId12" cstate="print"/>
            <a:srcRect l="86272" t="5820" r="7774" b="3978"/>
            <a:stretch>
              <a:fillRect/>
            </a:stretch>
          </p:blipFill>
          <p:spPr bwMode="auto">
            <a:xfrm>
              <a:off x="6450144" y="1780389"/>
              <a:ext cx="71437" cy="1751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" name="CasellaDiTesto 50"/>
            <p:cNvSpPr txBox="1">
              <a:spLocks noChangeArrowheads="1"/>
            </p:cNvSpPr>
            <p:nvPr/>
          </p:nvSpPr>
          <p:spPr bwMode="auto">
            <a:xfrm>
              <a:off x="6450144" y="1662914"/>
              <a:ext cx="39305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600" b="1">
                  <a:latin typeface="Calibri" pitchFamily="34" charset="0"/>
                </a:rPr>
                <a:t>20</a:t>
              </a:r>
            </a:p>
          </p:txBody>
        </p:sp>
        <p:sp>
          <p:nvSpPr>
            <p:cNvPr id="52" name="CasellaDiTesto 51"/>
            <p:cNvSpPr txBox="1">
              <a:spLocks noChangeArrowheads="1"/>
            </p:cNvSpPr>
            <p:nvPr/>
          </p:nvSpPr>
          <p:spPr bwMode="auto">
            <a:xfrm>
              <a:off x="6462844" y="2102652"/>
              <a:ext cx="39305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600" b="1">
                  <a:latin typeface="Calibri" pitchFamily="34" charset="0"/>
                </a:rPr>
                <a:t>15</a:t>
              </a:r>
            </a:p>
          </p:txBody>
        </p:sp>
        <p:pic>
          <p:nvPicPr>
            <p:cNvPr id="53" name="Picture 17" descr="Grafico Piastra"/>
            <p:cNvPicPr>
              <a:picLocks noChangeAspect="1" noChangeArrowheads="1"/>
            </p:cNvPicPr>
            <p:nvPr/>
          </p:nvPicPr>
          <p:blipFill>
            <a:blip r:embed="rId12" cstate="print"/>
            <a:srcRect l="86272" t="5820" r="7774" b="3978"/>
            <a:stretch>
              <a:fillRect/>
            </a:stretch>
          </p:blipFill>
          <p:spPr bwMode="auto">
            <a:xfrm>
              <a:off x="6450144" y="4577564"/>
              <a:ext cx="71437" cy="1751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" name="Text Box 51"/>
            <p:cNvSpPr txBox="1">
              <a:spLocks noChangeArrowheads="1"/>
            </p:cNvSpPr>
            <p:nvPr/>
          </p:nvSpPr>
          <p:spPr bwMode="auto">
            <a:xfrm rot="-3079147">
              <a:off x="6842515" y="1466958"/>
              <a:ext cx="64242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400" b="1">
                  <a:latin typeface="Calibri" pitchFamily="34" charset="0"/>
                </a:rPr>
                <a:t>Water</a:t>
              </a:r>
            </a:p>
          </p:txBody>
        </p:sp>
        <p:cxnSp>
          <p:nvCxnSpPr>
            <p:cNvPr id="55" name="Connettore 1 54"/>
            <p:cNvCxnSpPr/>
            <p:nvPr/>
          </p:nvCxnSpPr>
          <p:spPr>
            <a:xfrm flipH="1">
              <a:off x="3679798" y="6278230"/>
              <a:ext cx="55235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1 55"/>
            <p:cNvCxnSpPr/>
            <p:nvPr/>
          </p:nvCxnSpPr>
          <p:spPr>
            <a:xfrm flipH="1">
              <a:off x="3657576" y="3619663"/>
              <a:ext cx="55235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 Box 52"/>
            <p:cNvSpPr txBox="1">
              <a:spLocks noChangeArrowheads="1"/>
            </p:cNvSpPr>
            <p:nvPr/>
          </p:nvSpPr>
          <p:spPr bwMode="auto">
            <a:xfrm rot="-3079147">
              <a:off x="7360112" y="1269361"/>
              <a:ext cx="97815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>
                  <a:latin typeface="Calibri" pitchFamily="34" charset="0"/>
                </a:rPr>
                <a:t>nanotubes</a:t>
              </a:r>
            </a:p>
          </p:txBody>
        </p:sp>
      </p:grp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13" cstate="print"/>
          <a:srcRect l="15495" t="22845" r="37462" b="11732"/>
          <a:stretch>
            <a:fillRect/>
          </a:stretch>
        </p:blipFill>
        <p:spPr bwMode="auto">
          <a:xfrm>
            <a:off x="250825" y="2687463"/>
            <a:ext cx="204152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/>
          <p:cNvSpPr/>
          <p:nvPr/>
        </p:nvSpPr>
        <p:spPr>
          <a:xfrm>
            <a:off x="2339752" y="44624"/>
            <a:ext cx="3312368" cy="115212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tx1"/>
                </a:solidFill>
                <a:latin typeface="Arial Black" pitchFamily="34" charset="0"/>
              </a:rPr>
              <a:t>4. As ultrasound </a:t>
            </a:r>
            <a:r>
              <a:rPr lang="it-IT" b="1" dirty="0" err="1" smtClean="0">
                <a:solidFill>
                  <a:schemeClr val="tx1"/>
                </a:solidFill>
                <a:latin typeface="Arial Black" pitchFamily="34" charset="0"/>
              </a:rPr>
              <a:t>contrast</a:t>
            </a:r>
            <a:r>
              <a:rPr lang="it-IT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it-IT" b="1" dirty="0" err="1" smtClean="0">
                <a:solidFill>
                  <a:schemeClr val="tx1"/>
                </a:solidFill>
                <a:latin typeface="Arial Black" pitchFamily="34" charset="0"/>
              </a:rPr>
              <a:t>agents</a:t>
            </a:r>
            <a:endParaRPr lang="it-IT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5" name="Ovale 4"/>
          <p:cNvSpPr/>
          <p:nvPr/>
        </p:nvSpPr>
        <p:spPr>
          <a:xfrm>
            <a:off x="107504" y="311598"/>
            <a:ext cx="2267744" cy="57606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  <a:latin typeface="Arial Black" pitchFamily="34" charset="0"/>
              </a:rPr>
              <a:t>- </a:t>
            </a:r>
            <a:r>
              <a:rPr lang="it-IT" dirty="0" err="1" smtClean="0">
                <a:solidFill>
                  <a:schemeClr val="tx1"/>
                </a:solidFill>
                <a:latin typeface="Arial Black" pitchFamily="34" charset="0"/>
              </a:rPr>
              <a:t>Carbon</a:t>
            </a:r>
            <a:r>
              <a:rPr lang="it-IT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it-IT" dirty="0" err="1" smtClean="0">
                <a:solidFill>
                  <a:schemeClr val="tx1"/>
                </a:solidFill>
                <a:latin typeface="Arial Black" pitchFamily="34" charset="0"/>
              </a:rPr>
              <a:t>Nanotubes</a:t>
            </a:r>
            <a:endParaRPr lang="it-IT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51469" t="13499" r="28053" b="19000"/>
          <a:stretch>
            <a:fillRect/>
          </a:stretch>
        </p:blipFill>
        <p:spPr bwMode="auto">
          <a:xfrm>
            <a:off x="3287713" y="2061294"/>
            <a:ext cx="2541587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28"/>
          <p:cNvSpPr txBox="1">
            <a:spLocks noChangeArrowheads="1"/>
          </p:cNvSpPr>
          <p:nvPr/>
        </p:nvSpPr>
        <p:spPr bwMode="auto">
          <a:xfrm>
            <a:off x="3203575" y="1381844"/>
            <a:ext cx="29654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b="1">
                <a:latin typeface="Calibri" pitchFamily="34" charset="0"/>
              </a:rPr>
              <a:t>IN VIVO PIG BLADDER</a:t>
            </a:r>
          </a:p>
        </p:txBody>
      </p:sp>
      <p:sp>
        <p:nvSpPr>
          <p:cNvPr id="8" name="CasellaDiTesto 29"/>
          <p:cNvSpPr txBox="1">
            <a:spLocks noChangeArrowheads="1"/>
          </p:cNvSpPr>
          <p:nvPr/>
        </p:nvSpPr>
        <p:spPr bwMode="auto">
          <a:xfrm rot="16200000">
            <a:off x="2143125" y="2904257"/>
            <a:ext cx="18621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Calibri" pitchFamily="34" charset="0"/>
              </a:rPr>
              <a:t>Pre  injection</a:t>
            </a:r>
          </a:p>
        </p:txBody>
      </p:sp>
      <p:sp>
        <p:nvSpPr>
          <p:cNvPr id="9" name="CasellaDiTesto 30"/>
          <p:cNvSpPr txBox="1">
            <a:spLocks noChangeArrowheads="1"/>
          </p:cNvSpPr>
          <p:nvPr/>
        </p:nvSpPr>
        <p:spPr bwMode="auto">
          <a:xfrm rot="16200000">
            <a:off x="2151063" y="5206131"/>
            <a:ext cx="19192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Calibri" pitchFamily="34" charset="0"/>
              </a:rPr>
              <a:t>Post injection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2411" t="29279" r="20033" b="20596"/>
          <a:stretch>
            <a:fillRect/>
          </a:stretch>
        </p:blipFill>
        <p:spPr bwMode="auto">
          <a:xfrm>
            <a:off x="611560" y="1912878"/>
            <a:ext cx="7920880" cy="2740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asellaDiTesto 12"/>
          <p:cNvSpPr txBox="1"/>
          <p:nvPr/>
        </p:nvSpPr>
        <p:spPr>
          <a:xfrm>
            <a:off x="1619672" y="5199583"/>
            <a:ext cx="366478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400" b="1" dirty="0" err="1" smtClean="0">
                <a:latin typeface="Times New Roman" pitchFamily="18" charset="0"/>
                <a:cs typeface="Times New Roman" pitchFamily="18" charset="0"/>
              </a:rPr>
              <a:t>Nanomaterials</a:t>
            </a:r>
            <a:r>
              <a:rPr lang="it-IT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b="1" dirty="0" err="1" smtClean="0">
                <a:latin typeface="Times New Roman" pitchFamily="18" charset="0"/>
                <a:cs typeface="Times New Roman" pitchFamily="18" charset="0"/>
              </a:rPr>
              <a:t>dimensions</a:t>
            </a:r>
            <a:endParaRPr lang="it-IT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Parentesi graffa chiusa 13"/>
          <p:cNvSpPr/>
          <p:nvPr/>
        </p:nvSpPr>
        <p:spPr>
          <a:xfrm rot="5400000">
            <a:off x="3203848" y="3933056"/>
            <a:ext cx="432048" cy="2016224"/>
          </a:xfrm>
          <a:prstGeom prst="rightBrace">
            <a:avLst>
              <a:gd name="adj1" fmla="val 56438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/>
          <p:cNvSpPr/>
          <p:nvPr/>
        </p:nvSpPr>
        <p:spPr>
          <a:xfrm>
            <a:off x="179512" y="188640"/>
            <a:ext cx="2880320" cy="86409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it-IT" sz="2400" dirty="0" err="1" smtClean="0">
                <a:solidFill>
                  <a:schemeClr val="tx1"/>
                </a:solidFill>
                <a:latin typeface="Arial Black" pitchFamily="34" charset="0"/>
              </a:rPr>
              <a:t>Carbon</a:t>
            </a:r>
            <a:r>
              <a:rPr lang="it-IT" sz="2400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it-IT" sz="2400" dirty="0" err="1" smtClean="0">
                <a:solidFill>
                  <a:schemeClr val="tx1"/>
                </a:solidFill>
                <a:latin typeface="Arial Black" pitchFamily="34" charset="0"/>
              </a:rPr>
              <a:t>Nanotubes</a:t>
            </a:r>
            <a:endParaRPr lang="it-IT" sz="28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6" name="Ovale 15"/>
          <p:cNvSpPr/>
          <p:nvPr/>
        </p:nvSpPr>
        <p:spPr>
          <a:xfrm>
            <a:off x="3171958" y="366765"/>
            <a:ext cx="2048114" cy="54195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smtClean="0">
                <a:solidFill>
                  <a:schemeClr val="tx1"/>
                </a:solidFill>
                <a:latin typeface="Arial Black" pitchFamily="34" charset="0"/>
              </a:rPr>
              <a:t>1. </a:t>
            </a:r>
            <a:r>
              <a:rPr lang="it-IT" sz="1600" b="1" dirty="0" err="1" smtClean="0">
                <a:solidFill>
                  <a:schemeClr val="tx1"/>
                </a:solidFill>
                <a:latin typeface="Arial Black" pitchFamily="34" charset="0"/>
              </a:rPr>
              <a:t>What</a:t>
            </a:r>
            <a:r>
              <a:rPr lang="it-IT" sz="1600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it-IT" sz="1600" b="1" dirty="0" err="1" smtClean="0">
                <a:solidFill>
                  <a:schemeClr val="tx1"/>
                </a:solidFill>
                <a:latin typeface="Arial Black" pitchFamily="34" charset="0"/>
              </a:rPr>
              <a:t>they</a:t>
            </a:r>
            <a:r>
              <a:rPr lang="it-IT" sz="1600" b="1" dirty="0" smtClean="0">
                <a:solidFill>
                  <a:schemeClr val="tx1"/>
                </a:solidFill>
                <a:latin typeface="Arial Black" pitchFamily="34" charset="0"/>
              </a:rPr>
              <a:t> are?</a:t>
            </a:r>
            <a:endParaRPr lang="it-IT" sz="1600" b="1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/>
          <p:cNvSpPr/>
          <p:nvPr/>
        </p:nvSpPr>
        <p:spPr>
          <a:xfrm>
            <a:off x="2339752" y="44624"/>
            <a:ext cx="3312368" cy="115212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tx1"/>
                </a:solidFill>
                <a:latin typeface="Arial Black" pitchFamily="34" charset="0"/>
              </a:rPr>
              <a:t>4. As ultrasound </a:t>
            </a:r>
            <a:r>
              <a:rPr lang="it-IT" b="1" dirty="0" err="1" smtClean="0">
                <a:solidFill>
                  <a:schemeClr val="tx1"/>
                </a:solidFill>
                <a:latin typeface="Arial Black" pitchFamily="34" charset="0"/>
              </a:rPr>
              <a:t>contrast</a:t>
            </a:r>
            <a:r>
              <a:rPr lang="it-IT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it-IT" b="1" dirty="0" err="1" smtClean="0">
                <a:solidFill>
                  <a:schemeClr val="tx1"/>
                </a:solidFill>
                <a:latin typeface="Arial Black" pitchFamily="34" charset="0"/>
              </a:rPr>
              <a:t>agents</a:t>
            </a:r>
            <a:endParaRPr lang="it-IT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5" name="Ovale 4"/>
          <p:cNvSpPr/>
          <p:nvPr/>
        </p:nvSpPr>
        <p:spPr>
          <a:xfrm>
            <a:off x="107504" y="311598"/>
            <a:ext cx="2267744" cy="57606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  <a:latin typeface="Arial Black" pitchFamily="34" charset="0"/>
              </a:rPr>
              <a:t>- </a:t>
            </a:r>
            <a:r>
              <a:rPr lang="it-IT" dirty="0" err="1" smtClean="0">
                <a:solidFill>
                  <a:schemeClr val="tx1"/>
                </a:solidFill>
                <a:latin typeface="Arial Black" pitchFamily="34" charset="0"/>
              </a:rPr>
              <a:t>Carbon</a:t>
            </a:r>
            <a:r>
              <a:rPr lang="it-IT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it-IT" dirty="0" err="1" smtClean="0">
                <a:solidFill>
                  <a:schemeClr val="tx1"/>
                </a:solidFill>
                <a:latin typeface="Arial Black" pitchFamily="34" charset="0"/>
              </a:rPr>
              <a:t>Nanotubes</a:t>
            </a:r>
            <a:endParaRPr lang="it-IT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219700" y="1989138"/>
            <a:ext cx="3514725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CARBON NANOTUBES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asellaDiTesto 6"/>
          <p:cNvSpPr txBox="1">
            <a:spLocks noChangeArrowheads="1"/>
          </p:cNvSpPr>
          <p:nvPr/>
        </p:nvSpPr>
        <p:spPr bwMode="auto">
          <a:xfrm>
            <a:off x="4500563" y="2676525"/>
            <a:ext cx="4608512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Small enough  to reach a tumor region (vascular pore up to 780 nm)</a:t>
            </a:r>
          </a:p>
          <a:p>
            <a:pPr>
              <a:buFont typeface="Arial" pitchFamily="34" charset="0"/>
              <a:buChar char="•"/>
            </a:pP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Long lasting 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signal (are eliminated in 24-48 hours by renal clearance) 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Can be functionalized with therapeutic  molecules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95250" y="2524125"/>
            <a:ext cx="4498975" cy="37846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Big size 1-8 µm; purely intravascular flow tracers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Are classified as long half-life agents when the signal persists for more than 5 min after injection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Research as drug delivery system is still at an early stage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755650" y="1989138"/>
            <a:ext cx="2700338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MICROBUBBLES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C:\Users\edoardo\Desktop\Edoardo1st choice\FOTO\Foto2005-6\Death Valley\000_0923.JPG"/>
          <p:cNvPicPr>
            <a:picLocks noChangeAspect="1" noChangeArrowheads="1"/>
          </p:cNvPicPr>
          <p:nvPr/>
        </p:nvPicPr>
        <p:blipFill>
          <a:blip r:embed="rId2" cstate="print"/>
          <a:srcRect b="15686"/>
          <a:stretch>
            <a:fillRect/>
          </a:stretch>
        </p:blipFill>
        <p:spPr bwMode="auto">
          <a:xfrm>
            <a:off x="611560" y="1124744"/>
            <a:ext cx="7635875" cy="4800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sp>
        <p:nvSpPr>
          <p:cNvPr id="5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66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rush Script MT" pitchFamily="66" charset="0"/>
              </a:rPr>
              <a:t>Working on carbon </a:t>
            </a:r>
            <a:r>
              <a:rPr lang="en-US" sz="6600" u="sng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rush Script MT" pitchFamily="66" charset="0"/>
              </a:rPr>
              <a:t>nanotubes</a:t>
            </a:r>
            <a:endParaRPr lang="en-US" sz="6600" u="sng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rush Script MT" pitchFamily="66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5325293" y="2204864"/>
            <a:ext cx="1896480" cy="46166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it-IT" sz="2400" dirty="0" smtClean="0">
                <a:latin typeface="Arial Black" pitchFamily="34" charset="0"/>
              </a:rPr>
              <a:t>In </a:t>
            </a:r>
            <a:r>
              <a:rPr lang="it-IT" sz="2400" dirty="0" err="1" smtClean="0">
                <a:latin typeface="Arial Black" pitchFamily="34" charset="0"/>
              </a:rPr>
              <a:t>therapy</a:t>
            </a:r>
            <a:endParaRPr lang="it-IT" sz="2400" dirty="0">
              <a:latin typeface="Arial Black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979712" y="2204864"/>
            <a:ext cx="2223814" cy="46166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it-IT" sz="2400" dirty="0" smtClean="0">
                <a:latin typeface="Arial Black" pitchFamily="34" charset="0"/>
              </a:rPr>
              <a:t>In </a:t>
            </a:r>
            <a:r>
              <a:rPr lang="it-IT" sz="2400" dirty="0" err="1" smtClean="0">
                <a:latin typeface="Arial Black" pitchFamily="34" charset="0"/>
              </a:rPr>
              <a:t>diagnosis</a:t>
            </a:r>
            <a:endParaRPr lang="it-IT" sz="24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2656"/>
            <a:ext cx="1368153" cy="1368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CasellaDiTesto 8"/>
          <p:cNvSpPr txBox="1">
            <a:spLocks noChangeArrowheads="1"/>
          </p:cNvSpPr>
          <p:nvPr/>
        </p:nvSpPr>
        <p:spPr bwMode="auto">
          <a:xfrm>
            <a:off x="1835696" y="332656"/>
            <a:ext cx="312470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2400" b="1" u="sng" dirty="0" err="1" smtClean="0">
                <a:solidFill>
                  <a:prstClr val="black"/>
                </a:solidFill>
                <a:latin typeface="Constantia" pitchFamily="18" charset="0"/>
              </a:rPr>
              <a:t>University</a:t>
            </a:r>
            <a:r>
              <a:rPr lang="it-IT" sz="2400" b="1" u="sng" dirty="0" smtClean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it-IT" sz="2400" b="1" u="sng" dirty="0" err="1" smtClean="0">
                <a:solidFill>
                  <a:prstClr val="black"/>
                </a:solidFill>
                <a:latin typeface="Constantia" pitchFamily="18" charset="0"/>
              </a:rPr>
              <a:t>of</a:t>
            </a:r>
            <a:r>
              <a:rPr lang="it-IT" sz="2400" b="1" u="sng" dirty="0" smtClean="0">
                <a:solidFill>
                  <a:prstClr val="black"/>
                </a:solidFill>
                <a:latin typeface="Constantia" pitchFamily="18" charset="0"/>
              </a:rPr>
              <a:t> Sassari</a:t>
            </a:r>
            <a:endParaRPr lang="it-IT" sz="2400" b="1" u="sng" dirty="0">
              <a:solidFill>
                <a:prstClr val="black"/>
              </a:solidFill>
              <a:latin typeface="Constantia" pitchFamily="18" charset="0"/>
            </a:endParaRPr>
          </a:p>
          <a:p>
            <a:pPr algn="ctr"/>
            <a:r>
              <a:rPr lang="it-IT" sz="2400" dirty="0" smtClean="0">
                <a:solidFill>
                  <a:prstClr val="black"/>
                </a:solidFill>
                <a:latin typeface="Constantia" pitchFamily="18" charset="0"/>
              </a:rPr>
              <a:t>Francesco </a:t>
            </a:r>
            <a:r>
              <a:rPr lang="it-IT" sz="2400" dirty="0" err="1">
                <a:solidFill>
                  <a:prstClr val="black"/>
                </a:solidFill>
                <a:latin typeface="Constantia" pitchFamily="18" charset="0"/>
              </a:rPr>
              <a:t>Sgarrella</a:t>
            </a:r>
            <a:endParaRPr lang="it-IT" sz="2400" dirty="0">
              <a:solidFill>
                <a:prstClr val="black"/>
              </a:solidFill>
              <a:latin typeface="Constantia" pitchFamily="18" charset="0"/>
            </a:endParaRPr>
          </a:p>
          <a:p>
            <a:pPr algn="ctr"/>
            <a:r>
              <a:rPr lang="it-IT" sz="2400" dirty="0" smtClean="0">
                <a:solidFill>
                  <a:prstClr val="black"/>
                </a:solidFill>
                <a:latin typeface="Constantia" pitchFamily="18" charset="0"/>
              </a:rPr>
              <a:t>Roberto </a:t>
            </a:r>
            <a:r>
              <a:rPr lang="it-IT" sz="2400" dirty="0" err="1" smtClean="0">
                <a:solidFill>
                  <a:prstClr val="black"/>
                </a:solidFill>
                <a:latin typeface="Constantia" pitchFamily="18" charset="0"/>
              </a:rPr>
              <a:t>Manetti</a:t>
            </a:r>
            <a:endParaRPr lang="it-IT" sz="2400" dirty="0" smtClean="0">
              <a:solidFill>
                <a:prstClr val="black"/>
              </a:solidFill>
              <a:latin typeface="Constantia" pitchFamily="18" charset="0"/>
            </a:endParaRPr>
          </a:p>
          <a:p>
            <a:pPr algn="ctr"/>
            <a:r>
              <a:rPr lang="it-IT" sz="2400" dirty="0" smtClean="0">
                <a:solidFill>
                  <a:prstClr val="black"/>
                </a:solidFill>
                <a:latin typeface="Constantia" pitchFamily="18" charset="0"/>
              </a:rPr>
              <a:t>Proto </a:t>
            </a:r>
            <a:r>
              <a:rPr lang="it-IT" sz="2400" dirty="0" err="1" smtClean="0">
                <a:solidFill>
                  <a:prstClr val="black"/>
                </a:solidFill>
                <a:latin typeface="Constantia" pitchFamily="18" charset="0"/>
              </a:rPr>
              <a:t>Pippia</a:t>
            </a:r>
            <a:endParaRPr lang="it-IT" sz="2400" dirty="0" smtClean="0">
              <a:solidFill>
                <a:prstClr val="black"/>
              </a:solidFill>
              <a:latin typeface="Constantia" pitchFamily="18" charset="0"/>
            </a:endParaRPr>
          </a:p>
          <a:p>
            <a:pPr algn="ctr"/>
            <a:r>
              <a:rPr lang="it-IT" sz="2400" dirty="0" smtClean="0">
                <a:solidFill>
                  <a:prstClr val="black"/>
                </a:solidFill>
                <a:latin typeface="Constantia" pitchFamily="18" charset="0"/>
              </a:rPr>
              <a:t>Giampaolo </a:t>
            </a:r>
            <a:r>
              <a:rPr lang="it-IT" sz="2400" dirty="0" err="1" smtClean="0">
                <a:solidFill>
                  <a:prstClr val="black"/>
                </a:solidFill>
                <a:latin typeface="Constantia" pitchFamily="18" charset="0"/>
              </a:rPr>
              <a:t>Vidili</a:t>
            </a:r>
            <a:endParaRPr lang="it-IT" sz="2400" dirty="0" smtClean="0">
              <a:solidFill>
                <a:prstClr val="black"/>
              </a:solidFill>
              <a:latin typeface="Constantia" pitchFamily="18" charset="0"/>
            </a:endParaRPr>
          </a:p>
          <a:p>
            <a:pPr algn="ctr"/>
            <a:r>
              <a:rPr lang="it-IT" sz="2400" dirty="0" smtClean="0">
                <a:solidFill>
                  <a:prstClr val="black"/>
                </a:solidFill>
                <a:latin typeface="Constantia" pitchFamily="18" charset="0"/>
              </a:rPr>
              <a:t>Claudia </a:t>
            </a:r>
            <a:r>
              <a:rPr lang="it-IT" sz="2400" dirty="0" err="1" smtClean="0">
                <a:solidFill>
                  <a:prstClr val="black"/>
                </a:solidFill>
                <a:latin typeface="Constantia" pitchFamily="18" charset="0"/>
              </a:rPr>
              <a:t>Crescio</a:t>
            </a:r>
            <a:endParaRPr lang="it-IT" sz="2400" dirty="0" smtClean="0">
              <a:solidFill>
                <a:prstClr val="black"/>
              </a:solidFill>
              <a:latin typeface="Constantia" pitchFamily="18" charset="0"/>
            </a:endParaRPr>
          </a:p>
          <a:p>
            <a:pPr algn="ctr"/>
            <a:r>
              <a:rPr lang="it-IT" sz="2400" dirty="0" smtClean="0">
                <a:solidFill>
                  <a:prstClr val="black"/>
                </a:solidFill>
                <a:latin typeface="Constantia" pitchFamily="18" charset="0"/>
              </a:rPr>
              <a:t>Marco Orecchioni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52296" t="46035" r="36082" b="31459"/>
          <a:stretch>
            <a:fillRect/>
          </a:stretch>
        </p:blipFill>
        <p:spPr bwMode="auto">
          <a:xfrm>
            <a:off x="6228184" y="476672"/>
            <a:ext cx="1008112" cy="10561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CasellaDiTesto 9"/>
          <p:cNvSpPr txBox="1">
            <a:spLocks noChangeArrowheads="1"/>
          </p:cNvSpPr>
          <p:nvPr/>
        </p:nvSpPr>
        <p:spPr bwMode="auto">
          <a:xfrm>
            <a:off x="5364088" y="1484784"/>
            <a:ext cx="27379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b="1" u="sng" dirty="0">
                <a:solidFill>
                  <a:prstClr val="black"/>
                </a:solidFill>
                <a:latin typeface="Constantia" pitchFamily="18" charset="0"/>
              </a:rPr>
              <a:t>CNRS, </a:t>
            </a:r>
            <a:r>
              <a:rPr lang="it-IT" sz="2400" b="1" u="sng" dirty="0" err="1" smtClean="0">
                <a:solidFill>
                  <a:prstClr val="black"/>
                </a:solidFill>
                <a:latin typeface="Constantia" pitchFamily="18" charset="0"/>
              </a:rPr>
              <a:t>Strasbourg</a:t>
            </a:r>
            <a:endParaRPr lang="it-IT" sz="2400" b="1" u="sng" dirty="0">
              <a:solidFill>
                <a:prstClr val="black"/>
              </a:solidFill>
              <a:latin typeface="Constantia" pitchFamily="18" charset="0"/>
            </a:endParaRPr>
          </a:p>
          <a:p>
            <a:r>
              <a:rPr lang="it-IT" sz="2400" dirty="0" smtClean="0">
                <a:solidFill>
                  <a:prstClr val="black"/>
                </a:solidFill>
                <a:latin typeface="Constantia" pitchFamily="18" charset="0"/>
              </a:rPr>
              <a:t>Alberto Bianco</a:t>
            </a:r>
            <a:endParaRPr lang="it-IT" sz="2400" dirty="0">
              <a:solidFill>
                <a:prstClr val="black"/>
              </a:solidFill>
              <a:latin typeface="Constantia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 l="66050" t="61379" r="17347" b="23276"/>
          <a:stretch>
            <a:fillRect/>
          </a:stretch>
        </p:blipFill>
        <p:spPr bwMode="auto">
          <a:xfrm>
            <a:off x="179512" y="3212976"/>
            <a:ext cx="936104" cy="4680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CasellaDiTesto 11"/>
          <p:cNvSpPr txBox="1">
            <a:spLocks noChangeArrowheads="1"/>
          </p:cNvSpPr>
          <p:nvPr/>
        </p:nvSpPr>
        <p:spPr bwMode="auto">
          <a:xfrm>
            <a:off x="107504" y="3606115"/>
            <a:ext cx="371050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b="1" u="sng" dirty="0">
                <a:solidFill>
                  <a:prstClr val="black"/>
                </a:solidFill>
                <a:latin typeface="Constantia" pitchFamily="18" charset="0"/>
              </a:rPr>
              <a:t>Rotterdam, </a:t>
            </a:r>
            <a:r>
              <a:rPr lang="it-IT" sz="2400" b="1" u="sng" dirty="0" err="1" smtClean="0">
                <a:solidFill>
                  <a:prstClr val="black"/>
                </a:solidFill>
                <a:latin typeface="Constantia" pitchFamily="18" charset="0"/>
              </a:rPr>
              <a:t>Netherlands</a:t>
            </a:r>
            <a:endParaRPr lang="it-IT" sz="2400" b="1" u="sng" dirty="0" smtClean="0">
              <a:solidFill>
                <a:prstClr val="black"/>
              </a:solidFill>
              <a:latin typeface="Constantia" pitchFamily="18" charset="0"/>
            </a:endParaRPr>
          </a:p>
          <a:p>
            <a:r>
              <a:rPr lang="it-IT" sz="2400" dirty="0" smtClean="0">
                <a:solidFill>
                  <a:prstClr val="black"/>
                </a:solidFill>
                <a:latin typeface="Constantia" pitchFamily="18" charset="0"/>
              </a:rPr>
              <a:t>Mario </a:t>
            </a:r>
            <a:r>
              <a:rPr lang="it-IT" sz="2400" dirty="0">
                <a:solidFill>
                  <a:prstClr val="black"/>
                </a:solidFill>
                <a:latin typeface="Constantia" pitchFamily="18" charset="0"/>
              </a:rPr>
              <a:t>Pescatori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 l="14109" t="22117" r="59326" b="65607"/>
          <a:stretch>
            <a:fillRect/>
          </a:stretch>
        </p:blipFill>
        <p:spPr bwMode="auto">
          <a:xfrm>
            <a:off x="827584" y="5733256"/>
            <a:ext cx="3528392" cy="8820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/>
          <a:srcRect l="1380" t="24552" r="88105" b="51919"/>
          <a:stretch>
            <a:fillRect/>
          </a:stretch>
        </p:blipFill>
        <p:spPr bwMode="auto">
          <a:xfrm>
            <a:off x="7740352" y="4797152"/>
            <a:ext cx="576064" cy="6973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CasellaDiTesto 13"/>
          <p:cNvSpPr txBox="1">
            <a:spLocks noChangeArrowheads="1"/>
          </p:cNvSpPr>
          <p:nvPr/>
        </p:nvSpPr>
        <p:spPr bwMode="auto">
          <a:xfrm>
            <a:off x="7164288" y="5589240"/>
            <a:ext cx="176843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dirty="0" err="1" smtClean="0">
                <a:solidFill>
                  <a:prstClr val="black"/>
                </a:solidFill>
                <a:latin typeface="Times New Roman" pitchFamily="-16" charset="0"/>
                <a:cs typeface="Times New Roman" pitchFamily="-16" charset="0"/>
              </a:rPr>
              <a:t>Patent</a:t>
            </a:r>
            <a:r>
              <a:rPr lang="it-IT" dirty="0" smtClean="0">
                <a:solidFill>
                  <a:prstClr val="black"/>
                </a:solidFill>
                <a:latin typeface="Times New Roman" pitchFamily="-16" charset="0"/>
                <a:cs typeface="Times New Roman" pitchFamily="-16" charset="0"/>
              </a:rPr>
              <a:t> office</a:t>
            </a:r>
            <a:endParaRPr lang="it-IT" dirty="0">
              <a:solidFill>
                <a:prstClr val="black"/>
              </a:solidFill>
              <a:latin typeface="Times New Roman" pitchFamily="-16" charset="0"/>
              <a:cs typeface="Times New Roman" pitchFamily="-16" charset="0"/>
            </a:endParaRPr>
          </a:p>
          <a:p>
            <a:pPr algn="ctr"/>
            <a:r>
              <a:rPr lang="it-IT" dirty="0" smtClean="0">
                <a:solidFill>
                  <a:prstClr val="black"/>
                </a:solidFill>
                <a:latin typeface="Times New Roman" pitchFamily="-16" charset="0"/>
                <a:cs typeface="Times New Roman" pitchFamily="-16" charset="0"/>
              </a:rPr>
              <a:t>Sandra </a:t>
            </a:r>
            <a:r>
              <a:rPr lang="it-IT" dirty="0" err="1" smtClean="0">
                <a:solidFill>
                  <a:prstClr val="black"/>
                </a:solidFill>
                <a:latin typeface="Times New Roman" pitchFamily="-16" charset="0"/>
                <a:cs typeface="Times New Roman" pitchFamily="-16" charset="0"/>
              </a:rPr>
              <a:t>Ennas</a:t>
            </a:r>
            <a:endParaRPr lang="it-IT" dirty="0" smtClean="0">
              <a:solidFill>
                <a:prstClr val="black"/>
              </a:solidFill>
              <a:latin typeface="Times New Roman" pitchFamily="-16" charset="0"/>
              <a:cs typeface="Times New Roman" pitchFamily="-16" charset="0"/>
            </a:endParaRPr>
          </a:p>
          <a:p>
            <a:pPr algn="ctr"/>
            <a:r>
              <a:rPr lang="it-IT" dirty="0" smtClean="0">
                <a:solidFill>
                  <a:prstClr val="black"/>
                </a:solidFill>
                <a:latin typeface="Times New Roman" pitchFamily="-16" charset="0"/>
                <a:cs typeface="Times New Roman" pitchFamily="-16" charset="0"/>
              </a:rPr>
              <a:t>Alessandra Carta</a:t>
            </a:r>
            <a:endParaRPr lang="it-IT" dirty="0">
              <a:solidFill>
                <a:prstClr val="black"/>
              </a:solidFill>
              <a:latin typeface="Times New Roman" pitchFamily="-16" charset="0"/>
              <a:cs typeface="Times New Roman" pitchFamily="-16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/>
          <a:srcRect l="23517" t="38016" r="65414" b="42297"/>
          <a:stretch>
            <a:fillRect/>
          </a:stretch>
        </p:blipFill>
        <p:spPr bwMode="auto">
          <a:xfrm>
            <a:off x="323528" y="4645585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CasellaDiTesto 13"/>
          <p:cNvSpPr txBox="1">
            <a:spLocks noChangeArrowheads="1"/>
          </p:cNvSpPr>
          <p:nvPr/>
        </p:nvSpPr>
        <p:spPr bwMode="auto">
          <a:xfrm>
            <a:off x="395536" y="4581128"/>
            <a:ext cx="396044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 smtClean="0">
                <a:solidFill>
                  <a:prstClr val="black"/>
                </a:solidFill>
                <a:latin typeface="Constantia" pitchFamily="18" charset="0"/>
              </a:rPr>
              <a:t>NIH Bethesda USA</a:t>
            </a:r>
          </a:p>
          <a:p>
            <a:pPr algn="ctr"/>
            <a:r>
              <a:rPr lang="en-US" sz="2000" dirty="0" err="1" smtClean="0">
                <a:solidFill>
                  <a:prstClr val="black"/>
                </a:solidFill>
                <a:latin typeface="Times New Roman" pitchFamily="-16" charset="0"/>
                <a:cs typeface="Times New Roman" pitchFamily="-16" charset="0"/>
              </a:rPr>
              <a:t>Davide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-16" charset="0"/>
                <a:cs typeface="Times New Roman" pitchFamily="-16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itchFamily="-16" charset="0"/>
                <a:cs typeface="Times New Roman" pitchFamily="-16" charset="0"/>
              </a:rPr>
              <a:t>Bedognetti</a:t>
            </a:r>
            <a:endParaRPr lang="en-US" sz="2000" dirty="0" smtClean="0">
              <a:solidFill>
                <a:prstClr val="black"/>
              </a:solidFill>
              <a:latin typeface="Times New Roman" pitchFamily="-16" charset="0"/>
              <a:cs typeface="Times New Roman" pitchFamily="-16" charset="0"/>
            </a:endParaRPr>
          </a:p>
          <a:p>
            <a:pPr algn="ctr"/>
            <a:r>
              <a:rPr lang="en-US" sz="2000" dirty="0" smtClean="0">
                <a:solidFill>
                  <a:prstClr val="black"/>
                </a:solidFill>
                <a:latin typeface="Times New Roman" pitchFamily="-16" charset="0"/>
                <a:cs typeface="Times New Roman" pitchFamily="-16" charset="0"/>
              </a:rPr>
              <a:t>Francesco </a:t>
            </a:r>
            <a:r>
              <a:rPr lang="en-US" sz="2000" dirty="0" err="1" smtClean="0">
                <a:solidFill>
                  <a:prstClr val="black"/>
                </a:solidFill>
                <a:latin typeface="Times New Roman" pitchFamily="-16" charset="0"/>
                <a:cs typeface="Times New Roman" pitchFamily="-16" charset="0"/>
              </a:rPr>
              <a:t>Marincola</a:t>
            </a:r>
            <a:endParaRPr lang="en-US" sz="2000" dirty="0" smtClean="0">
              <a:solidFill>
                <a:prstClr val="black"/>
              </a:solidFill>
              <a:latin typeface="Times New Roman" pitchFamily="-16" charset="0"/>
              <a:cs typeface="Times New Roman" pitchFamily="-16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9" cstate="print"/>
          <a:srcRect l="20750" t="20297" r="73716" b="70844"/>
          <a:stretch>
            <a:fillRect/>
          </a:stretch>
        </p:blipFill>
        <p:spPr bwMode="auto">
          <a:xfrm>
            <a:off x="6228184" y="2661880"/>
            <a:ext cx="720080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CasellaDiTesto 13"/>
          <p:cNvSpPr txBox="1">
            <a:spLocks noChangeArrowheads="1"/>
          </p:cNvSpPr>
          <p:nvPr/>
        </p:nvSpPr>
        <p:spPr bwMode="auto">
          <a:xfrm>
            <a:off x="4716016" y="3237944"/>
            <a:ext cx="3635995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u="sng" dirty="0" err="1" smtClean="0">
                <a:solidFill>
                  <a:prstClr val="black"/>
                </a:solidFill>
                <a:latin typeface="Constantia" pitchFamily="18" charset="0"/>
              </a:rPr>
              <a:t>Istituto</a:t>
            </a:r>
            <a:r>
              <a:rPr lang="en-US" sz="2000" b="1" u="sng" dirty="0" smtClean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en-US" sz="2000" b="1" u="sng" dirty="0" err="1" smtClean="0">
                <a:solidFill>
                  <a:prstClr val="black"/>
                </a:solidFill>
                <a:latin typeface="Constantia" pitchFamily="18" charset="0"/>
              </a:rPr>
              <a:t>Zooprofilattico</a:t>
            </a:r>
            <a:r>
              <a:rPr lang="en-US" sz="2000" b="1" u="sng" dirty="0" smtClean="0">
                <a:solidFill>
                  <a:prstClr val="black"/>
                </a:solidFill>
                <a:latin typeface="Constantia" pitchFamily="18" charset="0"/>
              </a:rPr>
              <a:t> </a:t>
            </a:r>
          </a:p>
          <a:p>
            <a:pPr algn="ctr"/>
            <a:r>
              <a:rPr lang="en-US" sz="2000" b="1" u="sng" dirty="0" err="1" smtClean="0">
                <a:solidFill>
                  <a:prstClr val="black"/>
                </a:solidFill>
                <a:latin typeface="Constantia" pitchFamily="18" charset="0"/>
              </a:rPr>
              <a:t>Sperimentale</a:t>
            </a:r>
            <a:r>
              <a:rPr lang="en-US" sz="2000" b="1" u="sng" dirty="0" smtClean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en-US" sz="2000" b="1" u="sng" dirty="0" err="1" smtClean="0">
                <a:solidFill>
                  <a:prstClr val="black"/>
                </a:solidFill>
                <a:latin typeface="Constantia" pitchFamily="18" charset="0"/>
              </a:rPr>
              <a:t>della</a:t>
            </a:r>
            <a:r>
              <a:rPr lang="en-US" sz="2000" b="1" u="sng" dirty="0" smtClean="0">
                <a:solidFill>
                  <a:prstClr val="black"/>
                </a:solidFill>
                <a:latin typeface="Constantia" pitchFamily="18" charset="0"/>
              </a:rPr>
              <a:t> </a:t>
            </a:r>
            <a:r>
              <a:rPr lang="en-US" sz="2000" b="1" u="sng" dirty="0" err="1" smtClean="0">
                <a:solidFill>
                  <a:prstClr val="black"/>
                </a:solidFill>
                <a:latin typeface="Constantia" pitchFamily="18" charset="0"/>
              </a:rPr>
              <a:t>Sardegna</a:t>
            </a:r>
            <a:endParaRPr lang="en-US" sz="2000" b="1" u="sng" dirty="0" smtClean="0">
              <a:solidFill>
                <a:prstClr val="black"/>
              </a:solidFill>
              <a:latin typeface="Constantia" pitchFamily="18" charset="0"/>
            </a:endParaRPr>
          </a:p>
          <a:p>
            <a:pPr algn="ctr"/>
            <a:r>
              <a:rPr lang="en-US" sz="2000" dirty="0" smtClean="0">
                <a:solidFill>
                  <a:prstClr val="black"/>
                </a:solidFill>
                <a:latin typeface="Times New Roman" pitchFamily="-16" charset="0"/>
                <a:cs typeface="Times New Roman" pitchFamily="-16" charset="0"/>
              </a:rPr>
              <a:t>Paola </a:t>
            </a:r>
            <a:r>
              <a:rPr lang="en-US" sz="2000" dirty="0" err="1" smtClean="0">
                <a:solidFill>
                  <a:prstClr val="black"/>
                </a:solidFill>
                <a:latin typeface="Times New Roman" pitchFamily="-16" charset="0"/>
                <a:cs typeface="Times New Roman" pitchFamily="-16" charset="0"/>
              </a:rPr>
              <a:t>Nicolussi</a:t>
            </a:r>
            <a:endParaRPr lang="en-US" sz="2000" dirty="0" smtClean="0">
              <a:solidFill>
                <a:prstClr val="black"/>
              </a:solidFill>
              <a:latin typeface="Times New Roman" pitchFamily="-16" charset="0"/>
              <a:cs typeface="Times New Roman" pitchFamily="-16" charset="0"/>
            </a:endParaRPr>
          </a:p>
          <a:p>
            <a:pPr algn="ctr"/>
            <a:r>
              <a:rPr lang="en-US" sz="2000" dirty="0" err="1" smtClean="0">
                <a:solidFill>
                  <a:prstClr val="black"/>
                </a:solidFill>
                <a:latin typeface="Times New Roman" pitchFamily="-16" charset="0"/>
                <a:cs typeface="Times New Roman" pitchFamily="-16" charset="0"/>
              </a:rPr>
              <a:t>Ciriaco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-16" charset="0"/>
                <a:cs typeface="Times New Roman" pitchFamily="-16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itchFamily="-16" charset="0"/>
                <a:cs typeface="Times New Roman" pitchFamily="-16" charset="0"/>
              </a:rPr>
              <a:t>Ligios</a:t>
            </a:r>
            <a:endParaRPr lang="en-US" sz="2000" dirty="0" smtClean="0">
              <a:solidFill>
                <a:prstClr val="black"/>
              </a:solidFill>
              <a:latin typeface="Times New Roman" pitchFamily="-16" charset="0"/>
              <a:cs typeface="Times New Roman" pitchFamily="-16" charset="0"/>
            </a:endParaRPr>
          </a:p>
          <a:p>
            <a:pPr algn="ctr"/>
            <a:r>
              <a:rPr lang="en-US" sz="2000" dirty="0" err="1" smtClean="0">
                <a:solidFill>
                  <a:prstClr val="black"/>
                </a:solidFill>
                <a:latin typeface="Times New Roman" pitchFamily="-16" charset="0"/>
                <a:cs typeface="Times New Roman" pitchFamily="-16" charset="0"/>
              </a:rPr>
              <a:t>Giovannantonio</a:t>
            </a:r>
            <a:r>
              <a:rPr lang="en-US" sz="2000" dirty="0" smtClean="0">
                <a:solidFill>
                  <a:prstClr val="black"/>
                </a:solidFill>
                <a:latin typeface="Times New Roman" pitchFamily="-16" charset="0"/>
                <a:cs typeface="Times New Roman" pitchFamily="-16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itchFamily="-16" charset="0"/>
                <a:cs typeface="Times New Roman" pitchFamily="-16" charset="0"/>
              </a:rPr>
              <a:t>Pilo</a:t>
            </a:r>
            <a:endParaRPr lang="en-US" sz="2000" dirty="0">
              <a:solidFill>
                <a:prstClr val="black"/>
              </a:solidFill>
              <a:latin typeface="Times New Roman" pitchFamily="-16" charset="0"/>
              <a:cs typeface="Times New Roman" pitchFamily="-16" charset="0"/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10" cstate="print"/>
          <a:srcRect l="39566" t="14143" r="41617" b="68203"/>
          <a:stretch>
            <a:fillRect/>
          </a:stretch>
        </p:blipFill>
        <p:spPr bwMode="auto">
          <a:xfrm>
            <a:off x="4499992" y="5445224"/>
            <a:ext cx="244827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 l="33479" t="17259" r="33869" b="30819"/>
          <a:stretch>
            <a:fillRect/>
          </a:stretch>
        </p:blipFill>
        <p:spPr bwMode="auto">
          <a:xfrm>
            <a:off x="6219360" y="1643050"/>
            <a:ext cx="2781796" cy="2357454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 cstate="print"/>
          <a:srcRect l="30076" t="43769" r="12367" b="10539"/>
          <a:stretch>
            <a:fillRect/>
          </a:stretch>
        </p:blipFill>
        <p:spPr bwMode="auto">
          <a:xfrm>
            <a:off x="214282" y="1556792"/>
            <a:ext cx="5786824" cy="2448272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5" cstate="print"/>
          <a:srcRect l="10153" t="17808" r="12367" b="68692"/>
          <a:stretch>
            <a:fillRect/>
          </a:stretch>
        </p:blipFill>
        <p:spPr bwMode="auto">
          <a:xfrm>
            <a:off x="0" y="260648"/>
            <a:ext cx="9144000" cy="855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6" cstate="print"/>
          <a:srcRect l="68817" t="43769" r="12920" b="34423"/>
          <a:stretch>
            <a:fillRect/>
          </a:stretch>
        </p:blipFill>
        <p:spPr bwMode="auto">
          <a:xfrm>
            <a:off x="251520" y="4352011"/>
            <a:ext cx="3024336" cy="1924577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7" cstate="print"/>
          <a:srcRect l="30076" t="43769" r="12920" b="10539"/>
          <a:stretch>
            <a:fillRect/>
          </a:stretch>
        </p:blipFill>
        <p:spPr bwMode="auto">
          <a:xfrm>
            <a:off x="3071802" y="4357694"/>
            <a:ext cx="3816424" cy="1630317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8" cstate="print"/>
          <a:srcRect l="33398" t="19330" r="34375" b="36211"/>
          <a:stretch>
            <a:fillRect/>
          </a:stretch>
        </p:blipFill>
        <p:spPr bwMode="auto">
          <a:xfrm>
            <a:off x="6286512" y="4500570"/>
            <a:ext cx="2498777" cy="2089886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6929454" y="714356"/>
            <a:ext cx="1576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/>
              <a:t>www.uniss.it</a:t>
            </a:r>
            <a:endParaRPr lang="it-IT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6" name="Picture 8"/>
          <p:cNvPicPr>
            <a:picLocks noChangeAspect="1" noChangeArrowheads="1"/>
          </p:cNvPicPr>
          <p:nvPr/>
        </p:nvPicPr>
        <p:blipFill>
          <a:blip r:embed="rId3" cstate="print"/>
          <a:srcRect l="9570" t="38402" r="44727" b="13273"/>
          <a:stretch>
            <a:fillRect/>
          </a:stretch>
        </p:blipFill>
        <p:spPr bwMode="auto">
          <a:xfrm>
            <a:off x="3563888" y="4509120"/>
            <a:ext cx="2643206" cy="169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4213" name="Picture 5"/>
          <p:cNvPicPr>
            <a:picLocks noChangeAspect="1" noChangeArrowheads="1"/>
          </p:cNvPicPr>
          <p:nvPr/>
        </p:nvPicPr>
        <p:blipFill>
          <a:blip r:embed="rId4" cstate="print"/>
          <a:srcRect l="10156" t="34536" r="44727" b="9407"/>
          <a:stretch>
            <a:fillRect/>
          </a:stretch>
        </p:blipFill>
        <p:spPr bwMode="auto">
          <a:xfrm>
            <a:off x="357158" y="3929066"/>
            <a:ext cx="3571900" cy="269052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5" cstate="print"/>
          <a:srcRect l="20508" t="40593" r="55469" b="15915"/>
          <a:stretch>
            <a:fillRect/>
          </a:stretch>
        </p:blipFill>
        <p:spPr bwMode="auto">
          <a:xfrm>
            <a:off x="6786578" y="188640"/>
            <a:ext cx="2071702" cy="2273819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7" name="CasellaDiTesto 6"/>
          <p:cNvSpPr txBox="1"/>
          <p:nvPr/>
        </p:nvSpPr>
        <p:spPr>
          <a:xfrm>
            <a:off x="4139952" y="0"/>
            <a:ext cx="1564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err="1" smtClean="0"/>
              <a:t>Sardinia</a:t>
            </a:r>
            <a:endParaRPr lang="it-IT" sz="3200" b="1" dirty="0"/>
          </a:p>
        </p:txBody>
      </p:sp>
      <p:pic>
        <p:nvPicPr>
          <p:cNvPr id="94214" name="Picture 6"/>
          <p:cNvPicPr>
            <a:picLocks noChangeAspect="1" noChangeArrowheads="1"/>
          </p:cNvPicPr>
          <p:nvPr/>
        </p:nvPicPr>
        <p:blipFill>
          <a:blip r:embed="rId6" cstate="print"/>
          <a:srcRect l="7812" t="41301" r="42383" b="18106"/>
          <a:stretch>
            <a:fillRect/>
          </a:stretch>
        </p:blipFill>
        <p:spPr bwMode="auto">
          <a:xfrm>
            <a:off x="3071802" y="571480"/>
            <a:ext cx="3643338" cy="180023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11" name="CasellaDiTesto 10"/>
          <p:cNvSpPr txBox="1"/>
          <p:nvPr/>
        </p:nvSpPr>
        <p:spPr>
          <a:xfrm>
            <a:off x="6858016" y="214311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Cagliari</a:t>
            </a:r>
            <a:endParaRPr lang="it-IT" dirty="0"/>
          </a:p>
        </p:txBody>
      </p:sp>
      <p:pic>
        <p:nvPicPr>
          <p:cNvPr id="94215" name="Picture 7"/>
          <p:cNvPicPr>
            <a:picLocks noChangeAspect="1" noChangeArrowheads="1"/>
          </p:cNvPicPr>
          <p:nvPr/>
        </p:nvPicPr>
        <p:blipFill>
          <a:blip r:embed="rId7" cstate="print"/>
          <a:srcRect l="10156" t="34536" r="45312" b="10373"/>
          <a:stretch>
            <a:fillRect/>
          </a:stretch>
        </p:blipFill>
        <p:spPr bwMode="auto">
          <a:xfrm>
            <a:off x="5857852" y="2714620"/>
            <a:ext cx="3286148" cy="2464611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94218" name="Picture 10"/>
          <p:cNvPicPr>
            <a:picLocks noChangeAspect="1" noChangeArrowheads="1"/>
          </p:cNvPicPr>
          <p:nvPr/>
        </p:nvPicPr>
        <p:blipFill>
          <a:blip r:embed="rId8" cstate="print"/>
          <a:srcRect l="16601" t="48067" r="50586" b="22938"/>
          <a:stretch>
            <a:fillRect/>
          </a:stretch>
        </p:blipFill>
        <p:spPr bwMode="auto">
          <a:xfrm>
            <a:off x="6215074" y="5214950"/>
            <a:ext cx="2643206" cy="1416003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9" cstate="print"/>
          <a:srcRect l="10156" t="34536" r="44727" b="9407"/>
          <a:stretch>
            <a:fillRect/>
          </a:stretch>
        </p:blipFill>
        <p:spPr bwMode="auto">
          <a:xfrm>
            <a:off x="323528" y="260648"/>
            <a:ext cx="2867905" cy="216024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94217" name="Picture 9"/>
          <p:cNvPicPr>
            <a:picLocks noChangeAspect="1" noChangeArrowheads="1"/>
          </p:cNvPicPr>
          <p:nvPr/>
        </p:nvPicPr>
        <p:blipFill>
          <a:blip r:embed="rId10" cstate="print"/>
          <a:srcRect l="19531" t="34536" r="53516" b="15206"/>
          <a:stretch>
            <a:fillRect/>
          </a:stretch>
        </p:blipFill>
        <p:spPr bwMode="auto">
          <a:xfrm>
            <a:off x="285720" y="2071678"/>
            <a:ext cx="2786082" cy="2745704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058730" y="2204864"/>
            <a:ext cx="5537606" cy="221599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5400" b="1" i="1" baseline="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Brush Script MT" pitchFamily="66" charset="0"/>
              </a:rPr>
              <a:t>Thanks</a:t>
            </a:r>
            <a:r>
              <a:rPr lang="it-IT" sz="5400" b="1" i="1" baseline="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Brush Script MT" pitchFamily="66" charset="0"/>
              </a:rPr>
              <a:t> </a:t>
            </a:r>
            <a:r>
              <a:rPr lang="it-IT" sz="5400" b="1" i="1" baseline="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Brush Script MT" pitchFamily="66" charset="0"/>
              </a:rPr>
              <a:t>for</a:t>
            </a:r>
            <a:r>
              <a:rPr lang="it-IT" sz="5400" b="1" i="1" baseline="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Brush Script MT" pitchFamily="66" charset="0"/>
              </a:rPr>
              <a:t> the </a:t>
            </a:r>
            <a:r>
              <a:rPr lang="it-IT" sz="5400" b="1" i="1" baseline="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Brush Script MT" pitchFamily="66" charset="0"/>
              </a:rPr>
              <a:t>attention</a:t>
            </a:r>
            <a:endParaRPr lang="it-IT" sz="5400" b="1" i="1" baseline="0" dirty="0" smtClean="0">
              <a:effectLst>
                <a:outerShdw blurRad="38100" dist="38100" dir="2700000" algn="tl">
                  <a:srgbClr val="FFFFFF"/>
                </a:outerShdw>
              </a:effectLst>
              <a:latin typeface="Brush Script MT" pitchFamily="66" charset="0"/>
            </a:endParaRPr>
          </a:p>
          <a:p>
            <a:pPr algn="ctr">
              <a:defRPr/>
            </a:pPr>
            <a:r>
              <a:rPr lang="it-IT" sz="2800" dirty="0" smtClean="0">
                <a:latin typeface="Times New Roman" pitchFamily="18" charset="0"/>
                <a:cs typeface="Times New Roman" pitchFamily="18" charset="0"/>
              </a:rPr>
              <a:t>Lucia Gemma </a:t>
            </a:r>
            <a:r>
              <a:rPr lang="it-IT" sz="2800" dirty="0" err="1" smtClean="0">
                <a:latin typeface="Times New Roman" pitchFamily="18" charset="0"/>
                <a:cs typeface="Times New Roman" pitchFamily="18" charset="0"/>
              </a:rPr>
              <a:t>Delogu</a:t>
            </a:r>
            <a:endParaRPr lang="it-IT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it-IT" sz="2800" baseline="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lgdelogu@uniss.it</a:t>
            </a:r>
          </a:p>
          <a:p>
            <a:pPr algn="ctr">
              <a:defRPr/>
            </a:pPr>
            <a:r>
              <a:rPr lang="it-IT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luciagemmadelogu@yahoo.it</a:t>
            </a:r>
            <a:endParaRPr lang="it-IT" sz="2800" baseline="0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4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4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4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4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4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4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4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4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4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4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4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4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http://upload.wikimedia.org/wikipedia/commons/thumb/5/53/Types_of_Carbon_Nanotubes.png/180px-Types_of_Carbon_Nanotubes.png"/>
          <p:cNvPicPr/>
          <p:nvPr/>
        </p:nvPicPr>
        <p:blipFill>
          <a:blip r:embed="rId2" cstate="print"/>
          <a:srcRect l="45665" b="61905"/>
          <a:stretch>
            <a:fillRect/>
          </a:stretch>
        </p:blipFill>
        <p:spPr bwMode="auto">
          <a:xfrm>
            <a:off x="2843808" y="3717032"/>
            <a:ext cx="3590900" cy="15121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ttangolo 8"/>
          <p:cNvSpPr>
            <a:spLocks noChangeArrowheads="1"/>
          </p:cNvSpPr>
          <p:nvPr/>
        </p:nvSpPr>
        <p:spPr bwMode="auto">
          <a:xfrm>
            <a:off x="3851920" y="2996952"/>
            <a:ext cx="22322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SzPct val="121000"/>
            </a:pPr>
            <a:r>
              <a:rPr lang="it-IT" b="1" baseline="0" dirty="0" smtClean="0">
                <a:latin typeface="Times New Roman" pitchFamily="18" charset="0"/>
                <a:cs typeface="Times New Roman" pitchFamily="18" charset="0"/>
              </a:rPr>
              <a:t>1991 </a:t>
            </a:r>
          </a:p>
          <a:p>
            <a:pPr algn="ctr">
              <a:buSzPct val="121000"/>
            </a:pPr>
            <a:r>
              <a:rPr lang="it-IT" b="1" baseline="0" dirty="0" err="1" smtClean="0">
                <a:latin typeface="Times New Roman" pitchFamily="18" charset="0"/>
                <a:cs typeface="Times New Roman" pitchFamily="18" charset="0"/>
              </a:rPr>
              <a:t>Sumio</a:t>
            </a:r>
            <a:r>
              <a:rPr lang="it-IT" b="1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b="1" baseline="0" dirty="0" err="1" smtClean="0">
                <a:latin typeface="Times New Roman" pitchFamily="18" charset="0"/>
                <a:cs typeface="Times New Roman" pitchFamily="18" charset="0"/>
              </a:rPr>
              <a:t>Iijima</a:t>
            </a:r>
            <a:endParaRPr lang="it-IT" b="1" baseline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e 12"/>
          <p:cNvSpPr/>
          <p:nvPr/>
        </p:nvSpPr>
        <p:spPr>
          <a:xfrm>
            <a:off x="0" y="0"/>
            <a:ext cx="2555776" cy="79208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 smtClean="0">
                <a:solidFill>
                  <a:schemeClr val="tx1"/>
                </a:solidFill>
                <a:latin typeface="Arial Black" pitchFamily="34" charset="0"/>
              </a:rPr>
              <a:t>- </a:t>
            </a:r>
            <a:r>
              <a:rPr lang="it-IT" sz="2000" dirty="0" err="1" smtClean="0">
                <a:solidFill>
                  <a:schemeClr val="tx1"/>
                </a:solidFill>
                <a:latin typeface="Arial Black" pitchFamily="34" charset="0"/>
              </a:rPr>
              <a:t>Carbon</a:t>
            </a:r>
            <a:r>
              <a:rPr lang="it-IT" sz="2000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 Black" pitchFamily="34" charset="0"/>
              </a:rPr>
              <a:t>Nanotubes</a:t>
            </a:r>
            <a:endParaRPr lang="it-IT" sz="20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4" name="Ovale 13"/>
          <p:cNvSpPr/>
          <p:nvPr/>
        </p:nvSpPr>
        <p:spPr>
          <a:xfrm>
            <a:off x="2555776" y="126512"/>
            <a:ext cx="2048114" cy="54195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smtClean="0">
                <a:solidFill>
                  <a:schemeClr val="tx1"/>
                </a:solidFill>
                <a:latin typeface="Arial Black" pitchFamily="34" charset="0"/>
              </a:rPr>
              <a:t>1. </a:t>
            </a:r>
            <a:r>
              <a:rPr lang="it-IT" sz="1600" b="1" dirty="0" err="1" smtClean="0">
                <a:solidFill>
                  <a:schemeClr val="tx1"/>
                </a:solidFill>
                <a:latin typeface="Arial Black" pitchFamily="34" charset="0"/>
              </a:rPr>
              <a:t>What</a:t>
            </a:r>
            <a:r>
              <a:rPr lang="it-IT" sz="1600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it-IT" sz="1600" b="1" dirty="0" err="1" smtClean="0">
                <a:solidFill>
                  <a:schemeClr val="tx1"/>
                </a:solidFill>
                <a:latin typeface="Arial Black" pitchFamily="34" charset="0"/>
              </a:rPr>
              <a:t>they</a:t>
            </a:r>
            <a:r>
              <a:rPr lang="it-IT" sz="1600" b="1" dirty="0" smtClean="0">
                <a:solidFill>
                  <a:schemeClr val="tx1"/>
                </a:solidFill>
                <a:latin typeface="Arial Black" pitchFamily="34" charset="0"/>
              </a:rPr>
              <a:t> are?</a:t>
            </a:r>
            <a:endParaRPr lang="it-IT" sz="16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/>
          <a:srcRect l="39014" t="47058" r="43504" b="14069"/>
          <a:stretch>
            <a:fillRect/>
          </a:stretch>
        </p:blipFill>
        <p:spPr bwMode="auto">
          <a:xfrm>
            <a:off x="755576" y="3789040"/>
            <a:ext cx="183230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CasellaDiTesto 21"/>
          <p:cNvSpPr txBox="1"/>
          <p:nvPr/>
        </p:nvSpPr>
        <p:spPr>
          <a:xfrm>
            <a:off x="0" y="5589240"/>
            <a:ext cx="3500438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u="sng" baseline="0" dirty="0" err="1" smtClean="0">
                <a:latin typeface="Times New Roman" pitchFamily="18" charset="0"/>
                <a:cs typeface="Times New Roman" pitchFamily="18" charset="0"/>
              </a:rPr>
              <a:t>SWCNTs</a:t>
            </a:r>
            <a:endParaRPr lang="it-IT" b="1" baseline="0" dirty="0"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i="1" baseline="0" dirty="0" err="1" smtClean="0">
                <a:latin typeface="Times New Roman" pitchFamily="18" charset="0"/>
                <a:cs typeface="Times New Roman" pitchFamily="18" charset="0"/>
              </a:rPr>
              <a:t>Single-Walled</a:t>
            </a:r>
            <a:r>
              <a:rPr lang="it-IT" b="1" i="1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b="1" i="1" baseline="0" dirty="0" err="1">
                <a:latin typeface="Times New Roman" pitchFamily="18" charset="0"/>
                <a:cs typeface="Times New Roman" pitchFamily="18" charset="0"/>
              </a:rPr>
              <a:t>Carbon</a:t>
            </a:r>
            <a:r>
              <a:rPr lang="it-IT" b="1" i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b="1" i="1" baseline="0" dirty="0" err="1" smtClean="0">
                <a:latin typeface="Times New Roman" pitchFamily="18" charset="0"/>
                <a:cs typeface="Times New Roman" pitchFamily="18" charset="0"/>
              </a:rPr>
              <a:t>Nanotubes</a:t>
            </a:r>
            <a:endParaRPr lang="it-IT" b="1" baseline="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b="1" baseline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5255568" y="5805264"/>
            <a:ext cx="388843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u="sng" baseline="0" dirty="0" err="1">
                <a:latin typeface="Times New Roman" pitchFamily="18" charset="0"/>
                <a:cs typeface="Times New Roman" pitchFamily="18" charset="0"/>
              </a:rPr>
              <a:t>MWCNTs</a:t>
            </a:r>
            <a:endParaRPr lang="it-IT" sz="3200" b="1" u="sng" baseline="0" dirty="0"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i="1" dirty="0" err="1" smtClean="0">
                <a:latin typeface="Times New Roman" pitchFamily="18" charset="0"/>
                <a:cs typeface="Times New Roman" pitchFamily="18" charset="0"/>
              </a:rPr>
              <a:t>Multi-Walled</a:t>
            </a:r>
            <a:r>
              <a:rPr lang="it-IT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b="1" i="1" dirty="0" err="1">
                <a:latin typeface="Times New Roman" pitchFamily="18" charset="0"/>
                <a:cs typeface="Times New Roman" pitchFamily="18" charset="0"/>
              </a:rPr>
              <a:t>Carbon</a:t>
            </a:r>
            <a:r>
              <a:rPr lang="it-IT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b="1" i="1" dirty="0" err="1" smtClean="0">
                <a:latin typeface="Times New Roman" pitchFamily="18" charset="0"/>
                <a:cs typeface="Times New Roman" pitchFamily="18" charset="0"/>
              </a:rPr>
              <a:t>Nanotube</a:t>
            </a:r>
            <a:r>
              <a:rPr lang="it-IT" b="1" i="1" dirty="0" err="1">
                <a:latin typeface="Times New Roman" pitchFamily="18" charset="0"/>
                <a:cs typeface="Times New Roman" pitchFamily="18" charset="0"/>
              </a:rPr>
              <a:t>s</a:t>
            </a:r>
            <a:endParaRPr lang="it-IT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 cstate="print"/>
          <a:srcRect l="55983" t="47058" r="23314" b="14069"/>
          <a:stretch>
            <a:fillRect/>
          </a:stretch>
        </p:blipFill>
        <p:spPr bwMode="auto">
          <a:xfrm>
            <a:off x="6732240" y="3933056"/>
            <a:ext cx="1877763" cy="17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1700808"/>
            <a:ext cx="1596588" cy="14500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/>
          <a:srcRect l="1933" t="25575" r="80357" b="47829"/>
          <a:stretch>
            <a:fillRect/>
          </a:stretch>
        </p:blipFill>
        <p:spPr bwMode="auto">
          <a:xfrm>
            <a:off x="6925016" y="144426"/>
            <a:ext cx="1739228" cy="1412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" name="Connettore 2 29"/>
          <p:cNvCxnSpPr/>
          <p:nvPr/>
        </p:nvCxnSpPr>
        <p:spPr>
          <a:xfrm flipV="1">
            <a:off x="3275856" y="1052737"/>
            <a:ext cx="3401192" cy="720079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/>
          <p:cNvCxnSpPr/>
          <p:nvPr/>
        </p:nvCxnSpPr>
        <p:spPr>
          <a:xfrm>
            <a:off x="3347864" y="1795252"/>
            <a:ext cx="2952328" cy="84166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2 35"/>
          <p:cNvCxnSpPr/>
          <p:nvPr/>
        </p:nvCxnSpPr>
        <p:spPr>
          <a:xfrm>
            <a:off x="3275856" y="1844824"/>
            <a:ext cx="936104" cy="129614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/>
          <p:cNvSpPr txBox="1"/>
          <p:nvPr/>
        </p:nvSpPr>
        <p:spPr>
          <a:xfrm>
            <a:off x="611560" y="1340768"/>
            <a:ext cx="2552237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sz="3200" dirty="0" err="1" smtClean="0"/>
              <a:t>Carbon</a:t>
            </a:r>
            <a:r>
              <a:rPr lang="it-IT" sz="3200" dirty="0" smtClean="0"/>
              <a:t> </a:t>
            </a:r>
            <a:r>
              <a:rPr lang="it-IT" sz="3200" dirty="0" err="1" smtClean="0"/>
              <a:t>Atoms</a:t>
            </a:r>
            <a:endParaRPr lang="it-IT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2"/>
          <p:cNvSpPr txBox="1">
            <a:spLocks noChangeArrowheads="1"/>
          </p:cNvSpPr>
          <p:nvPr/>
        </p:nvSpPr>
        <p:spPr bwMode="auto">
          <a:xfrm>
            <a:off x="0" y="1628800"/>
            <a:ext cx="5076056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2000" b="1" baseline="0" dirty="0" err="1" smtClean="0">
                <a:latin typeface="Times New Roman" pitchFamily="18" charset="0"/>
                <a:cs typeface="Times New Roman" pitchFamily="18" charset="0"/>
              </a:rPr>
              <a:t>Kam</a:t>
            </a:r>
            <a:r>
              <a:rPr lang="it-IT" sz="2000" b="1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b="1" baseline="0" dirty="0">
                <a:latin typeface="Times New Roman" pitchFamily="18" charset="0"/>
                <a:cs typeface="Times New Roman" pitchFamily="18" charset="0"/>
              </a:rPr>
              <a:t>NWS </a:t>
            </a:r>
            <a:r>
              <a:rPr lang="it-IT" sz="2000" baseline="0" dirty="0" err="1">
                <a:latin typeface="Times New Roman" pitchFamily="18" charset="0"/>
                <a:cs typeface="Times New Roman" pitchFamily="18" charset="0"/>
              </a:rPr>
              <a:t>et</a:t>
            </a:r>
            <a:r>
              <a:rPr lang="it-IT" sz="2000" baseline="0" dirty="0">
                <a:latin typeface="Times New Roman" pitchFamily="18" charset="0"/>
                <a:cs typeface="Times New Roman" pitchFamily="18" charset="0"/>
              </a:rPr>
              <a:t> al.</a:t>
            </a:r>
            <a:r>
              <a:rPr lang="it-IT" sz="2000" i="1" baseline="0" dirty="0">
                <a:latin typeface="Times New Roman" pitchFamily="18" charset="0"/>
                <a:cs typeface="Times New Roman" pitchFamily="18" charset="0"/>
              </a:rPr>
              <a:t> J Am </a:t>
            </a:r>
            <a:r>
              <a:rPr lang="it-IT" sz="2000" i="1" baseline="0" dirty="0" err="1">
                <a:latin typeface="Times New Roman" pitchFamily="18" charset="0"/>
                <a:cs typeface="Times New Roman" pitchFamily="18" charset="0"/>
              </a:rPr>
              <a:t>Chem</a:t>
            </a:r>
            <a:r>
              <a:rPr lang="it-IT" sz="2000" i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i="1" baseline="0" dirty="0" err="1">
                <a:latin typeface="Times New Roman" pitchFamily="18" charset="0"/>
                <a:cs typeface="Times New Roman" pitchFamily="18" charset="0"/>
              </a:rPr>
              <a:t>Soc</a:t>
            </a:r>
            <a:r>
              <a:rPr lang="it-IT" sz="2000" i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baseline="0" dirty="0" smtClean="0">
                <a:latin typeface="Times New Roman" pitchFamily="18" charset="0"/>
                <a:cs typeface="Times New Roman" pitchFamily="18" charset="0"/>
              </a:rPr>
              <a:t>2004</a:t>
            </a:r>
          </a:p>
          <a:p>
            <a:pPr>
              <a:buFont typeface="Arial" pitchFamily="34" charset="0"/>
              <a:buChar char="•"/>
            </a:pPr>
            <a:r>
              <a:rPr lang="it-IT" sz="2000" b="1" dirty="0" err="1" smtClean="0">
                <a:latin typeface="Times New Roman" pitchFamily="18" charset="0"/>
                <a:cs typeface="Times New Roman" pitchFamily="18" charset="0"/>
              </a:rPr>
              <a:t>Cherukuri</a:t>
            </a:r>
            <a:r>
              <a:rPr lang="it-IT" sz="2000" b="1" dirty="0" smtClean="0">
                <a:latin typeface="Times New Roman" pitchFamily="18" charset="0"/>
                <a:cs typeface="Times New Roman" pitchFamily="18" charset="0"/>
              </a:rPr>
              <a:t> P </a:t>
            </a:r>
            <a:r>
              <a:rPr lang="it-IT" sz="2000" dirty="0" err="1" smtClean="0">
                <a:latin typeface="Times New Roman" pitchFamily="18" charset="0"/>
                <a:cs typeface="Times New Roman" pitchFamily="18" charset="0"/>
              </a:rPr>
              <a:t>et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al.</a:t>
            </a:r>
            <a:r>
              <a:rPr lang="it-IT" sz="2000" i="1" dirty="0" smtClean="0">
                <a:latin typeface="Times New Roman" pitchFamily="18" charset="0"/>
                <a:cs typeface="Times New Roman" pitchFamily="18" charset="0"/>
              </a:rPr>
              <a:t> J Am </a:t>
            </a:r>
            <a:r>
              <a:rPr lang="it-IT" sz="2000" i="1" dirty="0" err="1" smtClean="0">
                <a:latin typeface="Times New Roman" pitchFamily="18" charset="0"/>
                <a:cs typeface="Times New Roman" pitchFamily="18" charset="0"/>
              </a:rPr>
              <a:t>Chem</a:t>
            </a:r>
            <a:r>
              <a:rPr lang="it-IT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i="1" dirty="0" err="1" smtClean="0">
                <a:latin typeface="Times New Roman" pitchFamily="18" charset="0"/>
                <a:cs typeface="Times New Roman" pitchFamily="18" charset="0"/>
              </a:rPr>
              <a:t>Soc</a:t>
            </a:r>
            <a:r>
              <a:rPr lang="it-IT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2004</a:t>
            </a:r>
          </a:p>
          <a:p>
            <a:pPr>
              <a:buFont typeface="Arial" pitchFamily="34" charset="0"/>
              <a:buChar char="•"/>
            </a:pPr>
            <a:r>
              <a:rPr lang="it-IT" sz="2000" b="1" dirty="0" err="1" smtClean="0">
                <a:latin typeface="Times New Roman" pitchFamily="18" charset="0"/>
                <a:cs typeface="Times New Roman" pitchFamily="18" charset="0"/>
              </a:rPr>
              <a:t>Chen</a:t>
            </a:r>
            <a:r>
              <a:rPr lang="it-IT" sz="2000" b="1" dirty="0" smtClean="0"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it-IT" sz="2000" dirty="0" err="1" smtClean="0">
                <a:latin typeface="Times New Roman" pitchFamily="18" charset="0"/>
                <a:cs typeface="Times New Roman" pitchFamily="18" charset="0"/>
              </a:rPr>
              <a:t>et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al. </a:t>
            </a:r>
            <a:r>
              <a:rPr lang="it-IT" sz="2000" i="1" dirty="0" err="1" smtClean="0">
                <a:latin typeface="Times New Roman" pitchFamily="18" charset="0"/>
                <a:cs typeface="Times New Roman" pitchFamily="18" charset="0"/>
              </a:rPr>
              <a:t>Angew</a:t>
            </a:r>
            <a:r>
              <a:rPr lang="it-IT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i="1" dirty="0" err="1" smtClean="0">
                <a:latin typeface="Times New Roman" pitchFamily="18" charset="0"/>
                <a:cs typeface="Times New Roman" pitchFamily="18" charset="0"/>
              </a:rPr>
              <a:t>Chem</a:t>
            </a:r>
            <a:r>
              <a:rPr lang="it-IT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i="1" dirty="0" err="1" smtClean="0">
                <a:latin typeface="Times New Roman" pitchFamily="18" charset="0"/>
                <a:cs typeface="Times New Roman" pitchFamily="18" charset="0"/>
              </a:rPr>
              <a:t>Int</a:t>
            </a:r>
            <a:r>
              <a:rPr lang="it-IT" sz="2000" i="1" dirty="0" smtClean="0">
                <a:latin typeface="Times New Roman" pitchFamily="18" charset="0"/>
                <a:cs typeface="Times New Roman" pitchFamily="18" charset="0"/>
              </a:rPr>
              <a:t> Ed 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2004</a:t>
            </a:r>
            <a:endParaRPr lang="it-IT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it-IT" sz="2000" b="1" dirty="0" err="1" smtClean="0">
                <a:latin typeface="Times New Roman" pitchFamily="18" charset="0"/>
                <a:cs typeface="Times New Roman" pitchFamily="18" charset="0"/>
              </a:rPr>
              <a:t>Kam</a:t>
            </a:r>
            <a:r>
              <a:rPr lang="it-IT" sz="2000" b="1" dirty="0" smtClean="0">
                <a:latin typeface="Times New Roman" pitchFamily="18" charset="0"/>
                <a:cs typeface="Times New Roman" pitchFamily="18" charset="0"/>
              </a:rPr>
              <a:t> NWS </a:t>
            </a:r>
            <a:r>
              <a:rPr lang="it-IT" sz="2000" dirty="0" err="1" smtClean="0">
                <a:latin typeface="Times New Roman" pitchFamily="18" charset="0"/>
                <a:cs typeface="Times New Roman" pitchFamily="18" charset="0"/>
              </a:rPr>
              <a:t>et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al. </a:t>
            </a:r>
            <a:r>
              <a:rPr lang="it-IT" sz="2000" i="1" dirty="0" smtClean="0">
                <a:latin typeface="Times New Roman" pitchFamily="18" charset="0"/>
                <a:cs typeface="Times New Roman" pitchFamily="18" charset="0"/>
              </a:rPr>
              <a:t>PNAS 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2005</a:t>
            </a:r>
          </a:p>
          <a:p>
            <a:pPr>
              <a:buFont typeface="Arial" pitchFamily="34" charset="0"/>
              <a:buChar char="•"/>
            </a:pPr>
            <a:r>
              <a:rPr lang="it-IT" sz="2000" b="1" dirty="0" err="1" smtClean="0">
                <a:latin typeface="Times New Roman" pitchFamily="18" charset="0"/>
                <a:cs typeface="Times New Roman" pitchFamily="18" charset="0"/>
              </a:rPr>
              <a:t>Wu</a:t>
            </a:r>
            <a:r>
              <a:rPr lang="it-IT" sz="2000" b="1" dirty="0" smtClean="0">
                <a:latin typeface="Times New Roman" pitchFamily="18" charset="0"/>
                <a:cs typeface="Times New Roman" pitchFamily="18" charset="0"/>
              </a:rPr>
              <a:t> W </a:t>
            </a:r>
            <a:r>
              <a:rPr lang="it-IT" sz="2000" dirty="0" err="1" smtClean="0">
                <a:latin typeface="Times New Roman" pitchFamily="18" charset="0"/>
                <a:cs typeface="Times New Roman" pitchFamily="18" charset="0"/>
              </a:rPr>
              <a:t>et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al. </a:t>
            </a:r>
            <a:r>
              <a:rPr lang="it-IT" sz="2000" i="1" dirty="0" err="1" smtClean="0">
                <a:latin typeface="Times New Roman" pitchFamily="18" charset="0"/>
                <a:cs typeface="Times New Roman" pitchFamily="18" charset="0"/>
              </a:rPr>
              <a:t>Angew</a:t>
            </a:r>
            <a:r>
              <a:rPr lang="it-IT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i="1" dirty="0" err="1" smtClean="0">
                <a:latin typeface="Times New Roman" pitchFamily="18" charset="0"/>
                <a:cs typeface="Times New Roman" pitchFamily="18" charset="0"/>
              </a:rPr>
              <a:t>Chem</a:t>
            </a:r>
            <a:r>
              <a:rPr lang="it-IT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i="1" dirty="0" err="1" smtClean="0">
                <a:latin typeface="Times New Roman" pitchFamily="18" charset="0"/>
                <a:cs typeface="Times New Roman" pitchFamily="18" charset="0"/>
              </a:rPr>
              <a:t>Int</a:t>
            </a:r>
            <a:r>
              <a:rPr lang="it-IT" sz="2000" i="1" dirty="0" smtClean="0">
                <a:latin typeface="Times New Roman" pitchFamily="18" charset="0"/>
                <a:cs typeface="Times New Roman" pitchFamily="18" charset="0"/>
              </a:rPr>
              <a:t> Ed 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2005</a:t>
            </a:r>
            <a:endParaRPr lang="it-IT" sz="2000" b="1" baseline="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it-IT" sz="2000" b="1" baseline="0" dirty="0" err="1">
                <a:latin typeface="Times New Roman" pitchFamily="18" charset="0"/>
                <a:cs typeface="Times New Roman" pitchFamily="18" charset="0"/>
              </a:rPr>
              <a:t>Dumortier</a:t>
            </a:r>
            <a:r>
              <a:rPr lang="it-IT" sz="2000" b="1" baseline="0" dirty="0">
                <a:latin typeface="Times New Roman" pitchFamily="18" charset="0"/>
                <a:cs typeface="Times New Roman" pitchFamily="18" charset="0"/>
              </a:rPr>
              <a:t> H </a:t>
            </a:r>
            <a:r>
              <a:rPr lang="it-IT" sz="2000" baseline="0" dirty="0" err="1">
                <a:latin typeface="Times New Roman" pitchFamily="18" charset="0"/>
                <a:cs typeface="Times New Roman" pitchFamily="18" charset="0"/>
              </a:rPr>
              <a:t>et</a:t>
            </a:r>
            <a:r>
              <a:rPr lang="it-IT" sz="2000" baseline="0" dirty="0">
                <a:latin typeface="Times New Roman" pitchFamily="18" charset="0"/>
                <a:cs typeface="Times New Roman" pitchFamily="18" charset="0"/>
              </a:rPr>
              <a:t> al. </a:t>
            </a:r>
            <a:r>
              <a:rPr lang="it-IT" sz="2000" i="1" baseline="0" dirty="0">
                <a:latin typeface="Times New Roman" pitchFamily="18" charset="0"/>
                <a:cs typeface="Times New Roman" pitchFamily="18" charset="0"/>
              </a:rPr>
              <a:t>Nano </a:t>
            </a:r>
            <a:r>
              <a:rPr lang="it-IT" sz="2000" i="1" baseline="0" dirty="0" err="1">
                <a:latin typeface="Times New Roman" pitchFamily="18" charset="0"/>
                <a:cs typeface="Times New Roman" pitchFamily="18" charset="0"/>
              </a:rPr>
              <a:t>Lett</a:t>
            </a:r>
            <a:r>
              <a:rPr lang="it-IT" sz="2000" i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baseline="0" dirty="0" smtClean="0">
                <a:latin typeface="Times New Roman" pitchFamily="18" charset="0"/>
                <a:cs typeface="Times New Roman" pitchFamily="18" charset="0"/>
              </a:rPr>
              <a:t>2006</a:t>
            </a:r>
          </a:p>
          <a:p>
            <a:pPr>
              <a:buFont typeface="Arial" pitchFamily="34" charset="0"/>
              <a:buChar char="•"/>
            </a:pPr>
            <a:r>
              <a:rPr lang="it-IT" sz="2000" b="1" dirty="0" err="1" smtClean="0">
                <a:latin typeface="Times New Roman" pitchFamily="18" charset="0"/>
                <a:cs typeface="Times New Roman" pitchFamily="18" charset="0"/>
              </a:rPr>
              <a:t>Singh</a:t>
            </a:r>
            <a:r>
              <a:rPr lang="it-IT" sz="2000" b="1" dirty="0" smtClean="0">
                <a:latin typeface="Times New Roman" pitchFamily="18" charset="0"/>
                <a:cs typeface="Times New Roman" pitchFamily="18" charset="0"/>
              </a:rPr>
              <a:t> R </a:t>
            </a:r>
            <a:r>
              <a:rPr lang="it-IT" sz="2000" dirty="0" err="1" smtClean="0">
                <a:latin typeface="Times New Roman" pitchFamily="18" charset="0"/>
                <a:cs typeface="Times New Roman" pitchFamily="18" charset="0"/>
              </a:rPr>
              <a:t>et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al  </a:t>
            </a:r>
            <a:r>
              <a:rPr lang="it-IT" sz="2000" i="1" dirty="0" smtClean="0">
                <a:latin typeface="Times New Roman" pitchFamily="18" charset="0"/>
                <a:cs typeface="Times New Roman" pitchFamily="18" charset="0"/>
              </a:rPr>
              <a:t>PNAS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2006</a:t>
            </a:r>
            <a:endParaRPr lang="it-IT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it-IT" sz="2000" b="1" dirty="0" err="1" smtClean="0">
                <a:latin typeface="Times New Roman" pitchFamily="18" charset="0"/>
                <a:cs typeface="Times New Roman" pitchFamily="18" charset="0"/>
              </a:rPr>
              <a:t>Cherukuri</a:t>
            </a:r>
            <a:r>
              <a:rPr lang="it-IT" sz="2000" b="1" dirty="0" smtClean="0">
                <a:latin typeface="Times New Roman" pitchFamily="18" charset="0"/>
                <a:cs typeface="Times New Roman" pitchFamily="18" charset="0"/>
              </a:rPr>
              <a:t> P </a:t>
            </a:r>
            <a:r>
              <a:rPr lang="it-IT" sz="2000" dirty="0" err="1" smtClean="0">
                <a:latin typeface="Times New Roman" pitchFamily="18" charset="0"/>
                <a:cs typeface="Times New Roman" pitchFamily="18" charset="0"/>
              </a:rPr>
              <a:t>et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al  </a:t>
            </a:r>
            <a:r>
              <a:rPr lang="it-IT" sz="2000" i="1" dirty="0" smtClean="0">
                <a:latin typeface="Times New Roman" pitchFamily="18" charset="0"/>
                <a:cs typeface="Times New Roman" pitchFamily="18" charset="0"/>
              </a:rPr>
              <a:t>PNAS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2006</a:t>
            </a:r>
          </a:p>
          <a:p>
            <a:pPr>
              <a:buFont typeface="Arial" pitchFamily="34" charset="0"/>
              <a:buChar char="•"/>
            </a:pPr>
            <a:r>
              <a:rPr lang="it-IT" sz="2000" b="1" dirty="0" err="1" smtClean="0">
                <a:latin typeface="Times New Roman" pitchFamily="18" charset="0"/>
                <a:cs typeface="Times New Roman" pitchFamily="18" charset="0"/>
              </a:rPr>
              <a:t>Chen</a:t>
            </a:r>
            <a:r>
              <a:rPr lang="it-IT" sz="2000" b="1" dirty="0" smtClean="0"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it-IT" sz="2000" dirty="0" err="1" smtClean="0">
                <a:latin typeface="Times New Roman" pitchFamily="18" charset="0"/>
                <a:cs typeface="Times New Roman" pitchFamily="18" charset="0"/>
              </a:rPr>
              <a:t>et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al.</a:t>
            </a:r>
            <a:r>
              <a:rPr lang="it-IT" sz="2000" i="1" dirty="0" smtClean="0">
                <a:latin typeface="Times New Roman" pitchFamily="18" charset="0"/>
                <a:cs typeface="Times New Roman" pitchFamily="18" charset="0"/>
              </a:rPr>
              <a:t> J Am </a:t>
            </a:r>
            <a:r>
              <a:rPr lang="it-IT" sz="2000" i="1" dirty="0" err="1" smtClean="0">
                <a:latin typeface="Times New Roman" pitchFamily="18" charset="0"/>
                <a:cs typeface="Times New Roman" pitchFamily="18" charset="0"/>
              </a:rPr>
              <a:t>Chem</a:t>
            </a:r>
            <a:r>
              <a:rPr lang="it-IT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i="1" dirty="0" err="1" smtClean="0">
                <a:latin typeface="Times New Roman" pitchFamily="18" charset="0"/>
                <a:cs typeface="Times New Roman" pitchFamily="18" charset="0"/>
              </a:rPr>
              <a:t>Soc</a:t>
            </a:r>
            <a:r>
              <a:rPr lang="it-IT" sz="2000" i="1" dirty="0" smtClean="0">
                <a:latin typeface="Times New Roman" pitchFamily="18" charset="0"/>
                <a:cs typeface="Times New Roman" pitchFamily="18" charset="0"/>
              </a:rPr>
              <a:t> 2006</a:t>
            </a:r>
            <a:endParaRPr lang="it-IT" sz="2000" baseline="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it-IT" sz="2000" b="1" dirty="0" err="1" smtClean="0">
                <a:latin typeface="Times New Roman" pitchFamily="18" charset="0"/>
                <a:cs typeface="Times New Roman" pitchFamily="18" charset="0"/>
              </a:rPr>
              <a:t>Liu</a:t>
            </a:r>
            <a:r>
              <a:rPr lang="it-IT" sz="2000" b="1" dirty="0" smtClean="0">
                <a:latin typeface="Times New Roman" pitchFamily="18" charset="0"/>
                <a:cs typeface="Times New Roman" pitchFamily="18" charset="0"/>
              </a:rPr>
              <a:t> Z </a:t>
            </a:r>
            <a:r>
              <a:rPr lang="it-IT" sz="2000" dirty="0" err="1" smtClean="0">
                <a:latin typeface="Times New Roman" pitchFamily="18" charset="0"/>
                <a:cs typeface="Times New Roman" pitchFamily="18" charset="0"/>
              </a:rPr>
              <a:t>et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al. </a:t>
            </a:r>
            <a:r>
              <a:rPr lang="it-IT" sz="2000" i="1" dirty="0" smtClean="0">
                <a:latin typeface="Times New Roman" pitchFamily="18" charset="0"/>
                <a:cs typeface="Times New Roman" pitchFamily="18" charset="0"/>
              </a:rPr>
              <a:t>ACS NANO 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2007</a:t>
            </a:r>
          </a:p>
          <a:p>
            <a:pPr>
              <a:buFont typeface="Arial" pitchFamily="34" charset="0"/>
              <a:buChar char="•"/>
            </a:pPr>
            <a:r>
              <a:rPr lang="it-IT" sz="2000" b="1" dirty="0" err="1" smtClean="0">
                <a:latin typeface="Times New Roman" pitchFamily="18" charset="0"/>
                <a:cs typeface="Times New Roman" pitchFamily="18" charset="0"/>
              </a:rPr>
              <a:t>Liu</a:t>
            </a:r>
            <a:r>
              <a:rPr lang="it-IT" sz="2000" b="1" dirty="0" smtClean="0">
                <a:latin typeface="Times New Roman" pitchFamily="18" charset="0"/>
                <a:cs typeface="Times New Roman" pitchFamily="18" charset="0"/>
              </a:rPr>
              <a:t> Z </a:t>
            </a:r>
            <a:r>
              <a:rPr lang="it-IT" sz="2000" dirty="0" err="1" smtClean="0">
                <a:latin typeface="Times New Roman" pitchFamily="18" charset="0"/>
                <a:cs typeface="Times New Roman" pitchFamily="18" charset="0"/>
              </a:rPr>
              <a:t>et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al. </a:t>
            </a:r>
            <a:r>
              <a:rPr lang="it-IT" sz="2000" i="1" dirty="0" err="1" smtClean="0">
                <a:latin typeface="Times New Roman" pitchFamily="18" charset="0"/>
                <a:cs typeface="Times New Roman" pitchFamily="18" charset="0"/>
              </a:rPr>
              <a:t>Angew</a:t>
            </a:r>
            <a:r>
              <a:rPr lang="it-IT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i="1" dirty="0" err="1" smtClean="0">
                <a:latin typeface="Times New Roman" pitchFamily="18" charset="0"/>
                <a:cs typeface="Times New Roman" pitchFamily="18" charset="0"/>
              </a:rPr>
              <a:t>Chem</a:t>
            </a:r>
            <a:r>
              <a:rPr lang="it-IT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i="1" dirty="0" err="1" smtClean="0">
                <a:latin typeface="Times New Roman" pitchFamily="18" charset="0"/>
                <a:cs typeface="Times New Roman" pitchFamily="18" charset="0"/>
              </a:rPr>
              <a:t>Int</a:t>
            </a:r>
            <a:r>
              <a:rPr lang="it-IT" sz="2000" i="1" dirty="0" smtClean="0">
                <a:latin typeface="Times New Roman" pitchFamily="18" charset="0"/>
                <a:cs typeface="Times New Roman" pitchFamily="18" charset="0"/>
              </a:rPr>
              <a:t> Ed 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2007</a:t>
            </a:r>
          </a:p>
          <a:p>
            <a:pPr>
              <a:buFont typeface="Arial" pitchFamily="34" charset="0"/>
              <a:buChar char="•"/>
            </a:pPr>
            <a:r>
              <a:rPr lang="it-IT" sz="2000" b="1" dirty="0" err="1" smtClean="0">
                <a:latin typeface="Times New Roman" pitchFamily="18" charset="0"/>
                <a:cs typeface="Times New Roman" pitchFamily="18" charset="0"/>
              </a:rPr>
              <a:t>Chin</a:t>
            </a:r>
            <a:r>
              <a:rPr lang="it-IT" sz="2000" b="1" dirty="0" smtClean="0">
                <a:latin typeface="Times New Roman" pitchFamily="18" charset="0"/>
                <a:cs typeface="Times New Roman" pitchFamily="18" charset="0"/>
              </a:rPr>
              <a:t> SF </a:t>
            </a:r>
            <a:r>
              <a:rPr lang="it-IT" sz="2000" dirty="0" err="1" smtClean="0">
                <a:latin typeface="Times New Roman" pitchFamily="18" charset="0"/>
                <a:cs typeface="Times New Roman" pitchFamily="18" charset="0"/>
              </a:rPr>
              <a:t>et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al </a:t>
            </a:r>
            <a:r>
              <a:rPr lang="it-IT" sz="2000" i="1" dirty="0" err="1" smtClean="0">
                <a:latin typeface="Times New Roman" pitchFamily="18" charset="0"/>
                <a:cs typeface="Times New Roman" pitchFamily="18" charset="0"/>
              </a:rPr>
              <a:t>Exper</a:t>
            </a:r>
            <a:r>
              <a:rPr lang="it-IT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i="1" dirty="0" err="1" smtClean="0">
                <a:latin typeface="Times New Roman" pitchFamily="18" charset="0"/>
                <a:cs typeface="Times New Roman" pitchFamily="18" charset="0"/>
              </a:rPr>
              <a:t>Biol</a:t>
            </a:r>
            <a:r>
              <a:rPr lang="it-IT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i="1" dirty="0" err="1" smtClean="0">
                <a:latin typeface="Times New Roman" pitchFamily="18" charset="0"/>
                <a:cs typeface="Times New Roman" pitchFamily="18" charset="0"/>
              </a:rPr>
              <a:t>Med</a:t>
            </a:r>
            <a:r>
              <a:rPr lang="it-IT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2007</a:t>
            </a:r>
          </a:p>
          <a:p>
            <a:pPr>
              <a:buFont typeface="Arial" pitchFamily="34" charset="0"/>
              <a:buChar char="•"/>
            </a:pPr>
            <a:r>
              <a:rPr lang="it-IT" sz="2000" b="1" dirty="0" err="1" smtClean="0">
                <a:latin typeface="Times New Roman" pitchFamily="18" charset="0"/>
                <a:cs typeface="Times New Roman" pitchFamily="18" charset="0"/>
              </a:rPr>
              <a:t>Yehia</a:t>
            </a:r>
            <a:r>
              <a:rPr lang="it-IT" sz="2000" b="1" dirty="0" smtClean="0">
                <a:latin typeface="Times New Roman" pitchFamily="18" charset="0"/>
                <a:cs typeface="Times New Roman" pitchFamily="18" charset="0"/>
              </a:rPr>
              <a:t> HN </a:t>
            </a:r>
            <a:r>
              <a:rPr lang="it-IT" sz="2000" dirty="0" err="1" smtClean="0">
                <a:latin typeface="Times New Roman" pitchFamily="18" charset="0"/>
                <a:cs typeface="Times New Roman" pitchFamily="18" charset="0"/>
              </a:rPr>
              <a:t>et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al</a:t>
            </a:r>
            <a:r>
              <a:rPr lang="it-IT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i="1" dirty="0" smtClean="0">
                <a:latin typeface="Times New Roman" pitchFamily="18" charset="0"/>
                <a:cs typeface="Times New Roman" pitchFamily="18" charset="0"/>
              </a:rPr>
              <a:t>J </a:t>
            </a:r>
            <a:r>
              <a:rPr lang="it-IT" sz="2000" i="1" dirty="0" err="1" smtClean="0">
                <a:latin typeface="Times New Roman" pitchFamily="18" charset="0"/>
                <a:cs typeface="Times New Roman" pitchFamily="18" charset="0"/>
              </a:rPr>
              <a:t>Nanobiotech</a:t>
            </a:r>
            <a:r>
              <a:rPr lang="it-IT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2007</a:t>
            </a:r>
            <a:endParaRPr lang="it-IT" sz="2000" baseline="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it-IT" sz="2000" b="1" baseline="0" dirty="0" err="1">
                <a:latin typeface="Times New Roman" pitchFamily="18" charset="0"/>
                <a:cs typeface="Times New Roman" pitchFamily="18" charset="0"/>
              </a:rPr>
              <a:t>Schipper</a:t>
            </a:r>
            <a:r>
              <a:rPr lang="it-IT" sz="20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b="1" baseline="0" dirty="0" err="1">
                <a:latin typeface="Times New Roman" pitchFamily="18" charset="0"/>
                <a:cs typeface="Times New Roman" pitchFamily="18" charset="0"/>
              </a:rPr>
              <a:t>ML</a:t>
            </a:r>
            <a:r>
              <a:rPr lang="it-IT" sz="2000" b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baseline="0" dirty="0" err="1">
                <a:latin typeface="Times New Roman" pitchFamily="18" charset="0"/>
                <a:cs typeface="Times New Roman" pitchFamily="18" charset="0"/>
              </a:rPr>
              <a:t>et</a:t>
            </a:r>
            <a:r>
              <a:rPr lang="it-IT" sz="2000" baseline="0" dirty="0">
                <a:latin typeface="Times New Roman" pitchFamily="18" charset="0"/>
                <a:cs typeface="Times New Roman" pitchFamily="18" charset="0"/>
              </a:rPr>
              <a:t> al. </a:t>
            </a:r>
            <a:r>
              <a:rPr lang="it-IT" sz="2000" i="1" baseline="0" dirty="0">
                <a:latin typeface="Times New Roman" pitchFamily="18" charset="0"/>
                <a:cs typeface="Times New Roman" pitchFamily="18" charset="0"/>
              </a:rPr>
              <a:t>Nature </a:t>
            </a:r>
            <a:r>
              <a:rPr lang="it-IT" sz="2000" i="1" baseline="0" dirty="0" err="1">
                <a:latin typeface="Times New Roman" pitchFamily="18" charset="0"/>
                <a:cs typeface="Times New Roman" pitchFamily="18" charset="0"/>
              </a:rPr>
              <a:t>Nanotech</a:t>
            </a:r>
            <a:r>
              <a:rPr lang="it-IT" sz="2000" i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baseline="0" dirty="0">
                <a:latin typeface="Times New Roman" pitchFamily="18" charset="0"/>
                <a:cs typeface="Times New Roman" pitchFamily="18" charset="0"/>
              </a:rPr>
              <a:t>2008</a:t>
            </a:r>
          </a:p>
          <a:p>
            <a:pPr>
              <a:buFont typeface="Arial" pitchFamily="34" charset="0"/>
              <a:buChar char="•"/>
            </a:pPr>
            <a:r>
              <a:rPr lang="it-IT" sz="2000" b="1" baseline="0" dirty="0" err="1">
                <a:latin typeface="Times New Roman" pitchFamily="18" charset="0"/>
                <a:cs typeface="Times New Roman" pitchFamily="18" charset="0"/>
              </a:rPr>
              <a:t>Wu</a:t>
            </a:r>
            <a:r>
              <a:rPr lang="it-IT" sz="2000" b="1" baseline="0" dirty="0">
                <a:latin typeface="Times New Roman" pitchFamily="18" charset="0"/>
                <a:cs typeface="Times New Roman" pitchFamily="18" charset="0"/>
              </a:rPr>
              <a:t> P  </a:t>
            </a:r>
            <a:r>
              <a:rPr lang="it-IT" sz="2000" baseline="0" dirty="0" err="1">
                <a:latin typeface="Times New Roman" pitchFamily="18" charset="0"/>
                <a:cs typeface="Times New Roman" pitchFamily="18" charset="0"/>
              </a:rPr>
              <a:t>et</a:t>
            </a:r>
            <a:r>
              <a:rPr lang="it-IT" sz="2000" baseline="0" dirty="0">
                <a:latin typeface="Times New Roman" pitchFamily="18" charset="0"/>
                <a:cs typeface="Times New Roman" pitchFamily="18" charset="0"/>
              </a:rPr>
              <a:t> al. </a:t>
            </a:r>
            <a:r>
              <a:rPr lang="it-IT" sz="2000" i="1" baseline="0" dirty="0" err="1">
                <a:latin typeface="Times New Roman" pitchFamily="18" charset="0"/>
                <a:cs typeface="Times New Roman" pitchFamily="18" charset="0"/>
              </a:rPr>
              <a:t>Angew</a:t>
            </a:r>
            <a:r>
              <a:rPr lang="it-IT" sz="2000" i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i="1" baseline="0" dirty="0" err="1">
                <a:latin typeface="Times New Roman" pitchFamily="18" charset="0"/>
                <a:cs typeface="Times New Roman" pitchFamily="18" charset="0"/>
              </a:rPr>
              <a:t>Chem</a:t>
            </a:r>
            <a:r>
              <a:rPr lang="it-IT" sz="2000" i="1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i="1" baseline="0" dirty="0" err="1">
                <a:latin typeface="Times New Roman" pitchFamily="18" charset="0"/>
                <a:cs typeface="Times New Roman" pitchFamily="18" charset="0"/>
              </a:rPr>
              <a:t>Int</a:t>
            </a:r>
            <a:r>
              <a:rPr lang="it-IT" sz="2000" i="1" baseline="0" dirty="0">
                <a:latin typeface="Times New Roman" pitchFamily="18" charset="0"/>
                <a:cs typeface="Times New Roman" pitchFamily="18" charset="0"/>
              </a:rPr>
              <a:t> Ed </a:t>
            </a:r>
            <a:r>
              <a:rPr lang="it-IT" sz="2000" baseline="0" dirty="0" smtClean="0">
                <a:latin typeface="Times New Roman" pitchFamily="18" charset="0"/>
                <a:cs typeface="Times New Roman" pitchFamily="18" charset="0"/>
              </a:rPr>
              <a:t>2008</a:t>
            </a:r>
          </a:p>
          <a:p>
            <a:pPr>
              <a:buFont typeface="Arial" pitchFamily="34" charset="0"/>
              <a:buChar char="•"/>
            </a:pPr>
            <a:r>
              <a:rPr lang="it-IT" sz="2000" b="1" dirty="0" err="1" smtClean="0">
                <a:latin typeface="Times New Roman" pitchFamily="18" charset="0"/>
                <a:cs typeface="Times New Roman" pitchFamily="18" charset="0"/>
              </a:rPr>
              <a:t>Ali-Boucetta</a:t>
            </a:r>
            <a:r>
              <a:rPr lang="it-IT" sz="2000" b="1" dirty="0" smtClean="0"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dirty="0" err="1" smtClean="0">
                <a:latin typeface="Times New Roman" pitchFamily="18" charset="0"/>
                <a:cs typeface="Times New Roman" pitchFamily="18" charset="0"/>
              </a:rPr>
              <a:t>et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al</a:t>
            </a:r>
            <a:r>
              <a:rPr lang="it-IT" sz="2000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it-IT" sz="2000" i="1" dirty="0" err="1" smtClean="0">
                <a:latin typeface="Times New Roman" pitchFamily="18" charset="0"/>
                <a:cs typeface="Times New Roman" pitchFamily="18" charset="0"/>
              </a:rPr>
              <a:t>Angew</a:t>
            </a:r>
            <a:r>
              <a:rPr lang="it-IT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i="1" dirty="0" err="1" smtClean="0">
                <a:latin typeface="Times New Roman" pitchFamily="18" charset="0"/>
                <a:cs typeface="Times New Roman" pitchFamily="18" charset="0"/>
              </a:rPr>
              <a:t>Chem</a:t>
            </a:r>
            <a:r>
              <a:rPr lang="it-IT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i="1" dirty="0" err="1" smtClean="0">
                <a:latin typeface="Times New Roman" pitchFamily="18" charset="0"/>
                <a:cs typeface="Times New Roman" pitchFamily="18" charset="0"/>
              </a:rPr>
              <a:t>Int</a:t>
            </a:r>
            <a:r>
              <a:rPr lang="it-IT" sz="2000" i="1" dirty="0" smtClean="0">
                <a:latin typeface="Times New Roman" pitchFamily="18" charset="0"/>
                <a:cs typeface="Times New Roman" pitchFamily="18" charset="0"/>
              </a:rPr>
              <a:t> Ed </a:t>
            </a:r>
            <a:r>
              <a:rPr lang="it-IT" sz="2000" i="1" dirty="0" err="1" smtClean="0">
                <a:latin typeface="Times New Roman" pitchFamily="18" charset="0"/>
                <a:cs typeface="Times New Roman" pitchFamily="18" charset="0"/>
              </a:rPr>
              <a:t>Engl</a:t>
            </a:r>
            <a:r>
              <a:rPr lang="it-IT" sz="20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2013</a:t>
            </a:r>
          </a:p>
          <a:p>
            <a:pPr>
              <a:buFont typeface="Arial" pitchFamily="34" charset="0"/>
              <a:buChar char="•"/>
            </a:pPr>
            <a:endParaRPr lang="it-IT" sz="2000" baseline="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it-IT" sz="2000" baseline="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it-IT" sz="2000" baseline="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it-IT" sz="2000" baseline="0" dirty="0">
              <a:latin typeface="Constantia" pitchFamily="18" charset="0"/>
            </a:endParaRPr>
          </a:p>
        </p:txBody>
      </p:sp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251520" y="1196752"/>
            <a:ext cx="2160240" cy="461665"/>
          </a:xfrm>
          <a:prstGeom prst="rect">
            <a:avLst/>
          </a:prstGeom>
          <a:solidFill>
            <a:schemeClr val="bg1"/>
          </a:solidFill>
          <a:ln w="9525">
            <a:solidFill>
              <a:srgbClr val="0099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Biocompatible</a:t>
            </a:r>
            <a:endParaRPr lang="it-IT" sz="2400" b="1" baseline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asellaDiTesto 4"/>
          <p:cNvSpPr txBox="1">
            <a:spLocks noChangeArrowheads="1"/>
          </p:cNvSpPr>
          <p:nvPr/>
        </p:nvSpPr>
        <p:spPr bwMode="auto">
          <a:xfrm>
            <a:off x="6300192" y="1196752"/>
            <a:ext cx="2160240" cy="461665"/>
          </a:xfrm>
          <a:prstGeom prst="rect">
            <a:avLst/>
          </a:prstGeom>
          <a:solidFill>
            <a:schemeClr val="bg1"/>
          </a:solidFill>
          <a:ln w="9525">
            <a:solidFill>
              <a:srgbClr val="0099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Biodegradable</a:t>
            </a:r>
            <a:endParaRPr lang="it-IT" sz="2400" b="1" baseline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asellaDiTesto 2"/>
          <p:cNvSpPr txBox="1">
            <a:spLocks noChangeArrowheads="1"/>
          </p:cNvSpPr>
          <p:nvPr/>
        </p:nvSpPr>
        <p:spPr bwMode="auto">
          <a:xfrm>
            <a:off x="4499992" y="1737682"/>
            <a:ext cx="4896544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2000" b="1" baseline="0" dirty="0" err="1" smtClean="0">
                <a:latin typeface="Times New Roman" pitchFamily="18" charset="0"/>
                <a:cs typeface="Times New Roman" pitchFamily="18" charset="0"/>
              </a:rPr>
              <a:t>Kagan</a:t>
            </a:r>
            <a:r>
              <a:rPr lang="it-IT" sz="2000" b="1" dirty="0" smtClean="0">
                <a:latin typeface="Times New Roman" pitchFamily="18" charset="0"/>
                <a:cs typeface="Times New Roman" pitchFamily="18" charset="0"/>
              </a:rPr>
              <a:t>  VE</a:t>
            </a:r>
            <a:r>
              <a:rPr lang="it-IT" sz="2000" b="1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dirty="0" err="1" smtClean="0">
                <a:latin typeface="Times New Roman" pitchFamily="18" charset="0"/>
                <a:cs typeface="Times New Roman" pitchFamily="18" charset="0"/>
              </a:rPr>
              <a:t>et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al. </a:t>
            </a:r>
            <a:r>
              <a:rPr lang="it-IT" sz="2000" i="1" dirty="0" smtClean="0">
                <a:latin typeface="Times New Roman" pitchFamily="18" charset="0"/>
                <a:cs typeface="Times New Roman" pitchFamily="18" charset="0"/>
              </a:rPr>
              <a:t>Nature </a:t>
            </a:r>
            <a:r>
              <a:rPr lang="it-IT" sz="2000" i="1" dirty="0" err="1" smtClean="0">
                <a:latin typeface="Times New Roman" pitchFamily="18" charset="0"/>
                <a:cs typeface="Times New Roman" pitchFamily="18" charset="0"/>
              </a:rPr>
              <a:t>Nanotech</a:t>
            </a:r>
            <a:r>
              <a:rPr lang="it-IT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2010</a:t>
            </a:r>
            <a:endParaRPr lang="it-IT" sz="2000" baseline="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it-IT" sz="2000" b="1" dirty="0" err="1" smtClean="0">
                <a:latin typeface="Times New Roman" pitchFamily="18" charset="0"/>
                <a:cs typeface="Times New Roman" pitchFamily="18" charset="0"/>
              </a:rPr>
              <a:t>Zhao</a:t>
            </a:r>
            <a:r>
              <a:rPr lang="it-IT" sz="2000" b="1" dirty="0" smtClean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it-IT" sz="2000" dirty="0" err="1" smtClean="0">
                <a:latin typeface="Times New Roman" pitchFamily="18" charset="0"/>
                <a:cs typeface="Times New Roman" pitchFamily="18" charset="0"/>
              </a:rPr>
              <a:t>et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al.</a:t>
            </a:r>
            <a:r>
              <a:rPr lang="it-IT" sz="2000" i="1" dirty="0" smtClean="0">
                <a:latin typeface="Times New Roman" pitchFamily="18" charset="0"/>
                <a:cs typeface="Times New Roman" pitchFamily="18" charset="0"/>
              </a:rPr>
              <a:t> J </a:t>
            </a:r>
            <a:r>
              <a:rPr lang="it-IT" sz="2000" i="1" dirty="0" err="1" smtClean="0">
                <a:latin typeface="Times New Roman" pitchFamily="18" charset="0"/>
                <a:cs typeface="Times New Roman" pitchFamily="18" charset="0"/>
              </a:rPr>
              <a:t>Phis</a:t>
            </a:r>
            <a:r>
              <a:rPr lang="it-IT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i="1" dirty="0" err="1" smtClean="0">
                <a:latin typeface="Times New Roman" pitchFamily="18" charset="0"/>
                <a:cs typeface="Times New Roman" pitchFamily="18" charset="0"/>
              </a:rPr>
              <a:t>Chem</a:t>
            </a:r>
            <a:r>
              <a:rPr lang="it-IT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i="1" dirty="0" err="1" smtClean="0">
                <a:latin typeface="Times New Roman" pitchFamily="18" charset="0"/>
                <a:cs typeface="Times New Roman" pitchFamily="18" charset="0"/>
              </a:rPr>
              <a:t>Soc</a:t>
            </a:r>
            <a:r>
              <a:rPr lang="it-IT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2011</a:t>
            </a:r>
          </a:p>
          <a:p>
            <a:pPr>
              <a:buFont typeface="Arial" pitchFamily="34" charset="0"/>
              <a:buChar char="•"/>
            </a:pPr>
            <a:r>
              <a:rPr lang="it-IT" sz="2000" b="1" dirty="0" smtClean="0">
                <a:latin typeface="Times New Roman" pitchFamily="18" charset="0"/>
                <a:cs typeface="Times New Roman" pitchFamily="18" charset="0"/>
              </a:rPr>
              <a:t>Bianco A </a:t>
            </a:r>
            <a:r>
              <a:rPr lang="it-IT" sz="2000" dirty="0" err="1" smtClean="0">
                <a:latin typeface="Times New Roman" pitchFamily="18" charset="0"/>
                <a:cs typeface="Times New Roman" pitchFamily="18" charset="0"/>
              </a:rPr>
              <a:t>et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al.</a:t>
            </a:r>
            <a:r>
              <a:rPr lang="it-IT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i="1" dirty="0" err="1" smtClean="0">
                <a:latin typeface="Times New Roman" pitchFamily="18" charset="0"/>
                <a:cs typeface="Times New Roman" pitchFamily="18" charset="0"/>
              </a:rPr>
              <a:t>Chem</a:t>
            </a:r>
            <a:r>
              <a:rPr lang="it-IT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i="1" dirty="0" err="1" smtClean="0">
                <a:latin typeface="Times New Roman" pitchFamily="18" charset="0"/>
                <a:cs typeface="Times New Roman" pitchFamily="18" charset="0"/>
              </a:rPr>
              <a:t>Comm</a:t>
            </a:r>
            <a:r>
              <a:rPr lang="it-IT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2011</a:t>
            </a:r>
          </a:p>
          <a:p>
            <a:pPr>
              <a:buFont typeface="Arial" pitchFamily="34" charset="0"/>
              <a:buChar char="•"/>
            </a:pPr>
            <a:r>
              <a:rPr lang="it-IT" sz="2000" b="1" dirty="0" err="1" smtClean="0">
                <a:latin typeface="Times New Roman" pitchFamily="18" charset="0"/>
                <a:cs typeface="Times New Roman" pitchFamily="18" charset="0"/>
              </a:rPr>
              <a:t>Kotchey</a:t>
            </a:r>
            <a:r>
              <a:rPr lang="it-IT" sz="2000" b="1" dirty="0" smtClean="0">
                <a:latin typeface="Times New Roman" pitchFamily="18" charset="0"/>
                <a:cs typeface="Times New Roman" pitchFamily="18" charset="0"/>
              </a:rPr>
              <a:t> GP </a:t>
            </a:r>
            <a:r>
              <a:rPr lang="it-IT" sz="2000" dirty="0" err="1" smtClean="0">
                <a:latin typeface="Times New Roman" pitchFamily="18" charset="0"/>
                <a:cs typeface="Times New Roman" pitchFamily="18" charset="0"/>
              </a:rPr>
              <a:t>et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al. </a:t>
            </a:r>
            <a:r>
              <a:rPr lang="it-IT" sz="2000" i="1" dirty="0" smtClean="0">
                <a:latin typeface="Times New Roman" pitchFamily="18" charset="0"/>
                <a:cs typeface="Times New Roman" pitchFamily="18" charset="0"/>
              </a:rPr>
              <a:t>ACC </a:t>
            </a:r>
            <a:r>
              <a:rPr lang="it-IT" sz="2000" i="1" dirty="0" err="1" smtClean="0">
                <a:latin typeface="Times New Roman" pitchFamily="18" charset="0"/>
                <a:cs typeface="Times New Roman" pitchFamily="18" charset="0"/>
              </a:rPr>
              <a:t>chem</a:t>
            </a:r>
            <a:r>
              <a:rPr lang="it-IT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i="1" dirty="0" err="1" smtClean="0">
                <a:latin typeface="Times New Roman" pitchFamily="18" charset="0"/>
                <a:cs typeface="Times New Roman" pitchFamily="18" charset="0"/>
              </a:rPr>
              <a:t>Res</a:t>
            </a:r>
            <a:r>
              <a:rPr lang="it-IT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2012</a:t>
            </a:r>
          </a:p>
          <a:p>
            <a:pPr>
              <a:buFont typeface="Arial" pitchFamily="34" charset="0"/>
              <a:buChar char="•"/>
            </a:pPr>
            <a:r>
              <a:rPr lang="it-IT" sz="2000" b="1" dirty="0" err="1" smtClean="0">
                <a:latin typeface="Times New Roman" pitchFamily="18" charset="0"/>
                <a:cs typeface="Times New Roman" pitchFamily="18" charset="0"/>
              </a:rPr>
              <a:t>Nunes</a:t>
            </a:r>
            <a:r>
              <a:rPr lang="it-IT" sz="2000" b="1" dirty="0" smtClean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it-IT" sz="2000" dirty="0" err="1" smtClean="0">
                <a:latin typeface="Times New Roman" pitchFamily="18" charset="0"/>
                <a:cs typeface="Times New Roman" pitchFamily="18" charset="0"/>
              </a:rPr>
              <a:t>et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al. </a:t>
            </a:r>
            <a:r>
              <a:rPr lang="it-IT" sz="2000" i="1" dirty="0" err="1" smtClean="0">
                <a:latin typeface="Times New Roman" pitchFamily="18" charset="0"/>
                <a:cs typeface="Times New Roman" pitchFamily="18" charset="0"/>
              </a:rPr>
              <a:t>Nanomedicine</a:t>
            </a:r>
            <a:r>
              <a:rPr lang="it-IT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i="1" dirty="0" err="1" smtClean="0">
                <a:latin typeface="Times New Roman" pitchFamily="18" charset="0"/>
                <a:cs typeface="Times New Roman" pitchFamily="18" charset="0"/>
              </a:rPr>
              <a:t>lond</a:t>
            </a:r>
            <a:r>
              <a:rPr lang="it-IT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2012</a:t>
            </a:r>
          </a:p>
          <a:p>
            <a:pPr>
              <a:buFont typeface="Arial" pitchFamily="34" charset="0"/>
              <a:buChar char="•"/>
            </a:pPr>
            <a:endParaRPr lang="it-IT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it-IT" sz="20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it-IT" sz="2000" baseline="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it-IT" sz="2000" baseline="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it-IT" sz="2000" baseline="0" dirty="0">
              <a:latin typeface="Constantia" pitchFamily="18" charset="0"/>
            </a:endParaRPr>
          </a:p>
        </p:txBody>
      </p:sp>
      <p:sp>
        <p:nvSpPr>
          <p:cNvPr id="8" name="CasellaDiTesto 4"/>
          <p:cNvSpPr txBox="1">
            <a:spLocks noChangeArrowheads="1"/>
          </p:cNvSpPr>
          <p:nvPr/>
        </p:nvSpPr>
        <p:spPr bwMode="auto">
          <a:xfrm>
            <a:off x="611560" y="1556792"/>
            <a:ext cx="7272808" cy="2679621"/>
          </a:xfrm>
          <a:prstGeom prst="irregularSeal1">
            <a:avLst/>
          </a:prstGeom>
          <a:solidFill>
            <a:schemeClr val="bg1"/>
          </a:solidFill>
          <a:ln w="57150">
            <a:solidFill>
              <a:srgbClr val="0099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…only when WELL </a:t>
            </a:r>
            <a:r>
              <a:rPr lang="it-IT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FUNCTIONALIZED..</a:t>
            </a:r>
            <a:r>
              <a:rPr lang="it-IT" sz="2800" b="1" baseline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it-IT" sz="2800" b="1" baseline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e 8"/>
          <p:cNvSpPr/>
          <p:nvPr/>
        </p:nvSpPr>
        <p:spPr>
          <a:xfrm>
            <a:off x="0" y="116632"/>
            <a:ext cx="2555776" cy="79208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 smtClean="0">
                <a:solidFill>
                  <a:schemeClr val="tx1"/>
                </a:solidFill>
                <a:latin typeface="Arial Black" pitchFamily="34" charset="0"/>
              </a:rPr>
              <a:t>- </a:t>
            </a:r>
            <a:r>
              <a:rPr lang="it-IT" sz="2000" dirty="0" err="1" smtClean="0">
                <a:solidFill>
                  <a:schemeClr val="tx1"/>
                </a:solidFill>
                <a:latin typeface="Arial Black" pitchFamily="34" charset="0"/>
              </a:rPr>
              <a:t>Carbon</a:t>
            </a:r>
            <a:r>
              <a:rPr lang="it-IT" sz="2000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  <a:latin typeface="Arial Black" pitchFamily="34" charset="0"/>
              </a:rPr>
              <a:t>Nanotubes</a:t>
            </a:r>
            <a:endParaRPr lang="it-IT" sz="20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0" name="Ovale 9"/>
          <p:cNvSpPr/>
          <p:nvPr/>
        </p:nvSpPr>
        <p:spPr>
          <a:xfrm>
            <a:off x="2555776" y="243144"/>
            <a:ext cx="2048114" cy="54195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smtClean="0">
                <a:solidFill>
                  <a:schemeClr val="tx1"/>
                </a:solidFill>
                <a:latin typeface="Arial Black" pitchFamily="34" charset="0"/>
              </a:rPr>
              <a:t>1. </a:t>
            </a:r>
            <a:r>
              <a:rPr lang="it-IT" sz="1600" b="1" dirty="0" err="1" smtClean="0">
                <a:solidFill>
                  <a:schemeClr val="tx1"/>
                </a:solidFill>
                <a:latin typeface="Arial Black" pitchFamily="34" charset="0"/>
              </a:rPr>
              <a:t>What</a:t>
            </a:r>
            <a:r>
              <a:rPr lang="it-IT" sz="1600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it-IT" sz="1600" b="1" dirty="0" err="1" smtClean="0">
                <a:solidFill>
                  <a:schemeClr val="tx1"/>
                </a:solidFill>
                <a:latin typeface="Arial Black" pitchFamily="34" charset="0"/>
              </a:rPr>
              <a:t>they</a:t>
            </a:r>
            <a:r>
              <a:rPr lang="it-IT" sz="1600" b="1" dirty="0" smtClean="0">
                <a:solidFill>
                  <a:schemeClr val="tx1"/>
                </a:solidFill>
                <a:latin typeface="Arial Black" pitchFamily="34" charset="0"/>
              </a:rPr>
              <a:t> are?</a:t>
            </a:r>
            <a:endParaRPr lang="it-IT" sz="16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1" name="Rettangolo 4"/>
          <p:cNvSpPr>
            <a:spLocks noChangeArrowheads="1"/>
          </p:cNvSpPr>
          <p:nvPr/>
        </p:nvSpPr>
        <p:spPr bwMode="auto">
          <a:xfrm>
            <a:off x="5580112" y="3501008"/>
            <a:ext cx="500546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/>
            <a:endParaRPr lang="it-IT" b="1" baseline="0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/>
            <a:r>
              <a:rPr lang="it-IT" b="1" baseline="0" dirty="0" smtClean="0">
                <a:latin typeface="Times New Roman" pitchFamily="18" charset="0"/>
                <a:cs typeface="Times New Roman" pitchFamily="18" charset="0"/>
              </a:rPr>
              <a:t>i.e. </a:t>
            </a:r>
            <a:r>
              <a:rPr lang="it-IT" b="1" baseline="0" dirty="0" err="1" smtClean="0">
                <a:latin typeface="Times New Roman" pitchFamily="18" charset="0"/>
                <a:cs typeface="Times New Roman" pitchFamily="18" charset="0"/>
              </a:rPr>
              <a:t>Phospholipids</a:t>
            </a:r>
            <a:r>
              <a:rPr lang="it-IT" b="1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b="1" baseline="0" dirty="0" err="1" smtClean="0">
                <a:latin typeface="Times New Roman" pitchFamily="18" charset="0"/>
                <a:cs typeface="Times New Roman" pitchFamily="18" charset="0"/>
              </a:rPr>
              <a:t>absorption</a:t>
            </a:r>
            <a:endParaRPr lang="it-IT" sz="3200" baseline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5508104" y="5373216"/>
            <a:ext cx="3528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 i.e.   1,3 </a:t>
            </a:r>
            <a:r>
              <a:rPr lang="it-IT" b="1" dirty="0" err="1" smtClean="0">
                <a:latin typeface="Times New Roman" pitchFamily="18" charset="0"/>
                <a:cs typeface="Times New Roman" pitchFamily="18" charset="0"/>
              </a:rPr>
              <a:t>dipolar</a:t>
            </a: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b="1" dirty="0" err="1" smtClean="0">
                <a:latin typeface="Times New Roman" pitchFamily="18" charset="0"/>
                <a:cs typeface="Times New Roman" pitchFamily="18" charset="0"/>
              </a:rPr>
              <a:t>cycloaddition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uppo 16"/>
          <p:cNvGrpSpPr/>
          <p:nvPr/>
        </p:nvGrpSpPr>
        <p:grpSpPr>
          <a:xfrm>
            <a:off x="6372200" y="5777879"/>
            <a:ext cx="1800200" cy="1080121"/>
            <a:chOff x="5220072" y="4509119"/>
            <a:chExt cx="2952328" cy="1968219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55616" t="32835" r="34422" b="54704"/>
            <a:stretch>
              <a:fillRect/>
            </a:stretch>
          </p:blipFill>
          <p:spPr bwMode="auto">
            <a:xfrm>
              <a:off x="5220072" y="4509119"/>
              <a:ext cx="2952328" cy="1968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ttangolo 16"/>
            <p:cNvSpPr/>
            <p:nvPr/>
          </p:nvSpPr>
          <p:spPr>
            <a:xfrm rot="20765780">
              <a:off x="6769620" y="5764394"/>
              <a:ext cx="592892" cy="5845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print"/>
          <a:srcRect l="67156" t="71807" r="12367" b="11578"/>
          <a:stretch>
            <a:fillRect/>
          </a:stretch>
        </p:blipFill>
        <p:spPr bwMode="auto">
          <a:xfrm>
            <a:off x="5652120" y="4149080"/>
            <a:ext cx="2997332" cy="1296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ttangolo 18"/>
          <p:cNvSpPr/>
          <p:nvPr/>
        </p:nvSpPr>
        <p:spPr>
          <a:xfrm>
            <a:off x="7164288" y="5085184"/>
            <a:ext cx="621080" cy="320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4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/>
          <p:cNvSpPr/>
          <p:nvPr/>
        </p:nvSpPr>
        <p:spPr>
          <a:xfrm>
            <a:off x="0" y="116632"/>
            <a:ext cx="2555776" cy="93610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>
                <a:solidFill>
                  <a:schemeClr val="tx1"/>
                </a:solidFill>
                <a:latin typeface="Arial Black" pitchFamily="34" charset="0"/>
              </a:rPr>
              <a:t>Carbon</a:t>
            </a:r>
            <a:r>
              <a:rPr lang="it-IT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it-IT" dirty="0" err="1" smtClean="0">
                <a:solidFill>
                  <a:schemeClr val="tx1"/>
                </a:solidFill>
                <a:latin typeface="Arial Black" pitchFamily="34" charset="0"/>
              </a:rPr>
              <a:t>Nanotubes</a:t>
            </a:r>
            <a:endParaRPr lang="it-IT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5" name="Ovale 4"/>
          <p:cNvSpPr/>
          <p:nvPr/>
        </p:nvSpPr>
        <p:spPr>
          <a:xfrm>
            <a:off x="2555776" y="116632"/>
            <a:ext cx="2592288" cy="91868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 smtClean="0">
                <a:solidFill>
                  <a:schemeClr val="tx1"/>
                </a:solidFill>
                <a:latin typeface="Arial Black" pitchFamily="34" charset="0"/>
              </a:rPr>
              <a:t>2. </a:t>
            </a:r>
            <a:r>
              <a:rPr lang="it-IT" sz="1400" b="1" dirty="0" err="1" smtClean="0">
                <a:solidFill>
                  <a:schemeClr val="tx1"/>
                </a:solidFill>
                <a:latin typeface="Arial Black" pitchFamily="34" charset="0"/>
              </a:rPr>
              <a:t>What</a:t>
            </a:r>
            <a:r>
              <a:rPr lang="it-IT" sz="1400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it-IT" sz="1400" b="1" dirty="0" err="1" smtClean="0">
                <a:solidFill>
                  <a:schemeClr val="tx1"/>
                </a:solidFill>
                <a:latin typeface="Arial Black" pitchFamily="34" charset="0"/>
              </a:rPr>
              <a:t>they</a:t>
            </a:r>
            <a:r>
              <a:rPr lang="it-IT" sz="1400" b="1" dirty="0" smtClean="0">
                <a:solidFill>
                  <a:schemeClr val="tx1"/>
                </a:solidFill>
                <a:latin typeface="Arial Black" pitchFamily="34" charset="0"/>
              </a:rPr>
              <a:t> can do </a:t>
            </a:r>
            <a:r>
              <a:rPr lang="it-IT" sz="1400" b="1" dirty="0" err="1" smtClean="0">
                <a:solidFill>
                  <a:schemeClr val="tx1"/>
                </a:solidFill>
                <a:latin typeface="Arial Black" pitchFamily="34" charset="0"/>
              </a:rPr>
              <a:t>for</a:t>
            </a:r>
            <a:r>
              <a:rPr lang="it-IT" sz="1400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it-IT" sz="1400" b="1" dirty="0" err="1" smtClean="0">
                <a:solidFill>
                  <a:schemeClr val="tx1"/>
                </a:solidFill>
                <a:latin typeface="Arial Black" pitchFamily="34" charset="0"/>
              </a:rPr>
              <a:t>clinical</a:t>
            </a:r>
            <a:r>
              <a:rPr lang="it-IT" sz="1400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it-IT" sz="1400" b="1" dirty="0" err="1" smtClean="0">
                <a:solidFill>
                  <a:schemeClr val="tx1"/>
                </a:solidFill>
                <a:latin typeface="Arial Black" pitchFamily="34" charset="0"/>
              </a:rPr>
              <a:t>application</a:t>
            </a:r>
            <a:r>
              <a:rPr lang="it-IT" sz="1400" b="1" dirty="0" smtClean="0">
                <a:solidFill>
                  <a:schemeClr val="tx1"/>
                </a:solidFill>
                <a:latin typeface="Arial Black" pitchFamily="34" charset="0"/>
              </a:rPr>
              <a:t>?</a:t>
            </a:r>
            <a:endParaRPr lang="it-IT" sz="14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251520" y="2924944"/>
            <a:ext cx="2518638" cy="64633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it-IT" dirty="0" err="1" smtClean="0">
                <a:latin typeface="Arial Black" pitchFamily="34" charset="0"/>
              </a:rPr>
              <a:t>Carbon</a:t>
            </a:r>
            <a:r>
              <a:rPr lang="it-IT" dirty="0" smtClean="0">
                <a:latin typeface="Arial Black" pitchFamily="34" charset="0"/>
              </a:rPr>
              <a:t> </a:t>
            </a:r>
            <a:r>
              <a:rPr lang="it-IT" dirty="0" err="1" smtClean="0">
                <a:latin typeface="Arial Black" pitchFamily="34" charset="0"/>
              </a:rPr>
              <a:t>Nanotubes</a:t>
            </a:r>
            <a:endParaRPr lang="it-IT" dirty="0" smtClean="0">
              <a:latin typeface="Arial Black" pitchFamily="34" charset="0"/>
            </a:endParaRPr>
          </a:p>
          <a:p>
            <a:pPr algn="ctr"/>
            <a:r>
              <a:rPr lang="it-IT" dirty="0" smtClean="0">
                <a:latin typeface="Arial Black" pitchFamily="34" charset="0"/>
              </a:rPr>
              <a:t>(</a:t>
            </a:r>
            <a:r>
              <a:rPr lang="it-IT" dirty="0" err="1" smtClean="0">
                <a:latin typeface="Arial Black" pitchFamily="34" charset="0"/>
              </a:rPr>
              <a:t>CNTs</a:t>
            </a:r>
            <a:r>
              <a:rPr lang="it-IT" dirty="0" smtClean="0">
                <a:latin typeface="Arial Black" pitchFamily="34" charset="0"/>
              </a:rPr>
              <a:t>)</a:t>
            </a:r>
            <a:endParaRPr lang="it-IT" dirty="0">
              <a:latin typeface="Arial Black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372965" y="1988840"/>
            <a:ext cx="1896480" cy="46166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it-IT" sz="2400" dirty="0" smtClean="0">
                <a:latin typeface="Arial Black" pitchFamily="34" charset="0"/>
              </a:rPr>
              <a:t>In </a:t>
            </a:r>
            <a:r>
              <a:rPr lang="it-IT" sz="2400" dirty="0" err="1" smtClean="0">
                <a:latin typeface="Arial Black" pitchFamily="34" charset="0"/>
              </a:rPr>
              <a:t>therapy</a:t>
            </a:r>
            <a:endParaRPr lang="it-IT" sz="2400" dirty="0">
              <a:latin typeface="Arial Black" pitchFamily="34" charset="0"/>
            </a:endParaRPr>
          </a:p>
        </p:txBody>
      </p:sp>
      <p:cxnSp>
        <p:nvCxnSpPr>
          <p:cNvPr id="8" name="Connettore 2 7"/>
          <p:cNvCxnSpPr/>
          <p:nvPr/>
        </p:nvCxnSpPr>
        <p:spPr>
          <a:xfrm flipV="1">
            <a:off x="1619672" y="2348880"/>
            <a:ext cx="576064" cy="57606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tangolo 13"/>
          <p:cNvSpPr/>
          <p:nvPr/>
        </p:nvSpPr>
        <p:spPr>
          <a:xfrm>
            <a:off x="4427984" y="1613699"/>
            <a:ext cx="2003497" cy="92333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dirty="0" err="1" smtClean="0">
                <a:latin typeface="Arial Black" pitchFamily="34" charset="0"/>
              </a:rPr>
              <a:t>Drug</a:t>
            </a:r>
            <a:r>
              <a:rPr lang="it-IT" dirty="0" smtClean="0">
                <a:latin typeface="Arial Black" pitchFamily="34" charset="0"/>
              </a:rPr>
              <a:t> Delivery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latin typeface="Arial Black" pitchFamily="34" charset="0"/>
              </a:rPr>
              <a:t>Gene delivery</a:t>
            </a:r>
          </a:p>
          <a:p>
            <a:pPr algn="ctr"/>
            <a:endParaRPr lang="it-IT" dirty="0">
              <a:latin typeface="Arial Black" pitchFamily="34" charset="0"/>
            </a:endParaRPr>
          </a:p>
        </p:txBody>
      </p:sp>
      <p:sp>
        <p:nvSpPr>
          <p:cNvPr id="15" name="Parentesi graffa chiusa 14"/>
          <p:cNvSpPr/>
          <p:nvPr/>
        </p:nvSpPr>
        <p:spPr>
          <a:xfrm rot="5400000">
            <a:off x="5232410" y="1544454"/>
            <a:ext cx="432048" cy="1752868"/>
          </a:xfrm>
          <a:prstGeom prst="rightBrace">
            <a:avLst>
              <a:gd name="adj1" fmla="val 56438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4211960" y="2636912"/>
            <a:ext cx="4752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latin typeface="Times New Roman" pitchFamily="18" charset="0"/>
                <a:cs typeface="Times New Roman" pitchFamily="18" charset="0"/>
              </a:rPr>
              <a:t>i.e. </a:t>
            </a:r>
            <a:r>
              <a:rPr lang="it-IT" sz="1600" b="1" dirty="0" err="1" smtClean="0">
                <a:latin typeface="Times New Roman" pitchFamily="18" charset="0"/>
                <a:cs typeface="Times New Roman" pitchFamily="18" charset="0"/>
              </a:rPr>
              <a:t>Delogu</a:t>
            </a:r>
            <a:r>
              <a:rPr lang="it-IT" sz="1600" b="1" dirty="0" smtClean="0">
                <a:latin typeface="Times New Roman" pitchFamily="18" charset="0"/>
                <a:cs typeface="Times New Roman" pitchFamily="18" charset="0"/>
              </a:rPr>
              <a:t> LG </a:t>
            </a:r>
            <a:r>
              <a:rPr lang="it-IT" sz="1600" b="1" dirty="0" err="1" smtClean="0">
                <a:latin typeface="Times New Roman" pitchFamily="18" charset="0"/>
                <a:cs typeface="Times New Roman" pitchFamily="18" charset="0"/>
              </a:rPr>
              <a:t>et</a:t>
            </a:r>
            <a:r>
              <a:rPr lang="it-IT" sz="1600" b="1" dirty="0" smtClean="0">
                <a:latin typeface="Times New Roman" pitchFamily="18" charset="0"/>
                <a:cs typeface="Times New Roman" pitchFamily="18" charset="0"/>
              </a:rPr>
              <a:t> al </a:t>
            </a:r>
            <a:r>
              <a:rPr lang="it-IT" sz="1600" b="1" dirty="0" err="1" smtClean="0">
                <a:latin typeface="Times New Roman" pitchFamily="18" charset="0"/>
                <a:cs typeface="Times New Roman" pitchFamily="18" charset="0"/>
              </a:rPr>
              <a:t>Bioconjugate</a:t>
            </a:r>
            <a:r>
              <a:rPr lang="it-IT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600" b="1" dirty="0" err="1" smtClean="0">
                <a:latin typeface="Times New Roman" pitchFamily="18" charset="0"/>
                <a:cs typeface="Times New Roman" pitchFamily="18" charset="0"/>
              </a:rPr>
              <a:t>chemistry</a:t>
            </a:r>
            <a:r>
              <a:rPr lang="it-IT" sz="1600" b="1" dirty="0" smtClean="0">
                <a:latin typeface="Times New Roman" pitchFamily="18" charset="0"/>
                <a:cs typeface="Times New Roman" pitchFamily="18" charset="0"/>
              </a:rPr>
              <a:t> 2009 </a:t>
            </a:r>
          </a:p>
          <a:p>
            <a:r>
              <a:rPr lang="it-IT" sz="1600" b="1" dirty="0" err="1" smtClean="0">
                <a:latin typeface="Times New Roman" pitchFamily="18" charset="0"/>
                <a:cs typeface="Times New Roman" pitchFamily="18" charset="0"/>
              </a:rPr>
              <a:t>Delogu</a:t>
            </a:r>
            <a:r>
              <a:rPr lang="it-IT" sz="1600" b="1" dirty="0" smtClean="0">
                <a:latin typeface="Times New Roman" pitchFamily="18" charset="0"/>
                <a:cs typeface="Times New Roman" pitchFamily="18" charset="0"/>
              </a:rPr>
              <a:t> LG </a:t>
            </a:r>
            <a:r>
              <a:rPr lang="it-IT" sz="1600" b="1" dirty="0" err="1" smtClean="0">
                <a:latin typeface="Times New Roman" pitchFamily="18" charset="0"/>
                <a:cs typeface="Times New Roman" pitchFamily="18" charset="0"/>
              </a:rPr>
              <a:t>et</a:t>
            </a:r>
            <a:r>
              <a:rPr lang="it-IT" sz="1600" b="1" dirty="0" smtClean="0">
                <a:latin typeface="Times New Roman" pitchFamily="18" charset="0"/>
                <a:cs typeface="Times New Roman" pitchFamily="18" charset="0"/>
              </a:rPr>
              <a:t> al JNN 2010</a:t>
            </a:r>
            <a:endParaRPr lang="it-IT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2" cstate="print"/>
          <a:srcRect l="26286" t="46411" r="25714" b="13470"/>
          <a:stretch>
            <a:fillRect/>
          </a:stretch>
        </p:blipFill>
        <p:spPr bwMode="auto">
          <a:xfrm>
            <a:off x="3635896" y="3375350"/>
            <a:ext cx="3779912" cy="264593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5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/>
          <p:cNvSpPr/>
          <p:nvPr/>
        </p:nvSpPr>
        <p:spPr>
          <a:xfrm>
            <a:off x="0" y="116632"/>
            <a:ext cx="2555776" cy="93610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>
                <a:solidFill>
                  <a:schemeClr val="tx1"/>
                </a:solidFill>
                <a:latin typeface="Arial Black" pitchFamily="34" charset="0"/>
              </a:rPr>
              <a:t>Carbon</a:t>
            </a:r>
            <a:r>
              <a:rPr lang="it-IT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it-IT" dirty="0" err="1" smtClean="0">
                <a:solidFill>
                  <a:schemeClr val="tx1"/>
                </a:solidFill>
                <a:latin typeface="Arial Black" pitchFamily="34" charset="0"/>
              </a:rPr>
              <a:t>Nanotubes</a:t>
            </a:r>
            <a:endParaRPr lang="it-IT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5" name="Ovale 4"/>
          <p:cNvSpPr/>
          <p:nvPr/>
        </p:nvSpPr>
        <p:spPr>
          <a:xfrm>
            <a:off x="2555776" y="116632"/>
            <a:ext cx="2592288" cy="91868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 smtClean="0">
                <a:solidFill>
                  <a:schemeClr val="tx1"/>
                </a:solidFill>
                <a:latin typeface="Arial Black" pitchFamily="34" charset="0"/>
              </a:rPr>
              <a:t>2. </a:t>
            </a:r>
            <a:r>
              <a:rPr lang="it-IT" sz="1400" b="1" dirty="0" err="1" smtClean="0">
                <a:solidFill>
                  <a:schemeClr val="tx1"/>
                </a:solidFill>
                <a:latin typeface="Arial Black" pitchFamily="34" charset="0"/>
              </a:rPr>
              <a:t>What</a:t>
            </a:r>
            <a:r>
              <a:rPr lang="it-IT" sz="1400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it-IT" sz="1400" b="1" dirty="0" err="1" smtClean="0">
                <a:solidFill>
                  <a:schemeClr val="tx1"/>
                </a:solidFill>
                <a:latin typeface="Arial Black" pitchFamily="34" charset="0"/>
              </a:rPr>
              <a:t>they</a:t>
            </a:r>
            <a:r>
              <a:rPr lang="it-IT" sz="1400" b="1" dirty="0" smtClean="0">
                <a:solidFill>
                  <a:schemeClr val="tx1"/>
                </a:solidFill>
                <a:latin typeface="Arial Black" pitchFamily="34" charset="0"/>
              </a:rPr>
              <a:t> can do </a:t>
            </a:r>
            <a:r>
              <a:rPr lang="it-IT" sz="1400" b="1" dirty="0" err="1" smtClean="0">
                <a:solidFill>
                  <a:schemeClr val="tx1"/>
                </a:solidFill>
                <a:latin typeface="Arial Black" pitchFamily="34" charset="0"/>
              </a:rPr>
              <a:t>for</a:t>
            </a:r>
            <a:r>
              <a:rPr lang="it-IT" sz="1400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it-IT" sz="1400" b="1" dirty="0" err="1" smtClean="0">
                <a:solidFill>
                  <a:schemeClr val="tx1"/>
                </a:solidFill>
                <a:latin typeface="Arial Black" pitchFamily="34" charset="0"/>
              </a:rPr>
              <a:t>clinical</a:t>
            </a:r>
            <a:r>
              <a:rPr lang="it-IT" sz="1400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it-IT" sz="1400" b="1" dirty="0" err="1" smtClean="0">
                <a:solidFill>
                  <a:schemeClr val="tx1"/>
                </a:solidFill>
                <a:latin typeface="Arial Black" pitchFamily="34" charset="0"/>
              </a:rPr>
              <a:t>application</a:t>
            </a:r>
            <a:r>
              <a:rPr lang="it-IT" sz="1400" b="1" dirty="0" smtClean="0">
                <a:solidFill>
                  <a:schemeClr val="tx1"/>
                </a:solidFill>
                <a:latin typeface="Arial Black" pitchFamily="34" charset="0"/>
              </a:rPr>
              <a:t>?</a:t>
            </a:r>
            <a:endParaRPr lang="it-IT" sz="14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251520" y="2924944"/>
            <a:ext cx="2518638" cy="64633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it-IT" dirty="0" err="1" smtClean="0">
                <a:latin typeface="Arial Black" pitchFamily="34" charset="0"/>
              </a:rPr>
              <a:t>Carbon</a:t>
            </a:r>
            <a:r>
              <a:rPr lang="it-IT" dirty="0" smtClean="0">
                <a:latin typeface="Arial Black" pitchFamily="34" charset="0"/>
              </a:rPr>
              <a:t> </a:t>
            </a:r>
            <a:r>
              <a:rPr lang="it-IT" dirty="0" err="1" smtClean="0">
                <a:latin typeface="Arial Black" pitchFamily="34" charset="0"/>
              </a:rPr>
              <a:t>Nanotubes</a:t>
            </a:r>
            <a:endParaRPr lang="it-IT" dirty="0" smtClean="0">
              <a:latin typeface="Arial Black" pitchFamily="34" charset="0"/>
            </a:endParaRPr>
          </a:p>
          <a:p>
            <a:pPr algn="ctr"/>
            <a:r>
              <a:rPr lang="it-IT" dirty="0" smtClean="0">
                <a:latin typeface="Arial Black" pitchFamily="34" charset="0"/>
              </a:rPr>
              <a:t>(</a:t>
            </a:r>
            <a:r>
              <a:rPr lang="it-IT" dirty="0" err="1" smtClean="0">
                <a:latin typeface="Arial Black" pitchFamily="34" charset="0"/>
              </a:rPr>
              <a:t>CNTs</a:t>
            </a:r>
            <a:r>
              <a:rPr lang="it-IT" dirty="0" smtClean="0">
                <a:latin typeface="Arial Black" pitchFamily="34" charset="0"/>
              </a:rPr>
              <a:t>)</a:t>
            </a:r>
            <a:endParaRPr lang="it-IT" dirty="0">
              <a:latin typeface="Arial Black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372965" y="1988840"/>
            <a:ext cx="1896480" cy="46166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it-IT" sz="2400" dirty="0" smtClean="0">
                <a:latin typeface="Arial Black" pitchFamily="34" charset="0"/>
              </a:rPr>
              <a:t>In </a:t>
            </a:r>
            <a:r>
              <a:rPr lang="it-IT" sz="2400" dirty="0" err="1" smtClean="0">
                <a:latin typeface="Arial Black" pitchFamily="34" charset="0"/>
              </a:rPr>
              <a:t>therapy</a:t>
            </a:r>
            <a:endParaRPr lang="it-IT" sz="2400" dirty="0">
              <a:latin typeface="Arial Black" pitchFamily="34" charset="0"/>
            </a:endParaRPr>
          </a:p>
        </p:txBody>
      </p:sp>
      <p:cxnSp>
        <p:nvCxnSpPr>
          <p:cNvPr id="8" name="Connettore 2 7"/>
          <p:cNvCxnSpPr/>
          <p:nvPr/>
        </p:nvCxnSpPr>
        <p:spPr>
          <a:xfrm flipV="1">
            <a:off x="1619672" y="2348880"/>
            <a:ext cx="576064" cy="57606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tangolo 9"/>
          <p:cNvSpPr/>
          <p:nvPr/>
        </p:nvSpPr>
        <p:spPr>
          <a:xfrm>
            <a:off x="827584" y="4365104"/>
            <a:ext cx="2223814" cy="46166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it-IT" sz="2400" dirty="0" smtClean="0">
                <a:latin typeface="Arial Black" pitchFamily="34" charset="0"/>
              </a:rPr>
              <a:t>In </a:t>
            </a:r>
            <a:r>
              <a:rPr lang="it-IT" sz="2400" dirty="0" err="1" smtClean="0">
                <a:latin typeface="Arial Black" pitchFamily="34" charset="0"/>
              </a:rPr>
              <a:t>diagnosis</a:t>
            </a:r>
            <a:endParaRPr lang="it-IT" sz="2400" dirty="0">
              <a:latin typeface="Arial Black" pitchFamily="34" charset="0"/>
            </a:endParaRPr>
          </a:p>
        </p:txBody>
      </p:sp>
      <p:cxnSp>
        <p:nvCxnSpPr>
          <p:cNvPr id="11" name="Connettore 2 10"/>
          <p:cNvCxnSpPr/>
          <p:nvPr/>
        </p:nvCxnSpPr>
        <p:spPr>
          <a:xfrm>
            <a:off x="1043608" y="3573016"/>
            <a:ext cx="432048" cy="72008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tangolo 13"/>
          <p:cNvSpPr/>
          <p:nvPr/>
        </p:nvSpPr>
        <p:spPr>
          <a:xfrm>
            <a:off x="4427984" y="1613699"/>
            <a:ext cx="3509038" cy="203132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dirty="0" err="1" smtClean="0">
                <a:latin typeface="Arial Black" pitchFamily="34" charset="0"/>
              </a:rPr>
              <a:t>Drug</a:t>
            </a:r>
            <a:r>
              <a:rPr lang="it-IT" dirty="0" smtClean="0">
                <a:latin typeface="Arial Black" pitchFamily="34" charset="0"/>
              </a:rPr>
              <a:t> Delivery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latin typeface="Arial Black" pitchFamily="34" charset="0"/>
              </a:rPr>
              <a:t>Gene delivery</a:t>
            </a:r>
          </a:p>
          <a:p>
            <a:pPr>
              <a:buFont typeface="Arial" pitchFamily="34" charset="0"/>
              <a:buChar char="•"/>
            </a:pPr>
            <a:r>
              <a:rPr lang="it-IT" dirty="0" err="1" smtClean="0">
                <a:latin typeface="Arial Black" pitchFamily="34" charset="0"/>
              </a:rPr>
              <a:t>Hyperthermia</a:t>
            </a:r>
            <a:endParaRPr lang="it-IT" dirty="0" smtClean="0"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it-IT" dirty="0" err="1" smtClean="0">
                <a:latin typeface="Arial Black" pitchFamily="34" charset="0"/>
              </a:rPr>
              <a:t>Tissue</a:t>
            </a:r>
            <a:r>
              <a:rPr lang="it-IT" dirty="0" smtClean="0">
                <a:latin typeface="Arial Black" pitchFamily="34" charset="0"/>
              </a:rPr>
              <a:t> </a:t>
            </a:r>
            <a:r>
              <a:rPr lang="it-IT" dirty="0" err="1" smtClean="0">
                <a:latin typeface="Arial Black" pitchFamily="34" charset="0"/>
              </a:rPr>
              <a:t>regeneration</a:t>
            </a:r>
            <a:endParaRPr lang="it-IT" dirty="0" smtClean="0"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it-IT" dirty="0" err="1" smtClean="0">
                <a:latin typeface="Arial Black" pitchFamily="34" charset="0"/>
              </a:rPr>
              <a:t>To</a:t>
            </a:r>
            <a:r>
              <a:rPr lang="it-IT" dirty="0" smtClean="0">
                <a:latin typeface="Arial Black" pitchFamily="34" charset="0"/>
              </a:rPr>
              <a:t> </a:t>
            </a:r>
            <a:r>
              <a:rPr lang="it-IT" dirty="0" err="1" smtClean="0">
                <a:latin typeface="Arial Black" pitchFamily="34" charset="0"/>
              </a:rPr>
              <a:t>increase</a:t>
            </a:r>
            <a:endParaRPr lang="it-IT" dirty="0" smtClean="0">
              <a:latin typeface="Arial Black" pitchFamily="34" charset="0"/>
            </a:endParaRPr>
          </a:p>
          <a:p>
            <a:r>
              <a:rPr lang="it-IT" dirty="0" smtClean="0">
                <a:latin typeface="Arial Black" pitchFamily="34" charset="0"/>
              </a:rPr>
              <a:t> the </a:t>
            </a:r>
            <a:r>
              <a:rPr lang="it-IT" dirty="0" err="1" smtClean="0">
                <a:latin typeface="Arial Black" pitchFamily="34" charset="0"/>
              </a:rPr>
              <a:t>neuronal</a:t>
            </a:r>
            <a:r>
              <a:rPr lang="it-IT" dirty="0" smtClean="0">
                <a:latin typeface="Arial Black" pitchFamily="34" charset="0"/>
              </a:rPr>
              <a:t> perfomance</a:t>
            </a:r>
          </a:p>
          <a:p>
            <a:pPr algn="ctr"/>
            <a:endParaRPr lang="it-IT" dirty="0">
              <a:latin typeface="Arial Black" pitchFamily="34" charset="0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3419872" y="4293096"/>
            <a:ext cx="4958793" cy="147732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dirty="0" err="1" smtClean="0">
                <a:latin typeface="Arial Black" pitchFamily="34" charset="0"/>
              </a:rPr>
              <a:t>Biosensors</a:t>
            </a:r>
            <a:endParaRPr lang="it-IT" dirty="0" smtClean="0"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latin typeface="Arial Black" pitchFamily="34" charset="0"/>
              </a:rPr>
              <a:t>In </a:t>
            </a:r>
            <a:r>
              <a:rPr lang="it-IT" dirty="0" err="1" smtClean="0">
                <a:latin typeface="Arial Black" pitchFamily="34" charset="0"/>
              </a:rPr>
              <a:t>imaging</a:t>
            </a:r>
            <a:endParaRPr lang="it-IT" dirty="0" smtClean="0"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it-IT" dirty="0" err="1" smtClean="0">
                <a:latin typeface="Arial Black" pitchFamily="34" charset="0"/>
              </a:rPr>
              <a:t>For</a:t>
            </a:r>
            <a:r>
              <a:rPr lang="it-IT" dirty="0" smtClean="0">
                <a:latin typeface="Arial Black" pitchFamily="34" charset="0"/>
              </a:rPr>
              <a:t> </a:t>
            </a:r>
            <a:r>
              <a:rPr lang="it-IT" dirty="0" err="1" smtClean="0">
                <a:latin typeface="Arial Black" pitchFamily="34" charset="0"/>
              </a:rPr>
              <a:t>enantioseparation</a:t>
            </a:r>
            <a:r>
              <a:rPr lang="it-IT" dirty="0" smtClean="0">
                <a:latin typeface="Arial Black" pitchFamily="34" charset="0"/>
              </a:rPr>
              <a:t> </a:t>
            </a:r>
            <a:r>
              <a:rPr lang="it-IT" dirty="0" err="1" smtClean="0">
                <a:latin typeface="Arial Black" pitchFamily="34" charset="0"/>
              </a:rPr>
              <a:t>of</a:t>
            </a:r>
            <a:r>
              <a:rPr lang="it-IT" dirty="0" smtClean="0">
                <a:latin typeface="Arial Black" pitchFamily="34" charset="0"/>
              </a:rPr>
              <a:t> </a:t>
            </a:r>
            <a:r>
              <a:rPr lang="it-IT" dirty="0" err="1" smtClean="0">
                <a:latin typeface="Arial Black" pitchFamily="34" charset="0"/>
              </a:rPr>
              <a:t>chiral</a:t>
            </a:r>
            <a:r>
              <a:rPr lang="it-IT" dirty="0" smtClean="0">
                <a:latin typeface="Arial Black" pitchFamily="34" charset="0"/>
              </a:rPr>
              <a:t> </a:t>
            </a:r>
            <a:r>
              <a:rPr lang="it-IT" dirty="0" err="1" smtClean="0">
                <a:latin typeface="Arial Black" pitchFamily="34" charset="0"/>
              </a:rPr>
              <a:t>drugs</a:t>
            </a:r>
            <a:endParaRPr lang="it-IT" dirty="0" smtClean="0"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endParaRPr lang="it-IT" dirty="0" smtClean="0"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endParaRPr lang="it-IT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646040" y="6063679"/>
            <a:ext cx="7326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Times New Roman" pitchFamily="-16" charset="0"/>
                <a:cs typeface="Times New Roman" pitchFamily="-16" charset="0"/>
              </a:rPr>
              <a:t>Delogu</a:t>
            </a:r>
            <a:r>
              <a:rPr lang="en-US" sz="2400" b="1" dirty="0" smtClean="0">
                <a:latin typeface="Times New Roman" pitchFamily="-16" charset="0"/>
                <a:cs typeface="Times New Roman" pitchFamily="-16" charset="0"/>
              </a:rPr>
              <a:t> LG  et al. </a:t>
            </a:r>
            <a:r>
              <a:rPr lang="en-US" sz="2400" b="1" dirty="0" err="1" smtClean="0">
                <a:latin typeface="Times New Roman" pitchFamily="-16" charset="0"/>
                <a:cs typeface="Times New Roman" pitchFamily="-16" charset="0"/>
              </a:rPr>
              <a:t>Nanomedicine</a:t>
            </a:r>
            <a:r>
              <a:rPr lang="en-US" sz="2400" b="1" dirty="0" smtClean="0">
                <a:latin typeface="Times New Roman" pitchFamily="-16" charset="0"/>
                <a:cs typeface="Times New Roman" pitchFamily="-16" charset="0"/>
              </a:rPr>
              <a:t> (London) 2012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203848" y="1044025"/>
            <a:ext cx="5278960" cy="584775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baseline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...on </a:t>
            </a:r>
            <a:r>
              <a:rPr lang="en-US" sz="3200" b="1" baseline="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human immune </a:t>
            </a:r>
            <a:r>
              <a:rPr lang="en-US" sz="3200" b="1" baseline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cells</a:t>
            </a:r>
            <a:endParaRPr lang="en-US" sz="3200" b="1" baseline="0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e 5"/>
          <p:cNvSpPr/>
          <p:nvPr/>
        </p:nvSpPr>
        <p:spPr>
          <a:xfrm>
            <a:off x="179512" y="188640"/>
            <a:ext cx="2267744" cy="576064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  <a:latin typeface="Arial Black" pitchFamily="34" charset="0"/>
              </a:rPr>
              <a:t>- </a:t>
            </a:r>
            <a:r>
              <a:rPr lang="it-IT" dirty="0" err="1" smtClean="0">
                <a:solidFill>
                  <a:schemeClr val="tx1"/>
                </a:solidFill>
                <a:latin typeface="Arial Black" pitchFamily="34" charset="0"/>
              </a:rPr>
              <a:t>Carbon</a:t>
            </a:r>
            <a:r>
              <a:rPr lang="it-IT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it-IT" dirty="0" err="1" smtClean="0">
                <a:solidFill>
                  <a:schemeClr val="tx1"/>
                </a:solidFill>
                <a:latin typeface="Arial Black" pitchFamily="34" charset="0"/>
              </a:rPr>
              <a:t>Nanotubes</a:t>
            </a:r>
            <a:endParaRPr lang="it-IT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7" name="Ovale 6"/>
          <p:cNvSpPr/>
          <p:nvPr/>
        </p:nvSpPr>
        <p:spPr>
          <a:xfrm>
            <a:off x="2483768" y="122832"/>
            <a:ext cx="3168352" cy="7200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 smtClean="0">
                <a:solidFill>
                  <a:schemeClr val="tx1"/>
                </a:solidFill>
                <a:latin typeface="Arial Black" pitchFamily="34" charset="0"/>
              </a:rPr>
              <a:t>3. </a:t>
            </a:r>
            <a:r>
              <a:rPr lang="it-IT" sz="1400" b="1" dirty="0" err="1" smtClean="0">
                <a:solidFill>
                  <a:schemeClr val="tx1"/>
                </a:solidFill>
                <a:latin typeface="Arial Black" pitchFamily="34" charset="0"/>
              </a:rPr>
              <a:t>Interaction</a:t>
            </a:r>
            <a:r>
              <a:rPr lang="it-IT" sz="1400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it-IT" sz="1400" b="1" dirty="0" err="1" smtClean="0">
                <a:solidFill>
                  <a:schemeClr val="tx1"/>
                </a:solidFill>
                <a:latin typeface="Arial Black" pitchFamily="34" charset="0"/>
              </a:rPr>
              <a:t>with</a:t>
            </a:r>
            <a:r>
              <a:rPr lang="it-IT" sz="1400" b="1" dirty="0" smtClean="0">
                <a:solidFill>
                  <a:schemeClr val="tx1"/>
                </a:solidFill>
                <a:latin typeface="Arial Black" pitchFamily="34" charset="0"/>
              </a:rPr>
              <a:t> the immune system</a:t>
            </a:r>
            <a:endParaRPr lang="it-IT" sz="14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8" name="Rettangolo 7"/>
          <p:cNvSpPr>
            <a:spLocks noChangeArrowheads="1"/>
          </p:cNvSpPr>
          <p:nvPr/>
        </p:nvSpPr>
        <p:spPr bwMode="auto">
          <a:xfrm>
            <a:off x="755576" y="1988840"/>
            <a:ext cx="7560840" cy="341632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b="1" baseline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Do differently functionalized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carbon </a:t>
            </a:r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nanotubes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with different diameters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act differently with the immune cells</a:t>
            </a:r>
            <a:r>
              <a:rPr lang="en-US" sz="2400" b="1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2400" b="1" baseline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en-US" sz="2400" b="1" baseline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400" b="1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Do they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interact with the immune system</a:t>
            </a:r>
            <a:r>
              <a:rPr lang="en-US" sz="2400" b="1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?..... </a:t>
            </a:r>
            <a:endParaRPr lang="en-US" sz="2400" b="1" baseline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baseline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400" b="1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…..if yes, how?</a:t>
            </a:r>
          </a:p>
          <a:p>
            <a:pPr>
              <a:buFont typeface="Wingdings" pitchFamily="2" charset="2"/>
              <a:buChar char="Ø"/>
            </a:pPr>
            <a:endParaRPr lang="en-US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400" b="1" baseline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Is the possible impact dependent on the cell type? </a:t>
            </a:r>
            <a:endParaRPr lang="en-US" sz="2400" b="1" baseline="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AAAAAA</a:t>
            </a:r>
            <a:endParaRPr lang="it-IT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1336</TotalTime>
  <Words>1257</Words>
  <Application>Microsoft Office PowerPoint</Application>
  <PresentationFormat>Presentazione su schermo (4:3)</PresentationFormat>
  <Paragraphs>390</Paragraphs>
  <Slides>34</Slides>
  <Notes>4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36" baseType="lpstr">
      <vt:lpstr>Tema di Office</vt:lpstr>
      <vt:lpstr>CS ChemDraw Drawing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Working on carbon nanotubes</vt:lpstr>
      <vt:lpstr>Diapositiva 32</vt:lpstr>
      <vt:lpstr>Diapositiva 33</vt:lpstr>
      <vt:lpstr>Diapositiva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Lucia</dc:creator>
  <cp:lastModifiedBy>Lucia</cp:lastModifiedBy>
  <cp:revision>11</cp:revision>
  <dcterms:created xsi:type="dcterms:W3CDTF">2014-09-23T08:01:26Z</dcterms:created>
  <dcterms:modified xsi:type="dcterms:W3CDTF">2014-09-28T12:34:01Z</dcterms:modified>
</cp:coreProperties>
</file>