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7" r:id="rId2"/>
    <p:sldId id="322" r:id="rId3"/>
    <p:sldId id="285" r:id="rId4"/>
    <p:sldId id="292" r:id="rId5"/>
    <p:sldId id="291" r:id="rId6"/>
    <p:sldId id="287" r:id="rId7"/>
    <p:sldId id="286" r:id="rId8"/>
    <p:sldId id="290" r:id="rId9"/>
    <p:sldId id="308" r:id="rId10"/>
    <p:sldId id="293" r:id="rId11"/>
    <p:sldId id="289" r:id="rId12"/>
    <p:sldId id="294" r:id="rId13"/>
    <p:sldId id="301" r:id="rId14"/>
    <p:sldId id="309" r:id="rId15"/>
    <p:sldId id="300" r:id="rId16"/>
    <p:sldId id="302" r:id="rId17"/>
    <p:sldId id="288" r:id="rId18"/>
    <p:sldId id="295" r:id="rId19"/>
    <p:sldId id="296" r:id="rId20"/>
    <p:sldId id="281" r:id="rId21"/>
    <p:sldId id="299" r:id="rId22"/>
    <p:sldId id="297" r:id="rId23"/>
    <p:sldId id="310" r:id="rId24"/>
    <p:sldId id="311" r:id="rId25"/>
    <p:sldId id="312" r:id="rId26"/>
    <p:sldId id="315" r:id="rId27"/>
    <p:sldId id="320" r:id="rId28"/>
    <p:sldId id="316" r:id="rId29"/>
    <p:sldId id="317" r:id="rId30"/>
    <p:sldId id="318" r:id="rId31"/>
    <p:sldId id="304" r:id="rId32"/>
    <p:sldId id="298" r:id="rId33"/>
    <p:sldId id="319" r:id="rId34"/>
    <p:sldId id="321" r:id="rId35"/>
    <p:sldId id="313" r:id="rId36"/>
    <p:sldId id="314" r:id="rId37"/>
    <p:sldId id="303" r:id="rId38"/>
    <p:sldId id="305" r:id="rId39"/>
    <p:sldId id="306" r:id="rId40"/>
    <p:sldId id="307" r:id="rId41"/>
  </p:sldIdLst>
  <p:sldSz cx="9144000" cy="6858000" type="screen4x3"/>
  <p:notesSz cx="6858000" cy="9144000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33"/>
    <a:srgbClr val="FFCC00"/>
    <a:srgbClr val="99FF99"/>
    <a:srgbClr val="FF0000"/>
    <a:srgbClr val="CC3300"/>
    <a:srgbClr val="FF3300"/>
    <a:srgbClr val="FF7C80"/>
    <a:srgbClr val="66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3" autoAdjust="0"/>
    <p:restoredTop sz="96631" autoAdjust="0"/>
  </p:normalViewPr>
  <p:slideViewPr>
    <p:cSldViewPr snapToGrid="0">
      <p:cViewPr varScale="1">
        <p:scale>
          <a:sx n="56" d="100"/>
          <a:sy n="56" d="100"/>
        </p:scale>
        <p:origin x="-17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9014400" cy="390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C5B11E2E-CFFA-4F93-91B3-36B22884F7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93809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91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2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91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91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AB0B90CD-F95C-4E86-9A53-E058A68E4B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3252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B90CD-F95C-4E86-9A53-E058A68E4B82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D3842-260E-49A4-9DB5-38688E69E7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D5748-DC45-499B-90A4-E69078DEB2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5D230-CE95-422F-9C36-1965734BA1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5E8FC-2FC6-41A8-8F54-EE3F5D91CA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282FB-4026-49C5-8C17-5F33B49903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4A893-7B62-478B-8C4B-078A416CB2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673C1-A5A4-47F5-A999-27DECAA6AA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5BA27-F092-40C3-971A-726AE9E507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63A97-A6B5-4B86-BB46-73295A9E27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E638-C05B-4CA4-8918-0D48A0C845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53B3-2F86-43CA-AA05-AB198D6108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100000">
              <a:srgbClr val="00002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fld id="{83939DCF-F0FF-46ED-990E-D409222EA6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0906"/>
            <a:ext cx="7772400" cy="228285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66"/>
                </a:solidFill>
              </a:rPr>
              <a:t>Reconstruction of the dynamics of a huge fire in a steel-rolling plant. Methods of investigation</a:t>
            </a:r>
            <a:endParaRPr lang="it-IT" sz="3600" dirty="0" smtClean="0">
              <a:solidFill>
                <a:srgbClr val="FFFF66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05509" y="2829015"/>
            <a:ext cx="8493368" cy="2948499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it-IT" b="1" dirty="0">
                <a:solidFill>
                  <a:srgbClr val="66FF33"/>
                </a:solidFill>
                <a:latin typeface="+mn-lt"/>
              </a:rPr>
              <a:t>Luca </a:t>
            </a:r>
            <a:r>
              <a:rPr lang="it-IT" b="1" dirty="0" err="1" smtClean="0">
                <a:solidFill>
                  <a:srgbClr val="66FF33"/>
                </a:solidFill>
                <a:latin typeface="+mn-lt"/>
              </a:rPr>
              <a:t>Marmo</a:t>
            </a:r>
            <a:r>
              <a:rPr lang="it-IT" b="1" baseline="30000" dirty="0" err="1" smtClean="0">
                <a:solidFill>
                  <a:srgbClr val="66FF33"/>
                </a:solidFill>
                <a:latin typeface="+mn-lt"/>
              </a:rPr>
              <a:t>a</a:t>
            </a:r>
            <a:r>
              <a:rPr lang="it-IT" b="1" baseline="30000" dirty="0" smtClean="0">
                <a:solidFill>
                  <a:srgbClr val="66FF33"/>
                </a:solidFill>
                <a:latin typeface="+mn-lt"/>
              </a:rPr>
              <a:t>,c</a:t>
            </a:r>
            <a:r>
              <a:rPr lang="it-IT" b="1" dirty="0" smtClean="0">
                <a:solidFill>
                  <a:srgbClr val="66FF33"/>
                </a:solidFill>
                <a:latin typeface="+mn-lt"/>
              </a:rPr>
              <a:t>, Norberto </a:t>
            </a:r>
            <a:r>
              <a:rPr lang="it-IT" b="1" dirty="0" err="1" smtClean="0">
                <a:solidFill>
                  <a:srgbClr val="66FF33"/>
                </a:solidFill>
                <a:latin typeface="+mn-lt"/>
              </a:rPr>
              <a:t>Piccinini</a:t>
            </a:r>
            <a:r>
              <a:rPr lang="it-IT" b="1" baseline="30000" dirty="0" err="1" smtClean="0">
                <a:solidFill>
                  <a:srgbClr val="66FF33"/>
                </a:solidFill>
                <a:latin typeface="+mn-lt"/>
              </a:rPr>
              <a:t>a</a:t>
            </a:r>
            <a:r>
              <a:rPr lang="it-IT" b="1" baseline="30000" dirty="0" smtClean="0">
                <a:solidFill>
                  <a:srgbClr val="66FF33"/>
                </a:solidFill>
                <a:latin typeface="+mn-lt"/>
              </a:rPr>
              <a:t>, c</a:t>
            </a:r>
            <a:r>
              <a:rPr lang="it-IT" b="1" dirty="0" smtClean="0">
                <a:solidFill>
                  <a:srgbClr val="66FF33"/>
                </a:solidFill>
                <a:latin typeface="+mn-lt"/>
              </a:rPr>
              <a:t>, </a:t>
            </a:r>
            <a:r>
              <a:rPr lang="it-IT" b="1" dirty="0">
                <a:solidFill>
                  <a:srgbClr val="66FF33"/>
                </a:solidFill>
                <a:latin typeface="+mn-lt"/>
              </a:rPr>
              <a:t>Luca </a:t>
            </a:r>
            <a:r>
              <a:rPr lang="it-IT" b="1" dirty="0" err="1" smtClean="0">
                <a:solidFill>
                  <a:srgbClr val="66FF33"/>
                </a:solidFill>
                <a:latin typeface="+mn-lt"/>
              </a:rPr>
              <a:t>Fiorentini</a:t>
            </a:r>
            <a:r>
              <a:rPr lang="it-IT" b="1" baseline="30000" dirty="0" err="1" smtClean="0">
                <a:solidFill>
                  <a:srgbClr val="66FF33"/>
                </a:solidFill>
                <a:latin typeface="+mn-lt"/>
              </a:rPr>
              <a:t>b</a:t>
            </a:r>
            <a:r>
              <a:rPr lang="it-IT" b="1" baseline="30000" dirty="0" smtClean="0">
                <a:solidFill>
                  <a:srgbClr val="66FF33"/>
                </a:solidFill>
                <a:latin typeface="+mn-lt"/>
              </a:rPr>
              <a:t>,c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it-IT" baseline="30000" dirty="0" smtClean="0">
              <a:solidFill>
                <a:srgbClr val="66FF33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it-IT" baseline="30000" dirty="0" smtClean="0">
              <a:solidFill>
                <a:srgbClr val="66FF33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it-IT" sz="1600" baseline="30000" dirty="0" smtClean="0">
                <a:solidFill>
                  <a:srgbClr val="66FF33"/>
                </a:solidFill>
                <a:latin typeface="+mn-lt"/>
              </a:rPr>
              <a:t>a </a:t>
            </a:r>
            <a:r>
              <a:rPr lang="it-IT" sz="1600" dirty="0" smtClean="0">
                <a:solidFill>
                  <a:srgbClr val="66FF33"/>
                </a:solidFill>
                <a:latin typeface="+mn-lt"/>
              </a:rPr>
              <a:t>Politecnico di Torino Dipartimento di Scienza Applicata e Tecnologia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it-IT" sz="1600" baseline="30000" dirty="0" smtClean="0">
                <a:solidFill>
                  <a:srgbClr val="66FF33"/>
                </a:solidFill>
                <a:latin typeface="+mn-lt"/>
              </a:rPr>
              <a:t>b </a:t>
            </a:r>
            <a:r>
              <a:rPr lang="it-IT" sz="1600" dirty="0" smtClean="0">
                <a:solidFill>
                  <a:srgbClr val="66FF33"/>
                </a:solidFill>
                <a:latin typeface="+mn-lt"/>
              </a:rPr>
              <a:t>Tecsa S.p.A., Pero (MI) </a:t>
            </a:r>
            <a:r>
              <a:rPr lang="it-IT" sz="1600" dirty="0" err="1" smtClean="0">
                <a:solidFill>
                  <a:srgbClr val="66FF33"/>
                </a:solidFill>
                <a:latin typeface="+mn-lt"/>
              </a:rPr>
              <a:t>Italy</a:t>
            </a:r>
            <a:endParaRPr lang="it-IT" sz="1600" dirty="0" smtClean="0">
              <a:solidFill>
                <a:srgbClr val="66FF33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it-IT" sz="1600" dirty="0" smtClean="0">
              <a:solidFill>
                <a:srgbClr val="66FF33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it-IT" sz="1600" baseline="30000" dirty="0" err="1">
                <a:solidFill>
                  <a:srgbClr val="66FF33"/>
                </a:solidFill>
                <a:latin typeface="+mn-lt"/>
              </a:rPr>
              <a:t>c</a:t>
            </a:r>
            <a:r>
              <a:rPr lang="it-IT" sz="1600" dirty="0" err="1" smtClean="0">
                <a:solidFill>
                  <a:srgbClr val="66FF33"/>
                </a:solidFill>
                <a:latin typeface="+mn-lt"/>
              </a:rPr>
              <a:t>Technical</a:t>
            </a:r>
            <a:r>
              <a:rPr lang="it-IT" sz="1600" dirty="0" smtClean="0">
                <a:solidFill>
                  <a:srgbClr val="66FF33"/>
                </a:solidFill>
                <a:latin typeface="+mn-lt"/>
              </a:rPr>
              <a:t> </a:t>
            </a:r>
            <a:r>
              <a:rPr lang="it-IT" sz="1600" dirty="0" err="1" smtClean="0">
                <a:solidFill>
                  <a:srgbClr val="66FF33"/>
                </a:solidFill>
                <a:latin typeface="+mn-lt"/>
              </a:rPr>
              <a:t>Consultants</a:t>
            </a:r>
            <a:r>
              <a:rPr lang="it-IT" sz="1600" dirty="0" smtClean="0">
                <a:solidFill>
                  <a:srgbClr val="66FF33"/>
                </a:solidFill>
                <a:latin typeface="+mn-lt"/>
              </a:rPr>
              <a:t> of ‘Procura della Repubblica di Torino’ </a:t>
            </a:r>
            <a:br>
              <a:rPr lang="it-IT" sz="1600" dirty="0" smtClean="0">
                <a:solidFill>
                  <a:srgbClr val="66FF33"/>
                </a:solidFill>
                <a:latin typeface="+mn-lt"/>
              </a:rPr>
            </a:br>
            <a:r>
              <a:rPr lang="it-IT" sz="1600" dirty="0" smtClean="0">
                <a:solidFill>
                  <a:srgbClr val="66FF33"/>
                </a:solidFill>
                <a:latin typeface="+mn-lt"/>
              </a:rPr>
              <a:t>(Public </a:t>
            </a:r>
            <a:r>
              <a:rPr lang="it-IT" sz="1600" dirty="0" err="1" smtClean="0">
                <a:solidFill>
                  <a:srgbClr val="66FF33"/>
                </a:solidFill>
                <a:latin typeface="+mn-lt"/>
              </a:rPr>
              <a:t>Prosecutor’s</a:t>
            </a:r>
            <a:r>
              <a:rPr lang="it-IT" sz="1600" dirty="0" smtClean="0">
                <a:solidFill>
                  <a:srgbClr val="66FF33"/>
                </a:solidFill>
                <a:latin typeface="+mn-lt"/>
              </a:rPr>
              <a:t> Office), </a:t>
            </a:r>
            <a:r>
              <a:rPr lang="pt-PT" sz="1600" dirty="0">
                <a:solidFill>
                  <a:srgbClr val="66FF33"/>
                </a:solidFill>
                <a:latin typeface="+mn-lt"/>
              </a:rPr>
              <a:t>Procedimento N° 31095/07 R.G.N.R.</a:t>
            </a:r>
            <a:endParaRPr lang="it-IT" sz="1600" dirty="0">
              <a:solidFill>
                <a:srgbClr val="66FF33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it-IT" sz="1600" dirty="0" smtClean="0">
              <a:solidFill>
                <a:srgbClr val="66FF33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it-IT" dirty="0">
              <a:solidFill>
                <a:srgbClr val="66FF33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</a:t>
            </a:r>
            <a:r>
              <a:rPr kumimoji="0" lang="it-IT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</a:t>
            </a:r>
            <a:r>
              <a:rPr kumimoji="0" lang="it-IT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the </a:t>
            </a:r>
            <a:r>
              <a:rPr kumimoji="0" lang="it-IT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process</a:t>
            </a:r>
            <a:endParaRPr kumimoji="0" lang="it-IT" sz="44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3400" y="1295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66FF33"/>
                </a:solidFill>
              </a:rPr>
              <a:t>Process and field variables.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Mandrel 1: Coil to process. 350 m of coils have been worked, (from welding position at the end of the chemical section),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Coil width 1500 mm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Mandrel 2: Coil tip close to the welder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Process speed: 21 m/min until decreased to 18 m/min,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Unwind section velocity: +20 m/min</a:t>
            </a: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Heat and flame damages</a:t>
            </a:r>
          </a:p>
        </p:txBody>
      </p:sp>
      <p:pic>
        <p:nvPicPr>
          <p:cNvPr id="13315" name="Segnaposto contenuto 4" descr="Figura_2_de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038350"/>
            <a:ext cx="7772400" cy="4000500"/>
          </a:xfrm>
        </p:spPr>
      </p:pic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DSC_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2988" y="1039721"/>
            <a:ext cx="7416612" cy="4964839"/>
          </a:xfrm>
        </p:spPr>
      </p:pic>
      <p:sp>
        <p:nvSpPr>
          <p:cNvPr id="8" name="Freccia in giù 7"/>
          <p:cNvSpPr/>
          <p:nvPr/>
        </p:nvSpPr>
        <p:spPr bwMode="auto">
          <a:xfrm>
            <a:off x="3581400" y="1905000"/>
            <a:ext cx="762000" cy="2057400"/>
          </a:xfrm>
          <a:prstGeom prst="downArrow">
            <a:avLst/>
          </a:prstGeom>
          <a:solidFill>
            <a:srgbClr val="FFC000"/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Heat and flame damages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1545771" y="1393371"/>
            <a:ext cx="5573486" cy="4169229"/>
            <a:chOff x="3048000" y="2590800"/>
            <a:chExt cx="2362200" cy="2971800"/>
          </a:xfrm>
        </p:grpSpPr>
        <p:sp>
          <p:nvSpPr>
            <p:cNvPr id="10" name="Line 3"/>
            <p:cNvSpPr>
              <a:spLocks noChangeShapeType="1"/>
            </p:cNvSpPr>
            <p:nvPr/>
          </p:nvSpPr>
          <p:spPr bwMode="auto">
            <a:xfrm flipH="1" flipV="1">
              <a:off x="3048000" y="2590800"/>
              <a:ext cx="533400" cy="2895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 flipV="1">
              <a:off x="4800600" y="2743200"/>
              <a:ext cx="609600" cy="2819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Heat and flame damages</a:t>
            </a:r>
          </a:p>
        </p:txBody>
      </p:sp>
      <p:pic>
        <p:nvPicPr>
          <p:cNvPr id="7" name="Immagine 6" descr="DSC_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14792"/>
            <a:ext cx="7405510" cy="4957408"/>
          </a:xfrm>
          <a:prstGeom prst="rect">
            <a:avLst/>
          </a:prstGeom>
        </p:spPr>
      </p:pic>
      <p:sp>
        <p:nvSpPr>
          <p:cNvPr id="8" name="Freccia in giù 7"/>
          <p:cNvSpPr/>
          <p:nvPr/>
        </p:nvSpPr>
        <p:spPr bwMode="auto">
          <a:xfrm rot="8962120">
            <a:off x="4612159" y="4332884"/>
            <a:ext cx="1237804" cy="1393956"/>
          </a:xfrm>
          <a:prstGeom prst="downArrow">
            <a:avLst>
              <a:gd name="adj1" fmla="val 43753"/>
              <a:gd name="adj2" fmla="val 50000"/>
            </a:avLst>
          </a:prstGeom>
          <a:solidFill>
            <a:srgbClr val="FFC000"/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DSC_0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19200"/>
            <a:ext cx="7376161" cy="4937760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Heat and flame damages</a:t>
            </a:r>
          </a:p>
        </p:txBody>
      </p:sp>
      <p:sp>
        <p:nvSpPr>
          <p:cNvPr id="8" name="Freccia in giù 7"/>
          <p:cNvSpPr/>
          <p:nvPr/>
        </p:nvSpPr>
        <p:spPr bwMode="auto">
          <a:xfrm rot="8962120">
            <a:off x="4535958" y="4561485"/>
            <a:ext cx="1237804" cy="1393956"/>
          </a:xfrm>
          <a:prstGeom prst="downArrow">
            <a:avLst>
              <a:gd name="adj1" fmla="val 43753"/>
              <a:gd name="adj2" fmla="val 50000"/>
            </a:avLst>
          </a:prstGeom>
          <a:solidFill>
            <a:srgbClr val="FFC000"/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DSC_0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441" y="1066800"/>
            <a:ext cx="7376159" cy="4937760"/>
          </a:xfrm>
          <a:prstGeom prst="rect">
            <a:avLst/>
          </a:prstGeom>
        </p:spPr>
      </p:pic>
      <p:sp>
        <p:nvSpPr>
          <p:cNvPr id="8" name="Freccia in giù 7"/>
          <p:cNvSpPr/>
          <p:nvPr/>
        </p:nvSpPr>
        <p:spPr bwMode="auto">
          <a:xfrm rot="10800000">
            <a:off x="5867400" y="3124200"/>
            <a:ext cx="762000" cy="2057400"/>
          </a:xfrm>
          <a:prstGeom prst="downArrow">
            <a:avLst/>
          </a:prstGeom>
          <a:solidFill>
            <a:srgbClr val="FFC000"/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Heat and flame damages</a:t>
            </a:r>
          </a:p>
        </p:txBody>
      </p:sp>
      <p:sp>
        <p:nvSpPr>
          <p:cNvPr id="16" name="Ovale 15"/>
          <p:cNvSpPr/>
          <p:nvPr/>
        </p:nvSpPr>
        <p:spPr bwMode="auto">
          <a:xfrm>
            <a:off x="3886200" y="2438400"/>
            <a:ext cx="1828800" cy="3581400"/>
          </a:xfrm>
          <a:prstGeom prst="ellipse">
            <a:avLst/>
          </a:prstGeom>
          <a:solidFill>
            <a:srgbClr val="FF3300">
              <a:alpha val="11000"/>
            </a:srgb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Heat and flame damages</a:t>
            </a:r>
          </a:p>
        </p:txBody>
      </p:sp>
      <p:pic>
        <p:nvPicPr>
          <p:cNvPr id="9" name="Immagine 8" descr="DSC_0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066798"/>
            <a:ext cx="7376160" cy="4937760"/>
          </a:xfrm>
          <a:prstGeom prst="rect">
            <a:avLst/>
          </a:prstGeom>
        </p:spPr>
      </p:pic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Heat and flame damages</a:t>
            </a:r>
          </a:p>
        </p:txBody>
      </p:sp>
      <p:pic>
        <p:nvPicPr>
          <p:cNvPr id="14339" name="Segnaposto contenuto 5" descr="Figura_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30800" y="1219200"/>
            <a:ext cx="3860800" cy="2895600"/>
          </a:xfrm>
        </p:spPr>
      </p:pic>
      <p:pic>
        <p:nvPicPr>
          <p:cNvPr id="14340" name="Segnaposto contenuto 7" descr="Figura_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219200"/>
            <a:ext cx="3810000" cy="2857500"/>
          </a:xfrm>
        </p:spPr>
      </p:pic>
      <p:pic>
        <p:nvPicPr>
          <p:cNvPr id="5" name="Segnaposto contenuto 8" descr="prova.png"/>
          <p:cNvPicPr>
            <a:picLocks noChangeAspect="1"/>
          </p:cNvPicPr>
          <p:nvPr/>
        </p:nvPicPr>
        <p:blipFill>
          <a:blip r:embed="rId4" cstate="print"/>
          <a:srcRect t="38889" b="33333"/>
          <a:stretch>
            <a:fillRect/>
          </a:stretch>
        </p:blipFill>
        <p:spPr bwMode="auto">
          <a:xfrm>
            <a:off x="152400" y="4343400"/>
            <a:ext cx="888796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6"/>
          <p:cNvSpPr/>
          <p:nvPr/>
        </p:nvSpPr>
        <p:spPr bwMode="auto">
          <a:xfrm>
            <a:off x="1828800" y="1066800"/>
            <a:ext cx="1905000" cy="1905000"/>
          </a:xfrm>
          <a:prstGeom prst="ellipse">
            <a:avLst/>
          </a:prstGeom>
          <a:solidFill>
            <a:srgbClr val="FF3300">
              <a:alpha val="11000"/>
            </a:srgb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Freccia in giù 7"/>
          <p:cNvSpPr/>
          <p:nvPr/>
        </p:nvSpPr>
        <p:spPr bwMode="auto">
          <a:xfrm rot="19910745">
            <a:off x="3357213" y="2502040"/>
            <a:ext cx="639603" cy="2762982"/>
          </a:xfrm>
          <a:prstGeom prst="downArrow">
            <a:avLst/>
          </a:prstGeom>
          <a:solidFill>
            <a:srgbClr val="FFC000"/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Esplosione 1 10"/>
          <p:cNvSpPr/>
          <p:nvPr/>
        </p:nvSpPr>
        <p:spPr bwMode="auto">
          <a:xfrm>
            <a:off x="4267200" y="5334000"/>
            <a:ext cx="304800" cy="381000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Freccia in giù 11"/>
          <p:cNvSpPr/>
          <p:nvPr/>
        </p:nvSpPr>
        <p:spPr bwMode="auto">
          <a:xfrm rot="1481909">
            <a:off x="6162979" y="2301525"/>
            <a:ext cx="639603" cy="2582014"/>
          </a:xfrm>
          <a:prstGeom prst="downArrow">
            <a:avLst/>
          </a:prstGeom>
          <a:solidFill>
            <a:srgbClr val="FFC000"/>
          </a:solidFill>
          <a:ln w="254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2819400" y="4979669"/>
            <a:ext cx="8092440" cy="811531"/>
            <a:chOff x="2819400" y="4979669"/>
            <a:chExt cx="8092440" cy="811531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6019800" y="5638800"/>
              <a:ext cx="1524000" cy="457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"/>
            <p:cNvSpPr>
              <a:spLocks noChangeShapeType="1"/>
            </p:cNvSpPr>
            <p:nvPr/>
          </p:nvSpPr>
          <p:spPr bwMode="auto">
            <a:xfrm flipH="1" flipV="1">
              <a:off x="2819400" y="5257801"/>
              <a:ext cx="4724400" cy="76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"/>
            <p:cNvSpPr>
              <a:spLocks noChangeShapeType="1"/>
            </p:cNvSpPr>
            <p:nvPr/>
          </p:nvSpPr>
          <p:spPr bwMode="auto">
            <a:xfrm flipH="1" flipV="1">
              <a:off x="2971800" y="5105400"/>
              <a:ext cx="4800600" cy="76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"/>
            <p:cNvSpPr>
              <a:spLocks noChangeShapeType="1"/>
            </p:cNvSpPr>
            <p:nvPr/>
          </p:nvSpPr>
          <p:spPr bwMode="auto">
            <a:xfrm flipH="1">
              <a:off x="7696200" y="5714999"/>
              <a:ext cx="3124200" cy="457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"/>
            <p:cNvSpPr>
              <a:spLocks noChangeShapeType="1"/>
            </p:cNvSpPr>
            <p:nvPr/>
          </p:nvSpPr>
          <p:spPr bwMode="auto">
            <a:xfrm flipH="1">
              <a:off x="8542020" y="4979669"/>
              <a:ext cx="2369820" cy="6096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"/>
            <p:cNvSpPr>
              <a:spLocks noChangeShapeType="1"/>
            </p:cNvSpPr>
            <p:nvPr/>
          </p:nvSpPr>
          <p:spPr bwMode="auto">
            <a:xfrm flipV="1">
              <a:off x="7726681" y="5227319"/>
              <a:ext cx="45719" cy="5638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"/>
            <p:cNvSpPr>
              <a:spLocks noChangeShapeType="1"/>
            </p:cNvSpPr>
            <p:nvPr/>
          </p:nvSpPr>
          <p:spPr bwMode="auto">
            <a:xfrm flipV="1">
              <a:off x="7543799" y="5257800"/>
              <a:ext cx="45719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Saetta 21"/>
          <p:cNvSpPr/>
          <p:nvPr/>
        </p:nvSpPr>
        <p:spPr bwMode="auto">
          <a:xfrm>
            <a:off x="7620000" y="4495800"/>
            <a:ext cx="381000" cy="533400"/>
          </a:xfrm>
          <a:prstGeom prst="lightningBolt">
            <a:avLst/>
          </a:prstGeom>
          <a:solidFill>
            <a:srgbClr val="CC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Fumetto 1 22"/>
          <p:cNvSpPr/>
          <p:nvPr/>
        </p:nvSpPr>
        <p:spPr bwMode="auto">
          <a:xfrm>
            <a:off x="4038600" y="1600200"/>
            <a:ext cx="1143000" cy="533400"/>
          </a:xfrm>
          <a:prstGeom prst="wedgeRectCallout">
            <a:avLst>
              <a:gd name="adj1" fmla="val -101276"/>
              <a:gd name="adj2" fmla="val 47308"/>
            </a:avLst>
          </a:prstGeom>
          <a:noFill/>
          <a:ln w="254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9FF99"/>
                </a:solidFill>
                <a:effectLst/>
                <a:latin typeface="Times New Roman" charset="0"/>
              </a:rPr>
              <a:t>Coil</a:t>
            </a:r>
          </a:p>
        </p:txBody>
      </p:sp>
      <p:sp>
        <p:nvSpPr>
          <p:cNvPr id="21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Witnesses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3400" y="1231005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66FF33"/>
                </a:solidFill>
              </a:rPr>
              <a:t>1 Worker on duty survived (A. </a:t>
            </a:r>
            <a:r>
              <a:rPr lang="en-US" sz="2800" dirty="0" err="1" smtClean="0">
                <a:solidFill>
                  <a:srgbClr val="66FF33"/>
                </a:solidFill>
              </a:rPr>
              <a:t>Boccuzzi</a:t>
            </a:r>
            <a:r>
              <a:rPr lang="en-US" sz="2800" dirty="0" smtClean="0">
                <a:solidFill>
                  <a:srgbClr val="66FF33"/>
                </a:solidFill>
              </a:rPr>
              <a:t>).</a:t>
            </a:r>
          </a:p>
          <a:p>
            <a:pPr marL="574675" indent="-65088" algn="just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  <a:p>
            <a:pPr marL="574675" indent="-65088" algn="just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Workers started the line at 00.35’,</a:t>
            </a:r>
          </a:p>
          <a:p>
            <a:pPr marL="574675" indent="-65088" algn="just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7 were in the main control room, 1 was at the quality check point,</a:t>
            </a:r>
          </a:p>
          <a:p>
            <a:pPr marL="574675" indent="-65088" algn="just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A worker (coming from check point?) saw a small fire close to flattener N° 2,</a:t>
            </a:r>
          </a:p>
          <a:p>
            <a:pPr marL="574675" indent="-65088" algn="just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All the workers went out from the control room to extinguish the fire with CO</a:t>
            </a:r>
            <a:r>
              <a:rPr lang="en-US" baseline="-25000" dirty="0" smtClean="0">
                <a:solidFill>
                  <a:srgbClr val="99FF99"/>
                </a:solidFill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 fire extinguishers without any success. Flame spread,</a:t>
            </a:r>
          </a:p>
          <a:p>
            <a:pPr marL="574675" indent="-65088" algn="just">
              <a:lnSpc>
                <a:spcPct val="90000"/>
              </a:lnSpc>
              <a:spcBef>
                <a:spcPct val="20000"/>
              </a:spcBef>
            </a:pPr>
            <a:r>
              <a:rPr lang="en-US" dirty="0" err="1" smtClean="0">
                <a:solidFill>
                  <a:srgbClr val="99FF99"/>
                </a:solidFill>
                <a:cs typeface="Times New Roman" pitchFamily="18" charset="0"/>
              </a:rPr>
              <a:t>Boccuzzi</a:t>
            </a: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 went to the closest fire hydrant,</a:t>
            </a:r>
          </a:p>
          <a:p>
            <a:pPr marL="574675" indent="-65088" algn="just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While he was there, he heard dumb blast and view a “fire wave” of a tenth of meters height coming towards his coworkers and him.</a:t>
            </a: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2286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Electronic data collection and analysis</a:t>
            </a:r>
            <a:endParaRPr kumimoji="0" lang="en-US" sz="4400" b="0" i="0" u="none" strike="noStrike" kern="0" cap="none" spc="0" normalizeH="0" baseline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3400" y="1295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Forensic copies of the HD of the computer hosting the alarm database.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2400" y="406914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4675" lvl="0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Raw data analysis and synchronization</a:t>
            </a:r>
          </a:p>
          <a:p>
            <a:pPr marL="574675" lvl="0" indent="-65088" algn="l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  <a:p>
            <a:pPr marL="574675" lvl="0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Definition of coherent groups of events and of the time scale of the event </a:t>
            </a:r>
          </a:p>
        </p:txBody>
      </p:sp>
      <p:pic>
        <p:nvPicPr>
          <p:cNvPr id="6" name="Immagine 5" descr="Figura_6_de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27547"/>
            <a:ext cx="8839200" cy="155563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auto">
          <a:xfrm>
            <a:off x="76200" y="1981200"/>
            <a:ext cx="914400" cy="2057400"/>
          </a:xfrm>
          <a:prstGeom prst="rect">
            <a:avLst/>
          </a:pr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it-IT" dirty="0" err="1" smtClean="0">
                <a:solidFill>
                  <a:srgbClr val="FFFF66"/>
                </a:solidFill>
              </a:rPr>
              <a:t>Outline</a:t>
            </a:r>
            <a:endParaRPr lang="it-IT" dirty="0" smtClean="0">
              <a:solidFill>
                <a:srgbClr val="FFFF66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33400" y="12192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 dirty="0" err="1" smtClean="0">
                <a:solidFill>
                  <a:srgbClr val="66FF33"/>
                </a:solidFill>
              </a:rPr>
              <a:t>Accident</a:t>
            </a:r>
            <a:r>
              <a:rPr lang="it-IT" sz="2800" dirty="0" smtClean="0">
                <a:solidFill>
                  <a:srgbClr val="66FF33"/>
                </a:solidFill>
              </a:rPr>
              <a:t>  </a:t>
            </a:r>
            <a:r>
              <a:rPr lang="it-IT" sz="2800" dirty="0" err="1" smtClean="0">
                <a:solidFill>
                  <a:srgbClr val="66FF33"/>
                </a:solidFill>
              </a:rPr>
              <a:t>intro</a:t>
            </a:r>
            <a:endParaRPr lang="it-IT" sz="2800" dirty="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it-IT" sz="2800" dirty="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 dirty="0" err="1" smtClean="0">
                <a:solidFill>
                  <a:srgbClr val="66FF33"/>
                </a:solidFill>
              </a:rPr>
              <a:t>Plant</a:t>
            </a:r>
            <a:r>
              <a:rPr lang="it-IT" sz="2800" dirty="0" smtClean="0">
                <a:solidFill>
                  <a:srgbClr val="66FF33"/>
                </a:solidFill>
              </a:rPr>
              <a:t>/</a:t>
            </a:r>
            <a:r>
              <a:rPr lang="it-IT" sz="2800" dirty="0" err="1" smtClean="0">
                <a:solidFill>
                  <a:srgbClr val="66FF33"/>
                </a:solidFill>
              </a:rPr>
              <a:t>process</a:t>
            </a:r>
            <a:r>
              <a:rPr lang="it-IT" sz="2800" dirty="0" smtClean="0">
                <a:solidFill>
                  <a:srgbClr val="66FF33"/>
                </a:solidFill>
              </a:rPr>
              <a:t> </a:t>
            </a:r>
            <a:r>
              <a:rPr lang="it-IT" sz="2800" dirty="0" err="1" smtClean="0">
                <a:solidFill>
                  <a:srgbClr val="66FF33"/>
                </a:solidFill>
              </a:rPr>
              <a:t>description</a:t>
            </a:r>
            <a:endParaRPr lang="it-IT" sz="2800" dirty="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it-IT" sz="2800" dirty="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 dirty="0" err="1" smtClean="0">
                <a:solidFill>
                  <a:srgbClr val="66FF33"/>
                </a:solidFill>
              </a:rPr>
              <a:t>Investigation</a:t>
            </a:r>
            <a:endParaRPr lang="it-IT" sz="2800" dirty="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it-IT" sz="2800" dirty="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 dirty="0" err="1" smtClean="0">
                <a:solidFill>
                  <a:srgbClr val="66FF33"/>
                </a:solidFill>
              </a:rPr>
              <a:t>Findings</a:t>
            </a:r>
            <a:endParaRPr lang="it-IT" sz="2800" dirty="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it-IT" sz="280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 smtClean="0">
                <a:solidFill>
                  <a:srgbClr val="66FF33"/>
                </a:solidFill>
              </a:rPr>
              <a:t>Conclusions</a:t>
            </a:r>
            <a:endParaRPr lang="it-IT" sz="2800" dirty="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it-IT" sz="2800" dirty="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it-IT" sz="2800" dirty="0" smtClean="0">
              <a:solidFill>
                <a:srgbClr val="66FF33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sv-SE" dirty="0" smtClean="0">
              <a:solidFill>
                <a:srgbClr val="99FF99"/>
              </a:solidFill>
              <a:cs typeface="Times New Roman" pitchFamily="18" charset="0"/>
            </a:endParaRP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9906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FFFF66"/>
                </a:solidFill>
              </a:rPr>
              <a:t>The time scale of the event 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685800" y="3810000"/>
            <a:ext cx="1905000" cy="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048000" y="3810000"/>
            <a:ext cx="838200" cy="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5715000" y="3810000"/>
            <a:ext cx="2286000" cy="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886200" y="3429000"/>
            <a:ext cx="0" cy="533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048000" y="3429000"/>
            <a:ext cx="0" cy="533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685800" y="3429000"/>
            <a:ext cx="3175" cy="49847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8001000" y="3505200"/>
            <a:ext cx="3175" cy="49847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2590800" y="3810000"/>
            <a:ext cx="457200" cy="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2590800" y="3429000"/>
            <a:ext cx="0" cy="533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>
            <a:off x="3962400" y="3810000"/>
            <a:ext cx="1752600" cy="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>
            <a:off x="5715000" y="3505200"/>
            <a:ext cx="0" cy="533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374" name="Group 14"/>
          <p:cNvGrpSpPr>
            <a:grpSpLocks/>
          </p:cNvGrpSpPr>
          <p:nvPr/>
        </p:nvGrpSpPr>
        <p:grpSpPr bwMode="auto">
          <a:xfrm>
            <a:off x="228600" y="4037013"/>
            <a:ext cx="1600200" cy="2135187"/>
            <a:chOff x="144" y="2543"/>
            <a:chExt cx="1008" cy="1345"/>
          </a:xfrm>
        </p:grpSpPr>
        <p:sp>
          <p:nvSpPr>
            <p:cNvPr id="15400" name="Text Box 15"/>
            <p:cNvSpPr txBox="1">
              <a:spLocks noChangeArrowheads="1"/>
            </p:cNvSpPr>
            <p:nvPr/>
          </p:nvSpPr>
          <p:spPr bwMode="auto">
            <a:xfrm>
              <a:off x="144" y="3408"/>
              <a:ext cx="1008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 algn="l" eaLnBrk="0" hangingPunct="0"/>
              <a:r>
                <a:rPr lang="it-IT" sz="2000">
                  <a:solidFill>
                    <a:srgbClr val="99FF99"/>
                  </a:solidFill>
                </a:rPr>
                <a:t>Line start</a:t>
              </a:r>
            </a:p>
            <a:p>
              <a:pPr algn="l" eaLnBrk="0" hangingPunct="0"/>
              <a:r>
                <a:rPr lang="it-IT" sz="2000">
                  <a:solidFill>
                    <a:srgbClr val="99FF99"/>
                  </a:solidFill>
                </a:rPr>
                <a:t>00.35’46”</a:t>
              </a:r>
            </a:p>
          </p:txBody>
        </p:sp>
        <p:sp>
          <p:nvSpPr>
            <p:cNvPr id="15401" name="AutoShape 16"/>
            <p:cNvSpPr>
              <a:spLocks noChangeArrowheads="1"/>
            </p:cNvSpPr>
            <p:nvPr/>
          </p:nvSpPr>
          <p:spPr bwMode="auto">
            <a:xfrm rot="-5678909">
              <a:off x="101" y="2783"/>
              <a:ext cx="816" cy="336"/>
            </a:xfrm>
            <a:prstGeom prst="rightArrow">
              <a:avLst>
                <a:gd name="adj1" fmla="val 23472"/>
                <a:gd name="adj2" fmla="val 150774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5" name="Group 17"/>
          <p:cNvGrpSpPr>
            <a:grpSpLocks/>
          </p:cNvGrpSpPr>
          <p:nvPr/>
        </p:nvGrpSpPr>
        <p:grpSpPr bwMode="auto">
          <a:xfrm>
            <a:off x="1752600" y="914400"/>
            <a:ext cx="1404938" cy="2446338"/>
            <a:chOff x="1104" y="576"/>
            <a:chExt cx="885" cy="1541"/>
          </a:xfrm>
        </p:grpSpPr>
        <p:sp>
          <p:nvSpPr>
            <p:cNvPr id="15398" name="Text Box 18"/>
            <p:cNvSpPr txBox="1">
              <a:spLocks noChangeArrowheads="1"/>
            </p:cNvSpPr>
            <p:nvPr/>
          </p:nvSpPr>
          <p:spPr bwMode="auto">
            <a:xfrm>
              <a:off x="1104" y="576"/>
              <a:ext cx="885" cy="7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 algn="l" eaLnBrk="0" hangingPunct="0"/>
              <a:r>
                <a:rPr lang="en-US" sz="2000" dirty="0" smtClean="0">
                  <a:solidFill>
                    <a:srgbClr val="99FF99"/>
                  </a:solidFill>
                </a:rPr>
                <a:t>Last note taken by the tester</a:t>
              </a:r>
            </a:p>
            <a:p>
              <a:pPr algn="l" eaLnBrk="0" hangingPunct="0"/>
              <a:r>
                <a:rPr lang="en-US" sz="2000" dirty="0" smtClean="0">
                  <a:solidFill>
                    <a:srgbClr val="99FF99"/>
                  </a:solidFill>
                </a:rPr>
                <a:t>00.44’09”</a:t>
              </a:r>
              <a:endParaRPr lang="en-US" sz="2000" dirty="0">
                <a:solidFill>
                  <a:srgbClr val="99FF99"/>
                </a:solidFill>
              </a:endParaRPr>
            </a:p>
          </p:txBody>
        </p:sp>
        <p:sp>
          <p:nvSpPr>
            <p:cNvPr id="15399" name="AutoShape 19"/>
            <p:cNvSpPr>
              <a:spLocks noChangeArrowheads="1"/>
            </p:cNvSpPr>
            <p:nvPr/>
          </p:nvSpPr>
          <p:spPr bwMode="auto">
            <a:xfrm rot="4971102">
              <a:off x="1200" y="1583"/>
              <a:ext cx="732" cy="336"/>
            </a:xfrm>
            <a:prstGeom prst="rightArrow">
              <a:avLst>
                <a:gd name="adj1" fmla="val 23472"/>
                <a:gd name="adj2" fmla="val 150774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6" name="Group 20"/>
          <p:cNvGrpSpPr>
            <a:grpSpLocks/>
          </p:cNvGrpSpPr>
          <p:nvPr/>
        </p:nvGrpSpPr>
        <p:grpSpPr bwMode="auto">
          <a:xfrm>
            <a:off x="2057400" y="3962400"/>
            <a:ext cx="1404938" cy="2387600"/>
            <a:chOff x="1296" y="2496"/>
            <a:chExt cx="885" cy="1504"/>
          </a:xfrm>
        </p:grpSpPr>
        <p:sp>
          <p:nvSpPr>
            <p:cNvPr id="15396" name="Text Box 21"/>
            <p:cNvSpPr txBox="1">
              <a:spLocks noChangeArrowheads="1"/>
            </p:cNvSpPr>
            <p:nvPr/>
          </p:nvSpPr>
          <p:spPr bwMode="auto">
            <a:xfrm>
              <a:off x="1296" y="3312"/>
              <a:ext cx="885" cy="68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 algn="l" eaLnBrk="0" hangingPunct="0"/>
              <a:r>
                <a:rPr lang="it-IT" sz="2000" dirty="0" err="1">
                  <a:solidFill>
                    <a:srgbClr val="99FF99"/>
                  </a:solidFill>
                </a:rPr>
                <a:t>Inlet</a:t>
              </a:r>
              <a:r>
                <a:rPr lang="it-IT" sz="2000" dirty="0">
                  <a:solidFill>
                    <a:srgbClr val="99FF99"/>
                  </a:solidFill>
                </a:rPr>
                <a:t> </a:t>
              </a:r>
              <a:r>
                <a:rPr lang="it-IT" sz="2000" dirty="0" err="1">
                  <a:solidFill>
                    <a:srgbClr val="99FF99"/>
                  </a:solidFill>
                </a:rPr>
                <a:t>section</a:t>
              </a:r>
              <a:r>
                <a:rPr lang="it-IT" sz="2000" dirty="0">
                  <a:solidFill>
                    <a:srgbClr val="99FF99"/>
                  </a:solidFill>
                </a:rPr>
                <a:t> stop, 00.44’18”</a:t>
              </a:r>
            </a:p>
          </p:txBody>
        </p:sp>
        <p:sp>
          <p:nvSpPr>
            <p:cNvPr id="15397" name="AutoShape 22"/>
            <p:cNvSpPr>
              <a:spLocks noChangeArrowheads="1"/>
            </p:cNvSpPr>
            <p:nvPr/>
          </p:nvSpPr>
          <p:spPr bwMode="auto">
            <a:xfrm rot="-4473915">
              <a:off x="1392" y="2736"/>
              <a:ext cx="816" cy="336"/>
            </a:xfrm>
            <a:prstGeom prst="rightArrow">
              <a:avLst>
                <a:gd name="adj1" fmla="val 23472"/>
                <a:gd name="adj2" fmla="val 150774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7" name="Group 23"/>
          <p:cNvGrpSpPr>
            <a:grpSpLocks/>
          </p:cNvGrpSpPr>
          <p:nvPr/>
        </p:nvGrpSpPr>
        <p:grpSpPr bwMode="auto">
          <a:xfrm>
            <a:off x="3657600" y="3962400"/>
            <a:ext cx="2133600" cy="2438400"/>
            <a:chOff x="2304" y="2496"/>
            <a:chExt cx="1344" cy="1536"/>
          </a:xfrm>
        </p:grpSpPr>
        <p:sp>
          <p:nvSpPr>
            <p:cNvPr id="15394" name="Text Box 24"/>
            <p:cNvSpPr txBox="1">
              <a:spLocks noChangeArrowheads="1"/>
            </p:cNvSpPr>
            <p:nvPr/>
          </p:nvSpPr>
          <p:spPr bwMode="auto">
            <a:xfrm>
              <a:off x="2352" y="3312"/>
              <a:ext cx="1296" cy="72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 algn="l" eaLnBrk="0" hangingPunct="0"/>
              <a:r>
                <a:rPr lang="it-IT" sz="2000">
                  <a:solidFill>
                    <a:srgbClr val="99FF99"/>
                  </a:solidFill>
                </a:rPr>
                <a:t>Speed reduction to 18 m/min</a:t>
              </a:r>
            </a:p>
            <a:p>
              <a:pPr algn="l" eaLnBrk="0" hangingPunct="0"/>
              <a:r>
                <a:rPr lang="it-IT" sz="2000">
                  <a:solidFill>
                    <a:srgbClr val="99FF99"/>
                  </a:solidFill>
                </a:rPr>
                <a:t>00.45’45”</a:t>
              </a:r>
            </a:p>
          </p:txBody>
        </p:sp>
        <p:sp>
          <p:nvSpPr>
            <p:cNvPr id="15395" name="AutoShape 25"/>
            <p:cNvSpPr>
              <a:spLocks noChangeArrowheads="1"/>
            </p:cNvSpPr>
            <p:nvPr/>
          </p:nvSpPr>
          <p:spPr bwMode="auto">
            <a:xfrm rot="-5678909">
              <a:off x="2064" y="2736"/>
              <a:ext cx="816" cy="336"/>
            </a:xfrm>
            <a:prstGeom prst="rightArrow">
              <a:avLst>
                <a:gd name="adj1" fmla="val 23472"/>
                <a:gd name="adj2" fmla="val 150774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8" name="Line 26"/>
          <p:cNvSpPr>
            <a:spLocks noChangeShapeType="1"/>
          </p:cNvSpPr>
          <p:nvPr/>
        </p:nvSpPr>
        <p:spPr bwMode="auto">
          <a:xfrm>
            <a:off x="3962400" y="3429000"/>
            <a:ext cx="0" cy="533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379" name="Group 27"/>
          <p:cNvGrpSpPr>
            <a:grpSpLocks/>
          </p:cNvGrpSpPr>
          <p:nvPr/>
        </p:nvGrpSpPr>
        <p:grpSpPr bwMode="auto">
          <a:xfrm>
            <a:off x="3810000" y="914400"/>
            <a:ext cx="1752600" cy="2668588"/>
            <a:chOff x="2400" y="576"/>
            <a:chExt cx="1104" cy="1681"/>
          </a:xfrm>
        </p:grpSpPr>
        <p:sp>
          <p:nvSpPr>
            <p:cNvPr id="15392" name="Text Box 28"/>
            <p:cNvSpPr txBox="1">
              <a:spLocks noChangeArrowheads="1"/>
            </p:cNvSpPr>
            <p:nvPr/>
          </p:nvSpPr>
          <p:spPr bwMode="auto">
            <a:xfrm>
              <a:off x="2400" y="576"/>
              <a:ext cx="1104" cy="7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 algn="l" eaLnBrk="0" hangingPunct="0"/>
              <a:r>
                <a:rPr lang="en-US" sz="2000" dirty="0" smtClean="0">
                  <a:solidFill>
                    <a:srgbClr val="99FF99"/>
                  </a:solidFill>
                </a:rPr>
                <a:t>Last action from control room 00.45’49”</a:t>
              </a:r>
              <a:endParaRPr lang="en-US" sz="2000" dirty="0">
                <a:solidFill>
                  <a:srgbClr val="99FF99"/>
                </a:solidFill>
              </a:endParaRPr>
            </a:p>
          </p:txBody>
        </p:sp>
        <p:sp>
          <p:nvSpPr>
            <p:cNvPr id="15393" name="AutoShape 29"/>
            <p:cNvSpPr>
              <a:spLocks noChangeArrowheads="1"/>
            </p:cNvSpPr>
            <p:nvPr/>
          </p:nvSpPr>
          <p:spPr bwMode="auto">
            <a:xfrm rot="6372365">
              <a:off x="2233" y="1650"/>
              <a:ext cx="879" cy="336"/>
            </a:xfrm>
            <a:prstGeom prst="rightArrow">
              <a:avLst>
                <a:gd name="adj1" fmla="val 23472"/>
                <a:gd name="adj2" fmla="val 150774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5653314" y="914400"/>
            <a:ext cx="1967366" cy="2590800"/>
            <a:chOff x="3552" y="576"/>
            <a:chExt cx="1041" cy="1632"/>
          </a:xfrm>
        </p:grpSpPr>
        <p:sp>
          <p:nvSpPr>
            <p:cNvPr id="15390" name="Text Box 31"/>
            <p:cNvSpPr txBox="1">
              <a:spLocks noChangeArrowheads="1"/>
            </p:cNvSpPr>
            <p:nvPr/>
          </p:nvSpPr>
          <p:spPr bwMode="auto">
            <a:xfrm>
              <a:off x="3585" y="576"/>
              <a:ext cx="1008" cy="7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 algn="l" eaLnBrk="0" hangingPunct="0"/>
              <a:r>
                <a:rPr lang="en-US" sz="2000" b="1" dirty="0" smtClean="0">
                  <a:solidFill>
                    <a:srgbClr val="FF3300"/>
                  </a:solidFill>
                </a:rPr>
                <a:t>Field communication failure 00.48’24”</a:t>
              </a:r>
              <a:endParaRPr lang="en-US" sz="2000" b="1" dirty="0">
                <a:solidFill>
                  <a:srgbClr val="FF3300"/>
                </a:solidFill>
              </a:endParaRPr>
            </a:p>
          </p:txBody>
        </p:sp>
        <p:sp>
          <p:nvSpPr>
            <p:cNvPr id="15391" name="AutoShape 32"/>
            <p:cNvSpPr>
              <a:spLocks noChangeArrowheads="1"/>
            </p:cNvSpPr>
            <p:nvPr/>
          </p:nvSpPr>
          <p:spPr bwMode="auto">
            <a:xfrm rot="6372365">
              <a:off x="3312" y="1632"/>
              <a:ext cx="816" cy="336"/>
            </a:xfrm>
            <a:prstGeom prst="rightArrow">
              <a:avLst>
                <a:gd name="adj1" fmla="val 23472"/>
                <a:gd name="adj2" fmla="val 15077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6629400" y="4038600"/>
            <a:ext cx="1828800" cy="2133600"/>
            <a:chOff x="4176" y="2544"/>
            <a:chExt cx="1152" cy="1344"/>
          </a:xfrm>
        </p:grpSpPr>
        <p:sp>
          <p:nvSpPr>
            <p:cNvPr id="15388" name="Text Box 34"/>
            <p:cNvSpPr txBox="1">
              <a:spLocks noChangeArrowheads="1"/>
            </p:cNvSpPr>
            <p:nvPr/>
          </p:nvSpPr>
          <p:spPr bwMode="auto">
            <a:xfrm>
              <a:off x="4176" y="3408"/>
              <a:ext cx="1152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 algn="l" eaLnBrk="0" hangingPunct="0"/>
              <a:r>
                <a:rPr lang="it-IT" sz="2000" b="1">
                  <a:solidFill>
                    <a:srgbClr val="FF3300"/>
                  </a:solidFill>
                </a:rPr>
                <a:t>Line stop</a:t>
              </a:r>
            </a:p>
            <a:p>
              <a:pPr algn="l" eaLnBrk="0" hangingPunct="0"/>
              <a:r>
                <a:rPr lang="it-IT" sz="2000" b="1">
                  <a:solidFill>
                    <a:srgbClr val="FF3300"/>
                  </a:solidFill>
                </a:rPr>
                <a:t>00.53’10”</a:t>
              </a:r>
            </a:p>
          </p:txBody>
        </p:sp>
        <p:sp>
          <p:nvSpPr>
            <p:cNvPr id="15389" name="AutoShape 35"/>
            <p:cNvSpPr>
              <a:spLocks noChangeArrowheads="1"/>
            </p:cNvSpPr>
            <p:nvPr/>
          </p:nvSpPr>
          <p:spPr bwMode="auto">
            <a:xfrm rot="-4309081">
              <a:off x="4464" y="2784"/>
              <a:ext cx="816" cy="336"/>
            </a:xfrm>
            <a:prstGeom prst="rightArrow">
              <a:avLst>
                <a:gd name="adj1" fmla="val 23472"/>
                <a:gd name="adj2" fmla="val 15077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2667000" y="2743200"/>
            <a:ext cx="1905000" cy="1524000"/>
            <a:chOff x="1680" y="1728"/>
            <a:chExt cx="1200" cy="960"/>
          </a:xfrm>
        </p:grpSpPr>
        <p:sp>
          <p:nvSpPr>
            <p:cNvPr id="15386" name="AutoShape 38"/>
            <p:cNvSpPr>
              <a:spLocks noChangeArrowheads="1"/>
            </p:cNvSpPr>
            <p:nvPr/>
          </p:nvSpPr>
          <p:spPr bwMode="auto">
            <a:xfrm>
              <a:off x="1680" y="2112"/>
              <a:ext cx="1200" cy="576"/>
            </a:xfrm>
            <a:prstGeom prst="leftRightArrow">
              <a:avLst>
                <a:gd name="adj1" fmla="val 50000"/>
                <a:gd name="adj2" fmla="val 41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Text Box 39"/>
            <p:cNvSpPr txBox="1">
              <a:spLocks noChangeArrowheads="1"/>
            </p:cNvSpPr>
            <p:nvPr/>
          </p:nvSpPr>
          <p:spPr bwMode="auto">
            <a:xfrm>
              <a:off x="1872" y="1728"/>
              <a:ext cx="432" cy="3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l" eaLnBrk="0" hangingPunct="0"/>
              <a:r>
                <a:rPr lang="it-IT" sz="2800">
                  <a:solidFill>
                    <a:srgbClr val="99FF99"/>
                  </a:solidFill>
                </a:rPr>
                <a:t>F.1</a:t>
              </a:r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3962400" y="2743200"/>
            <a:ext cx="1752600" cy="1524000"/>
            <a:chOff x="2496" y="1728"/>
            <a:chExt cx="1104" cy="960"/>
          </a:xfrm>
        </p:grpSpPr>
        <p:sp>
          <p:nvSpPr>
            <p:cNvPr id="15384" name="AutoShape 37"/>
            <p:cNvSpPr>
              <a:spLocks noChangeArrowheads="1"/>
            </p:cNvSpPr>
            <p:nvPr/>
          </p:nvSpPr>
          <p:spPr bwMode="auto">
            <a:xfrm>
              <a:off x="2496" y="2112"/>
              <a:ext cx="1104" cy="576"/>
            </a:xfrm>
            <a:prstGeom prst="leftRightArrow">
              <a:avLst>
                <a:gd name="adj1" fmla="val 50000"/>
                <a:gd name="adj2" fmla="val 3833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Text Box 40"/>
            <p:cNvSpPr txBox="1">
              <a:spLocks noChangeArrowheads="1"/>
            </p:cNvSpPr>
            <p:nvPr/>
          </p:nvSpPr>
          <p:spPr bwMode="auto">
            <a:xfrm>
              <a:off x="2880" y="1728"/>
              <a:ext cx="432" cy="3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l" eaLnBrk="0" hangingPunct="0"/>
              <a:r>
                <a:rPr lang="it-IT" sz="2800">
                  <a:solidFill>
                    <a:srgbClr val="99FF99"/>
                  </a:solidFill>
                </a:rPr>
                <a:t>F.2</a:t>
              </a:r>
            </a:p>
          </p:txBody>
        </p:sp>
      </p:grpSp>
      <p:sp>
        <p:nvSpPr>
          <p:cNvPr id="42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  <p:bldP spid="47113" grpId="0" animBg="1"/>
      <p:bldP spid="47116" grpId="0" animBg="1"/>
      <p:bldP spid="471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 smtClean="0">
                <a:solidFill>
                  <a:srgbClr val="FFFF66"/>
                </a:solidFill>
              </a:rPr>
              <a:t>Jet fire causes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 rot="-5380605">
            <a:off x="3257550" y="5772150"/>
            <a:ext cx="1714500" cy="304800"/>
          </a:xfrm>
          <a:prstGeom prst="notchedRightArrow">
            <a:avLst>
              <a:gd name="adj1" fmla="val 50000"/>
              <a:gd name="adj2" fmla="val 1406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 rot="5350305">
            <a:off x="3638550" y="5848350"/>
            <a:ext cx="1714500" cy="304800"/>
          </a:xfrm>
          <a:prstGeom prst="notchedRightArrow">
            <a:avLst>
              <a:gd name="adj1" fmla="val 50000"/>
              <a:gd name="adj2" fmla="val 140625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uppo 17"/>
          <p:cNvGrpSpPr/>
          <p:nvPr/>
        </p:nvGrpSpPr>
        <p:grpSpPr>
          <a:xfrm>
            <a:off x="152400" y="1219200"/>
            <a:ext cx="8456420" cy="5098197"/>
            <a:chOff x="152400" y="1219200"/>
            <a:chExt cx="8456420" cy="5098197"/>
          </a:xfrm>
        </p:grpSpPr>
        <p:pic>
          <p:nvPicPr>
            <p:cNvPr id="19" name="Immagine 18" descr="tre_vie_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2430339"/>
              <a:ext cx="8456420" cy="2225922"/>
            </a:xfrm>
            <a:prstGeom prst="rect">
              <a:avLst/>
            </a:prstGeom>
          </p:spPr>
        </p:pic>
        <p:sp>
          <p:nvSpPr>
            <p:cNvPr id="29702" name="Text Box 6"/>
            <p:cNvSpPr txBox="1">
              <a:spLocks noChangeArrowheads="1"/>
            </p:cNvSpPr>
            <p:nvPr/>
          </p:nvSpPr>
          <p:spPr bwMode="auto">
            <a:xfrm>
              <a:off x="1752600" y="5410200"/>
              <a:ext cx="1981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From pumps, high 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4876800" y="5486400"/>
              <a:ext cx="1981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FFCC00"/>
                  </a:solidFill>
                </a:rPr>
                <a:t>To pumps, low P</a:t>
              </a:r>
              <a:endParaRPr lang="en-US" dirty="0">
                <a:solidFill>
                  <a:srgbClr val="FFCC00"/>
                </a:solidFill>
              </a:endParaRPr>
            </a:p>
          </p:txBody>
        </p:sp>
        <p:sp>
          <p:nvSpPr>
            <p:cNvPr id="89096" name="Line 8"/>
            <p:cNvSpPr>
              <a:spLocks noChangeShapeType="1"/>
            </p:cNvSpPr>
            <p:nvPr/>
          </p:nvSpPr>
          <p:spPr bwMode="auto">
            <a:xfrm flipH="1" flipV="1">
              <a:off x="4114800" y="2209800"/>
              <a:ext cx="0" cy="2895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97" name="Line 9"/>
            <p:cNvSpPr>
              <a:spLocks noChangeShapeType="1"/>
            </p:cNvSpPr>
            <p:nvPr/>
          </p:nvSpPr>
          <p:spPr bwMode="auto">
            <a:xfrm flipH="1">
              <a:off x="3505200" y="2209800"/>
              <a:ext cx="6858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98" name="Line 10"/>
            <p:cNvSpPr>
              <a:spLocks noChangeShapeType="1"/>
            </p:cNvSpPr>
            <p:nvPr/>
          </p:nvSpPr>
          <p:spPr bwMode="auto">
            <a:xfrm flipV="1">
              <a:off x="3505200" y="1676400"/>
              <a:ext cx="0" cy="5334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99" name="Line 11"/>
            <p:cNvSpPr>
              <a:spLocks noChangeShapeType="1"/>
            </p:cNvSpPr>
            <p:nvPr/>
          </p:nvSpPr>
          <p:spPr bwMode="auto">
            <a:xfrm>
              <a:off x="5486400" y="1676400"/>
              <a:ext cx="0" cy="53340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0" name="Line 12"/>
            <p:cNvSpPr>
              <a:spLocks noChangeShapeType="1"/>
            </p:cNvSpPr>
            <p:nvPr/>
          </p:nvSpPr>
          <p:spPr bwMode="auto">
            <a:xfrm flipH="1">
              <a:off x="4419600" y="2209800"/>
              <a:ext cx="1066800" cy="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1" name="Line 13"/>
            <p:cNvSpPr>
              <a:spLocks noChangeShapeType="1"/>
            </p:cNvSpPr>
            <p:nvPr/>
          </p:nvSpPr>
          <p:spPr bwMode="auto">
            <a:xfrm>
              <a:off x="4419600" y="2209800"/>
              <a:ext cx="0" cy="289560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" name="Group 14"/>
            <p:cNvGrpSpPr>
              <a:grpSpLocks/>
            </p:cNvGrpSpPr>
            <p:nvPr/>
          </p:nvGrpSpPr>
          <p:grpSpPr bwMode="auto">
            <a:xfrm>
              <a:off x="1371600" y="1219200"/>
              <a:ext cx="4495800" cy="457200"/>
              <a:chOff x="864" y="768"/>
              <a:chExt cx="2832" cy="288"/>
            </a:xfrm>
          </p:grpSpPr>
          <p:sp>
            <p:nvSpPr>
              <p:cNvPr id="29713" name="AutoShape 15"/>
              <p:cNvSpPr>
                <a:spLocks noChangeArrowheads="1"/>
              </p:cNvSpPr>
              <p:nvPr/>
            </p:nvSpPr>
            <p:spPr bwMode="auto">
              <a:xfrm rot="-5400000">
                <a:off x="2664" y="24"/>
                <a:ext cx="288" cy="1776"/>
              </a:xfrm>
              <a:prstGeom prst="can">
                <a:avLst>
                  <a:gd name="adj" fmla="val 53816"/>
                </a:avLst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4" name="AutoShape 16"/>
              <p:cNvSpPr>
                <a:spLocks noChangeArrowheads="1"/>
              </p:cNvSpPr>
              <p:nvPr/>
            </p:nvSpPr>
            <p:spPr bwMode="auto">
              <a:xfrm rot="-5400000">
                <a:off x="1392" y="336"/>
                <a:ext cx="96" cy="1152"/>
              </a:xfrm>
              <a:prstGeom prst="can">
                <a:avLst>
                  <a:gd name="adj" fmla="val 60111"/>
                </a:avLst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9105" name="AutoShape 17"/>
            <p:cNvSpPr>
              <a:spLocks noChangeArrowheads="1"/>
            </p:cNvSpPr>
            <p:nvPr/>
          </p:nvSpPr>
          <p:spPr bwMode="auto">
            <a:xfrm>
              <a:off x="533400" y="1752600"/>
              <a:ext cx="2514600" cy="381000"/>
            </a:xfrm>
            <a:prstGeom prst="rightArrow">
              <a:avLst>
                <a:gd name="adj1" fmla="val 50000"/>
                <a:gd name="adj2" fmla="val 165000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Jet fire causes</a:t>
            </a:r>
            <a:endParaRPr kumimoji="0" lang="en-US" sz="4400" b="0" i="0" u="none" strike="noStrike" kern="0" cap="none" spc="0" normalizeH="0" baseline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8600" y="990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Sudden collapse of an hydraulic pipe which was fed by pump station (140 bar).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09600" y="4754940"/>
            <a:ext cx="8153400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4675" lvl="0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Ignition by the local fire</a:t>
            </a:r>
          </a:p>
          <a:p>
            <a:pPr marL="574675" lvl="0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Hydraulic oil: </a:t>
            </a:r>
            <a:r>
              <a:rPr lang="en-US" dirty="0" err="1" smtClean="0">
                <a:solidFill>
                  <a:srgbClr val="99FF99"/>
                </a:solidFill>
                <a:cs typeface="Times New Roman" pitchFamily="18" charset="0"/>
              </a:rPr>
              <a:t>Agip</a:t>
            </a: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 LH 46 (FP 220 °C), Fuchs </a:t>
            </a:r>
            <a:r>
              <a:rPr lang="en-US" dirty="0" err="1" smtClean="0">
                <a:solidFill>
                  <a:srgbClr val="99FF99"/>
                </a:solidFill>
                <a:cs typeface="Times New Roman" pitchFamily="18" charset="0"/>
              </a:rPr>
              <a:t>Renolin</a:t>
            </a: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 HTF 46 (FP 202 °C)</a:t>
            </a:r>
          </a:p>
          <a:p>
            <a:pPr marL="574675" lvl="0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 </a:t>
            </a:r>
          </a:p>
          <a:p>
            <a:pPr marL="574675" lvl="0" indent="-65088" algn="l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</p:txBody>
      </p:sp>
      <p:pic>
        <p:nvPicPr>
          <p:cNvPr id="7" name="Immagine 6" descr="DSC_0105.jpg"/>
          <p:cNvPicPr>
            <a:picLocks noChangeAspect="1"/>
          </p:cNvPicPr>
          <p:nvPr/>
        </p:nvPicPr>
        <p:blipFill>
          <a:blip r:embed="rId2" cstate="print"/>
          <a:srcRect l="16736" t="22727" r="17844"/>
          <a:stretch>
            <a:fillRect/>
          </a:stretch>
        </p:blipFill>
        <p:spPr>
          <a:xfrm>
            <a:off x="5638800" y="1905000"/>
            <a:ext cx="3276600" cy="2590800"/>
          </a:xfrm>
          <a:prstGeom prst="rect">
            <a:avLst/>
          </a:prstGeom>
        </p:spPr>
      </p:pic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382780" y="2042160"/>
            <a:ext cx="4701846" cy="2160759"/>
            <a:chOff x="382780" y="1219200"/>
            <a:chExt cx="8456420" cy="3886200"/>
          </a:xfrm>
        </p:grpSpPr>
        <p:pic>
          <p:nvPicPr>
            <p:cNvPr id="9" name="Immagine 8" descr="tre_vie_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780" y="2430338"/>
              <a:ext cx="8456420" cy="2225922"/>
            </a:xfrm>
            <a:prstGeom prst="rect">
              <a:avLst/>
            </a:prstGeom>
          </p:spPr>
        </p:pic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 flipV="1">
              <a:off x="4114800" y="2209800"/>
              <a:ext cx="0" cy="2895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>
              <a:off x="3505200" y="2209800"/>
              <a:ext cx="6858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V="1">
              <a:off x="3505200" y="1676400"/>
              <a:ext cx="0" cy="5334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5486400" y="1676400"/>
              <a:ext cx="0" cy="53340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flipH="1">
              <a:off x="4419600" y="2209800"/>
              <a:ext cx="1066800" cy="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4419600" y="2209800"/>
              <a:ext cx="0" cy="289560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" name="Group 14"/>
            <p:cNvGrpSpPr>
              <a:grpSpLocks/>
            </p:cNvGrpSpPr>
            <p:nvPr/>
          </p:nvGrpSpPr>
          <p:grpSpPr bwMode="auto">
            <a:xfrm>
              <a:off x="1371600" y="1219200"/>
              <a:ext cx="4495800" cy="457200"/>
              <a:chOff x="864" y="768"/>
              <a:chExt cx="2832" cy="288"/>
            </a:xfrm>
          </p:grpSpPr>
          <p:sp>
            <p:nvSpPr>
              <p:cNvPr id="20" name="AutoShape 15"/>
              <p:cNvSpPr>
                <a:spLocks noChangeArrowheads="1"/>
              </p:cNvSpPr>
              <p:nvPr/>
            </p:nvSpPr>
            <p:spPr bwMode="auto">
              <a:xfrm rot="-5400000">
                <a:off x="2664" y="24"/>
                <a:ext cx="288" cy="1776"/>
              </a:xfrm>
              <a:prstGeom prst="can">
                <a:avLst>
                  <a:gd name="adj" fmla="val 53816"/>
                </a:avLst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utoShape 16"/>
              <p:cNvSpPr>
                <a:spLocks noChangeArrowheads="1"/>
              </p:cNvSpPr>
              <p:nvPr/>
            </p:nvSpPr>
            <p:spPr bwMode="auto">
              <a:xfrm rot="-5400000">
                <a:off x="1392" y="336"/>
                <a:ext cx="96" cy="1152"/>
              </a:xfrm>
              <a:prstGeom prst="can">
                <a:avLst>
                  <a:gd name="adj" fmla="val 60111"/>
                </a:avLst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533400" y="1752600"/>
              <a:ext cx="2514600" cy="381000"/>
            </a:xfrm>
            <a:prstGeom prst="rightArrow">
              <a:avLst>
                <a:gd name="adj1" fmla="val 50000"/>
                <a:gd name="adj2" fmla="val 165000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Ovale 21"/>
          <p:cNvSpPr/>
          <p:nvPr/>
        </p:nvSpPr>
        <p:spPr bwMode="auto">
          <a:xfrm>
            <a:off x="7239000" y="2590800"/>
            <a:ext cx="838200" cy="838200"/>
          </a:xfrm>
          <a:prstGeom prst="ellipse">
            <a:avLst/>
          </a:prstGeom>
          <a:solidFill>
            <a:srgbClr val="FF3300">
              <a:alpha val="25000"/>
            </a:srgb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Freccia a sinistra 22"/>
          <p:cNvSpPr/>
          <p:nvPr/>
        </p:nvSpPr>
        <p:spPr bwMode="auto">
          <a:xfrm rot="238197">
            <a:off x="2590699" y="2593701"/>
            <a:ext cx="4579612" cy="381000"/>
          </a:xfrm>
          <a:prstGeom prst="leftArrow">
            <a:avLst/>
          </a:prstGeom>
          <a:solidFill>
            <a:srgbClr val="FFC000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4" name="Esplosione 1 23"/>
          <p:cNvSpPr/>
          <p:nvPr/>
        </p:nvSpPr>
        <p:spPr bwMode="auto">
          <a:xfrm>
            <a:off x="2133600" y="2286000"/>
            <a:ext cx="533400" cy="609600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CFD for forensic fire scene reconstruction</a:t>
            </a:r>
            <a:endParaRPr kumimoji="0" lang="en-US" sz="4000" b="0" i="0" u="none" strike="noStrike" kern="0" cap="none" spc="0" normalizeH="0" baseline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33400" y="1143000"/>
            <a:ext cx="810064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n-US" sz="1800" u="sng" dirty="0">
                <a:solidFill>
                  <a:schemeClr val="accent1"/>
                </a:solidFill>
              </a:rPr>
              <a:t>A specific analysis has been conducted in order to </a:t>
            </a:r>
            <a:r>
              <a:rPr lang="en-US" sz="1800" u="sng" dirty="0" smtClean="0">
                <a:solidFill>
                  <a:schemeClr val="accent1"/>
                </a:solidFill>
              </a:rPr>
              <a:t>understand the </a:t>
            </a:r>
            <a:r>
              <a:rPr lang="en-US" sz="1800" u="sng" dirty="0">
                <a:solidFill>
                  <a:schemeClr val="accent1"/>
                </a:solidFill>
              </a:rPr>
              <a:t>consequences of the accident and the level of risk for </a:t>
            </a:r>
            <a:r>
              <a:rPr lang="en-US" sz="1800" u="sng" dirty="0" smtClean="0">
                <a:solidFill>
                  <a:schemeClr val="accent1"/>
                </a:solidFill>
              </a:rPr>
              <a:t>the operators</a:t>
            </a:r>
            <a:r>
              <a:rPr lang="en-US" sz="1800" u="sng" dirty="0">
                <a:solidFill>
                  <a:schemeClr val="accent1"/>
                </a:solidFill>
              </a:rPr>
              <a:t>. </a:t>
            </a:r>
            <a:r>
              <a:rPr lang="en-US" sz="1800" dirty="0">
                <a:solidFill>
                  <a:schemeClr val="accent1"/>
                </a:solidFill>
              </a:rPr>
              <a:t>The fire </a:t>
            </a:r>
            <a:r>
              <a:rPr lang="en-US" sz="1800" dirty="0" smtClean="0">
                <a:solidFill>
                  <a:schemeClr val="accent1"/>
                </a:solidFill>
              </a:rPr>
              <a:t>scenario was </a:t>
            </a:r>
            <a:r>
              <a:rPr lang="en-US" sz="1800" dirty="0">
                <a:solidFill>
                  <a:schemeClr val="accent1"/>
                </a:solidFill>
              </a:rPr>
              <a:t>modeled by means of a specific </a:t>
            </a:r>
            <a:r>
              <a:rPr lang="en-US" sz="1800" dirty="0" smtClean="0">
                <a:solidFill>
                  <a:schemeClr val="accent1"/>
                </a:solidFill>
              </a:rPr>
              <a:t>CFD calculation </a:t>
            </a:r>
            <a:r>
              <a:rPr lang="en-US" sz="1800" dirty="0">
                <a:solidFill>
                  <a:schemeClr val="accent1"/>
                </a:solidFill>
              </a:rPr>
              <a:t>tool (Fire Dynamics Simulator, generally known as ‘FDS</a:t>
            </a:r>
            <a:r>
              <a:rPr lang="en-US" sz="1800" dirty="0" smtClean="0">
                <a:solidFill>
                  <a:schemeClr val="accent1"/>
                </a:solidFill>
              </a:rPr>
              <a:t>’, which </a:t>
            </a:r>
            <a:r>
              <a:rPr lang="en-US" sz="1800" dirty="0">
                <a:solidFill>
                  <a:schemeClr val="accent1"/>
                </a:solidFill>
              </a:rPr>
              <a:t>was developed by the Building and Fire Research </a:t>
            </a:r>
            <a:r>
              <a:rPr lang="en-US" sz="1800" dirty="0" smtClean="0">
                <a:solidFill>
                  <a:schemeClr val="accent1"/>
                </a:solidFill>
              </a:rPr>
              <a:t>Laboratory e </a:t>
            </a:r>
            <a:r>
              <a:rPr lang="en-US" sz="1800" dirty="0">
                <a:solidFill>
                  <a:schemeClr val="accent1"/>
                </a:solidFill>
              </a:rPr>
              <a:t>BFRL e of the U.S. National Institute for Standards and Technology</a:t>
            </a:r>
            <a:r>
              <a:rPr lang="en-US" sz="1800" dirty="0" smtClean="0">
                <a:solidFill>
                  <a:schemeClr val="accent1"/>
                </a:solidFill>
              </a:rPr>
              <a:t>). </a:t>
            </a:r>
          </a:p>
          <a:p>
            <a:pPr algn="just"/>
            <a:endParaRPr lang="en-US" sz="1800" dirty="0">
              <a:solidFill>
                <a:schemeClr val="accent1"/>
              </a:solidFill>
            </a:endParaRPr>
          </a:p>
          <a:p>
            <a:pPr algn="just"/>
            <a:r>
              <a:rPr lang="en-US" sz="1800" dirty="0" smtClean="0">
                <a:solidFill>
                  <a:schemeClr val="accent1"/>
                </a:solidFill>
              </a:rPr>
              <a:t>CFD is </a:t>
            </a:r>
            <a:r>
              <a:rPr lang="en-US" sz="1800" dirty="0">
                <a:solidFill>
                  <a:schemeClr val="accent1"/>
                </a:solidFill>
              </a:rPr>
              <a:t>a </a:t>
            </a:r>
            <a:r>
              <a:rPr lang="en-US" sz="1800" dirty="0" smtClean="0">
                <a:solidFill>
                  <a:schemeClr val="accent1"/>
                </a:solidFill>
              </a:rPr>
              <a:t>recognized </a:t>
            </a:r>
            <a:r>
              <a:rPr lang="en-US" sz="1800" dirty="0">
                <a:solidFill>
                  <a:schemeClr val="accent1"/>
                </a:solidFill>
              </a:rPr>
              <a:t>methodology </a:t>
            </a:r>
            <a:r>
              <a:rPr lang="en-US" sz="1800" dirty="0" smtClean="0">
                <a:solidFill>
                  <a:schemeClr val="accent1"/>
                </a:solidFill>
              </a:rPr>
              <a:t>to estimate </a:t>
            </a:r>
            <a:r>
              <a:rPr lang="en-US" sz="1800" dirty="0">
                <a:solidFill>
                  <a:schemeClr val="accent1"/>
                </a:solidFill>
              </a:rPr>
              <a:t>the consequences of accidental releases of </a:t>
            </a:r>
            <a:r>
              <a:rPr lang="en-US" sz="1800" dirty="0" smtClean="0">
                <a:solidFill>
                  <a:schemeClr val="accent1"/>
                </a:solidFill>
              </a:rPr>
              <a:t>hazardous chemicals </a:t>
            </a:r>
            <a:r>
              <a:rPr lang="en-US" sz="1800" dirty="0">
                <a:solidFill>
                  <a:schemeClr val="accent1"/>
                </a:solidFill>
              </a:rPr>
              <a:t>in industrial premises </a:t>
            </a:r>
            <a:r>
              <a:rPr lang="en-US" sz="1800" dirty="0" smtClean="0">
                <a:solidFill>
                  <a:schemeClr val="accent1"/>
                </a:solidFill>
              </a:rPr>
              <a:t>(thermal </a:t>
            </a:r>
            <a:r>
              <a:rPr lang="en-US" sz="1800" dirty="0">
                <a:solidFill>
                  <a:schemeClr val="accent1"/>
                </a:solidFill>
              </a:rPr>
              <a:t>radiation</a:t>
            </a:r>
            <a:r>
              <a:rPr lang="en-US" sz="1800" dirty="0" smtClean="0">
                <a:solidFill>
                  <a:schemeClr val="accent1"/>
                </a:solidFill>
              </a:rPr>
              <a:t>, temperature </a:t>
            </a:r>
            <a:r>
              <a:rPr lang="en-US" sz="1800" dirty="0">
                <a:solidFill>
                  <a:schemeClr val="accent1"/>
                </a:solidFill>
              </a:rPr>
              <a:t>rise, presence and extension of flames, </a:t>
            </a:r>
            <a:r>
              <a:rPr lang="en-US" sz="1800" dirty="0" smtClean="0">
                <a:solidFill>
                  <a:schemeClr val="accent1"/>
                </a:solidFill>
              </a:rPr>
              <a:t>smoke production</a:t>
            </a:r>
            <a:r>
              <a:rPr lang="en-US" sz="1800" dirty="0">
                <a:solidFill>
                  <a:schemeClr val="accent1"/>
                </a:solidFill>
              </a:rPr>
              <a:t>, the dispersion of combustion products, and </a:t>
            </a:r>
            <a:r>
              <a:rPr lang="en-US" sz="1800" dirty="0" smtClean="0">
                <a:solidFill>
                  <a:schemeClr val="accent1"/>
                </a:solidFill>
              </a:rPr>
              <a:t>the movement </a:t>
            </a:r>
            <a:r>
              <a:rPr lang="en-US" sz="1800" dirty="0">
                <a:solidFill>
                  <a:schemeClr val="accent1"/>
                </a:solidFill>
              </a:rPr>
              <a:t>of those species in the compartment/s under </a:t>
            </a:r>
            <a:r>
              <a:rPr lang="en-US" sz="1800" dirty="0" smtClean="0">
                <a:solidFill>
                  <a:schemeClr val="accent1"/>
                </a:solidFill>
              </a:rPr>
              <a:t>examination</a:t>
            </a:r>
            <a:r>
              <a:rPr lang="it-IT" sz="1800" dirty="0" smtClean="0">
                <a:solidFill>
                  <a:schemeClr val="accent1"/>
                </a:solidFill>
              </a:rPr>
              <a:t>.</a:t>
            </a:r>
          </a:p>
          <a:p>
            <a:pPr algn="just"/>
            <a:endParaRPr lang="it-IT" sz="1800" dirty="0">
              <a:solidFill>
                <a:schemeClr val="accent1"/>
              </a:solidFill>
              <a:cs typeface="Times New Roman" pitchFamily="18" charset="0"/>
            </a:endParaRPr>
          </a:p>
          <a:p>
            <a:pPr algn="just"/>
            <a:r>
              <a:rPr lang="it-IT" sz="1800" u="sng" dirty="0">
                <a:solidFill>
                  <a:schemeClr val="accent1"/>
                </a:solidFill>
              </a:rPr>
              <a:t>The </a:t>
            </a:r>
            <a:r>
              <a:rPr lang="it-IT" sz="1800" u="sng" dirty="0" err="1" smtClean="0">
                <a:solidFill>
                  <a:schemeClr val="accent1"/>
                </a:solidFill>
              </a:rPr>
              <a:t>well-known</a:t>
            </a:r>
            <a:r>
              <a:rPr lang="it-IT" sz="1800" u="sng" dirty="0" smtClean="0">
                <a:solidFill>
                  <a:schemeClr val="accent1"/>
                </a:solidFill>
              </a:rPr>
              <a:t> </a:t>
            </a:r>
            <a:r>
              <a:rPr lang="en-US" sz="1800" u="sng" dirty="0" smtClean="0">
                <a:solidFill>
                  <a:schemeClr val="accent1"/>
                </a:solidFill>
              </a:rPr>
              <a:t>NFPA </a:t>
            </a:r>
            <a:r>
              <a:rPr lang="en-US" sz="1800" u="sng" dirty="0">
                <a:solidFill>
                  <a:schemeClr val="accent1"/>
                </a:solidFill>
              </a:rPr>
              <a:t>n. 921 standard (2008) recognizes that fire </a:t>
            </a:r>
            <a:r>
              <a:rPr lang="en-US" sz="1800" u="sng" dirty="0" smtClean="0">
                <a:solidFill>
                  <a:schemeClr val="accent1"/>
                </a:solidFill>
              </a:rPr>
              <a:t>behavior numeric </a:t>
            </a:r>
            <a:r>
              <a:rPr lang="en-US" sz="1800" u="sng" dirty="0">
                <a:solidFill>
                  <a:schemeClr val="accent1"/>
                </a:solidFill>
              </a:rPr>
              <a:t>codes play a fundamental role for in-depth analysis in </a:t>
            </a:r>
            <a:r>
              <a:rPr lang="en-US" sz="1800" u="sng" dirty="0" smtClean="0">
                <a:solidFill>
                  <a:schemeClr val="accent1"/>
                </a:solidFill>
              </a:rPr>
              <a:t>the forensic </a:t>
            </a:r>
            <a:r>
              <a:rPr lang="en-US" sz="1800" u="sng" dirty="0">
                <a:solidFill>
                  <a:schemeClr val="accent1"/>
                </a:solidFill>
              </a:rPr>
              <a:t>framework: both simplified routines and zone and </a:t>
            </a:r>
            <a:r>
              <a:rPr lang="en-US" sz="1800" u="sng" dirty="0" smtClean="0">
                <a:solidFill>
                  <a:schemeClr val="accent1"/>
                </a:solidFill>
              </a:rPr>
              <a:t>field </a:t>
            </a:r>
            <a:r>
              <a:rPr lang="it-IT" sz="1800" u="sng" dirty="0" err="1" smtClean="0">
                <a:solidFill>
                  <a:schemeClr val="accent1"/>
                </a:solidFill>
              </a:rPr>
              <a:t>models</a:t>
            </a:r>
            <a:r>
              <a:rPr lang="it-IT" sz="1800" u="sng" dirty="0" smtClean="0">
                <a:solidFill>
                  <a:schemeClr val="accent1"/>
                </a:solidFill>
              </a:rPr>
              <a:t> </a:t>
            </a:r>
            <a:r>
              <a:rPr lang="it-IT" sz="1800" u="sng" dirty="0">
                <a:solidFill>
                  <a:schemeClr val="accent1"/>
                </a:solidFill>
              </a:rPr>
              <a:t>are </a:t>
            </a:r>
            <a:r>
              <a:rPr lang="it-IT" sz="1800" u="sng" dirty="0" err="1">
                <a:solidFill>
                  <a:schemeClr val="accent1"/>
                </a:solidFill>
              </a:rPr>
              <a:t>explicitly</a:t>
            </a:r>
            <a:r>
              <a:rPr lang="it-IT" sz="1800" u="sng" dirty="0">
                <a:solidFill>
                  <a:schemeClr val="accent1"/>
                </a:solidFill>
              </a:rPr>
              <a:t> </a:t>
            </a:r>
            <a:r>
              <a:rPr lang="it-IT" sz="1800" u="sng" dirty="0" err="1" smtClean="0">
                <a:solidFill>
                  <a:schemeClr val="accent1"/>
                </a:solidFill>
              </a:rPr>
              <a:t>quoted</a:t>
            </a:r>
            <a:r>
              <a:rPr lang="it-IT" sz="1800" u="sng" dirty="0">
                <a:solidFill>
                  <a:schemeClr val="accent1"/>
                </a:solidFill>
              </a:rPr>
              <a:t>.</a:t>
            </a:r>
            <a:endParaRPr lang="sv-SE" sz="1800" u="sng" dirty="0" smtClean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39443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Fire scenario reconstruction</a:t>
            </a:r>
            <a:endParaRPr kumimoji="0" lang="en-US" sz="4400" b="0" i="0" u="none" strike="noStrike" kern="0" cap="none" spc="0" normalizeH="0" baseline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33400" y="11430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n-US" sz="1800" u="sng" dirty="0" smtClean="0">
                <a:solidFill>
                  <a:schemeClr val="accent1"/>
                </a:solidFill>
              </a:rPr>
              <a:t>NIST, on </a:t>
            </a:r>
            <a:r>
              <a:rPr lang="en-US" sz="1800" u="sng" dirty="0">
                <a:solidFill>
                  <a:schemeClr val="accent1"/>
                </a:solidFill>
              </a:rPr>
              <a:t>behalf of the FEMA (</a:t>
            </a:r>
            <a:r>
              <a:rPr lang="en-US" sz="1800" u="sng" dirty="0" smtClean="0">
                <a:solidFill>
                  <a:schemeClr val="accent1"/>
                </a:solidFill>
              </a:rPr>
              <a:t>Federal Emergency </a:t>
            </a:r>
            <a:r>
              <a:rPr lang="en-US" sz="1800" u="sng" dirty="0">
                <a:solidFill>
                  <a:schemeClr val="accent1"/>
                </a:solidFill>
              </a:rPr>
              <a:t>Management Agency) </a:t>
            </a:r>
            <a:r>
              <a:rPr lang="en-US" sz="1800" u="sng" dirty="0" smtClean="0">
                <a:solidFill>
                  <a:schemeClr val="accent1"/>
                </a:solidFill>
              </a:rPr>
              <a:t>investigated (2002) </a:t>
            </a:r>
            <a:r>
              <a:rPr lang="en-US" sz="1800" u="sng" dirty="0">
                <a:solidFill>
                  <a:schemeClr val="accent1"/>
                </a:solidFill>
              </a:rPr>
              <a:t>the danger of the release of flammable liquids in the form of sprays and this </a:t>
            </a:r>
            <a:r>
              <a:rPr lang="en-US" sz="1800" u="sng" dirty="0" smtClean="0">
                <a:solidFill>
                  <a:schemeClr val="accent1"/>
                </a:solidFill>
              </a:rPr>
              <a:t>danger was </a:t>
            </a:r>
            <a:r>
              <a:rPr lang="en-US" sz="1800" u="sng" dirty="0">
                <a:solidFill>
                  <a:schemeClr val="accent1"/>
                </a:solidFill>
              </a:rPr>
              <a:t>also assessed by conducting a number of real </a:t>
            </a:r>
            <a:r>
              <a:rPr lang="en-US" sz="1800" u="sng" dirty="0" smtClean="0">
                <a:solidFill>
                  <a:schemeClr val="accent1"/>
                </a:solidFill>
              </a:rPr>
              <a:t>tests.</a:t>
            </a:r>
            <a:r>
              <a:rPr lang="en-US" sz="1800" dirty="0" smtClean="0">
                <a:solidFill>
                  <a:schemeClr val="accent1"/>
                </a:solidFill>
              </a:rPr>
              <a:t> Those tests were </a:t>
            </a:r>
            <a:r>
              <a:rPr lang="en-US" sz="1800" dirty="0">
                <a:solidFill>
                  <a:schemeClr val="accent1"/>
                </a:solidFill>
              </a:rPr>
              <a:t>in fact similar to the activity that was later conducted by </a:t>
            </a:r>
            <a:r>
              <a:rPr lang="en-US" sz="1800" dirty="0" smtClean="0">
                <a:solidFill>
                  <a:schemeClr val="accent1"/>
                </a:solidFill>
              </a:rPr>
              <a:t>the U.S</a:t>
            </a:r>
            <a:r>
              <a:rPr lang="en-US" sz="1800" dirty="0">
                <a:solidFill>
                  <a:schemeClr val="accent1"/>
                </a:solidFill>
              </a:rPr>
              <a:t>. Navy to test the consequences of the accidental release </a:t>
            </a:r>
            <a:r>
              <a:rPr lang="en-US" sz="1800" dirty="0" smtClean="0">
                <a:solidFill>
                  <a:schemeClr val="accent1"/>
                </a:solidFill>
              </a:rPr>
              <a:t>of hydraulic </a:t>
            </a:r>
            <a:r>
              <a:rPr lang="en-US" sz="1800" dirty="0">
                <a:solidFill>
                  <a:schemeClr val="accent1"/>
                </a:solidFill>
              </a:rPr>
              <a:t>flammable oil at high pressure at a real 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algn="just"/>
            <a:endParaRPr lang="en-US" sz="1800" dirty="0">
              <a:solidFill>
                <a:schemeClr val="accent1"/>
              </a:solidFill>
            </a:endParaRPr>
          </a:p>
          <a:p>
            <a:pPr algn="just"/>
            <a:r>
              <a:rPr lang="en-US" b="1" u="sng" dirty="0" smtClean="0">
                <a:solidFill>
                  <a:schemeClr val="accent1"/>
                </a:solidFill>
              </a:rPr>
              <a:t>U.S. Navy: danger </a:t>
            </a:r>
            <a:r>
              <a:rPr lang="en-US" b="1" u="sng" dirty="0">
                <a:solidFill>
                  <a:schemeClr val="accent1"/>
                </a:solidFill>
              </a:rPr>
              <a:t>of hydraulic oil, even for releases </a:t>
            </a:r>
            <a:r>
              <a:rPr lang="en-US" b="1" u="sng" dirty="0" smtClean="0">
                <a:solidFill>
                  <a:schemeClr val="accent1"/>
                </a:solidFill>
              </a:rPr>
              <a:t>of limited </a:t>
            </a:r>
            <a:r>
              <a:rPr lang="en-US" b="1" u="sng" dirty="0">
                <a:solidFill>
                  <a:schemeClr val="accent1"/>
                </a:solidFill>
              </a:rPr>
              <a:t>quantities of fuel, is described </a:t>
            </a:r>
            <a:r>
              <a:rPr lang="en-US" b="1" u="sng" dirty="0" smtClean="0">
                <a:solidFill>
                  <a:schemeClr val="accent1"/>
                </a:solidFill>
              </a:rPr>
              <a:t>clearly.</a:t>
            </a:r>
          </a:p>
          <a:p>
            <a:pPr algn="just"/>
            <a:endParaRPr lang="en-US" sz="1800" dirty="0">
              <a:solidFill>
                <a:schemeClr val="accent1"/>
              </a:solidFill>
            </a:endParaRPr>
          </a:p>
          <a:p>
            <a:pPr algn="just"/>
            <a:r>
              <a:rPr lang="en-US" sz="1800" u="sng" dirty="0" smtClean="0">
                <a:solidFill>
                  <a:schemeClr val="accent1"/>
                </a:solidFill>
              </a:rPr>
              <a:t>The </a:t>
            </a:r>
            <a:r>
              <a:rPr lang="en-US" sz="1800" u="sng" dirty="0">
                <a:solidFill>
                  <a:schemeClr val="accent1"/>
                </a:solidFill>
              </a:rPr>
              <a:t>real, full-scale experiments conducted by the U.S</a:t>
            </a:r>
            <a:r>
              <a:rPr lang="en-US" sz="1800" u="sng" dirty="0" smtClean="0">
                <a:solidFill>
                  <a:schemeClr val="accent1"/>
                </a:solidFill>
              </a:rPr>
              <a:t>. Navy </a:t>
            </a:r>
            <a:r>
              <a:rPr lang="en-US" sz="1800" u="sng" dirty="0">
                <a:solidFill>
                  <a:schemeClr val="accent1"/>
                </a:solidFill>
              </a:rPr>
              <a:t>are comparable with the data used by the authors for </a:t>
            </a:r>
            <a:r>
              <a:rPr lang="en-US" sz="1800" u="sng" dirty="0" smtClean="0">
                <a:solidFill>
                  <a:schemeClr val="accent1"/>
                </a:solidFill>
              </a:rPr>
              <a:t>the simulation </a:t>
            </a:r>
            <a:r>
              <a:rPr lang="en-US" sz="1800" u="sng" dirty="0">
                <a:solidFill>
                  <a:schemeClr val="accent1"/>
                </a:solidFill>
              </a:rPr>
              <a:t>of the </a:t>
            </a:r>
            <a:r>
              <a:rPr lang="en-US" sz="1800" u="sng" dirty="0" smtClean="0">
                <a:solidFill>
                  <a:schemeClr val="accent1"/>
                </a:solidFill>
              </a:rPr>
              <a:t>ThyssenKrupp </a:t>
            </a:r>
            <a:r>
              <a:rPr lang="en-US" sz="1800" u="sng" dirty="0">
                <a:solidFill>
                  <a:schemeClr val="accent1"/>
                </a:solidFill>
              </a:rPr>
              <a:t>accident</a:t>
            </a:r>
            <a:r>
              <a:rPr lang="en-US" sz="1800" dirty="0">
                <a:solidFill>
                  <a:schemeClr val="accent1"/>
                </a:solidFill>
              </a:rPr>
              <a:t>, e.g. a pressure </a:t>
            </a:r>
            <a:r>
              <a:rPr lang="en-US" sz="1800" dirty="0" smtClean="0">
                <a:solidFill>
                  <a:schemeClr val="accent1"/>
                </a:solidFill>
              </a:rPr>
              <a:t>range from </a:t>
            </a:r>
            <a:r>
              <a:rPr lang="en-US" sz="1800" dirty="0">
                <a:solidFill>
                  <a:schemeClr val="accent1"/>
                </a:solidFill>
              </a:rPr>
              <a:t>69 bar to 103.4 bar, a released fluid with a combustion heat </a:t>
            </a:r>
            <a:r>
              <a:rPr lang="en-US" sz="1800" dirty="0" smtClean="0">
                <a:solidFill>
                  <a:schemeClr val="accent1"/>
                </a:solidFill>
              </a:rPr>
              <a:t>of 42.7 MJ/kg, and </a:t>
            </a:r>
            <a:r>
              <a:rPr lang="en-US" sz="1800" dirty="0">
                <a:solidFill>
                  <a:schemeClr val="accent1"/>
                </a:solidFill>
              </a:rPr>
              <a:t>a similar viscosity. 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algn="just"/>
            <a:endParaRPr lang="en-US" sz="1800" dirty="0">
              <a:solidFill>
                <a:schemeClr val="accent1"/>
              </a:solidFill>
            </a:endParaRPr>
          </a:p>
          <a:p>
            <a:pPr algn="just"/>
            <a:r>
              <a:rPr lang="en-US" sz="1800" dirty="0" smtClean="0">
                <a:solidFill>
                  <a:schemeClr val="accent1"/>
                </a:solidFill>
              </a:rPr>
              <a:t>First </a:t>
            </a:r>
            <a:r>
              <a:rPr lang="en-US" sz="1800" dirty="0">
                <a:solidFill>
                  <a:schemeClr val="accent1"/>
                </a:solidFill>
              </a:rPr>
              <a:t>the authors </a:t>
            </a:r>
            <a:r>
              <a:rPr lang="en-US" sz="1800" u="sng" dirty="0" smtClean="0">
                <a:solidFill>
                  <a:schemeClr val="accent1"/>
                </a:solidFill>
              </a:rPr>
              <a:t>validated FDS </a:t>
            </a:r>
            <a:r>
              <a:rPr lang="en-US" sz="1800" u="sng" dirty="0">
                <a:solidFill>
                  <a:schemeClr val="accent1"/>
                </a:solidFill>
              </a:rPr>
              <a:t>against the </a:t>
            </a:r>
            <a:r>
              <a:rPr lang="en-US" sz="1800" u="sng" dirty="0" smtClean="0">
                <a:solidFill>
                  <a:schemeClr val="accent1"/>
                </a:solidFill>
              </a:rPr>
              <a:t>experimental results by the </a:t>
            </a:r>
            <a:r>
              <a:rPr lang="en-US" sz="1800" u="sng" dirty="0">
                <a:solidFill>
                  <a:schemeClr val="accent1"/>
                </a:solidFill>
              </a:rPr>
              <a:t>U.S. </a:t>
            </a:r>
            <a:r>
              <a:rPr lang="en-US" sz="1800" u="sng" dirty="0" smtClean="0">
                <a:solidFill>
                  <a:schemeClr val="accent1"/>
                </a:solidFill>
              </a:rPr>
              <a:t>Navy</a:t>
            </a:r>
            <a:r>
              <a:rPr lang="en-US" sz="1800" dirty="0" smtClean="0">
                <a:solidFill>
                  <a:schemeClr val="accent1"/>
                </a:solidFill>
              </a:rPr>
              <a:t>. On </a:t>
            </a:r>
            <a:r>
              <a:rPr lang="en-US" sz="1800" dirty="0">
                <a:solidFill>
                  <a:schemeClr val="accent1"/>
                </a:solidFill>
              </a:rPr>
              <a:t>this basis, FDS has been employed to </a:t>
            </a:r>
            <a:r>
              <a:rPr lang="en-US" sz="1800" dirty="0" smtClean="0">
                <a:solidFill>
                  <a:schemeClr val="accent1"/>
                </a:solidFill>
              </a:rPr>
              <a:t>reconstruct the </a:t>
            </a:r>
            <a:r>
              <a:rPr lang="en-US" sz="1800" dirty="0">
                <a:solidFill>
                  <a:schemeClr val="accent1"/>
                </a:solidFill>
              </a:rPr>
              <a:t>accidental release and fire that actually occurred at </a:t>
            </a:r>
            <a:r>
              <a:rPr lang="en-US" sz="1800" dirty="0" smtClean="0">
                <a:solidFill>
                  <a:schemeClr val="accent1"/>
                </a:solidFill>
              </a:rPr>
              <a:t>the </a:t>
            </a:r>
            <a:r>
              <a:rPr lang="it-IT" sz="1800" dirty="0" err="1" smtClean="0">
                <a:solidFill>
                  <a:schemeClr val="accent1"/>
                </a:solidFill>
              </a:rPr>
              <a:t>ThyssenKrupp</a:t>
            </a:r>
            <a:r>
              <a:rPr lang="it-IT" sz="1800" dirty="0" smtClean="0">
                <a:solidFill>
                  <a:schemeClr val="accent1"/>
                </a:solidFill>
              </a:rPr>
              <a:t> </a:t>
            </a:r>
            <a:r>
              <a:rPr lang="it-IT" sz="1800" dirty="0" err="1">
                <a:solidFill>
                  <a:schemeClr val="accent1"/>
                </a:solidFill>
              </a:rPr>
              <a:t>plant</a:t>
            </a:r>
            <a:r>
              <a:rPr lang="it-IT" sz="1800" dirty="0">
                <a:solidFill>
                  <a:schemeClr val="accent1"/>
                </a:solidFill>
              </a:rPr>
              <a:t> in </a:t>
            </a:r>
            <a:r>
              <a:rPr lang="it-IT" sz="1800" dirty="0" err="1">
                <a:solidFill>
                  <a:schemeClr val="accent1"/>
                </a:solidFill>
              </a:rPr>
              <a:t>Turin</a:t>
            </a:r>
            <a:r>
              <a:rPr lang="it-IT" sz="1800" dirty="0">
                <a:solidFill>
                  <a:schemeClr val="accent1"/>
                </a:solidFill>
              </a:rPr>
              <a:t>.</a:t>
            </a:r>
            <a:r>
              <a:rPr lang="en-US" sz="1800" dirty="0">
                <a:solidFill>
                  <a:schemeClr val="accent1"/>
                </a:solidFill>
              </a:rPr>
              <a:t>  </a:t>
            </a:r>
            <a:endParaRPr lang="sv-SE" sz="1800" dirty="0">
              <a:solidFill>
                <a:schemeClr val="accent1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211058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Fire scenario reconstruction</a:t>
            </a:r>
            <a:endParaRPr kumimoji="0" lang="en-US" sz="4400" b="0" i="0" u="none" strike="noStrike" kern="0" cap="none" spc="0" normalizeH="0" baseline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33400" y="1143000"/>
            <a:ext cx="7772400" cy="395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n-US" sz="2000" dirty="0" smtClean="0">
                <a:solidFill>
                  <a:schemeClr val="accent1"/>
                </a:solidFill>
              </a:rPr>
              <a:t>The </a:t>
            </a:r>
            <a:r>
              <a:rPr lang="en-US" sz="2000" dirty="0">
                <a:solidFill>
                  <a:schemeClr val="accent1"/>
                </a:solidFill>
              </a:rPr>
              <a:t>simulation </a:t>
            </a:r>
            <a:r>
              <a:rPr lang="en-US" sz="2000" dirty="0" smtClean="0">
                <a:solidFill>
                  <a:schemeClr val="accent1"/>
                </a:solidFill>
              </a:rPr>
              <a:t>activities helped </a:t>
            </a:r>
            <a:r>
              <a:rPr lang="en-US" sz="2000" dirty="0">
                <a:solidFill>
                  <a:schemeClr val="accent1"/>
                </a:solidFill>
              </a:rPr>
              <a:t>the Authors to describe the consequences of the </a:t>
            </a:r>
            <a:r>
              <a:rPr lang="en-US" sz="2000" dirty="0" smtClean="0">
                <a:solidFill>
                  <a:schemeClr val="accent1"/>
                </a:solidFill>
              </a:rPr>
              <a:t>accident in </a:t>
            </a:r>
            <a:r>
              <a:rPr lang="en-US" sz="2000" dirty="0">
                <a:solidFill>
                  <a:schemeClr val="accent1"/>
                </a:solidFill>
              </a:rPr>
              <a:t>order </a:t>
            </a:r>
            <a:r>
              <a:rPr lang="en-US" sz="2000" u="sng" dirty="0">
                <a:solidFill>
                  <a:schemeClr val="accent1"/>
                </a:solidFill>
              </a:rPr>
              <a:t>to define the real risk for the operators and</a:t>
            </a:r>
            <a:r>
              <a:rPr lang="en-US" sz="2000" dirty="0" smtClean="0">
                <a:solidFill>
                  <a:schemeClr val="accent1"/>
                </a:solidFill>
              </a:rPr>
              <a:t>, subsequently</a:t>
            </a:r>
            <a:r>
              <a:rPr lang="en-US" sz="2000" dirty="0">
                <a:solidFill>
                  <a:schemeClr val="accent1"/>
                </a:solidFill>
              </a:rPr>
              <a:t>, to:</a:t>
            </a:r>
          </a:p>
          <a:p>
            <a:pPr algn="just"/>
            <a:endParaRPr lang="en-US" sz="2000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solidFill>
                  <a:schemeClr val="accent1"/>
                </a:solidFill>
              </a:rPr>
              <a:t>verify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>
                <a:solidFill>
                  <a:schemeClr val="accent1"/>
                </a:solidFill>
              </a:rPr>
              <a:t>whether the calculated risk level </a:t>
            </a:r>
            <a:r>
              <a:rPr lang="en-US" sz="2000" b="1" dirty="0" smtClean="0">
                <a:solidFill>
                  <a:schemeClr val="accent1"/>
                </a:solidFill>
              </a:rPr>
              <a:t>corresponded to </a:t>
            </a:r>
            <a:r>
              <a:rPr lang="en-US" sz="2000" b="1" dirty="0">
                <a:solidFill>
                  <a:schemeClr val="accent1"/>
                </a:solidFill>
              </a:rPr>
              <a:t>the level formally declared by the Owner (in the </a:t>
            </a:r>
            <a:r>
              <a:rPr lang="en-US" sz="2000" b="1" dirty="0" smtClean="0">
                <a:solidFill>
                  <a:schemeClr val="accent1"/>
                </a:solidFill>
              </a:rPr>
              <a:t>risk assessments </a:t>
            </a:r>
            <a:r>
              <a:rPr lang="en-US" sz="2000" b="1" dirty="0">
                <a:solidFill>
                  <a:schemeClr val="accent1"/>
                </a:solidFill>
              </a:rPr>
              <a:t>required by law) to the </a:t>
            </a:r>
            <a:r>
              <a:rPr lang="en-US" sz="2000" b="1" dirty="0" smtClean="0">
                <a:solidFill>
                  <a:schemeClr val="accent1"/>
                </a:solidFill>
              </a:rPr>
              <a:t>AHJ;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accent1"/>
                </a:solidFill>
              </a:rPr>
              <a:t>verify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</a:rPr>
              <a:t>whether different </a:t>
            </a:r>
            <a:r>
              <a:rPr lang="en-US" sz="2000" b="1" dirty="0">
                <a:solidFill>
                  <a:schemeClr val="accent1"/>
                </a:solidFill>
              </a:rPr>
              <a:t>scenarios could have exposed the operators to </a:t>
            </a:r>
            <a:r>
              <a:rPr lang="en-US" sz="2000" b="1" dirty="0" smtClean="0">
                <a:solidFill>
                  <a:schemeClr val="accent1"/>
                </a:solidFill>
              </a:rPr>
              <a:t>similar risks </a:t>
            </a:r>
            <a:r>
              <a:rPr lang="en-US" sz="2000" b="1" dirty="0">
                <a:solidFill>
                  <a:schemeClr val="accent1"/>
                </a:solidFill>
              </a:rPr>
              <a:t>(</a:t>
            </a:r>
            <a:r>
              <a:rPr lang="en-US" sz="2000" b="1" u="sng" dirty="0">
                <a:solidFill>
                  <a:schemeClr val="accent1"/>
                </a:solidFill>
              </a:rPr>
              <a:t>e.g. with limited releases</a:t>
            </a:r>
            <a:r>
              <a:rPr lang="en-US" sz="2000" b="1" dirty="0">
                <a:solidFill>
                  <a:schemeClr val="accent1"/>
                </a:solidFill>
              </a:rPr>
              <a:t>, with retarded ignition, etc.).</a:t>
            </a:r>
            <a:endParaRPr lang="sv-SE" sz="2000" b="1" dirty="0">
              <a:solidFill>
                <a:schemeClr val="accent1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36962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23357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9" y="169073"/>
            <a:ext cx="8721969" cy="316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60" y="3382665"/>
            <a:ext cx="439102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36962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23823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85" y="254000"/>
            <a:ext cx="6810375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117616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9" y="159400"/>
            <a:ext cx="7889862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24903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59" y="167425"/>
            <a:ext cx="8126177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288408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FFFF66"/>
                </a:solidFill>
              </a:rPr>
              <a:t>The </a:t>
            </a:r>
            <a:r>
              <a:rPr lang="it-IT" dirty="0" err="1" smtClean="0">
                <a:solidFill>
                  <a:srgbClr val="FFFF66"/>
                </a:solidFill>
              </a:rPr>
              <a:t>Thyssen</a:t>
            </a:r>
            <a:r>
              <a:rPr lang="it-IT" dirty="0" smtClean="0">
                <a:solidFill>
                  <a:srgbClr val="FFFF66"/>
                </a:solidFill>
              </a:rPr>
              <a:t> Krupp </a:t>
            </a:r>
            <a:r>
              <a:rPr lang="it-IT" dirty="0" err="1" smtClean="0">
                <a:solidFill>
                  <a:srgbClr val="FFFF66"/>
                </a:solidFill>
              </a:rPr>
              <a:t>fire</a:t>
            </a:r>
            <a:endParaRPr lang="it-IT" dirty="0" smtClean="0">
              <a:solidFill>
                <a:srgbClr val="FFFF66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33400" y="12192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 dirty="0" smtClean="0">
                <a:solidFill>
                  <a:srgbClr val="66FF33"/>
                </a:solidFill>
              </a:rPr>
              <a:t>Location: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Thyssen Krupp plant, Turin, 12/06/2007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sv-SE" sz="2800" dirty="0" smtClean="0">
                <a:solidFill>
                  <a:srgbClr val="66FF33"/>
                </a:solidFill>
              </a:rPr>
              <a:t>Plant Involved:</a:t>
            </a:r>
          </a:p>
          <a:p>
            <a:pPr marL="574675" algn="l">
              <a:lnSpc>
                <a:spcPct val="90000"/>
              </a:lnSpc>
              <a:spcBef>
                <a:spcPct val="20000"/>
              </a:spcBef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Pickling and Annealing line N° 5, inlet (unrolling) section.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sv-SE" sz="2800" dirty="0" smtClean="0">
                <a:solidFill>
                  <a:srgbClr val="66FF33"/>
                </a:solidFill>
              </a:rPr>
              <a:t>Main features</a:t>
            </a:r>
          </a:p>
          <a:p>
            <a:pPr marL="574675" algn="l">
              <a:lnSpc>
                <a:spcPct val="90000"/>
              </a:lnSpc>
              <a:spcBef>
                <a:spcPct val="20000"/>
              </a:spcBef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Small oil and paper fire which suddenly evolved into a jet fire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sv-SE" sz="2800" dirty="0" smtClean="0">
                <a:solidFill>
                  <a:srgbClr val="66FF33"/>
                </a:solidFill>
              </a:rPr>
              <a:t>Personnel directly involved:</a:t>
            </a:r>
          </a:p>
          <a:p>
            <a:pPr marL="574675" algn="l">
              <a:lnSpc>
                <a:spcPct val="90000"/>
              </a:lnSpc>
              <a:spcBef>
                <a:spcPct val="20000"/>
              </a:spcBef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8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sv-SE" sz="2800" dirty="0" smtClean="0">
                <a:solidFill>
                  <a:srgbClr val="66FF33"/>
                </a:solidFill>
              </a:rPr>
              <a:t>Fatalities:</a:t>
            </a:r>
          </a:p>
          <a:p>
            <a:pPr marL="574675" algn="l">
              <a:lnSpc>
                <a:spcPct val="90000"/>
              </a:lnSpc>
              <a:spcBef>
                <a:spcPct val="20000"/>
              </a:spcBef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43" y="175846"/>
            <a:ext cx="3935393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15" y="175846"/>
            <a:ext cx="3880830" cy="291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40" y="3349701"/>
            <a:ext cx="1970210" cy="262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3349700"/>
            <a:ext cx="1970210" cy="262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388066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7424"/>
            <a:ext cx="7772400" cy="745901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Summary of investigation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304800" y="905706"/>
          <a:ext cx="8534400" cy="5498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3124200"/>
                <a:gridCol w="3581400"/>
              </a:tblGrid>
              <a:tr h="331223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2400" dirty="0">
                          <a:latin typeface="Arial"/>
                          <a:ea typeface="Times New Roman"/>
                          <a:cs typeface="Times New Roman"/>
                        </a:rPr>
                        <a:t>Activity</a:t>
                      </a:r>
                      <a:endParaRPr lang="en-US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2400" dirty="0">
                          <a:latin typeface="Arial"/>
                          <a:ea typeface="Times New Roman"/>
                          <a:cs typeface="Times New Roman"/>
                        </a:rPr>
                        <a:t>Evidences</a:t>
                      </a:r>
                      <a:endParaRPr lang="en-US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2400" dirty="0">
                          <a:latin typeface="Arial"/>
                          <a:ea typeface="Times New Roman"/>
                          <a:cs typeface="Times New Roman"/>
                        </a:rPr>
                        <a:t>Deductions</a:t>
                      </a:r>
                      <a:endParaRPr lang="en-US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1603198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Site survey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Heat and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fire damage,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endParaRPr lang="en-GB" sz="16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State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of the coils,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position,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endParaRPr lang="en-GB" sz="16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Scratching of coil against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the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carpentry (290 m),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endParaRPr lang="en-GB" sz="16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Paper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spread along the line. </a:t>
                      </a:r>
                      <a:endParaRPr lang="en-GB" sz="16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Residue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of carbonised paper in the area of the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flattener.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Area reached by the jet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fire,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Area reached by the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fire,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Axial coil position not correct.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Shift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of coil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N° 1 toward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the side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carpentry,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Scratching lasted</a:t>
                      </a:r>
                      <a:r>
                        <a:rPr lang="en-GB" sz="1600" baseline="0" dirty="0" smtClean="0">
                          <a:latin typeface="Arial"/>
                          <a:ea typeface="Times New Roman"/>
                          <a:cs typeface="Times New Roman"/>
                        </a:rPr>
                        <a:t> several minutes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Scratching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occurred above the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flattener,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Combustible material in the area.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  <a:tr h="525136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  <a:cs typeface="Times New Roman"/>
                        </a:rPr>
                        <a:t>Documents on Risk analysis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Fire risk evaluation. The area was considered at medium risk according to Italian regulation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No fire detection systems were provided.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  <a:tr h="1064167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Documents examination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Times New Roman"/>
                        </a:rPr>
                        <a:t>pertaining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to technical description of plants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The complete inventory of the hydraulic circuits involved in the fire. </a:t>
                      </a:r>
                      <a:endParaRPr lang="en-GB" sz="1600" dirty="0" smtClean="0"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Pipe state at the moment,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Circuits working pressure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were identified.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The pipe that collapse first one was identified,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on the basis of position, direction, and because it was under pressure at normal conditions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Summary of investigation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52401" y="1143000"/>
          <a:ext cx="8839200" cy="4157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507"/>
                <a:gridCol w="3630386"/>
                <a:gridCol w="3709307"/>
              </a:tblGrid>
              <a:tr h="331223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2400" dirty="0">
                          <a:latin typeface="Arial"/>
                          <a:ea typeface="Times New Roman"/>
                          <a:cs typeface="Times New Roman"/>
                        </a:rPr>
                        <a:t>Activity</a:t>
                      </a:r>
                      <a:endParaRPr lang="en-US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2400" dirty="0">
                          <a:latin typeface="Arial"/>
                          <a:ea typeface="Times New Roman"/>
                          <a:cs typeface="Times New Roman"/>
                        </a:rPr>
                        <a:t>Evidences</a:t>
                      </a:r>
                      <a:endParaRPr lang="en-US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2400" dirty="0">
                          <a:latin typeface="Arial"/>
                          <a:ea typeface="Times New Roman"/>
                          <a:cs typeface="Times New Roman"/>
                        </a:rPr>
                        <a:t>Deductions</a:t>
                      </a:r>
                      <a:endParaRPr lang="en-US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 anchor="ctr"/>
                </a:tc>
              </a:tr>
              <a:tr h="1048276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Witnesses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The size and position of the initial fire.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The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size and shape of the jet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fire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Fire growth rate (roughly)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Small fire on the flattener at the beginning</a:t>
                      </a:r>
                      <a:endParaRPr lang="en-US" sz="16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08500" algn="r"/>
                        </a:tabLst>
                        <a:defRPr/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Fire grew in size after the first attempt to extinguish,</a:t>
                      </a:r>
                      <a:endParaRPr lang="en-US" sz="16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Fire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extinguishers unfit to control the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fire,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Sudden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jet fire spreading “like a wave”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  <a:tr h="142352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>
                          <a:latin typeface="Arial"/>
                          <a:ea typeface="Times New Roman"/>
                          <a:cs typeface="Times New Roman"/>
                        </a:rPr>
                        <a:t>Electronic data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The time scale of the events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Line start at 00.35’46”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Speed reduction by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workers at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00.45’45”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The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PLC lost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the </a:t>
                      </a:r>
                      <a:r>
                        <a:rPr lang="en-GB" sz="1600" dirty="0" smtClean="0">
                          <a:latin typeface="Arial"/>
                          <a:ea typeface="Times New Roman"/>
                          <a:cs typeface="Arial"/>
                        </a:rPr>
                        <a:t>sensors located close to the 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flattener at 00.48’24”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Line emergency stop (automatic) at 00.53’10” due to low oil level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47" y="894855"/>
            <a:ext cx="7246556" cy="557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103030"/>
            <a:ext cx="8839200" cy="85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Risk Assessment</a:t>
            </a:r>
            <a:endParaRPr kumimoji="0" lang="en-US" sz="4400" b="0" i="0" u="none" strike="noStrike" kern="0" cap="none" spc="0" normalizeH="0" baseline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869279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3400" y="1231005"/>
            <a:ext cx="7772400" cy="420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>
                <a:solidFill>
                  <a:srgbClr val="66FF33"/>
                </a:solidFill>
              </a:rPr>
              <a:t>Industrial accidents are the result of several causes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600" dirty="0" smtClean="0">
              <a:solidFill>
                <a:srgbClr val="66FF33"/>
              </a:solidFill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>
                <a:solidFill>
                  <a:srgbClr val="66FF33"/>
                </a:solidFill>
              </a:rPr>
              <a:t>In general the responsibilities are </a:t>
            </a:r>
            <a:r>
              <a:rPr lang="en-US" sz="2600" dirty="0" smtClean="0">
                <a:solidFill>
                  <a:srgbClr val="66FF33"/>
                </a:solidFill>
              </a:rPr>
              <a:t>shared by different actors</a:t>
            </a:r>
            <a:endParaRPr lang="en-US" sz="2600" dirty="0" smtClean="0">
              <a:solidFill>
                <a:srgbClr val="66FF33"/>
              </a:solidFill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600" dirty="0" smtClean="0">
              <a:solidFill>
                <a:srgbClr val="66FF33"/>
              </a:solidFill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>
                <a:solidFill>
                  <a:srgbClr val="66FF33"/>
                </a:solidFill>
              </a:rPr>
              <a:t>Only when </a:t>
            </a:r>
            <a:r>
              <a:rPr lang="en-US" sz="2600" u="sng" dirty="0" smtClean="0">
                <a:solidFill>
                  <a:srgbClr val="66FF33"/>
                </a:solidFill>
              </a:rPr>
              <a:t>all</a:t>
            </a:r>
            <a:r>
              <a:rPr lang="en-US" sz="2600" dirty="0" smtClean="0">
                <a:solidFill>
                  <a:srgbClr val="66FF33"/>
                </a:solidFill>
              </a:rPr>
              <a:t> the root causes have been individuated proper lessons could be learned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600" dirty="0" smtClean="0">
              <a:solidFill>
                <a:srgbClr val="66FF33"/>
              </a:solidFill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>
                <a:solidFill>
                  <a:srgbClr val="66FF33"/>
                </a:solidFill>
              </a:rPr>
              <a:t>CFD simulations  as a tool to discern between possible </a:t>
            </a:r>
            <a:r>
              <a:rPr lang="en-US" sz="2600" dirty="0" smtClean="0">
                <a:solidFill>
                  <a:srgbClr val="66FF33"/>
                </a:solidFill>
              </a:rPr>
              <a:t>dynamics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600" dirty="0" smtClean="0">
              <a:solidFill>
                <a:srgbClr val="66FF33"/>
              </a:solidFill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 smtClean="0">
                <a:solidFill>
                  <a:srgbClr val="66FF33"/>
                </a:solidFill>
              </a:rPr>
              <a:t>Material testing  is a necessary tool but…</a:t>
            </a:r>
            <a:endParaRPr lang="en-US" sz="2600" dirty="0" smtClean="0">
              <a:solidFill>
                <a:srgbClr val="66FF33"/>
              </a:solidFill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 dirty="0" smtClean="0">
              <a:solidFill>
                <a:srgbClr val="66FF33"/>
              </a:solidFill>
            </a:endParaRPr>
          </a:p>
          <a:p>
            <a:pPr marL="574675" indent="-65088" algn="just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19807" y="1143000"/>
            <a:ext cx="867800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The jet fire involved the entire area opposite the release </a:t>
            </a:r>
            <a:r>
              <a:rPr lang="en-US" sz="1600" dirty="0" smtClean="0">
                <a:solidFill>
                  <a:schemeClr val="accent1"/>
                </a:solidFill>
              </a:rPr>
              <a:t>point in </a:t>
            </a:r>
            <a:r>
              <a:rPr lang="en-US" sz="1600" dirty="0">
                <a:solidFill>
                  <a:schemeClr val="accent1"/>
                </a:solidFill>
              </a:rPr>
              <a:t>a direct manner and immediately created a serious risk </a:t>
            </a:r>
            <a:r>
              <a:rPr lang="en-US" sz="1600" dirty="0" smtClean="0">
                <a:solidFill>
                  <a:schemeClr val="accent1"/>
                </a:solidFill>
              </a:rPr>
              <a:t>for the </a:t>
            </a:r>
            <a:r>
              <a:rPr lang="en-US" sz="1600" dirty="0">
                <a:solidFill>
                  <a:schemeClr val="accent1"/>
                </a:solidFill>
              </a:rPr>
              <a:t>workers that were in the area of interest</a:t>
            </a:r>
            <a:r>
              <a:rPr lang="en-US" sz="1600" dirty="0" smtClean="0">
                <a:solidFill>
                  <a:schemeClr val="accent1"/>
                </a:solidFill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in fact conditions that could have lead to fatalities </a:t>
            </a:r>
            <a:r>
              <a:rPr lang="en-US" sz="1600" dirty="0" smtClean="0">
                <a:solidFill>
                  <a:schemeClr val="accent1"/>
                </a:solidFill>
              </a:rPr>
              <a:t>were recorded </a:t>
            </a:r>
            <a:r>
              <a:rPr lang="en-US" sz="1600" dirty="0">
                <a:solidFill>
                  <a:schemeClr val="accent1"/>
                </a:solidFill>
              </a:rPr>
              <a:t>almost immediately</a:t>
            </a:r>
            <a:r>
              <a:rPr lang="en-US" sz="1600" dirty="0" smtClean="0">
                <a:solidFill>
                  <a:schemeClr val="accent1"/>
                </a:solidFill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all the reference thresholds </a:t>
            </a:r>
            <a:r>
              <a:rPr lang="en-US" sz="1600" dirty="0" smtClean="0">
                <a:solidFill>
                  <a:schemeClr val="accent1"/>
                </a:solidFill>
              </a:rPr>
              <a:t>for </a:t>
            </a:r>
            <a:r>
              <a:rPr lang="en-US" sz="1600" dirty="0">
                <a:solidFill>
                  <a:schemeClr val="accent1"/>
                </a:solidFill>
              </a:rPr>
              <a:t>fire thermal </a:t>
            </a:r>
            <a:r>
              <a:rPr lang="en-US" sz="1600" dirty="0" smtClean="0">
                <a:solidFill>
                  <a:schemeClr val="accent1"/>
                </a:solidFill>
              </a:rPr>
              <a:t>radiation were </a:t>
            </a:r>
            <a:r>
              <a:rPr lang="en-US" sz="1600" dirty="0">
                <a:solidFill>
                  <a:schemeClr val="accent1"/>
                </a:solidFill>
              </a:rPr>
              <a:t>reached in the area (e.g. incident radiant heat, </a:t>
            </a:r>
            <a:r>
              <a:rPr lang="en-US" sz="1600" dirty="0" smtClean="0">
                <a:solidFill>
                  <a:schemeClr val="accent1"/>
                </a:solidFill>
              </a:rPr>
              <a:t>with a </a:t>
            </a:r>
            <a:r>
              <a:rPr lang="en-US" sz="1600" dirty="0">
                <a:solidFill>
                  <a:schemeClr val="accent1"/>
                </a:solidFill>
              </a:rPr>
              <a:t>value of 200 kW/m</a:t>
            </a:r>
            <a:r>
              <a:rPr lang="en-US" sz="1600" baseline="30000" dirty="0">
                <a:solidFill>
                  <a:schemeClr val="accent1"/>
                </a:solidFill>
              </a:rPr>
              <a:t>2</a:t>
            </a:r>
            <a:r>
              <a:rPr lang="en-US" sz="1600" dirty="0">
                <a:solidFill>
                  <a:schemeClr val="accent1"/>
                </a:solidFill>
              </a:rPr>
              <a:t>, on the wall in front of the release point</a:t>
            </a:r>
            <a:r>
              <a:rPr lang="en-US" sz="1600" dirty="0" smtClean="0">
                <a:solidFill>
                  <a:schemeClr val="accent1"/>
                </a:solidFill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a risk arose from both the direct and non-direct effects of </a:t>
            </a:r>
            <a:r>
              <a:rPr lang="en-US" sz="1600" dirty="0" smtClean="0">
                <a:solidFill>
                  <a:schemeClr val="accent1"/>
                </a:solidFill>
              </a:rPr>
              <a:t>the jet </a:t>
            </a:r>
            <a:r>
              <a:rPr lang="en-US" sz="1600" dirty="0">
                <a:solidFill>
                  <a:schemeClr val="accent1"/>
                </a:solidFill>
              </a:rPr>
              <a:t>fire and it was also related to the flame extension, </a:t>
            </a:r>
            <a:r>
              <a:rPr lang="en-US" sz="1600" dirty="0" smtClean="0">
                <a:solidFill>
                  <a:schemeClr val="accent1"/>
                </a:solidFill>
              </a:rPr>
              <a:t>thermal radiation </a:t>
            </a:r>
            <a:r>
              <a:rPr lang="en-US" sz="1600" dirty="0">
                <a:solidFill>
                  <a:schemeClr val="accent1"/>
                </a:solidFill>
              </a:rPr>
              <a:t>and temperature rise in the compartment area;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/>
                </a:solidFill>
              </a:rPr>
              <a:t>the </a:t>
            </a:r>
            <a:r>
              <a:rPr lang="en-US" sz="1600" dirty="0">
                <a:solidFill>
                  <a:schemeClr val="accent1"/>
                </a:solidFill>
              </a:rPr>
              <a:t>combustion of the hydraulic </a:t>
            </a:r>
            <a:r>
              <a:rPr lang="en-US" sz="1600" dirty="0" smtClean="0">
                <a:solidFill>
                  <a:schemeClr val="accent1"/>
                </a:solidFill>
              </a:rPr>
              <a:t>oil was </a:t>
            </a:r>
            <a:r>
              <a:rPr lang="en-US" sz="1600" dirty="0">
                <a:solidFill>
                  <a:schemeClr val="accent1"/>
                </a:solidFill>
              </a:rPr>
              <a:t>characterized by a </a:t>
            </a:r>
            <a:r>
              <a:rPr lang="en-US" sz="1600" dirty="0" smtClean="0">
                <a:solidFill>
                  <a:schemeClr val="accent1"/>
                </a:solidFill>
              </a:rPr>
              <a:t>huge amount </a:t>
            </a:r>
            <a:r>
              <a:rPr lang="en-US" sz="1600" dirty="0">
                <a:solidFill>
                  <a:schemeClr val="accent1"/>
                </a:solidFill>
              </a:rPr>
              <a:t>of smoke and soot which </a:t>
            </a:r>
            <a:r>
              <a:rPr lang="en-US" sz="1600" dirty="0" smtClean="0">
                <a:solidFill>
                  <a:schemeClr val="accent1"/>
                </a:solidFill>
              </a:rPr>
              <a:t>worsen the </a:t>
            </a:r>
            <a:r>
              <a:rPr lang="en-US" sz="1600" dirty="0">
                <a:solidFill>
                  <a:schemeClr val="accent1"/>
                </a:solidFill>
              </a:rPr>
              <a:t>conditions in </a:t>
            </a:r>
            <a:r>
              <a:rPr lang="en-US" sz="1600" dirty="0" smtClean="0">
                <a:solidFill>
                  <a:schemeClr val="accent1"/>
                </a:solidFill>
              </a:rPr>
              <a:t>the </a:t>
            </a:r>
            <a:r>
              <a:rPr lang="it-IT" sz="1600" dirty="0" smtClean="0">
                <a:solidFill>
                  <a:schemeClr val="accent1"/>
                </a:solidFill>
              </a:rPr>
              <a:t>area;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 the jet was vertically and horizontally fragmented as a </a:t>
            </a:r>
            <a:r>
              <a:rPr lang="en-US" sz="1600" dirty="0" smtClean="0">
                <a:solidFill>
                  <a:schemeClr val="accent1"/>
                </a:solidFill>
              </a:rPr>
              <a:t>result of </a:t>
            </a:r>
            <a:r>
              <a:rPr lang="en-US" sz="1600" dirty="0">
                <a:solidFill>
                  <a:schemeClr val="accent1"/>
                </a:solidFill>
              </a:rPr>
              <a:t>the impact with the wall (and as a result of the impact </a:t>
            </a:r>
            <a:r>
              <a:rPr lang="en-US" sz="1600" dirty="0" smtClean="0">
                <a:solidFill>
                  <a:schemeClr val="accent1"/>
                </a:solidFill>
              </a:rPr>
              <a:t>with the </a:t>
            </a:r>
            <a:r>
              <a:rPr lang="en-US" sz="1600" dirty="0">
                <a:solidFill>
                  <a:schemeClr val="accent1"/>
                </a:solidFill>
              </a:rPr>
              <a:t>main plant structures in the area). This </a:t>
            </a:r>
            <a:r>
              <a:rPr lang="en-US" sz="1600" dirty="0" smtClean="0">
                <a:solidFill>
                  <a:schemeClr val="accent1"/>
                </a:solidFill>
              </a:rPr>
              <a:t>fragmentation allowed </a:t>
            </a:r>
            <a:r>
              <a:rPr lang="en-US" sz="1600" dirty="0">
                <a:solidFill>
                  <a:schemeClr val="accent1"/>
                </a:solidFill>
              </a:rPr>
              <a:t>a flame wall to build up that divided the </a:t>
            </a:r>
            <a:r>
              <a:rPr lang="en-US" sz="1600" dirty="0" smtClean="0">
                <a:solidFill>
                  <a:schemeClr val="accent1"/>
                </a:solidFill>
              </a:rPr>
              <a:t>compartments into </a:t>
            </a:r>
            <a:r>
              <a:rPr lang="en-US" sz="1600" dirty="0">
                <a:solidFill>
                  <a:schemeClr val="accent1"/>
                </a:solidFill>
              </a:rPr>
              <a:t>two parts (thus creating problems for the </a:t>
            </a:r>
            <a:r>
              <a:rPr lang="en-US" sz="1600" dirty="0" smtClean="0">
                <a:solidFill>
                  <a:schemeClr val="accent1"/>
                </a:solidFill>
              </a:rPr>
              <a:t>emergency procedures</a:t>
            </a:r>
            <a:r>
              <a:rPr lang="en-US" sz="1600" dirty="0">
                <a:solidFill>
                  <a:schemeClr val="accent1"/>
                </a:solidFill>
              </a:rPr>
              <a:t>) and it determined more serious </a:t>
            </a:r>
            <a:r>
              <a:rPr lang="en-US" sz="1600" dirty="0" smtClean="0">
                <a:solidFill>
                  <a:schemeClr val="accent1"/>
                </a:solidFill>
              </a:rPr>
              <a:t>conditions  in the area than a similar jet without the presence of fixed obstacles. The amplitude and the dispersion of the jet was in line with the status of the compartment after the real fire;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99648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Considerations from CFD</a:t>
            </a:r>
            <a:endParaRPr kumimoji="0" lang="en-US" sz="4400" b="0" i="0" u="none" strike="noStrike" kern="0" cap="none" spc="0" normalizeH="0" baseline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641834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3430" y="954782"/>
            <a:ext cx="8774723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/>
                </a:solidFill>
              </a:rPr>
              <a:t>the </a:t>
            </a:r>
            <a:r>
              <a:rPr lang="en-US" sz="1600" dirty="0">
                <a:solidFill>
                  <a:schemeClr val="accent1"/>
                </a:solidFill>
              </a:rPr>
              <a:t>fork-lift </a:t>
            </a:r>
            <a:r>
              <a:rPr lang="en-US" sz="1600" dirty="0" smtClean="0">
                <a:solidFill>
                  <a:schemeClr val="accent1"/>
                </a:solidFill>
              </a:rPr>
              <a:t>shielded a </a:t>
            </a:r>
            <a:r>
              <a:rPr lang="en-US" sz="1600" dirty="0">
                <a:solidFill>
                  <a:schemeClr val="accent1"/>
                </a:solidFill>
              </a:rPr>
              <a:t>worker located behind </a:t>
            </a:r>
            <a:r>
              <a:rPr lang="en-US" sz="1600" dirty="0" smtClean="0">
                <a:solidFill>
                  <a:schemeClr val="accent1"/>
                </a:solidFill>
              </a:rPr>
              <a:t>it from </a:t>
            </a:r>
            <a:r>
              <a:rPr lang="en-US" sz="1600" dirty="0">
                <a:solidFill>
                  <a:schemeClr val="accent1"/>
                </a:solidFill>
              </a:rPr>
              <a:t>the effects of the jet fire: this has been confirmed </a:t>
            </a:r>
            <a:r>
              <a:rPr lang="en-US" sz="1600" dirty="0" smtClean="0">
                <a:solidFill>
                  <a:schemeClr val="accent1"/>
                </a:solidFill>
              </a:rPr>
              <a:t>through an </a:t>
            </a:r>
            <a:r>
              <a:rPr lang="en-US" sz="1600" dirty="0">
                <a:solidFill>
                  <a:schemeClr val="accent1"/>
                </a:solidFill>
              </a:rPr>
              <a:t>evaluation of the damage to the fork-lift itself, which </a:t>
            </a:r>
            <a:r>
              <a:rPr lang="en-US" sz="1600" dirty="0" smtClean="0">
                <a:solidFill>
                  <a:schemeClr val="accent1"/>
                </a:solidFill>
              </a:rPr>
              <a:t>presented different </a:t>
            </a:r>
            <a:r>
              <a:rPr lang="en-US" sz="1600" dirty="0">
                <a:solidFill>
                  <a:schemeClr val="accent1"/>
                </a:solidFill>
              </a:rPr>
              <a:t>levels of damage on the two sides (the </a:t>
            </a:r>
            <a:r>
              <a:rPr lang="en-US" sz="1600" dirty="0" smtClean="0">
                <a:solidFill>
                  <a:schemeClr val="accent1"/>
                </a:solidFill>
              </a:rPr>
              <a:t>damage is </a:t>
            </a:r>
            <a:r>
              <a:rPr lang="en-US" sz="1600" dirty="0">
                <a:solidFill>
                  <a:schemeClr val="accent1"/>
                </a:solidFill>
              </a:rPr>
              <a:t>coherent with the shape and effects of the simulated flames</a:t>
            </a:r>
            <a:r>
              <a:rPr lang="en-US" sz="1600" dirty="0" smtClean="0">
                <a:solidFill>
                  <a:schemeClr val="accent1"/>
                </a:solidFill>
              </a:rPr>
              <a:t>);</a:t>
            </a:r>
          </a:p>
          <a:p>
            <a:pPr algn="just"/>
            <a:endParaRPr lang="en-US" sz="1600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u="sng" dirty="0" smtClean="0">
                <a:solidFill>
                  <a:srgbClr val="FFC000"/>
                </a:solidFill>
              </a:rPr>
              <a:t>HYPHOTESIS: the </a:t>
            </a:r>
            <a:r>
              <a:rPr lang="en-US" sz="1600" u="sng" dirty="0">
                <a:solidFill>
                  <a:srgbClr val="FFC000"/>
                </a:solidFill>
              </a:rPr>
              <a:t>release of hypothetically smaller quantities of hydraulic </a:t>
            </a:r>
            <a:r>
              <a:rPr lang="en-US" sz="1600" u="sng" dirty="0" smtClean="0">
                <a:solidFill>
                  <a:srgbClr val="FFC000"/>
                </a:solidFill>
              </a:rPr>
              <a:t>oil could </a:t>
            </a:r>
            <a:r>
              <a:rPr lang="en-US" sz="1600" u="sng" dirty="0">
                <a:solidFill>
                  <a:srgbClr val="FFC000"/>
                </a:solidFill>
              </a:rPr>
              <a:t>have exposed the workers who were possibly located </a:t>
            </a:r>
            <a:r>
              <a:rPr lang="en-US" sz="1600" u="sng" dirty="0" smtClean="0">
                <a:solidFill>
                  <a:srgbClr val="FFC000"/>
                </a:solidFill>
              </a:rPr>
              <a:t>at a </a:t>
            </a:r>
            <a:r>
              <a:rPr lang="en-US" sz="1600" u="sng" dirty="0">
                <a:solidFill>
                  <a:srgbClr val="FFC000"/>
                </a:solidFill>
              </a:rPr>
              <a:t>distance of 15 m to a serious risk (with limited </a:t>
            </a:r>
            <a:r>
              <a:rPr lang="en-US" sz="1600" u="sng" dirty="0" smtClean="0">
                <a:solidFill>
                  <a:srgbClr val="FFC000"/>
                </a:solidFill>
              </a:rPr>
              <a:t>effects compared </a:t>
            </a:r>
            <a:r>
              <a:rPr lang="en-US" sz="1600" u="sng" dirty="0">
                <a:solidFill>
                  <a:srgbClr val="FFC000"/>
                </a:solidFill>
              </a:rPr>
              <a:t>to the real jet-fire that occurred but which </a:t>
            </a:r>
            <a:r>
              <a:rPr lang="en-US" sz="1600" u="sng" dirty="0" smtClean="0">
                <a:solidFill>
                  <a:srgbClr val="FFC000"/>
                </a:solidFill>
              </a:rPr>
              <a:t>could have </a:t>
            </a:r>
            <a:r>
              <a:rPr lang="en-US" sz="1600" u="sng" dirty="0">
                <a:solidFill>
                  <a:srgbClr val="FFC000"/>
                </a:solidFill>
              </a:rPr>
              <a:t>significant consequences on people</a:t>
            </a:r>
            <a:r>
              <a:rPr lang="en-US" sz="1600" u="sng" dirty="0" smtClean="0">
                <a:solidFill>
                  <a:srgbClr val="FFC000"/>
                </a:solidFill>
              </a:rPr>
              <a:t>);</a:t>
            </a:r>
          </a:p>
          <a:p>
            <a:pPr algn="just"/>
            <a:endParaRPr lang="en-US" sz="1600" u="sng" dirty="0" smtClean="0">
              <a:solidFill>
                <a:srgbClr val="FFC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u="sng" dirty="0" smtClean="0">
                <a:solidFill>
                  <a:srgbClr val="FFC000"/>
                </a:solidFill>
              </a:rPr>
              <a:t>HYPHOTESIS: the </a:t>
            </a:r>
            <a:r>
              <a:rPr lang="en-US" sz="1600" u="sng" dirty="0">
                <a:solidFill>
                  <a:srgbClr val="FFC000"/>
                </a:solidFill>
              </a:rPr>
              <a:t>same </a:t>
            </a:r>
            <a:r>
              <a:rPr lang="en-US" sz="1600" u="sng" dirty="0" smtClean="0">
                <a:solidFill>
                  <a:srgbClr val="FFC000"/>
                </a:solidFill>
              </a:rPr>
              <a:t>considerations were </a:t>
            </a:r>
            <a:r>
              <a:rPr lang="en-US" sz="1600" u="sng" dirty="0">
                <a:solidFill>
                  <a:srgbClr val="FFC000"/>
                </a:solidFill>
              </a:rPr>
              <a:t>made for a hypothetical flash-fire considering </a:t>
            </a:r>
            <a:r>
              <a:rPr lang="en-US" sz="1600" u="sng" dirty="0" smtClean="0">
                <a:solidFill>
                  <a:srgbClr val="FFC000"/>
                </a:solidFill>
              </a:rPr>
              <a:t>that the </a:t>
            </a:r>
            <a:r>
              <a:rPr lang="en-US" sz="1600" u="sng" dirty="0">
                <a:solidFill>
                  <a:srgbClr val="FFC000"/>
                </a:solidFill>
              </a:rPr>
              <a:t>reference thresholds were reached in the same area (</a:t>
            </a:r>
            <a:r>
              <a:rPr lang="en-US" sz="1600" u="sng" dirty="0" smtClean="0">
                <a:solidFill>
                  <a:srgbClr val="FFC000"/>
                </a:solidFill>
              </a:rPr>
              <a:t>a distance </a:t>
            </a:r>
            <a:r>
              <a:rPr lang="en-US" sz="1600" u="sng" dirty="0">
                <a:solidFill>
                  <a:srgbClr val="FFC000"/>
                </a:solidFill>
              </a:rPr>
              <a:t>of 15 m for 0.5LFL from the release point in the case </a:t>
            </a:r>
            <a:r>
              <a:rPr lang="en-US" sz="1600" u="sng" dirty="0" smtClean="0">
                <a:solidFill>
                  <a:srgbClr val="FFC000"/>
                </a:solidFill>
              </a:rPr>
              <a:t>of the </a:t>
            </a:r>
            <a:r>
              <a:rPr lang="en-US" sz="1600" u="sng" dirty="0">
                <a:solidFill>
                  <a:srgbClr val="FFC000"/>
                </a:solidFill>
              </a:rPr>
              <a:t>release of </a:t>
            </a:r>
            <a:r>
              <a:rPr lang="en-US" sz="1600" u="sng" dirty="0" smtClean="0">
                <a:solidFill>
                  <a:srgbClr val="FFC000"/>
                </a:solidFill>
              </a:rPr>
              <a:t> down to 500 </a:t>
            </a:r>
            <a:r>
              <a:rPr lang="en-US" sz="1600" u="sng" dirty="0">
                <a:solidFill>
                  <a:srgbClr val="FFC000"/>
                </a:solidFill>
              </a:rPr>
              <a:t>cc of hydraulic oil</a:t>
            </a:r>
            <a:r>
              <a:rPr lang="en-US" sz="1600" u="sng" dirty="0" smtClean="0">
                <a:solidFill>
                  <a:srgbClr val="FFC000"/>
                </a:solidFill>
              </a:rPr>
              <a:t>);</a:t>
            </a:r>
          </a:p>
          <a:p>
            <a:pPr algn="just"/>
            <a:endParaRPr lang="en-US" sz="1600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/>
                </a:solidFill>
              </a:rPr>
              <a:t>the </a:t>
            </a:r>
            <a:r>
              <a:rPr lang="en-US" sz="1600" dirty="0">
                <a:solidFill>
                  <a:schemeClr val="accent1"/>
                </a:solidFill>
              </a:rPr>
              <a:t>real conditions could have been judged worse than </a:t>
            </a:r>
            <a:r>
              <a:rPr lang="en-US" sz="1600" dirty="0" smtClean="0">
                <a:solidFill>
                  <a:schemeClr val="accent1"/>
                </a:solidFill>
              </a:rPr>
              <a:t>then the </a:t>
            </a:r>
            <a:r>
              <a:rPr lang="en-US" sz="1600" dirty="0">
                <a:solidFill>
                  <a:schemeClr val="accent1"/>
                </a:solidFill>
              </a:rPr>
              <a:t>simulated ones because the simulations only </a:t>
            </a:r>
            <a:r>
              <a:rPr lang="en-US" sz="1600" dirty="0" smtClean="0">
                <a:solidFill>
                  <a:schemeClr val="accent1"/>
                </a:solidFill>
              </a:rPr>
              <a:t>considered one </a:t>
            </a:r>
            <a:r>
              <a:rPr lang="en-US" sz="1600" dirty="0">
                <a:solidFill>
                  <a:schemeClr val="accent1"/>
                </a:solidFill>
              </a:rPr>
              <a:t>single accidental release; it is very probable that the </a:t>
            </a:r>
            <a:r>
              <a:rPr lang="en-US" sz="1600" dirty="0" smtClean="0">
                <a:solidFill>
                  <a:schemeClr val="accent1"/>
                </a:solidFill>
              </a:rPr>
              <a:t>real evolution </a:t>
            </a:r>
            <a:r>
              <a:rPr lang="en-US" sz="1600" dirty="0">
                <a:solidFill>
                  <a:schemeClr val="accent1"/>
                </a:solidFill>
              </a:rPr>
              <a:t>of the fire involved several subsequent collapses: </a:t>
            </a:r>
            <a:r>
              <a:rPr lang="en-US" sz="1600" dirty="0" smtClean="0">
                <a:solidFill>
                  <a:schemeClr val="accent1"/>
                </a:solidFill>
              </a:rPr>
              <a:t>the simulation </a:t>
            </a:r>
            <a:r>
              <a:rPr lang="en-US" sz="1600" dirty="0">
                <a:solidFill>
                  <a:schemeClr val="accent1"/>
                </a:solidFill>
              </a:rPr>
              <a:t>of contemporary or slightly delayed releases </a:t>
            </a:r>
            <a:r>
              <a:rPr lang="en-US" sz="1600" dirty="0" smtClean="0">
                <a:solidFill>
                  <a:schemeClr val="accent1"/>
                </a:solidFill>
              </a:rPr>
              <a:t>from different </a:t>
            </a:r>
            <a:r>
              <a:rPr lang="en-US" sz="1600" dirty="0">
                <a:solidFill>
                  <a:schemeClr val="accent1"/>
                </a:solidFill>
              </a:rPr>
              <a:t>sources would have led to a more significant impact</a:t>
            </a:r>
            <a:r>
              <a:rPr lang="en-US" sz="1600" dirty="0" smtClean="0">
                <a:solidFill>
                  <a:schemeClr val="accent1"/>
                </a:solidFill>
              </a:rPr>
              <a:t>, in </a:t>
            </a:r>
            <a:r>
              <a:rPr lang="en-US" sz="1600" dirty="0">
                <a:solidFill>
                  <a:schemeClr val="accent1"/>
                </a:solidFill>
              </a:rPr>
              <a:t>terms of consequences for both accidental events (jet </a:t>
            </a:r>
            <a:r>
              <a:rPr lang="en-US" sz="1600" dirty="0" smtClean="0">
                <a:solidFill>
                  <a:schemeClr val="accent1"/>
                </a:solidFill>
              </a:rPr>
              <a:t>fire and </a:t>
            </a:r>
            <a:r>
              <a:rPr lang="en-US" sz="1600" dirty="0">
                <a:solidFill>
                  <a:schemeClr val="accent1"/>
                </a:solidFill>
              </a:rPr>
              <a:t>flash-fire).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3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745942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Lessons learned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33400" y="113538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66FF33"/>
                </a:solidFill>
              </a:rPr>
              <a:t>Coil position control.</a:t>
            </a:r>
          </a:p>
          <a:p>
            <a:pPr lvl="0" algn="just"/>
            <a:r>
              <a:rPr lang="en-US" dirty="0" smtClean="0">
                <a:solidFill>
                  <a:srgbClr val="99FF99"/>
                </a:solidFill>
              </a:rPr>
              <a:t>The first automatic position control was located some tenths of meters downstream of the payoff mandrel.</a:t>
            </a:r>
          </a:p>
          <a:p>
            <a:pPr lvl="0" algn="just"/>
            <a:r>
              <a:rPr lang="en-US" dirty="0" smtClean="0">
                <a:solidFill>
                  <a:srgbClr val="99FF99"/>
                </a:solidFill>
              </a:rPr>
              <a:t>Automatic position control is necessary.</a:t>
            </a:r>
          </a:p>
          <a:p>
            <a:pPr marL="342900" indent="-342900" algn="just">
              <a:lnSpc>
                <a:spcPct val="90000"/>
              </a:lnSpc>
              <a:buFontTx/>
              <a:buChar char="•"/>
            </a:pPr>
            <a:endParaRPr lang="en-US" dirty="0" smtClean="0">
              <a:solidFill>
                <a:srgbClr val="99FF99"/>
              </a:solidFill>
            </a:endParaRPr>
          </a:p>
          <a:p>
            <a:pPr marL="342900" lvl="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66FF33"/>
                </a:solidFill>
              </a:rPr>
              <a:t>Housekeeping.</a:t>
            </a:r>
          </a:p>
          <a:p>
            <a:pPr algn="just"/>
            <a:r>
              <a:rPr lang="en-US" dirty="0" smtClean="0">
                <a:solidFill>
                  <a:srgbClr val="99FF99"/>
                </a:solidFill>
              </a:rPr>
              <a:t>It was insufficient at the moment of the accident. The fire spread in the early phase is a direct consequence of the presence of paper and oil on site. </a:t>
            </a:r>
          </a:p>
          <a:p>
            <a:pPr algn="just"/>
            <a:endParaRPr lang="en-US" dirty="0" smtClean="0">
              <a:solidFill>
                <a:srgbClr val="99FF99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Fire load and fire detectors.</a:t>
            </a:r>
          </a:p>
          <a:p>
            <a:pPr lvl="0" algn="just"/>
            <a:r>
              <a:rPr lang="en-US" b="1" dirty="0" smtClean="0">
                <a:solidFill>
                  <a:srgbClr val="FFC000"/>
                </a:solidFill>
              </a:rPr>
              <a:t>No fire detectors in the area.</a:t>
            </a:r>
          </a:p>
          <a:p>
            <a:pPr lvl="0" algn="just"/>
            <a:r>
              <a:rPr lang="en-US" b="1" dirty="0" smtClean="0">
                <a:solidFill>
                  <a:srgbClr val="FFC000"/>
                </a:solidFill>
              </a:rPr>
              <a:t>The reason was that the fire load, according to a “traditional” calculation approach, was negligible. This accident do demonstrate all the limits of such assumption.</a:t>
            </a:r>
            <a:r>
              <a:rPr lang="en-US" b="1" dirty="0" smtClean="0">
                <a:solidFill>
                  <a:srgbClr val="99FF99"/>
                </a:solidFill>
              </a:rPr>
              <a:t> </a:t>
            </a:r>
            <a:endParaRPr lang="sv-SE" b="1" dirty="0" smtClean="0">
              <a:solidFill>
                <a:srgbClr val="99FF99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Lessons learned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33400" y="1295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Automatic fire extinguishing systems.</a:t>
            </a:r>
          </a:p>
          <a:p>
            <a:pPr algn="just"/>
            <a:r>
              <a:rPr lang="en-US" b="1" dirty="0" smtClean="0">
                <a:solidFill>
                  <a:srgbClr val="FFC000"/>
                </a:solidFill>
              </a:rPr>
              <a:t>No automatic extinguishing system, which would have limited the worker exposure to the jet fire, was in place.</a:t>
            </a:r>
          </a:p>
          <a:p>
            <a:pPr algn="just"/>
            <a:r>
              <a:rPr lang="en-US" b="1" dirty="0" smtClean="0">
                <a:solidFill>
                  <a:srgbClr val="FFC000"/>
                </a:solidFill>
              </a:rPr>
              <a:t>The presence of workers in the areas where hydraulic circuits are located should be limited as far as possible in the presence of fire.</a:t>
            </a:r>
          </a:p>
          <a:p>
            <a:pPr algn="just"/>
            <a:endParaRPr lang="en-US" b="1" dirty="0" smtClean="0">
              <a:solidFill>
                <a:srgbClr val="99FF99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Emergency stop.</a:t>
            </a:r>
          </a:p>
          <a:p>
            <a:pPr algn="just"/>
            <a:r>
              <a:rPr lang="en-US" b="1" dirty="0" smtClean="0">
                <a:solidFill>
                  <a:srgbClr val="FFC000"/>
                </a:solidFill>
              </a:rPr>
              <a:t>The emergency shutdown of the hydraulic units can lead to the loss of control of the actuators.</a:t>
            </a:r>
          </a:p>
          <a:p>
            <a:pPr algn="just"/>
            <a:r>
              <a:rPr lang="en-US" b="1" dirty="0" smtClean="0">
                <a:solidFill>
                  <a:srgbClr val="FFC000"/>
                </a:solidFill>
              </a:rPr>
              <a:t>Despite this aspect, this episode demonstrate that hydraulic units should be properly shut down when involved in fires. </a:t>
            </a:r>
          </a:p>
          <a:p>
            <a:pPr algn="just"/>
            <a:endParaRPr lang="en-US" dirty="0" smtClean="0">
              <a:solidFill>
                <a:srgbClr val="99FF99"/>
              </a:solidFill>
            </a:endParaRP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Lessons learned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33400" y="1295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66FF33"/>
                </a:solidFill>
              </a:rPr>
              <a:t>Emergency procedure</a:t>
            </a:r>
          </a:p>
          <a:p>
            <a:pPr algn="just"/>
            <a:r>
              <a:rPr lang="en-US" dirty="0" smtClean="0">
                <a:solidFill>
                  <a:srgbClr val="99FF99"/>
                </a:solidFill>
              </a:rPr>
              <a:t>In the present case the procedure failed to prevent the accident because the fire was not evaluated as of “evident gravity” by the present personnel.</a:t>
            </a:r>
          </a:p>
          <a:p>
            <a:pPr algn="just"/>
            <a:endParaRPr lang="en-US" dirty="0" smtClean="0">
              <a:solidFill>
                <a:srgbClr val="99FF99"/>
              </a:solidFill>
            </a:endParaRPr>
          </a:p>
          <a:p>
            <a:pPr algn="just"/>
            <a:r>
              <a:rPr lang="en-US" dirty="0" smtClean="0">
                <a:solidFill>
                  <a:srgbClr val="99FF99"/>
                </a:solidFill>
              </a:rPr>
              <a:t> Procedures not involving or at least limiting as far as possible the personnel judgment should be set when huge hazard is detected.</a:t>
            </a:r>
          </a:p>
          <a:p>
            <a:pPr algn="just"/>
            <a:endParaRPr lang="en-US" dirty="0" smtClean="0">
              <a:solidFill>
                <a:srgbClr val="99FF99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66FF33"/>
                </a:solidFill>
              </a:rPr>
              <a:t>CFD simulation</a:t>
            </a:r>
          </a:p>
          <a:p>
            <a:pPr marL="342900" indent="-342900" algn="just">
              <a:lnSpc>
                <a:spcPct val="90000"/>
              </a:lnSpc>
            </a:pPr>
            <a:r>
              <a:rPr lang="en-US" dirty="0" smtClean="0">
                <a:solidFill>
                  <a:srgbClr val="99FF99"/>
                </a:solidFill>
              </a:rPr>
              <a:t>Precise description of the magnitude of the consequences</a:t>
            </a:r>
          </a:p>
          <a:p>
            <a:pPr marL="342900" indent="-342900" algn="just">
              <a:lnSpc>
                <a:spcPct val="90000"/>
              </a:lnSpc>
            </a:pPr>
            <a:r>
              <a:rPr lang="en-US" dirty="0" smtClean="0">
                <a:solidFill>
                  <a:srgbClr val="99FF99"/>
                </a:solidFill>
              </a:rPr>
              <a:t>Level of hazard posed by different accident scenarios</a:t>
            </a:r>
          </a:p>
          <a:p>
            <a:pPr algn="just"/>
            <a:endParaRPr lang="en-US" dirty="0" smtClean="0">
              <a:solidFill>
                <a:srgbClr val="99FF99"/>
              </a:solidFill>
            </a:endParaRPr>
          </a:p>
          <a:p>
            <a:pPr marL="342900" indent="-342900" algn="just">
              <a:lnSpc>
                <a:spcPct val="90000"/>
              </a:lnSpc>
              <a:buFontTx/>
              <a:buChar char="•"/>
            </a:pPr>
            <a:endParaRPr lang="sv-SE" dirty="0" smtClean="0">
              <a:solidFill>
                <a:srgbClr val="99FF99"/>
              </a:solidFill>
            </a:endParaRP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Technical investigation activities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33400" y="1295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 dirty="0" smtClean="0">
                <a:solidFill>
                  <a:srgbClr val="66FF33"/>
                </a:solidFill>
              </a:rPr>
              <a:t>Site </a:t>
            </a:r>
            <a:r>
              <a:rPr lang="en-US" sz="2800" dirty="0" smtClean="0">
                <a:solidFill>
                  <a:srgbClr val="66FF33"/>
                </a:solidFill>
              </a:rPr>
              <a:t>survey</a:t>
            </a:r>
            <a:r>
              <a:rPr lang="it-IT" sz="2800" dirty="0" smtClean="0">
                <a:solidFill>
                  <a:srgbClr val="66FF33"/>
                </a:solidFill>
              </a:rPr>
              <a:t>: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srgbClr val="99FF99"/>
                </a:solidFill>
                <a:cs typeface="Times New Roman" pitchFamily="18" charset="0"/>
              </a:rPr>
              <a:t>Process and field variables,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srgbClr val="99FF99"/>
                </a:solidFill>
                <a:cs typeface="Times New Roman" pitchFamily="18" charset="0"/>
              </a:rPr>
              <a:t>Heat and flame damage extension,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srgbClr val="99FF99"/>
                </a:solidFill>
                <a:cs typeface="Times New Roman" pitchFamily="18" charset="0"/>
              </a:rPr>
              <a:t>State of the coils, position, scratching of a coil border against the carpentry,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srgbClr val="99FF99"/>
                </a:solidFill>
                <a:cs typeface="Times New Roman" pitchFamily="18" charset="0"/>
              </a:rPr>
              <a:t>Paper spread along the line. Residue of carbonized paper in the area of the fire.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sv-SE" sz="2800" dirty="0" smtClean="0">
                <a:solidFill>
                  <a:srgbClr val="66FF33"/>
                </a:solidFill>
              </a:rPr>
              <a:t>Witnesses:</a:t>
            </a:r>
          </a:p>
          <a:p>
            <a:pPr marL="574675" algn="l">
              <a:lnSpc>
                <a:spcPct val="90000"/>
              </a:lnSpc>
              <a:spcBef>
                <a:spcPct val="20000"/>
              </a:spcBef>
            </a:pPr>
            <a:r>
              <a:rPr lang="sv-SE" sz="2200" dirty="0" smtClean="0">
                <a:solidFill>
                  <a:srgbClr val="99FF99"/>
                </a:solidFill>
                <a:cs typeface="Times New Roman" pitchFamily="18" charset="0"/>
              </a:rPr>
              <a:t>Description of the event.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sv-SE" sz="2800" dirty="0" smtClean="0">
                <a:solidFill>
                  <a:srgbClr val="66FF33"/>
                </a:solidFill>
              </a:rPr>
              <a:t>Electronic data </a:t>
            </a:r>
          </a:p>
          <a:p>
            <a:pPr marL="574675" algn="l">
              <a:lnSpc>
                <a:spcPct val="90000"/>
              </a:lnSpc>
              <a:spcBef>
                <a:spcPct val="20000"/>
              </a:spcBef>
            </a:pPr>
            <a:r>
              <a:rPr lang="sv-SE" sz="2200" dirty="0" smtClean="0">
                <a:solidFill>
                  <a:srgbClr val="99FF99"/>
                </a:solidFill>
                <a:cs typeface="Times New Roman" pitchFamily="18" charset="0"/>
              </a:rPr>
              <a:t>PLC communications, time scale of the event.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sv-SE" sz="2800" b="1" dirty="0" smtClean="0">
                <a:solidFill>
                  <a:srgbClr val="66FF33"/>
                </a:solidFill>
              </a:rPr>
              <a:t>Fire scenario modeling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sv-SE" sz="2200" dirty="0" smtClean="0">
                <a:solidFill>
                  <a:srgbClr val="99FF99"/>
                </a:solidFill>
                <a:cs typeface="Times New Roman" pitchFamily="18" charset="0"/>
              </a:rPr>
              <a:t>Temperature field, radiation intensity.</a:t>
            </a: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2869" y="103028"/>
            <a:ext cx="7772400" cy="829739"/>
          </a:xfrm>
        </p:spPr>
        <p:txBody>
          <a:bodyPr/>
          <a:lstStyle/>
          <a:p>
            <a:pPr eaLnBrk="1" hangingPunct="1"/>
            <a:r>
              <a:rPr lang="en-US" u="sng" dirty="0" smtClean="0">
                <a:solidFill>
                  <a:srgbClr val="FFFF66"/>
                </a:solidFill>
              </a:rPr>
              <a:t>Thank You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15081" y="2706893"/>
            <a:ext cx="2726919" cy="45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sz="3600" dirty="0" smtClean="0">
                <a:solidFill>
                  <a:srgbClr val="99FF99"/>
                </a:solidFill>
                <a:cs typeface="Times New Roman" pitchFamily="18" charset="0"/>
              </a:rPr>
              <a:t>Questions?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The plant and the process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33400" y="20574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6925" indent="-65088" algn="l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Unrolling</a:t>
            </a:r>
          </a:p>
          <a:p>
            <a:pPr marL="796925" indent="-65088" algn="l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Welding consecutive coils</a:t>
            </a:r>
          </a:p>
          <a:p>
            <a:pPr marL="796925" indent="-65088" algn="l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sv-SE" dirty="0" smtClean="0">
                <a:solidFill>
                  <a:srgbClr val="FF9933"/>
                </a:solidFill>
                <a:cs typeface="Times New Roman" pitchFamily="18" charset="0"/>
              </a:rPr>
              <a:t>Annealing</a:t>
            </a:r>
          </a:p>
          <a:p>
            <a:pPr marL="796925" indent="-65088" algn="l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sv-SE" dirty="0" smtClean="0">
                <a:solidFill>
                  <a:srgbClr val="FF9933"/>
                </a:solidFill>
                <a:cs typeface="Times New Roman" pitchFamily="18" charset="0"/>
              </a:rPr>
              <a:t>Pickling</a:t>
            </a:r>
          </a:p>
          <a:p>
            <a:pPr marL="796925" indent="-65088" algn="l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Cut</a:t>
            </a:r>
          </a:p>
          <a:p>
            <a:pPr marL="796925" indent="-65088" algn="l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Rolling up</a:t>
            </a:r>
          </a:p>
          <a:p>
            <a:pPr marL="796925" indent="-65088" algn="l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endParaRPr lang="sv-SE" dirty="0" smtClean="0">
              <a:solidFill>
                <a:srgbClr val="99FF99"/>
              </a:solidFill>
              <a:cs typeface="Times New Roman" pitchFamily="18" charset="0"/>
            </a:endParaRP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Light green: discontinuous</a:t>
            </a:r>
          </a:p>
          <a:p>
            <a:pPr marL="796925" indent="-287338" algn="l">
              <a:lnSpc>
                <a:spcPct val="90000"/>
              </a:lnSpc>
              <a:spcBef>
                <a:spcPct val="20000"/>
              </a:spcBef>
            </a:pPr>
            <a:r>
              <a:rPr lang="sv-SE" dirty="0" smtClean="0">
                <a:solidFill>
                  <a:srgbClr val="FF9933"/>
                </a:solidFill>
                <a:cs typeface="Times New Roman" pitchFamily="18" charset="0"/>
              </a:rPr>
              <a:t>Orange: contnuous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endParaRPr lang="sv-SE" dirty="0" smtClean="0">
              <a:solidFill>
                <a:srgbClr val="99FF99"/>
              </a:solidFill>
              <a:cs typeface="Times New Roman" pitchFamily="18" charset="0"/>
            </a:endParaRPr>
          </a:p>
        </p:txBody>
      </p:sp>
      <p:pic>
        <p:nvPicPr>
          <p:cNvPr id="4" name="Immagine 3" descr="Marmo_Rotolo_re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2514600"/>
            <a:ext cx="4000500" cy="32004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62000" y="1143000"/>
            <a:ext cx="6477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88" indent="-65088" algn="l">
              <a:lnSpc>
                <a:spcPct val="90000"/>
              </a:lnSpc>
              <a:spcBef>
                <a:spcPct val="20000"/>
              </a:spcBef>
            </a:pPr>
            <a:r>
              <a:rPr lang="sv-SE" dirty="0" smtClean="0">
                <a:solidFill>
                  <a:srgbClr val="99FF99"/>
                </a:solidFill>
                <a:cs typeface="Times New Roman" pitchFamily="18" charset="0"/>
              </a:rPr>
              <a:t>Pickling and annealing of stainless steel coils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66"/>
                </a:solidFill>
              </a:rPr>
              <a:t>The plant and the process</a:t>
            </a:r>
          </a:p>
        </p:txBody>
      </p:sp>
      <p:pic>
        <p:nvPicPr>
          <p:cNvPr id="7" name="Segnaposto contenuto 6" descr="Marmo_Vista_insie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32" t="40741" b="40741"/>
          <a:stretch>
            <a:fillRect/>
          </a:stretch>
        </p:blipFill>
        <p:spPr>
          <a:xfrm>
            <a:off x="228600" y="1219200"/>
            <a:ext cx="8801100" cy="1337734"/>
          </a:xfr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33400" y="3276600"/>
            <a:ext cx="777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Red: inlet section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FFFF00"/>
                </a:solidFill>
                <a:cs typeface="Times New Roman" pitchFamily="18" charset="0"/>
              </a:rPr>
              <a:t>Yellow: inlet storage section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itchFamily="18" charset="0"/>
              </a:rPr>
              <a:t>Violet: treatment section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00B0F0"/>
                </a:solidFill>
                <a:cs typeface="Times New Roman" pitchFamily="18" charset="0"/>
              </a:rPr>
              <a:t>Light blue: outlet storage section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99FF99"/>
                </a:solidFill>
                <a:cs typeface="Times New Roman" pitchFamily="18" charset="0"/>
              </a:rPr>
              <a:t>Green: outlet section</a:t>
            </a: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99FF99"/>
              </a:solidFill>
              <a:cs typeface="Times New Roman" pitchFamily="18" charset="0"/>
            </a:endParaRPr>
          </a:p>
          <a:p>
            <a:pPr marL="574675" indent="-65088" algn="l"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srgbClr val="C00000"/>
                </a:solidFill>
                <a:cs typeface="Times New Roman" pitchFamily="18" charset="0"/>
              </a:rPr>
              <a:t>Red dot: fire location</a:t>
            </a:r>
          </a:p>
        </p:txBody>
      </p:sp>
      <p:sp>
        <p:nvSpPr>
          <p:cNvPr id="5" name="Rettangolo 4"/>
          <p:cNvSpPr/>
          <p:nvPr/>
        </p:nvSpPr>
        <p:spPr bwMode="auto">
          <a:xfrm>
            <a:off x="320040" y="2994660"/>
            <a:ext cx="8652510" cy="45720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297180" y="2708910"/>
            <a:ext cx="45719" cy="560070"/>
          </a:xfrm>
          <a:prstGeom prst="rect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8942070" y="2747010"/>
            <a:ext cx="45719" cy="560070"/>
          </a:xfrm>
          <a:prstGeom prst="rect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621541" y="2592378"/>
            <a:ext cx="1207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cs typeface="Times New Roman" pitchFamily="18" charset="0"/>
                <a:sym typeface="Symbol"/>
              </a:rPr>
              <a:t> 200 m</a:t>
            </a:r>
            <a:endParaRPr lang="en-US" dirty="0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plant and the process</a:t>
            </a:r>
          </a:p>
        </p:txBody>
      </p:sp>
      <p:pic>
        <p:nvPicPr>
          <p:cNvPr id="12291" name="Segnaposto contenuto 6" descr="Figura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45074" y="1295400"/>
            <a:ext cx="7398926" cy="4953000"/>
          </a:xfrm>
        </p:spPr>
      </p:pic>
      <p:pic>
        <p:nvPicPr>
          <p:cNvPr id="6" name="Immagine 5" descr="DSC_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7285096" cy="4876800"/>
          </a:xfrm>
          <a:prstGeom prst="rect">
            <a:avLst/>
          </a:prstGeom>
        </p:spPr>
      </p:pic>
      <p:sp>
        <p:nvSpPr>
          <p:cNvPr id="7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 smtClean="0">
                <a:solidFill>
                  <a:srgbClr val="FFFF66"/>
                </a:solidFill>
              </a:rPr>
              <a:t>The plant and the process</a:t>
            </a:r>
          </a:p>
        </p:txBody>
      </p:sp>
      <p:pic>
        <p:nvPicPr>
          <p:cNvPr id="9" name="Segnaposto contenuto 8" descr="prov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8889" b="33333"/>
          <a:stretch>
            <a:fillRect/>
          </a:stretch>
        </p:blipFill>
        <p:spPr>
          <a:xfrm>
            <a:off x="152400" y="2057400"/>
            <a:ext cx="13496544" cy="3124200"/>
          </a:xfrm>
        </p:spPr>
      </p:pic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36994E-6 L -0.44636 0.005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 smtClean="0">
                <a:solidFill>
                  <a:srgbClr val="FFFF66"/>
                </a:solidFill>
              </a:rPr>
              <a:t>The plant and the process</a:t>
            </a:r>
          </a:p>
        </p:txBody>
      </p:sp>
      <p:pic>
        <p:nvPicPr>
          <p:cNvPr id="9" name="Segnaposto contenuto 8" descr="prov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8889" b="33333"/>
          <a:stretch>
            <a:fillRect/>
          </a:stretch>
        </p:blipFill>
        <p:spPr>
          <a:xfrm>
            <a:off x="-3971544" y="2057400"/>
            <a:ext cx="13496544" cy="3124200"/>
          </a:xfrm>
        </p:spPr>
      </p:pic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77272" y="6448251"/>
            <a:ext cx="9076084" cy="365125"/>
          </a:xfrm>
        </p:spPr>
        <p:txBody>
          <a:bodyPr/>
          <a:lstStyle/>
          <a:p>
            <a:r>
              <a:rPr kumimoji="0" lang="it-IT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L. Marmo, N. Piccinini, L. Fiorentini-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3rd International Conference on Forensic Research and Technology October 06-08, 2014 San Antonio, USA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302 -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zione_26_5_2009">
  <a:themeElements>
    <a:clrScheme name="presentazione_26_5_2009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_26_5_2009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resentazione_26_5_2009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_26_5_200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_26_5_2009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_26_5_2009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_26_5_20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_26_5_20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_26_5_20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Y:\Documents\marmo\PER_PICC\PERIZIE\Torino\AST_2\presentazione_26_5_2009.ppt</Template>
  <TotalTime>1610</TotalTime>
  <Words>3204</Words>
  <Application>Microsoft Office PowerPoint</Application>
  <PresentationFormat>Presentazione su schermo (4:3)</PresentationFormat>
  <Paragraphs>285</Paragraphs>
  <Slides>40</Slides>
  <Notes>1</Notes>
  <HiddenSlides>5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1" baseType="lpstr">
      <vt:lpstr>presentazione_26_5_2009</vt:lpstr>
      <vt:lpstr>Reconstruction of the dynamics of a huge fire in a steel-rolling plant. Methods of investigation</vt:lpstr>
      <vt:lpstr>Outline</vt:lpstr>
      <vt:lpstr>The Thyssen Krupp fire</vt:lpstr>
      <vt:lpstr>Technical investigation activities</vt:lpstr>
      <vt:lpstr>The plant and the process</vt:lpstr>
      <vt:lpstr>The plant and the process</vt:lpstr>
      <vt:lpstr>Diapositiva 7</vt:lpstr>
      <vt:lpstr>The plant and the process</vt:lpstr>
      <vt:lpstr>The plant and the process</vt:lpstr>
      <vt:lpstr>Diapositiva 10</vt:lpstr>
      <vt:lpstr>Heat and flame damages</vt:lpstr>
      <vt:lpstr>Heat and flame damages</vt:lpstr>
      <vt:lpstr>Heat and flame damages</vt:lpstr>
      <vt:lpstr>Heat and flame damages</vt:lpstr>
      <vt:lpstr>Heat and flame damages</vt:lpstr>
      <vt:lpstr>Heat and flame damages</vt:lpstr>
      <vt:lpstr>Heat and flame damages</vt:lpstr>
      <vt:lpstr>Diapositiva 18</vt:lpstr>
      <vt:lpstr>Diapositiva 19</vt:lpstr>
      <vt:lpstr>The time scale of the event </vt:lpstr>
      <vt:lpstr>Jet fire causes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Summary of investigation</vt:lpstr>
      <vt:lpstr>Summary of investigation</vt:lpstr>
      <vt:lpstr>Diapositiva 33</vt:lpstr>
      <vt:lpstr>Diapositiva 34</vt:lpstr>
      <vt:lpstr>Diapositiva 35</vt:lpstr>
      <vt:lpstr>Diapositiva 36</vt:lpstr>
      <vt:lpstr>Lessons learned</vt:lpstr>
      <vt:lpstr>Lessons learned</vt:lpstr>
      <vt:lpstr>Lessons learned</vt:lpstr>
      <vt:lpstr>Thank You</vt:lpstr>
    </vt:vector>
  </TitlesOfParts>
  <Company>Polito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Definizioni</dc:title>
  <dc:creator>Luca Marmo</dc:creator>
  <cp:lastModifiedBy>Luca Marmo</cp:lastModifiedBy>
  <cp:revision>306</cp:revision>
  <dcterms:created xsi:type="dcterms:W3CDTF">2009-05-25T16:31:18Z</dcterms:created>
  <dcterms:modified xsi:type="dcterms:W3CDTF">2014-10-07T13:15:43Z</dcterms:modified>
</cp:coreProperties>
</file>