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47" r:id="rId2"/>
  </p:sldMasterIdLst>
  <p:notesMasterIdLst>
    <p:notesMasterId r:id="rId33"/>
  </p:notesMasterIdLst>
  <p:sldIdLst>
    <p:sldId id="319" r:id="rId3"/>
    <p:sldId id="320" r:id="rId4"/>
    <p:sldId id="276" r:id="rId5"/>
    <p:sldId id="257" r:id="rId6"/>
    <p:sldId id="258" r:id="rId7"/>
    <p:sldId id="302" r:id="rId8"/>
    <p:sldId id="301" r:id="rId9"/>
    <p:sldId id="260" r:id="rId10"/>
    <p:sldId id="259" r:id="rId11"/>
    <p:sldId id="261" r:id="rId12"/>
    <p:sldId id="262" r:id="rId13"/>
    <p:sldId id="308" r:id="rId14"/>
    <p:sldId id="310" r:id="rId15"/>
    <p:sldId id="311" r:id="rId16"/>
    <p:sldId id="284" r:id="rId17"/>
    <p:sldId id="312" r:id="rId18"/>
    <p:sldId id="286" r:id="rId19"/>
    <p:sldId id="296" r:id="rId20"/>
    <p:sldId id="297" r:id="rId21"/>
    <p:sldId id="313" r:id="rId22"/>
    <p:sldId id="314" r:id="rId23"/>
    <p:sldId id="315" r:id="rId24"/>
    <p:sldId id="316" r:id="rId25"/>
    <p:sldId id="317" r:id="rId26"/>
    <p:sldId id="318" r:id="rId27"/>
    <p:sldId id="298" r:id="rId28"/>
    <p:sldId id="307" r:id="rId29"/>
    <p:sldId id="304" r:id="rId30"/>
    <p:sldId id="305" r:id="rId31"/>
    <p:sldId id="275"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AA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9" autoAdjust="0"/>
    <p:restoredTop sz="94660"/>
  </p:normalViewPr>
  <p:slideViewPr>
    <p:cSldViewPr>
      <p:cViewPr>
        <p:scale>
          <a:sx n="60" d="100"/>
          <a:sy n="60" d="100"/>
        </p:scale>
        <p:origin x="-1710"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zh-CN" alt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ltLang="zh-CN"/>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defRPr>
            </a:lvl1pPr>
          </a:lstStyle>
          <a:p>
            <a:pPr>
              <a:defRPr/>
            </a:pPr>
            <a:fld id="{BD3EE463-0F5B-4309-9120-E8A82EF30D8C}" type="slidenum">
              <a:rPr lang="zh-CN" altLang="en-US"/>
              <a:pPr>
                <a:defRPr/>
              </a:pPr>
              <a:t>‹#›</a:t>
            </a:fld>
            <a:endParaRPr lang="en-US" altLang="zh-CN"/>
          </a:p>
        </p:txBody>
      </p:sp>
    </p:spTree>
    <p:extLst>
      <p:ext uri="{BB962C8B-B14F-4D97-AF65-F5344CB8AC3E}">
        <p14:creationId xmlns:p14="http://schemas.microsoft.com/office/powerpoint/2010/main" val="117290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915438CE-E815-4EDD-B3D8-BDFE1F921B65}" type="slidenum">
              <a:rPr lang="zh-CN" altLang="en-US" smtClean="0"/>
              <a:pPr>
                <a:defRPr/>
              </a:pPr>
              <a:t>3</a:t>
            </a:fld>
            <a:endParaRPr lang="en-US" altLang="zh-CN"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F0F8AE04-E10C-463E-BCE0-12910A48DB29}" type="slidenum">
              <a:rPr lang="zh-CN" altLang="en-US" smtClean="0"/>
              <a:pPr>
                <a:defRPr/>
              </a:pPr>
              <a:t>30</a:t>
            </a:fld>
            <a:endParaRPr lang="en-US" altLang="zh-CN"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7EF3BAF4-03DB-4881-9DE7-E33ADCB76F8C}" type="slidenum">
              <a:rPr lang="zh-CN" altLang="en-US" smtClean="0"/>
              <a:pPr>
                <a:defRPr/>
              </a:pPr>
              <a:t>4</a:t>
            </a:fld>
            <a:endParaRPr lang="en-US" altLang="zh-CN"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FF241050-3D8E-41AF-99A6-9B1D208FDB6B}" type="slidenum">
              <a:rPr lang="zh-CN" altLang="en-US" smtClean="0"/>
              <a:pPr>
                <a:defRPr/>
              </a:pPr>
              <a:t>5</a:t>
            </a:fld>
            <a:endParaRPr lang="en-US" altLang="zh-CN"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98EA445B-E48A-4F9C-A33C-6AF9B722D261}" type="slidenum">
              <a:rPr lang="zh-CN" altLang="en-US" smtClean="0"/>
              <a:pPr>
                <a:defRPr/>
              </a:pPr>
              <a:t>7</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tLang="zh-CN" smtClean="0">
                <a:solidFill>
                  <a:srgbClr val="FFFFFF"/>
                </a:solidFill>
                <a:latin typeface="Comic Sans MS" pitchFamily="66" charset="0"/>
              </a:rPr>
              <a:t>Get main technological parameters of Casting-rolling continuously forming</a:t>
            </a:r>
            <a:r>
              <a:rPr lang="zh-CN" altLang="en-US" smtClean="0">
                <a:solidFill>
                  <a:srgbClr val="FFFFFF"/>
                </a:solidFill>
                <a:latin typeface="Comic Sans MS" pitchFamily="66" charset="0"/>
              </a:rPr>
              <a:t>：</a:t>
            </a:r>
            <a:r>
              <a:rPr lang="en-US" altLang="zh-CN" smtClean="0">
                <a:solidFill>
                  <a:srgbClr val="FFFFFF"/>
                </a:solidFill>
                <a:latin typeface="Comic Sans MS" pitchFamily="66" charset="0"/>
              </a:rPr>
              <a:t>Casting &amp; heating and hot rolling</a:t>
            </a: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244D582D-8628-436F-BFBD-9D745BA0D514}" type="slidenum">
              <a:rPr lang="zh-CN" altLang="en-US" smtClean="0"/>
              <a:pPr>
                <a:defRPr/>
              </a:pPr>
              <a:t>8</a:t>
            </a:fld>
            <a:endParaRPr lang="en-US" altLang="zh-CN"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69B80962-64CA-4B3E-93FA-495F62A20E24}" type="slidenum">
              <a:rPr lang="zh-CN" altLang="en-US" smtClean="0"/>
              <a:pPr>
                <a:defRPr/>
              </a:pPr>
              <a:t>9</a:t>
            </a:fld>
            <a:endParaRPr lang="en-US" altLang="zh-C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178027AB-A1DA-440A-8848-F87A8D182787}" type="slidenum">
              <a:rPr lang="zh-CN" altLang="en-US" smtClean="0"/>
              <a:pPr>
                <a:defRPr/>
              </a:pPr>
              <a:t>10</a:t>
            </a:fld>
            <a:endParaRPr lang="en-US" altLang="zh-CN"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7E08B6D9-8DCC-439C-8DCB-E2B26026E39C}" type="slidenum">
              <a:rPr lang="zh-CN" altLang="en-US" smtClean="0"/>
              <a:pPr>
                <a:defRPr/>
              </a:pPr>
              <a:t>11</a:t>
            </a:fld>
            <a:endParaRPr lang="en-US" altLang="zh-CN"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9697CB58-FA17-4980-BB50-A9468986E4D1}" type="slidenum">
              <a:rPr lang="zh-CN" altLang="en-US" smtClean="0"/>
              <a:pPr>
                <a:defRPr/>
              </a:pPr>
              <a:t>12</a:t>
            </a:fld>
            <a:endParaRPr lang="en-US" altLang="zh-CN"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7772400" y="228600"/>
            <a:ext cx="1079500" cy="457200"/>
          </a:xfrm>
          <a:prstGeom prst="rect">
            <a:avLst/>
          </a:prstGeom>
          <a:noFill/>
          <a:ln w="9525">
            <a:noFill/>
            <a:miter lim="800000"/>
            <a:headEnd/>
            <a:tailEnd/>
          </a:ln>
          <a:effectLst/>
        </p:spPr>
        <p:txBody>
          <a:bodyPr>
            <a:spAutoFit/>
          </a:bodyPr>
          <a:lstStyle/>
          <a:p>
            <a:pPr>
              <a:defRPr/>
            </a:pPr>
            <a:r>
              <a:rPr lang="en-US" altLang="zh-CN" sz="2400" b="1">
                <a:solidFill>
                  <a:schemeClr val="bg1"/>
                </a:solidFill>
              </a:rPr>
              <a:t>LOGO</a:t>
            </a:r>
          </a:p>
        </p:txBody>
      </p:sp>
      <p:sp>
        <p:nvSpPr>
          <p:cNvPr id="3075" name="Rectangle 3"/>
          <p:cNvSpPr>
            <a:spLocks noGrp="1" noChangeArrowheads="1"/>
          </p:cNvSpPr>
          <p:nvPr>
            <p:ph type="subTitle" idx="1"/>
          </p:nvPr>
        </p:nvSpPr>
        <p:spPr bwMode="gray">
          <a:xfrm>
            <a:off x="1481138" y="5157788"/>
            <a:ext cx="5475287" cy="381000"/>
          </a:xfrm>
        </p:spPr>
        <p:txBody>
          <a:bodyPr/>
          <a:lstStyle>
            <a:lvl1pPr marL="0" indent="0">
              <a:buFont typeface="Wingdings" pitchFamily="2" charset="2"/>
              <a:buNone/>
              <a:defRPr sz="2400">
                <a:solidFill>
                  <a:schemeClr val="folHlink"/>
                </a:solidFill>
              </a:defRPr>
            </a:lvl1pPr>
          </a:lstStyle>
          <a:p>
            <a:r>
              <a:rPr lang="en-US" altLang="zh-CN"/>
              <a:t>Click to edit Master subtitle style</a:t>
            </a:r>
          </a:p>
        </p:txBody>
      </p:sp>
      <p:sp>
        <p:nvSpPr>
          <p:cNvPr id="3074" name="Rectangle 2"/>
          <p:cNvSpPr>
            <a:spLocks noGrp="1" noChangeArrowheads="1"/>
          </p:cNvSpPr>
          <p:nvPr>
            <p:ph type="ctrTitle"/>
          </p:nvPr>
        </p:nvSpPr>
        <p:spPr>
          <a:xfrm>
            <a:off x="1447800" y="4267200"/>
            <a:ext cx="7696200" cy="682625"/>
          </a:xfrm>
          <a:effectLst>
            <a:outerShdw dist="71842" dir="2700000" algn="ctr" rotWithShape="0">
              <a:schemeClr val="tx1">
                <a:alpha val="50000"/>
              </a:schemeClr>
            </a:outerShdw>
          </a:effectLst>
        </p:spPr>
        <p:txBody>
          <a:bodyPr/>
          <a:lstStyle>
            <a:lvl1pPr>
              <a:defRPr sz="4400" b="1">
                <a:solidFill>
                  <a:schemeClr val="bg1"/>
                </a:solidFill>
              </a:defRPr>
            </a:lvl1pPr>
          </a:lstStyle>
          <a:p>
            <a:r>
              <a:rPr lang="en-US" altLang="zh-CN"/>
              <a:t>Click to edit Master title style</a:t>
            </a:r>
          </a:p>
        </p:txBody>
      </p:sp>
      <p:sp>
        <p:nvSpPr>
          <p:cNvPr id="5" name="Rectangle 4"/>
          <p:cNvSpPr>
            <a:spLocks noGrp="1" noChangeArrowheads="1"/>
          </p:cNvSpPr>
          <p:nvPr>
            <p:ph type="dt" sz="half" idx="10"/>
          </p:nvPr>
        </p:nvSpPr>
        <p:spPr bwMode="white">
          <a:xfrm>
            <a:off x="457200" y="6477000"/>
            <a:ext cx="2133600" cy="244475"/>
          </a:xfrm>
        </p:spPr>
        <p:txBody>
          <a:bodyPr/>
          <a:lstStyle>
            <a:lvl1pPr>
              <a:defRPr sz="1200">
                <a:solidFill>
                  <a:schemeClr val="bg1"/>
                </a:solidFill>
              </a:defRPr>
            </a:lvl1pPr>
          </a:lstStyle>
          <a:p>
            <a:pPr>
              <a:defRPr/>
            </a:pPr>
            <a:endParaRPr lang="en-US" altLang="zh-CN"/>
          </a:p>
        </p:txBody>
      </p:sp>
      <p:sp>
        <p:nvSpPr>
          <p:cNvPr id="6" name="Rectangle 5"/>
          <p:cNvSpPr>
            <a:spLocks noGrp="1" noChangeArrowheads="1"/>
          </p:cNvSpPr>
          <p:nvPr>
            <p:ph type="ftr" sz="quarter" idx="11"/>
          </p:nvPr>
        </p:nvSpPr>
        <p:spPr bwMode="white">
          <a:xfrm>
            <a:off x="3124200" y="6477000"/>
            <a:ext cx="2895600" cy="244475"/>
          </a:xfrm>
        </p:spPr>
        <p:txBody>
          <a:bodyPr/>
          <a:lstStyle>
            <a:lvl1pPr algn="ctr">
              <a:defRPr sz="1200">
                <a:solidFill>
                  <a:schemeClr val="bg1"/>
                </a:solidFill>
              </a:defRPr>
            </a:lvl1pPr>
          </a:lstStyle>
          <a:p>
            <a:pPr>
              <a:defRPr/>
            </a:pPr>
            <a:endParaRPr lang="en-US" altLang="zh-CN"/>
          </a:p>
        </p:txBody>
      </p:sp>
      <p:sp>
        <p:nvSpPr>
          <p:cNvPr id="7" name="Rectangle 6"/>
          <p:cNvSpPr>
            <a:spLocks noGrp="1" noChangeArrowheads="1"/>
          </p:cNvSpPr>
          <p:nvPr>
            <p:ph type="sldNum" sz="quarter" idx="12"/>
          </p:nvPr>
        </p:nvSpPr>
        <p:spPr bwMode="white">
          <a:xfrm>
            <a:off x="6553200" y="6477000"/>
            <a:ext cx="2133600" cy="244475"/>
          </a:xfrm>
        </p:spPr>
        <p:txBody>
          <a:bodyPr/>
          <a:lstStyle>
            <a:lvl1pPr>
              <a:defRPr sz="1200">
                <a:solidFill>
                  <a:schemeClr val="bg1"/>
                </a:solidFill>
              </a:defRPr>
            </a:lvl1pPr>
          </a:lstStyle>
          <a:p>
            <a:pPr>
              <a:defRPr/>
            </a:pPr>
            <a:fld id="{A8FB1EF9-755A-4D99-8338-BECF58849EBF}"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3AB053D2-BDEF-4683-8598-825A40EADBA2}"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62750" y="533400"/>
            <a:ext cx="1924050" cy="5943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90600" y="533400"/>
            <a:ext cx="5619750" cy="5943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FD4262C5-A81F-4C78-9CDB-5A6C369D48CF}"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524000" y="533400"/>
            <a:ext cx="7162800" cy="4873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90600" y="1600200"/>
            <a:ext cx="7696200" cy="4876800"/>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4A4F274A-30A2-43FC-8467-2C0A55E4A0CA}"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2015/10/13</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5577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0886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2015/10/13</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666498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52338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E81A0F67-219D-402A-A5EB-B33AB0BCAE43}"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52350E87-F456-4052-9DBF-081D401B53F8}"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90600" y="1600200"/>
            <a:ext cx="3771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14900" y="1600200"/>
            <a:ext cx="3771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1E79C889-6774-40E9-9499-F53894BAAC5E}"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9" name="Rectangle 6"/>
          <p:cNvSpPr>
            <a:spLocks noGrp="1" noChangeArrowheads="1"/>
          </p:cNvSpPr>
          <p:nvPr>
            <p:ph type="sldNum" sz="quarter" idx="12"/>
          </p:nvPr>
        </p:nvSpPr>
        <p:spPr>
          <a:ln/>
        </p:spPr>
        <p:txBody>
          <a:bodyPr/>
          <a:lstStyle>
            <a:lvl1pPr>
              <a:defRPr/>
            </a:lvl1pPr>
          </a:lstStyle>
          <a:p>
            <a:pPr>
              <a:defRPr/>
            </a:pPr>
            <a:fld id="{269081A5-DA32-46ED-9FF1-420D37C20886}"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p:cNvSpPr>
            <a:spLocks noGrp="1" noChangeArrowheads="1"/>
          </p:cNvSpPr>
          <p:nvPr>
            <p:ph type="sldNum" sz="quarter" idx="12"/>
          </p:nvPr>
        </p:nvSpPr>
        <p:spPr>
          <a:ln/>
        </p:spPr>
        <p:txBody>
          <a:bodyPr/>
          <a:lstStyle>
            <a:lvl1pPr>
              <a:defRPr/>
            </a:lvl1pPr>
          </a:lstStyle>
          <a:p>
            <a:pPr>
              <a:defRPr/>
            </a:pPr>
            <a:fld id="{302BD98C-EC0E-4EB9-B0C2-CFDA6958C195}"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4" name="Rectangle 6"/>
          <p:cNvSpPr>
            <a:spLocks noGrp="1" noChangeArrowheads="1"/>
          </p:cNvSpPr>
          <p:nvPr>
            <p:ph type="sldNum" sz="quarter" idx="12"/>
          </p:nvPr>
        </p:nvSpPr>
        <p:spPr>
          <a:ln/>
        </p:spPr>
        <p:txBody>
          <a:bodyPr/>
          <a:lstStyle>
            <a:lvl1pPr>
              <a:defRPr/>
            </a:lvl1pPr>
          </a:lstStyle>
          <a:p>
            <a:pPr>
              <a:defRPr/>
            </a:pPr>
            <a:fld id="{9D78D458-62C7-48F0-966B-D9124F51D99C}"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8585A8A8-43C4-416E-B0D1-90E7BAF4A185}"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6EFFA0A4-3B83-4067-9CA9-44E2A13EBC77}"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990600" y="1600200"/>
            <a:ext cx="7696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3810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5943600" y="20637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ea typeface="宋体" pitchFamily="2" charset="-122"/>
              </a:defRPr>
            </a:lvl1pPr>
          </a:lstStyle>
          <a:p>
            <a:pPr>
              <a:defRPr/>
            </a:pPr>
            <a:r>
              <a:rPr lang="en-US" altLang="zh-CN"/>
              <a:t>www.themegallery.com</a:t>
            </a:r>
          </a:p>
        </p:txBody>
      </p:sp>
      <p:sp>
        <p:nvSpPr>
          <p:cNvPr id="1030" name="Rectangle 6"/>
          <p:cNvSpPr>
            <a:spLocks noGrp="1" noChangeArrowheads="1"/>
          </p:cNvSpPr>
          <p:nvPr>
            <p:ph type="sldNum" sz="quarter" idx="4"/>
          </p:nvPr>
        </p:nvSpPr>
        <p:spPr bwMode="auto">
          <a:xfrm>
            <a:off x="34290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ea typeface="宋体" pitchFamily="2" charset="-122"/>
              </a:defRPr>
            </a:lvl1pPr>
          </a:lstStyle>
          <a:p>
            <a:pPr>
              <a:defRPr/>
            </a:pPr>
            <a:fld id="{6A8CAB33-1F69-44B7-A05E-FF2749C2433C}" type="slidenum">
              <a:rPr lang="en-US" altLang="zh-CN"/>
              <a:pPr>
                <a:defRPr/>
              </a:pPr>
              <a:t>‹#›</a:t>
            </a:fld>
            <a:endParaRPr lang="en-US" altLang="zh-CN"/>
          </a:p>
        </p:txBody>
      </p:sp>
      <p:sp>
        <p:nvSpPr>
          <p:cNvPr id="3078" name="Rectangle 2"/>
          <p:cNvSpPr>
            <a:spLocks noGrp="1" noChangeArrowheads="1"/>
          </p:cNvSpPr>
          <p:nvPr>
            <p:ph type="title"/>
          </p:nvPr>
        </p:nvSpPr>
        <p:spPr bwMode="gray">
          <a:xfrm>
            <a:off x="1524000" y="533400"/>
            <a:ext cx="7162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cSld>
  <p:clrMap bg1="lt1" tx1="dk1" bg2="lt2" tx2="dk2" accent1="accent1" accent2="accent2" accent3="accent3" accent4="accent4" accent5="accent5" accent6="accent6" hlink="hlink" folHlink="folHlink"/>
  <p:sldLayoutIdLst>
    <p:sldLayoutId id="2147483946"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sldNum="0"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fontAlgn="base">
        <a:spcBef>
          <a:spcPct val="0"/>
        </a:spcBef>
        <a:spcAft>
          <a:spcPct val="0"/>
        </a:spcAft>
        <a:defRPr sz="3200">
          <a:solidFill>
            <a:schemeClr val="tx1"/>
          </a:solidFill>
          <a:latin typeface="Arial" charset="0"/>
        </a:defRPr>
      </a:lvl6pPr>
      <a:lvl7pPr marL="914400" algn="l" rtl="0" fontAlgn="base">
        <a:spcBef>
          <a:spcPct val="0"/>
        </a:spcBef>
        <a:spcAft>
          <a:spcPct val="0"/>
        </a:spcAft>
        <a:defRPr sz="3200">
          <a:solidFill>
            <a:schemeClr val="tx1"/>
          </a:solidFill>
          <a:latin typeface="Arial" charset="0"/>
        </a:defRPr>
      </a:lvl7pPr>
      <a:lvl8pPr marL="1371600" algn="l" rtl="0" fontAlgn="base">
        <a:spcBef>
          <a:spcPct val="0"/>
        </a:spcBef>
        <a:spcAft>
          <a:spcPct val="0"/>
        </a:spcAft>
        <a:defRPr sz="3200">
          <a:solidFill>
            <a:schemeClr val="tx1"/>
          </a:solidFill>
          <a:latin typeface="Arial" charset="0"/>
        </a:defRPr>
      </a:lvl8pPr>
      <a:lvl9pPr marL="1828800" algn="l" rtl="0" fontAlgn="base">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defRPr/>
            </a:pPr>
            <a:fld id="{660B9A97-EAE3-4393-9844-3EC263B28109}" type="datetime1">
              <a:rPr kumimoji="1" lang="ja-JP" altLang="en-US">
                <a:solidFill>
                  <a:srgbClr val="FFFFFF"/>
                </a:solidFill>
                <a:latin typeface="Times New Roman" pitchFamily="18" charset="0"/>
                <a:ea typeface="ＭＳ Ｐゴシック" pitchFamily="34" charset="-128"/>
              </a:rPr>
              <a:pPr>
                <a:defRPr/>
              </a:pPr>
              <a:t>2015/10/13</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latin typeface="Times New Roman" pitchFamily="18" charset="0"/>
                <a:ea typeface="ＭＳ Ｐゴシック" pitchFamily="34" charset="-128"/>
              </a:rPr>
              <a:pPr>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373870072"/>
      </p:ext>
    </p:extLst>
  </p:cSld>
  <p:clrMap bg1="dk2" tx1="lt1" bg2="dk1"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4.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pn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5.wmf"/><Relationship Id="rId4" Type="http://schemas.openxmlformats.org/officeDocument/2006/relationships/oleObject" Target="../embeddings/oleObject2.bin"/><Relationship Id="rId9" Type="http://schemas.openxmlformats.org/officeDocument/2006/relationships/image" Target="../media/image47.wmf"/></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265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Theory &amp; Method</a:t>
            </a:r>
            <a:endParaRPr lang="en-US" altLang="zh-CN" sz="1800" dirty="0" smtClean="0">
              <a:ea typeface="宋体" pitchFamily="2" charset="-122"/>
            </a:endParaRPr>
          </a:p>
        </p:txBody>
      </p:sp>
      <p:sp>
        <p:nvSpPr>
          <p:cNvPr id="45059" name="AutoShape 3"/>
          <p:cNvSpPr>
            <a:spLocks noChangeArrowheads="1"/>
          </p:cNvSpPr>
          <p:nvPr/>
        </p:nvSpPr>
        <p:spPr bwMode="gray">
          <a:xfrm>
            <a:off x="3886200" y="4191000"/>
            <a:ext cx="1828800" cy="6858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lgn="ctr">
              <a:defRPr/>
            </a:pPr>
            <a:endParaRPr lang="zh-CN" altLang="en-US"/>
          </a:p>
        </p:txBody>
      </p:sp>
      <p:sp>
        <p:nvSpPr>
          <p:cNvPr id="45060" name="AutoShape 4"/>
          <p:cNvSpPr>
            <a:spLocks noChangeArrowheads="1"/>
          </p:cNvSpPr>
          <p:nvPr/>
        </p:nvSpPr>
        <p:spPr bwMode="gray">
          <a:xfrm>
            <a:off x="3886200" y="3657600"/>
            <a:ext cx="1828800" cy="6858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lgn="ctr">
              <a:defRPr/>
            </a:pPr>
            <a:endParaRPr lang="zh-CN" altLang="en-US"/>
          </a:p>
        </p:txBody>
      </p:sp>
      <p:sp>
        <p:nvSpPr>
          <p:cNvPr id="45061" name="AutoShape 5"/>
          <p:cNvSpPr>
            <a:spLocks noChangeArrowheads="1"/>
          </p:cNvSpPr>
          <p:nvPr/>
        </p:nvSpPr>
        <p:spPr bwMode="gray">
          <a:xfrm>
            <a:off x="3886200" y="3124200"/>
            <a:ext cx="1828800" cy="6858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lgn="ctr">
              <a:defRPr/>
            </a:pPr>
            <a:endParaRPr lang="zh-CN" altLang="en-US"/>
          </a:p>
        </p:txBody>
      </p:sp>
      <p:sp>
        <p:nvSpPr>
          <p:cNvPr id="12294" name="Text Box 6"/>
          <p:cNvSpPr txBox="1">
            <a:spLocks noChangeArrowheads="1"/>
          </p:cNvSpPr>
          <p:nvPr/>
        </p:nvSpPr>
        <p:spPr bwMode="gray">
          <a:xfrm>
            <a:off x="3886200" y="3354388"/>
            <a:ext cx="1905000" cy="369887"/>
          </a:xfrm>
          <a:prstGeom prst="rect">
            <a:avLst/>
          </a:prstGeom>
          <a:noFill/>
          <a:ln w="9525">
            <a:noFill/>
            <a:miter lim="800000"/>
            <a:headEnd/>
            <a:tailEnd/>
          </a:ln>
        </p:spPr>
        <p:txBody>
          <a:bodyPr>
            <a:spAutoFit/>
          </a:bodyPr>
          <a:lstStyle/>
          <a:p>
            <a:pPr algn="ctr" eaLnBrk="0" hangingPunct="0"/>
            <a:r>
              <a:rPr lang="en-US" altLang="zh-CN" b="1">
                <a:solidFill>
                  <a:srgbClr val="FFFF00"/>
                </a:solidFill>
                <a:latin typeface="Comic Sans MS" pitchFamily="66" charset="0"/>
              </a:rPr>
              <a:t>Filling process</a:t>
            </a:r>
          </a:p>
        </p:txBody>
      </p:sp>
      <p:sp>
        <p:nvSpPr>
          <p:cNvPr id="12295" name="Text Box 7"/>
          <p:cNvSpPr txBox="1">
            <a:spLocks noChangeArrowheads="1"/>
          </p:cNvSpPr>
          <p:nvPr/>
        </p:nvSpPr>
        <p:spPr bwMode="gray">
          <a:xfrm>
            <a:off x="3886200" y="3887788"/>
            <a:ext cx="1828800" cy="369887"/>
          </a:xfrm>
          <a:prstGeom prst="rect">
            <a:avLst/>
          </a:prstGeom>
          <a:noFill/>
          <a:ln w="9525">
            <a:noFill/>
            <a:miter lim="800000"/>
            <a:headEnd/>
            <a:tailEnd/>
          </a:ln>
        </p:spPr>
        <p:txBody>
          <a:bodyPr>
            <a:spAutoFit/>
          </a:bodyPr>
          <a:lstStyle/>
          <a:p>
            <a:pPr algn="ctr" eaLnBrk="0" hangingPunct="0"/>
            <a:r>
              <a:rPr lang="en-US" altLang="zh-CN" b="1">
                <a:solidFill>
                  <a:srgbClr val="FFFF00"/>
                </a:solidFill>
                <a:latin typeface="Comic Sans MS" pitchFamily="66" charset="0"/>
              </a:rPr>
              <a:t>Temperature</a:t>
            </a:r>
          </a:p>
        </p:txBody>
      </p:sp>
      <p:sp>
        <p:nvSpPr>
          <p:cNvPr id="12296" name="Text Box 8"/>
          <p:cNvSpPr txBox="1">
            <a:spLocks noChangeArrowheads="1"/>
          </p:cNvSpPr>
          <p:nvPr/>
        </p:nvSpPr>
        <p:spPr bwMode="gray">
          <a:xfrm>
            <a:off x="3962400" y="4343400"/>
            <a:ext cx="1600200" cy="369888"/>
          </a:xfrm>
          <a:prstGeom prst="rect">
            <a:avLst/>
          </a:prstGeom>
          <a:noFill/>
          <a:ln w="9525">
            <a:noFill/>
            <a:miter lim="800000"/>
            <a:headEnd/>
            <a:tailEnd/>
          </a:ln>
        </p:spPr>
        <p:txBody>
          <a:bodyPr>
            <a:spAutoFit/>
          </a:bodyPr>
          <a:lstStyle/>
          <a:p>
            <a:pPr algn="ctr" eaLnBrk="0" hangingPunct="0"/>
            <a:r>
              <a:rPr lang="en-US" altLang="zh-CN" b="1">
                <a:solidFill>
                  <a:srgbClr val="FFFF00"/>
                </a:solidFill>
                <a:latin typeface="Comic Sans MS" pitchFamily="66" charset="0"/>
              </a:rPr>
              <a:t>Stress</a:t>
            </a:r>
          </a:p>
        </p:txBody>
      </p:sp>
      <p:sp>
        <p:nvSpPr>
          <p:cNvPr id="12297" name="AutoShape 9"/>
          <p:cNvSpPr>
            <a:spLocks noChangeArrowheads="1"/>
          </p:cNvSpPr>
          <p:nvPr/>
        </p:nvSpPr>
        <p:spPr bwMode="gray">
          <a:xfrm>
            <a:off x="3276600" y="2895600"/>
            <a:ext cx="533400" cy="2057400"/>
          </a:xfrm>
          <a:prstGeom prst="leftArrow">
            <a:avLst>
              <a:gd name="adj1" fmla="val 65583"/>
              <a:gd name="adj2" fmla="val 65181"/>
            </a:avLst>
          </a:prstGeom>
          <a:gradFill rotWithShape="1">
            <a:gsLst>
              <a:gs pos="0">
                <a:srgbClr val="FBEAC7"/>
              </a:gs>
              <a:gs pos="17999">
                <a:srgbClr val="FEE7F2"/>
              </a:gs>
              <a:gs pos="36000">
                <a:srgbClr val="FAC77D"/>
              </a:gs>
              <a:gs pos="61000">
                <a:srgbClr val="FBA97D"/>
              </a:gs>
              <a:gs pos="82001">
                <a:srgbClr val="FBD49C"/>
              </a:gs>
              <a:gs pos="100000">
                <a:srgbClr val="FEE7F2"/>
              </a:gs>
            </a:gsLst>
            <a:lin ang="0"/>
          </a:gradFill>
          <a:ln w="9525">
            <a:noFill/>
            <a:miter lim="800000"/>
            <a:headEnd/>
            <a:tailEnd/>
          </a:ln>
        </p:spPr>
        <p:txBody>
          <a:bodyPr wrap="none" anchor="ctr"/>
          <a:lstStyle/>
          <a:p>
            <a:pPr algn="ctr"/>
            <a:endParaRPr lang="zh-CN" altLang="en-US"/>
          </a:p>
        </p:txBody>
      </p:sp>
      <p:sp>
        <p:nvSpPr>
          <p:cNvPr id="11274" name="AutoShape 10"/>
          <p:cNvSpPr>
            <a:spLocks noChangeArrowheads="1"/>
          </p:cNvSpPr>
          <p:nvPr/>
        </p:nvSpPr>
        <p:spPr bwMode="auto">
          <a:xfrm>
            <a:off x="1066800" y="2362200"/>
            <a:ext cx="2057400" cy="1905000"/>
          </a:xfrm>
          <a:prstGeom prst="roundRect">
            <a:avLst>
              <a:gd name="adj" fmla="val 16667"/>
            </a:avLst>
          </a:prstGeom>
          <a:gradFill flip="none" rotWithShape="1">
            <a:gsLst>
              <a:gs pos="0">
                <a:srgbClr val="DDEBCF"/>
              </a:gs>
              <a:gs pos="50000">
                <a:schemeClr val="accent2">
                  <a:lumMod val="60000"/>
                  <a:lumOff val="40000"/>
                  <a:alpha val="14000"/>
                </a:schemeClr>
              </a:gs>
              <a:gs pos="100000">
                <a:srgbClr val="156B13"/>
              </a:gs>
            </a:gsLst>
            <a:path path="shape">
              <a:fillToRect l="50000" t="50000" r="50000" b="50000"/>
            </a:path>
            <a:tileRect/>
          </a:gradFill>
          <a:ln w="38100">
            <a:solidFill>
              <a:schemeClr val="tx2"/>
            </a:solidFill>
            <a:round/>
            <a:headEnd/>
            <a:tailEnd/>
          </a:ln>
        </p:spPr>
        <p:txBody>
          <a:bodyPr wrap="none" anchor="ctr"/>
          <a:lstStyle/>
          <a:p>
            <a:pPr algn="ctr" eaLnBrk="0" hangingPunct="0">
              <a:defRPr/>
            </a:pPr>
            <a:endParaRPr lang="zh-CN" altLang="en-US">
              <a:latin typeface="Verdana" pitchFamily="34" charset="0"/>
            </a:endParaRPr>
          </a:p>
        </p:txBody>
      </p:sp>
      <p:sp>
        <p:nvSpPr>
          <p:cNvPr id="12301" name="Text Box 11"/>
          <p:cNvSpPr txBox="1">
            <a:spLocks noChangeArrowheads="1"/>
          </p:cNvSpPr>
          <p:nvPr/>
        </p:nvSpPr>
        <p:spPr bwMode="auto">
          <a:xfrm>
            <a:off x="914400" y="2590800"/>
            <a:ext cx="2438400" cy="1631950"/>
          </a:xfrm>
          <a:prstGeom prst="rect">
            <a:avLst/>
          </a:prstGeom>
          <a:noFill/>
          <a:ln w="9525">
            <a:noFill/>
            <a:miter lim="800000"/>
            <a:headEnd/>
            <a:tailEnd/>
          </a:ln>
        </p:spPr>
        <p:txBody>
          <a:bodyPr>
            <a:spAutoFit/>
          </a:bodyPr>
          <a:lstStyle/>
          <a:p>
            <a:pPr algn="ctr" eaLnBrk="0" hangingPunct="0"/>
            <a:r>
              <a:rPr lang="en-US" altLang="zh-CN" sz="2000" b="1">
                <a:solidFill>
                  <a:srgbClr val="002060"/>
                </a:solidFill>
                <a:latin typeface="Comic Sans MS" pitchFamily="66" charset="0"/>
                <a:ea typeface="华文楷体" pitchFamily="2" charset="-122"/>
              </a:rPr>
              <a:t>Casting temperatures</a:t>
            </a:r>
          </a:p>
          <a:p>
            <a:pPr algn="ctr" eaLnBrk="0" hangingPunct="0"/>
            <a:r>
              <a:rPr lang="en-US" altLang="zh-CN" b="1">
                <a:solidFill>
                  <a:srgbClr val="002060"/>
                </a:solidFill>
                <a:latin typeface="Comic Sans MS" pitchFamily="66" charset="0"/>
                <a:ea typeface="华文楷体" pitchFamily="2" charset="-122"/>
              </a:rPr>
              <a:t>1520</a:t>
            </a:r>
            <a:r>
              <a:rPr lang="zh-CN" altLang="en-US" b="1">
                <a:solidFill>
                  <a:srgbClr val="002060"/>
                </a:solidFill>
                <a:latin typeface="Comic Sans MS" pitchFamily="66" charset="0"/>
                <a:ea typeface="华文楷体" pitchFamily="2" charset="-122"/>
              </a:rPr>
              <a:t>℃、</a:t>
            </a:r>
            <a:r>
              <a:rPr lang="en-US" altLang="zh-CN" b="1">
                <a:solidFill>
                  <a:srgbClr val="002060"/>
                </a:solidFill>
                <a:latin typeface="Comic Sans MS" pitchFamily="66" charset="0"/>
                <a:ea typeface="华文楷体" pitchFamily="2" charset="-122"/>
              </a:rPr>
              <a:t>1530</a:t>
            </a:r>
            <a:r>
              <a:rPr lang="zh-CN" altLang="en-US" b="1">
                <a:solidFill>
                  <a:srgbClr val="002060"/>
                </a:solidFill>
                <a:latin typeface="Comic Sans MS" pitchFamily="66" charset="0"/>
                <a:ea typeface="华文楷体" pitchFamily="2" charset="-122"/>
              </a:rPr>
              <a:t> ℃</a:t>
            </a:r>
            <a:endParaRPr lang="en-US" altLang="zh-CN" b="1">
              <a:solidFill>
                <a:srgbClr val="002060"/>
              </a:solidFill>
              <a:latin typeface="Comic Sans MS" pitchFamily="66" charset="0"/>
              <a:ea typeface="华文楷体" pitchFamily="2" charset="-122"/>
            </a:endParaRPr>
          </a:p>
          <a:p>
            <a:pPr algn="ctr" eaLnBrk="0" hangingPunct="0"/>
            <a:r>
              <a:rPr lang="en-US" altLang="zh-CN" b="1">
                <a:solidFill>
                  <a:srgbClr val="002060"/>
                </a:solidFill>
                <a:latin typeface="Comic Sans MS" pitchFamily="66" charset="0"/>
                <a:ea typeface="华文楷体" pitchFamily="2" charset="-122"/>
              </a:rPr>
              <a:t>1540</a:t>
            </a:r>
            <a:r>
              <a:rPr lang="zh-CN" altLang="en-US" b="1">
                <a:solidFill>
                  <a:srgbClr val="002060"/>
                </a:solidFill>
                <a:latin typeface="Comic Sans MS" pitchFamily="66" charset="0"/>
                <a:ea typeface="华文楷体" pitchFamily="2" charset="-122"/>
              </a:rPr>
              <a:t>℃、</a:t>
            </a:r>
            <a:r>
              <a:rPr lang="en-US" altLang="zh-CN" b="1">
                <a:solidFill>
                  <a:srgbClr val="002060"/>
                </a:solidFill>
                <a:latin typeface="Comic Sans MS" pitchFamily="66" charset="0"/>
                <a:ea typeface="华文楷体" pitchFamily="2" charset="-122"/>
              </a:rPr>
              <a:t>1550</a:t>
            </a:r>
            <a:r>
              <a:rPr lang="zh-CN" altLang="en-US" b="1">
                <a:solidFill>
                  <a:srgbClr val="002060"/>
                </a:solidFill>
                <a:latin typeface="Comic Sans MS" pitchFamily="66" charset="0"/>
                <a:ea typeface="华文楷体" pitchFamily="2" charset="-122"/>
              </a:rPr>
              <a:t>℃</a:t>
            </a:r>
            <a:endParaRPr lang="en-US" altLang="zh-CN" b="1">
              <a:solidFill>
                <a:srgbClr val="002060"/>
              </a:solidFill>
              <a:latin typeface="Comic Sans MS" pitchFamily="66" charset="0"/>
              <a:ea typeface="华文楷体" pitchFamily="2" charset="-122"/>
            </a:endParaRPr>
          </a:p>
          <a:p>
            <a:pPr algn="ctr" eaLnBrk="0" hangingPunct="0"/>
            <a:endParaRPr lang="en-US" altLang="zh-CN" sz="2000" b="1">
              <a:solidFill>
                <a:srgbClr val="002060"/>
              </a:solidFill>
              <a:latin typeface="Comic Sans MS" pitchFamily="66" charset="0"/>
            </a:endParaRPr>
          </a:p>
        </p:txBody>
      </p:sp>
      <p:sp>
        <p:nvSpPr>
          <p:cNvPr id="12302" name="Text Box 13"/>
          <p:cNvSpPr txBox="1">
            <a:spLocks noChangeArrowheads="1"/>
          </p:cNvSpPr>
          <p:nvPr/>
        </p:nvSpPr>
        <p:spPr bwMode="auto">
          <a:xfrm>
            <a:off x="6477000" y="2667000"/>
            <a:ext cx="1676400" cy="307975"/>
          </a:xfrm>
          <a:prstGeom prst="rect">
            <a:avLst/>
          </a:prstGeom>
          <a:noFill/>
          <a:ln w="9525">
            <a:noFill/>
            <a:miter lim="800000"/>
            <a:headEnd/>
            <a:tailEnd/>
          </a:ln>
        </p:spPr>
        <p:txBody>
          <a:bodyPr>
            <a:spAutoFit/>
          </a:bodyPr>
          <a:lstStyle/>
          <a:p>
            <a:pPr algn="ctr" eaLnBrk="0" hangingPunct="0"/>
            <a:endParaRPr lang="en-US" altLang="zh-CN" sz="1400">
              <a:solidFill>
                <a:srgbClr val="001D3A"/>
              </a:solidFill>
              <a:latin typeface="Verdana" pitchFamily="34" charset="0"/>
            </a:endParaRPr>
          </a:p>
        </p:txBody>
      </p:sp>
      <p:sp>
        <p:nvSpPr>
          <p:cNvPr id="12303" name="AutoShape 14"/>
          <p:cNvSpPr>
            <a:spLocks noChangeArrowheads="1"/>
          </p:cNvSpPr>
          <p:nvPr/>
        </p:nvSpPr>
        <p:spPr bwMode="gray">
          <a:xfrm>
            <a:off x="5794375" y="2895600"/>
            <a:ext cx="530225" cy="2057400"/>
          </a:xfrm>
          <a:prstGeom prst="rightArrow">
            <a:avLst>
              <a:gd name="adj1" fmla="val 67750"/>
              <a:gd name="adj2" fmla="val 66167"/>
            </a:avLst>
          </a:prstGeom>
          <a:gradFill rotWithShape="1">
            <a:gsLst>
              <a:gs pos="0">
                <a:srgbClr val="FBEAC7"/>
              </a:gs>
              <a:gs pos="17999">
                <a:srgbClr val="FEE7F2"/>
              </a:gs>
              <a:gs pos="36000">
                <a:srgbClr val="FAC77D"/>
              </a:gs>
              <a:gs pos="61000">
                <a:srgbClr val="FBA97D"/>
              </a:gs>
              <a:gs pos="82001">
                <a:srgbClr val="FBD49C"/>
              </a:gs>
              <a:gs pos="100000">
                <a:srgbClr val="FEE7F2"/>
              </a:gs>
            </a:gsLst>
            <a:lin ang="0"/>
          </a:gradFill>
          <a:ln w="9525">
            <a:noFill/>
            <a:miter lim="800000"/>
            <a:headEnd/>
            <a:tailEnd/>
          </a:ln>
        </p:spPr>
        <p:txBody>
          <a:bodyPr wrap="none" anchor="ctr"/>
          <a:lstStyle/>
          <a:p>
            <a:pPr algn="ctr"/>
            <a:endParaRPr lang="zh-CN" altLang="en-US"/>
          </a:p>
        </p:txBody>
      </p:sp>
      <p:sp>
        <p:nvSpPr>
          <p:cNvPr id="45071" name="AutoShape 15"/>
          <p:cNvSpPr>
            <a:spLocks noChangeArrowheads="1"/>
          </p:cNvSpPr>
          <p:nvPr/>
        </p:nvSpPr>
        <p:spPr bwMode="gray">
          <a:xfrm>
            <a:off x="2209800" y="1524000"/>
            <a:ext cx="5181600" cy="762000"/>
          </a:xfrm>
          <a:prstGeom prst="can">
            <a:avLst>
              <a:gd name="adj" fmla="val 27866"/>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noFill/>
            <a:round/>
            <a:headEnd/>
            <a:tailEnd/>
          </a:ln>
          <a:effectLst/>
        </p:spPr>
        <p:txBody>
          <a:bodyPr wrap="none" anchor="ctr"/>
          <a:lstStyle/>
          <a:p>
            <a:pPr algn="ctr">
              <a:defRPr/>
            </a:pPr>
            <a:endParaRPr lang="zh-CN" altLang="en-US"/>
          </a:p>
        </p:txBody>
      </p:sp>
      <p:sp>
        <p:nvSpPr>
          <p:cNvPr id="12305" name="AutoShape 16"/>
          <p:cNvSpPr>
            <a:spLocks noChangeArrowheads="1"/>
          </p:cNvSpPr>
          <p:nvPr/>
        </p:nvSpPr>
        <p:spPr bwMode="gray">
          <a:xfrm>
            <a:off x="3852863" y="2514600"/>
            <a:ext cx="1752600" cy="533400"/>
          </a:xfrm>
          <a:prstGeom prst="upArrow">
            <a:avLst>
              <a:gd name="adj1" fmla="val 68380"/>
              <a:gd name="adj2" fmla="val 70833"/>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nchor="ctr"/>
          <a:lstStyle/>
          <a:p>
            <a:pPr algn="ctr"/>
            <a:endParaRPr lang="zh-CN" altLang="en-US"/>
          </a:p>
        </p:txBody>
      </p:sp>
      <p:sp>
        <p:nvSpPr>
          <p:cNvPr id="12306" name="Text Box 17"/>
          <p:cNvSpPr txBox="1">
            <a:spLocks noChangeArrowheads="1"/>
          </p:cNvSpPr>
          <p:nvPr/>
        </p:nvSpPr>
        <p:spPr bwMode="gray">
          <a:xfrm>
            <a:off x="2171700" y="1676400"/>
            <a:ext cx="5405438" cy="523875"/>
          </a:xfrm>
          <a:prstGeom prst="rect">
            <a:avLst/>
          </a:prstGeom>
          <a:noFill/>
          <a:ln w="9525">
            <a:noFill/>
            <a:miter lim="800000"/>
            <a:headEnd/>
            <a:tailEnd/>
          </a:ln>
        </p:spPr>
        <p:txBody>
          <a:bodyPr wrap="none">
            <a:spAutoFit/>
          </a:bodyPr>
          <a:lstStyle/>
          <a:p>
            <a:pPr algn="ctr" eaLnBrk="0" hangingPunct="0"/>
            <a:r>
              <a:rPr lang="en-US" altLang="zh-CN" sz="2800" b="1">
                <a:solidFill>
                  <a:srgbClr val="FF0000"/>
                </a:solidFill>
                <a:latin typeface="Comic Sans MS" pitchFamily="66" charset="0"/>
              </a:rPr>
              <a:t>Numerical modeling-</a:t>
            </a:r>
            <a:r>
              <a:rPr lang="en-US" altLang="zh-CN" sz="2800">
                <a:solidFill>
                  <a:srgbClr val="FF0000"/>
                </a:solidFill>
                <a:latin typeface="Comic Sans MS" pitchFamily="66" charset="0"/>
                <a:ea typeface="华文楷体" pitchFamily="2" charset="-122"/>
                <a:cs typeface="Times New Roman" pitchFamily="18" charset="0"/>
              </a:rPr>
              <a:t>ProCAST</a:t>
            </a:r>
            <a:endParaRPr lang="en-US" altLang="zh-CN" sz="2800" b="1">
              <a:solidFill>
                <a:srgbClr val="FF0000"/>
              </a:solidFill>
              <a:latin typeface="Comic Sans MS" pitchFamily="66" charset="0"/>
            </a:endParaRPr>
          </a:p>
        </p:txBody>
      </p:sp>
      <p:sp>
        <p:nvSpPr>
          <p:cNvPr id="45074" name="AutoShape 18"/>
          <p:cNvSpPr>
            <a:spLocks noChangeArrowheads="1"/>
          </p:cNvSpPr>
          <p:nvPr/>
        </p:nvSpPr>
        <p:spPr bwMode="gray">
          <a:xfrm>
            <a:off x="3200400" y="5486400"/>
            <a:ext cx="3352800" cy="762000"/>
          </a:xfrm>
          <a:prstGeom prst="can">
            <a:avLst>
              <a:gd name="adj" fmla="val 32032"/>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lgn="ctr">
              <a:defRPr/>
            </a:pPr>
            <a:endParaRPr lang="zh-CN" altLang="en-US"/>
          </a:p>
        </p:txBody>
      </p:sp>
      <p:sp>
        <p:nvSpPr>
          <p:cNvPr id="12308" name="Text Box 19"/>
          <p:cNvSpPr txBox="1">
            <a:spLocks noChangeArrowheads="1"/>
          </p:cNvSpPr>
          <p:nvPr/>
        </p:nvSpPr>
        <p:spPr bwMode="gray">
          <a:xfrm>
            <a:off x="3200400" y="5638800"/>
            <a:ext cx="3429000" cy="646113"/>
          </a:xfrm>
          <a:prstGeom prst="rect">
            <a:avLst/>
          </a:prstGeom>
          <a:noFill/>
          <a:ln w="9525">
            <a:noFill/>
            <a:miter lim="800000"/>
            <a:headEnd/>
            <a:tailEnd/>
          </a:ln>
        </p:spPr>
        <p:txBody>
          <a:bodyPr>
            <a:spAutoFit/>
          </a:bodyPr>
          <a:lstStyle/>
          <a:p>
            <a:pPr algn="ctr" eaLnBrk="0" hangingPunct="0"/>
            <a:r>
              <a:rPr lang="en-US" altLang="zh-CN" b="1">
                <a:solidFill>
                  <a:srgbClr val="FF0000"/>
                </a:solidFill>
                <a:latin typeface="Comic Sans MS" pitchFamily="66" charset="0"/>
              </a:rPr>
              <a:t>Parameters in centrifugal casting process</a:t>
            </a:r>
          </a:p>
        </p:txBody>
      </p:sp>
      <p:sp>
        <p:nvSpPr>
          <p:cNvPr id="12309" name="AutoShape 20"/>
          <p:cNvSpPr>
            <a:spLocks noChangeArrowheads="1"/>
          </p:cNvSpPr>
          <p:nvPr/>
        </p:nvSpPr>
        <p:spPr bwMode="gray">
          <a:xfrm>
            <a:off x="3883025" y="4960938"/>
            <a:ext cx="1755775" cy="525462"/>
          </a:xfrm>
          <a:prstGeom prst="downArrow">
            <a:avLst>
              <a:gd name="adj1" fmla="val 67093"/>
              <a:gd name="adj2" fmla="val 64051"/>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nchor="ctr"/>
          <a:lstStyle/>
          <a:p>
            <a:pPr algn="ctr"/>
            <a:endParaRPr lang="zh-CN" altLang="en-US"/>
          </a:p>
        </p:txBody>
      </p:sp>
      <p:sp>
        <p:nvSpPr>
          <p:cNvPr id="12310" name="AutoShape 20">
            <a:hlinkClick r:id="rId3" action="ppaction://hlinksldjump"/>
          </p:cNvPr>
          <p:cNvSpPr>
            <a:spLocks noChangeArrowheads="1"/>
          </p:cNvSpPr>
          <p:nvPr/>
        </p:nvSpPr>
        <p:spPr bwMode="gray">
          <a:xfrm>
            <a:off x="1371600" y="4419600"/>
            <a:ext cx="1371600" cy="685800"/>
          </a:xfrm>
          <a:prstGeom prst="downArrow">
            <a:avLst>
              <a:gd name="adj1" fmla="val 67093"/>
              <a:gd name="adj2" fmla="val 64051"/>
            </a:avLst>
          </a:prstGeom>
          <a:gradFill rotWithShape="1">
            <a:gsLst>
              <a:gs pos="0">
                <a:srgbClr val="FF3399"/>
              </a:gs>
              <a:gs pos="25000">
                <a:srgbClr val="FF6633"/>
              </a:gs>
              <a:gs pos="50000">
                <a:srgbClr val="FFFF00"/>
              </a:gs>
              <a:gs pos="75000">
                <a:srgbClr val="01A78F"/>
              </a:gs>
              <a:gs pos="100000">
                <a:srgbClr val="3366FF"/>
              </a:gs>
            </a:gsLst>
            <a:lin ang="5400000"/>
          </a:gradFill>
          <a:ln w="9525">
            <a:noFill/>
            <a:miter lim="800000"/>
            <a:headEnd/>
            <a:tailEnd/>
          </a:ln>
        </p:spPr>
        <p:txBody>
          <a:bodyPr wrap="none" anchor="ctr"/>
          <a:lstStyle/>
          <a:p>
            <a:pPr algn="ctr"/>
            <a:endParaRPr lang="zh-CN" altLang="en-US"/>
          </a:p>
        </p:txBody>
      </p:sp>
      <p:sp>
        <p:nvSpPr>
          <p:cNvPr id="2" name="AutoShape 10"/>
          <p:cNvSpPr>
            <a:spLocks noChangeArrowheads="1"/>
          </p:cNvSpPr>
          <p:nvPr/>
        </p:nvSpPr>
        <p:spPr bwMode="auto">
          <a:xfrm>
            <a:off x="6553200" y="2438400"/>
            <a:ext cx="1905000" cy="1905000"/>
          </a:xfrm>
          <a:prstGeom prst="roundRect">
            <a:avLst>
              <a:gd name="adj" fmla="val 16667"/>
            </a:avLst>
          </a:prstGeom>
          <a:gradFill>
            <a:gsLst>
              <a:gs pos="0">
                <a:srgbClr val="DDEBCF"/>
              </a:gs>
              <a:gs pos="50000">
                <a:schemeClr val="accent2">
                  <a:lumMod val="60000"/>
                  <a:lumOff val="40000"/>
                  <a:alpha val="14000"/>
                </a:schemeClr>
              </a:gs>
              <a:gs pos="100000">
                <a:srgbClr val="156B13"/>
              </a:gs>
            </a:gsLst>
            <a:path path="shape">
              <a:fillToRect l="50000" t="50000" r="50000" b="50000"/>
            </a:path>
          </a:gradFill>
          <a:ln w="38100">
            <a:solidFill>
              <a:schemeClr val="tx2"/>
            </a:solidFill>
            <a:round/>
            <a:headEnd/>
            <a:tailEnd/>
          </a:ln>
        </p:spPr>
        <p:txBody>
          <a:bodyPr wrap="none" anchor="ctr"/>
          <a:lstStyle/>
          <a:p>
            <a:pPr algn="ctr" eaLnBrk="0" hangingPunct="0">
              <a:defRPr/>
            </a:pPr>
            <a:endParaRPr lang="zh-CN" altLang="en-US">
              <a:latin typeface="Verdana" pitchFamily="34" charset="0"/>
            </a:endParaRPr>
          </a:p>
        </p:txBody>
      </p:sp>
      <p:sp>
        <p:nvSpPr>
          <p:cNvPr id="3" name="AutoShape 10"/>
          <p:cNvSpPr>
            <a:spLocks noChangeArrowheads="1"/>
          </p:cNvSpPr>
          <p:nvPr/>
        </p:nvSpPr>
        <p:spPr bwMode="auto">
          <a:xfrm>
            <a:off x="1295400" y="5105400"/>
            <a:ext cx="1600200" cy="1295400"/>
          </a:xfrm>
          <a:prstGeom prst="roundRect">
            <a:avLst>
              <a:gd name="adj" fmla="val 16667"/>
            </a:avLst>
          </a:prstGeom>
          <a:gradFill>
            <a:gsLst>
              <a:gs pos="0">
                <a:srgbClr val="DDEBCF"/>
              </a:gs>
              <a:gs pos="50000">
                <a:schemeClr val="accent2">
                  <a:lumMod val="60000"/>
                  <a:lumOff val="40000"/>
                  <a:alpha val="14000"/>
                </a:schemeClr>
              </a:gs>
              <a:gs pos="100000">
                <a:srgbClr val="156B13"/>
              </a:gs>
            </a:gsLst>
            <a:path path="shape">
              <a:fillToRect l="50000" t="50000" r="50000" b="50000"/>
            </a:path>
          </a:gradFill>
          <a:ln w="38100">
            <a:solidFill>
              <a:schemeClr val="tx2"/>
            </a:solidFill>
            <a:round/>
            <a:headEnd/>
            <a:tailEnd/>
          </a:ln>
        </p:spPr>
        <p:txBody>
          <a:bodyPr wrap="none" anchor="ctr"/>
          <a:lstStyle/>
          <a:p>
            <a:pPr algn="ctr" eaLnBrk="0" hangingPunct="0">
              <a:defRPr/>
            </a:pPr>
            <a:endParaRPr lang="zh-CN" altLang="en-US">
              <a:latin typeface="Verdana" pitchFamily="34" charset="0"/>
            </a:endParaRPr>
          </a:p>
        </p:txBody>
      </p:sp>
      <p:sp>
        <p:nvSpPr>
          <p:cNvPr id="12317" name="矩形 25"/>
          <p:cNvSpPr>
            <a:spLocks noChangeArrowheads="1"/>
          </p:cNvSpPr>
          <p:nvPr/>
        </p:nvSpPr>
        <p:spPr bwMode="auto">
          <a:xfrm>
            <a:off x="1143000" y="5387975"/>
            <a:ext cx="1828800" cy="708025"/>
          </a:xfrm>
          <a:prstGeom prst="rect">
            <a:avLst/>
          </a:prstGeom>
          <a:noFill/>
          <a:ln w="9525">
            <a:noFill/>
            <a:miter lim="800000"/>
            <a:headEnd/>
            <a:tailEnd/>
          </a:ln>
        </p:spPr>
        <p:txBody>
          <a:bodyPr>
            <a:spAutoFit/>
          </a:bodyPr>
          <a:lstStyle/>
          <a:p>
            <a:pPr algn="ctr"/>
            <a:r>
              <a:rPr lang="en-US" altLang="zh-CN" sz="2000">
                <a:solidFill>
                  <a:srgbClr val="002060"/>
                </a:solidFill>
                <a:latin typeface="Comic Sans MS" pitchFamily="66" charset="0"/>
                <a:ea typeface="华文楷体" pitchFamily="2" charset="-122"/>
              </a:rPr>
              <a:t>Casting</a:t>
            </a:r>
          </a:p>
          <a:p>
            <a:pPr algn="ctr"/>
            <a:r>
              <a:rPr lang="en-US" altLang="zh-CN" sz="2000">
                <a:solidFill>
                  <a:srgbClr val="002060"/>
                </a:solidFill>
                <a:latin typeface="Comic Sans MS" pitchFamily="66" charset="0"/>
                <a:ea typeface="华文楷体" pitchFamily="2" charset="-122"/>
              </a:rPr>
              <a:t> temperature</a:t>
            </a:r>
            <a:endParaRPr lang="zh-CN" altLang="en-US" sz="2400"/>
          </a:p>
        </p:txBody>
      </p:sp>
      <p:sp>
        <p:nvSpPr>
          <p:cNvPr id="11288" name="矩形 26"/>
          <p:cNvSpPr>
            <a:spLocks noChangeArrowheads="1"/>
          </p:cNvSpPr>
          <p:nvPr/>
        </p:nvSpPr>
        <p:spPr bwMode="auto">
          <a:xfrm>
            <a:off x="6629400" y="2514600"/>
            <a:ext cx="1752600" cy="1938338"/>
          </a:xfrm>
          <a:prstGeom prst="rect">
            <a:avLst/>
          </a:prstGeom>
          <a:noFill/>
          <a:ln w="9525">
            <a:noFill/>
            <a:miter lim="800000"/>
            <a:headEnd/>
            <a:tailEnd/>
          </a:ln>
        </p:spPr>
        <p:txBody>
          <a:bodyPr>
            <a:spAutoFit/>
          </a:bodyPr>
          <a:lstStyle/>
          <a:p>
            <a:pPr algn="ctr">
              <a:defRPr/>
            </a:pPr>
            <a:r>
              <a:rPr lang="en-US" altLang="zh-CN" sz="2000" b="1" kern="0" dirty="0" err="1">
                <a:latin typeface="Comic Sans MS" pitchFamily="66" charset="0"/>
              </a:rPr>
              <a:t>Depanning</a:t>
            </a:r>
            <a:r>
              <a:rPr lang="en-US" altLang="zh-CN" sz="2000" b="1" kern="0" dirty="0">
                <a:latin typeface="Comic Sans MS" pitchFamily="66" charset="0"/>
              </a:rPr>
              <a:t> temperature</a:t>
            </a:r>
          </a:p>
          <a:p>
            <a:pPr algn="ctr">
              <a:defRPr/>
            </a:pPr>
            <a:r>
              <a:rPr lang="en-US" altLang="zh-CN" sz="2000" b="1" kern="0" dirty="0">
                <a:latin typeface="Comic Sans MS" pitchFamily="66" charset="0"/>
              </a:rPr>
              <a:t>950</a:t>
            </a:r>
            <a:r>
              <a:rPr lang="zh-CN" altLang="en-US" sz="2000" b="1" dirty="0">
                <a:solidFill>
                  <a:srgbClr val="002060"/>
                </a:solidFill>
                <a:latin typeface="Comic Sans MS" pitchFamily="66" charset="0"/>
                <a:ea typeface="华文楷体" pitchFamily="2" charset="-122"/>
              </a:rPr>
              <a:t> ℃</a:t>
            </a:r>
            <a:endParaRPr lang="en-US" altLang="zh-CN" sz="2000" b="1" dirty="0">
              <a:solidFill>
                <a:srgbClr val="002060"/>
              </a:solidFill>
              <a:latin typeface="Comic Sans MS" pitchFamily="66" charset="0"/>
              <a:ea typeface="华文楷体" pitchFamily="2" charset="-122"/>
            </a:endParaRPr>
          </a:p>
          <a:p>
            <a:pPr algn="ctr">
              <a:defRPr/>
            </a:pPr>
            <a:r>
              <a:rPr lang="en-US" altLang="zh-CN" sz="2000" b="1" kern="0" dirty="0">
                <a:solidFill>
                  <a:srgbClr val="002060"/>
                </a:solidFill>
                <a:latin typeface="Comic Sans MS" pitchFamily="66" charset="0"/>
                <a:ea typeface="华文楷体" pitchFamily="2" charset="-122"/>
              </a:rPr>
              <a:t>1050</a:t>
            </a:r>
            <a:r>
              <a:rPr lang="zh-CN" altLang="en-US" sz="2000" b="1" dirty="0">
                <a:solidFill>
                  <a:srgbClr val="002060"/>
                </a:solidFill>
                <a:latin typeface="Comic Sans MS" pitchFamily="66" charset="0"/>
                <a:ea typeface="华文楷体" pitchFamily="2" charset="-122"/>
              </a:rPr>
              <a:t> ℃</a:t>
            </a:r>
            <a:endParaRPr lang="en-US" altLang="zh-CN" sz="2000" b="1" dirty="0">
              <a:solidFill>
                <a:srgbClr val="002060"/>
              </a:solidFill>
              <a:latin typeface="Comic Sans MS" pitchFamily="66" charset="0"/>
              <a:ea typeface="华文楷体" pitchFamily="2" charset="-122"/>
            </a:endParaRPr>
          </a:p>
          <a:p>
            <a:pPr algn="ctr">
              <a:defRPr/>
            </a:pPr>
            <a:r>
              <a:rPr lang="en-US" altLang="zh-CN" sz="2000" b="1" kern="0" dirty="0">
                <a:solidFill>
                  <a:srgbClr val="002060"/>
                </a:solidFill>
                <a:latin typeface="Comic Sans MS" pitchFamily="66" charset="0"/>
                <a:ea typeface="华文楷体" pitchFamily="2" charset="-122"/>
              </a:rPr>
              <a:t>1150</a:t>
            </a:r>
            <a:r>
              <a:rPr lang="zh-CN" altLang="en-US" sz="2000" b="1" dirty="0">
                <a:solidFill>
                  <a:srgbClr val="002060"/>
                </a:solidFill>
                <a:latin typeface="Comic Sans MS" pitchFamily="66" charset="0"/>
                <a:ea typeface="华文楷体" pitchFamily="2" charset="-122"/>
              </a:rPr>
              <a:t> ℃</a:t>
            </a:r>
            <a:endParaRPr lang="en-US" altLang="zh-CN" sz="2000" b="1" kern="0" dirty="0">
              <a:latin typeface="Comic Sans MS" pitchFamily="66" charset="0"/>
            </a:endParaRPr>
          </a:p>
          <a:p>
            <a:pPr algn="ctr">
              <a:defRPr/>
            </a:pPr>
            <a:endParaRPr lang="zh-CN" altLang="en-US" sz="2000" b="1" dirty="0">
              <a:solidFill>
                <a:srgbClr val="002060"/>
              </a:solidFill>
            </a:endParaRPr>
          </a:p>
        </p:txBody>
      </p:sp>
      <p:sp>
        <p:nvSpPr>
          <p:cNvPr id="12319" name="AutoShape 20">
            <a:hlinkClick r:id="rId4" action="ppaction://hlinksldjump"/>
          </p:cNvPr>
          <p:cNvSpPr>
            <a:spLocks noChangeArrowheads="1"/>
          </p:cNvSpPr>
          <p:nvPr/>
        </p:nvSpPr>
        <p:spPr bwMode="gray">
          <a:xfrm>
            <a:off x="6858000" y="4419600"/>
            <a:ext cx="1371600" cy="685800"/>
          </a:xfrm>
          <a:prstGeom prst="downArrow">
            <a:avLst>
              <a:gd name="adj1" fmla="val 67093"/>
              <a:gd name="adj2" fmla="val 64051"/>
            </a:avLst>
          </a:prstGeom>
          <a:gradFill rotWithShape="1">
            <a:gsLst>
              <a:gs pos="0">
                <a:srgbClr val="FF3399"/>
              </a:gs>
              <a:gs pos="25000">
                <a:srgbClr val="FF6633"/>
              </a:gs>
              <a:gs pos="50000">
                <a:srgbClr val="FFFF00"/>
              </a:gs>
              <a:gs pos="75000">
                <a:srgbClr val="01A78F"/>
              </a:gs>
              <a:gs pos="100000">
                <a:srgbClr val="3366FF"/>
              </a:gs>
            </a:gsLst>
            <a:lin ang="5400000"/>
          </a:gradFill>
          <a:ln w="9525">
            <a:noFill/>
            <a:miter lim="800000"/>
            <a:headEnd/>
            <a:tailEnd/>
          </a:ln>
        </p:spPr>
        <p:txBody>
          <a:bodyPr wrap="none" anchor="ctr"/>
          <a:lstStyle/>
          <a:p>
            <a:pPr algn="ctr"/>
            <a:endParaRPr lang="zh-CN" altLang="en-US"/>
          </a:p>
        </p:txBody>
      </p:sp>
      <p:sp>
        <p:nvSpPr>
          <p:cNvPr id="11290" name="AutoShape 10"/>
          <p:cNvSpPr>
            <a:spLocks noChangeArrowheads="1"/>
          </p:cNvSpPr>
          <p:nvPr/>
        </p:nvSpPr>
        <p:spPr bwMode="auto">
          <a:xfrm>
            <a:off x="6781800" y="5105400"/>
            <a:ext cx="1676400" cy="1295400"/>
          </a:xfrm>
          <a:prstGeom prst="roundRect">
            <a:avLst>
              <a:gd name="adj" fmla="val 16667"/>
            </a:avLst>
          </a:prstGeom>
          <a:gradFill>
            <a:gsLst>
              <a:gs pos="0">
                <a:srgbClr val="DDEBCF"/>
              </a:gs>
              <a:gs pos="50000">
                <a:schemeClr val="accent2">
                  <a:lumMod val="60000"/>
                  <a:lumOff val="40000"/>
                  <a:alpha val="14000"/>
                </a:schemeClr>
              </a:gs>
              <a:gs pos="100000">
                <a:srgbClr val="156B13"/>
              </a:gs>
            </a:gsLst>
            <a:path path="shape">
              <a:fillToRect l="50000" t="50000" r="50000" b="50000"/>
            </a:path>
          </a:gradFill>
          <a:ln w="38100">
            <a:solidFill>
              <a:schemeClr val="tx2"/>
            </a:solidFill>
            <a:round/>
            <a:headEnd/>
            <a:tailEnd/>
          </a:ln>
        </p:spPr>
        <p:txBody>
          <a:bodyPr wrap="none" anchor="ctr"/>
          <a:lstStyle/>
          <a:p>
            <a:pPr algn="ctr" eaLnBrk="0" hangingPunct="0">
              <a:defRPr/>
            </a:pPr>
            <a:endParaRPr lang="zh-CN" altLang="en-US">
              <a:latin typeface="Verdana" pitchFamily="34" charset="0"/>
            </a:endParaRPr>
          </a:p>
        </p:txBody>
      </p:sp>
      <p:sp>
        <p:nvSpPr>
          <p:cNvPr id="12323" name="矩形 29"/>
          <p:cNvSpPr>
            <a:spLocks noChangeArrowheads="1"/>
          </p:cNvSpPr>
          <p:nvPr/>
        </p:nvSpPr>
        <p:spPr bwMode="auto">
          <a:xfrm>
            <a:off x="6761163" y="5387975"/>
            <a:ext cx="1773237" cy="708025"/>
          </a:xfrm>
          <a:prstGeom prst="rect">
            <a:avLst/>
          </a:prstGeom>
          <a:noFill/>
          <a:ln w="9525">
            <a:noFill/>
            <a:miter lim="800000"/>
            <a:headEnd/>
            <a:tailEnd/>
          </a:ln>
        </p:spPr>
        <p:txBody>
          <a:bodyPr wrap="none">
            <a:spAutoFit/>
          </a:bodyPr>
          <a:lstStyle/>
          <a:p>
            <a:pPr algn="ctr"/>
            <a:r>
              <a:rPr lang="en-US" altLang="zh-CN" sz="2000">
                <a:solidFill>
                  <a:srgbClr val="002060"/>
                </a:solidFill>
                <a:latin typeface="Comic Sans MS" pitchFamily="66" charset="0"/>
                <a:ea typeface="华文楷体" pitchFamily="2" charset="-122"/>
              </a:rPr>
              <a:t>Depanning</a:t>
            </a:r>
          </a:p>
          <a:p>
            <a:pPr algn="ctr"/>
            <a:r>
              <a:rPr lang="en-US" altLang="zh-CN" sz="2000">
                <a:solidFill>
                  <a:srgbClr val="002060"/>
                </a:solidFill>
                <a:latin typeface="Comic Sans MS" pitchFamily="66" charset="0"/>
                <a:ea typeface="华文楷体" pitchFamily="2" charset="-122"/>
              </a:rPr>
              <a:t> temperature</a:t>
            </a:r>
            <a:endParaRPr lang="zh-CN" altLang="en-US" sz="2400"/>
          </a:p>
        </p:txBody>
      </p:sp>
      <p:pic>
        <p:nvPicPr>
          <p:cNvPr id="12324" name="Picture 8" descr="C:\Users\Administrator\Desktop\校徽.gif"/>
          <p:cNvPicPr>
            <a:picLocks noChangeAspect="1" noChangeArrowheads="1"/>
          </p:cNvPicPr>
          <p:nvPr/>
        </p:nvPicPr>
        <p:blipFill>
          <a:blip r:embed="rId5"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0"/>
          <p:cNvSpPr>
            <a:spLocks noChangeArrowheads="1"/>
          </p:cNvSpPr>
          <p:nvPr/>
        </p:nvSpPr>
        <p:spPr bwMode="auto">
          <a:xfrm>
            <a:off x="990600" y="2362200"/>
            <a:ext cx="1828800" cy="1905000"/>
          </a:xfrm>
          <a:prstGeom prst="roundRect">
            <a:avLst>
              <a:gd name="adj" fmla="val 16667"/>
            </a:avLst>
          </a:prstGeom>
          <a:gradFill rotWithShape="0">
            <a:gsLst>
              <a:gs pos="0">
                <a:srgbClr val="DDEBCF"/>
              </a:gs>
              <a:gs pos="50000">
                <a:srgbClr val="9CB86E"/>
              </a:gs>
              <a:gs pos="100000">
                <a:srgbClr val="156B13"/>
              </a:gs>
            </a:gsLst>
            <a:lin ang="5400000"/>
          </a:gradFill>
          <a:ln w="38100">
            <a:solidFill>
              <a:schemeClr val="tx2"/>
            </a:solidFill>
            <a:round/>
            <a:headEnd/>
            <a:tailEnd/>
          </a:ln>
        </p:spPr>
        <p:txBody>
          <a:bodyPr wrap="none" anchor="ctr"/>
          <a:lstStyle/>
          <a:p>
            <a:pPr algn="ctr" eaLnBrk="0" hangingPunct="0"/>
            <a:endParaRPr lang="zh-CN" altLang="en-US">
              <a:latin typeface="Verdana" pitchFamily="34" charset="0"/>
            </a:endParaRPr>
          </a:p>
        </p:txBody>
      </p:sp>
      <p:sp>
        <p:nvSpPr>
          <p:cNvPr id="2" name="Rectangle 2"/>
          <p:cNvSpPr>
            <a:spLocks noGrp="1" noChangeArrowheads="1"/>
          </p:cNvSpPr>
          <p:nvPr>
            <p:ph type="title"/>
          </p:nvPr>
        </p:nvSpPr>
        <p:spPr/>
        <p:txBody>
          <a:bodyPr/>
          <a:lstStyle/>
          <a:p>
            <a:pPr eaLnBrk="1" hangingPunct="1">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Theory &amp; Method</a:t>
            </a:r>
            <a:endParaRPr lang="en-US" altLang="zh-CN" sz="1800" dirty="0" smtClean="0">
              <a:ea typeface="宋体" pitchFamily="2" charset="-122"/>
            </a:endParaRPr>
          </a:p>
        </p:txBody>
      </p:sp>
      <p:grpSp>
        <p:nvGrpSpPr>
          <p:cNvPr id="13316" name="Group 3"/>
          <p:cNvGrpSpPr>
            <a:grpSpLocks/>
          </p:cNvGrpSpPr>
          <p:nvPr/>
        </p:nvGrpSpPr>
        <p:grpSpPr bwMode="auto">
          <a:xfrm>
            <a:off x="2895600" y="1981200"/>
            <a:ext cx="3197225" cy="2890838"/>
            <a:chOff x="1872" y="1824"/>
            <a:chExt cx="2014" cy="1821"/>
          </a:xfrm>
        </p:grpSpPr>
        <p:sp>
          <p:nvSpPr>
            <p:cNvPr id="46084" name="AutoShape 4"/>
            <p:cNvSpPr>
              <a:spLocks noChangeArrowheads="1"/>
            </p:cNvSpPr>
            <p:nvPr/>
          </p:nvSpPr>
          <p:spPr bwMode="gray">
            <a:xfrm rot="16200000" flipH="1">
              <a:off x="1842" y="2527"/>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zh-CN" altLang="en-US"/>
            </a:p>
          </p:txBody>
        </p:sp>
        <p:sp>
          <p:nvSpPr>
            <p:cNvPr id="46085" name="AutoShape 5"/>
            <p:cNvSpPr>
              <a:spLocks noChangeArrowheads="1"/>
            </p:cNvSpPr>
            <p:nvPr/>
          </p:nvSpPr>
          <p:spPr bwMode="gray">
            <a:xfrm rot="5400000" flipH="1">
              <a:off x="3650" y="2493"/>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zh-CN" altLang="en-US"/>
            </a:p>
          </p:txBody>
        </p:sp>
        <p:sp>
          <p:nvSpPr>
            <p:cNvPr id="46086" name="AutoShape 6"/>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zh-CN" altLang="en-US"/>
            </a:p>
          </p:txBody>
        </p:sp>
        <p:sp>
          <p:nvSpPr>
            <p:cNvPr id="13328" name="Oval 7"/>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zh-CN" altLang="en-US"/>
            </a:p>
          </p:txBody>
        </p:sp>
        <p:sp>
          <p:nvSpPr>
            <p:cNvPr id="13329" name="Oval 8"/>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a:p>
          </p:txBody>
        </p:sp>
        <p:sp>
          <p:nvSpPr>
            <p:cNvPr id="46089" name="Oval 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13331" name="Oval 10"/>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zh-CN" altLang="en-US"/>
            </a:p>
          </p:txBody>
        </p:sp>
        <p:sp>
          <p:nvSpPr>
            <p:cNvPr id="46091" name="Oval 11"/>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13333" name="Oval 12"/>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zh-CN" altLang="en-US"/>
            </a:p>
          </p:txBody>
        </p:sp>
      </p:grpSp>
      <p:sp>
        <p:nvSpPr>
          <p:cNvPr id="3" name="Text Box 19"/>
          <p:cNvSpPr txBox="1">
            <a:spLocks noChangeArrowheads="1"/>
          </p:cNvSpPr>
          <p:nvPr/>
        </p:nvSpPr>
        <p:spPr bwMode="gray">
          <a:xfrm>
            <a:off x="3429000" y="2438400"/>
            <a:ext cx="2362200" cy="1816100"/>
          </a:xfrm>
          <a:prstGeom prst="rect">
            <a:avLst/>
          </a:prstGeom>
          <a:noFill/>
          <a:ln w="9525">
            <a:noFill/>
            <a:miter lim="800000"/>
            <a:headEnd/>
            <a:tailEnd/>
          </a:ln>
        </p:spPr>
        <p:txBody>
          <a:bodyPr>
            <a:spAutoFit/>
          </a:bodyPr>
          <a:lstStyle/>
          <a:p>
            <a:pPr algn="ctr">
              <a:defRPr/>
            </a:pPr>
            <a:r>
              <a:rPr lang="en-US" altLang="zh-CN" sz="2400" b="1" dirty="0">
                <a:solidFill>
                  <a:srgbClr val="FF0000"/>
                </a:solidFill>
                <a:effectLst>
                  <a:outerShdw blurRad="38100" dist="38100" dir="2700000" algn="tl">
                    <a:srgbClr val="000000">
                      <a:alpha val="43137"/>
                    </a:srgbClr>
                  </a:outerShdw>
                </a:effectLst>
                <a:latin typeface="Comic Sans MS" pitchFamily="66" charset="0"/>
                <a:ea typeface="+mn-ea"/>
              </a:rPr>
              <a:t>Experiment research</a:t>
            </a:r>
          </a:p>
          <a:p>
            <a:pPr algn="ctr" eaLnBrk="0" hangingPunct="0">
              <a:defRPr/>
            </a:pPr>
            <a:r>
              <a:rPr lang="en-US" altLang="zh-CN" sz="2000" dirty="0">
                <a:solidFill>
                  <a:srgbClr val="000000"/>
                </a:solidFill>
                <a:latin typeface="Comic Sans MS" pitchFamily="66" charset="0"/>
                <a:ea typeface="华文楷体" pitchFamily="2" charset="-122"/>
              </a:rPr>
              <a:t>THMS600</a:t>
            </a:r>
            <a:r>
              <a:rPr lang="en-US" altLang="zh-CN" sz="2000" dirty="0">
                <a:latin typeface="Comic Sans MS" pitchFamily="66" charset="0"/>
                <a:ea typeface="+mn-ea"/>
              </a:rPr>
              <a:t> heating stage</a:t>
            </a:r>
          </a:p>
          <a:p>
            <a:pPr algn="ctr" eaLnBrk="0" hangingPunct="0">
              <a:defRPr/>
            </a:pPr>
            <a:endParaRPr lang="en-US" altLang="zh-CN" sz="2400" b="1" dirty="0">
              <a:solidFill>
                <a:schemeClr val="bg1"/>
              </a:solidFill>
            </a:endParaRPr>
          </a:p>
        </p:txBody>
      </p:sp>
      <p:sp>
        <p:nvSpPr>
          <p:cNvPr id="46100" name="AutoShape 20"/>
          <p:cNvSpPr>
            <a:spLocks noChangeArrowheads="1"/>
          </p:cNvSpPr>
          <p:nvPr/>
        </p:nvSpPr>
        <p:spPr bwMode="auto">
          <a:xfrm>
            <a:off x="2557463" y="5029200"/>
            <a:ext cx="4148137" cy="762000"/>
          </a:xfrm>
          <a:prstGeom prst="roundRect">
            <a:avLst>
              <a:gd name="adj" fmla="val 50000"/>
            </a:avLst>
          </a:prstGeom>
          <a:solidFill>
            <a:schemeClr val="accent1">
              <a:lumMod val="60000"/>
              <a:lumOff val="40000"/>
            </a:schemeClr>
          </a:solidFill>
          <a:ln w="38100">
            <a:solidFill>
              <a:schemeClr val="tx2"/>
            </a:solidFill>
            <a:round/>
            <a:headEnd/>
            <a:tailEnd/>
          </a:ln>
          <a:effectLst/>
        </p:spPr>
        <p:txBody>
          <a:bodyPr wrap="none" anchor="ctr"/>
          <a:lstStyle/>
          <a:p>
            <a:pPr algn="ctr">
              <a:defRPr/>
            </a:pPr>
            <a:r>
              <a:rPr lang="en-US" altLang="zh-CN" sz="2000" dirty="0">
                <a:effectLst>
                  <a:outerShdw blurRad="38100" dist="38100" dir="2700000" algn="tl">
                    <a:srgbClr val="000000">
                      <a:alpha val="43137"/>
                    </a:srgbClr>
                  </a:outerShdw>
                </a:effectLst>
                <a:latin typeface="Comic Sans MS" pitchFamily="66" charset="0"/>
              </a:rPr>
              <a:t>Heating temperature</a:t>
            </a:r>
          </a:p>
          <a:p>
            <a:pPr algn="ctr">
              <a:defRPr/>
            </a:pPr>
            <a:r>
              <a:rPr lang="en-US" altLang="zh-CN" sz="2000" dirty="0">
                <a:effectLst>
                  <a:outerShdw blurRad="38100" dist="38100" dir="2700000" algn="tl">
                    <a:srgbClr val="000000">
                      <a:alpha val="43137"/>
                    </a:srgbClr>
                  </a:outerShdw>
                </a:effectLst>
                <a:latin typeface="Comic Sans MS" pitchFamily="66" charset="0"/>
              </a:rPr>
              <a:t> &amp;holding time</a:t>
            </a:r>
          </a:p>
        </p:txBody>
      </p:sp>
      <p:sp>
        <p:nvSpPr>
          <p:cNvPr id="13319" name="Text Box 21"/>
          <p:cNvSpPr txBox="1">
            <a:spLocks noChangeArrowheads="1"/>
          </p:cNvSpPr>
          <p:nvPr/>
        </p:nvSpPr>
        <p:spPr bwMode="gray">
          <a:xfrm>
            <a:off x="990600" y="2371725"/>
            <a:ext cx="1752600" cy="2032000"/>
          </a:xfrm>
          <a:prstGeom prst="rect">
            <a:avLst/>
          </a:prstGeom>
          <a:noFill/>
          <a:ln w="9525">
            <a:noFill/>
            <a:miter lim="800000"/>
            <a:headEnd/>
            <a:tailEnd/>
          </a:ln>
        </p:spPr>
        <p:txBody>
          <a:bodyPr>
            <a:spAutoFit/>
          </a:bodyPr>
          <a:lstStyle/>
          <a:p>
            <a:pPr algn="ctr" eaLnBrk="0" hangingPunct="0"/>
            <a:r>
              <a:rPr lang="en-US" altLang="zh-CN">
                <a:latin typeface="Comic Sans MS" pitchFamily="66" charset="0"/>
              </a:rPr>
              <a:t>Micro-organizational change under different  heating temperature</a:t>
            </a:r>
          </a:p>
          <a:p>
            <a:pPr algn="ctr" eaLnBrk="0" hangingPunct="0"/>
            <a:endParaRPr lang="en-US" altLang="zh-CN">
              <a:solidFill>
                <a:schemeClr val="bg1"/>
              </a:solidFill>
            </a:endParaRPr>
          </a:p>
        </p:txBody>
      </p:sp>
      <p:sp>
        <p:nvSpPr>
          <p:cNvPr id="13320" name="AutoShape 10"/>
          <p:cNvSpPr>
            <a:spLocks noChangeArrowheads="1"/>
          </p:cNvSpPr>
          <p:nvPr/>
        </p:nvSpPr>
        <p:spPr bwMode="auto">
          <a:xfrm>
            <a:off x="6172200" y="2438400"/>
            <a:ext cx="1828800" cy="1905000"/>
          </a:xfrm>
          <a:prstGeom prst="roundRect">
            <a:avLst>
              <a:gd name="adj" fmla="val 16667"/>
            </a:avLst>
          </a:prstGeom>
          <a:gradFill rotWithShape="0">
            <a:gsLst>
              <a:gs pos="0">
                <a:srgbClr val="DDEBCF"/>
              </a:gs>
              <a:gs pos="50000">
                <a:srgbClr val="9CB86E"/>
              </a:gs>
              <a:gs pos="100000">
                <a:srgbClr val="156B13"/>
              </a:gs>
            </a:gsLst>
            <a:lin ang="5400000"/>
          </a:gradFill>
          <a:ln w="38100">
            <a:solidFill>
              <a:schemeClr val="tx2"/>
            </a:solidFill>
            <a:round/>
            <a:headEnd/>
            <a:tailEnd/>
          </a:ln>
        </p:spPr>
        <p:txBody>
          <a:bodyPr wrap="none" anchor="ctr"/>
          <a:lstStyle/>
          <a:p>
            <a:pPr algn="ctr" eaLnBrk="0" hangingPunct="0"/>
            <a:endParaRPr lang="zh-CN" altLang="en-US">
              <a:latin typeface="Verdana" pitchFamily="34" charset="0"/>
            </a:endParaRPr>
          </a:p>
        </p:txBody>
      </p:sp>
      <p:sp>
        <p:nvSpPr>
          <p:cNvPr id="13321" name="矩形 30"/>
          <p:cNvSpPr>
            <a:spLocks noChangeArrowheads="1"/>
          </p:cNvSpPr>
          <p:nvPr/>
        </p:nvSpPr>
        <p:spPr bwMode="auto">
          <a:xfrm>
            <a:off x="6248400" y="2636838"/>
            <a:ext cx="1828800" cy="1477962"/>
          </a:xfrm>
          <a:prstGeom prst="rect">
            <a:avLst/>
          </a:prstGeom>
          <a:noFill/>
          <a:ln w="9525">
            <a:noFill/>
            <a:miter lim="800000"/>
            <a:headEnd/>
            <a:tailEnd/>
          </a:ln>
        </p:spPr>
        <p:txBody>
          <a:bodyPr>
            <a:spAutoFit/>
          </a:bodyPr>
          <a:lstStyle/>
          <a:p>
            <a:pPr algn="ctr" eaLnBrk="0" hangingPunct="0"/>
            <a:r>
              <a:rPr lang="en-US" altLang="zh-CN">
                <a:latin typeface="Comic Sans MS" pitchFamily="66" charset="0"/>
              </a:rPr>
              <a:t>Micro-organizational change under different  holding time</a:t>
            </a:r>
            <a:endParaRPr lang="en-US" altLang="zh-CN" b="1">
              <a:solidFill>
                <a:srgbClr val="002060"/>
              </a:solidFill>
              <a:latin typeface="Verdana" pitchFamily="34" charset="0"/>
            </a:endParaRPr>
          </a:p>
        </p:txBody>
      </p:sp>
      <p:sp>
        <p:nvSpPr>
          <p:cNvPr id="19" name="下箭头 18">
            <a:hlinkClick r:id="rId3" action="ppaction://hlinksldjump"/>
          </p:cNvPr>
          <p:cNvSpPr/>
          <p:nvPr/>
        </p:nvSpPr>
        <p:spPr>
          <a:xfrm rot="19710871">
            <a:off x="1905000" y="4495800"/>
            <a:ext cx="762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0" name="下箭头 19">
            <a:hlinkClick r:id="rId4" action="ppaction://hlinksldjump"/>
          </p:cNvPr>
          <p:cNvSpPr/>
          <p:nvPr/>
        </p:nvSpPr>
        <p:spPr>
          <a:xfrm rot="1443921">
            <a:off x="6538913" y="4471988"/>
            <a:ext cx="762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13324" name="Picture 8" descr="C:\Users\Administrator\Desktop\校徽.gif"/>
          <p:cNvPicPr>
            <a:picLocks noChangeAspect="1" noChangeArrowheads="1"/>
          </p:cNvPicPr>
          <p:nvPr/>
        </p:nvPicPr>
        <p:blipFill>
          <a:blip r:embed="rId5"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Theory &amp; Method</a:t>
            </a:r>
            <a:endParaRPr lang="en-US" altLang="zh-CN" sz="1800" dirty="0" smtClean="0">
              <a:ea typeface="宋体" pitchFamily="2" charset="-122"/>
            </a:endParaRPr>
          </a:p>
        </p:txBody>
      </p:sp>
      <p:sp>
        <p:nvSpPr>
          <p:cNvPr id="45059" name="AutoShape 3"/>
          <p:cNvSpPr>
            <a:spLocks noChangeArrowheads="1"/>
          </p:cNvSpPr>
          <p:nvPr/>
        </p:nvSpPr>
        <p:spPr bwMode="gray">
          <a:xfrm>
            <a:off x="3200400" y="4267200"/>
            <a:ext cx="3048000" cy="8382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lgn="ctr">
              <a:defRPr/>
            </a:pPr>
            <a:endParaRPr lang="zh-CN" altLang="en-US"/>
          </a:p>
        </p:txBody>
      </p:sp>
      <p:sp>
        <p:nvSpPr>
          <p:cNvPr id="45060" name="AutoShape 4"/>
          <p:cNvSpPr>
            <a:spLocks noChangeArrowheads="1"/>
          </p:cNvSpPr>
          <p:nvPr/>
        </p:nvSpPr>
        <p:spPr bwMode="gray">
          <a:xfrm>
            <a:off x="3200400" y="3581400"/>
            <a:ext cx="3048000" cy="8382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lgn="ctr">
              <a:defRPr/>
            </a:pPr>
            <a:endParaRPr lang="zh-CN" altLang="en-US"/>
          </a:p>
        </p:txBody>
      </p:sp>
      <p:sp>
        <p:nvSpPr>
          <p:cNvPr id="45061" name="AutoShape 5"/>
          <p:cNvSpPr>
            <a:spLocks noChangeArrowheads="1"/>
          </p:cNvSpPr>
          <p:nvPr/>
        </p:nvSpPr>
        <p:spPr bwMode="gray">
          <a:xfrm>
            <a:off x="3200400" y="2895600"/>
            <a:ext cx="3048000" cy="8382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lgn="ctr">
              <a:defRPr/>
            </a:pPr>
            <a:endParaRPr lang="zh-CN" altLang="en-US"/>
          </a:p>
        </p:txBody>
      </p:sp>
      <p:sp>
        <p:nvSpPr>
          <p:cNvPr id="14342" name="Text Box 6"/>
          <p:cNvSpPr txBox="1">
            <a:spLocks noChangeArrowheads="1"/>
          </p:cNvSpPr>
          <p:nvPr/>
        </p:nvSpPr>
        <p:spPr bwMode="gray">
          <a:xfrm>
            <a:off x="3581400" y="3200400"/>
            <a:ext cx="2286000" cy="369888"/>
          </a:xfrm>
          <a:prstGeom prst="rect">
            <a:avLst/>
          </a:prstGeom>
          <a:noFill/>
          <a:ln w="9525">
            <a:noFill/>
            <a:miter lim="800000"/>
            <a:headEnd/>
            <a:tailEnd/>
          </a:ln>
        </p:spPr>
        <p:txBody>
          <a:bodyPr>
            <a:spAutoFit/>
          </a:bodyPr>
          <a:lstStyle/>
          <a:p>
            <a:pPr algn="ctr" eaLnBrk="0" hangingPunct="0"/>
            <a:r>
              <a:rPr lang="en-US" altLang="zh-CN" b="1">
                <a:solidFill>
                  <a:srgbClr val="FFFF00"/>
                </a:solidFill>
                <a:latin typeface="Comic Sans MS" pitchFamily="66" charset="0"/>
              </a:rPr>
              <a:t>Innitial rolling T</a:t>
            </a:r>
          </a:p>
        </p:txBody>
      </p:sp>
      <p:sp>
        <p:nvSpPr>
          <p:cNvPr id="14343" name="Text Box 7"/>
          <p:cNvSpPr txBox="1">
            <a:spLocks noChangeArrowheads="1"/>
          </p:cNvSpPr>
          <p:nvPr/>
        </p:nvSpPr>
        <p:spPr bwMode="gray">
          <a:xfrm>
            <a:off x="3505200" y="3886200"/>
            <a:ext cx="2438400" cy="369888"/>
          </a:xfrm>
          <a:prstGeom prst="rect">
            <a:avLst/>
          </a:prstGeom>
          <a:noFill/>
          <a:ln w="9525">
            <a:noFill/>
            <a:miter lim="800000"/>
            <a:headEnd/>
            <a:tailEnd/>
          </a:ln>
        </p:spPr>
        <p:txBody>
          <a:bodyPr>
            <a:spAutoFit/>
          </a:bodyPr>
          <a:lstStyle/>
          <a:p>
            <a:pPr algn="ctr" eaLnBrk="0" hangingPunct="0"/>
            <a:r>
              <a:rPr lang="en-US" altLang="zh-CN" b="1">
                <a:solidFill>
                  <a:srgbClr val="FFFF00"/>
                </a:solidFill>
                <a:latin typeface="Comic Sans MS" pitchFamily="66" charset="0"/>
              </a:rPr>
              <a:t>Rolling than</a:t>
            </a:r>
          </a:p>
        </p:txBody>
      </p:sp>
      <p:sp>
        <p:nvSpPr>
          <p:cNvPr id="14344" name="Text Box 8"/>
          <p:cNvSpPr txBox="1">
            <a:spLocks noChangeArrowheads="1"/>
          </p:cNvSpPr>
          <p:nvPr/>
        </p:nvSpPr>
        <p:spPr bwMode="gray">
          <a:xfrm>
            <a:off x="3657600" y="4572000"/>
            <a:ext cx="2057400" cy="369888"/>
          </a:xfrm>
          <a:prstGeom prst="rect">
            <a:avLst/>
          </a:prstGeom>
          <a:noFill/>
          <a:ln w="9525">
            <a:noFill/>
            <a:miter lim="800000"/>
            <a:headEnd/>
            <a:tailEnd/>
          </a:ln>
        </p:spPr>
        <p:txBody>
          <a:bodyPr>
            <a:spAutoFit/>
          </a:bodyPr>
          <a:lstStyle/>
          <a:p>
            <a:pPr algn="ctr" eaLnBrk="0" hangingPunct="0"/>
            <a:r>
              <a:rPr lang="en-US" altLang="zh-CN" b="1">
                <a:solidFill>
                  <a:srgbClr val="FFFF00"/>
                </a:solidFill>
                <a:latin typeface="Comic Sans MS" pitchFamily="66" charset="0"/>
              </a:rPr>
              <a:t>Rotate speed</a:t>
            </a:r>
          </a:p>
        </p:txBody>
      </p:sp>
      <p:sp>
        <p:nvSpPr>
          <p:cNvPr id="45071" name="AutoShape 15"/>
          <p:cNvSpPr>
            <a:spLocks noChangeArrowheads="1"/>
          </p:cNvSpPr>
          <p:nvPr/>
        </p:nvSpPr>
        <p:spPr bwMode="gray">
          <a:xfrm>
            <a:off x="2209800" y="1524000"/>
            <a:ext cx="5181600" cy="762000"/>
          </a:xfrm>
          <a:prstGeom prst="can">
            <a:avLst>
              <a:gd name="adj" fmla="val 27866"/>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noFill/>
            <a:round/>
            <a:headEnd/>
            <a:tailEnd/>
          </a:ln>
          <a:effectLst/>
        </p:spPr>
        <p:txBody>
          <a:bodyPr wrap="none" anchor="ctr"/>
          <a:lstStyle/>
          <a:p>
            <a:pPr algn="ctr">
              <a:defRPr/>
            </a:pPr>
            <a:endParaRPr lang="zh-CN" altLang="en-US"/>
          </a:p>
        </p:txBody>
      </p:sp>
      <p:sp>
        <p:nvSpPr>
          <p:cNvPr id="14346" name="AutoShape 16"/>
          <p:cNvSpPr>
            <a:spLocks noChangeArrowheads="1"/>
          </p:cNvSpPr>
          <p:nvPr/>
        </p:nvSpPr>
        <p:spPr bwMode="gray">
          <a:xfrm>
            <a:off x="3852863" y="2286000"/>
            <a:ext cx="1752600" cy="533400"/>
          </a:xfrm>
          <a:prstGeom prst="upArrow">
            <a:avLst>
              <a:gd name="adj1" fmla="val 68380"/>
              <a:gd name="adj2" fmla="val 70833"/>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nchor="ctr"/>
          <a:lstStyle/>
          <a:p>
            <a:pPr algn="ctr"/>
            <a:endParaRPr lang="zh-CN" altLang="en-US"/>
          </a:p>
        </p:txBody>
      </p:sp>
      <p:sp>
        <p:nvSpPr>
          <p:cNvPr id="14347" name="Text Box 17"/>
          <p:cNvSpPr txBox="1">
            <a:spLocks noChangeArrowheads="1"/>
          </p:cNvSpPr>
          <p:nvPr/>
        </p:nvSpPr>
        <p:spPr bwMode="gray">
          <a:xfrm>
            <a:off x="2143125" y="1676400"/>
            <a:ext cx="5462588" cy="523875"/>
          </a:xfrm>
          <a:prstGeom prst="rect">
            <a:avLst/>
          </a:prstGeom>
          <a:noFill/>
          <a:ln w="9525">
            <a:noFill/>
            <a:miter lim="800000"/>
            <a:headEnd/>
            <a:tailEnd/>
          </a:ln>
        </p:spPr>
        <p:txBody>
          <a:bodyPr wrap="none">
            <a:spAutoFit/>
          </a:bodyPr>
          <a:lstStyle/>
          <a:p>
            <a:pPr algn="ctr" eaLnBrk="0" hangingPunct="0"/>
            <a:r>
              <a:rPr lang="en-US" altLang="zh-CN" sz="2800" b="1">
                <a:solidFill>
                  <a:srgbClr val="FF0000"/>
                </a:solidFill>
                <a:latin typeface="Comic Sans MS" pitchFamily="66" charset="0"/>
              </a:rPr>
              <a:t>Numerical modeling-</a:t>
            </a:r>
            <a:r>
              <a:rPr lang="en-US" altLang="zh-CN" sz="2800">
                <a:solidFill>
                  <a:srgbClr val="FF0000"/>
                </a:solidFill>
                <a:latin typeface="Comic Sans MS" pitchFamily="66" charset="0"/>
                <a:ea typeface="华文楷体" pitchFamily="2" charset="-122"/>
                <a:cs typeface="Times New Roman" pitchFamily="18" charset="0"/>
              </a:rPr>
              <a:t>ABAQUS</a:t>
            </a:r>
            <a:endParaRPr lang="en-US" altLang="zh-CN" sz="2800" b="1">
              <a:solidFill>
                <a:srgbClr val="FF0000"/>
              </a:solidFill>
              <a:latin typeface="Comic Sans MS" pitchFamily="66" charset="0"/>
            </a:endParaRPr>
          </a:p>
        </p:txBody>
      </p:sp>
      <p:sp>
        <p:nvSpPr>
          <p:cNvPr id="45074" name="AutoShape 18"/>
          <p:cNvSpPr>
            <a:spLocks noChangeArrowheads="1"/>
          </p:cNvSpPr>
          <p:nvPr/>
        </p:nvSpPr>
        <p:spPr bwMode="gray">
          <a:xfrm>
            <a:off x="3124200" y="5715000"/>
            <a:ext cx="3352800" cy="762000"/>
          </a:xfrm>
          <a:prstGeom prst="can">
            <a:avLst>
              <a:gd name="adj" fmla="val 32032"/>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lgn="ctr">
              <a:defRPr/>
            </a:pPr>
            <a:endParaRPr lang="zh-CN" altLang="en-US"/>
          </a:p>
        </p:txBody>
      </p:sp>
      <p:sp>
        <p:nvSpPr>
          <p:cNvPr id="14349" name="Text Box 19"/>
          <p:cNvSpPr txBox="1">
            <a:spLocks noChangeArrowheads="1"/>
          </p:cNvSpPr>
          <p:nvPr/>
        </p:nvSpPr>
        <p:spPr bwMode="gray">
          <a:xfrm>
            <a:off x="3200400" y="6030913"/>
            <a:ext cx="3429000" cy="369887"/>
          </a:xfrm>
          <a:prstGeom prst="rect">
            <a:avLst/>
          </a:prstGeom>
          <a:noFill/>
          <a:ln w="9525">
            <a:noFill/>
            <a:miter lim="800000"/>
            <a:headEnd/>
            <a:tailEnd/>
          </a:ln>
        </p:spPr>
        <p:txBody>
          <a:bodyPr>
            <a:spAutoFit/>
          </a:bodyPr>
          <a:lstStyle/>
          <a:p>
            <a:pPr algn="ctr" eaLnBrk="0" hangingPunct="0"/>
            <a:r>
              <a:rPr lang="en-US" altLang="zh-CN" b="1">
                <a:solidFill>
                  <a:srgbClr val="FF0000"/>
                </a:solidFill>
                <a:latin typeface="Comic Sans MS" pitchFamily="66" charset="0"/>
              </a:rPr>
              <a:t>Hot rolling parameters</a:t>
            </a:r>
          </a:p>
        </p:txBody>
      </p:sp>
      <p:sp>
        <p:nvSpPr>
          <p:cNvPr id="14350" name="AutoShape 20"/>
          <p:cNvSpPr>
            <a:spLocks noChangeArrowheads="1"/>
          </p:cNvSpPr>
          <p:nvPr/>
        </p:nvSpPr>
        <p:spPr bwMode="gray">
          <a:xfrm>
            <a:off x="3883025" y="5181600"/>
            <a:ext cx="1755775" cy="525463"/>
          </a:xfrm>
          <a:prstGeom prst="downArrow">
            <a:avLst>
              <a:gd name="adj1" fmla="val 67093"/>
              <a:gd name="adj2" fmla="val 64051"/>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nchor="ctr"/>
          <a:lstStyle/>
          <a:p>
            <a:pPr algn="ctr"/>
            <a:endParaRPr lang="zh-CN" altLang="en-US"/>
          </a:p>
        </p:txBody>
      </p:sp>
      <p:pic>
        <p:nvPicPr>
          <p:cNvPr id="14351" name="Picture 8" descr="C:\Users\Administrator\Desktop\校徽.gif"/>
          <p:cNvPicPr>
            <a:picLocks noChangeAspect="1" noChangeArrowheads="1"/>
          </p:cNvPicPr>
          <p:nvPr/>
        </p:nvPicPr>
        <p:blipFill>
          <a:blip r:embed="rId3"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1143000" y="3810000"/>
          <a:ext cx="7467600" cy="914400"/>
        </p:xfrm>
        <a:graphic>
          <a:graphicData uri="http://schemas.openxmlformats.org/drawingml/2006/table">
            <a:tbl>
              <a:tblPr/>
              <a:tblGrid>
                <a:gridCol w="1260475"/>
                <a:gridCol w="755650"/>
                <a:gridCol w="784225"/>
                <a:gridCol w="933450"/>
                <a:gridCol w="933450"/>
                <a:gridCol w="933450"/>
                <a:gridCol w="933450"/>
                <a:gridCol w="93345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Element</a:t>
                      </a:r>
                      <a:endPar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E9D8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C</a:t>
                      </a:r>
                      <a:endPar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E9D8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Si</a:t>
                      </a:r>
                      <a:endPar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E9D8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Mn</a:t>
                      </a:r>
                      <a:endPar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E9D8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S</a:t>
                      </a:r>
                      <a:endPar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E9D8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Cr</a:t>
                      </a:r>
                      <a:endPar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E9D8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Mo</a:t>
                      </a:r>
                      <a:endPar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E9D8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P</a:t>
                      </a:r>
                      <a:endPar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E9D8D"/>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42CrMo</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F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0.46</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F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0.28</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F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0.72</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F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0.007</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F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1.13</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F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0.22</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F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charset="0"/>
                          <a:ea typeface="宋体" pitchFamily="2" charset="-122"/>
                        </a:rPr>
                        <a:t>0.012</a:t>
                      </a:r>
                      <a:endParaRPr kumimoji="0" lang="zh-CN" altLang="en-US" sz="1800" b="0" i="0" u="none" strike="noStrike" cap="none" normalizeH="0" baseline="0" dirty="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FDB"/>
                    </a:solidFill>
                  </a:tcPr>
                </a:tc>
              </a:tr>
            </a:tbl>
          </a:graphicData>
        </a:graphic>
      </p:graphicFrame>
      <p:sp>
        <p:nvSpPr>
          <p:cNvPr id="8" name="Rectangle 3"/>
          <p:cNvSpPr txBox="1">
            <a:spLocks noChangeArrowheads="1"/>
          </p:cNvSpPr>
          <p:nvPr/>
        </p:nvSpPr>
        <p:spPr>
          <a:xfrm>
            <a:off x="1143000" y="3200400"/>
            <a:ext cx="7467600" cy="533400"/>
          </a:xfrm>
          <a:prstGeom prst="rect">
            <a:avLst/>
          </a:prstGeom>
        </p:spPr>
        <p:txBody>
          <a:bodyPr/>
          <a:lstStyle/>
          <a:p>
            <a:pPr marL="342900" indent="-342900" algn="ctr">
              <a:spcBef>
                <a:spcPct val="20000"/>
              </a:spcBef>
              <a:buClr>
                <a:schemeClr val="tx2"/>
              </a:buClr>
              <a:buFont typeface="Wingdings" pitchFamily="2" charset="2"/>
              <a:buNone/>
              <a:defRPr/>
            </a:pPr>
            <a:r>
              <a:rPr lang="en-US" altLang="zh-CN" sz="2400" b="1" kern="0" spc="-100" dirty="0">
                <a:latin typeface="Times New Roman" pitchFamily="18" charset="0"/>
                <a:cs typeface="Times New Roman" pitchFamily="18" charset="0"/>
              </a:rPr>
              <a:t>Table1  Chemical Composition of 42CrMo Steel</a:t>
            </a:r>
            <a:r>
              <a:rPr lang="zh-CN" altLang="en-US" sz="2400" b="1" kern="0" spc="-100" dirty="0">
                <a:latin typeface="Times New Roman" pitchFamily="18" charset="0"/>
                <a:cs typeface="Times New Roman" pitchFamily="18" charset="0"/>
              </a:rPr>
              <a:t>（</a:t>
            </a:r>
            <a:r>
              <a:rPr lang="en-US" altLang="zh-CN" sz="2400" b="1" kern="0" spc="-100" dirty="0">
                <a:latin typeface="Times New Roman" pitchFamily="18" charset="0"/>
                <a:cs typeface="Times New Roman" pitchFamily="18" charset="0"/>
              </a:rPr>
              <a:t>wt</a:t>
            </a:r>
            <a:r>
              <a:rPr lang="zh-CN" altLang="en-US" sz="2400" b="1" kern="0" spc="-100" dirty="0">
                <a:latin typeface="Times New Roman" pitchFamily="18" charset="0"/>
                <a:cs typeface="Times New Roman" pitchFamily="18" charset="0"/>
              </a:rPr>
              <a:t>，</a:t>
            </a:r>
            <a:r>
              <a:rPr lang="en-US" altLang="zh-CN" sz="2400" b="1" kern="0" spc="-100" dirty="0">
                <a:latin typeface="Times New Roman" pitchFamily="18" charset="0"/>
                <a:cs typeface="Times New Roman" pitchFamily="18" charset="0"/>
              </a:rPr>
              <a:t>%</a:t>
            </a:r>
            <a:r>
              <a:rPr lang="zh-CN" altLang="en-US" sz="2400" b="1" kern="0" spc="-100" dirty="0">
                <a:latin typeface="Times New Roman" pitchFamily="18" charset="0"/>
                <a:cs typeface="Times New Roman" pitchFamily="18" charset="0"/>
              </a:rPr>
              <a:t>）</a:t>
            </a:r>
            <a:r>
              <a:rPr lang="en-US" altLang="zh-CN" sz="2400" b="1" kern="0" spc="-100" dirty="0">
                <a:latin typeface="Times New Roman" pitchFamily="18" charset="0"/>
                <a:cs typeface="Times New Roman" pitchFamily="18" charset="0"/>
              </a:rPr>
              <a:t> </a:t>
            </a:r>
          </a:p>
          <a:p>
            <a:pPr marL="342900" indent="-342900">
              <a:spcBef>
                <a:spcPct val="20000"/>
              </a:spcBef>
              <a:buClr>
                <a:schemeClr val="tx2"/>
              </a:buClr>
              <a:buFont typeface="Wingdings" pitchFamily="2" charset="2"/>
              <a:buNone/>
              <a:defRPr/>
            </a:pPr>
            <a:endParaRPr lang="zh-CN" altLang="en-US" sz="2800" kern="0" dirty="0">
              <a:latin typeface="Cambria Math" pitchFamily="18" charset="0"/>
            </a:endParaRPr>
          </a:p>
        </p:txBody>
      </p:sp>
      <p:pic>
        <p:nvPicPr>
          <p:cNvPr id="15392" name="Picture 8" descr="C:\Users\Administrator\Desktop\校徽.gif"/>
          <p:cNvPicPr>
            <a:picLocks noChangeAspect="1" noChangeArrowheads="1"/>
          </p:cNvPicPr>
          <p:nvPr/>
        </p:nvPicPr>
        <p:blipFill>
          <a:blip r:embed="rId2" cstate="print"/>
          <a:srcRect/>
          <a:stretch>
            <a:fillRect/>
          </a:stretch>
        </p:blipFill>
        <p:spPr bwMode="auto">
          <a:xfrm>
            <a:off x="8066088" y="228600"/>
            <a:ext cx="1077912" cy="990600"/>
          </a:xfrm>
          <a:prstGeom prst="rect">
            <a:avLst/>
          </a:prstGeom>
          <a:noFill/>
          <a:ln w="9525">
            <a:noFill/>
            <a:miter lim="800000"/>
            <a:headEnd/>
            <a:tailEnd/>
          </a:ln>
        </p:spPr>
      </p:pic>
      <p:sp>
        <p:nvSpPr>
          <p:cNvPr id="12" name="标题 1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C0C0C0"/>
                  </a:outerShdw>
                </a:effectLst>
                <a:latin typeface="Comic Sans MS" pitchFamily="66" charset="0"/>
                <a:ea typeface="微软雅黑" pitchFamily="34" charset="-122"/>
              </a:rPr>
              <a:t>Results &amp; Discussion Ⅰ</a:t>
            </a:r>
            <a:endParaRPr lang="zh-CN" altLang="en-US" dirty="0" smtClean="0">
              <a:ea typeface="宋体" pitchFamily="2" charset="-122"/>
            </a:endParaRPr>
          </a:p>
        </p:txBody>
      </p:sp>
      <p:sp>
        <p:nvSpPr>
          <p:cNvPr id="15394" name="矩形 23"/>
          <p:cNvSpPr>
            <a:spLocks noChangeArrowheads="1"/>
          </p:cNvSpPr>
          <p:nvPr/>
        </p:nvSpPr>
        <p:spPr bwMode="auto">
          <a:xfrm>
            <a:off x="660400" y="1066800"/>
            <a:ext cx="6578600" cy="461963"/>
          </a:xfrm>
          <a:prstGeom prst="rect">
            <a:avLst/>
          </a:prstGeom>
          <a:noFill/>
          <a:ln w="9525">
            <a:noFill/>
            <a:miter lim="800000"/>
            <a:headEnd/>
            <a:tailEnd/>
          </a:ln>
        </p:spPr>
        <p:txBody>
          <a:bodyPr wrap="none">
            <a:spAutoFit/>
          </a:bodyPr>
          <a:lstStyle/>
          <a:p>
            <a:pPr algn="ctr" eaLnBrk="0" hangingPunct="0"/>
            <a:r>
              <a:rPr lang="en-US" altLang="zh-CN" sz="2400" b="1">
                <a:latin typeface="Comic Sans MS" pitchFamily="66" charset="0"/>
              </a:rPr>
              <a:t>    Ⅰ. The research on smelting &amp; casting</a:t>
            </a:r>
          </a:p>
        </p:txBody>
      </p:sp>
      <p:sp>
        <p:nvSpPr>
          <p:cNvPr id="14" name="矩形 23"/>
          <p:cNvSpPr>
            <a:spLocks noChangeArrowheads="1"/>
          </p:cNvSpPr>
          <p:nvPr/>
        </p:nvSpPr>
        <p:spPr bwMode="auto">
          <a:xfrm>
            <a:off x="1066800" y="1752600"/>
            <a:ext cx="5334000" cy="461963"/>
          </a:xfrm>
          <a:prstGeom prst="rect">
            <a:avLst/>
          </a:prstGeom>
          <a:noFill/>
          <a:ln w="9525">
            <a:noFill/>
            <a:miter lim="800000"/>
            <a:headEnd/>
            <a:tailEnd/>
          </a:ln>
        </p:spPr>
        <p:txBody>
          <a:bodyPr>
            <a:spAutoFit/>
          </a:bodyPr>
          <a:lstStyle/>
          <a:p>
            <a:pPr algn="ctr" eaLnBrk="0" hangingPunct="0">
              <a:defRPr/>
            </a:pPr>
            <a:r>
              <a:rPr lang="en-US" altLang="zh-CN" sz="2400" b="1" dirty="0">
                <a:solidFill>
                  <a:schemeClr val="accent5">
                    <a:lumMod val="50000"/>
                  </a:schemeClr>
                </a:solidFill>
                <a:latin typeface="Comic Sans MS" pitchFamily="66" charset="0"/>
                <a:ea typeface="宋体" charset="-122"/>
              </a:rPr>
              <a:t>ⅰ.The smelting temperature</a:t>
            </a:r>
            <a:endParaRPr lang="en-US" altLang="zh-CN" sz="2400" b="1" dirty="0">
              <a:latin typeface="Comic Sans MS" pitchFamily="66" charset="0"/>
              <a:ea typeface="宋体"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C:\Users\Administrator\Desktop\校徽.gif"/>
          <p:cNvPicPr>
            <a:picLocks noChangeAspect="1" noChangeArrowheads="1"/>
          </p:cNvPicPr>
          <p:nvPr/>
        </p:nvPicPr>
        <p:blipFill>
          <a:blip r:embed="rId2" cstate="print"/>
          <a:srcRect/>
          <a:stretch>
            <a:fillRect/>
          </a:stretch>
        </p:blipFill>
        <p:spPr bwMode="auto">
          <a:xfrm>
            <a:off x="8066088" y="228600"/>
            <a:ext cx="1077912" cy="990600"/>
          </a:xfrm>
          <a:prstGeom prst="rect">
            <a:avLst/>
          </a:prstGeom>
          <a:noFill/>
          <a:ln w="9525">
            <a:noFill/>
            <a:miter lim="800000"/>
            <a:headEnd/>
            <a:tailEnd/>
          </a:ln>
        </p:spPr>
      </p:pic>
      <p:sp>
        <p:nvSpPr>
          <p:cNvPr id="12" name="标题 1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C0C0C0"/>
                  </a:outerShdw>
                </a:effectLst>
                <a:latin typeface="Comic Sans MS" pitchFamily="66" charset="0"/>
                <a:ea typeface="微软雅黑" pitchFamily="34" charset="-122"/>
              </a:rPr>
              <a:t>Results &amp; Discussion Ⅰ</a:t>
            </a:r>
            <a:endParaRPr lang="zh-CN" altLang="en-US" dirty="0" smtClean="0">
              <a:ea typeface="宋体" pitchFamily="2" charset="-122"/>
            </a:endParaRPr>
          </a:p>
        </p:txBody>
      </p:sp>
      <p:pic>
        <p:nvPicPr>
          <p:cNvPr id="16388" name="图片 5"/>
          <p:cNvPicPr>
            <a:picLocks noChangeAspect="1" noChangeArrowheads="1"/>
          </p:cNvPicPr>
          <p:nvPr/>
        </p:nvPicPr>
        <p:blipFill>
          <a:blip r:embed="rId3" cstate="print"/>
          <a:srcRect/>
          <a:stretch>
            <a:fillRect/>
          </a:stretch>
        </p:blipFill>
        <p:spPr bwMode="auto">
          <a:xfrm>
            <a:off x="685800" y="1676400"/>
            <a:ext cx="5945188" cy="3389313"/>
          </a:xfrm>
          <a:prstGeom prst="rect">
            <a:avLst/>
          </a:prstGeom>
          <a:noFill/>
          <a:ln w="9525">
            <a:noFill/>
            <a:miter lim="800000"/>
            <a:headEnd/>
            <a:tailEnd/>
          </a:ln>
        </p:spPr>
      </p:pic>
      <p:sp>
        <p:nvSpPr>
          <p:cNvPr id="16" name="Rectangle 3"/>
          <p:cNvSpPr txBox="1">
            <a:spLocks noChangeArrowheads="1"/>
          </p:cNvSpPr>
          <p:nvPr/>
        </p:nvSpPr>
        <p:spPr>
          <a:xfrm>
            <a:off x="533400" y="5105400"/>
            <a:ext cx="6934200" cy="533400"/>
          </a:xfrm>
          <a:prstGeom prst="rect">
            <a:avLst/>
          </a:prstGeom>
        </p:spPr>
        <p:txBody>
          <a:bodyPr/>
          <a:lstStyle/>
          <a:p>
            <a:pPr marL="342900" indent="-342900">
              <a:spcBef>
                <a:spcPct val="20000"/>
              </a:spcBef>
              <a:buClr>
                <a:schemeClr val="tx2"/>
              </a:buClr>
              <a:buFont typeface="Wingdings" pitchFamily="2" charset="2"/>
              <a:buNone/>
              <a:defRPr/>
            </a:pPr>
            <a:r>
              <a:rPr lang="en-US" altLang="zh-CN" sz="2400" b="1" kern="0" dirty="0">
                <a:latin typeface="Times New Roman" pitchFamily="18" charset="0"/>
                <a:cs typeface="Times New Roman" pitchFamily="18" charset="0"/>
              </a:rPr>
              <a:t>Fig.4 Phase Diagram of 42CrMo As-cast Steel Alloy </a:t>
            </a:r>
          </a:p>
          <a:p>
            <a:pPr marL="342900" indent="-342900">
              <a:spcBef>
                <a:spcPct val="20000"/>
              </a:spcBef>
              <a:buClr>
                <a:schemeClr val="tx2"/>
              </a:buClr>
              <a:buFont typeface="Wingdings" pitchFamily="2" charset="2"/>
              <a:buNone/>
              <a:defRPr/>
            </a:pPr>
            <a:endParaRPr lang="zh-CN" altLang="en-US" sz="2800" kern="0" dirty="0">
              <a:latin typeface="Cambria Math" pitchFamily="18" charset="0"/>
            </a:endParaRPr>
          </a:p>
        </p:txBody>
      </p:sp>
      <p:sp>
        <p:nvSpPr>
          <p:cNvPr id="17" name="矩形 16"/>
          <p:cNvSpPr>
            <a:spLocks noChangeArrowheads="1"/>
          </p:cNvSpPr>
          <p:nvPr/>
        </p:nvSpPr>
        <p:spPr bwMode="auto">
          <a:xfrm>
            <a:off x="6629400" y="2133600"/>
            <a:ext cx="2286000" cy="2062163"/>
          </a:xfrm>
          <a:prstGeom prst="rect">
            <a:avLst/>
          </a:prstGeom>
          <a:noFill/>
          <a:ln w="9525">
            <a:noFill/>
            <a:miter lim="800000"/>
            <a:headEnd/>
            <a:tailEnd/>
          </a:ln>
        </p:spPr>
        <p:txBody>
          <a:bodyPr>
            <a:spAutoFit/>
          </a:bodyPr>
          <a:lstStyle/>
          <a:p>
            <a:pPr marL="342900" indent="-342900">
              <a:spcBef>
                <a:spcPct val="20000"/>
              </a:spcBef>
              <a:buClr>
                <a:schemeClr val="tx2"/>
              </a:buClr>
            </a:pPr>
            <a:r>
              <a:rPr lang="en-US" altLang="zh-CN" sz="2000">
                <a:latin typeface="Comic Sans MS" pitchFamily="66" charset="0"/>
              </a:rPr>
              <a:t>Liquid phase temperature</a:t>
            </a:r>
            <a:r>
              <a:rPr lang="zh-CN" altLang="en-US" sz="2000">
                <a:latin typeface="Comic Sans MS" pitchFamily="66" charset="0"/>
              </a:rPr>
              <a:t>：  </a:t>
            </a:r>
            <a:r>
              <a:rPr lang="en-US" altLang="zh-CN" sz="2000">
                <a:latin typeface="Comic Sans MS" pitchFamily="66" charset="0"/>
              </a:rPr>
              <a:t>1488</a:t>
            </a:r>
            <a:r>
              <a:rPr lang="zh-CN" altLang="en-US" sz="2000">
                <a:latin typeface="Comic Sans MS" pitchFamily="66" charset="0"/>
              </a:rPr>
              <a:t>℃</a:t>
            </a:r>
            <a:endParaRPr lang="en-US" altLang="zh-CN" sz="2000">
              <a:latin typeface="Comic Sans MS" pitchFamily="66" charset="0"/>
            </a:endParaRPr>
          </a:p>
          <a:p>
            <a:pPr marL="342900" indent="-342900">
              <a:spcBef>
                <a:spcPct val="20000"/>
              </a:spcBef>
              <a:buClr>
                <a:schemeClr val="tx2"/>
              </a:buClr>
            </a:pPr>
            <a:r>
              <a:rPr lang="en-US" altLang="zh-CN" sz="2000">
                <a:latin typeface="Comic Sans MS" pitchFamily="66" charset="0"/>
              </a:rPr>
              <a:t> Solidus temperature:</a:t>
            </a:r>
          </a:p>
          <a:p>
            <a:pPr marL="342900" indent="-342900">
              <a:spcBef>
                <a:spcPct val="20000"/>
              </a:spcBef>
              <a:buClr>
                <a:schemeClr val="tx2"/>
              </a:buClr>
            </a:pPr>
            <a:r>
              <a:rPr lang="en-US" altLang="zh-CN" sz="2000">
                <a:latin typeface="Comic Sans MS" pitchFamily="66" charset="0"/>
              </a:rPr>
              <a:t>     1413</a:t>
            </a:r>
            <a:r>
              <a:rPr lang="zh-CN" altLang="en-US" sz="2000">
                <a:latin typeface="Comic Sans MS" pitchFamily="66" charset="0"/>
              </a:rPr>
              <a:t>℃</a:t>
            </a:r>
            <a:endParaRPr lang="zh-CN" altLang="en-US" sz="2000"/>
          </a:p>
        </p:txBody>
      </p:sp>
      <p:sp>
        <p:nvSpPr>
          <p:cNvPr id="14343" name="矩形 7"/>
          <p:cNvSpPr>
            <a:spLocks noChangeArrowheads="1"/>
          </p:cNvSpPr>
          <p:nvPr/>
        </p:nvSpPr>
        <p:spPr bwMode="auto">
          <a:xfrm>
            <a:off x="685800" y="6019800"/>
            <a:ext cx="8077200" cy="523875"/>
          </a:xfrm>
          <a:prstGeom prst="rect">
            <a:avLst/>
          </a:prstGeom>
          <a:gradFill rotWithShape="1">
            <a:gsLst>
              <a:gs pos="0">
                <a:srgbClr val="DDEBCF"/>
              </a:gs>
              <a:gs pos="50000">
                <a:srgbClr val="9CB86E"/>
              </a:gs>
              <a:gs pos="100000">
                <a:srgbClr val="156B13"/>
              </a:gs>
            </a:gsLst>
            <a:lin ang="2700000" scaled="1"/>
          </a:gradFill>
          <a:ln w="9525">
            <a:noFill/>
            <a:miter lim="800000"/>
            <a:headEnd/>
            <a:tailEnd/>
          </a:ln>
        </p:spPr>
        <p:txBody>
          <a:bodyPr>
            <a:spAutoFit/>
          </a:bodyPr>
          <a:lstStyle/>
          <a:p>
            <a:r>
              <a:rPr lang="en-US" altLang="zh-CN" sz="2800">
                <a:solidFill>
                  <a:srgbClr val="FF0000"/>
                </a:solidFill>
                <a:latin typeface="Comic Sans MS" pitchFamily="66" charset="0"/>
              </a:rPr>
              <a:t>The smelting temperature is 1700</a:t>
            </a:r>
            <a:r>
              <a:rPr lang="zh-CN" altLang="en-US" sz="2800">
                <a:solidFill>
                  <a:srgbClr val="FF0000"/>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 calcmode="lin" valueType="num">
                                      <p:cBhvr additive="base">
                                        <p:cTn id="1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5" fill="hold" grpId="0" nodeType="clickEffect">
                                  <p:stCondLst>
                                    <p:cond delay="0"/>
                                  </p:stCondLst>
                                  <p:childTnLst>
                                    <p:set>
                                      <p:cBhvr>
                                        <p:cTn id="20" dur="1" fill="hold">
                                          <p:stCondLst>
                                            <p:cond delay="0"/>
                                          </p:stCondLst>
                                        </p:cTn>
                                        <p:tgtEl>
                                          <p:spTgt spid="14343"/>
                                        </p:tgtEl>
                                        <p:attrNameLst>
                                          <p:attrName>style.visibility</p:attrName>
                                        </p:attrNameLst>
                                      </p:cBhvr>
                                      <p:to>
                                        <p:strVal val="visible"/>
                                      </p:to>
                                    </p:set>
                                    <p:animEffect transition="in" filter="checkerboard(down)">
                                      <p:cBhvr>
                                        <p:cTn id="21" dur="1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43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pPr eaLnBrk="1" hangingPunct="1">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Results &amp; Discussion </a:t>
            </a:r>
            <a:r>
              <a:rPr lang="en-US" altLang="zh-CN" b="1" dirty="0" smtClean="0">
                <a:solidFill>
                  <a:srgbClr val="FF0000"/>
                </a:solidFill>
                <a:effectLst>
                  <a:outerShdw blurRad="38100" dist="38100" dir="2700000" algn="tl">
                    <a:srgbClr val="C0C0C0"/>
                  </a:outerShdw>
                </a:effectLst>
                <a:latin typeface="Comic Sans MS" pitchFamily="66" charset="0"/>
                <a:ea typeface="微软雅黑" pitchFamily="34" charset="-122"/>
              </a:rPr>
              <a:t>Ⅰ</a:t>
            </a:r>
            <a:endParaRPr lang="zh-CN" altLang="en-US" dirty="0" smtClean="0">
              <a:ea typeface="宋体" pitchFamily="2" charset="-122"/>
            </a:endParaRPr>
          </a:p>
        </p:txBody>
      </p:sp>
      <p:sp>
        <p:nvSpPr>
          <p:cNvPr id="17411" name="矩形 3"/>
          <p:cNvSpPr>
            <a:spLocks noChangeArrowheads="1"/>
          </p:cNvSpPr>
          <p:nvPr/>
        </p:nvSpPr>
        <p:spPr bwMode="auto">
          <a:xfrm>
            <a:off x="1295400" y="1524000"/>
            <a:ext cx="4105275" cy="461963"/>
          </a:xfrm>
          <a:prstGeom prst="rect">
            <a:avLst/>
          </a:prstGeom>
          <a:noFill/>
          <a:ln w="9525">
            <a:noFill/>
            <a:miter lim="800000"/>
            <a:headEnd/>
            <a:tailEnd/>
          </a:ln>
        </p:spPr>
        <p:txBody>
          <a:bodyPr>
            <a:spAutoFit/>
          </a:bodyPr>
          <a:lstStyle/>
          <a:p>
            <a:r>
              <a:rPr lang="zh-CN" altLang="en-US" sz="2400">
                <a:latin typeface="华文楷体" pitchFamily="2" charset="-122"/>
                <a:ea typeface="华文楷体" pitchFamily="2" charset="-122"/>
              </a:rPr>
              <a:t>浇注温度确定</a:t>
            </a:r>
            <a:endParaRPr lang="zh-CN" altLang="en-US" sz="2400"/>
          </a:p>
        </p:txBody>
      </p:sp>
      <p:pic>
        <p:nvPicPr>
          <p:cNvPr id="17412" name="Picture 1" descr="C:\Documents and Settings\Administrator\Application Data\Tencent\Users\515932960\QQ\WinTemp\RichOle\@K~4H]JLSZ_32HP8YLB6)[U.jpg"/>
          <p:cNvPicPr>
            <a:picLocks noGrp="1" noChangeAspect="1" noChangeArrowheads="1"/>
          </p:cNvPicPr>
          <p:nvPr>
            <p:ph idx="1"/>
          </p:nvPr>
        </p:nvPicPr>
        <p:blipFill>
          <a:blip r:embed="rId2" cstate="print"/>
          <a:srcRect/>
          <a:stretch>
            <a:fillRect/>
          </a:stretch>
        </p:blipFill>
        <p:spPr>
          <a:xfrm>
            <a:off x="609600" y="1600200"/>
            <a:ext cx="7696200" cy="2006600"/>
          </a:xfrm>
        </p:spPr>
      </p:pic>
      <p:pic>
        <p:nvPicPr>
          <p:cNvPr id="17413" name="Picture 2" descr="C:\Documents and Settings\Administrator\Application Data\Tencent\Users\515932960\QQ\WinTemp\RichOle\1{8[GDR1XXJ_R41})XUV2DT.jpg"/>
          <p:cNvPicPr>
            <a:picLocks noChangeAspect="1" noChangeArrowheads="1"/>
          </p:cNvPicPr>
          <p:nvPr/>
        </p:nvPicPr>
        <p:blipFill>
          <a:blip r:embed="rId3" cstate="print"/>
          <a:srcRect/>
          <a:stretch>
            <a:fillRect/>
          </a:stretch>
        </p:blipFill>
        <p:spPr bwMode="auto">
          <a:xfrm>
            <a:off x="609600" y="3657600"/>
            <a:ext cx="7696200" cy="2011363"/>
          </a:xfrm>
          <a:prstGeom prst="rect">
            <a:avLst/>
          </a:prstGeom>
          <a:noFill/>
          <a:ln w="9525">
            <a:noFill/>
            <a:miter lim="800000"/>
            <a:headEnd/>
            <a:tailEnd/>
          </a:ln>
        </p:spPr>
      </p:pic>
      <p:sp>
        <p:nvSpPr>
          <p:cNvPr id="17414" name="矩形 7"/>
          <p:cNvSpPr>
            <a:spLocks noChangeArrowheads="1"/>
          </p:cNvSpPr>
          <p:nvPr/>
        </p:nvSpPr>
        <p:spPr bwMode="auto">
          <a:xfrm>
            <a:off x="685800" y="6019800"/>
            <a:ext cx="8077200" cy="708025"/>
          </a:xfrm>
          <a:prstGeom prst="rect">
            <a:avLst/>
          </a:prstGeom>
          <a:gradFill rotWithShape="1">
            <a:gsLst>
              <a:gs pos="0">
                <a:srgbClr val="DDEBCF"/>
              </a:gs>
              <a:gs pos="50000">
                <a:srgbClr val="9CB86E"/>
              </a:gs>
              <a:gs pos="100000">
                <a:srgbClr val="156B13"/>
              </a:gs>
            </a:gsLst>
            <a:lin ang="2700000" scaled="1"/>
          </a:gradFill>
          <a:ln w="9525">
            <a:noFill/>
            <a:miter lim="800000"/>
            <a:headEnd/>
            <a:tailEnd/>
          </a:ln>
        </p:spPr>
        <p:txBody>
          <a:bodyPr>
            <a:spAutoFit/>
          </a:bodyPr>
          <a:lstStyle/>
          <a:p>
            <a:r>
              <a:rPr lang="en-US" altLang="zh-CN" sz="2000">
                <a:solidFill>
                  <a:srgbClr val="FF0000"/>
                </a:solidFill>
                <a:latin typeface="Comic Sans MS" pitchFamily="66" charset="0"/>
              </a:rPr>
              <a:t>Combined with the practical capacity and the filling condition, the best casting temperature is 1520</a:t>
            </a:r>
            <a:r>
              <a:rPr lang="en-US" altLang="zh-CN" sz="2000">
                <a:solidFill>
                  <a:srgbClr val="FF0000"/>
                </a:solidFill>
                <a:latin typeface="Comic Sans MS" pitchFamily="66" charset="0"/>
                <a:ea typeface="华文楷体" pitchFamily="2" charset="-122"/>
              </a:rPr>
              <a:t>℃.</a:t>
            </a:r>
            <a:endParaRPr lang="zh-CN" altLang="en-US" sz="2000">
              <a:solidFill>
                <a:srgbClr val="FF0000"/>
              </a:solidFill>
              <a:latin typeface="Comic Sans MS" pitchFamily="66" charset="0"/>
              <a:ea typeface="华文楷体" pitchFamily="2" charset="-122"/>
            </a:endParaRPr>
          </a:p>
        </p:txBody>
      </p:sp>
      <p:sp>
        <p:nvSpPr>
          <p:cNvPr id="17415" name="Rectangle 27"/>
          <p:cNvSpPr>
            <a:spLocks noChangeArrowheads="1"/>
          </p:cNvSpPr>
          <p:nvPr/>
        </p:nvSpPr>
        <p:spPr bwMode="auto">
          <a:xfrm>
            <a:off x="1371600" y="5715000"/>
            <a:ext cx="6705600" cy="369888"/>
          </a:xfrm>
          <a:prstGeom prst="rect">
            <a:avLst/>
          </a:prstGeom>
          <a:noFill/>
          <a:ln w="9525">
            <a:noFill/>
            <a:miter lim="800000"/>
            <a:headEnd/>
            <a:tailEnd/>
          </a:ln>
        </p:spPr>
        <p:txBody>
          <a:bodyPr anchor="ctr">
            <a:spAutoFit/>
          </a:bodyPr>
          <a:lstStyle/>
          <a:p>
            <a:r>
              <a:rPr lang="en-US" altLang="zh-CN" b="1">
                <a:latin typeface="Times New Roman" pitchFamily="18" charset="0"/>
                <a:cs typeface="Times New Roman" pitchFamily="18" charset="0"/>
              </a:rPr>
              <a:t>Fig.5 Filling Condition on 7 seconds(a) and 30 seconds(b)</a:t>
            </a:r>
            <a:endParaRPr lang="zh-CN" altLang="zh-CN" b="1">
              <a:latin typeface="Times New Roman" pitchFamily="18" charset="0"/>
              <a:cs typeface="Times New Roman" pitchFamily="18" charset="0"/>
            </a:endParaRPr>
          </a:p>
        </p:txBody>
      </p:sp>
      <p:sp>
        <p:nvSpPr>
          <p:cNvPr id="17416" name="TextBox 7"/>
          <p:cNvSpPr txBox="1">
            <a:spLocks noChangeArrowheads="1"/>
          </p:cNvSpPr>
          <p:nvPr/>
        </p:nvSpPr>
        <p:spPr bwMode="auto">
          <a:xfrm>
            <a:off x="609600" y="1524000"/>
            <a:ext cx="381000" cy="800100"/>
          </a:xfrm>
          <a:prstGeom prst="rect">
            <a:avLst/>
          </a:prstGeom>
          <a:noFill/>
          <a:ln w="9525">
            <a:noFill/>
            <a:miter lim="800000"/>
            <a:headEnd/>
            <a:tailEnd/>
          </a:ln>
        </p:spPr>
        <p:txBody>
          <a:bodyPr>
            <a:spAutoFit/>
          </a:bodyPr>
          <a:lstStyle/>
          <a:p>
            <a:r>
              <a:rPr lang="en-US" altLang="zh-CN" sz="2800" b="1">
                <a:latin typeface="Comic Sans MS" pitchFamily="66" charset="0"/>
              </a:rPr>
              <a:t>a</a:t>
            </a:r>
          </a:p>
          <a:p>
            <a:endParaRPr lang="en-US" altLang="zh-CN"/>
          </a:p>
        </p:txBody>
      </p:sp>
      <p:sp>
        <p:nvSpPr>
          <p:cNvPr id="17417" name="TextBox 8"/>
          <p:cNvSpPr txBox="1">
            <a:spLocks noChangeArrowheads="1"/>
          </p:cNvSpPr>
          <p:nvPr/>
        </p:nvSpPr>
        <p:spPr bwMode="auto">
          <a:xfrm>
            <a:off x="609600" y="3581400"/>
            <a:ext cx="381000" cy="800100"/>
          </a:xfrm>
          <a:prstGeom prst="rect">
            <a:avLst/>
          </a:prstGeom>
          <a:noFill/>
          <a:ln w="9525">
            <a:noFill/>
            <a:miter lim="800000"/>
            <a:headEnd/>
            <a:tailEnd/>
          </a:ln>
        </p:spPr>
        <p:txBody>
          <a:bodyPr>
            <a:spAutoFit/>
          </a:bodyPr>
          <a:lstStyle/>
          <a:p>
            <a:r>
              <a:rPr lang="en-US" altLang="zh-CN" sz="2800" b="1">
                <a:latin typeface="Comic Sans MS" pitchFamily="66" charset="0"/>
              </a:rPr>
              <a:t>b</a:t>
            </a:r>
          </a:p>
          <a:p>
            <a:endParaRPr lang="en-US" altLang="zh-CN"/>
          </a:p>
        </p:txBody>
      </p:sp>
      <p:pic>
        <p:nvPicPr>
          <p:cNvPr id="17418" name="Picture 8" descr="C:\Users\Administrator\Desktop\校徽.gif"/>
          <p:cNvPicPr>
            <a:picLocks noChangeAspect="1" noChangeArrowheads="1"/>
          </p:cNvPicPr>
          <p:nvPr/>
        </p:nvPicPr>
        <p:blipFill>
          <a:blip r:embed="rId4" cstate="print"/>
          <a:srcRect/>
          <a:stretch>
            <a:fillRect/>
          </a:stretch>
        </p:blipFill>
        <p:spPr bwMode="auto">
          <a:xfrm>
            <a:off x="8066088" y="228600"/>
            <a:ext cx="1077912" cy="990600"/>
          </a:xfrm>
          <a:prstGeom prst="rect">
            <a:avLst/>
          </a:prstGeom>
          <a:noFill/>
          <a:ln w="9525">
            <a:noFill/>
            <a:miter lim="800000"/>
            <a:headEnd/>
            <a:tailEnd/>
          </a:ln>
        </p:spPr>
      </p:pic>
      <p:sp>
        <p:nvSpPr>
          <p:cNvPr id="12" name="矩形 23"/>
          <p:cNvSpPr>
            <a:spLocks noChangeArrowheads="1"/>
          </p:cNvSpPr>
          <p:nvPr/>
        </p:nvSpPr>
        <p:spPr bwMode="auto">
          <a:xfrm>
            <a:off x="838200" y="1143000"/>
            <a:ext cx="5334000" cy="461963"/>
          </a:xfrm>
          <a:prstGeom prst="rect">
            <a:avLst/>
          </a:prstGeom>
          <a:noFill/>
          <a:ln w="9525">
            <a:noFill/>
            <a:miter lim="800000"/>
            <a:headEnd/>
            <a:tailEnd/>
          </a:ln>
        </p:spPr>
        <p:txBody>
          <a:bodyPr>
            <a:spAutoFit/>
          </a:bodyPr>
          <a:lstStyle/>
          <a:p>
            <a:pPr algn="ctr" eaLnBrk="0" hangingPunct="0">
              <a:defRPr/>
            </a:pPr>
            <a:r>
              <a:rPr lang="en-US" altLang="zh-CN" sz="2400" b="1" dirty="0">
                <a:solidFill>
                  <a:schemeClr val="accent5">
                    <a:lumMod val="50000"/>
                  </a:schemeClr>
                </a:solidFill>
                <a:latin typeface="Comic Sans MS" pitchFamily="66" charset="0"/>
                <a:ea typeface="宋体" charset="-122"/>
              </a:rPr>
              <a:t>ⅱ.The casting temperature</a:t>
            </a:r>
            <a:endParaRPr lang="en-US" altLang="zh-CN" sz="2400" b="1" dirty="0">
              <a:latin typeface="Comic Sans MS" pitchFamily="66" charset="0"/>
              <a:ea typeface="宋体"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143000" y="3657600"/>
            <a:ext cx="7467600" cy="1752600"/>
          </a:xfrm>
          <a:prstGeom prst="rect">
            <a:avLst/>
          </a:prstGeom>
        </p:spPr>
        <p:txBody>
          <a:bodyPr/>
          <a:lstStyle/>
          <a:p>
            <a:pPr marL="342900" indent="-342900">
              <a:spcBef>
                <a:spcPct val="20000"/>
              </a:spcBef>
              <a:buClr>
                <a:schemeClr val="tx2"/>
              </a:buClr>
              <a:defRPr/>
            </a:pPr>
            <a:r>
              <a:rPr lang="en-US" altLang="zh-CN" sz="2400" i="1" kern="0" spc="-100" dirty="0">
                <a:latin typeface="Times New Roman" pitchFamily="18" charset="0"/>
                <a:cs typeface="Times New Roman" pitchFamily="18" charset="0"/>
              </a:rPr>
              <a:t>n</a:t>
            </a:r>
            <a:r>
              <a:rPr lang="en-US" altLang="zh-CN" sz="2400" kern="0" spc="-100" dirty="0">
                <a:latin typeface="Times New Roman" pitchFamily="18" charset="0"/>
                <a:cs typeface="Times New Roman" pitchFamily="18" charset="0"/>
              </a:rPr>
              <a:t>—— rotational speed of casting mold (</a:t>
            </a:r>
            <a:r>
              <a:rPr lang="en-US" altLang="zh-CN" sz="2400" i="1" kern="0" spc="-100" dirty="0">
                <a:latin typeface="Times New Roman" pitchFamily="18" charset="0"/>
                <a:cs typeface="Times New Roman" pitchFamily="18" charset="0"/>
              </a:rPr>
              <a:t>r/min</a:t>
            </a:r>
            <a:r>
              <a:rPr lang="en-US" altLang="zh-CN" sz="2400" kern="0" spc="-100" dirty="0">
                <a:latin typeface="Times New Roman" pitchFamily="18" charset="0"/>
                <a:cs typeface="Times New Roman" pitchFamily="18" charset="0"/>
              </a:rPr>
              <a:t>)</a:t>
            </a:r>
          </a:p>
          <a:p>
            <a:pPr marL="342900" indent="-342900">
              <a:spcBef>
                <a:spcPct val="20000"/>
              </a:spcBef>
              <a:buClr>
                <a:schemeClr val="tx2"/>
              </a:buClr>
              <a:defRPr/>
            </a:pPr>
            <a:r>
              <a:rPr lang="en-US" altLang="zh-CN" sz="2400" i="1" kern="0" spc="-100" dirty="0">
                <a:latin typeface="Times New Roman" pitchFamily="18" charset="0"/>
                <a:cs typeface="Times New Roman" pitchFamily="18" charset="0"/>
              </a:rPr>
              <a:t>R</a:t>
            </a:r>
            <a:r>
              <a:rPr lang="en-US" altLang="zh-CN" sz="2400" kern="0" spc="-100" dirty="0">
                <a:latin typeface="Times New Roman" pitchFamily="18" charset="0"/>
                <a:cs typeface="Times New Roman" pitchFamily="18" charset="0"/>
              </a:rPr>
              <a:t>——inside radius of mold(</a:t>
            </a:r>
            <a:r>
              <a:rPr lang="en-US" altLang="zh-CN" sz="2400" i="1" kern="0" spc="-100" dirty="0">
                <a:latin typeface="Times New Roman" pitchFamily="18" charset="0"/>
                <a:cs typeface="Times New Roman" pitchFamily="18" charset="0"/>
              </a:rPr>
              <a:t>m</a:t>
            </a:r>
            <a:r>
              <a:rPr lang="en-US" altLang="zh-CN" sz="2400" kern="0" spc="-100" dirty="0">
                <a:latin typeface="Times New Roman" pitchFamily="18" charset="0"/>
                <a:cs typeface="Times New Roman" pitchFamily="18" charset="0"/>
              </a:rPr>
              <a:t>)</a:t>
            </a:r>
          </a:p>
          <a:p>
            <a:pPr marL="342900" indent="-342900">
              <a:spcBef>
                <a:spcPct val="20000"/>
              </a:spcBef>
              <a:buClr>
                <a:schemeClr val="tx2"/>
              </a:buClr>
              <a:defRPr/>
            </a:pPr>
            <a:r>
              <a:rPr lang="en-US" altLang="zh-CN" sz="2400" i="1" kern="0" spc="-100" dirty="0">
                <a:latin typeface="Times New Roman" pitchFamily="18" charset="0"/>
                <a:cs typeface="Times New Roman" pitchFamily="18" charset="0"/>
              </a:rPr>
              <a:t>G</a:t>
            </a:r>
            <a:r>
              <a:rPr lang="en-US" altLang="zh-CN" sz="2400" kern="0" spc="-100" dirty="0">
                <a:latin typeface="Times New Roman" pitchFamily="18" charset="0"/>
                <a:cs typeface="Times New Roman" pitchFamily="18" charset="0"/>
              </a:rPr>
              <a:t>——gravity coefficient</a:t>
            </a:r>
          </a:p>
          <a:p>
            <a:pPr marL="342900" indent="-342900" algn="ctr">
              <a:spcBef>
                <a:spcPct val="20000"/>
              </a:spcBef>
              <a:buClr>
                <a:schemeClr val="tx2"/>
              </a:buClr>
              <a:defRPr/>
            </a:pPr>
            <a:r>
              <a:rPr lang="en-US" altLang="zh-CN" sz="2400" kern="0" spc="-100" dirty="0">
                <a:latin typeface="Cambria Math" pitchFamily="18" charset="0"/>
              </a:rPr>
              <a:t> </a:t>
            </a:r>
          </a:p>
          <a:p>
            <a:pPr marL="342900" indent="-342900">
              <a:spcBef>
                <a:spcPct val="20000"/>
              </a:spcBef>
              <a:buClr>
                <a:schemeClr val="tx2"/>
              </a:buClr>
              <a:buFont typeface="Wingdings" pitchFamily="2" charset="2"/>
              <a:buNone/>
              <a:defRPr/>
            </a:pPr>
            <a:endParaRPr lang="zh-CN" altLang="en-US" sz="2800" kern="0" dirty="0">
              <a:latin typeface="Cambria Math" pitchFamily="18" charset="0"/>
            </a:endParaRPr>
          </a:p>
        </p:txBody>
      </p:sp>
      <p:pic>
        <p:nvPicPr>
          <p:cNvPr id="18435" name="Picture 8" descr="C:\Users\Administrator\Desktop\校徽.gif"/>
          <p:cNvPicPr>
            <a:picLocks noChangeAspect="1" noChangeArrowheads="1"/>
          </p:cNvPicPr>
          <p:nvPr/>
        </p:nvPicPr>
        <p:blipFill>
          <a:blip r:embed="rId2" cstate="print"/>
          <a:srcRect/>
          <a:stretch>
            <a:fillRect/>
          </a:stretch>
        </p:blipFill>
        <p:spPr bwMode="auto">
          <a:xfrm>
            <a:off x="8066088" y="228600"/>
            <a:ext cx="1077912" cy="990600"/>
          </a:xfrm>
          <a:prstGeom prst="rect">
            <a:avLst/>
          </a:prstGeom>
          <a:noFill/>
          <a:ln w="9525">
            <a:noFill/>
            <a:miter lim="800000"/>
            <a:headEnd/>
            <a:tailEnd/>
          </a:ln>
        </p:spPr>
      </p:pic>
      <p:sp>
        <p:nvSpPr>
          <p:cNvPr id="12" name="标题 1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C0C0C0"/>
                  </a:outerShdw>
                </a:effectLst>
                <a:latin typeface="Comic Sans MS" pitchFamily="66" charset="0"/>
                <a:ea typeface="微软雅黑" pitchFamily="34" charset="-122"/>
              </a:rPr>
              <a:t>Results &amp; Discussion Ⅰ</a:t>
            </a:r>
            <a:endParaRPr lang="zh-CN" altLang="en-US" dirty="0" smtClean="0">
              <a:ea typeface="宋体" pitchFamily="2" charset="-122"/>
            </a:endParaRPr>
          </a:p>
        </p:txBody>
      </p:sp>
      <p:sp>
        <p:nvSpPr>
          <p:cNvPr id="14" name="矩形 23"/>
          <p:cNvSpPr>
            <a:spLocks noChangeArrowheads="1"/>
          </p:cNvSpPr>
          <p:nvPr/>
        </p:nvSpPr>
        <p:spPr bwMode="auto">
          <a:xfrm>
            <a:off x="1066800" y="1752600"/>
            <a:ext cx="6400800" cy="461963"/>
          </a:xfrm>
          <a:prstGeom prst="rect">
            <a:avLst/>
          </a:prstGeom>
          <a:noFill/>
          <a:ln w="9525">
            <a:noFill/>
            <a:miter lim="800000"/>
            <a:headEnd/>
            <a:tailEnd/>
          </a:ln>
        </p:spPr>
        <p:txBody>
          <a:bodyPr>
            <a:spAutoFit/>
          </a:bodyPr>
          <a:lstStyle/>
          <a:p>
            <a:pPr algn="ctr" eaLnBrk="0" hangingPunct="0">
              <a:defRPr/>
            </a:pPr>
            <a:r>
              <a:rPr lang="en-US" altLang="zh-CN" sz="2400" b="1" dirty="0">
                <a:solidFill>
                  <a:schemeClr val="accent5">
                    <a:lumMod val="50000"/>
                  </a:schemeClr>
                </a:solidFill>
                <a:latin typeface="Comic Sans MS" pitchFamily="66" charset="0"/>
                <a:ea typeface="宋体" charset="-122"/>
              </a:rPr>
              <a:t>ⅲ.The rotational speed of casting mold</a:t>
            </a:r>
            <a:endParaRPr lang="en-US" altLang="zh-CN" sz="2400" b="1" dirty="0">
              <a:latin typeface="Comic Sans MS" pitchFamily="66" charset="0"/>
              <a:ea typeface="宋体" charset="-122"/>
            </a:endParaRPr>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ea typeface="宋体" charset="-122"/>
            </a:endParaRPr>
          </a:p>
        </p:txBody>
      </p:sp>
      <p:pic>
        <p:nvPicPr>
          <p:cNvPr id="1843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762000" cy="504825"/>
          </a:xfrm>
          <a:prstGeom prst="rect">
            <a:avLst/>
          </a:prstGeom>
          <a:noFill/>
          <a:ln w="9525">
            <a:noFill/>
            <a:miter lim="800000"/>
            <a:headEnd/>
            <a:tailEnd/>
          </a:ln>
        </p:spPr>
      </p:pic>
      <p:sp>
        <p:nvSpPr>
          <p:cNvPr id="50179" name="Rectangle 3"/>
          <p:cNvSpPr>
            <a:spLocks noChangeArrowheads="1"/>
          </p:cNvSpPr>
          <p:nvPr/>
        </p:nvSpPr>
        <p:spPr bwMode="auto">
          <a:xfrm>
            <a:off x="0" y="962025"/>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eaLnBrk="0" hangingPunct="0">
              <a:defRPr/>
            </a:pPr>
            <a:r>
              <a:rPr lang="en-US" altLang="zh-CN" sz="1200">
                <a:latin typeface="Times New Roman" pitchFamily="18" charset="0"/>
                <a:cs typeface="Times New Roman" pitchFamily="18" charset="0"/>
              </a:rPr>
              <a:t>                    (1)</a:t>
            </a:r>
            <a:endParaRPr lang="en-US" altLang="zh-CN">
              <a:latin typeface="Arial" pitchFamily="34" charset="0"/>
            </a:endParaRPr>
          </a:p>
        </p:txBody>
      </p:sp>
      <p:sp>
        <p:nvSpPr>
          <p:cNvPr id="18441" name="矩形 7"/>
          <p:cNvSpPr>
            <a:spLocks noChangeArrowheads="1"/>
          </p:cNvSpPr>
          <p:nvPr/>
        </p:nvSpPr>
        <p:spPr bwMode="auto">
          <a:xfrm>
            <a:off x="609600" y="5181600"/>
            <a:ext cx="8153400" cy="461963"/>
          </a:xfrm>
          <a:prstGeom prst="rect">
            <a:avLst/>
          </a:prstGeom>
          <a:gradFill rotWithShape="1">
            <a:gsLst>
              <a:gs pos="0">
                <a:srgbClr val="DDEBCF"/>
              </a:gs>
              <a:gs pos="50000">
                <a:srgbClr val="9CB86E"/>
              </a:gs>
              <a:gs pos="100000">
                <a:srgbClr val="156B13"/>
              </a:gs>
            </a:gsLst>
            <a:lin ang="2700000" scaled="1"/>
          </a:gradFill>
          <a:ln w="9525">
            <a:noFill/>
            <a:miter lim="800000"/>
            <a:headEnd/>
            <a:tailEnd/>
          </a:ln>
        </p:spPr>
        <p:txBody>
          <a:bodyPr>
            <a:spAutoFit/>
          </a:bodyPr>
          <a:lstStyle/>
          <a:p>
            <a:r>
              <a:rPr lang="en-US" altLang="zh-CN" sz="2400">
                <a:solidFill>
                  <a:srgbClr val="FF0000"/>
                </a:solidFill>
                <a:latin typeface="Comic Sans MS" pitchFamily="66" charset="0"/>
                <a:ea typeface="华文楷体" pitchFamily="2" charset="-122"/>
              </a:rPr>
              <a:t>For </a:t>
            </a:r>
            <a:r>
              <a:rPr lang="el-GR" altLang="zh-CN" sz="2400">
                <a:solidFill>
                  <a:srgbClr val="FF0000"/>
                </a:solidFill>
                <a:latin typeface="Times New Roman" pitchFamily="18" charset="0"/>
                <a:ea typeface="华文楷体" pitchFamily="2" charset="-122"/>
                <a:cs typeface="Times New Roman" pitchFamily="18" charset="0"/>
              </a:rPr>
              <a:t>Φ</a:t>
            </a:r>
            <a:r>
              <a:rPr lang="el-GR" altLang="zh-CN" sz="2400">
                <a:solidFill>
                  <a:srgbClr val="FF0000"/>
                </a:solidFill>
                <a:latin typeface="Comic Sans MS" pitchFamily="66" charset="0"/>
                <a:ea typeface="华文楷体" pitchFamily="2" charset="-122"/>
              </a:rPr>
              <a:t>864</a:t>
            </a:r>
            <a:r>
              <a:rPr lang="en-US" altLang="zh-CN" sz="2400">
                <a:solidFill>
                  <a:srgbClr val="FF0000"/>
                </a:solidFill>
                <a:latin typeface="Comic Sans MS" pitchFamily="66" charset="0"/>
                <a:ea typeface="华文楷体" pitchFamily="2" charset="-122"/>
              </a:rPr>
              <a:t>mm×</a:t>
            </a:r>
            <a:r>
              <a:rPr lang="el-GR" altLang="zh-CN" sz="2400">
                <a:solidFill>
                  <a:srgbClr val="FF0000"/>
                </a:solidFill>
                <a:latin typeface="Times New Roman" pitchFamily="18" charset="0"/>
                <a:ea typeface="华文楷体" pitchFamily="2" charset="-122"/>
              </a:rPr>
              <a:t>Φ</a:t>
            </a:r>
            <a:r>
              <a:rPr lang="el-GR" altLang="zh-CN" sz="2400">
                <a:solidFill>
                  <a:srgbClr val="FF0000"/>
                </a:solidFill>
                <a:latin typeface="Comic Sans MS" pitchFamily="66" charset="0"/>
                <a:ea typeface="华文楷体" pitchFamily="2" charset="-122"/>
              </a:rPr>
              <a:t>530</a:t>
            </a:r>
            <a:r>
              <a:rPr lang="en-US" altLang="zh-CN" sz="2400">
                <a:solidFill>
                  <a:srgbClr val="FF0000"/>
                </a:solidFill>
                <a:latin typeface="Comic Sans MS" pitchFamily="66" charset="0"/>
                <a:ea typeface="华文楷体" pitchFamily="2" charset="-122"/>
              </a:rPr>
              <a:t>mm×234mm   </a:t>
            </a:r>
            <a:r>
              <a:rPr lang="en-US" altLang="zh-CN" sz="2400" i="1">
                <a:solidFill>
                  <a:srgbClr val="FF0000"/>
                </a:solidFill>
                <a:latin typeface="Comic Sans MS" pitchFamily="66" charset="0"/>
                <a:ea typeface="华文楷体" pitchFamily="2" charset="-122"/>
              </a:rPr>
              <a:t>n </a:t>
            </a:r>
            <a:r>
              <a:rPr lang="en-US" altLang="zh-CN" sz="2400">
                <a:solidFill>
                  <a:srgbClr val="FF0000"/>
                </a:solidFill>
                <a:latin typeface="Comic Sans MS" pitchFamily="66" charset="0"/>
                <a:ea typeface="华文楷体" pitchFamily="2" charset="-122"/>
              </a:rPr>
              <a:t>=480</a:t>
            </a:r>
            <a:r>
              <a:rPr lang="en-US" altLang="zh-CN" sz="2400" i="1">
                <a:solidFill>
                  <a:srgbClr val="FF0000"/>
                </a:solidFill>
                <a:latin typeface="Comic Sans MS" pitchFamily="66" charset="0"/>
                <a:ea typeface="华文楷体" pitchFamily="2" charset="-122"/>
              </a:rPr>
              <a:t>r/min</a:t>
            </a:r>
            <a:endParaRPr lang="zh-CN" altLang="en-US" sz="2400" i="1">
              <a:solidFill>
                <a:srgbClr val="FF0000"/>
              </a:solidFill>
              <a:latin typeface="Comic Sans MS" pitchFamily="66" charset="0"/>
              <a:ea typeface="华文楷体" pitchFamily="2" charset="-122"/>
            </a:endParaRPr>
          </a:p>
        </p:txBody>
      </p:sp>
      <p:sp>
        <p:nvSpPr>
          <p:cNvPr id="16395" name="Rectangle 11"/>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pic>
        <p:nvPicPr>
          <p:cNvPr id="18443"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05150" y="2438400"/>
            <a:ext cx="1466850" cy="1238250"/>
          </a:xfrm>
          <a:prstGeom prst="rect">
            <a:avLst/>
          </a:prstGeom>
          <a:noFill/>
          <a:ln w="9525">
            <a:noFill/>
            <a:miter lim="800000"/>
            <a:headEnd/>
            <a:tailEnd/>
          </a:ln>
        </p:spPr>
      </p:pic>
      <p:sp>
        <p:nvSpPr>
          <p:cNvPr id="18444" name="TextBox 12"/>
          <p:cNvSpPr txBox="1">
            <a:spLocks noChangeArrowheads="1"/>
          </p:cNvSpPr>
          <p:nvPr/>
        </p:nvSpPr>
        <p:spPr bwMode="auto">
          <a:xfrm>
            <a:off x="6781800" y="2800350"/>
            <a:ext cx="762000" cy="400050"/>
          </a:xfrm>
          <a:prstGeom prst="rect">
            <a:avLst/>
          </a:prstGeom>
          <a:noFill/>
          <a:ln w="9525">
            <a:noFill/>
            <a:miter lim="800000"/>
            <a:headEnd/>
            <a:tailEnd/>
          </a:ln>
        </p:spPr>
        <p:txBody>
          <a:bodyPr>
            <a:spAutoFit/>
          </a:bodyPr>
          <a:lstStyle/>
          <a:p>
            <a:r>
              <a:rPr lang="zh-CN" altLang="en-US" sz="2000">
                <a:latin typeface="Times New Roman" pitchFamily="18" charset="0"/>
                <a:cs typeface="Times New Roman" pitchFamily="18" charset="0"/>
              </a:rPr>
              <a:t>（</a:t>
            </a:r>
            <a:r>
              <a:rPr lang="en-US" altLang="zh-CN" sz="2000">
                <a:latin typeface="Times New Roman" pitchFamily="18" charset="0"/>
                <a:cs typeface="Times New Roman" pitchFamily="18" charset="0"/>
              </a:rPr>
              <a:t>1</a:t>
            </a:r>
            <a:r>
              <a:rPr lang="zh-CN" altLang="en-US" sz="2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pPr eaLnBrk="1" hangingPunct="1">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Results &amp; Discussion </a:t>
            </a:r>
            <a:r>
              <a:rPr lang="en-US" altLang="zh-CN" b="1" dirty="0" smtClean="0">
                <a:solidFill>
                  <a:srgbClr val="FF0000"/>
                </a:solidFill>
                <a:effectLst>
                  <a:outerShdw blurRad="38100" dist="38100" dir="2700000" algn="tl">
                    <a:srgbClr val="C0C0C0"/>
                  </a:outerShdw>
                </a:effectLst>
                <a:latin typeface="Comic Sans MS" pitchFamily="66" charset="0"/>
                <a:ea typeface="微软雅黑" pitchFamily="34" charset="-122"/>
              </a:rPr>
              <a:t>Ⅰ</a:t>
            </a:r>
            <a:endParaRPr lang="zh-CN" altLang="en-US" dirty="0" smtClean="0">
              <a:ea typeface="宋体" pitchFamily="2" charset="-122"/>
            </a:endParaRPr>
          </a:p>
        </p:txBody>
      </p:sp>
      <p:pic>
        <p:nvPicPr>
          <p:cNvPr id="19459" name="Picture 8" descr="C:\Users\Administrator\Desktop\校徽.gif"/>
          <p:cNvPicPr>
            <a:picLocks noChangeAspect="1" noChangeArrowheads="1"/>
          </p:cNvPicPr>
          <p:nvPr/>
        </p:nvPicPr>
        <p:blipFill>
          <a:blip r:embed="rId2" cstate="print"/>
          <a:srcRect/>
          <a:stretch>
            <a:fillRect/>
          </a:stretch>
        </p:blipFill>
        <p:spPr bwMode="auto">
          <a:xfrm>
            <a:off x="8066088" y="228600"/>
            <a:ext cx="1077912" cy="990600"/>
          </a:xfrm>
          <a:prstGeom prst="rect">
            <a:avLst/>
          </a:prstGeom>
          <a:noFill/>
          <a:ln w="9525">
            <a:noFill/>
            <a:miter lim="800000"/>
            <a:headEnd/>
            <a:tailEnd/>
          </a:ln>
        </p:spPr>
      </p:pic>
      <p:sp>
        <p:nvSpPr>
          <p:cNvPr id="10" name="矩形 23"/>
          <p:cNvSpPr>
            <a:spLocks noChangeArrowheads="1"/>
          </p:cNvSpPr>
          <p:nvPr/>
        </p:nvSpPr>
        <p:spPr bwMode="auto">
          <a:xfrm>
            <a:off x="1219200" y="990600"/>
            <a:ext cx="6400800" cy="461963"/>
          </a:xfrm>
          <a:prstGeom prst="rect">
            <a:avLst/>
          </a:prstGeom>
          <a:noFill/>
          <a:ln w="9525">
            <a:noFill/>
            <a:miter lim="800000"/>
            <a:headEnd/>
            <a:tailEnd/>
          </a:ln>
        </p:spPr>
        <p:txBody>
          <a:bodyPr>
            <a:spAutoFit/>
          </a:bodyPr>
          <a:lstStyle/>
          <a:p>
            <a:pPr eaLnBrk="0" hangingPunct="0">
              <a:defRPr/>
            </a:pPr>
            <a:r>
              <a:rPr lang="en-US" altLang="zh-CN" sz="2400" b="1" dirty="0">
                <a:solidFill>
                  <a:schemeClr val="accent5">
                    <a:lumMod val="50000"/>
                  </a:schemeClr>
                </a:solidFill>
                <a:latin typeface="Comic Sans MS" pitchFamily="66" charset="0"/>
                <a:ea typeface="宋体" charset="-122"/>
              </a:rPr>
              <a:t>ⅳ.The molding temperature</a:t>
            </a:r>
            <a:endParaRPr lang="en-US" altLang="zh-CN" sz="2400" b="1" dirty="0">
              <a:latin typeface="Comic Sans MS" pitchFamily="66" charset="0"/>
              <a:ea typeface="宋体" charset="-122"/>
            </a:endParaRPr>
          </a:p>
        </p:txBody>
      </p:sp>
      <p:sp>
        <p:nvSpPr>
          <p:cNvPr id="15372" name="Rectangle 12"/>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ea typeface="宋体" charset="-122"/>
            </a:endParaRPr>
          </a:p>
        </p:txBody>
      </p:sp>
      <p:grpSp>
        <p:nvGrpSpPr>
          <p:cNvPr id="2" name="组合 14"/>
          <p:cNvGrpSpPr>
            <a:grpSpLocks/>
          </p:cNvGrpSpPr>
          <p:nvPr/>
        </p:nvGrpSpPr>
        <p:grpSpPr bwMode="auto">
          <a:xfrm>
            <a:off x="2209800" y="1981200"/>
            <a:ext cx="5372100" cy="3924300"/>
            <a:chOff x="1752600" y="1676400"/>
            <a:chExt cx="5371409" cy="3924300"/>
          </a:xfrm>
        </p:grpSpPr>
        <p:pic>
          <p:nvPicPr>
            <p:cNvPr id="19470" name="图片 48" descr="XF1HV]CF{IC_BHU3X)E3]_Q"/>
            <p:cNvPicPr>
              <a:picLocks noChangeAspect="1" noChangeArrowheads="1"/>
            </p:cNvPicPr>
            <p:nvPr/>
          </p:nvPicPr>
          <p:blipFill>
            <a:blip r:embed="rId3" cstate="print"/>
            <a:srcRect/>
            <a:stretch>
              <a:fillRect/>
            </a:stretch>
          </p:blipFill>
          <p:spPr bwMode="auto">
            <a:xfrm>
              <a:off x="1828800" y="1828800"/>
              <a:ext cx="4162425" cy="3048000"/>
            </a:xfrm>
            <a:prstGeom prst="rect">
              <a:avLst/>
            </a:prstGeom>
            <a:noFill/>
            <a:ln w="9525">
              <a:noFill/>
              <a:miter lim="800000"/>
              <a:headEnd/>
              <a:tailEnd/>
            </a:ln>
          </p:spPr>
        </p:pic>
        <p:pic>
          <p:nvPicPr>
            <p:cNvPr id="19471" name="图片 40" descr="YI~URQ@C5DBUWC5`X4~YP17"/>
            <p:cNvPicPr>
              <a:picLocks noChangeAspect="1" noChangeArrowheads="1"/>
            </p:cNvPicPr>
            <p:nvPr/>
          </p:nvPicPr>
          <p:blipFill>
            <a:blip r:embed="rId4" cstate="print"/>
            <a:srcRect/>
            <a:stretch>
              <a:fillRect/>
            </a:stretch>
          </p:blipFill>
          <p:spPr bwMode="auto">
            <a:xfrm>
              <a:off x="6324600" y="1676400"/>
              <a:ext cx="799409" cy="3178420"/>
            </a:xfrm>
            <a:prstGeom prst="rect">
              <a:avLst/>
            </a:prstGeom>
            <a:noFill/>
            <a:ln w="9525">
              <a:noFill/>
              <a:miter lim="800000"/>
              <a:headEnd/>
              <a:tailEnd/>
            </a:ln>
          </p:spPr>
        </p:pic>
        <p:sp>
          <p:nvSpPr>
            <p:cNvPr id="15373" name="Rectangle 13"/>
            <p:cNvSpPr>
              <a:spLocks noChangeArrowheads="1"/>
            </p:cNvSpPr>
            <p:nvPr/>
          </p:nvSpPr>
          <p:spPr bwMode="auto">
            <a:xfrm>
              <a:off x="1752600" y="4953000"/>
              <a:ext cx="5180934" cy="6477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hangingPunct="0">
                <a:defRPr/>
              </a:pPr>
              <a:r>
                <a:rPr lang="en-US" altLang="zh-CN" b="1" dirty="0">
                  <a:solidFill>
                    <a:srgbClr val="434343"/>
                  </a:solidFill>
                  <a:latin typeface="Times New Roman" pitchFamily="18" charset="0"/>
                  <a:cs typeface="Times New Roman" pitchFamily="18" charset="0"/>
                </a:rPr>
                <a:t>Fig.6 The casting temperature under the mold temperature of 1050℃</a:t>
              </a:r>
              <a:endParaRPr lang="en-US" altLang="zh-CN" b="1" dirty="0">
                <a:latin typeface="Arial" pitchFamily="34" charset="0"/>
              </a:endParaRPr>
            </a:p>
          </p:txBody>
        </p:sp>
      </p:grpSp>
      <p:sp>
        <p:nvSpPr>
          <p:cNvPr id="15378" name="Rectangle 18"/>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ea typeface="宋体" charset="-122"/>
            </a:endParaRPr>
          </a:p>
        </p:txBody>
      </p:sp>
      <p:grpSp>
        <p:nvGrpSpPr>
          <p:cNvPr id="3" name="组合 15"/>
          <p:cNvGrpSpPr>
            <a:grpSpLocks/>
          </p:cNvGrpSpPr>
          <p:nvPr/>
        </p:nvGrpSpPr>
        <p:grpSpPr bwMode="auto">
          <a:xfrm>
            <a:off x="381000" y="2057400"/>
            <a:ext cx="8534400" cy="3846513"/>
            <a:chOff x="304800" y="2743200"/>
            <a:chExt cx="8534400" cy="3846513"/>
          </a:xfrm>
        </p:grpSpPr>
        <p:pic>
          <p:nvPicPr>
            <p:cNvPr id="19465" name="图片 30" descr="91~]6Y(@S`8]39KBXEG74_M"/>
            <p:cNvPicPr>
              <a:picLocks noChangeAspect="1" noChangeArrowheads="1"/>
            </p:cNvPicPr>
            <p:nvPr/>
          </p:nvPicPr>
          <p:blipFill>
            <a:blip r:embed="rId5" cstate="print"/>
            <a:srcRect/>
            <a:stretch>
              <a:fillRect/>
            </a:stretch>
          </p:blipFill>
          <p:spPr bwMode="auto">
            <a:xfrm>
              <a:off x="304800" y="2819400"/>
              <a:ext cx="3789363" cy="2774950"/>
            </a:xfrm>
            <a:prstGeom prst="rect">
              <a:avLst/>
            </a:prstGeom>
            <a:noFill/>
            <a:ln w="9525">
              <a:noFill/>
              <a:miter lim="800000"/>
              <a:headEnd/>
              <a:tailEnd/>
            </a:ln>
          </p:spPr>
        </p:pic>
        <p:pic>
          <p:nvPicPr>
            <p:cNvPr id="19466" name="图片 34" descr="@RWAQ7@UVK67AM2MRPTL85U"/>
            <p:cNvPicPr>
              <a:picLocks noChangeAspect="1" noChangeArrowheads="1"/>
            </p:cNvPicPr>
            <p:nvPr/>
          </p:nvPicPr>
          <p:blipFill>
            <a:blip r:embed="rId6" cstate="print"/>
            <a:srcRect/>
            <a:stretch>
              <a:fillRect/>
            </a:stretch>
          </p:blipFill>
          <p:spPr bwMode="auto">
            <a:xfrm>
              <a:off x="4114800" y="2819400"/>
              <a:ext cx="609600" cy="2776538"/>
            </a:xfrm>
            <a:prstGeom prst="rect">
              <a:avLst/>
            </a:prstGeom>
            <a:noFill/>
            <a:ln w="9525">
              <a:noFill/>
              <a:miter lim="800000"/>
              <a:headEnd/>
              <a:tailEnd/>
            </a:ln>
          </p:spPr>
        </p:pic>
        <p:pic>
          <p:nvPicPr>
            <p:cNvPr id="19467" name="图片 52" descr="J0$L($(TB2]4]){BSETSQKO"/>
            <p:cNvPicPr>
              <a:picLocks noChangeAspect="1" noChangeArrowheads="1"/>
            </p:cNvPicPr>
            <p:nvPr/>
          </p:nvPicPr>
          <p:blipFill>
            <a:blip r:embed="rId7" cstate="print"/>
            <a:srcRect/>
            <a:stretch>
              <a:fillRect/>
            </a:stretch>
          </p:blipFill>
          <p:spPr bwMode="auto">
            <a:xfrm>
              <a:off x="4724400" y="2819400"/>
              <a:ext cx="3598863" cy="2619375"/>
            </a:xfrm>
            <a:prstGeom prst="rect">
              <a:avLst/>
            </a:prstGeom>
            <a:noFill/>
            <a:ln w="9525">
              <a:noFill/>
              <a:miter lim="800000"/>
              <a:headEnd/>
              <a:tailEnd/>
            </a:ln>
          </p:spPr>
        </p:pic>
        <p:pic>
          <p:nvPicPr>
            <p:cNvPr id="19468" name="图片 56" descr="1%_~`)G(H9[0~TIIM(7)XS8"/>
            <p:cNvPicPr>
              <a:picLocks noChangeAspect="1" noChangeArrowheads="1"/>
            </p:cNvPicPr>
            <p:nvPr/>
          </p:nvPicPr>
          <p:blipFill>
            <a:blip r:embed="rId8" cstate="print"/>
            <a:srcRect/>
            <a:stretch>
              <a:fillRect/>
            </a:stretch>
          </p:blipFill>
          <p:spPr bwMode="auto">
            <a:xfrm>
              <a:off x="8305800" y="2743200"/>
              <a:ext cx="533400" cy="2822575"/>
            </a:xfrm>
            <a:prstGeom prst="rect">
              <a:avLst/>
            </a:prstGeom>
            <a:noFill/>
            <a:ln w="9525">
              <a:noFill/>
              <a:miter lim="800000"/>
              <a:headEnd/>
              <a:tailEnd/>
            </a:ln>
          </p:spPr>
        </p:pic>
        <p:sp>
          <p:nvSpPr>
            <p:cNvPr id="22" name="Rectangle 19"/>
            <p:cNvSpPr>
              <a:spLocks noChangeArrowheads="1"/>
            </p:cNvSpPr>
            <p:nvPr/>
          </p:nvSpPr>
          <p:spPr bwMode="auto">
            <a:xfrm>
              <a:off x="457200" y="5943600"/>
              <a:ext cx="8305800" cy="646113"/>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indent="133350" algn="ctr" eaLnBrk="0" hangingPunct="0">
                <a:defRPr/>
              </a:pPr>
              <a:r>
                <a:rPr lang="en-US" altLang="zh-CN" b="1" dirty="0">
                  <a:latin typeface="Times New Roman" pitchFamily="18" charset="0"/>
                  <a:cs typeface="Times New Roman" pitchFamily="18" charset="0"/>
                </a:rPr>
                <a:t>Fig.7 The stress cloud charts before molding at 1050℃ </a:t>
              </a:r>
            </a:p>
            <a:p>
              <a:pPr indent="133350" algn="ctr" eaLnBrk="0" hangingPunct="0">
                <a:defRPr/>
              </a:pPr>
              <a:r>
                <a:rPr lang="en-US" altLang="zh-CN" b="1" dirty="0">
                  <a:latin typeface="Times New Roman" pitchFamily="18" charset="0"/>
                  <a:cs typeface="Times New Roman" pitchFamily="18" charset="0"/>
                </a:rPr>
                <a:t> The stress cloud charts after molding at 1050℃</a:t>
              </a:r>
              <a:endParaRPr lang="en-US" altLang="zh-CN" b="1" dirty="0">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Results &amp; Discussion Ⅱ</a:t>
            </a:r>
            <a:endParaRPr lang="zh-CN" altLang="en-US" dirty="0" smtClean="0">
              <a:ea typeface="宋体" pitchFamily="2" charset="-122"/>
            </a:endParaRPr>
          </a:p>
        </p:txBody>
      </p:sp>
      <p:pic>
        <p:nvPicPr>
          <p:cNvPr id="20483" name="Picture 1" descr="C:\Documents and Settings\Administrator\Application Data\Tencent\Users\515932960\QQ\WinTemp\RichOle\][2591BL@4(GT7)~_FKT%}3.jpg"/>
          <p:cNvPicPr>
            <a:picLocks noChangeAspect="1" noChangeArrowheads="1"/>
          </p:cNvPicPr>
          <p:nvPr/>
        </p:nvPicPr>
        <p:blipFill>
          <a:blip r:embed="rId2" cstate="print"/>
          <a:srcRect/>
          <a:stretch>
            <a:fillRect/>
          </a:stretch>
        </p:blipFill>
        <p:spPr bwMode="auto">
          <a:xfrm>
            <a:off x="381000" y="1752600"/>
            <a:ext cx="5586413" cy="4343400"/>
          </a:xfrm>
          <a:prstGeom prst="rect">
            <a:avLst/>
          </a:prstGeom>
          <a:noFill/>
          <a:ln w="9525">
            <a:noFill/>
            <a:miter lim="800000"/>
            <a:headEnd/>
            <a:tailEnd/>
          </a:ln>
        </p:spPr>
      </p:pic>
      <p:sp>
        <p:nvSpPr>
          <p:cNvPr id="6" name="Rectangle 3"/>
          <p:cNvSpPr>
            <a:spLocks noGrp="1" noChangeArrowheads="1"/>
          </p:cNvSpPr>
          <p:nvPr>
            <p:ph idx="1"/>
          </p:nvPr>
        </p:nvSpPr>
        <p:spPr>
          <a:xfrm>
            <a:off x="-381000" y="6059488"/>
            <a:ext cx="9144000" cy="646112"/>
          </a:xfrm>
          <a:effectLst>
            <a:prstShdw prst="shdw17" dist="17961" dir="2700000">
              <a:schemeClr val="accent1">
                <a:gamma/>
                <a:shade val="60000"/>
                <a:invGamma/>
              </a:schemeClr>
            </a:prstShdw>
          </a:effectLst>
        </p:spPr>
        <p:txBody>
          <a:bodyPr anchor="ctr">
            <a:spAutoFit/>
          </a:bodyPr>
          <a:lstStyle/>
          <a:p>
            <a:pPr indent="285750" algn="ctr">
              <a:buFont typeface="Wingdings" pitchFamily="2" charset="2"/>
              <a:buNone/>
              <a:defRPr/>
            </a:pPr>
            <a:r>
              <a:rPr lang="en-US" altLang="zh-CN" sz="1800" b="1" dirty="0" smtClean="0">
                <a:latin typeface="Times New Roman" pitchFamily="18" charset="0"/>
                <a:cs typeface="Times New Roman" pitchFamily="18" charset="0"/>
              </a:rPr>
              <a:t>Fig.8 Micro-organizational change under different  heating temperature </a:t>
            </a:r>
            <a:r>
              <a:rPr lang="en-US" altLang="zh-CN" sz="1800" b="1" dirty="0" smtClean="0">
                <a:latin typeface="Times New Roman" pitchFamily="18" charset="0"/>
                <a:ea typeface="宋体" pitchFamily="2" charset="-122"/>
                <a:cs typeface="Times New Roman" pitchFamily="18" charset="0"/>
              </a:rPr>
              <a:t>(hold10min)(×500)a</a:t>
            </a:r>
            <a:r>
              <a:rPr lang="zh-CN" altLang="en-US" sz="1800" b="1" dirty="0" smtClean="0">
                <a:latin typeface="Times New Roman" pitchFamily="18" charset="0"/>
                <a:ea typeface="宋体" pitchFamily="2" charset="-122"/>
                <a:cs typeface="Times New Roman" pitchFamily="18" charset="0"/>
              </a:rPr>
              <a:t>）</a:t>
            </a:r>
            <a:r>
              <a:rPr lang="en-US" altLang="zh-CN" sz="1800" b="1" dirty="0" smtClean="0">
                <a:latin typeface="Times New Roman" pitchFamily="18" charset="0"/>
                <a:ea typeface="宋体" pitchFamily="2" charset="-122"/>
                <a:cs typeface="Times New Roman" pitchFamily="18" charset="0"/>
              </a:rPr>
              <a:t>850℃</a:t>
            </a:r>
            <a:r>
              <a:rPr lang="zh-CN" altLang="en-US" sz="1800" b="1" dirty="0" smtClean="0">
                <a:latin typeface="Times New Roman" pitchFamily="18" charset="0"/>
                <a:ea typeface="宋体" pitchFamily="2" charset="-122"/>
                <a:cs typeface="Times New Roman" pitchFamily="18" charset="0"/>
              </a:rPr>
              <a:t>、</a:t>
            </a:r>
            <a:r>
              <a:rPr lang="en-US" altLang="zh-CN" sz="1800" b="1" dirty="0" smtClean="0">
                <a:latin typeface="Times New Roman" pitchFamily="18" charset="0"/>
                <a:ea typeface="宋体" pitchFamily="2" charset="-122"/>
                <a:cs typeface="Times New Roman" pitchFamily="18" charset="0"/>
              </a:rPr>
              <a:t>b</a:t>
            </a:r>
            <a:r>
              <a:rPr lang="zh-CN" altLang="en-US" sz="1800" b="1" dirty="0" smtClean="0">
                <a:latin typeface="Times New Roman" pitchFamily="18" charset="0"/>
                <a:ea typeface="宋体" pitchFamily="2" charset="-122"/>
                <a:cs typeface="Times New Roman" pitchFamily="18" charset="0"/>
              </a:rPr>
              <a:t>）</a:t>
            </a:r>
            <a:r>
              <a:rPr lang="en-US" altLang="zh-CN" sz="1800" b="1" dirty="0" smtClean="0">
                <a:latin typeface="Times New Roman" pitchFamily="18" charset="0"/>
                <a:ea typeface="宋体" pitchFamily="2" charset="-122"/>
                <a:cs typeface="Times New Roman" pitchFamily="18" charset="0"/>
              </a:rPr>
              <a:t>950℃</a:t>
            </a:r>
            <a:r>
              <a:rPr lang="zh-CN" altLang="en-US" sz="1800" b="1" dirty="0" smtClean="0">
                <a:latin typeface="Times New Roman" pitchFamily="18" charset="0"/>
                <a:ea typeface="宋体" pitchFamily="2" charset="-122"/>
                <a:cs typeface="Times New Roman" pitchFamily="18" charset="0"/>
              </a:rPr>
              <a:t>、</a:t>
            </a:r>
            <a:r>
              <a:rPr lang="en-US" altLang="zh-CN" sz="1800" b="1" dirty="0" smtClean="0">
                <a:latin typeface="Times New Roman" pitchFamily="18" charset="0"/>
                <a:ea typeface="宋体" pitchFamily="2" charset="-122"/>
                <a:cs typeface="Times New Roman" pitchFamily="18" charset="0"/>
              </a:rPr>
              <a:t>c</a:t>
            </a:r>
            <a:r>
              <a:rPr lang="zh-CN" altLang="en-US" sz="1800" b="1" dirty="0" smtClean="0">
                <a:latin typeface="Times New Roman" pitchFamily="18" charset="0"/>
                <a:ea typeface="宋体" pitchFamily="2" charset="-122"/>
                <a:cs typeface="Times New Roman" pitchFamily="18" charset="0"/>
              </a:rPr>
              <a:t>）</a:t>
            </a:r>
            <a:r>
              <a:rPr lang="en-US" altLang="zh-CN" sz="1800" b="1" dirty="0" smtClean="0">
                <a:latin typeface="Times New Roman" pitchFamily="18" charset="0"/>
                <a:ea typeface="宋体" pitchFamily="2" charset="-122"/>
                <a:cs typeface="Times New Roman" pitchFamily="18" charset="0"/>
              </a:rPr>
              <a:t>1050℃</a:t>
            </a:r>
            <a:r>
              <a:rPr lang="zh-CN" altLang="en-US" sz="1800" b="1" dirty="0" smtClean="0">
                <a:latin typeface="Times New Roman" pitchFamily="18" charset="0"/>
                <a:ea typeface="宋体" pitchFamily="2" charset="-122"/>
                <a:cs typeface="Times New Roman" pitchFamily="18" charset="0"/>
              </a:rPr>
              <a:t>、</a:t>
            </a:r>
            <a:r>
              <a:rPr lang="en-US" altLang="zh-CN" sz="1800" b="1" dirty="0" smtClean="0">
                <a:latin typeface="Times New Roman" pitchFamily="18" charset="0"/>
                <a:ea typeface="宋体" pitchFamily="2" charset="-122"/>
                <a:cs typeface="Times New Roman" pitchFamily="18" charset="0"/>
              </a:rPr>
              <a:t>d</a:t>
            </a:r>
            <a:r>
              <a:rPr lang="zh-CN" altLang="en-US" sz="1800" b="1" dirty="0" smtClean="0">
                <a:latin typeface="Times New Roman" pitchFamily="18" charset="0"/>
                <a:ea typeface="宋体" pitchFamily="2" charset="-122"/>
                <a:cs typeface="Times New Roman" pitchFamily="18" charset="0"/>
              </a:rPr>
              <a:t>）</a:t>
            </a:r>
            <a:r>
              <a:rPr lang="en-US" altLang="zh-CN" sz="1800" b="1" dirty="0" smtClean="0">
                <a:latin typeface="Times New Roman" pitchFamily="18" charset="0"/>
                <a:ea typeface="宋体" pitchFamily="2" charset="-122"/>
                <a:cs typeface="Times New Roman" pitchFamily="18" charset="0"/>
              </a:rPr>
              <a:t>1200℃</a:t>
            </a:r>
          </a:p>
        </p:txBody>
      </p:sp>
      <p:sp>
        <p:nvSpPr>
          <p:cNvPr id="20485" name="TextBox 7"/>
          <p:cNvSpPr txBox="1">
            <a:spLocks noChangeArrowheads="1"/>
          </p:cNvSpPr>
          <p:nvPr/>
        </p:nvSpPr>
        <p:spPr bwMode="auto">
          <a:xfrm>
            <a:off x="5943600" y="2514600"/>
            <a:ext cx="3200400" cy="2862263"/>
          </a:xfrm>
          <a:prstGeom prst="rect">
            <a:avLst/>
          </a:prstGeom>
          <a:gradFill rotWithShape="0">
            <a:gsLst>
              <a:gs pos="0">
                <a:srgbClr val="DDEBCF"/>
              </a:gs>
              <a:gs pos="50000">
                <a:srgbClr val="9CB86E"/>
              </a:gs>
              <a:gs pos="100000">
                <a:srgbClr val="156B13"/>
              </a:gs>
            </a:gsLst>
            <a:lin ang="2700000" scaled="1"/>
          </a:gradFill>
          <a:ln w="9525">
            <a:noFill/>
            <a:miter lim="800000"/>
            <a:headEnd/>
            <a:tailEnd/>
          </a:ln>
        </p:spPr>
        <p:txBody>
          <a:bodyPr>
            <a:spAutoFit/>
          </a:bodyPr>
          <a:lstStyle/>
          <a:p>
            <a:r>
              <a:rPr lang="en-US" altLang="zh-CN" sz="2000">
                <a:latin typeface="Comic Sans MS" pitchFamily="66" charset="0"/>
              </a:rPr>
              <a:t>The microstructure under 1050</a:t>
            </a:r>
            <a:r>
              <a:rPr lang="zh-CN" altLang="en-US" sz="2000">
                <a:latin typeface="Comic Sans MS" pitchFamily="66" charset="0"/>
              </a:rPr>
              <a:t>℃ </a:t>
            </a:r>
            <a:r>
              <a:rPr lang="en-US" altLang="zh-CN" sz="2000">
                <a:latin typeface="Comic Sans MS" pitchFamily="66" charset="0"/>
              </a:rPr>
              <a:t>shows small and  homogeneous structure in grains .The casting  with this structure  will have high strength and excellent comprehensive mechanics performance.</a:t>
            </a:r>
            <a:endParaRPr lang="zh-CN" altLang="en-US" sz="2000">
              <a:latin typeface="Comic Sans MS" pitchFamily="66" charset="0"/>
            </a:endParaRPr>
          </a:p>
        </p:txBody>
      </p:sp>
      <p:sp>
        <p:nvSpPr>
          <p:cNvPr id="19462" name="矩形 6"/>
          <p:cNvSpPr>
            <a:spLocks noChangeArrowheads="1"/>
          </p:cNvSpPr>
          <p:nvPr/>
        </p:nvSpPr>
        <p:spPr bwMode="auto">
          <a:xfrm>
            <a:off x="1012825" y="914400"/>
            <a:ext cx="7673975" cy="461963"/>
          </a:xfrm>
          <a:prstGeom prst="rect">
            <a:avLst/>
          </a:prstGeom>
          <a:noFill/>
          <a:ln w="9525">
            <a:noFill/>
            <a:miter lim="800000"/>
            <a:headEnd/>
            <a:tailEnd/>
          </a:ln>
        </p:spPr>
        <p:txBody>
          <a:bodyPr>
            <a:spAutoFit/>
          </a:bodyPr>
          <a:lstStyle/>
          <a:p>
            <a:pPr eaLnBrk="0" hangingPunct="0">
              <a:defRPr/>
            </a:pPr>
            <a:r>
              <a:rPr lang="en-US" altLang="zh-CN" sz="2400" b="1" dirty="0">
                <a:latin typeface="Comic Sans MS" pitchFamily="66" charset="0"/>
                <a:ea typeface="宋体" charset="-122"/>
              </a:rPr>
              <a:t> Ⅱ. </a:t>
            </a:r>
            <a:r>
              <a:rPr lang="en-US" altLang="zh-CN" sz="2400" b="1" spc="-150" dirty="0">
                <a:latin typeface="Comic Sans MS" pitchFamily="66" charset="0"/>
                <a:ea typeface="宋体" charset="-122"/>
              </a:rPr>
              <a:t>The parameters on heat preservation process</a:t>
            </a:r>
          </a:p>
        </p:txBody>
      </p:sp>
      <p:pic>
        <p:nvPicPr>
          <p:cNvPr id="20487" name="Picture 8" descr="C:\Users\Administrator\Desktop\校徽.gif"/>
          <p:cNvPicPr>
            <a:picLocks noChangeAspect="1" noChangeArrowheads="1"/>
          </p:cNvPicPr>
          <p:nvPr/>
        </p:nvPicPr>
        <p:blipFill>
          <a:blip r:embed="rId3" cstate="print"/>
          <a:srcRect/>
          <a:stretch>
            <a:fillRect/>
          </a:stretch>
        </p:blipFill>
        <p:spPr bwMode="auto">
          <a:xfrm>
            <a:off x="8066088" y="228600"/>
            <a:ext cx="1077912" cy="990600"/>
          </a:xfrm>
          <a:prstGeom prst="rect">
            <a:avLst/>
          </a:prstGeom>
          <a:noFill/>
          <a:ln w="9525">
            <a:noFill/>
            <a:miter lim="800000"/>
            <a:headEnd/>
            <a:tailEnd/>
          </a:ln>
        </p:spPr>
      </p:pic>
      <p:sp>
        <p:nvSpPr>
          <p:cNvPr id="8" name="矩形 7"/>
          <p:cNvSpPr>
            <a:spLocks noChangeArrowheads="1"/>
          </p:cNvSpPr>
          <p:nvPr/>
        </p:nvSpPr>
        <p:spPr bwMode="auto">
          <a:xfrm>
            <a:off x="1295400" y="1295400"/>
            <a:ext cx="53340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eaLnBrk="0" hangingPunct="0">
              <a:defRPr/>
            </a:pPr>
            <a:r>
              <a:rPr lang="en-US" altLang="zh-CN" sz="2400" b="1" dirty="0" smtClean="0">
                <a:solidFill>
                  <a:schemeClr val="accent5">
                    <a:lumMod val="50000"/>
                  </a:schemeClr>
                </a:solidFill>
                <a:latin typeface="Comic Sans MS" pitchFamily="66" charset="0"/>
              </a:rPr>
              <a:t>ⅰ.The heating temperature</a:t>
            </a:r>
            <a:endParaRPr lang="en-US" altLang="zh-CN" sz="2400" b="1"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Results &amp; Discussion Ⅱ</a:t>
            </a:r>
            <a:endParaRPr lang="zh-CN" altLang="en-US" dirty="0" smtClean="0">
              <a:ea typeface="宋体" pitchFamily="2" charset="-122"/>
            </a:endParaRPr>
          </a:p>
        </p:txBody>
      </p:sp>
      <p:pic>
        <p:nvPicPr>
          <p:cNvPr id="21507" name="Picture 1" descr="C:\Documents and Settings\Administrator\Application Data\Tencent\Users\515932960\QQ\WinTemp\RichOle\X(XIBJ(4CG925GKHJ[G[C1K.jpg"/>
          <p:cNvPicPr>
            <a:picLocks noChangeAspect="1" noChangeArrowheads="1"/>
          </p:cNvPicPr>
          <p:nvPr/>
        </p:nvPicPr>
        <p:blipFill>
          <a:blip r:embed="rId2" cstate="print"/>
          <a:srcRect/>
          <a:stretch>
            <a:fillRect/>
          </a:stretch>
        </p:blipFill>
        <p:spPr bwMode="auto">
          <a:xfrm>
            <a:off x="152400" y="1828800"/>
            <a:ext cx="5505450" cy="4267200"/>
          </a:xfrm>
          <a:prstGeom prst="rect">
            <a:avLst/>
          </a:prstGeom>
          <a:noFill/>
          <a:ln w="9525">
            <a:noFill/>
            <a:miter lim="800000"/>
            <a:headEnd/>
            <a:tailEnd/>
          </a:ln>
        </p:spPr>
      </p:pic>
      <p:sp>
        <p:nvSpPr>
          <p:cNvPr id="6" name="Rectangle 2"/>
          <p:cNvSpPr>
            <a:spLocks noGrp="1" noChangeArrowheads="1"/>
          </p:cNvSpPr>
          <p:nvPr>
            <p:ph idx="1"/>
          </p:nvPr>
        </p:nvSpPr>
        <p:spPr>
          <a:xfrm>
            <a:off x="87313" y="6080125"/>
            <a:ext cx="7180262" cy="701675"/>
          </a:xfrm>
          <a:effectLst>
            <a:prstShdw prst="shdw17" dist="17961" dir="2700000">
              <a:schemeClr val="accent1">
                <a:gamma/>
                <a:shade val="60000"/>
                <a:invGamma/>
              </a:schemeClr>
            </a:prstShdw>
          </a:effectLst>
        </p:spPr>
        <p:txBody>
          <a:bodyPr wrap="none" anchor="ctr">
            <a:spAutoFit/>
          </a:bodyPr>
          <a:lstStyle/>
          <a:p>
            <a:pPr algn="ctr">
              <a:buFont typeface="Wingdings" pitchFamily="2" charset="2"/>
              <a:buNone/>
              <a:defRPr/>
            </a:pPr>
            <a:r>
              <a:rPr lang="en-US" altLang="zh-CN" sz="1800" b="1" dirty="0" smtClean="0">
                <a:latin typeface="Times New Roman" pitchFamily="18" charset="0"/>
                <a:cs typeface="Times New Roman" pitchFamily="18" charset="0"/>
              </a:rPr>
              <a:t>Fig.9 Micro-organizational change under different  holding time</a:t>
            </a:r>
            <a:r>
              <a:rPr lang="en-US" altLang="zh-CN" sz="1800" b="1" dirty="0" smtClean="0">
                <a:latin typeface="Times New Roman" pitchFamily="18" charset="0"/>
                <a:ea typeface="宋体" pitchFamily="2" charset="-122"/>
                <a:cs typeface="Times New Roman" pitchFamily="18" charset="0"/>
              </a:rPr>
              <a:t>(×500)</a:t>
            </a:r>
            <a:endParaRPr lang="zh-CN" altLang="en-US" sz="1800" b="1" dirty="0" smtClean="0">
              <a:latin typeface="Times New Roman" pitchFamily="18" charset="0"/>
              <a:ea typeface="宋体" pitchFamily="2" charset="-122"/>
              <a:cs typeface="Times New Roman" pitchFamily="18" charset="0"/>
            </a:endParaRPr>
          </a:p>
          <a:p>
            <a:pPr algn="ctr">
              <a:buFont typeface="Wingdings" pitchFamily="2" charset="2"/>
              <a:buNone/>
              <a:defRPr/>
            </a:pPr>
            <a:r>
              <a:rPr lang="en-US" altLang="zh-CN" sz="1800" b="1" i="1" dirty="0" smtClean="0">
                <a:latin typeface="Times New Roman" pitchFamily="18" charset="0"/>
                <a:ea typeface="宋体" pitchFamily="2" charset="-122"/>
                <a:cs typeface="Times New Roman" pitchFamily="18" charset="0"/>
              </a:rPr>
              <a:t>a</a:t>
            </a:r>
            <a:r>
              <a:rPr lang="zh-CN" altLang="en-US" sz="1800" b="1" dirty="0" smtClean="0">
                <a:latin typeface="Times New Roman" pitchFamily="18" charset="0"/>
                <a:ea typeface="宋体" pitchFamily="2" charset="-122"/>
                <a:cs typeface="Times New Roman" pitchFamily="18" charset="0"/>
              </a:rPr>
              <a:t>）</a:t>
            </a:r>
            <a:r>
              <a:rPr lang="en-US" altLang="zh-CN" sz="1800" b="1" dirty="0" smtClean="0">
                <a:latin typeface="Times New Roman" pitchFamily="18" charset="0"/>
                <a:ea typeface="宋体" pitchFamily="2" charset="-122"/>
                <a:cs typeface="Times New Roman" pitchFamily="18" charset="0"/>
              </a:rPr>
              <a:t>5min</a:t>
            </a:r>
            <a:r>
              <a:rPr lang="zh-CN" altLang="en-US" sz="1800" b="1" dirty="0" smtClean="0">
                <a:latin typeface="Times New Roman" pitchFamily="18" charset="0"/>
                <a:ea typeface="宋体" pitchFamily="2" charset="-122"/>
                <a:cs typeface="Times New Roman" pitchFamily="18" charset="0"/>
              </a:rPr>
              <a:t>、</a:t>
            </a:r>
            <a:r>
              <a:rPr lang="en-US" altLang="zh-CN" sz="1800" b="1" i="1" dirty="0" smtClean="0">
                <a:latin typeface="Times New Roman" pitchFamily="18" charset="0"/>
                <a:ea typeface="宋体" pitchFamily="2" charset="-122"/>
                <a:cs typeface="Times New Roman" pitchFamily="18" charset="0"/>
              </a:rPr>
              <a:t>b</a:t>
            </a:r>
            <a:r>
              <a:rPr lang="zh-CN" altLang="en-US" sz="1800" b="1" dirty="0" smtClean="0">
                <a:latin typeface="Times New Roman" pitchFamily="18" charset="0"/>
                <a:ea typeface="宋体" pitchFamily="2" charset="-122"/>
                <a:cs typeface="Times New Roman" pitchFamily="18" charset="0"/>
              </a:rPr>
              <a:t>）</a:t>
            </a:r>
            <a:r>
              <a:rPr lang="en-US" altLang="zh-CN" sz="1800" b="1" dirty="0" smtClean="0">
                <a:latin typeface="Times New Roman" pitchFamily="18" charset="0"/>
                <a:ea typeface="宋体" pitchFamily="2" charset="-122"/>
                <a:cs typeface="Times New Roman" pitchFamily="18" charset="0"/>
              </a:rPr>
              <a:t>10min </a:t>
            </a:r>
            <a:r>
              <a:rPr lang="zh-CN" altLang="en-US" sz="1800" b="1" dirty="0" smtClean="0">
                <a:latin typeface="Times New Roman" pitchFamily="18" charset="0"/>
                <a:ea typeface="宋体" pitchFamily="2" charset="-122"/>
                <a:cs typeface="Times New Roman" pitchFamily="18" charset="0"/>
              </a:rPr>
              <a:t>、</a:t>
            </a:r>
            <a:r>
              <a:rPr lang="en-US" altLang="zh-CN" sz="1800" b="1" i="1" dirty="0" smtClean="0">
                <a:latin typeface="Times New Roman" pitchFamily="18" charset="0"/>
                <a:ea typeface="宋体" pitchFamily="2" charset="-122"/>
                <a:cs typeface="Times New Roman" pitchFamily="18" charset="0"/>
              </a:rPr>
              <a:t>c</a:t>
            </a:r>
            <a:r>
              <a:rPr lang="zh-CN" altLang="en-US" sz="1800" b="1" dirty="0" smtClean="0">
                <a:latin typeface="Times New Roman" pitchFamily="18" charset="0"/>
                <a:ea typeface="宋体" pitchFamily="2" charset="-122"/>
                <a:cs typeface="Times New Roman" pitchFamily="18" charset="0"/>
              </a:rPr>
              <a:t>）</a:t>
            </a:r>
            <a:r>
              <a:rPr lang="en-US" altLang="zh-CN" sz="1800" b="1" dirty="0" smtClean="0">
                <a:latin typeface="Times New Roman" pitchFamily="18" charset="0"/>
                <a:ea typeface="宋体" pitchFamily="2" charset="-122"/>
                <a:cs typeface="Times New Roman" pitchFamily="18" charset="0"/>
              </a:rPr>
              <a:t>15min</a:t>
            </a:r>
            <a:r>
              <a:rPr lang="zh-CN" altLang="en-US" sz="1800" b="1" dirty="0" smtClean="0">
                <a:latin typeface="Times New Roman" pitchFamily="18" charset="0"/>
                <a:ea typeface="宋体" pitchFamily="2" charset="-122"/>
                <a:cs typeface="Times New Roman" pitchFamily="18" charset="0"/>
              </a:rPr>
              <a:t>）</a:t>
            </a:r>
          </a:p>
        </p:txBody>
      </p:sp>
      <p:sp>
        <p:nvSpPr>
          <p:cNvPr id="21509" name="矩形 3"/>
          <p:cNvSpPr>
            <a:spLocks noChangeArrowheads="1"/>
          </p:cNvSpPr>
          <p:nvPr/>
        </p:nvSpPr>
        <p:spPr bwMode="auto">
          <a:xfrm>
            <a:off x="5715000" y="1509713"/>
            <a:ext cx="3429000" cy="4510087"/>
          </a:xfrm>
          <a:prstGeom prst="rect">
            <a:avLst/>
          </a:prstGeom>
          <a:gradFill rotWithShape="0">
            <a:gsLst>
              <a:gs pos="0">
                <a:srgbClr val="DDEBCF"/>
              </a:gs>
              <a:gs pos="50000">
                <a:srgbClr val="9CB86E"/>
              </a:gs>
              <a:gs pos="100000">
                <a:srgbClr val="156B13"/>
              </a:gs>
            </a:gsLst>
            <a:lin ang="2700000" scaled="1"/>
          </a:gradFill>
          <a:ln w="9525">
            <a:noFill/>
            <a:miter lim="800000"/>
            <a:headEnd/>
            <a:tailEnd/>
          </a:ln>
        </p:spPr>
        <p:txBody>
          <a:bodyPr>
            <a:spAutoFit/>
          </a:bodyPr>
          <a:lstStyle/>
          <a:p>
            <a:pPr>
              <a:lnSpc>
                <a:spcPct val="145000"/>
              </a:lnSpc>
            </a:pPr>
            <a:r>
              <a:rPr lang="en-US" altLang="zh-CN">
                <a:latin typeface="Comic Sans MS" pitchFamily="66" charset="0"/>
              </a:rPr>
              <a:t>The microstructure under10min (b) shows the most uniformed grain size in evidence. When keeping for 15min, the size of grains has grown large and the edge of the grains has changed fuzzy.</a:t>
            </a:r>
          </a:p>
          <a:p>
            <a:pPr>
              <a:lnSpc>
                <a:spcPct val="145000"/>
              </a:lnSpc>
            </a:pPr>
            <a:r>
              <a:rPr lang="en-US" altLang="zh-CN">
                <a:latin typeface="Comic Sans MS" pitchFamily="66" charset="0"/>
              </a:rPr>
              <a:t>As a result, the best holding time is 10min, the grain size meets the requirements of hot-rolling.</a:t>
            </a:r>
            <a:endParaRPr lang="zh-CN" altLang="en-US" sz="1400">
              <a:solidFill>
                <a:schemeClr val="bg1"/>
              </a:solidFill>
            </a:endParaRPr>
          </a:p>
        </p:txBody>
      </p:sp>
      <p:sp>
        <p:nvSpPr>
          <p:cNvPr id="7" name="矩形 6"/>
          <p:cNvSpPr>
            <a:spLocks noChangeArrowheads="1"/>
          </p:cNvSpPr>
          <p:nvPr/>
        </p:nvSpPr>
        <p:spPr bwMode="auto">
          <a:xfrm>
            <a:off x="1295400" y="1295400"/>
            <a:ext cx="53340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eaLnBrk="0" hangingPunct="0">
              <a:defRPr/>
            </a:pPr>
            <a:r>
              <a:rPr lang="en-US" altLang="zh-CN" sz="2400" b="1" dirty="0" smtClean="0">
                <a:solidFill>
                  <a:schemeClr val="accent5">
                    <a:lumMod val="50000"/>
                  </a:schemeClr>
                </a:solidFill>
                <a:latin typeface="Comic Sans MS" pitchFamily="66" charset="0"/>
              </a:rPr>
              <a:t>ⅱ.The holding time</a:t>
            </a:r>
            <a:endParaRPr lang="en-US" altLang="zh-CN" sz="2400" b="1"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57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Results &amp; Discussion Ⅲ</a:t>
            </a:r>
            <a:endParaRPr lang="zh-CN" altLang="en-US" dirty="0" smtClean="0">
              <a:ea typeface="宋体" pitchFamily="2" charset="-122"/>
            </a:endParaRPr>
          </a:p>
        </p:txBody>
      </p:sp>
      <p:sp>
        <p:nvSpPr>
          <p:cNvPr id="8" name="矩形 6"/>
          <p:cNvSpPr>
            <a:spLocks noChangeArrowheads="1"/>
          </p:cNvSpPr>
          <p:nvPr/>
        </p:nvSpPr>
        <p:spPr bwMode="auto">
          <a:xfrm>
            <a:off x="1012825" y="1062038"/>
            <a:ext cx="7673975" cy="461962"/>
          </a:xfrm>
          <a:prstGeom prst="rect">
            <a:avLst/>
          </a:prstGeom>
          <a:noFill/>
          <a:ln w="9525">
            <a:noFill/>
            <a:miter lim="800000"/>
            <a:headEnd/>
            <a:tailEnd/>
          </a:ln>
        </p:spPr>
        <p:txBody>
          <a:bodyPr>
            <a:spAutoFit/>
          </a:bodyPr>
          <a:lstStyle/>
          <a:p>
            <a:pPr eaLnBrk="0" hangingPunct="0">
              <a:defRPr/>
            </a:pPr>
            <a:r>
              <a:rPr lang="en-US" altLang="zh-CN" sz="2400" b="1" dirty="0">
                <a:latin typeface="Comic Sans MS" pitchFamily="66" charset="0"/>
                <a:ea typeface="宋体" charset="-122"/>
              </a:rPr>
              <a:t> Ⅲ. </a:t>
            </a:r>
            <a:r>
              <a:rPr lang="en-US" altLang="zh-CN" sz="2400" b="1" spc="-150" dirty="0">
                <a:latin typeface="Comic Sans MS" pitchFamily="66" charset="0"/>
                <a:ea typeface="宋体" charset="-122"/>
              </a:rPr>
              <a:t>The parameters on hot rolling process</a:t>
            </a:r>
          </a:p>
        </p:txBody>
      </p:sp>
      <p:grpSp>
        <p:nvGrpSpPr>
          <p:cNvPr id="22532" name="组合 27"/>
          <p:cNvGrpSpPr>
            <a:grpSpLocks/>
          </p:cNvGrpSpPr>
          <p:nvPr/>
        </p:nvGrpSpPr>
        <p:grpSpPr bwMode="auto">
          <a:xfrm>
            <a:off x="1028700" y="2057400"/>
            <a:ext cx="7429500" cy="3886200"/>
            <a:chOff x="1028647" y="1981200"/>
            <a:chExt cx="7429553" cy="3886201"/>
          </a:xfrm>
        </p:grpSpPr>
        <p:pic>
          <p:nvPicPr>
            <p:cNvPr id="22535" name="图片 4" descr="1-1.jpg"/>
            <p:cNvPicPr>
              <a:picLocks noChangeAspect="1" noChangeArrowheads="1"/>
            </p:cNvPicPr>
            <p:nvPr/>
          </p:nvPicPr>
          <p:blipFill>
            <a:blip r:embed="rId2" cstate="print"/>
            <a:srcRect/>
            <a:stretch>
              <a:fillRect/>
            </a:stretch>
          </p:blipFill>
          <p:spPr bwMode="auto">
            <a:xfrm>
              <a:off x="1028647" y="1981200"/>
              <a:ext cx="7429553" cy="3886201"/>
            </a:xfrm>
            <a:prstGeom prst="rect">
              <a:avLst/>
            </a:prstGeom>
            <a:noFill/>
            <a:ln w="9525">
              <a:noFill/>
              <a:miter lim="800000"/>
              <a:headEnd/>
              <a:tailEnd/>
            </a:ln>
          </p:spPr>
        </p:pic>
        <p:grpSp>
          <p:nvGrpSpPr>
            <p:cNvPr id="22536" name="组合 10"/>
            <p:cNvGrpSpPr>
              <a:grpSpLocks/>
            </p:cNvGrpSpPr>
            <p:nvPr/>
          </p:nvGrpSpPr>
          <p:grpSpPr bwMode="auto">
            <a:xfrm>
              <a:off x="1523999" y="2438400"/>
              <a:ext cx="1600162" cy="762000"/>
              <a:chOff x="1752599" y="2590800"/>
              <a:chExt cx="1600162" cy="762000"/>
            </a:xfrm>
          </p:grpSpPr>
          <p:cxnSp>
            <p:nvCxnSpPr>
              <p:cNvPr id="9" name="直接连接符 8"/>
              <p:cNvCxnSpPr/>
              <p:nvPr/>
            </p:nvCxnSpPr>
            <p:spPr>
              <a:xfrm>
                <a:off x="2362155" y="2895600"/>
                <a:ext cx="762005" cy="457200"/>
              </a:xfrm>
              <a:prstGeom prst="line">
                <a:avLst/>
              </a:prstGeom>
              <a:ln w="15875"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22549" name="TextBox 9"/>
              <p:cNvSpPr txBox="1">
                <a:spLocks noChangeArrowheads="1"/>
              </p:cNvSpPr>
              <p:nvPr/>
            </p:nvSpPr>
            <p:spPr bwMode="auto">
              <a:xfrm>
                <a:off x="1752599" y="2590800"/>
                <a:ext cx="1600162" cy="369332"/>
              </a:xfrm>
              <a:prstGeom prst="rect">
                <a:avLst/>
              </a:prstGeom>
              <a:noFill/>
              <a:ln w="9525">
                <a:noFill/>
                <a:miter lim="800000"/>
                <a:headEnd/>
                <a:tailEnd/>
              </a:ln>
            </p:spPr>
            <p:txBody>
              <a:bodyPr>
                <a:spAutoFit/>
              </a:bodyPr>
              <a:lstStyle/>
              <a:p>
                <a:r>
                  <a:rPr lang="en-US" altLang="zh-CN" b="1">
                    <a:solidFill>
                      <a:srgbClr val="FFFF00"/>
                    </a:solidFill>
                    <a:latin typeface="Times New Roman" pitchFamily="18" charset="0"/>
                    <a:cs typeface="Times New Roman" pitchFamily="18" charset="0"/>
                  </a:rPr>
                  <a:t>Driving roller</a:t>
                </a:r>
                <a:endParaRPr lang="zh-CN" altLang="en-US" b="1">
                  <a:solidFill>
                    <a:srgbClr val="FFFF00"/>
                  </a:solidFill>
                  <a:latin typeface="Times New Roman" pitchFamily="18" charset="0"/>
                  <a:cs typeface="Times New Roman" pitchFamily="18" charset="0"/>
                </a:endParaRPr>
              </a:p>
            </p:txBody>
          </p:sp>
        </p:grpSp>
        <p:grpSp>
          <p:nvGrpSpPr>
            <p:cNvPr id="22537" name="组合 16"/>
            <p:cNvGrpSpPr>
              <a:grpSpLocks/>
            </p:cNvGrpSpPr>
            <p:nvPr/>
          </p:nvGrpSpPr>
          <p:grpSpPr bwMode="auto">
            <a:xfrm>
              <a:off x="4038600" y="2514600"/>
              <a:ext cx="3124200" cy="2286000"/>
              <a:chOff x="4038600" y="2514600"/>
              <a:chExt cx="3124200" cy="2286000"/>
            </a:xfrm>
          </p:grpSpPr>
          <p:cxnSp>
            <p:nvCxnSpPr>
              <p:cNvPr id="13" name="直接连接符 12"/>
              <p:cNvCxnSpPr/>
              <p:nvPr/>
            </p:nvCxnSpPr>
            <p:spPr>
              <a:xfrm flipV="1">
                <a:off x="4419571" y="2743200"/>
                <a:ext cx="1066808" cy="152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038568" y="2743200"/>
                <a:ext cx="1524011" cy="2057401"/>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22547" name="TextBox 15"/>
              <p:cNvSpPr txBox="1">
                <a:spLocks noChangeArrowheads="1"/>
              </p:cNvSpPr>
              <p:nvPr/>
            </p:nvSpPr>
            <p:spPr bwMode="auto">
              <a:xfrm>
                <a:off x="5562600" y="2514600"/>
                <a:ext cx="1600200" cy="381000"/>
              </a:xfrm>
              <a:prstGeom prst="rect">
                <a:avLst/>
              </a:prstGeom>
              <a:noFill/>
              <a:ln w="9525">
                <a:noFill/>
                <a:miter lim="800000"/>
                <a:headEnd/>
                <a:tailEnd/>
              </a:ln>
            </p:spPr>
            <p:txBody>
              <a:bodyPr>
                <a:spAutoFit/>
              </a:bodyPr>
              <a:lstStyle/>
              <a:p>
                <a:r>
                  <a:rPr lang="en-US" altLang="zh-CN" b="1">
                    <a:solidFill>
                      <a:srgbClr val="FFFF00"/>
                    </a:solidFill>
                    <a:latin typeface="Times New Roman" pitchFamily="18" charset="0"/>
                    <a:cs typeface="Times New Roman" pitchFamily="18" charset="0"/>
                  </a:rPr>
                  <a:t>Guide roller</a:t>
                </a:r>
                <a:endParaRPr lang="zh-CN" altLang="en-US" b="1">
                  <a:solidFill>
                    <a:srgbClr val="FFFF00"/>
                  </a:solidFill>
                  <a:latin typeface="Times New Roman" pitchFamily="18" charset="0"/>
                  <a:cs typeface="Times New Roman" pitchFamily="18" charset="0"/>
                </a:endParaRPr>
              </a:p>
            </p:txBody>
          </p:sp>
        </p:grpSp>
        <p:grpSp>
          <p:nvGrpSpPr>
            <p:cNvPr id="22538" name="组合 20"/>
            <p:cNvGrpSpPr>
              <a:grpSpLocks/>
            </p:cNvGrpSpPr>
            <p:nvPr/>
          </p:nvGrpSpPr>
          <p:grpSpPr bwMode="auto">
            <a:xfrm>
              <a:off x="1981200" y="3886200"/>
              <a:ext cx="2286000" cy="1512332"/>
              <a:chOff x="1981200" y="3886200"/>
              <a:chExt cx="2286000" cy="1512332"/>
            </a:xfrm>
          </p:grpSpPr>
          <p:cxnSp>
            <p:nvCxnSpPr>
              <p:cNvPr id="19" name="直接连接符 18"/>
              <p:cNvCxnSpPr/>
              <p:nvPr/>
            </p:nvCxnSpPr>
            <p:spPr>
              <a:xfrm flipH="1">
                <a:off x="3047961" y="3886200"/>
                <a:ext cx="1219209" cy="1219200"/>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22544" name="TextBox 19"/>
              <p:cNvSpPr txBox="1">
                <a:spLocks noChangeArrowheads="1"/>
              </p:cNvSpPr>
              <p:nvPr/>
            </p:nvSpPr>
            <p:spPr bwMode="auto">
              <a:xfrm>
                <a:off x="1981200" y="5029200"/>
                <a:ext cx="1371600" cy="369332"/>
              </a:xfrm>
              <a:prstGeom prst="rect">
                <a:avLst/>
              </a:prstGeom>
              <a:noFill/>
              <a:ln w="9525">
                <a:noFill/>
                <a:miter lim="800000"/>
                <a:headEnd/>
                <a:tailEnd/>
              </a:ln>
            </p:spPr>
            <p:txBody>
              <a:bodyPr>
                <a:spAutoFit/>
              </a:bodyPr>
              <a:lstStyle/>
              <a:p>
                <a:r>
                  <a:rPr lang="en-US" altLang="zh-CN" b="1">
                    <a:solidFill>
                      <a:srgbClr val="FFFF00"/>
                    </a:solidFill>
                    <a:latin typeface="Times New Roman" pitchFamily="18" charset="0"/>
                    <a:cs typeface="Times New Roman" pitchFamily="18" charset="0"/>
                  </a:rPr>
                  <a:t>Core roller</a:t>
                </a:r>
                <a:endParaRPr lang="zh-CN" altLang="en-US" b="1">
                  <a:solidFill>
                    <a:srgbClr val="FFFF00"/>
                  </a:solidFill>
                  <a:latin typeface="Times New Roman" pitchFamily="18" charset="0"/>
                  <a:cs typeface="Times New Roman" pitchFamily="18" charset="0"/>
                </a:endParaRPr>
              </a:p>
            </p:txBody>
          </p:sp>
        </p:grpSp>
        <p:grpSp>
          <p:nvGrpSpPr>
            <p:cNvPr id="22539" name="组合 26"/>
            <p:cNvGrpSpPr>
              <a:grpSpLocks/>
            </p:cNvGrpSpPr>
            <p:nvPr/>
          </p:nvGrpSpPr>
          <p:grpSpPr bwMode="auto">
            <a:xfrm>
              <a:off x="6934200" y="4267200"/>
              <a:ext cx="1295400" cy="874931"/>
              <a:chOff x="6934200" y="4267200"/>
              <a:chExt cx="1295400" cy="874931"/>
            </a:xfrm>
          </p:grpSpPr>
          <p:cxnSp>
            <p:nvCxnSpPr>
              <p:cNvPr id="23" name="直接连接符 22"/>
              <p:cNvCxnSpPr/>
              <p:nvPr/>
            </p:nvCxnSpPr>
            <p:spPr>
              <a:xfrm>
                <a:off x="7162791" y="4267201"/>
                <a:ext cx="381003" cy="381000"/>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6934189" y="4724401"/>
                <a:ext cx="533404" cy="381000"/>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22542" name="TextBox 25"/>
              <p:cNvSpPr txBox="1">
                <a:spLocks noChangeArrowheads="1"/>
              </p:cNvSpPr>
              <p:nvPr/>
            </p:nvSpPr>
            <p:spPr bwMode="auto">
              <a:xfrm>
                <a:off x="7467600" y="4495800"/>
                <a:ext cx="762000" cy="646331"/>
              </a:xfrm>
              <a:prstGeom prst="rect">
                <a:avLst/>
              </a:prstGeom>
              <a:noFill/>
              <a:ln w="9525">
                <a:noFill/>
                <a:miter lim="800000"/>
                <a:headEnd/>
                <a:tailEnd/>
              </a:ln>
            </p:spPr>
            <p:txBody>
              <a:bodyPr>
                <a:spAutoFit/>
              </a:bodyPr>
              <a:lstStyle/>
              <a:p>
                <a:r>
                  <a:rPr lang="en-US" altLang="zh-CN" b="1">
                    <a:solidFill>
                      <a:srgbClr val="FFFF00"/>
                    </a:solidFill>
                    <a:latin typeface="Times New Roman" pitchFamily="18" charset="0"/>
                    <a:cs typeface="Times New Roman" pitchFamily="18" charset="0"/>
                  </a:rPr>
                  <a:t>Cone roller</a:t>
                </a:r>
                <a:endParaRPr lang="zh-CN" altLang="en-US" b="1">
                  <a:solidFill>
                    <a:srgbClr val="FFFF00"/>
                  </a:solidFill>
                  <a:latin typeface="Times New Roman" pitchFamily="18" charset="0"/>
                  <a:cs typeface="Times New Roman" pitchFamily="18" charset="0"/>
                </a:endParaRPr>
              </a:p>
            </p:txBody>
          </p:sp>
        </p:grpSp>
      </p:grpSp>
      <p:sp>
        <p:nvSpPr>
          <p:cNvPr id="29" name="Rectangle 2"/>
          <p:cNvSpPr>
            <a:spLocks noGrp="1" noChangeArrowheads="1"/>
          </p:cNvSpPr>
          <p:nvPr>
            <p:ph idx="1"/>
          </p:nvPr>
        </p:nvSpPr>
        <p:spPr>
          <a:xfrm>
            <a:off x="2005013" y="6096000"/>
            <a:ext cx="5326062" cy="369888"/>
          </a:xfrm>
          <a:effectLst>
            <a:prstShdw prst="shdw17" dist="17961" dir="2700000">
              <a:schemeClr val="accent1">
                <a:gamma/>
                <a:shade val="60000"/>
                <a:invGamma/>
              </a:schemeClr>
            </a:prstShdw>
          </a:effectLst>
        </p:spPr>
        <p:txBody>
          <a:bodyPr wrap="none" anchor="ctr">
            <a:spAutoFit/>
          </a:bodyPr>
          <a:lstStyle/>
          <a:p>
            <a:pPr algn="ctr">
              <a:buFont typeface="Wingdings" pitchFamily="2" charset="2"/>
              <a:buNone/>
              <a:defRPr/>
            </a:pPr>
            <a:r>
              <a:rPr lang="en-US" altLang="zh-CN" sz="1800" b="1" dirty="0" smtClean="0">
                <a:latin typeface="Times New Roman" pitchFamily="18" charset="0"/>
                <a:cs typeface="Times New Roman" pitchFamily="18" charset="0"/>
              </a:rPr>
              <a:t>Fig.10 Principle diagram of radial-axial ring rolling </a:t>
            </a:r>
            <a:endParaRPr lang="zh-CN" altLang="en-US" sz="1800" b="1" dirty="0" smtClean="0">
              <a:latin typeface="Times New Roman" pitchFamily="18" charset="0"/>
              <a:ea typeface="宋体" pitchFamily="2" charset="-122"/>
              <a:cs typeface="Times New Roman" pitchFamily="18" charset="0"/>
            </a:endParaRPr>
          </a:p>
        </p:txBody>
      </p:sp>
      <p:pic>
        <p:nvPicPr>
          <p:cNvPr id="22534" name="Picture 8" descr="C:\Users\Administrator\Desktop\校徽.gif"/>
          <p:cNvPicPr>
            <a:picLocks noChangeAspect="1" noChangeArrowheads="1"/>
          </p:cNvPicPr>
          <p:nvPr/>
        </p:nvPicPr>
        <p:blipFill>
          <a:blip r:embed="rId3"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Results &amp; Discussion Ⅲ </a:t>
            </a:r>
            <a:endParaRPr lang="zh-CN" altLang="en-US" dirty="0" smtClean="0">
              <a:ea typeface="宋体" pitchFamily="2" charset="-122"/>
            </a:endParaRPr>
          </a:p>
        </p:txBody>
      </p:sp>
      <p:sp>
        <p:nvSpPr>
          <p:cNvPr id="7" name="矩形 6"/>
          <p:cNvSpPr>
            <a:spLocks noChangeArrowheads="1"/>
          </p:cNvSpPr>
          <p:nvPr/>
        </p:nvSpPr>
        <p:spPr bwMode="auto">
          <a:xfrm>
            <a:off x="1295400" y="1219200"/>
            <a:ext cx="5791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eaLnBrk="0" hangingPunct="0">
              <a:defRPr/>
            </a:pPr>
            <a:r>
              <a:rPr lang="en-US" altLang="zh-CN" sz="2400" b="1" dirty="0" smtClean="0">
                <a:solidFill>
                  <a:schemeClr val="accent5">
                    <a:lumMod val="50000"/>
                  </a:schemeClr>
                </a:solidFill>
                <a:latin typeface="Comic Sans MS" pitchFamily="66" charset="0"/>
              </a:rPr>
              <a:t>ⅰ.The initial rolling temperature</a:t>
            </a:r>
            <a:endParaRPr lang="en-US" altLang="zh-CN" sz="2400" b="1" dirty="0">
              <a:latin typeface="Comic Sans MS" pitchFamily="66" charset="0"/>
            </a:endParaRPr>
          </a:p>
        </p:txBody>
      </p:sp>
      <p:sp>
        <p:nvSpPr>
          <p:cNvPr id="29" name="Rectangle 2"/>
          <p:cNvSpPr>
            <a:spLocks noGrp="1" noChangeArrowheads="1"/>
          </p:cNvSpPr>
          <p:nvPr>
            <p:ph idx="1"/>
          </p:nvPr>
        </p:nvSpPr>
        <p:spPr>
          <a:xfrm>
            <a:off x="493713" y="5715000"/>
            <a:ext cx="8348662" cy="701675"/>
          </a:xfrm>
          <a:effectLst>
            <a:prstShdw prst="shdw17" dist="17961" dir="2700000">
              <a:schemeClr val="accent1">
                <a:gamma/>
                <a:shade val="60000"/>
                <a:invGamma/>
              </a:schemeClr>
            </a:prstShdw>
          </a:effectLst>
        </p:spPr>
        <p:txBody>
          <a:bodyPr wrap="none" anchor="ctr">
            <a:spAutoFit/>
          </a:bodyPr>
          <a:lstStyle/>
          <a:p>
            <a:pPr algn="ctr">
              <a:buFont typeface="Wingdings" pitchFamily="2" charset="2"/>
              <a:buNone/>
              <a:defRPr/>
            </a:pPr>
            <a:r>
              <a:rPr lang="zh-CN" altLang="en-US" sz="1800" b="1" smtClean="0">
                <a:latin typeface="Times New Roman" pitchFamily="18" charset="0"/>
                <a:ea typeface="宋体" pitchFamily="2" charset="-122"/>
                <a:cs typeface="Times New Roman" pitchFamily="18" charset="0"/>
              </a:rPr>
              <a:t>（</a:t>
            </a:r>
            <a:r>
              <a:rPr lang="en-US" altLang="zh-CN" sz="1800" b="1" smtClean="0">
                <a:latin typeface="Times New Roman" pitchFamily="18" charset="0"/>
                <a:ea typeface="宋体" pitchFamily="2" charset="-122"/>
                <a:cs typeface="Times New Roman" pitchFamily="18" charset="0"/>
              </a:rPr>
              <a:t>a</a:t>
            </a:r>
            <a:r>
              <a:rPr lang="zh-CN" altLang="en-US" sz="1800" b="1" smtClean="0">
                <a:latin typeface="Times New Roman" pitchFamily="18" charset="0"/>
                <a:ea typeface="宋体" pitchFamily="2" charset="-122"/>
                <a:cs typeface="Times New Roman" pitchFamily="18" charset="0"/>
              </a:rPr>
              <a:t>）</a:t>
            </a:r>
            <a:r>
              <a:rPr lang="en-US" altLang="zh-CN" sz="1800" b="1" smtClean="0">
                <a:latin typeface="Times New Roman" pitchFamily="18" charset="0"/>
                <a:ea typeface="宋体" pitchFamily="2" charset="-122"/>
                <a:cs typeface="Times New Roman" pitchFamily="18" charset="0"/>
              </a:rPr>
              <a:t>The law about rolling force variation         </a:t>
            </a:r>
            <a:r>
              <a:rPr lang="zh-CN" altLang="en-US" sz="1800" b="1" smtClean="0">
                <a:latin typeface="Times New Roman" pitchFamily="18" charset="0"/>
                <a:ea typeface="宋体" pitchFamily="2" charset="-122"/>
                <a:cs typeface="Times New Roman" pitchFamily="18" charset="0"/>
              </a:rPr>
              <a:t>（</a:t>
            </a:r>
            <a:r>
              <a:rPr lang="en-US" altLang="zh-CN" sz="1800" b="1" smtClean="0">
                <a:latin typeface="Times New Roman" pitchFamily="18" charset="0"/>
                <a:ea typeface="宋体" pitchFamily="2" charset="-122"/>
                <a:cs typeface="Times New Roman" pitchFamily="18" charset="0"/>
              </a:rPr>
              <a:t>b</a:t>
            </a:r>
            <a:r>
              <a:rPr lang="zh-CN" altLang="en-US" sz="1800" b="1" smtClean="0">
                <a:latin typeface="Times New Roman" pitchFamily="18" charset="0"/>
                <a:ea typeface="宋体" pitchFamily="2" charset="-122"/>
                <a:cs typeface="Times New Roman" pitchFamily="18" charset="0"/>
              </a:rPr>
              <a:t>）</a:t>
            </a:r>
            <a:r>
              <a:rPr lang="en-US" altLang="zh-CN" sz="1800" b="1" smtClean="0">
                <a:latin typeface="Times New Roman" pitchFamily="18" charset="0"/>
                <a:ea typeface="宋体" pitchFamily="2" charset="-122"/>
                <a:cs typeface="Times New Roman" pitchFamily="18" charset="0"/>
              </a:rPr>
              <a:t>The law about rolling torque</a:t>
            </a:r>
          </a:p>
          <a:p>
            <a:pPr algn="ctr">
              <a:buFont typeface="Wingdings" pitchFamily="2" charset="2"/>
              <a:buNone/>
              <a:defRPr/>
            </a:pPr>
            <a:r>
              <a:rPr lang="en-US" altLang="zh-CN" sz="1800" b="1" smtClean="0">
                <a:latin typeface="Times New Roman" pitchFamily="18" charset="0"/>
                <a:ea typeface="宋体" pitchFamily="2" charset="-122"/>
                <a:cs typeface="Times New Roman" pitchFamily="18" charset="0"/>
              </a:rPr>
              <a:t>Fig.11 The effect of initial temperature on mechanics performance</a:t>
            </a:r>
          </a:p>
        </p:txBody>
      </p:sp>
      <p:sp>
        <p:nvSpPr>
          <p:cNvPr id="51208" name="Rectangle 8"/>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grpSp>
        <p:nvGrpSpPr>
          <p:cNvPr id="23558" name="Group 1"/>
          <p:cNvGrpSpPr>
            <a:grpSpLocks/>
          </p:cNvGrpSpPr>
          <p:nvPr/>
        </p:nvGrpSpPr>
        <p:grpSpPr bwMode="auto">
          <a:xfrm>
            <a:off x="685800" y="2057400"/>
            <a:ext cx="7924800" cy="3657600"/>
            <a:chOff x="1590" y="9338"/>
            <a:chExt cx="9262" cy="3505"/>
          </a:xfrm>
        </p:grpSpPr>
        <p:pic>
          <p:nvPicPr>
            <p:cNvPr id="23560" name="Picture 7"/>
            <p:cNvPicPr>
              <a:picLocks noChangeAspect="1" noChangeArrowheads="1"/>
            </p:cNvPicPr>
            <p:nvPr/>
          </p:nvPicPr>
          <p:blipFill>
            <a:blip r:embed="rId2" cstate="print"/>
            <a:srcRect/>
            <a:stretch>
              <a:fillRect/>
            </a:stretch>
          </p:blipFill>
          <p:spPr bwMode="auto">
            <a:xfrm>
              <a:off x="1942" y="9363"/>
              <a:ext cx="4506" cy="3287"/>
            </a:xfrm>
            <a:prstGeom prst="rect">
              <a:avLst/>
            </a:prstGeom>
            <a:noFill/>
            <a:ln w="9525">
              <a:noFill/>
              <a:miter lim="800000"/>
              <a:headEnd/>
              <a:tailEnd/>
            </a:ln>
          </p:spPr>
        </p:pic>
        <p:pic>
          <p:nvPicPr>
            <p:cNvPr id="23561" name="Picture 6"/>
            <p:cNvPicPr>
              <a:picLocks noChangeAspect="1" noChangeArrowheads="1"/>
            </p:cNvPicPr>
            <p:nvPr/>
          </p:nvPicPr>
          <p:blipFill>
            <a:blip r:embed="rId3" cstate="print"/>
            <a:srcRect/>
            <a:stretch>
              <a:fillRect/>
            </a:stretch>
          </p:blipFill>
          <p:spPr bwMode="auto">
            <a:xfrm>
              <a:off x="6735" y="9363"/>
              <a:ext cx="4117" cy="3239"/>
            </a:xfrm>
            <a:prstGeom prst="rect">
              <a:avLst/>
            </a:prstGeom>
            <a:noFill/>
            <a:ln w="9525">
              <a:noFill/>
              <a:miter lim="800000"/>
              <a:headEnd/>
              <a:tailEnd/>
            </a:ln>
          </p:spPr>
        </p:pic>
        <p:sp>
          <p:nvSpPr>
            <p:cNvPr id="23562" name="Text Box 5"/>
            <p:cNvSpPr txBox="1">
              <a:spLocks noChangeArrowheads="1"/>
            </p:cNvSpPr>
            <p:nvPr/>
          </p:nvSpPr>
          <p:spPr bwMode="auto">
            <a:xfrm>
              <a:off x="3209" y="12285"/>
              <a:ext cx="2799" cy="558"/>
            </a:xfrm>
            <a:prstGeom prst="rect">
              <a:avLst/>
            </a:prstGeom>
            <a:solidFill>
              <a:srgbClr val="FFFFFF"/>
            </a:solidFill>
            <a:ln w="9525">
              <a:solidFill>
                <a:srgbClr val="FFFFFF"/>
              </a:solidFill>
              <a:miter lim="800000"/>
              <a:headEnd/>
              <a:tailEnd/>
            </a:ln>
          </p:spPr>
          <p:txBody>
            <a:bodyPr/>
            <a:lstStyle/>
            <a:p>
              <a:pPr algn="ctr" eaLnBrk="0" hangingPunct="0"/>
              <a:r>
                <a:rPr lang="en-US" altLang="zh-CN" sz="1000">
                  <a:latin typeface="Times New Roman" pitchFamily="18" charset="0"/>
                  <a:cs typeface="Times New Roman" pitchFamily="18" charset="0"/>
                </a:rPr>
                <a:t>Billet initial temperature/℃</a:t>
              </a:r>
              <a:endParaRPr lang="en-US" altLang="zh-CN"/>
            </a:p>
          </p:txBody>
        </p:sp>
        <p:sp>
          <p:nvSpPr>
            <p:cNvPr id="23563" name="Text Box 4"/>
            <p:cNvSpPr txBox="1">
              <a:spLocks noChangeArrowheads="1"/>
            </p:cNvSpPr>
            <p:nvPr/>
          </p:nvSpPr>
          <p:spPr bwMode="auto">
            <a:xfrm>
              <a:off x="7665" y="12225"/>
              <a:ext cx="2799" cy="558"/>
            </a:xfrm>
            <a:prstGeom prst="rect">
              <a:avLst/>
            </a:prstGeom>
            <a:solidFill>
              <a:srgbClr val="FFFFFF"/>
            </a:solidFill>
            <a:ln w="9525">
              <a:solidFill>
                <a:srgbClr val="FFFFFF"/>
              </a:solidFill>
              <a:miter lim="800000"/>
              <a:headEnd/>
              <a:tailEnd/>
            </a:ln>
          </p:spPr>
          <p:txBody>
            <a:bodyPr/>
            <a:lstStyle/>
            <a:p>
              <a:pPr algn="ctr" eaLnBrk="0" hangingPunct="0"/>
              <a:r>
                <a:rPr lang="en-US" altLang="zh-CN" sz="1000">
                  <a:latin typeface="Times New Roman" pitchFamily="18" charset="0"/>
                  <a:cs typeface="Times New Roman" pitchFamily="18" charset="0"/>
                </a:rPr>
                <a:t>Billet initial temperature/℃</a:t>
              </a:r>
              <a:endParaRPr lang="en-US" altLang="zh-CN"/>
            </a:p>
          </p:txBody>
        </p:sp>
        <p:sp>
          <p:nvSpPr>
            <p:cNvPr id="23564" name="Text Box 3"/>
            <p:cNvSpPr txBox="1">
              <a:spLocks noChangeArrowheads="1"/>
            </p:cNvSpPr>
            <p:nvPr/>
          </p:nvSpPr>
          <p:spPr bwMode="auto">
            <a:xfrm>
              <a:off x="6403" y="9458"/>
              <a:ext cx="579" cy="2592"/>
            </a:xfrm>
            <a:prstGeom prst="rect">
              <a:avLst/>
            </a:prstGeom>
            <a:solidFill>
              <a:srgbClr val="FFFFFF"/>
            </a:solidFill>
            <a:ln w="9525">
              <a:solidFill>
                <a:srgbClr val="FFFFFF"/>
              </a:solidFill>
              <a:miter lim="800000"/>
              <a:headEnd/>
              <a:tailEnd/>
            </a:ln>
          </p:spPr>
          <p:txBody>
            <a:bodyPr anchor="ctr"/>
            <a:lstStyle/>
            <a:p>
              <a:pPr algn="ctr" eaLnBrk="0" hangingPunct="0"/>
              <a:r>
                <a:rPr lang="en-US" altLang="zh-CN" sz="1000">
                  <a:latin typeface="Times New Roman" pitchFamily="18" charset="0"/>
                  <a:cs typeface="Times New Roman" pitchFamily="18" charset="0"/>
                </a:rPr>
                <a:t>Radial rolling force/N</a:t>
              </a:r>
              <a:r>
                <a:rPr lang="en-US" altLang="zh-CN" sz="1000">
                  <a:latin typeface="Times New Roman" pitchFamily="18" charset="0"/>
                  <a:cs typeface="Times New Roman" pitchFamily="18" charset="0"/>
                  <a:sym typeface="Symbol" pitchFamily="18" charset="2"/>
                </a:rPr>
                <a:t></a:t>
              </a:r>
              <a:r>
                <a:rPr lang="en-US" altLang="zh-CN" sz="1000">
                  <a:latin typeface="Times New Roman" pitchFamily="18" charset="0"/>
                  <a:cs typeface="Times New Roman" pitchFamily="18" charset="0"/>
                </a:rPr>
                <a:t>mm</a:t>
              </a:r>
              <a:endParaRPr lang="en-US" altLang="zh-CN" sz="1000">
                <a:latin typeface="Times New Roman" pitchFamily="18" charset="0"/>
                <a:cs typeface="Times New Roman" pitchFamily="18" charset="0"/>
                <a:sym typeface="Symbol" pitchFamily="18" charset="2"/>
              </a:endParaRPr>
            </a:p>
          </p:txBody>
        </p:sp>
        <p:sp>
          <p:nvSpPr>
            <p:cNvPr id="23565" name="Text Box 2"/>
            <p:cNvSpPr txBox="1">
              <a:spLocks noChangeArrowheads="1"/>
            </p:cNvSpPr>
            <p:nvPr/>
          </p:nvSpPr>
          <p:spPr bwMode="auto">
            <a:xfrm>
              <a:off x="1590" y="9338"/>
              <a:ext cx="622" cy="2592"/>
            </a:xfrm>
            <a:prstGeom prst="rect">
              <a:avLst/>
            </a:prstGeom>
            <a:solidFill>
              <a:srgbClr val="FFFFFF"/>
            </a:solidFill>
            <a:ln w="9525">
              <a:solidFill>
                <a:srgbClr val="FFFFFF"/>
              </a:solidFill>
              <a:miter lim="800000"/>
              <a:headEnd/>
              <a:tailEnd/>
            </a:ln>
          </p:spPr>
          <p:txBody>
            <a:bodyPr anchor="ctr"/>
            <a:lstStyle/>
            <a:p>
              <a:pPr algn="ctr" eaLnBrk="0" hangingPunct="0"/>
              <a:r>
                <a:rPr lang="en-US" altLang="zh-CN" sz="1000">
                  <a:latin typeface="Times New Roman" pitchFamily="18" charset="0"/>
                  <a:cs typeface="Times New Roman" pitchFamily="18" charset="0"/>
                </a:rPr>
                <a:t>Radial rolling force/N</a:t>
              </a:r>
              <a:r>
                <a:rPr lang="en-US" altLang="zh-CN" sz="1000">
                  <a:latin typeface="Times New Roman" pitchFamily="18" charset="0"/>
                  <a:cs typeface="Times New Roman" pitchFamily="18" charset="0"/>
                  <a:sym typeface="Symbol" pitchFamily="18" charset="2"/>
                </a:rPr>
                <a:t></a:t>
              </a:r>
              <a:r>
                <a:rPr lang="en-US" altLang="zh-CN" sz="1000">
                  <a:latin typeface="Times New Roman" pitchFamily="18" charset="0"/>
                  <a:cs typeface="Times New Roman" pitchFamily="18" charset="0"/>
                </a:rPr>
                <a:t>mm</a:t>
              </a:r>
              <a:endParaRPr lang="en-US" altLang="zh-CN" sz="1000">
                <a:latin typeface="Times New Roman" pitchFamily="18" charset="0"/>
                <a:cs typeface="Times New Roman" pitchFamily="18" charset="0"/>
                <a:sym typeface="Symbol" pitchFamily="18" charset="2"/>
              </a:endParaRPr>
            </a:p>
          </p:txBody>
        </p:sp>
      </p:grpSp>
      <p:pic>
        <p:nvPicPr>
          <p:cNvPr id="23559" name="Picture 8" descr="C:\Users\Administrator\Desktop\校徽.gif"/>
          <p:cNvPicPr>
            <a:picLocks noChangeAspect="1" noChangeArrowheads="1"/>
          </p:cNvPicPr>
          <p:nvPr/>
        </p:nvPicPr>
        <p:blipFill>
          <a:blip r:embed="rId4"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xfrm>
            <a:off x="1524000" y="609600"/>
            <a:ext cx="7162800" cy="487363"/>
          </a:xfrm>
        </p:spPr>
        <p:txBody>
          <a:bodyPr/>
          <a:lstStyle/>
          <a:p>
            <a:pPr>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Results &amp; Discussion Ⅲ</a:t>
            </a:r>
            <a:endParaRPr lang="zh-CN" altLang="en-US" dirty="0" smtClean="0">
              <a:ea typeface="宋体" pitchFamily="2" charset="-122"/>
            </a:endParaRPr>
          </a:p>
        </p:txBody>
      </p:sp>
      <p:sp>
        <p:nvSpPr>
          <p:cNvPr id="7" name="矩形 6"/>
          <p:cNvSpPr>
            <a:spLocks noChangeArrowheads="1"/>
          </p:cNvSpPr>
          <p:nvPr/>
        </p:nvSpPr>
        <p:spPr bwMode="auto">
          <a:xfrm>
            <a:off x="1295400" y="1219200"/>
            <a:ext cx="5791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eaLnBrk="0" hangingPunct="0">
              <a:defRPr/>
            </a:pPr>
            <a:r>
              <a:rPr lang="en-US" altLang="zh-CN" sz="2400" dirty="0" smtClean="0">
                <a:solidFill>
                  <a:schemeClr val="accent5">
                    <a:lumMod val="50000"/>
                  </a:schemeClr>
                </a:solidFill>
                <a:latin typeface="Comic Sans MS" pitchFamily="66" charset="0"/>
              </a:rPr>
              <a:t>ⅰ.The initial rolling temperature</a:t>
            </a:r>
            <a:endParaRPr lang="en-US" altLang="zh-CN" sz="2400" dirty="0">
              <a:latin typeface="Comic Sans MS" pitchFamily="66" charset="0"/>
            </a:endParaRPr>
          </a:p>
        </p:txBody>
      </p:sp>
      <p:sp>
        <p:nvSpPr>
          <p:cNvPr id="29" name="Rectangle 2"/>
          <p:cNvSpPr>
            <a:spLocks noGrp="1" noChangeArrowheads="1"/>
          </p:cNvSpPr>
          <p:nvPr>
            <p:ph idx="1"/>
          </p:nvPr>
        </p:nvSpPr>
        <p:spPr>
          <a:xfrm>
            <a:off x="735013" y="5105400"/>
            <a:ext cx="7866062" cy="701675"/>
          </a:xfrm>
          <a:effectLst>
            <a:prstShdw prst="shdw17" dist="17961" dir="2700000">
              <a:schemeClr val="accent1">
                <a:gamma/>
                <a:shade val="60000"/>
                <a:invGamma/>
              </a:schemeClr>
            </a:prstShdw>
          </a:effectLst>
        </p:spPr>
        <p:txBody>
          <a:bodyPr wrap="none" anchor="ctr">
            <a:spAutoFit/>
          </a:bodyPr>
          <a:lstStyle/>
          <a:p>
            <a:pPr algn="ctr">
              <a:buFont typeface="Wingdings" pitchFamily="2" charset="2"/>
              <a:buNone/>
              <a:defRPr/>
            </a:pPr>
            <a:r>
              <a:rPr lang="en-US" altLang="zh-CN" sz="1800" b="1" dirty="0" smtClean="0">
                <a:latin typeface="Times New Roman" pitchFamily="18" charset="0"/>
                <a:ea typeface="宋体" pitchFamily="2" charset="-122"/>
                <a:cs typeface="Times New Roman" pitchFamily="18" charset="0"/>
              </a:rPr>
              <a:t>(a)The distribution of equivalent strain      (b) The distribution of temperature</a:t>
            </a:r>
          </a:p>
          <a:p>
            <a:pPr algn="ctr">
              <a:buFont typeface="Wingdings" pitchFamily="2" charset="2"/>
              <a:buNone/>
              <a:defRPr/>
            </a:pPr>
            <a:r>
              <a:rPr lang="en-US" altLang="zh-CN" sz="1800" b="1" dirty="0" smtClean="0">
                <a:latin typeface="Times New Roman" pitchFamily="18" charset="0"/>
                <a:ea typeface="宋体" pitchFamily="2" charset="-122"/>
                <a:cs typeface="Times New Roman" pitchFamily="18" charset="0"/>
              </a:rPr>
              <a:t>Fig 12 The distribution of equivalent strain and temperature under 1150℃</a:t>
            </a:r>
          </a:p>
        </p:txBody>
      </p:sp>
      <p:sp>
        <p:nvSpPr>
          <p:cNvPr id="51208" name="Rectangle 8"/>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pic>
        <p:nvPicPr>
          <p:cNvPr id="24582" name="Picture 8" descr="C:\Users\Administrator\Desktop\校徽.gif"/>
          <p:cNvPicPr>
            <a:picLocks noChangeAspect="1" noChangeArrowheads="1"/>
          </p:cNvPicPr>
          <p:nvPr/>
        </p:nvPicPr>
        <p:blipFill>
          <a:blip r:embed="rId2" cstate="print"/>
          <a:srcRect/>
          <a:stretch>
            <a:fillRect/>
          </a:stretch>
        </p:blipFill>
        <p:spPr bwMode="auto">
          <a:xfrm>
            <a:off x="8066088" y="228600"/>
            <a:ext cx="1077912" cy="990600"/>
          </a:xfrm>
          <a:prstGeom prst="rect">
            <a:avLst/>
          </a:prstGeom>
          <a:noFill/>
          <a:ln w="9525">
            <a:noFill/>
            <a:miter lim="800000"/>
            <a:headEnd/>
            <a:tailEnd/>
          </a:ln>
        </p:spPr>
      </p:pic>
      <p:grpSp>
        <p:nvGrpSpPr>
          <p:cNvPr id="24583" name="组合 10"/>
          <p:cNvGrpSpPr>
            <a:grpSpLocks/>
          </p:cNvGrpSpPr>
          <p:nvPr/>
        </p:nvGrpSpPr>
        <p:grpSpPr bwMode="auto">
          <a:xfrm>
            <a:off x="152400" y="2133600"/>
            <a:ext cx="8761413" cy="2735263"/>
            <a:chOff x="152400" y="2133600"/>
            <a:chExt cx="8761894" cy="2735890"/>
          </a:xfrm>
        </p:grpSpPr>
        <p:pic>
          <p:nvPicPr>
            <p:cNvPr id="24586" name="图片 20" descr="6){)SF)F%9}DV]_]{ORD7KR"/>
            <p:cNvPicPr>
              <a:picLocks noChangeAspect="1" noChangeArrowheads="1"/>
            </p:cNvPicPr>
            <p:nvPr/>
          </p:nvPicPr>
          <p:blipFill>
            <a:blip r:embed="rId3" cstate="print"/>
            <a:srcRect/>
            <a:stretch>
              <a:fillRect/>
            </a:stretch>
          </p:blipFill>
          <p:spPr bwMode="auto">
            <a:xfrm>
              <a:off x="152400" y="2133600"/>
              <a:ext cx="4343400" cy="2735890"/>
            </a:xfrm>
            <a:prstGeom prst="rect">
              <a:avLst/>
            </a:prstGeom>
            <a:noFill/>
            <a:ln w="9525">
              <a:noFill/>
              <a:miter lim="800000"/>
              <a:headEnd/>
              <a:tailEnd/>
            </a:ln>
          </p:spPr>
        </p:pic>
        <p:pic>
          <p:nvPicPr>
            <p:cNvPr id="24587" name="图片 22" descr="{`1~`KFICKLS`YJAD(_DSLX"/>
            <p:cNvPicPr>
              <a:picLocks noChangeAspect="1" noChangeArrowheads="1"/>
            </p:cNvPicPr>
            <p:nvPr/>
          </p:nvPicPr>
          <p:blipFill>
            <a:blip r:embed="rId4" cstate="print"/>
            <a:srcRect/>
            <a:stretch>
              <a:fillRect/>
            </a:stretch>
          </p:blipFill>
          <p:spPr bwMode="auto">
            <a:xfrm>
              <a:off x="4572000" y="2133600"/>
              <a:ext cx="4342294" cy="2667000"/>
            </a:xfrm>
            <a:prstGeom prst="rect">
              <a:avLst/>
            </a:prstGeom>
            <a:noFill/>
            <a:ln w="9525">
              <a:noFill/>
              <a:miter lim="800000"/>
              <a:headEnd/>
              <a:tailEnd/>
            </a:ln>
          </p:spPr>
        </p:pic>
      </p:grpSp>
      <p:sp>
        <p:nvSpPr>
          <p:cNvPr id="64515" name="Rectangle 3"/>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sp>
        <p:nvSpPr>
          <p:cNvPr id="24585" name="矩形 17"/>
          <p:cNvSpPr>
            <a:spLocks noChangeArrowheads="1"/>
          </p:cNvSpPr>
          <p:nvPr/>
        </p:nvSpPr>
        <p:spPr bwMode="auto">
          <a:xfrm>
            <a:off x="762000" y="5921375"/>
            <a:ext cx="8077200" cy="523875"/>
          </a:xfrm>
          <a:prstGeom prst="rect">
            <a:avLst/>
          </a:prstGeom>
          <a:gradFill rotWithShape="1">
            <a:gsLst>
              <a:gs pos="0">
                <a:srgbClr val="DDEBCF"/>
              </a:gs>
              <a:gs pos="50000">
                <a:srgbClr val="9CB86E"/>
              </a:gs>
              <a:gs pos="100000">
                <a:srgbClr val="156B13"/>
              </a:gs>
            </a:gsLst>
            <a:lin ang="2700000" scaled="1"/>
          </a:gradFill>
          <a:ln w="9525">
            <a:noFill/>
            <a:miter lim="800000"/>
            <a:headEnd/>
            <a:tailEnd/>
          </a:ln>
        </p:spPr>
        <p:txBody>
          <a:bodyPr>
            <a:spAutoFit/>
          </a:bodyPr>
          <a:lstStyle/>
          <a:p>
            <a:r>
              <a:rPr lang="en-US" altLang="zh-CN" sz="2800">
                <a:solidFill>
                  <a:srgbClr val="FF0000"/>
                </a:solidFill>
                <a:latin typeface="Comic Sans MS" pitchFamily="66" charset="0"/>
                <a:ea typeface="华文楷体" pitchFamily="2" charset="-122"/>
              </a:rPr>
              <a:t>The initial rolling temperature is 1150</a:t>
            </a:r>
            <a:r>
              <a:rPr lang="zh-CN" altLang="en-US" sz="2800">
                <a:solidFill>
                  <a:srgbClr val="FF0000"/>
                </a:solidFill>
                <a:latin typeface="Comic Sans MS" pitchFamily="66" charset="0"/>
                <a:ea typeface="华文楷体" pitchFamily="2" charset="-122"/>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Results &amp; Discussion Ⅲ</a:t>
            </a:r>
            <a:endParaRPr lang="zh-CN" altLang="en-US" dirty="0" smtClean="0">
              <a:ea typeface="宋体" pitchFamily="2" charset="-122"/>
            </a:endParaRPr>
          </a:p>
        </p:txBody>
      </p:sp>
      <p:sp>
        <p:nvSpPr>
          <p:cNvPr id="7" name="矩形 6"/>
          <p:cNvSpPr>
            <a:spLocks noChangeArrowheads="1"/>
          </p:cNvSpPr>
          <p:nvPr/>
        </p:nvSpPr>
        <p:spPr bwMode="auto">
          <a:xfrm>
            <a:off x="1295400" y="1219200"/>
            <a:ext cx="5791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eaLnBrk="0" hangingPunct="0">
              <a:defRPr/>
            </a:pPr>
            <a:r>
              <a:rPr lang="en-US" altLang="zh-CN" sz="2400" b="1" dirty="0" smtClean="0">
                <a:solidFill>
                  <a:schemeClr val="accent5">
                    <a:lumMod val="50000"/>
                  </a:schemeClr>
                </a:solidFill>
                <a:latin typeface="Comic Sans MS" pitchFamily="66" charset="0"/>
              </a:rPr>
              <a:t>ⅱ.The rolling than</a:t>
            </a:r>
            <a:endParaRPr lang="en-US" altLang="zh-CN" sz="2400" b="1" dirty="0">
              <a:latin typeface="Comic Sans MS" pitchFamily="66" charset="0"/>
            </a:endParaRPr>
          </a:p>
        </p:txBody>
      </p:sp>
      <p:sp>
        <p:nvSpPr>
          <p:cNvPr id="51208" name="Rectangle 8"/>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pic>
        <p:nvPicPr>
          <p:cNvPr id="1030" name="Picture 8" descr="C:\Users\Administrator\Desktop\校徽.gif"/>
          <p:cNvPicPr>
            <a:picLocks noChangeAspect="1" noChangeArrowheads="1"/>
          </p:cNvPicPr>
          <p:nvPr/>
        </p:nvPicPr>
        <p:blipFill>
          <a:blip r:embed="rId3" cstate="print"/>
          <a:srcRect/>
          <a:stretch>
            <a:fillRect/>
          </a:stretch>
        </p:blipFill>
        <p:spPr bwMode="auto">
          <a:xfrm>
            <a:off x="8066088" y="228600"/>
            <a:ext cx="1077912" cy="990600"/>
          </a:xfrm>
          <a:prstGeom prst="rect">
            <a:avLst/>
          </a:prstGeom>
          <a:noFill/>
          <a:ln w="9525">
            <a:noFill/>
            <a:miter lim="800000"/>
            <a:headEnd/>
            <a:tailEnd/>
          </a:ln>
        </p:spPr>
      </p:pic>
      <p:sp>
        <p:nvSpPr>
          <p:cNvPr id="65538"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graphicFrame>
        <p:nvGraphicFramePr>
          <p:cNvPr id="1026" name="Object 1"/>
          <p:cNvGraphicFramePr>
            <a:graphicFrameLocks noChangeAspect="1"/>
          </p:cNvGraphicFramePr>
          <p:nvPr/>
        </p:nvGraphicFramePr>
        <p:xfrm>
          <a:off x="1638300" y="2152650"/>
          <a:ext cx="4965700" cy="971550"/>
        </p:xfrm>
        <a:graphic>
          <a:graphicData uri="http://schemas.openxmlformats.org/presentationml/2006/ole">
            <mc:AlternateContent xmlns:mc="http://schemas.openxmlformats.org/markup-compatibility/2006">
              <mc:Choice xmlns:v="urn:schemas-microsoft-com:vml" Requires="v">
                <p:oleObj spid="_x0000_s1027" r:id="rId4" imgW="2616200" imgH="508000" progId="">
                  <p:embed/>
                </p:oleObj>
              </mc:Choice>
              <mc:Fallback>
                <p:oleObj r:id="rId4" imgW="2616200" imgH="508000"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2152650"/>
                        <a:ext cx="496570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39" name="Rectangle 3"/>
          <p:cNvSpPr>
            <a:spLocks noChangeArrowheads="1"/>
          </p:cNvSpPr>
          <p:nvPr/>
        </p:nvSpPr>
        <p:spPr bwMode="auto">
          <a:xfrm>
            <a:off x="1371600" y="3160713"/>
            <a:ext cx="5118100" cy="2195512"/>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indent="304800" eaLnBrk="0" hangingPunct="0">
              <a:lnSpc>
                <a:spcPct val="200000"/>
              </a:lnSpc>
              <a:defRPr/>
            </a:pPr>
            <a:r>
              <a:rPr lang="en-US" altLang="zh-CN" sz="2400" i="1" dirty="0">
                <a:solidFill>
                  <a:srgbClr val="000000"/>
                </a:solidFill>
                <a:latin typeface="Times New Roman" pitchFamily="18" charset="0"/>
                <a:cs typeface="Times New Roman" pitchFamily="18" charset="0"/>
              </a:rPr>
              <a:t>K</a:t>
            </a:r>
            <a:r>
              <a:rPr lang="en-US" altLang="zh-CN" sz="2400" dirty="0">
                <a:solidFill>
                  <a:srgbClr val="000000"/>
                </a:solidFill>
                <a:latin typeface="Times New Roman" pitchFamily="18" charset="0"/>
                <a:cs typeface="Times New Roman" pitchFamily="18" charset="0"/>
              </a:rPr>
              <a:t> —— rolling than</a:t>
            </a:r>
          </a:p>
          <a:p>
            <a:pPr indent="304800" eaLnBrk="0" hangingPunct="0">
              <a:lnSpc>
                <a:spcPct val="200000"/>
              </a:lnSpc>
              <a:defRPr/>
            </a:pPr>
            <a:r>
              <a:rPr lang="en-US" altLang="zh-CN" sz="2400" dirty="0">
                <a:solidFill>
                  <a:srgbClr val="000000"/>
                </a:solidFill>
                <a:latin typeface="Times New Roman" pitchFamily="18" charset="0"/>
                <a:cs typeface="Times New Roman" pitchFamily="18" charset="0"/>
              </a:rPr>
              <a:t> </a:t>
            </a:r>
            <a:r>
              <a:rPr lang="en-US" altLang="zh-CN" sz="2400" i="1" dirty="0">
                <a:latin typeface="Times New Roman" pitchFamily="18" charset="0"/>
                <a:cs typeface="Times New Roman" pitchFamily="18" charset="0"/>
              </a:rPr>
              <a:t>d</a:t>
            </a:r>
            <a:r>
              <a:rPr lang="en-US" altLang="zh-CN" sz="2400" dirty="0">
                <a:latin typeface="Times New Roman" pitchFamily="18" charset="0"/>
                <a:cs typeface="Times New Roman" pitchFamily="18" charset="0"/>
              </a:rPr>
              <a:t> ——inner diameter of the ring.</a:t>
            </a:r>
            <a:r>
              <a:rPr lang="en-US" altLang="zh-CN" sz="2400" dirty="0">
                <a:solidFill>
                  <a:srgbClr val="000000"/>
                </a:solidFill>
                <a:latin typeface="Times New Roman" pitchFamily="18" charset="0"/>
                <a:cs typeface="Times New Roman" pitchFamily="18" charset="0"/>
              </a:rPr>
              <a:t> </a:t>
            </a:r>
          </a:p>
          <a:p>
            <a:pPr indent="304800" eaLnBrk="0" hangingPunct="0">
              <a:lnSpc>
                <a:spcPct val="200000"/>
              </a:lnSpc>
              <a:defRPr/>
            </a:pPr>
            <a:r>
              <a:rPr lang="en-US" altLang="zh-CN" sz="2400" dirty="0">
                <a:solidFill>
                  <a:srgbClr val="000000"/>
                </a:solidFill>
                <a:latin typeface="Times New Roman" pitchFamily="18" charset="0"/>
                <a:cs typeface="Times New Roman" pitchFamily="18" charset="0"/>
              </a:rPr>
              <a:t>Substituting </a:t>
            </a:r>
            <a:r>
              <a:rPr lang="en-US" altLang="zh-CN" sz="2400" i="1" dirty="0">
                <a:solidFill>
                  <a:srgbClr val="000000"/>
                </a:solidFill>
                <a:latin typeface="Times New Roman" pitchFamily="18" charset="0"/>
                <a:cs typeface="Times New Roman" pitchFamily="18" charset="0"/>
              </a:rPr>
              <a:t>d</a:t>
            </a:r>
            <a:r>
              <a:rPr lang="en-US" altLang="zh-CN" sz="2400" dirty="0">
                <a:solidFill>
                  <a:srgbClr val="000000"/>
                </a:solidFill>
                <a:latin typeface="Times New Roman" pitchFamily="18" charset="0"/>
                <a:cs typeface="Times New Roman" pitchFamily="18" charset="0"/>
              </a:rPr>
              <a:t>=1045mm and K is 2.0.</a:t>
            </a:r>
            <a:endParaRPr lang="en-US" altLang="zh-CN" sz="2400" dirty="0">
              <a:latin typeface="Arial" pitchFamily="34" charset="0"/>
            </a:endParaRPr>
          </a:p>
        </p:txBody>
      </p:sp>
      <p:sp>
        <p:nvSpPr>
          <p:cNvPr id="1033" name="TextBox 17"/>
          <p:cNvSpPr txBox="1">
            <a:spLocks noChangeArrowheads="1"/>
          </p:cNvSpPr>
          <p:nvPr/>
        </p:nvSpPr>
        <p:spPr bwMode="auto">
          <a:xfrm>
            <a:off x="7391400" y="2438400"/>
            <a:ext cx="762000" cy="400050"/>
          </a:xfrm>
          <a:prstGeom prst="rect">
            <a:avLst/>
          </a:prstGeom>
          <a:noFill/>
          <a:ln w="9525">
            <a:noFill/>
            <a:miter lim="800000"/>
            <a:headEnd/>
            <a:tailEnd/>
          </a:ln>
        </p:spPr>
        <p:txBody>
          <a:bodyPr>
            <a:spAutoFit/>
          </a:bodyPr>
          <a:lstStyle/>
          <a:p>
            <a:r>
              <a:rPr lang="zh-CN" altLang="en-US" sz="2000">
                <a:latin typeface="Times New Roman" pitchFamily="18" charset="0"/>
                <a:cs typeface="Times New Roman" pitchFamily="18" charset="0"/>
              </a:rPr>
              <a:t>（</a:t>
            </a:r>
            <a:r>
              <a:rPr lang="en-US" altLang="zh-CN" sz="2000">
                <a:latin typeface="Times New Roman" pitchFamily="18" charset="0"/>
                <a:cs typeface="Times New Roman" pitchFamily="18" charset="0"/>
              </a:rPr>
              <a:t>2</a:t>
            </a:r>
            <a:r>
              <a:rPr lang="zh-CN" altLang="en-US" sz="2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Results &amp; Discussion Ⅲ</a:t>
            </a:r>
            <a:endParaRPr lang="zh-CN" altLang="en-US" dirty="0" smtClean="0">
              <a:ea typeface="宋体" pitchFamily="2" charset="-122"/>
            </a:endParaRPr>
          </a:p>
        </p:txBody>
      </p:sp>
      <p:sp>
        <p:nvSpPr>
          <p:cNvPr id="7" name="矩形 6"/>
          <p:cNvSpPr>
            <a:spLocks noChangeArrowheads="1"/>
          </p:cNvSpPr>
          <p:nvPr/>
        </p:nvSpPr>
        <p:spPr bwMode="auto">
          <a:xfrm>
            <a:off x="1295400" y="1219200"/>
            <a:ext cx="5791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eaLnBrk="0" hangingPunct="0">
              <a:defRPr/>
            </a:pPr>
            <a:r>
              <a:rPr lang="en-US" altLang="zh-CN" sz="2400" b="1" dirty="0" smtClean="0">
                <a:solidFill>
                  <a:schemeClr val="accent5">
                    <a:lumMod val="50000"/>
                  </a:schemeClr>
                </a:solidFill>
                <a:latin typeface="Comic Sans MS" pitchFamily="66" charset="0"/>
              </a:rPr>
              <a:t>ⅲ.The rotate speed of core roller</a:t>
            </a:r>
            <a:endParaRPr lang="en-US" altLang="zh-CN" sz="2400" b="1" dirty="0">
              <a:latin typeface="Comic Sans MS" pitchFamily="66" charset="0"/>
            </a:endParaRPr>
          </a:p>
        </p:txBody>
      </p:sp>
      <p:sp>
        <p:nvSpPr>
          <p:cNvPr id="51208" name="Rectangle 8"/>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pic>
        <p:nvPicPr>
          <p:cNvPr id="2056" name="Picture 8" descr="C:\Users\Administrator\Desktop\校徽.gif"/>
          <p:cNvPicPr>
            <a:picLocks noChangeAspect="1" noChangeArrowheads="1"/>
          </p:cNvPicPr>
          <p:nvPr/>
        </p:nvPicPr>
        <p:blipFill>
          <a:blip r:embed="rId3" cstate="print"/>
          <a:srcRect/>
          <a:stretch>
            <a:fillRect/>
          </a:stretch>
        </p:blipFill>
        <p:spPr bwMode="auto">
          <a:xfrm>
            <a:off x="8066088" y="228600"/>
            <a:ext cx="1077912" cy="990600"/>
          </a:xfrm>
          <a:prstGeom prst="rect">
            <a:avLst/>
          </a:prstGeom>
          <a:noFill/>
          <a:ln w="9525">
            <a:noFill/>
            <a:miter lim="800000"/>
            <a:headEnd/>
            <a:tailEnd/>
          </a:ln>
        </p:spPr>
      </p:pic>
      <p:sp>
        <p:nvSpPr>
          <p:cNvPr id="65538"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graphicFrame>
        <p:nvGraphicFramePr>
          <p:cNvPr id="2050" name="Object 5"/>
          <p:cNvGraphicFramePr>
            <a:graphicFrameLocks noChangeAspect="1"/>
          </p:cNvGraphicFramePr>
          <p:nvPr/>
        </p:nvGraphicFramePr>
        <p:xfrm>
          <a:off x="1571625" y="1905000"/>
          <a:ext cx="3192463" cy="542925"/>
        </p:xfrm>
        <a:graphic>
          <a:graphicData uri="http://schemas.openxmlformats.org/presentationml/2006/ole">
            <mc:AlternateContent xmlns:mc="http://schemas.openxmlformats.org/markup-compatibility/2006">
              <mc:Choice xmlns:v="urn:schemas-microsoft-com:vml" Requires="v">
                <p:oleObj spid="_x0000_s2053" r:id="rId4" imgW="1409700" imgH="228600" progId="">
                  <p:embed/>
                </p:oleObj>
              </mc:Choice>
              <mc:Fallback>
                <p:oleObj r:id="rId4" imgW="1409700" imgH="22860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1905000"/>
                        <a:ext cx="3192463"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nvGraphicFramePr>
        <p:xfrm>
          <a:off x="1600200" y="2514600"/>
          <a:ext cx="2590800" cy="857250"/>
        </p:xfrm>
        <a:graphic>
          <a:graphicData uri="http://schemas.openxmlformats.org/presentationml/2006/ole">
            <mc:AlternateContent xmlns:mc="http://schemas.openxmlformats.org/markup-compatibility/2006">
              <mc:Choice xmlns:v="urn:schemas-microsoft-com:vml" Requires="v">
                <p:oleObj spid="_x0000_s2054" r:id="rId6" imgW="1384300" imgH="457200" progId="">
                  <p:embed/>
                </p:oleObj>
              </mc:Choice>
              <mc:Fallback>
                <p:oleObj r:id="rId6" imgW="1384300" imgH="45720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514600"/>
                        <a:ext cx="25908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3"/>
          <p:cNvGraphicFramePr>
            <a:graphicFrameLocks noChangeAspect="1"/>
          </p:cNvGraphicFramePr>
          <p:nvPr/>
        </p:nvGraphicFramePr>
        <p:xfrm>
          <a:off x="1620838" y="3276600"/>
          <a:ext cx="2798762" cy="939800"/>
        </p:xfrm>
        <a:graphic>
          <a:graphicData uri="http://schemas.openxmlformats.org/presentationml/2006/ole">
            <mc:AlternateContent xmlns:mc="http://schemas.openxmlformats.org/markup-compatibility/2006">
              <mc:Choice xmlns:v="urn:schemas-microsoft-com:vml" Requires="v">
                <p:oleObj spid="_x0000_s2055" r:id="rId8" imgW="1358900" imgH="457200" progId="">
                  <p:embed/>
                </p:oleObj>
              </mc:Choice>
              <mc:Fallback>
                <p:oleObj r:id="rId8" imgW="1358900" imgH="45720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0838" y="3276600"/>
                        <a:ext cx="2798762"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6" name="Rectangle 6"/>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sp>
        <p:nvSpPr>
          <p:cNvPr id="2059" name="TextBox 15"/>
          <p:cNvSpPr txBox="1">
            <a:spLocks noChangeArrowheads="1"/>
          </p:cNvSpPr>
          <p:nvPr/>
        </p:nvSpPr>
        <p:spPr bwMode="auto">
          <a:xfrm>
            <a:off x="5562600" y="1905000"/>
            <a:ext cx="762000" cy="400050"/>
          </a:xfrm>
          <a:prstGeom prst="rect">
            <a:avLst/>
          </a:prstGeom>
          <a:noFill/>
          <a:ln w="9525">
            <a:noFill/>
            <a:miter lim="800000"/>
            <a:headEnd/>
            <a:tailEnd/>
          </a:ln>
        </p:spPr>
        <p:txBody>
          <a:bodyPr>
            <a:spAutoFit/>
          </a:bodyPr>
          <a:lstStyle/>
          <a:p>
            <a:r>
              <a:rPr lang="zh-CN" altLang="en-US" sz="2000">
                <a:latin typeface="Times New Roman" pitchFamily="18" charset="0"/>
                <a:cs typeface="Times New Roman" pitchFamily="18" charset="0"/>
              </a:rPr>
              <a:t>（</a:t>
            </a:r>
            <a:r>
              <a:rPr lang="en-US" altLang="zh-CN" sz="2000">
                <a:latin typeface="Times New Roman" pitchFamily="18" charset="0"/>
                <a:cs typeface="Times New Roman" pitchFamily="18" charset="0"/>
              </a:rPr>
              <a:t>3</a:t>
            </a:r>
            <a:r>
              <a:rPr lang="zh-CN" altLang="en-US" sz="2000">
                <a:latin typeface="Times New Roman" pitchFamily="18" charset="0"/>
                <a:cs typeface="Times New Roman" pitchFamily="18" charset="0"/>
              </a:rPr>
              <a:t>）</a:t>
            </a:r>
          </a:p>
        </p:txBody>
      </p:sp>
      <p:sp>
        <p:nvSpPr>
          <p:cNvPr id="2060" name="TextBox 16"/>
          <p:cNvSpPr txBox="1">
            <a:spLocks noChangeArrowheads="1"/>
          </p:cNvSpPr>
          <p:nvPr/>
        </p:nvSpPr>
        <p:spPr bwMode="auto">
          <a:xfrm>
            <a:off x="5562600" y="2667000"/>
            <a:ext cx="762000" cy="400050"/>
          </a:xfrm>
          <a:prstGeom prst="rect">
            <a:avLst/>
          </a:prstGeom>
          <a:noFill/>
          <a:ln w="9525">
            <a:noFill/>
            <a:miter lim="800000"/>
            <a:headEnd/>
            <a:tailEnd/>
          </a:ln>
        </p:spPr>
        <p:txBody>
          <a:bodyPr>
            <a:spAutoFit/>
          </a:bodyPr>
          <a:lstStyle/>
          <a:p>
            <a:r>
              <a:rPr lang="zh-CN" altLang="en-US" sz="2000">
                <a:latin typeface="Times New Roman" pitchFamily="18" charset="0"/>
                <a:cs typeface="Times New Roman" pitchFamily="18" charset="0"/>
              </a:rPr>
              <a:t>（</a:t>
            </a:r>
            <a:r>
              <a:rPr lang="en-US" altLang="zh-CN" sz="2000">
                <a:latin typeface="Times New Roman" pitchFamily="18" charset="0"/>
                <a:cs typeface="Times New Roman" pitchFamily="18" charset="0"/>
              </a:rPr>
              <a:t>4</a:t>
            </a:r>
            <a:r>
              <a:rPr lang="zh-CN" altLang="en-US" sz="2000">
                <a:latin typeface="Times New Roman" pitchFamily="18" charset="0"/>
                <a:cs typeface="Times New Roman" pitchFamily="18" charset="0"/>
              </a:rPr>
              <a:t>）</a:t>
            </a:r>
          </a:p>
        </p:txBody>
      </p:sp>
      <p:sp>
        <p:nvSpPr>
          <p:cNvPr id="2061" name="TextBox 17"/>
          <p:cNvSpPr txBox="1">
            <a:spLocks noChangeArrowheads="1"/>
          </p:cNvSpPr>
          <p:nvPr/>
        </p:nvSpPr>
        <p:spPr bwMode="auto">
          <a:xfrm>
            <a:off x="5562600" y="3429000"/>
            <a:ext cx="762000" cy="400050"/>
          </a:xfrm>
          <a:prstGeom prst="rect">
            <a:avLst/>
          </a:prstGeom>
          <a:noFill/>
          <a:ln w="9525">
            <a:noFill/>
            <a:miter lim="800000"/>
            <a:headEnd/>
            <a:tailEnd/>
          </a:ln>
        </p:spPr>
        <p:txBody>
          <a:bodyPr>
            <a:spAutoFit/>
          </a:bodyPr>
          <a:lstStyle/>
          <a:p>
            <a:r>
              <a:rPr lang="zh-CN" altLang="en-US" sz="2000">
                <a:latin typeface="Times New Roman" pitchFamily="18" charset="0"/>
                <a:cs typeface="Times New Roman" pitchFamily="18" charset="0"/>
              </a:rPr>
              <a:t>（</a:t>
            </a:r>
            <a:r>
              <a:rPr lang="en-US" altLang="zh-CN" sz="2000">
                <a:latin typeface="Times New Roman" pitchFamily="18" charset="0"/>
                <a:cs typeface="Times New Roman" pitchFamily="18" charset="0"/>
              </a:rPr>
              <a:t>5</a:t>
            </a:r>
            <a:r>
              <a:rPr lang="zh-CN" altLang="en-US" sz="2000">
                <a:latin typeface="Times New Roman" pitchFamily="18" charset="0"/>
                <a:cs typeface="Times New Roman" pitchFamily="18" charset="0"/>
              </a:rPr>
              <a:t>）</a:t>
            </a:r>
          </a:p>
        </p:txBody>
      </p:sp>
      <p:sp>
        <p:nvSpPr>
          <p:cNvPr id="2062" name="矩形 31"/>
          <p:cNvSpPr>
            <a:spLocks noChangeArrowheads="1"/>
          </p:cNvSpPr>
          <p:nvPr/>
        </p:nvSpPr>
        <p:spPr bwMode="auto">
          <a:xfrm>
            <a:off x="457200" y="5638800"/>
            <a:ext cx="8534400" cy="461963"/>
          </a:xfrm>
          <a:prstGeom prst="rect">
            <a:avLst/>
          </a:prstGeom>
          <a:gradFill rotWithShape="1">
            <a:gsLst>
              <a:gs pos="0">
                <a:srgbClr val="DDEBCF"/>
              </a:gs>
              <a:gs pos="50000">
                <a:srgbClr val="9CB86E"/>
              </a:gs>
              <a:gs pos="100000">
                <a:srgbClr val="156B13"/>
              </a:gs>
            </a:gsLst>
            <a:lin ang="2700000" scaled="1"/>
          </a:gradFill>
          <a:ln w="9525">
            <a:noFill/>
            <a:miter lim="800000"/>
            <a:headEnd/>
            <a:tailEnd/>
          </a:ln>
        </p:spPr>
        <p:txBody>
          <a:bodyPr>
            <a:spAutoFit/>
          </a:bodyPr>
          <a:lstStyle/>
          <a:p>
            <a:r>
              <a:rPr lang="en-US" altLang="zh-CN" sz="2400">
                <a:solidFill>
                  <a:srgbClr val="FF0000"/>
                </a:solidFill>
                <a:latin typeface="Comic Sans MS" pitchFamily="66" charset="0"/>
                <a:ea typeface="华文楷体" pitchFamily="2" charset="-122"/>
              </a:rPr>
              <a:t>The rotate speed of core roller is 0.35mm/s~2.57mm/s</a:t>
            </a:r>
            <a:endParaRPr lang="zh-CN" altLang="en-US" sz="2400">
              <a:solidFill>
                <a:srgbClr val="FF0000"/>
              </a:solidFill>
              <a:latin typeface="Comic Sans MS" pitchFamily="66" charset="0"/>
              <a:ea typeface="华文楷体" pitchFamily="2" charset="-122"/>
            </a:endParaRPr>
          </a:p>
        </p:txBody>
      </p:sp>
      <p:sp>
        <p:nvSpPr>
          <p:cNvPr id="2063" name="矩形 32"/>
          <p:cNvSpPr>
            <a:spLocks noChangeArrowheads="1"/>
          </p:cNvSpPr>
          <p:nvPr/>
        </p:nvSpPr>
        <p:spPr bwMode="auto">
          <a:xfrm>
            <a:off x="914400" y="4343400"/>
            <a:ext cx="7467600" cy="830263"/>
          </a:xfrm>
          <a:prstGeom prst="rect">
            <a:avLst/>
          </a:prstGeom>
          <a:noFill/>
          <a:ln w="9525">
            <a:noFill/>
            <a:miter lim="800000"/>
            <a:headEnd/>
            <a:tailEnd/>
          </a:ln>
        </p:spPr>
        <p:txBody>
          <a:bodyPr>
            <a:spAutoFit/>
          </a:bodyPr>
          <a:lstStyle/>
          <a:p>
            <a:r>
              <a:rPr lang="en-US" altLang="zh-CN" sz="2400">
                <a:latin typeface="Times New Roman" pitchFamily="18" charset="0"/>
                <a:cs typeface="Times New Roman" pitchFamily="18" charset="0"/>
              </a:rPr>
              <a:t>DK-3500 radial-axial ring rolling machine, set the rotate speed of driving roll 29.2r/min</a:t>
            </a:r>
            <a:endParaRPr lang="zh-CN" alt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Results &amp; Discussion Ⅲ</a:t>
            </a:r>
            <a:endParaRPr lang="zh-CN" altLang="en-US" dirty="0" smtClean="0">
              <a:ea typeface="宋体" pitchFamily="2" charset="-122"/>
            </a:endParaRPr>
          </a:p>
        </p:txBody>
      </p:sp>
      <p:sp>
        <p:nvSpPr>
          <p:cNvPr id="7" name="矩形 6"/>
          <p:cNvSpPr>
            <a:spLocks noChangeArrowheads="1"/>
          </p:cNvSpPr>
          <p:nvPr/>
        </p:nvSpPr>
        <p:spPr bwMode="auto">
          <a:xfrm>
            <a:off x="1295400" y="1219200"/>
            <a:ext cx="5791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eaLnBrk="0" hangingPunct="0">
              <a:defRPr/>
            </a:pPr>
            <a:r>
              <a:rPr lang="en-US" altLang="zh-CN" sz="2400" b="1" dirty="0" smtClean="0">
                <a:solidFill>
                  <a:schemeClr val="accent5">
                    <a:lumMod val="50000"/>
                  </a:schemeClr>
                </a:solidFill>
                <a:latin typeface="Comic Sans MS" pitchFamily="66" charset="0"/>
              </a:rPr>
              <a:t>ⅲ.The rotate speed of core roller</a:t>
            </a:r>
            <a:endParaRPr lang="en-US" altLang="zh-CN" sz="2400" b="1" dirty="0">
              <a:latin typeface="Comic Sans MS" pitchFamily="66" charset="0"/>
            </a:endParaRPr>
          </a:p>
        </p:txBody>
      </p:sp>
      <p:sp>
        <p:nvSpPr>
          <p:cNvPr id="51208" name="Rectangle 8"/>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pic>
        <p:nvPicPr>
          <p:cNvPr id="25605" name="Picture 8" descr="C:\Users\Administrator\Desktop\校徽.gif"/>
          <p:cNvPicPr>
            <a:picLocks noChangeAspect="1" noChangeArrowheads="1"/>
          </p:cNvPicPr>
          <p:nvPr/>
        </p:nvPicPr>
        <p:blipFill>
          <a:blip r:embed="rId2" cstate="print"/>
          <a:srcRect/>
          <a:stretch>
            <a:fillRect/>
          </a:stretch>
        </p:blipFill>
        <p:spPr bwMode="auto">
          <a:xfrm>
            <a:off x="8066088" y="228600"/>
            <a:ext cx="1077912" cy="990600"/>
          </a:xfrm>
          <a:prstGeom prst="rect">
            <a:avLst/>
          </a:prstGeom>
          <a:noFill/>
          <a:ln w="9525">
            <a:noFill/>
            <a:miter lim="800000"/>
            <a:headEnd/>
            <a:tailEnd/>
          </a:ln>
        </p:spPr>
      </p:pic>
      <p:sp>
        <p:nvSpPr>
          <p:cNvPr id="65538"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sp>
        <p:nvSpPr>
          <p:cNvPr id="66566" name="Rectangle 6"/>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sp>
        <p:nvSpPr>
          <p:cNvPr id="67596" name="Rectangle 1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zh-CN" altLang="en-US"/>
          </a:p>
        </p:txBody>
      </p:sp>
      <p:grpSp>
        <p:nvGrpSpPr>
          <p:cNvPr id="25609" name="Group 5"/>
          <p:cNvGrpSpPr>
            <a:grpSpLocks/>
          </p:cNvGrpSpPr>
          <p:nvPr/>
        </p:nvGrpSpPr>
        <p:grpSpPr bwMode="auto">
          <a:xfrm>
            <a:off x="228600" y="1828800"/>
            <a:ext cx="8458200" cy="3733800"/>
            <a:chOff x="2132" y="3035"/>
            <a:chExt cx="8868" cy="3143"/>
          </a:xfrm>
        </p:grpSpPr>
        <p:pic>
          <p:nvPicPr>
            <p:cNvPr id="25611" name="Picture 11"/>
            <p:cNvPicPr>
              <a:picLocks noChangeAspect="1" noChangeArrowheads="1"/>
            </p:cNvPicPr>
            <p:nvPr/>
          </p:nvPicPr>
          <p:blipFill>
            <a:blip r:embed="rId3" cstate="print"/>
            <a:srcRect/>
            <a:stretch>
              <a:fillRect/>
            </a:stretch>
          </p:blipFill>
          <p:spPr bwMode="auto">
            <a:xfrm>
              <a:off x="2514" y="3035"/>
              <a:ext cx="4127" cy="2967"/>
            </a:xfrm>
            <a:prstGeom prst="rect">
              <a:avLst/>
            </a:prstGeom>
            <a:noFill/>
            <a:ln w="9525">
              <a:noFill/>
              <a:miter lim="800000"/>
              <a:headEnd/>
              <a:tailEnd/>
            </a:ln>
          </p:spPr>
        </p:pic>
        <p:pic>
          <p:nvPicPr>
            <p:cNvPr id="25612" name="Picture 10"/>
            <p:cNvPicPr>
              <a:picLocks noChangeAspect="1" noChangeArrowheads="1"/>
            </p:cNvPicPr>
            <p:nvPr/>
          </p:nvPicPr>
          <p:blipFill>
            <a:blip r:embed="rId4" cstate="print"/>
            <a:srcRect/>
            <a:stretch>
              <a:fillRect/>
            </a:stretch>
          </p:blipFill>
          <p:spPr bwMode="auto">
            <a:xfrm>
              <a:off x="6960" y="3037"/>
              <a:ext cx="4040" cy="2986"/>
            </a:xfrm>
            <a:prstGeom prst="rect">
              <a:avLst/>
            </a:prstGeom>
            <a:noFill/>
            <a:ln w="9525">
              <a:noFill/>
              <a:miter lim="800000"/>
              <a:headEnd/>
              <a:tailEnd/>
            </a:ln>
          </p:spPr>
        </p:pic>
        <p:sp>
          <p:nvSpPr>
            <p:cNvPr id="25613" name="Text Box 9"/>
            <p:cNvSpPr txBox="1">
              <a:spLocks noChangeArrowheads="1"/>
            </p:cNvSpPr>
            <p:nvPr/>
          </p:nvSpPr>
          <p:spPr bwMode="auto">
            <a:xfrm>
              <a:off x="2132" y="3121"/>
              <a:ext cx="625" cy="2242"/>
            </a:xfrm>
            <a:prstGeom prst="rect">
              <a:avLst/>
            </a:prstGeom>
            <a:solidFill>
              <a:srgbClr val="FFFFFF"/>
            </a:solidFill>
            <a:ln w="9525">
              <a:solidFill>
                <a:srgbClr val="FFFFFF"/>
              </a:solidFill>
              <a:miter lim="800000"/>
              <a:headEnd/>
              <a:tailEnd/>
            </a:ln>
          </p:spPr>
          <p:txBody>
            <a:bodyPr anchor="ctr"/>
            <a:lstStyle/>
            <a:p>
              <a:pPr eaLnBrk="0" hangingPunct="0"/>
              <a:r>
                <a:rPr lang="en-US" altLang="zh-CN" sz="1000">
                  <a:latin typeface="Times New Roman" pitchFamily="18" charset="0"/>
                  <a:cs typeface="Times New Roman" pitchFamily="18" charset="0"/>
                </a:rPr>
                <a:t>Rolling force/ N</a:t>
              </a:r>
              <a:r>
                <a:rPr lang="en-US" altLang="zh-CN" sz="1000">
                  <a:cs typeface="Times New Roman" pitchFamily="18" charset="0"/>
                </a:rPr>
                <a:t>·</a:t>
              </a:r>
              <a:r>
                <a:rPr lang="en-US" altLang="zh-CN" sz="1000">
                  <a:latin typeface="Times New Roman" pitchFamily="18" charset="0"/>
                  <a:cs typeface="Times New Roman" pitchFamily="18" charset="0"/>
                </a:rPr>
                <a:t>mm</a:t>
              </a:r>
              <a:endParaRPr lang="en-US" altLang="zh-CN"/>
            </a:p>
          </p:txBody>
        </p:sp>
        <p:sp>
          <p:nvSpPr>
            <p:cNvPr id="25614" name="Text Box 8"/>
            <p:cNvSpPr txBox="1">
              <a:spLocks noChangeArrowheads="1"/>
            </p:cNvSpPr>
            <p:nvPr/>
          </p:nvSpPr>
          <p:spPr bwMode="auto">
            <a:xfrm>
              <a:off x="6642" y="3039"/>
              <a:ext cx="625" cy="2242"/>
            </a:xfrm>
            <a:prstGeom prst="rect">
              <a:avLst/>
            </a:prstGeom>
            <a:solidFill>
              <a:srgbClr val="FFFFFF"/>
            </a:solidFill>
            <a:ln w="9525">
              <a:solidFill>
                <a:srgbClr val="FFFFFF"/>
              </a:solidFill>
              <a:miter lim="800000"/>
              <a:headEnd/>
              <a:tailEnd/>
            </a:ln>
          </p:spPr>
          <p:txBody>
            <a:bodyPr anchor="ctr"/>
            <a:lstStyle/>
            <a:p>
              <a:pPr eaLnBrk="0" hangingPunct="0"/>
              <a:r>
                <a:rPr lang="en-US" altLang="zh-CN" sz="1000">
                  <a:latin typeface="Times New Roman" pitchFamily="18" charset="0"/>
                  <a:cs typeface="Times New Roman" pitchFamily="18" charset="0"/>
                </a:rPr>
                <a:t>Rolling force/ N</a:t>
              </a:r>
              <a:r>
                <a:rPr lang="en-US" altLang="zh-CN" sz="1000">
                  <a:cs typeface="Times New Roman" pitchFamily="18" charset="0"/>
                </a:rPr>
                <a:t>·</a:t>
              </a:r>
              <a:r>
                <a:rPr lang="en-US" altLang="zh-CN" sz="1000">
                  <a:latin typeface="Times New Roman" pitchFamily="18" charset="0"/>
                  <a:cs typeface="Times New Roman" pitchFamily="18" charset="0"/>
                </a:rPr>
                <a:t>mm</a:t>
              </a:r>
              <a:endParaRPr lang="en-US" altLang="zh-CN"/>
            </a:p>
          </p:txBody>
        </p:sp>
        <p:sp>
          <p:nvSpPr>
            <p:cNvPr id="25615" name="Text Box 7"/>
            <p:cNvSpPr txBox="1">
              <a:spLocks noChangeArrowheads="1"/>
            </p:cNvSpPr>
            <p:nvPr/>
          </p:nvSpPr>
          <p:spPr bwMode="auto">
            <a:xfrm>
              <a:off x="3469" y="5716"/>
              <a:ext cx="3084" cy="437"/>
            </a:xfrm>
            <a:prstGeom prst="rect">
              <a:avLst/>
            </a:prstGeom>
            <a:solidFill>
              <a:srgbClr val="FFFFFF"/>
            </a:solidFill>
            <a:ln w="9525">
              <a:solidFill>
                <a:srgbClr val="FFFFFF"/>
              </a:solidFill>
              <a:miter lim="800000"/>
              <a:headEnd/>
              <a:tailEnd/>
            </a:ln>
          </p:spPr>
          <p:txBody>
            <a:bodyPr/>
            <a:lstStyle/>
            <a:p>
              <a:pPr eaLnBrk="0" hangingPunct="0"/>
              <a:r>
                <a:rPr lang="en-US" altLang="zh-CN" sz="1000">
                  <a:latin typeface="Times New Roman" pitchFamily="18" charset="0"/>
                  <a:cs typeface="Times New Roman" pitchFamily="18" charset="0"/>
                </a:rPr>
                <a:t>Feed rate of core roller/ mm/s</a:t>
              </a:r>
              <a:endParaRPr lang="en-US" altLang="zh-CN"/>
            </a:p>
          </p:txBody>
        </p:sp>
        <p:sp>
          <p:nvSpPr>
            <p:cNvPr id="25616" name="Text Box 6"/>
            <p:cNvSpPr txBox="1">
              <a:spLocks noChangeArrowheads="1"/>
            </p:cNvSpPr>
            <p:nvPr/>
          </p:nvSpPr>
          <p:spPr bwMode="auto">
            <a:xfrm>
              <a:off x="7779" y="5741"/>
              <a:ext cx="3084" cy="437"/>
            </a:xfrm>
            <a:prstGeom prst="rect">
              <a:avLst/>
            </a:prstGeom>
            <a:solidFill>
              <a:srgbClr val="FFFFFF"/>
            </a:solidFill>
            <a:ln w="9525">
              <a:solidFill>
                <a:srgbClr val="FFFFFF"/>
              </a:solidFill>
              <a:miter lim="800000"/>
              <a:headEnd/>
              <a:tailEnd/>
            </a:ln>
          </p:spPr>
          <p:txBody>
            <a:bodyPr/>
            <a:lstStyle/>
            <a:p>
              <a:pPr eaLnBrk="0" hangingPunct="0"/>
              <a:r>
                <a:rPr lang="en-US" altLang="zh-CN" sz="1000">
                  <a:latin typeface="Times New Roman" pitchFamily="18" charset="0"/>
                  <a:cs typeface="Times New Roman" pitchFamily="18" charset="0"/>
                </a:rPr>
                <a:t>Feed rate of core roller/ mm/s</a:t>
              </a:r>
              <a:endParaRPr lang="en-US" altLang="zh-CN"/>
            </a:p>
          </p:txBody>
        </p:sp>
      </p:grpSp>
      <p:sp>
        <p:nvSpPr>
          <p:cNvPr id="19" name="Rectangle 2"/>
          <p:cNvSpPr>
            <a:spLocks noGrp="1" noChangeArrowheads="1"/>
          </p:cNvSpPr>
          <p:nvPr>
            <p:ph idx="1"/>
          </p:nvPr>
        </p:nvSpPr>
        <p:spPr>
          <a:xfrm>
            <a:off x="631825" y="5622925"/>
            <a:ext cx="8072438" cy="701675"/>
          </a:xfrm>
          <a:effectLst>
            <a:prstShdw prst="shdw17" dist="17961" dir="2700000">
              <a:schemeClr val="accent1">
                <a:gamma/>
                <a:shade val="60000"/>
                <a:invGamma/>
              </a:schemeClr>
            </a:prstShdw>
          </a:effectLst>
        </p:spPr>
        <p:txBody>
          <a:bodyPr wrap="none" anchor="ctr">
            <a:spAutoFit/>
          </a:bodyPr>
          <a:lstStyle/>
          <a:p>
            <a:pPr algn="ctr">
              <a:buFont typeface="Wingdings" pitchFamily="2" charset="2"/>
              <a:buNone/>
              <a:defRPr/>
            </a:pPr>
            <a:r>
              <a:rPr lang="en-US" altLang="zh-CN" sz="1800" b="1" dirty="0" smtClean="0">
                <a:latin typeface="Times New Roman" pitchFamily="18" charset="0"/>
                <a:cs typeface="Times New Roman" pitchFamily="18" charset="0"/>
              </a:rPr>
              <a:t>(a)The law about rolling force variation               (b)The law about rolling torque</a:t>
            </a:r>
          </a:p>
          <a:p>
            <a:pPr algn="ctr">
              <a:buFont typeface="Wingdings" pitchFamily="2" charset="2"/>
              <a:buNone/>
              <a:defRPr/>
            </a:pPr>
            <a:r>
              <a:rPr lang="en-US" altLang="zh-CN" sz="1800" b="1" dirty="0" smtClean="0">
                <a:latin typeface="Times New Roman" pitchFamily="18" charset="0"/>
                <a:cs typeface="Times New Roman" pitchFamily="18" charset="0"/>
              </a:rPr>
              <a:t>Fig.13 The effect of core roller feeding speed on mechanics performance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pPr>
              <a:spcBef>
                <a:spcPct val="50000"/>
              </a:spcBef>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Conclusion</a:t>
            </a:r>
            <a:endParaRPr lang="zh-CN" altLang="zh-CN" b="1" dirty="0">
              <a:solidFill>
                <a:srgbClr val="FF0000"/>
              </a:solidFill>
              <a:effectLst>
                <a:outerShdw blurRad="38100" dist="38100" dir="2700000" algn="tl">
                  <a:srgbClr val="000000">
                    <a:alpha val="43137"/>
                  </a:srgbClr>
                </a:outerShdw>
              </a:effectLst>
              <a:latin typeface="Comic Sans MS" pitchFamily="66" charset="0"/>
              <a:ea typeface="微软雅黑" pitchFamily="34" charset="-122"/>
            </a:endParaRPr>
          </a:p>
        </p:txBody>
      </p:sp>
      <p:sp>
        <p:nvSpPr>
          <p:cNvPr id="33795" name="矩形 3"/>
          <p:cNvSpPr>
            <a:spLocks noChangeArrowheads="1"/>
          </p:cNvSpPr>
          <p:nvPr/>
        </p:nvSpPr>
        <p:spPr bwMode="auto">
          <a:xfrm>
            <a:off x="1295400" y="1295400"/>
            <a:ext cx="6858000" cy="830263"/>
          </a:xfrm>
          <a:prstGeom prst="rect">
            <a:avLst/>
          </a:prstGeom>
          <a:solidFill>
            <a:schemeClr val="accent2">
              <a:lumMod val="60000"/>
              <a:lumOff val="40000"/>
            </a:schemeClr>
          </a:solidFill>
          <a:ln w="9525">
            <a:noFill/>
            <a:miter lim="800000"/>
            <a:headEnd/>
            <a:tailEnd/>
          </a:ln>
        </p:spPr>
        <p:txBody>
          <a:bodyPr>
            <a:spAutoFit/>
          </a:bodyPr>
          <a:lstStyle/>
          <a:p>
            <a:pPr>
              <a:defRPr/>
            </a:pPr>
            <a:r>
              <a:rPr lang="en-US" altLang="zh-CN" sz="2400" dirty="0">
                <a:latin typeface="Comic Sans MS" pitchFamily="66" charset="0"/>
              </a:rPr>
              <a:t>The main technological parameters of Casting-rolling continuously forming are as follows:</a:t>
            </a:r>
          </a:p>
        </p:txBody>
      </p:sp>
      <p:sp>
        <p:nvSpPr>
          <p:cNvPr id="4" name="矩形 3"/>
          <p:cNvSpPr>
            <a:spLocks noChangeArrowheads="1"/>
          </p:cNvSpPr>
          <p:nvPr/>
        </p:nvSpPr>
        <p:spPr bwMode="auto">
          <a:xfrm>
            <a:off x="1295400" y="2209800"/>
            <a:ext cx="6858000" cy="1384300"/>
          </a:xfrm>
          <a:prstGeom prst="rect">
            <a:avLst/>
          </a:prstGeom>
          <a:solidFill>
            <a:schemeClr val="accent3">
              <a:lumMod val="65000"/>
            </a:schemeClr>
          </a:solidFill>
          <a:ln w="9525">
            <a:noFill/>
            <a:miter lim="800000"/>
            <a:headEnd/>
            <a:tailEnd/>
          </a:ln>
        </p:spPr>
        <p:txBody>
          <a:bodyPr>
            <a:spAutoFit/>
          </a:bodyPr>
          <a:lstStyle/>
          <a:p>
            <a:pPr>
              <a:defRPr/>
            </a:pPr>
            <a:r>
              <a:rPr lang="en-US" altLang="zh-CN" sz="2400" b="1" dirty="0">
                <a:latin typeface="Comic Sans MS" pitchFamily="66" charset="0"/>
              </a:rPr>
              <a:t>1</a:t>
            </a:r>
            <a:r>
              <a:rPr lang="en-US" altLang="zh-CN" sz="2000" dirty="0">
                <a:latin typeface="Comic Sans MS" pitchFamily="66" charset="0"/>
              </a:rPr>
              <a:t>. The smelting temperature, casting temperature and molding temperature of 42CrMo alloy are 1700℃, 1520℃ and 1050℃, respectively. The rotate speed of mold cast is 480r/min.</a:t>
            </a:r>
          </a:p>
        </p:txBody>
      </p:sp>
      <p:sp>
        <p:nvSpPr>
          <p:cNvPr id="75" name="矩形 74"/>
          <p:cNvSpPr>
            <a:spLocks noChangeArrowheads="1"/>
          </p:cNvSpPr>
          <p:nvPr/>
        </p:nvSpPr>
        <p:spPr bwMode="auto">
          <a:xfrm>
            <a:off x="1295400" y="3657600"/>
            <a:ext cx="6858000" cy="1692275"/>
          </a:xfrm>
          <a:prstGeom prst="rect">
            <a:avLst/>
          </a:prstGeom>
          <a:solidFill>
            <a:schemeClr val="accent6"/>
          </a:solidFill>
          <a:ln w="9525">
            <a:noFill/>
            <a:miter lim="800000"/>
            <a:headEnd/>
            <a:tailEnd/>
          </a:ln>
        </p:spPr>
        <p:txBody>
          <a:bodyPr>
            <a:spAutoFit/>
          </a:bodyPr>
          <a:lstStyle/>
          <a:p>
            <a:pPr>
              <a:defRPr/>
            </a:pPr>
            <a:r>
              <a:rPr lang="en-US" altLang="zh-CN" sz="2400" b="1" dirty="0">
                <a:latin typeface="Comic Sans MS" pitchFamily="66" charset="0"/>
              </a:rPr>
              <a:t>2</a:t>
            </a:r>
            <a:r>
              <a:rPr lang="en-US" altLang="zh-CN" sz="2000" dirty="0">
                <a:latin typeface="Comic Sans MS" pitchFamily="66" charset="0"/>
              </a:rPr>
              <a:t>. The heating temperature is 1050℃ in heat preservation process and preservation time is 30min. The ring cast is heated to rolling temperature of 1150℃at heating rate of 5℃/min and held for 5min.</a:t>
            </a:r>
            <a:endParaRPr lang="zh-CN" altLang="en-US" sz="2000" dirty="0"/>
          </a:p>
          <a:p>
            <a:pPr>
              <a:defRPr/>
            </a:pPr>
            <a:endParaRPr lang="en-US" altLang="zh-CN" sz="2000" dirty="0">
              <a:latin typeface="Comic Sans MS" pitchFamily="66" charset="0"/>
            </a:endParaRPr>
          </a:p>
        </p:txBody>
      </p:sp>
      <p:pic>
        <p:nvPicPr>
          <p:cNvPr id="26630" name="Picture 8" descr="C:\Users\Administrator\Desktop\校徽.gif"/>
          <p:cNvPicPr>
            <a:picLocks noChangeAspect="1" noChangeArrowheads="1"/>
          </p:cNvPicPr>
          <p:nvPr/>
        </p:nvPicPr>
        <p:blipFill>
          <a:blip r:embed="rId2" cstate="print"/>
          <a:srcRect/>
          <a:stretch>
            <a:fillRect/>
          </a:stretch>
        </p:blipFill>
        <p:spPr bwMode="auto">
          <a:xfrm>
            <a:off x="8066088" y="228600"/>
            <a:ext cx="1077912" cy="990600"/>
          </a:xfrm>
          <a:prstGeom prst="rect">
            <a:avLst/>
          </a:prstGeom>
          <a:noFill/>
          <a:ln w="9525">
            <a:noFill/>
            <a:miter lim="800000"/>
            <a:headEnd/>
            <a:tailEnd/>
          </a:ln>
        </p:spPr>
      </p:pic>
      <p:sp>
        <p:nvSpPr>
          <p:cNvPr id="7" name="矩形 6"/>
          <p:cNvSpPr>
            <a:spLocks noChangeArrowheads="1"/>
          </p:cNvSpPr>
          <p:nvPr/>
        </p:nvSpPr>
        <p:spPr bwMode="auto">
          <a:xfrm>
            <a:off x="1295400" y="5394325"/>
            <a:ext cx="6858000" cy="708025"/>
          </a:xfrm>
          <a:prstGeom prst="rect">
            <a:avLst/>
          </a:prstGeom>
          <a:solidFill>
            <a:schemeClr val="accent2">
              <a:lumMod val="75000"/>
            </a:schemeClr>
          </a:solidFill>
          <a:ln w="9525">
            <a:noFill/>
            <a:miter lim="800000"/>
            <a:headEnd/>
            <a:tailEnd/>
          </a:ln>
        </p:spPr>
        <p:txBody>
          <a:bodyPr>
            <a:spAutoFit/>
          </a:bodyPr>
          <a:lstStyle/>
          <a:p>
            <a:pPr>
              <a:defRPr/>
            </a:pPr>
            <a:r>
              <a:rPr lang="en-US" altLang="zh-CN" sz="2000" b="1" dirty="0">
                <a:latin typeface="Comic Sans MS" pitchFamily="66" charset="0"/>
              </a:rPr>
              <a:t>3</a:t>
            </a:r>
            <a:r>
              <a:rPr lang="en-US" altLang="zh-CN" sz="2000" dirty="0">
                <a:latin typeface="Comic Sans MS" pitchFamily="66" charset="0"/>
              </a:rPr>
              <a:t>. The rolling than is 2 and the range of rotate speed of core roller is 0.35mm/s~2.57mm/s.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 calcmode="lin" valueType="num">
                                      <p:cBhvr additive="base">
                                        <p:cTn id="7" dur="500" fill="hold"/>
                                        <p:tgtEl>
                                          <p:spTgt spid="3379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 calcmode="lin" valueType="num">
                                      <p:cBhvr additive="base">
                                        <p:cTn id="11"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5">
                                            <p:bg/>
                                          </p:spTgt>
                                        </p:tgtEl>
                                        <p:attrNameLst>
                                          <p:attrName>style.visibility</p:attrName>
                                        </p:attrNameLst>
                                      </p:cBhvr>
                                      <p:to>
                                        <p:strVal val="visible"/>
                                      </p:to>
                                    </p:set>
                                    <p:anim calcmode="lin" valueType="num">
                                      <p:cBhvr additive="base">
                                        <p:cTn id="27" dur="500" fill="hold"/>
                                        <p:tgtEl>
                                          <p:spTgt spid="75">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75">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5">
                                            <p:txEl>
                                              <p:pRg st="0" end="0"/>
                                            </p:txEl>
                                          </p:spTgt>
                                        </p:tgtEl>
                                        <p:attrNameLst>
                                          <p:attrName>style.visibility</p:attrName>
                                        </p:attrNameLst>
                                      </p:cBhvr>
                                      <p:to>
                                        <p:strVal val="visible"/>
                                      </p:to>
                                    </p:set>
                                    <p:anim calcmode="lin" valueType="num">
                                      <p:cBhvr additive="base">
                                        <p:cTn id="31"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additive="base">
                                        <p:cTn id="3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7">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additive="base">
                                        <p:cTn id="4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allAtOnce" animBg="1"/>
      <p:bldP spid="4" grpId="0" build="allAtOnce" animBg="1"/>
      <p:bldP spid="75" grpId="0" build="allAtOnce" animBg="1"/>
      <p:bldP spid="7"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内容占位符 2"/>
          <p:cNvSpPr>
            <a:spLocks noGrp="1"/>
          </p:cNvSpPr>
          <p:nvPr>
            <p:ph idx="1"/>
          </p:nvPr>
        </p:nvSpPr>
        <p:spPr/>
        <p:txBody>
          <a:bodyPr/>
          <a:lstStyle/>
          <a:p>
            <a:r>
              <a:rPr lang="en-US" altLang="zh-CN" smtClean="0">
                <a:ea typeface="宋体" pitchFamily="2" charset="-122"/>
              </a:rPr>
              <a:t> </a:t>
            </a:r>
            <a:r>
              <a:rPr lang="en-US" altLang="zh-CN" smtClean="0">
                <a:latin typeface="Comic Sans MS" pitchFamily="66" charset="0"/>
                <a:ea typeface="宋体" pitchFamily="2" charset="-122"/>
              </a:rPr>
              <a:t>Key of National Natural Science Foundation of China (51135007)</a:t>
            </a:r>
          </a:p>
          <a:p>
            <a:r>
              <a:rPr lang="en-US" altLang="zh-CN" smtClean="0">
                <a:latin typeface="Comic Sans MS" pitchFamily="66" charset="0"/>
                <a:ea typeface="宋体" pitchFamily="2" charset="-122"/>
              </a:rPr>
              <a:t>National Natural Science Foundation of China (51174140, 51075290)</a:t>
            </a:r>
          </a:p>
          <a:p>
            <a:r>
              <a:rPr lang="en-US" altLang="zh-CN" smtClean="0">
                <a:latin typeface="Comic Sans MS" pitchFamily="66" charset="0"/>
                <a:ea typeface="宋体" pitchFamily="2" charset="-122"/>
              </a:rPr>
              <a:t>National Natural Science Foundation for the Youth of China (51205270)</a:t>
            </a:r>
          </a:p>
          <a:p>
            <a:r>
              <a:rPr lang="en-US" altLang="zh-CN" smtClean="0">
                <a:latin typeface="Comic Sans MS" pitchFamily="66" charset="0"/>
                <a:ea typeface="宋体" pitchFamily="2" charset="-122"/>
              </a:rPr>
              <a:t> Doctoral Program of Higher Education of China (20111415130001) </a:t>
            </a:r>
          </a:p>
          <a:p>
            <a:r>
              <a:rPr lang="en-US" altLang="zh-CN" smtClean="0">
                <a:latin typeface="Comic Sans MS" pitchFamily="66" charset="0"/>
                <a:ea typeface="宋体" pitchFamily="2" charset="-122"/>
              </a:rPr>
              <a:t> Shanxi Scholarship Council of China (2011-084)</a:t>
            </a:r>
            <a:endParaRPr lang="zh-CN" altLang="zh-CN" smtClean="0">
              <a:latin typeface="Comic Sans MS" pitchFamily="66" charset="0"/>
              <a:ea typeface="宋体" pitchFamily="2" charset="-122"/>
            </a:endParaRPr>
          </a:p>
          <a:p>
            <a:endParaRPr lang="zh-CN" altLang="en-US" smtClean="0">
              <a:ea typeface="宋体" pitchFamily="2" charset="-122"/>
            </a:endParaRPr>
          </a:p>
        </p:txBody>
      </p:sp>
      <p:sp>
        <p:nvSpPr>
          <p:cNvPr id="5" name="标题 1"/>
          <p:cNvSpPr>
            <a:spLocks noGrp="1"/>
          </p:cNvSpPr>
          <p:nvPr>
            <p:ph type="title"/>
          </p:nvPr>
        </p:nvSpPr>
        <p:spPr/>
        <p:txBody>
          <a:bodyPr/>
          <a:lstStyle/>
          <a:p>
            <a:pPr>
              <a:spcBef>
                <a:spcPct val="50000"/>
              </a:spcBef>
              <a:defRPr/>
            </a:pPr>
            <a:r>
              <a:rPr lang="en-US" altLang="zh-CN" b="1" dirty="0" err="1"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Achnoledgements</a:t>
            </a:r>
            <a:endParaRPr lang="zh-CN" altLang="zh-CN" b="1" dirty="0">
              <a:solidFill>
                <a:srgbClr val="FF0000"/>
              </a:solidFill>
              <a:effectLst>
                <a:outerShdw blurRad="38100" dist="38100" dir="2700000" algn="tl">
                  <a:srgbClr val="000000">
                    <a:alpha val="43137"/>
                  </a:srgbClr>
                </a:outerShdw>
              </a:effectLst>
              <a:latin typeface="Comic Sans MS" pitchFamily="66" charset="0"/>
              <a:ea typeface="微软雅黑" pitchFamily="34" charset="-122"/>
            </a:endParaRPr>
          </a:p>
        </p:txBody>
      </p:sp>
      <p:pic>
        <p:nvPicPr>
          <p:cNvPr id="27652" name="Picture 8" descr="C:\Users\Administrator\Desktop\校徽.gif"/>
          <p:cNvPicPr>
            <a:picLocks noChangeAspect="1" noChangeArrowheads="1"/>
          </p:cNvPicPr>
          <p:nvPr/>
        </p:nvPicPr>
        <p:blipFill>
          <a:blip r:embed="rId2"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C0C0C0"/>
                  </a:outerShdw>
                </a:effectLst>
                <a:latin typeface="Comic Sans MS" pitchFamily="66" charset="0"/>
                <a:ea typeface="微软雅黑" pitchFamily="34" charset="-122"/>
              </a:rPr>
              <a:t>References</a:t>
            </a:r>
            <a:endParaRPr lang="zh-CN" altLang="en-US" dirty="0" smtClean="0">
              <a:solidFill>
                <a:srgbClr val="FF0000"/>
              </a:solidFill>
              <a:ea typeface="宋体" pitchFamily="2" charset="-122"/>
            </a:endParaRPr>
          </a:p>
        </p:txBody>
      </p:sp>
      <p:sp>
        <p:nvSpPr>
          <p:cNvPr id="28675" name="内容占位符 2"/>
          <p:cNvSpPr>
            <a:spLocks noGrp="1"/>
          </p:cNvSpPr>
          <p:nvPr>
            <p:ph idx="1"/>
          </p:nvPr>
        </p:nvSpPr>
        <p:spPr>
          <a:xfrm>
            <a:off x="685800" y="1295400"/>
            <a:ext cx="8382000" cy="5257800"/>
          </a:xfrm>
        </p:spPr>
        <p:txBody>
          <a:bodyPr/>
          <a:lstStyle/>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[1] Ma YW. Wang ZH. Liu D. et al. </a:t>
            </a:r>
            <a:r>
              <a:rPr lang="en-US" altLang="zh-CN" sz="2000" i="1" smtClean="0">
                <a:latin typeface="Times New Roman" pitchFamily="18" charset="0"/>
                <a:ea typeface="宋体" pitchFamily="2" charset="-122"/>
                <a:cs typeface="Times New Roman" pitchFamily="18" charset="0"/>
              </a:rPr>
              <a:t>Acta Aeronautica et Astronautica Sinica</a:t>
            </a:r>
            <a:r>
              <a:rPr lang="en-US" altLang="zh-CN" sz="2000" smtClean="0">
                <a:latin typeface="Times New Roman" pitchFamily="18" charset="0"/>
                <a:ea typeface="宋体" pitchFamily="2" charset="-122"/>
                <a:cs typeface="Times New Roman" pitchFamily="18" charset="0"/>
              </a:rPr>
              <a:t>, 2011, Vol 8, pp. 1555-1562.</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[2] Qi HP. Li YT. Hua L. et al. </a:t>
            </a:r>
            <a:r>
              <a:rPr lang="en-US" altLang="zh-CN" sz="2000" i="1" smtClean="0">
                <a:latin typeface="Times New Roman" pitchFamily="18" charset="0"/>
                <a:ea typeface="宋体" pitchFamily="2" charset="-122"/>
                <a:cs typeface="Times New Roman" pitchFamily="18" charset="0"/>
              </a:rPr>
              <a:t>Journal of mechanical engineering</a:t>
            </a:r>
            <a:r>
              <a:rPr lang="en-US" altLang="zh-CN" sz="2000" smtClean="0">
                <a:latin typeface="Times New Roman" pitchFamily="18" charset="0"/>
                <a:ea typeface="宋体" pitchFamily="2" charset="-122"/>
                <a:cs typeface="Times New Roman" pitchFamily="18" charset="0"/>
              </a:rPr>
              <a:t>, 2014, Vol.50, No.14, pp. 75-80.</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[3] Jia L. LI YT. Ju L. </a:t>
            </a:r>
            <a:r>
              <a:rPr lang="en-US" altLang="zh-CN" sz="2000" i="1" smtClean="0">
                <a:latin typeface="Times New Roman" pitchFamily="18" charset="0"/>
                <a:ea typeface="宋体" pitchFamily="2" charset="-122"/>
                <a:cs typeface="Times New Roman" pitchFamily="18" charset="0"/>
              </a:rPr>
              <a:t>Applied Mechanics and Materials</a:t>
            </a:r>
            <a:r>
              <a:rPr lang="en-US" altLang="zh-CN" sz="2000" smtClean="0">
                <a:latin typeface="Times New Roman" pitchFamily="18" charset="0"/>
                <a:ea typeface="宋体" pitchFamily="2" charset="-122"/>
                <a:cs typeface="Times New Roman" pitchFamily="18" charset="0"/>
              </a:rPr>
              <a:t>, 2014, pp.522-525.</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[4] Hou WZ. Cao XG. Xu H. </a:t>
            </a:r>
            <a:r>
              <a:rPr lang="en-US" altLang="zh-CN" sz="2000" i="1" smtClean="0">
                <a:latin typeface="Times New Roman" pitchFamily="18" charset="0"/>
                <a:ea typeface="宋体" pitchFamily="2" charset="-122"/>
                <a:cs typeface="Times New Roman" pitchFamily="18" charset="0"/>
              </a:rPr>
              <a:t>Foundry</a:t>
            </a:r>
            <a:r>
              <a:rPr lang="en-US" altLang="zh-CN" sz="2000" smtClean="0">
                <a:latin typeface="Times New Roman" pitchFamily="18" charset="0"/>
                <a:ea typeface="宋体" pitchFamily="2" charset="-122"/>
                <a:cs typeface="Times New Roman" pitchFamily="18" charset="0"/>
              </a:rPr>
              <a:t>, 2006, Vol.55, No.10, pp.1047-1051.</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[5] Yue WJ. Yang GM. Su C. et al. </a:t>
            </a:r>
            <a:r>
              <a:rPr lang="en-US" altLang="zh-CN" sz="2000" i="1" smtClean="0">
                <a:latin typeface="Times New Roman" pitchFamily="18" charset="0"/>
                <a:ea typeface="宋体" pitchFamily="2" charset="-122"/>
                <a:cs typeface="Times New Roman" pitchFamily="18" charset="0"/>
              </a:rPr>
              <a:t>Foundry</a:t>
            </a:r>
            <a:r>
              <a:rPr lang="en-US" altLang="zh-CN" sz="2000" smtClean="0">
                <a:latin typeface="Times New Roman" pitchFamily="18" charset="0"/>
                <a:ea typeface="宋体" pitchFamily="2" charset="-122"/>
                <a:cs typeface="Times New Roman" pitchFamily="18" charset="0"/>
              </a:rPr>
              <a:t>,2013, Vol.162, No.7, pp.691-693.</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[6] Wang ML. </a:t>
            </a:r>
            <a:r>
              <a:rPr lang="en-US" altLang="zh-CN" sz="2000" i="1" smtClean="0">
                <a:latin typeface="Times New Roman" pitchFamily="18" charset="0"/>
                <a:ea typeface="宋体" pitchFamily="2" charset="-122"/>
                <a:cs typeface="Times New Roman" pitchFamily="18" charset="0"/>
              </a:rPr>
              <a:t>Bearing</a:t>
            </a:r>
            <a:r>
              <a:rPr lang="en-US" altLang="zh-CN" sz="2000" smtClean="0">
                <a:latin typeface="Times New Roman" pitchFamily="18" charset="0"/>
                <a:ea typeface="宋体" pitchFamily="2" charset="-122"/>
                <a:cs typeface="Times New Roman" pitchFamily="18" charset="0"/>
              </a:rPr>
              <a:t>,2013, Vol.12, pp.19-20.</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[7] Hua L. Pan LB. </a:t>
            </a:r>
            <a:r>
              <a:rPr lang="en-US" altLang="zh-CN" sz="2000" i="1" smtClean="0">
                <a:latin typeface="Times New Roman" pitchFamily="18" charset="0"/>
                <a:ea typeface="宋体" pitchFamily="2" charset="-122"/>
                <a:cs typeface="Times New Roman" pitchFamily="18" charset="0"/>
              </a:rPr>
              <a:t>Journal of Plasticity Engineering</a:t>
            </a:r>
            <a:r>
              <a:rPr lang="en-US" altLang="zh-CN" sz="2000" smtClean="0">
                <a:latin typeface="Times New Roman" pitchFamily="18" charset="0"/>
                <a:ea typeface="宋体" pitchFamily="2" charset="-122"/>
                <a:cs typeface="Times New Roman" pitchFamily="18" charset="0"/>
              </a:rPr>
              <a:t>, 2007, Vol.14, No.5, pp.102-105.</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[8] Zhou G. Hua L. </a:t>
            </a:r>
            <a:r>
              <a:rPr lang="en-US" altLang="zh-CN" sz="2000" i="1" smtClean="0">
                <a:latin typeface="Times New Roman" pitchFamily="18" charset="0"/>
                <a:ea typeface="宋体" pitchFamily="2" charset="-122"/>
                <a:cs typeface="Times New Roman" pitchFamily="18" charset="0"/>
              </a:rPr>
              <a:t>International Journal of Mechanical Sciences</a:t>
            </a:r>
            <a:r>
              <a:rPr lang="en-US" altLang="zh-CN" sz="2000" smtClean="0">
                <a:latin typeface="Times New Roman" pitchFamily="18" charset="0"/>
                <a:ea typeface="宋体" pitchFamily="2" charset="-122"/>
                <a:cs typeface="Times New Roman" pitchFamily="18" charset="0"/>
              </a:rPr>
              <a:t>,2012, Vol.59, pp.1-7.</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[9] Han XH. Hua L. </a:t>
            </a:r>
            <a:r>
              <a:rPr lang="en-US" altLang="zh-CN" sz="2000" i="1" smtClean="0">
                <a:latin typeface="Times New Roman" pitchFamily="18" charset="0"/>
                <a:ea typeface="宋体" pitchFamily="2" charset="-122"/>
                <a:cs typeface="Times New Roman" pitchFamily="18" charset="0"/>
              </a:rPr>
              <a:t>Materials and Design</a:t>
            </a:r>
            <a:r>
              <a:rPr lang="en-US" altLang="zh-CN" sz="2000" smtClean="0">
                <a:latin typeface="Times New Roman" pitchFamily="18" charset="0"/>
                <a:ea typeface="宋体" pitchFamily="2" charset="-122"/>
                <a:cs typeface="Times New Roman" pitchFamily="18" charset="0"/>
              </a:rPr>
              <a:t>, 2014, Vol.58, pp.508-517.</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[10] Qian DS. Zhang ZQ. Hua L.</a:t>
            </a:r>
            <a:r>
              <a:rPr lang="en-US" altLang="zh-CN" sz="2000" i="1" smtClean="0">
                <a:latin typeface="Times New Roman" pitchFamily="18" charset="0"/>
                <a:ea typeface="宋体" pitchFamily="2" charset="-122"/>
                <a:cs typeface="Times New Roman" pitchFamily="18" charset="0"/>
              </a:rPr>
              <a:t> Journal of Materials Processing</a:t>
            </a:r>
          </a:p>
          <a:p>
            <a:pPr algn="just">
              <a:spcBef>
                <a:spcPct val="0"/>
              </a:spcBef>
              <a:buFont typeface="Wingdings" pitchFamily="2" charset="2"/>
              <a:buNone/>
            </a:pPr>
            <a:r>
              <a:rPr lang="en-US" altLang="zh-CN" sz="2000" i="1" smtClean="0">
                <a:latin typeface="Times New Roman" pitchFamily="18" charset="0"/>
                <a:ea typeface="宋体" pitchFamily="2" charset="-122"/>
                <a:cs typeface="Times New Roman" pitchFamily="18" charset="0"/>
              </a:rPr>
              <a:t>      Technology</a:t>
            </a:r>
            <a:r>
              <a:rPr lang="en-US" altLang="zh-CN" sz="2000" smtClean="0">
                <a:latin typeface="Times New Roman" pitchFamily="18" charset="0"/>
                <a:ea typeface="宋体" pitchFamily="2" charset="-122"/>
                <a:cs typeface="Times New Roman" pitchFamily="18" charset="0"/>
              </a:rPr>
              <a:t>, 2013, Vol.213, pp.1258-1267. </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[11] Jia ZH. </a:t>
            </a:r>
            <a:r>
              <a:rPr lang="en-US" altLang="zh-CN" sz="2000" i="1" smtClean="0">
                <a:latin typeface="Times New Roman" pitchFamily="18" charset="0"/>
                <a:ea typeface="宋体" pitchFamily="2" charset="-122"/>
                <a:cs typeface="Times New Roman" pitchFamily="18" charset="0"/>
              </a:rPr>
              <a:t>The forming principle of liquid metal</a:t>
            </a:r>
            <a:r>
              <a:rPr lang="en-US" altLang="zh-CN" sz="2000" smtClean="0">
                <a:latin typeface="Times New Roman" pitchFamily="18" charset="0"/>
                <a:ea typeface="宋体" pitchFamily="2" charset="-122"/>
                <a:cs typeface="Times New Roman" pitchFamily="18" charset="0"/>
              </a:rPr>
              <a:t>. BeiJing, Peking</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University Press,2011, p25.</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endParaRPr lang="zh-CN" altLang="zh-CN" sz="2000" smtClean="0">
              <a:latin typeface="Times New Roman" pitchFamily="18" charset="0"/>
              <a:ea typeface="宋体" pitchFamily="2" charset="-122"/>
              <a:cs typeface="Times New Roman" pitchFamily="18" charset="0"/>
            </a:endParaRPr>
          </a:p>
        </p:txBody>
      </p:sp>
      <p:pic>
        <p:nvPicPr>
          <p:cNvPr id="28676" name="Picture 8" descr="C:\Users\Administrator\Desktop\校徽.gif"/>
          <p:cNvPicPr>
            <a:picLocks noChangeAspect="1" noChangeArrowheads="1"/>
          </p:cNvPicPr>
          <p:nvPr/>
        </p:nvPicPr>
        <p:blipFill>
          <a:blip r:embed="rId2"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2"/>
          <p:cNvSpPr>
            <a:spLocks noGrp="1"/>
          </p:cNvSpPr>
          <p:nvPr>
            <p:ph idx="1"/>
          </p:nvPr>
        </p:nvSpPr>
        <p:spPr>
          <a:xfrm>
            <a:off x="1219200" y="1219200"/>
            <a:ext cx="8458200" cy="5410200"/>
          </a:xfrm>
        </p:spPr>
        <p:txBody>
          <a:bodyPr/>
          <a:lstStyle/>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[12] Guo YN. Li YT. et al </a:t>
            </a:r>
            <a:r>
              <a:rPr lang="en-US" altLang="zh-CN" sz="2000" i="1" smtClean="0">
                <a:latin typeface="Times New Roman" pitchFamily="18" charset="0"/>
                <a:ea typeface="宋体" pitchFamily="2" charset="-122"/>
                <a:cs typeface="Times New Roman" pitchFamily="18" charset="0"/>
              </a:rPr>
              <a:t>Journal of mechanical engineering</a:t>
            </a:r>
            <a:r>
              <a:rPr lang="en-US" altLang="zh-CN" sz="2000" smtClean="0">
                <a:latin typeface="Times New Roman" pitchFamily="18" charset="0"/>
                <a:ea typeface="宋体" pitchFamily="2" charset="-122"/>
                <a:cs typeface="Times New Roman" pitchFamily="18" charset="0"/>
              </a:rPr>
              <a:t>, 2014,</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Vol.50, No.12, pp. 30-35. </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[13] WangYJ. Fu JH. et al </a:t>
            </a:r>
            <a:r>
              <a:rPr lang="en-US" altLang="zh-CN" sz="2000" i="1" smtClean="0">
                <a:latin typeface="Times New Roman" pitchFamily="18" charset="0"/>
                <a:ea typeface="宋体" pitchFamily="2" charset="-122"/>
                <a:cs typeface="Times New Roman" pitchFamily="18" charset="0"/>
              </a:rPr>
              <a:t>Casting Forging Welding</a:t>
            </a:r>
            <a:r>
              <a:rPr lang="en-US" altLang="zh-CN" sz="2000" smtClean="0">
                <a:latin typeface="Times New Roman" pitchFamily="18" charset="0"/>
                <a:ea typeface="宋体" pitchFamily="2" charset="-122"/>
                <a:cs typeface="Times New Roman" pitchFamily="18" charset="0"/>
              </a:rPr>
              <a:t>, 2014, Vol.41,</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No.19, pp.50-52.</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[14] Jia L. The New Casting-Rolling Continuously Forming of </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Large Rings and Process Control Research. [thesis]. Taiyuan:</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TaiYuan University of Science and Technology,</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July 2014. pp.30-40.</a:t>
            </a:r>
          </a:p>
          <a:p>
            <a:pPr algn="just">
              <a:spcBef>
                <a:spcPct val="0"/>
              </a:spcBef>
              <a:buFont typeface="Wingdings" pitchFamily="2" charset="2"/>
              <a:buNone/>
            </a:pPr>
            <a:r>
              <a:rPr lang="en-US" altLang="zh-CN" sz="2000" smtClean="0">
                <a:ea typeface="宋体" pitchFamily="2" charset="-122"/>
                <a:cs typeface="Times New Roman" pitchFamily="18" charset="0"/>
              </a:rPr>
              <a:t>[</a:t>
            </a:r>
            <a:r>
              <a:rPr lang="en-US" altLang="zh-CN" sz="2000" smtClean="0">
                <a:latin typeface="Times New Roman" pitchFamily="18" charset="0"/>
                <a:ea typeface="宋体" pitchFamily="2" charset="-122"/>
                <a:cs typeface="Times New Roman" pitchFamily="18" charset="0"/>
              </a:rPr>
              <a:t>15] Bao E. Tian SJ. Wang HQ. </a:t>
            </a:r>
            <a:r>
              <a:rPr lang="en-US" altLang="zh-CN" sz="2000" i="1" smtClean="0">
                <a:latin typeface="Times New Roman" pitchFamily="18" charset="0"/>
                <a:ea typeface="宋体" pitchFamily="2" charset="-122"/>
                <a:cs typeface="Times New Roman" pitchFamily="18" charset="0"/>
              </a:rPr>
              <a:t>Heat Treatment Technology and</a:t>
            </a:r>
          </a:p>
          <a:p>
            <a:pPr algn="just">
              <a:spcBef>
                <a:spcPct val="0"/>
              </a:spcBef>
              <a:buFont typeface="Wingdings" pitchFamily="2" charset="2"/>
              <a:buNone/>
            </a:pPr>
            <a:r>
              <a:rPr lang="en-US" altLang="zh-CN" sz="2000" i="1" smtClean="0">
                <a:latin typeface="Times New Roman" pitchFamily="18" charset="0"/>
                <a:ea typeface="宋体" pitchFamily="2" charset="-122"/>
                <a:cs typeface="Times New Roman" pitchFamily="18" charset="0"/>
              </a:rPr>
              <a:t>       Equipment</a:t>
            </a:r>
            <a:r>
              <a:rPr lang="en-US" altLang="zh-CN" sz="2000" smtClean="0">
                <a:latin typeface="Times New Roman" pitchFamily="18" charset="0"/>
                <a:ea typeface="宋体" pitchFamily="2" charset="-122"/>
                <a:cs typeface="Times New Roman" pitchFamily="18" charset="0"/>
              </a:rPr>
              <a:t>, 2008, Vol.29, Vo.2. pp.53-55.</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[16] Jia F. Research on Hot Deformation Behavior and</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Microstructure-Properties of As-cast Ring Pieces during</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Casting-Rolling Forming Process. [thesis]. Taiyuan: TaiYuan</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University of Science and Technology, July 2011.pp.25-40</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[17] Li YT. Qin FC. Qi HP. Method for determining dimension of</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ring casting-rolling combined formed blank.Chinese patent:</a:t>
            </a:r>
          </a:p>
          <a:p>
            <a:pPr algn="just">
              <a:spcBef>
                <a:spcPct val="0"/>
              </a:spcBef>
              <a:buFont typeface="Wingdings" pitchFamily="2" charset="2"/>
              <a:buNone/>
            </a:pPr>
            <a:r>
              <a:rPr lang="en-US" altLang="zh-CN" sz="2000" smtClean="0">
                <a:latin typeface="Times New Roman" pitchFamily="18" charset="0"/>
                <a:ea typeface="宋体" pitchFamily="2" charset="-122"/>
                <a:cs typeface="Times New Roman" pitchFamily="18" charset="0"/>
              </a:rPr>
              <a:t>       CN102886473B.</a:t>
            </a:r>
            <a:endParaRPr lang="zh-CN" altLang="zh-CN" sz="2000" smtClean="0">
              <a:latin typeface="Times New Roman" pitchFamily="18" charset="0"/>
              <a:ea typeface="宋体" pitchFamily="2" charset="-122"/>
              <a:cs typeface="Times New Roman" pitchFamily="18" charset="0"/>
            </a:endParaRPr>
          </a:p>
          <a:p>
            <a:pPr algn="just">
              <a:spcBef>
                <a:spcPct val="0"/>
              </a:spcBef>
              <a:buFont typeface="Wingdings" pitchFamily="2" charset="2"/>
              <a:buNone/>
            </a:pPr>
            <a:endParaRPr lang="zh-CN" altLang="zh-CN" sz="2000" smtClean="0">
              <a:latin typeface="Times New Roman" pitchFamily="18" charset="0"/>
              <a:ea typeface="宋体" pitchFamily="2" charset="-122"/>
              <a:cs typeface="Times New Roman" pitchFamily="18" charset="0"/>
            </a:endParaRPr>
          </a:p>
          <a:p>
            <a:pPr>
              <a:buFont typeface="Wingdings" pitchFamily="2" charset="2"/>
              <a:buNone/>
            </a:pPr>
            <a:endParaRPr lang="zh-CN" altLang="en-US" sz="2000" smtClean="0">
              <a:ea typeface="宋体" pitchFamily="2" charset="-122"/>
              <a:cs typeface="Times New Roman" pitchFamily="18" charset="0"/>
            </a:endParaRPr>
          </a:p>
          <a:p>
            <a:pPr>
              <a:buFont typeface="Wingdings" pitchFamily="2" charset="2"/>
              <a:buNone/>
            </a:pPr>
            <a:endParaRPr lang="zh-CN" altLang="en-US" sz="2000" smtClean="0">
              <a:ea typeface="宋体" pitchFamily="2" charset="-122"/>
              <a:cs typeface="Times New Roman" pitchFamily="18" charset="0"/>
            </a:endParaRPr>
          </a:p>
        </p:txBody>
      </p:sp>
      <p:sp>
        <p:nvSpPr>
          <p:cNvPr id="5" name="标题 1"/>
          <p:cNvSpPr>
            <a:spLocks noGrp="1"/>
          </p:cNvSpPr>
          <p:nvPr>
            <p:ph type="title"/>
          </p:nvPr>
        </p:nvSpPr>
        <p:spPr/>
        <p:txBody>
          <a:bodyPr/>
          <a:lstStyle/>
          <a:p>
            <a:pPr>
              <a:defRPr/>
            </a:pPr>
            <a:r>
              <a:rPr lang="en-US" altLang="zh-CN" b="1" dirty="0" smtClean="0">
                <a:solidFill>
                  <a:srgbClr val="FF0000"/>
                </a:solidFill>
                <a:effectLst>
                  <a:outerShdw blurRad="38100" dist="38100" dir="2700000" algn="tl">
                    <a:srgbClr val="C0C0C0"/>
                  </a:outerShdw>
                </a:effectLst>
                <a:latin typeface="Comic Sans MS" pitchFamily="66" charset="0"/>
                <a:ea typeface="微软雅黑" pitchFamily="34" charset="-122"/>
              </a:rPr>
              <a:t>References</a:t>
            </a:r>
            <a:endParaRPr lang="zh-CN" altLang="en-US" dirty="0" smtClean="0">
              <a:solidFill>
                <a:srgbClr val="FF0000"/>
              </a:solidFill>
              <a:ea typeface="宋体" pitchFamily="2" charset="-122"/>
            </a:endParaRPr>
          </a:p>
        </p:txBody>
      </p:sp>
      <p:pic>
        <p:nvPicPr>
          <p:cNvPr id="29700" name="Picture 8" descr="C:\Users\Administrator\Desktop\校徽.gif"/>
          <p:cNvPicPr>
            <a:picLocks noChangeAspect="1" noChangeArrowheads="1"/>
          </p:cNvPicPr>
          <p:nvPr/>
        </p:nvPicPr>
        <p:blipFill>
          <a:blip r:embed="rId2"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743200" y="4572000"/>
            <a:ext cx="6172200" cy="2000548"/>
          </a:xfrm>
          <a:prstGeom prst="rect">
            <a:avLst/>
          </a:prstGeom>
          <a:ln w="9525">
            <a:noFill/>
            <a:miter lim="800000"/>
            <a:headEnd/>
            <a:tailEnd/>
          </a:ln>
        </p:spPr>
        <p:style>
          <a:lnRef idx="0">
            <a:scrgbClr r="0" g="0" b="0"/>
          </a:lnRef>
          <a:fillRef idx="1002">
            <a:schemeClr val="lt2"/>
          </a:fillRef>
          <a:effectRef idx="0">
            <a:scrgbClr r="0" g="0" b="0"/>
          </a:effectRef>
          <a:fontRef idx="major"/>
        </p:style>
        <p:txBody>
          <a:bodyPr>
            <a:spAutoFit/>
          </a:bodyPr>
          <a:lstStyle/>
          <a:p>
            <a:pPr algn="ctr">
              <a:defRPr/>
            </a:pPr>
            <a:r>
              <a:rPr lang="zh-CN" altLang="zh-CN" sz="2400" dirty="0">
                <a:solidFill>
                  <a:srgbClr val="333333"/>
                </a:solidFill>
                <a:latin typeface="华文隶书" pitchFamily="2" charset="-122"/>
                <a:ea typeface="华文隶书" pitchFamily="2" charset="-122"/>
              </a:rPr>
              <a:t> </a:t>
            </a:r>
            <a:r>
              <a:rPr lang="en-US" altLang="zh-CN" sz="2400" dirty="0">
                <a:solidFill>
                  <a:srgbClr val="333333"/>
                </a:solidFill>
                <a:latin typeface="华文隶书" pitchFamily="2" charset="-122"/>
                <a:ea typeface="华文隶书" pitchFamily="2" charset="-122"/>
              </a:rPr>
              <a:t> </a:t>
            </a:r>
            <a:r>
              <a:rPr lang="en-US" altLang="zh-CN" sz="2400" dirty="0">
                <a:solidFill>
                  <a:srgbClr val="FF0000"/>
                </a:solidFill>
                <a:latin typeface="Times New Roman" pitchFamily="18" charset="0"/>
                <a:ea typeface="华文隶书" pitchFamily="2" charset="-122"/>
                <a:cs typeface="Times New Roman" pitchFamily="18" charset="0"/>
              </a:rPr>
              <a:t>LU</a:t>
            </a:r>
            <a:r>
              <a:rPr lang="en-US" altLang="zh-CN" sz="2400" dirty="0">
                <a:solidFill>
                  <a:srgbClr val="333333"/>
                </a:solidFill>
                <a:latin typeface="华文隶书" pitchFamily="2" charset="-122"/>
                <a:ea typeface="华文隶书" pitchFamily="2" charset="-122"/>
              </a:rPr>
              <a:t> </a:t>
            </a:r>
            <a:r>
              <a:rPr lang="en-US" altLang="zh-CN" sz="2800" dirty="0">
                <a:solidFill>
                  <a:srgbClr val="FF0000"/>
                </a:solidFill>
                <a:latin typeface="Times New Roman" pitchFamily="18" charset="0"/>
                <a:ea typeface="华文隶书" pitchFamily="2" charset="-122"/>
                <a:cs typeface="Times New Roman" pitchFamily="18" charset="0"/>
              </a:rPr>
              <a:t>JIA</a:t>
            </a:r>
          </a:p>
          <a:p>
            <a:pPr algn="ctr">
              <a:defRPr/>
            </a:pPr>
            <a:r>
              <a:rPr lang="en-US" altLang="zh-CN" sz="2400" dirty="0">
                <a:solidFill>
                  <a:srgbClr val="FF0000"/>
                </a:solidFill>
                <a:latin typeface="Times New Roman" pitchFamily="18" charset="0"/>
                <a:ea typeface="宋体" pitchFamily="2" charset="-122"/>
                <a:cs typeface="Times New Roman" pitchFamily="18" charset="0"/>
              </a:rPr>
              <a:t>School of Materials Science and Engineering </a:t>
            </a:r>
          </a:p>
          <a:p>
            <a:pPr algn="ctr">
              <a:defRPr/>
            </a:pPr>
            <a:r>
              <a:rPr lang="en-US" altLang="zh-CN" sz="2400" dirty="0">
                <a:solidFill>
                  <a:srgbClr val="FF0000"/>
                </a:solidFill>
                <a:latin typeface="Times New Roman" pitchFamily="18" charset="0"/>
                <a:ea typeface="宋体" pitchFamily="2" charset="-122"/>
                <a:cs typeface="Times New Roman" pitchFamily="18" charset="0"/>
              </a:rPr>
              <a:t>Taiyuan University of Science and Technology,</a:t>
            </a:r>
            <a:endParaRPr lang="zh-CN" altLang="zh-CN" sz="2400" dirty="0">
              <a:solidFill>
                <a:srgbClr val="FF0000"/>
              </a:solidFill>
              <a:latin typeface="Times New Roman" pitchFamily="18" charset="0"/>
              <a:ea typeface="宋体" pitchFamily="2" charset="-122"/>
              <a:cs typeface="Times New Roman" pitchFamily="18" charset="0"/>
            </a:endParaRPr>
          </a:p>
          <a:p>
            <a:pPr algn="ctr">
              <a:defRPr/>
            </a:pPr>
            <a:r>
              <a:rPr lang="en-US" altLang="zh-CN" sz="2400" dirty="0">
                <a:solidFill>
                  <a:srgbClr val="FF0000"/>
                </a:solidFill>
                <a:latin typeface="Times New Roman" pitchFamily="18" charset="0"/>
                <a:ea typeface="宋体" pitchFamily="2" charset="-122"/>
                <a:cs typeface="Times New Roman" pitchFamily="18" charset="0"/>
              </a:rPr>
              <a:t> 030024 Tai Yuan, </a:t>
            </a:r>
            <a:r>
              <a:rPr lang="en-US" altLang="zh-CN" sz="2400" dirty="0" err="1">
                <a:solidFill>
                  <a:srgbClr val="FF0000"/>
                </a:solidFill>
                <a:latin typeface="Times New Roman" pitchFamily="18" charset="0"/>
                <a:ea typeface="宋体" pitchFamily="2" charset="-122"/>
                <a:cs typeface="Times New Roman" pitchFamily="18" charset="0"/>
              </a:rPr>
              <a:t>ShanXi</a:t>
            </a:r>
            <a:r>
              <a:rPr lang="en-US" altLang="zh-CN" sz="2400" dirty="0">
                <a:solidFill>
                  <a:srgbClr val="FF0000"/>
                </a:solidFill>
                <a:latin typeface="Times New Roman" pitchFamily="18" charset="0"/>
                <a:ea typeface="宋体" pitchFamily="2" charset="-122"/>
                <a:cs typeface="Times New Roman" pitchFamily="18" charset="0"/>
              </a:rPr>
              <a:t>, China</a:t>
            </a:r>
          </a:p>
          <a:p>
            <a:pPr algn="ctr">
              <a:defRPr/>
            </a:pPr>
            <a:r>
              <a:rPr lang="en-US" altLang="zh-CN" sz="2400" dirty="0">
                <a:solidFill>
                  <a:srgbClr val="FF0000"/>
                </a:solidFill>
                <a:latin typeface="Times New Roman" pitchFamily="18" charset="0"/>
                <a:ea typeface="宋体" pitchFamily="2" charset="-122"/>
                <a:cs typeface="Times New Roman" pitchFamily="18" charset="0"/>
              </a:rPr>
              <a:t>jialu19890812@126.com</a:t>
            </a:r>
            <a:endParaRPr lang="zh-CN" altLang="zh-CN" sz="3600" b="1" dirty="0">
              <a:solidFill>
                <a:srgbClr val="FF0000"/>
              </a:solidFill>
              <a:latin typeface="Times New Roman" pitchFamily="18" charset="0"/>
              <a:ea typeface="华文隶书" pitchFamily="2" charset="-122"/>
            </a:endParaRPr>
          </a:p>
        </p:txBody>
      </p:sp>
      <p:sp>
        <p:nvSpPr>
          <p:cNvPr id="3075" name="TextBox 3"/>
          <p:cNvSpPr txBox="1">
            <a:spLocks noChangeArrowheads="1"/>
          </p:cNvSpPr>
          <p:nvPr/>
        </p:nvSpPr>
        <p:spPr bwMode="auto">
          <a:xfrm>
            <a:off x="228600" y="2057400"/>
            <a:ext cx="8915400" cy="1754326"/>
          </a:xfrm>
          <a:prstGeom prst="rect">
            <a:avLst/>
          </a:prstGeom>
          <a:gradFill>
            <a:gsLst>
              <a:gs pos="0">
                <a:schemeClr val="accent4">
                  <a:lumMod val="50000"/>
                  <a:lumOff val="50000"/>
                  <a:alpha val="65000"/>
                </a:schemeClr>
              </a:gs>
              <a:gs pos="50000">
                <a:srgbClr val="9CB86E"/>
              </a:gs>
              <a:gs pos="100000">
                <a:srgbClr val="156B13"/>
              </a:gs>
            </a:gsLst>
            <a:lin ang="16200000" scaled="0"/>
          </a:gradFill>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altLang="zh-CN" sz="3600" b="1" dirty="0">
                <a:solidFill>
                  <a:srgbClr val="FF0000"/>
                </a:solidFill>
                <a:ea typeface="宋体" pitchFamily="2" charset="-122"/>
              </a:rPr>
              <a:t>The Research on Technological Parameters of Short Forming Process of Ring Parts</a:t>
            </a:r>
            <a:endParaRPr lang="zh-CN" altLang="zh-CN" sz="3600" b="1" dirty="0">
              <a:solidFill>
                <a:srgbClr val="FF0000"/>
              </a:solidFill>
              <a:ea typeface="宋体" pitchFamily="2" charset="-122"/>
            </a:endParaRPr>
          </a:p>
        </p:txBody>
      </p:sp>
      <p:pic>
        <p:nvPicPr>
          <p:cNvPr id="5128" name="Picture 8" descr="C:\Users\Administrator\Desktop\校徽.gif"/>
          <p:cNvPicPr>
            <a:picLocks noChangeAspect="1" noChangeArrowheads="1"/>
          </p:cNvPicPr>
          <p:nvPr/>
        </p:nvPicPr>
        <p:blipFill>
          <a:blip r:embed="rId3" cstate="print"/>
          <a:srcRect/>
          <a:stretch>
            <a:fillRect/>
          </a:stretch>
        </p:blipFill>
        <p:spPr bwMode="auto">
          <a:xfrm>
            <a:off x="7467600" y="0"/>
            <a:ext cx="1676400" cy="153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3"/>
          <p:cNvSpPr>
            <a:spLocks noChangeArrowheads="1" noChangeShapeType="1" noTextEdit="1"/>
          </p:cNvSpPr>
          <p:nvPr/>
        </p:nvSpPr>
        <p:spPr bwMode="gray">
          <a:xfrm>
            <a:off x="1752600" y="2590800"/>
            <a:ext cx="5562600" cy="914400"/>
          </a:xfrm>
          <a:prstGeom prst="rect">
            <a:avLst/>
          </a:prstGeom>
        </p:spPr>
        <p:txBody>
          <a:bodyPr wrap="none" fromWordArt="1">
            <a:prstTxWarp prst="textDeflate">
              <a:avLst>
                <a:gd name="adj" fmla="val 0"/>
              </a:avLst>
            </a:prstTxWarp>
          </a:bodyPr>
          <a:lstStyle/>
          <a:p>
            <a:pPr algn="ctr"/>
            <a:r>
              <a:rPr lang="en-US" altLang="zh-CN" sz="5400" b="1" kern="10">
                <a:ln w="28575">
                  <a:solidFill>
                    <a:schemeClr val="bg1"/>
                  </a:solidFill>
                  <a:round/>
                  <a:headEnd/>
                  <a:tailEnd/>
                </a:ln>
                <a:gradFill rotWithShape="1">
                  <a:gsLst>
                    <a:gs pos="0">
                      <a:schemeClr val="accent2"/>
                    </a:gs>
                    <a:gs pos="100000">
                      <a:srgbClr val="91C4B7"/>
                    </a:gs>
                  </a:gsLst>
                  <a:lin ang="5400000" scaled="1"/>
                </a:gradFill>
                <a:effectLst>
                  <a:outerShdw dist="71842" dir="2700000" algn="ctr" rotWithShape="0">
                    <a:schemeClr val="tx1">
                      <a:alpha val="50000"/>
                    </a:schemeClr>
                  </a:outerShdw>
                </a:effectLst>
                <a:latin typeface="Comic Sans MS"/>
              </a:rPr>
              <a:t>Thank You !</a:t>
            </a:r>
            <a:endParaRPr lang="zh-CN" altLang="en-US" sz="5400" b="1" kern="10">
              <a:ln w="28575">
                <a:solidFill>
                  <a:schemeClr val="bg1"/>
                </a:solidFill>
                <a:round/>
                <a:headEnd/>
                <a:tailEnd/>
              </a:ln>
              <a:gradFill rotWithShape="1">
                <a:gsLst>
                  <a:gs pos="0">
                    <a:schemeClr val="accent2"/>
                  </a:gs>
                  <a:gs pos="100000">
                    <a:srgbClr val="91C4B7"/>
                  </a:gs>
                </a:gsLst>
                <a:lin ang="5400000" scaled="1"/>
              </a:gradFill>
              <a:effectLst>
                <a:outerShdw dist="71842" dir="2700000" algn="ctr" rotWithShape="0">
                  <a:schemeClr val="tx1">
                    <a:alpha val="50000"/>
                  </a:schemeClr>
                </a:outerShdw>
              </a:effectLst>
              <a:latin typeface="Comic Sans MS"/>
            </a:endParaRPr>
          </a:p>
        </p:txBody>
      </p:sp>
      <p:sp>
        <p:nvSpPr>
          <p:cNvPr id="30723" name="矩形 2"/>
          <p:cNvSpPr>
            <a:spLocks noChangeArrowheads="1"/>
          </p:cNvSpPr>
          <p:nvPr/>
        </p:nvSpPr>
        <p:spPr bwMode="auto">
          <a:xfrm>
            <a:off x="3962400" y="4648200"/>
            <a:ext cx="4572000" cy="954088"/>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华文隶书" pitchFamily="2" charset="-122"/>
                <a:cs typeface="Times New Roman" pitchFamily="18" charset="0"/>
              </a:rPr>
              <a:t>LU JIA</a:t>
            </a:r>
          </a:p>
          <a:p>
            <a:pPr algn="ctr"/>
            <a:r>
              <a:rPr lang="en-US" altLang="zh-CN" sz="2800">
                <a:solidFill>
                  <a:srgbClr val="FF0000"/>
                </a:solidFill>
                <a:latin typeface="Times New Roman" pitchFamily="18" charset="0"/>
                <a:ea typeface="华文隶书" pitchFamily="2" charset="-122"/>
                <a:cs typeface="Times New Roman" pitchFamily="18" charset="0"/>
              </a:rPr>
              <a:t>jialu19890812@126.com</a:t>
            </a:r>
            <a:endParaRPr lang="zh-CN" altLang="zh-CN" sz="2800" b="1">
              <a:solidFill>
                <a:srgbClr val="FF0000"/>
              </a:solidFill>
              <a:latin typeface="Times New Roman" pitchFamily="18" charset="0"/>
              <a:ea typeface="华文隶书" pitchFamily="2" charset="-122"/>
              <a:cs typeface="Times New Roman" pitchFamily="18" charset="0"/>
            </a:endParaRPr>
          </a:p>
        </p:txBody>
      </p:sp>
      <p:pic>
        <p:nvPicPr>
          <p:cNvPr id="30724" name="Picture 8" descr="C:\Users\Administrator\Desktop\校徽.gif"/>
          <p:cNvPicPr>
            <a:picLocks noChangeAspect="1" noChangeArrowheads="1"/>
          </p:cNvPicPr>
          <p:nvPr/>
        </p:nvPicPr>
        <p:blipFill>
          <a:blip r:embed="rId3" cstate="print"/>
          <a:srcRect/>
          <a:stretch>
            <a:fillRect/>
          </a:stretch>
        </p:blipFill>
        <p:spPr bwMode="auto">
          <a:xfrm>
            <a:off x="7899400" y="0"/>
            <a:ext cx="1244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zh-CN" sz="3600" b="1" dirty="0" smtClean="0">
                <a:solidFill>
                  <a:srgbClr val="FF0000"/>
                </a:solidFill>
                <a:effectLst>
                  <a:outerShdw blurRad="38100" dist="38100" dir="2700000" algn="tl">
                    <a:srgbClr val="000000">
                      <a:alpha val="43137"/>
                    </a:srgbClr>
                  </a:outerShdw>
                </a:effectLst>
                <a:latin typeface="Comic Sans MS" pitchFamily="66" charset="0"/>
                <a:ea typeface="宋体" pitchFamily="2" charset="-122"/>
              </a:rPr>
              <a:t>Contents</a:t>
            </a:r>
            <a:endParaRPr lang="en-US" altLang="zh-CN" sz="2000" b="1" dirty="0" smtClean="0">
              <a:solidFill>
                <a:srgbClr val="FF0000"/>
              </a:solidFill>
              <a:effectLst>
                <a:outerShdw blurRad="38100" dist="38100" dir="2700000" algn="tl">
                  <a:srgbClr val="000000">
                    <a:alpha val="43137"/>
                  </a:srgbClr>
                </a:outerShdw>
              </a:effectLst>
              <a:latin typeface="Comic Sans MS" pitchFamily="66" charset="0"/>
              <a:ea typeface="宋体" pitchFamily="2" charset="-122"/>
            </a:endParaRPr>
          </a:p>
        </p:txBody>
      </p:sp>
      <p:grpSp>
        <p:nvGrpSpPr>
          <p:cNvPr id="2" name="组合 40"/>
          <p:cNvGrpSpPr>
            <a:grpSpLocks/>
          </p:cNvGrpSpPr>
          <p:nvPr/>
        </p:nvGrpSpPr>
        <p:grpSpPr bwMode="auto">
          <a:xfrm>
            <a:off x="1752600" y="1468438"/>
            <a:ext cx="5486400" cy="665162"/>
            <a:chOff x="1752600" y="1468438"/>
            <a:chExt cx="5486400" cy="665162"/>
          </a:xfrm>
        </p:grpSpPr>
        <p:grpSp>
          <p:nvGrpSpPr>
            <p:cNvPr id="6190" name="Group 3"/>
            <p:cNvGrpSpPr>
              <a:grpSpLocks/>
            </p:cNvGrpSpPr>
            <p:nvPr/>
          </p:nvGrpSpPr>
          <p:grpSpPr bwMode="auto">
            <a:xfrm>
              <a:off x="1752600" y="1468438"/>
              <a:ext cx="762000" cy="665162"/>
              <a:chOff x="1110" y="2656"/>
              <a:chExt cx="1549" cy="1351"/>
            </a:xfrm>
          </p:grpSpPr>
          <p:sp>
            <p:nvSpPr>
              <p:cNvPr id="619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619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p:spPr>
            <p:txBody>
              <a:bodyPr wrap="none" anchor="ctr"/>
              <a:lstStyle/>
              <a:p>
                <a:pPr>
                  <a:defRPr/>
                </a:pPr>
                <a:endParaRPr lang="zh-CN" altLang="en-US"/>
              </a:p>
            </p:txBody>
          </p:sp>
        </p:grpSp>
        <p:sp>
          <p:nvSpPr>
            <p:cNvPr id="40972" name="Text Box 12"/>
            <p:cNvSpPr txBox="1">
              <a:spLocks noChangeArrowheads="1"/>
            </p:cNvSpPr>
            <p:nvPr/>
          </p:nvSpPr>
          <p:spPr bwMode="auto">
            <a:xfrm>
              <a:off x="2667000" y="1473200"/>
              <a:ext cx="4572000" cy="584200"/>
            </a:xfrm>
            <a:prstGeom prst="rect">
              <a:avLst/>
            </a:prstGeom>
            <a:gradFill flip="none" rotWithShape="1">
              <a:gsLst>
                <a:gs pos="0">
                  <a:srgbClr val="92D050"/>
                </a:gs>
                <a:gs pos="100000">
                  <a:schemeClr val="accent2">
                    <a:lumMod val="75000"/>
                  </a:schemeClr>
                </a:gs>
                <a:gs pos="100000">
                  <a:srgbClr val="156B13"/>
                </a:gs>
              </a:gsLst>
              <a:path path="shape">
                <a:fillToRect l="50000" t="50000" r="50000" b="50000"/>
              </a:path>
              <a:tileRect/>
            </a:grad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r>
                <a:rPr lang="en-US" altLang="zh-CN" sz="3200" b="1" dirty="0">
                  <a:effectLst>
                    <a:outerShdw blurRad="38100" dist="38100" dir="2700000" algn="tl">
                      <a:srgbClr val="000000">
                        <a:alpha val="43137"/>
                      </a:srgbClr>
                    </a:outerShdw>
                  </a:effectLst>
                  <a:latin typeface="Comic Sans MS" pitchFamily="66" charset="0"/>
                  <a:ea typeface="微软雅黑" pitchFamily="34" charset="-122"/>
                </a:rPr>
                <a:t>Introduction</a:t>
              </a:r>
              <a:endParaRPr lang="zh-CN" altLang="zh-CN" sz="3200" b="1" dirty="0">
                <a:effectLst>
                  <a:outerShdw blurRad="38100" dist="38100" dir="2700000" algn="tl">
                    <a:srgbClr val="000000">
                      <a:alpha val="43137"/>
                    </a:srgbClr>
                  </a:outerShdw>
                </a:effectLst>
                <a:latin typeface="Comic Sans MS" pitchFamily="66" charset="0"/>
                <a:ea typeface="微软雅黑" pitchFamily="34" charset="-122"/>
              </a:endParaRPr>
            </a:p>
          </p:txBody>
        </p:sp>
        <p:sp>
          <p:nvSpPr>
            <p:cNvPr id="6194" name="Text Box 13"/>
            <p:cNvSpPr txBox="1">
              <a:spLocks noChangeArrowheads="1"/>
            </p:cNvSpPr>
            <p:nvPr/>
          </p:nvSpPr>
          <p:spPr bwMode="gray">
            <a:xfrm>
              <a:off x="1931988" y="1524000"/>
              <a:ext cx="354012" cy="457200"/>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1</a:t>
              </a:r>
            </a:p>
          </p:txBody>
        </p:sp>
      </p:grpSp>
      <p:grpSp>
        <p:nvGrpSpPr>
          <p:cNvPr id="4" name="组合 41"/>
          <p:cNvGrpSpPr>
            <a:grpSpLocks/>
          </p:cNvGrpSpPr>
          <p:nvPr/>
        </p:nvGrpSpPr>
        <p:grpSpPr bwMode="auto">
          <a:xfrm>
            <a:off x="1752600" y="2438400"/>
            <a:ext cx="5486400" cy="665163"/>
            <a:chOff x="1752600" y="2438400"/>
            <a:chExt cx="5486400" cy="665163"/>
          </a:xfrm>
        </p:grpSpPr>
        <p:grpSp>
          <p:nvGrpSpPr>
            <p:cNvPr id="6182" name="Group 7"/>
            <p:cNvGrpSpPr>
              <a:grpSpLocks/>
            </p:cNvGrpSpPr>
            <p:nvPr/>
          </p:nvGrpSpPr>
          <p:grpSpPr bwMode="auto">
            <a:xfrm>
              <a:off x="1752600" y="2438400"/>
              <a:ext cx="762000" cy="665163"/>
              <a:chOff x="3174" y="2656"/>
              <a:chExt cx="1549" cy="1351"/>
            </a:xfrm>
          </p:grpSpPr>
          <p:sp>
            <p:nvSpPr>
              <p:cNvPr id="618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618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p>
            </p:txBody>
          </p:sp>
        </p:grpSp>
        <p:sp>
          <p:nvSpPr>
            <p:cNvPr id="6183" name="Text Box 16"/>
            <p:cNvSpPr txBox="1">
              <a:spLocks noChangeArrowheads="1"/>
            </p:cNvSpPr>
            <p:nvPr/>
          </p:nvSpPr>
          <p:spPr bwMode="gray">
            <a:xfrm>
              <a:off x="1981200" y="2514600"/>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2</a:t>
              </a:r>
            </a:p>
          </p:txBody>
        </p:sp>
        <p:sp>
          <p:nvSpPr>
            <p:cNvPr id="40986" name="Text Box 26"/>
            <p:cNvSpPr txBox="1">
              <a:spLocks noChangeArrowheads="1"/>
            </p:cNvSpPr>
            <p:nvPr/>
          </p:nvSpPr>
          <p:spPr bwMode="auto">
            <a:xfrm>
              <a:off x="2667000" y="2447925"/>
              <a:ext cx="4572000" cy="523875"/>
            </a:xfrm>
            <a:prstGeom prst="rect">
              <a:avLst/>
            </a:prstGeom>
            <a:gradFill flip="none" rotWithShape="1">
              <a:gsLst>
                <a:gs pos="22000">
                  <a:srgbClr val="FFC000">
                    <a:alpha val="71000"/>
                  </a:srgbClr>
                </a:gs>
                <a:gs pos="50000">
                  <a:srgbClr val="9CB86E"/>
                </a:gs>
                <a:gs pos="100000">
                  <a:srgbClr val="156B13"/>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en-US" altLang="zh-CN" sz="2800" b="1" dirty="0">
                  <a:effectLst>
                    <a:outerShdw blurRad="38100" dist="38100" dir="2700000" algn="tl">
                      <a:srgbClr val="000000">
                        <a:alpha val="43137"/>
                      </a:srgbClr>
                    </a:outerShdw>
                  </a:effectLst>
                  <a:latin typeface="Comic Sans MS" pitchFamily="66" charset="0"/>
                  <a:ea typeface="微软雅黑" pitchFamily="34" charset="-122"/>
                </a:rPr>
                <a:t>Theory &amp; Method</a:t>
              </a:r>
              <a:endParaRPr lang="zh-CN" altLang="zh-CN" sz="2800" b="1" dirty="0">
                <a:effectLst>
                  <a:outerShdw blurRad="38100" dist="38100" dir="2700000" algn="tl">
                    <a:srgbClr val="000000">
                      <a:alpha val="43137"/>
                    </a:srgbClr>
                  </a:outerShdw>
                </a:effectLst>
                <a:latin typeface="Comic Sans MS" pitchFamily="66" charset="0"/>
                <a:ea typeface="微软雅黑" pitchFamily="34" charset="-122"/>
              </a:endParaRPr>
            </a:p>
          </p:txBody>
        </p:sp>
      </p:grpSp>
      <p:grpSp>
        <p:nvGrpSpPr>
          <p:cNvPr id="6" name="组合 42"/>
          <p:cNvGrpSpPr>
            <a:grpSpLocks/>
          </p:cNvGrpSpPr>
          <p:nvPr/>
        </p:nvGrpSpPr>
        <p:grpSpPr bwMode="auto">
          <a:xfrm>
            <a:off x="1752600" y="3276600"/>
            <a:ext cx="5486400" cy="665163"/>
            <a:chOff x="1752600" y="3276600"/>
            <a:chExt cx="5486400" cy="665163"/>
          </a:xfrm>
        </p:grpSpPr>
        <p:sp>
          <p:nvSpPr>
            <p:cNvPr id="40975" name="Text Box 15"/>
            <p:cNvSpPr txBox="1">
              <a:spLocks noChangeArrowheads="1"/>
            </p:cNvSpPr>
            <p:nvPr/>
          </p:nvSpPr>
          <p:spPr bwMode="auto">
            <a:xfrm>
              <a:off x="2667000" y="3362325"/>
              <a:ext cx="4572000" cy="523875"/>
            </a:xfrm>
            <a:prstGeom prst="rect">
              <a:avLst/>
            </a:prstGeom>
            <a:gradFill>
              <a:gsLst>
                <a:gs pos="0">
                  <a:srgbClr val="DDEBCF"/>
                </a:gs>
                <a:gs pos="50000">
                  <a:srgbClr val="9CB86E"/>
                </a:gs>
                <a:gs pos="100000">
                  <a:srgbClr val="156B13"/>
                </a:gs>
              </a:gsLst>
              <a:lin ang="16200000" scaled="0"/>
            </a:grad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r>
                <a:rPr lang="en-US" altLang="zh-CN" sz="2800" b="1" dirty="0">
                  <a:effectLst>
                    <a:outerShdw blurRad="38100" dist="38100" dir="2700000" algn="tl">
                      <a:srgbClr val="000000">
                        <a:alpha val="43137"/>
                      </a:srgbClr>
                    </a:outerShdw>
                  </a:effectLst>
                  <a:latin typeface="Comic Sans MS" pitchFamily="66" charset="0"/>
                  <a:ea typeface="微软雅黑" pitchFamily="34" charset="-122"/>
                </a:rPr>
                <a:t>Results &amp; Discussion</a:t>
              </a:r>
              <a:endParaRPr lang="zh-CN" altLang="zh-CN" sz="2800" b="1" dirty="0">
                <a:effectLst>
                  <a:outerShdw blurRad="38100" dist="38100" dir="2700000" algn="tl">
                    <a:srgbClr val="000000">
                      <a:alpha val="43137"/>
                    </a:srgbClr>
                  </a:outerShdw>
                </a:effectLst>
                <a:latin typeface="Comic Sans MS" pitchFamily="66" charset="0"/>
                <a:ea typeface="微软雅黑" pitchFamily="34" charset="-122"/>
              </a:endParaRPr>
            </a:p>
          </p:txBody>
        </p:sp>
        <p:grpSp>
          <p:nvGrpSpPr>
            <p:cNvPr id="6177" name="Group 17"/>
            <p:cNvGrpSpPr>
              <a:grpSpLocks/>
            </p:cNvGrpSpPr>
            <p:nvPr/>
          </p:nvGrpSpPr>
          <p:grpSpPr bwMode="auto">
            <a:xfrm>
              <a:off x="1752600" y="3276600"/>
              <a:ext cx="762000" cy="665163"/>
              <a:chOff x="1110" y="2656"/>
              <a:chExt cx="1549" cy="1351"/>
            </a:xfrm>
          </p:grpSpPr>
          <p:sp>
            <p:nvSpPr>
              <p:cNvPr id="6179"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6180"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p:spPr>
            <p:txBody>
              <a:bodyPr wrap="none" anchor="ctr"/>
              <a:lstStyle/>
              <a:p>
                <a:pPr>
                  <a:defRPr/>
                </a:pPr>
                <a:endParaRPr lang="zh-CN" altLang="en-US"/>
              </a:p>
            </p:txBody>
          </p:sp>
        </p:grpSp>
        <p:sp>
          <p:nvSpPr>
            <p:cNvPr id="6178" name="Text Box 27"/>
            <p:cNvSpPr txBox="1">
              <a:spLocks noChangeArrowheads="1"/>
            </p:cNvSpPr>
            <p:nvPr/>
          </p:nvSpPr>
          <p:spPr bwMode="gray">
            <a:xfrm>
              <a:off x="2008188" y="3352800"/>
              <a:ext cx="354012" cy="457200"/>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3</a:t>
              </a:r>
            </a:p>
          </p:txBody>
        </p:sp>
      </p:grpSp>
      <p:grpSp>
        <p:nvGrpSpPr>
          <p:cNvPr id="8" name="组合 43"/>
          <p:cNvGrpSpPr>
            <a:grpSpLocks/>
          </p:cNvGrpSpPr>
          <p:nvPr/>
        </p:nvGrpSpPr>
        <p:grpSpPr bwMode="auto">
          <a:xfrm>
            <a:off x="1752600" y="4114800"/>
            <a:ext cx="5486400" cy="665163"/>
            <a:chOff x="1752600" y="4114800"/>
            <a:chExt cx="5486400" cy="665163"/>
          </a:xfrm>
        </p:grpSpPr>
        <p:grpSp>
          <p:nvGrpSpPr>
            <p:cNvPr id="6166" name="Group 21"/>
            <p:cNvGrpSpPr>
              <a:grpSpLocks/>
            </p:cNvGrpSpPr>
            <p:nvPr/>
          </p:nvGrpSpPr>
          <p:grpSpPr bwMode="auto">
            <a:xfrm>
              <a:off x="1752600" y="4114800"/>
              <a:ext cx="762000" cy="665163"/>
              <a:chOff x="3174" y="2656"/>
              <a:chExt cx="1549" cy="1351"/>
            </a:xfrm>
          </p:grpSpPr>
          <p:sp>
            <p:nvSpPr>
              <p:cNvPr id="6171"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6172"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p>
            </p:txBody>
          </p:sp>
        </p:grpSp>
        <p:sp>
          <p:nvSpPr>
            <p:cNvPr id="40989" name="Text Box 29"/>
            <p:cNvSpPr txBox="1">
              <a:spLocks noChangeArrowheads="1"/>
            </p:cNvSpPr>
            <p:nvPr/>
          </p:nvSpPr>
          <p:spPr bwMode="auto">
            <a:xfrm>
              <a:off x="2667000" y="4191000"/>
              <a:ext cx="4572000" cy="523220"/>
            </a:xfrm>
            <a:prstGeom prst="rect">
              <a:avLst/>
            </a:prstGeom>
            <a:gradFill flip="none" rotWithShape="1">
              <a:gsLst>
                <a:gs pos="22000">
                  <a:srgbClr val="00B0F0"/>
                </a:gs>
                <a:gs pos="50000">
                  <a:srgbClr val="9CB86E"/>
                </a:gs>
                <a:gs pos="100000">
                  <a:srgbClr val="156B13"/>
                </a:gs>
              </a:gsLst>
              <a:path path="circle">
                <a:fillToRect l="100000" t="100000"/>
              </a:path>
              <a:tileRect r="-100000" b="-100000"/>
            </a:gradFill>
            <a:ln w="9525" algn="ctr">
              <a:noFill/>
              <a:miter lim="800000"/>
              <a:headEnd/>
              <a:tailEnd/>
            </a:ln>
            <a:effectLst/>
          </p:spPr>
          <p:txBody>
            <a:bodyPr>
              <a:spAutoFit/>
            </a:bodyPr>
            <a:lstStyle/>
            <a:p>
              <a:pPr algn="ctr">
                <a:spcBef>
                  <a:spcPct val="50000"/>
                </a:spcBef>
                <a:defRPr/>
              </a:pPr>
              <a:r>
                <a:rPr lang="en-US" altLang="zh-CN" sz="2800" b="1" dirty="0">
                  <a:effectLst>
                    <a:outerShdw blurRad="38100" dist="38100" dir="2700000" algn="tl">
                      <a:srgbClr val="000000">
                        <a:alpha val="43137"/>
                      </a:srgbClr>
                    </a:outerShdw>
                  </a:effectLst>
                  <a:latin typeface="Comic Sans MS" pitchFamily="66" charset="0"/>
                  <a:ea typeface="微软雅黑" pitchFamily="34" charset="-122"/>
                </a:rPr>
                <a:t>Conclusion</a:t>
              </a:r>
              <a:endParaRPr lang="zh-CN" altLang="zh-CN" sz="2800" b="1" dirty="0">
                <a:effectLst>
                  <a:outerShdw blurRad="38100" dist="38100" dir="2700000" algn="tl">
                    <a:srgbClr val="000000">
                      <a:alpha val="43137"/>
                    </a:srgbClr>
                  </a:outerShdw>
                </a:effectLst>
                <a:latin typeface="Comic Sans MS" pitchFamily="66" charset="0"/>
                <a:ea typeface="微软雅黑" pitchFamily="34" charset="-122"/>
              </a:endParaRPr>
            </a:p>
          </p:txBody>
        </p:sp>
        <p:sp>
          <p:nvSpPr>
            <p:cNvPr id="6170" name="Text Box 30"/>
            <p:cNvSpPr txBox="1">
              <a:spLocks noChangeArrowheads="1"/>
            </p:cNvSpPr>
            <p:nvPr/>
          </p:nvSpPr>
          <p:spPr bwMode="gray">
            <a:xfrm>
              <a:off x="1981200" y="4191000"/>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4</a:t>
              </a:r>
            </a:p>
          </p:txBody>
        </p:sp>
      </p:grpSp>
      <p:grpSp>
        <p:nvGrpSpPr>
          <p:cNvPr id="10" name="组合 45"/>
          <p:cNvGrpSpPr>
            <a:grpSpLocks/>
          </p:cNvGrpSpPr>
          <p:nvPr/>
        </p:nvGrpSpPr>
        <p:grpSpPr bwMode="auto">
          <a:xfrm>
            <a:off x="1752600" y="5659438"/>
            <a:ext cx="5486400" cy="665162"/>
            <a:chOff x="1752600" y="5659438"/>
            <a:chExt cx="5486400" cy="665162"/>
          </a:xfrm>
        </p:grpSpPr>
        <p:grpSp>
          <p:nvGrpSpPr>
            <p:cNvPr id="6160" name="Group 21"/>
            <p:cNvGrpSpPr>
              <a:grpSpLocks/>
            </p:cNvGrpSpPr>
            <p:nvPr/>
          </p:nvGrpSpPr>
          <p:grpSpPr bwMode="auto">
            <a:xfrm>
              <a:off x="1752600" y="5659438"/>
              <a:ext cx="762000" cy="665162"/>
              <a:chOff x="3174" y="2656"/>
              <a:chExt cx="1549" cy="1351"/>
            </a:xfrm>
          </p:grpSpPr>
          <p:sp>
            <p:nvSpPr>
              <p:cNvPr id="6163"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6164"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3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p>
            </p:txBody>
          </p:sp>
        </p:grpSp>
        <p:sp>
          <p:nvSpPr>
            <p:cNvPr id="6161" name="矩形 34"/>
            <p:cNvSpPr>
              <a:spLocks noChangeArrowheads="1"/>
            </p:cNvSpPr>
            <p:nvPr/>
          </p:nvSpPr>
          <p:spPr bwMode="auto">
            <a:xfrm>
              <a:off x="1905000" y="5786438"/>
              <a:ext cx="457200" cy="461962"/>
            </a:xfrm>
            <a:prstGeom prst="rect">
              <a:avLst/>
            </a:prstGeom>
            <a:noFill/>
            <a:ln w="9525">
              <a:noFill/>
              <a:miter lim="800000"/>
              <a:headEnd/>
              <a:tailEnd/>
            </a:ln>
          </p:spPr>
          <p:txBody>
            <a:bodyPr>
              <a:spAutoFit/>
            </a:bodyPr>
            <a:lstStyle/>
            <a:p>
              <a:pPr algn="ctr" eaLnBrk="0" hangingPunct="0"/>
              <a:r>
                <a:rPr lang="en-US" altLang="zh-CN" sz="2400" b="1">
                  <a:solidFill>
                    <a:schemeClr val="bg1"/>
                  </a:solidFill>
                </a:rPr>
                <a:t>6</a:t>
              </a:r>
            </a:p>
          </p:txBody>
        </p:sp>
        <p:sp>
          <p:nvSpPr>
            <p:cNvPr id="36" name="Text Box 29"/>
            <p:cNvSpPr txBox="1">
              <a:spLocks noChangeArrowheads="1"/>
            </p:cNvSpPr>
            <p:nvPr/>
          </p:nvSpPr>
          <p:spPr bwMode="auto">
            <a:xfrm>
              <a:off x="2667000" y="5724525"/>
              <a:ext cx="4572000" cy="523875"/>
            </a:xfrm>
            <a:prstGeom prst="rect">
              <a:avLst/>
            </a:prstGeom>
            <a:gradFill flip="none" rotWithShape="1">
              <a:gsLst>
                <a:gs pos="22000">
                  <a:schemeClr val="accent6">
                    <a:lumMod val="50000"/>
                  </a:schemeClr>
                </a:gs>
                <a:gs pos="50000">
                  <a:srgbClr val="9CB86E"/>
                </a:gs>
                <a:gs pos="100000">
                  <a:srgbClr val="156B13"/>
                </a:gs>
              </a:gsLst>
              <a:lin ang="2700000" scaled="1"/>
              <a:tileRect/>
            </a:gradFill>
            <a:ln w="9525" algn="ctr">
              <a:noFill/>
              <a:miter lim="800000"/>
              <a:headEnd/>
              <a:tailEnd/>
            </a:ln>
            <a:effectLst/>
          </p:spPr>
          <p:txBody>
            <a:bodyPr>
              <a:spAutoFit/>
            </a:bodyPr>
            <a:lstStyle/>
            <a:p>
              <a:pPr algn="ctr">
                <a:spcBef>
                  <a:spcPct val="50000"/>
                </a:spcBef>
                <a:defRPr/>
              </a:pPr>
              <a:r>
                <a:rPr lang="en-US" altLang="zh-CN" sz="2800" b="1" dirty="0">
                  <a:effectLst>
                    <a:outerShdw blurRad="38100" dist="38100" dir="2700000" algn="tl">
                      <a:srgbClr val="000000">
                        <a:alpha val="43137"/>
                      </a:srgbClr>
                    </a:outerShdw>
                  </a:effectLst>
                  <a:latin typeface="Comic Sans MS" pitchFamily="66" charset="0"/>
                  <a:ea typeface="微软雅黑" pitchFamily="34" charset="-122"/>
                </a:rPr>
                <a:t>References</a:t>
              </a:r>
              <a:endParaRPr lang="zh-CN" altLang="zh-CN" sz="2800" b="1" dirty="0">
                <a:effectLst>
                  <a:outerShdw blurRad="38100" dist="38100" dir="2700000" algn="tl">
                    <a:srgbClr val="000000">
                      <a:alpha val="43137"/>
                    </a:srgbClr>
                  </a:outerShdw>
                </a:effectLst>
                <a:latin typeface="Comic Sans MS" pitchFamily="66" charset="0"/>
                <a:ea typeface="微软雅黑" pitchFamily="34" charset="-122"/>
              </a:endParaRPr>
            </a:p>
          </p:txBody>
        </p:sp>
      </p:grpSp>
      <p:grpSp>
        <p:nvGrpSpPr>
          <p:cNvPr id="12" name="组合 44"/>
          <p:cNvGrpSpPr>
            <a:grpSpLocks/>
          </p:cNvGrpSpPr>
          <p:nvPr/>
        </p:nvGrpSpPr>
        <p:grpSpPr bwMode="auto">
          <a:xfrm>
            <a:off x="1752600" y="4876800"/>
            <a:ext cx="5486400" cy="665163"/>
            <a:chOff x="1752600" y="4876800"/>
            <a:chExt cx="5486400" cy="665163"/>
          </a:xfrm>
        </p:grpSpPr>
        <p:grpSp>
          <p:nvGrpSpPr>
            <p:cNvPr id="6154" name="Group 21"/>
            <p:cNvGrpSpPr>
              <a:grpSpLocks/>
            </p:cNvGrpSpPr>
            <p:nvPr/>
          </p:nvGrpSpPr>
          <p:grpSpPr bwMode="auto">
            <a:xfrm>
              <a:off x="1752600" y="4876800"/>
              <a:ext cx="762000" cy="665163"/>
              <a:chOff x="3174" y="2656"/>
              <a:chExt cx="1549" cy="1351"/>
            </a:xfrm>
          </p:grpSpPr>
          <p:sp>
            <p:nvSpPr>
              <p:cNvPr id="615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615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38"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p>
            </p:txBody>
          </p:sp>
        </p:grpSp>
        <p:sp>
          <p:nvSpPr>
            <p:cNvPr id="6155" name="矩形 34"/>
            <p:cNvSpPr>
              <a:spLocks noChangeArrowheads="1"/>
            </p:cNvSpPr>
            <p:nvPr/>
          </p:nvSpPr>
          <p:spPr bwMode="auto">
            <a:xfrm>
              <a:off x="1905000" y="4953000"/>
              <a:ext cx="457200" cy="461963"/>
            </a:xfrm>
            <a:prstGeom prst="rect">
              <a:avLst/>
            </a:prstGeom>
            <a:noFill/>
            <a:ln w="9525">
              <a:noFill/>
              <a:miter lim="800000"/>
              <a:headEnd/>
              <a:tailEnd/>
            </a:ln>
          </p:spPr>
          <p:txBody>
            <a:bodyPr>
              <a:spAutoFit/>
            </a:bodyPr>
            <a:lstStyle/>
            <a:p>
              <a:pPr algn="ctr" eaLnBrk="0" hangingPunct="0"/>
              <a:r>
                <a:rPr lang="en-US" altLang="zh-CN" sz="2400" b="1">
                  <a:solidFill>
                    <a:schemeClr val="bg1"/>
                  </a:solidFill>
                </a:rPr>
                <a:t>5</a:t>
              </a:r>
            </a:p>
          </p:txBody>
        </p:sp>
        <p:sp>
          <p:nvSpPr>
            <p:cNvPr id="40" name="Text Box 29"/>
            <p:cNvSpPr txBox="1">
              <a:spLocks noChangeArrowheads="1"/>
            </p:cNvSpPr>
            <p:nvPr/>
          </p:nvSpPr>
          <p:spPr bwMode="auto">
            <a:xfrm>
              <a:off x="2667000" y="4953000"/>
              <a:ext cx="4572000" cy="523875"/>
            </a:xfrm>
            <a:prstGeom prst="rect">
              <a:avLst/>
            </a:prstGeom>
            <a:gradFill flip="none" rotWithShape="1">
              <a:gsLst>
                <a:gs pos="22000">
                  <a:schemeClr val="accent6">
                    <a:lumMod val="50000"/>
                  </a:schemeClr>
                </a:gs>
                <a:gs pos="50000">
                  <a:srgbClr val="9CB86E"/>
                </a:gs>
                <a:gs pos="100000">
                  <a:srgbClr val="156B13"/>
                </a:gs>
              </a:gsLst>
              <a:lin ang="5400000" scaled="0"/>
              <a:tileRect/>
            </a:gradFill>
            <a:ln w="9525" algn="ctr">
              <a:noFill/>
              <a:miter lim="800000"/>
              <a:headEnd/>
              <a:tailEnd/>
            </a:ln>
            <a:effectLst/>
          </p:spPr>
          <p:txBody>
            <a:bodyPr>
              <a:spAutoFit/>
            </a:bodyPr>
            <a:lstStyle/>
            <a:p>
              <a:pPr algn="ctr">
                <a:spcBef>
                  <a:spcPct val="50000"/>
                </a:spcBef>
                <a:defRPr/>
              </a:pPr>
              <a:r>
                <a:rPr lang="en-US" altLang="zh-CN" sz="2800" b="1" dirty="0" err="1">
                  <a:effectLst>
                    <a:outerShdw blurRad="38100" dist="38100" dir="2700000" algn="tl">
                      <a:srgbClr val="000000">
                        <a:alpha val="43137"/>
                      </a:srgbClr>
                    </a:outerShdw>
                  </a:effectLst>
                  <a:latin typeface="Comic Sans MS" pitchFamily="66" charset="0"/>
                  <a:ea typeface="微软雅黑" pitchFamily="34" charset="-122"/>
                </a:rPr>
                <a:t>Achnowledgements</a:t>
              </a:r>
              <a:endParaRPr lang="zh-CN" altLang="zh-CN" sz="2800" b="1" dirty="0">
                <a:effectLst>
                  <a:outerShdw blurRad="38100" dist="38100" dir="2700000" algn="tl">
                    <a:srgbClr val="000000">
                      <a:alpha val="43137"/>
                    </a:srgbClr>
                  </a:outerShdw>
                </a:effectLst>
                <a:latin typeface="Comic Sans MS" pitchFamily="66" charset="0"/>
                <a:ea typeface="微软雅黑" pitchFamily="34" charset="-122"/>
              </a:endParaRPr>
            </a:p>
          </p:txBody>
        </p:sp>
      </p:grpSp>
      <p:pic>
        <p:nvPicPr>
          <p:cNvPr id="6153" name="Picture 8" descr="C:\Users\Administrator\Desktop\校徽.gif"/>
          <p:cNvPicPr>
            <a:picLocks noChangeAspect="1" noChangeArrowheads="1"/>
          </p:cNvPicPr>
          <p:nvPr/>
        </p:nvPicPr>
        <p:blipFill>
          <a:blip r:embed="rId3"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spcBef>
                <a:spcPct val="50000"/>
              </a:spcBef>
            </a:pPr>
            <a:r>
              <a:rPr lang="en-US" altLang="zh-CN" smtClean="0">
                <a:solidFill>
                  <a:srgbClr val="FF0000"/>
                </a:solidFill>
                <a:latin typeface="Comic Sans MS" pitchFamily="66" charset="0"/>
                <a:ea typeface="华文隶书" pitchFamily="2" charset="-122"/>
              </a:rPr>
              <a:t>Introduction</a:t>
            </a:r>
            <a:endParaRPr lang="zh-CN" altLang="zh-CN" smtClean="0">
              <a:solidFill>
                <a:srgbClr val="FF0000"/>
              </a:solidFill>
              <a:latin typeface="Comic Sans MS" pitchFamily="66" charset="0"/>
              <a:ea typeface="华文隶书" pitchFamily="2" charset="-122"/>
            </a:endParaRPr>
          </a:p>
        </p:txBody>
      </p:sp>
      <p:sp>
        <p:nvSpPr>
          <p:cNvPr id="7171" name="Rectangle 3"/>
          <p:cNvSpPr>
            <a:spLocks noGrp="1" noChangeArrowheads="1"/>
          </p:cNvSpPr>
          <p:nvPr>
            <p:ph type="body" idx="1"/>
          </p:nvPr>
        </p:nvSpPr>
        <p:spPr>
          <a:xfrm>
            <a:off x="2362200" y="6096000"/>
            <a:ext cx="4648200" cy="533400"/>
          </a:xfrm>
        </p:spPr>
        <p:txBody>
          <a:bodyPr/>
          <a:lstStyle/>
          <a:p>
            <a:pPr eaLnBrk="1" hangingPunct="1">
              <a:buFont typeface="Wingdings" pitchFamily="2" charset="2"/>
              <a:buNone/>
            </a:pPr>
            <a:r>
              <a:rPr lang="en-US" altLang="zh-CN" sz="2400" b="1" smtClean="0">
                <a:latin typeface="Times New Roman" pitchFamily="18" charset="0"/>
                <a:ea typeface="宋体" pitchFamily="2" charset="-122"/>
                <a:cs typeface="Times New Roman" pitchFamily="18" charset="0"/>
              </a:rPr>
              <a:t>Fig.1 Different Size of Flanges</a:t>
            </a:r>
            <a:endParaRPr lang="zh-CN" altLang="en-US" sz="2400" b="1" smtClean="0">
              <a:latin typeface="Times New Roman" pitchFamily="18" charset="0"/>
              <a:ea typeface="宋体" pitchFamily="2" charset="-122"/>
              <a:cs typeface="Times New Roman" pitchFamily="18" charset="0"/>
            </a:endParaRPr>
          </a:p>
        </p:txBody>
      </p:sp>
      <p:pic>
        <p:nvPicPr>
          <p:cNvPr id="7172" name="Picture 4" descr="C:\Documents and Settings\Administrator\桌面\法兰.jpg"/>
          <p:cNvPicPr>
            <a:picLocks noChangeAspect="1" noChangeArrowheads="1"/>
          </p:cNvPicPr>
          <p:nvPr/>
        </p:nvPicPr>
        <p:blipFill>
          <a:blip r:embed="rId3" cstate="print"/>
          <a:srcRect/>
          <a:stretch>
            <a:fillRect/>
          </a:stretch>
        </p:blipFill>
        <p:spPr bwMode="auto">
          <a:xfrm>
            <a:off x="1219200" y="1295400"/>
            <a:ext cx="3148013" cy="2362200"/>
          </a:xfrm>
          <a:prstGeom prst="rect">
            <a:avLst/>
          </a:prstGeom>
          <a:noFill/>
          <a:ln w="9525">
            <a:noFill/>
            <a:miter lim="800000"/>
            <a:headEnd/>
            <a:tailEnd/>
          </a:ln>
        </p:spPr>
      </p:pic>
      <p:pic>
        <p:nvPicPr>
          <p:cNvPr id="7173" name="Picture 5" descr="C:\Documents and Settings\Administrator\桌面\泛滥2.jpg"/>
          <p:cNvPicPr>
            <a:picLocks noChangeAspect="1" noChangeArrowheads="1"/>
          </p:cNvPicPr>
          <p:nvPr/>
        </p:nvPicPr>
        <p:blipFill>
          <a:blip r:embed="rId4" cstate="print"/>
          <a:srcRect/>
          <a:stretch>
            <a:fillRect/>
          </a:stretch>
        </p:blipFill>
        <p:spPr bwMode="auto">
          <a:xfrm>
            <a:off x="4689475" y="1295400"/>
            <a:ext cx="3159125" cy="2362200"/>
          </a:xfrm>
          <a:prstGeom prst="rect">
            <a:avLst/>
          </a:prstGeom>
          <a:noFill/>
          <a:ln w="9525">
            <a:noFill/>
            <a:miter lim="800000"/>
            <a:headEnd/>
            <a:tailEnd/>
          </a:ln>
        </p:spPr>
      </p:pic>
      <p:pic>
        <p:nvPicPr>
          <p:cNvPr id="7174" name="Picture 21"/>
          <p:cNvPicPr preferRelativeResize="0">
            <a:picLocks noChangeArrowheads="1"/>
          </p:cNvPicPr>
          <p:nvPr/>
        </p:nvPicPr>
        <p:blipFill>
          <a:blip r:embed="rId5" cstate="print"/>
          <a:srcRect/>
          <a:stretch>
            <a:fillRect/>
          </a:stretch>
        </p:blipFill>
        <p:spPr bwMode="auto">
          <a:xfrm>
            <a:off x="1219200" y="3733800"/>
            <a:ext cx="3160713" cy="2362200"/>
          </a:xfrm>
          <a:prstGeom prst="rect">
            <a:avLst/>
          </a:prstGeom>
          <a:noFill/>
          <a:ln w="9525">
            <a:noFill/>
            <a:miter lim="800000"/>
            <a:headEnd/>
            <a:tailEnd/>
          </a:ln>
        </p:spPr>
      </p:pic>
      <p:pic>
        <p:nvPicPr>
          <p:cNvPr id="7175" name="Picture 17"/>
          <p:cNvPicPr preferRelativeResize="0">
            <a:picLocks noChangeArrowheads="1"/>
          </p:cNvPicPr>
          <p:nvPr/>
        </p:nvPicPr>
        <p:blipFill>
          <a:blip r:embed="rId6" cstate="print"/>
          <a:srcRect/>
          <a:stretch>
            <a:fillRect/>
          </a:stretch>
        </p:blipFill>
        <p:spPr bwMode="auto">
          <a:xfrm>
            <a:off x="4913313" y="3733800"/>
            <a:ext cx="2630487" cy="2362200"/>
          </a:xfrm>
          <a:prstGeom prst="rect">
            <a:avLst/>
          </a:prstGeom>
          <a:noFill/>
          <a:ln w="9525">
            <a:noFill/>
            <a:miter lim="800000"/>
            <a:headEnd/>
            <a:tailEnd/>
          </a:ln>
        </p:spPr>
      </p:pic>
      <p:pic>
        <p:nvPicPr>
          <p:cNvPr id="7176" name="Picture 8" descr="C:\Users\Administrator\Desktop\校徽.gif"/>
          <p:cNvPicPr>
            <a:picLocks noChangeAspect="1" noChangeArrowheads="1"/>
          </p:cNvPicPr>
          <p:nvPr/>
        </p:nvPicPr>
        <p:blipFill>
          <a:blip r:embed="rId7"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371600" y="487363"/>
            <a:ext cx="6154738" cy="579437"/>
          </a:xfrm>
          <a:prstGeom prst="rect">
            <a:avLst/>
          </a:prstGeom>
          <a:noFill/>
          <a:ln w="19050" algn="ctr">
            <a:noFill/>
            <a:miter lim="800000"/>
            <a:headEnd/>
            <a:tailEnd/>
          </a:ln>
        </p:spPr>
        <p:txBody>
          <a:bodyPr>
            <a:spAutoFit/>
          </a:bodyPr>
          <a:lstStyle/>
          <a:p>
            <a:r>
              <a:rPr lang="en-US" altLang="zh-CN" sz="3200">
                <a:solidFill>
                  <a:srgbClr val="FF0000"/>
                </a:solidFill>
                <a:latin typeface="Comic Sans MS" pitchFamily="66" charset="0"/>
                <a:ea typeface="华文隶书" pitchFamily="2" charset="-122"/>
              </a:rPr>
              <a:t>Introduction</a:t>
            </a:r>
            <a:endParaRPr kumimoji="1" lang="zh-CN" altLang="en-US" sz="3200">
              <a:solidFill>
                <a:srgbClr val="FF0000"/>
              </a:solidFill>
            </a:endParaRPr>
          </a:p>
        </p:txBody>
      </p:sp>
      <p:grpSp>
        <p:nvGrpSpPr>
          <p:cNvPr id="8195" name="Group 33"/>
          <p:cNvGrpSpPr>
            <a:grpSpLocks/>
          </p:cNvGrpSpPr>
          <p:nvPr/>
        </p:nvGrpSpPr>
        <p:grpSpPr bwMode="auto">
          <a:xfrm>
            <a:off x="250825" y="1103313"/>
            <a:ext cx="8632825" cy="1258887"/>
            <a:chOff x="158" y="641"/>
            <a:chExt cx="5438" cy="793"/>
          </a:xfrm>
        </p:grpSpPr>
        <p:pic>
          <p:nvPicPr>
            <p:cNvPr id="8245" name="Picture 6" descr="冶炼"/>
            <p:cNvPicPr>
              <a:picLocks noChangeAspect="1" noChangeArrowheads="1"/>
            </p:cNvPicPr>
            <p:nvPr/>
          </p:nvPicPr>
          <p:blipFill>
            <a:blip r:embed="rId2" cstate="print"/>
            <a:srcRect/>
            <a:stretch>
              <a:fillRect/>
            </a:stretch>
          </p:blipFill>
          <p:spPr bwMode="auto">
            <a:xfrm>
              <a:off x="158" y="641"/>
              <a:ext cx="1192" cy="793"/>
            </a:xfrm>
            <a:prstGeom prst="rect">
              <a:avLst/>
            </a:prstGeom>
            <a:noFill/>
            <a:ln w="9525">
              <a:noFill/>
              <a:miter lim="800000"/>
              <a:headEnd/>
              <a:tailEnd/>
            </a:ln>
          </p:spPr>
        </p:pic>
        <p:pic>
          <p:nvPicPr>
            <p:cNvPr id="8246" name="Picture 7" descr="铸锭"/>
            <p:cNvPicPr>
              <a:picLocks noChangeAspect="1" noChangeArrowheads="1"/>
            </p:cNvPicPr>
            <p:nvPr/>
          </p:nvPicPr>
          <p:blipFill>
            <a:blip r:embed="rId3" cstate="print"/>
            <a:srcRect/>
            <a:stretch>
              <a:fillRect/>
            </a:stretch>
          </p:blipFill>
          <p:spPr bwMode="auto">
            <a:xfrm>
              <a:off x="1776" y="641"/>
              <a:ext cx="995" cy="793"/>
            </a:xfrm>
            <a:prstGeom prst="rect">
              <a:avLst/>
            </a:prstGeom>
            <a:noFill/>
            <a:ln w="9525">
              <a:noFill/>
              <a:miter lim="800000"/>
              <a:headEnd/>
              <a:tailEnd/>
            </a:ln>
          </p:spPr>
        </p:pic>
        <p:pic>
          <p:nvPicPr>
            <p:cNvPr id="8247" name="Picture 8" descr="开坯"/>
            <p:cNvPicPr>
              <a:picLocks noChangeAspect="1" noChangeArrowheads="1"/>
            </p:cNvPicPr>
            <p:nvPr/>
          </p:nvPicPr>
          <p:blipFill>
            <a:blip r:embed="rId4" cstate="print"/>
            <a:srcRect/>
            <a:stretch>
              <a:fillRect/>
            </a:stretch>
          </p:blipFill>
          <p:spPr bwMode="auto">
            <a:xfrm>
              <a:off x="3197" y="641"/>
              <a:ext cx="798" cy="793"/>
            </a:xfrm>
            <a:prstGeom prst="rect">
              <a:avLst/>
            </a:prstGeom>
            <a:noFill/>
            <a:ln w="9525">
              <a:noFill/>
              <a:miter lim="800000"/>
              <a:headEnd/>
              <a:tailEnd/>
            </a:ln>
          </p:spPr>
        </p:pic>
        <p:pic>
          <p:nvPicPr>
            <p:cNvPr id="8248" name="Picture 9" descr="圆棒料"/>
            <p:cNvPicPr>
              <a:picLocks noChangeAspect="1" noChangeArrowheads="1"/>
            </p:cNvPicPr>
            <p:nvPr/>
          </p:nvPicPr>
          <p:blipFill>
            <a:blip r:embed="rId5" cstate="print"/>
            <a:srcRect/>
            <a:stretch>
              <a:fillRect/>
            </a:stretch>
          </p:blipFill>
          <p:spPr bwMode="auto">
            <a:xfrm>
              <a:off x="4422" y="641"/>
              <a:ext cx="1174" cy="793"/>
            </a:xfrm>
            <a:prstGeom prst="rect">
              <a:avLst/>
            </a:prstGeom>
            <a:noFill/>
            <a:ln w="9525">
              <a:noFill/>
              <a:miter lim="800000"/>
              <a:headEnd/>
              <a:tailEnd/>
            </a:ln>
          </p:spPr>
        </p:pic>
      </p:grpSp>
      <p:sp>
        <p:nvSpPr>
          <p:cNvPr id="644132" name="AutoShape 36"/>
          <p:cNvSpPr>
            <a:spLocks noChangeArrowheads="1"/>
          </p:cNvSpPr>
          <p:nvPr/>
        </p:nvSpPr>
        <p:spPr bwMode="auto">
          <a:xfrm>
            <a:off x="2160588" y="1765300"/>
            <a:ext cx="647700" cy="215900"/>
          </a:xfrm>
          <a:prstGeom prst="rightArrow">
            <a:avLst>
              <a:gd name="adj1" fmla="val 50000"/>
              <a:gd name="adj2" fmla="val 75000"/>
            </a:avLst>
          </a:prstGeom>
          <a:solidFill>
            <a:srgbClr val="008080"/>
          </a:solidFill>
          <a:ln w="9525" algn="ctr">
            <a:noFill/>
            <a:miter lim="800000"/>
            <a:headEnd/>
            <a:tailEnd/>
          </a:ln>
        </p:spPr>
        <p:txBody>
          <a:bodyPr wrap="none" anchor="ctr"/>
          <a:lstStyle/>
          <a:p>
            <a:endParaRPr lang="zh-CN" altLang="en-US"/>
          </a:p>
        </p:txBody>
      </p:sp>
      <p:sp>
        <p:nvSpPr>
          <p:cNvPr id="644134" name="AutoShape 38"/>
          <p:cNvSpPr>
            <a:spLocks noChangeArrowheads="1"/>
          </p:cNvSpPr>
          <p:nvPr/>
        </p:nvSpPr>
        <p:spPr bwMode="auto">
          <a:xfrm>
            <a:off x="6372225" y="1689100"/>
            <a:ext cx="647700" cy="215900"/>
          </a:xfrm>
          <a:prstGeom prst="rightArrow">
            <a:avLst>
              <a:gd name="adj1" fmla="val 50000"/>
              <a:gd name="adj2" fmla="val 75000"/>
            </a:avLst>
          </a:prstGeom>
          <a:solidFill>
            <a:srgbClr val="008080"/>
          </a:solidFill>
          <a:ln w="9525" algn="ctr">
            <a:noFill/>
            <a:miter lim="800000"/>
            <a:headEnd/>
            <a:tailEnd/>
          </a:ln>
        </p:spPr>
        <p:txBody>
          <a:bodyPr wrap="none" anchor="ctr"/>
          <a:lstStyle/>
          <a:p>
            <a:endParaRPr lang="zh-CN" altLang="en-US"/>
          </a:p>
        </p:txBody>
      </p:sp>
      <p:grpSp>
        <p:nvGrpSpPr>
          <p:cNvPr id="8198" name="Group 44"/>
          <p:cNvGrpSpPr>
            <a:grpSpLocks/>
          </p:cNvGrpSpPr>
          <p:nvPr/>
        </p:nvGrpSpPr>
        <p:grpSpPr bwMode="auto">
          <a:xfrm>
            <a:off x="250825" y="4608513"/>
            <a:ext cx="8632825" cy="1258887"/>
            <a:chOff x="158" y="2750"/>
            <a:chExt cx="5438" cy="793"/>
          </a:xfrm>
        </p:grpSpPr>
        <p:sp>
          <p:nvSpPr>
            <p:cNvPr id="8236" name="Rectangle 24"/>
            <p:cNvSpPr>
              <a:spLocks noChangeArrowheads="1"/>
            </p:cNvSpPr>
            <p:nvPr/>
          </p:nvSpPr>
          <p:spPr bwMode="auto">
            <a:xfrm>
              <a:off x="158" y="2750"/>
              <a:ext cx="1192" cy="793"/>
            </a:xfrm>
            <a:prstGeom prst="rect">
              <a:avLst/>
            </a:prstGeom>
            <a:gradFill rotWithShape="1">
              <a:gsLst>
                <a:gs pos="0">
                  <a:srgbClr val="66CCFF"/>
                </a:gs>
                <a:gs pos="50000">
                  <a:srgbClr val="CCECFF"/>
                </a:gs>
                <a:gs pos="100000">
                  <a:srgbClr val="66CCFF"/>
                </a:gs>
              </a:gsLst>
              <a:lin ang="5400000" scaled="1"/>
            </a:gradFill>
            <a:ln w="9525" algn="ctr">
              <a:noFill/>
              <a:miter lim="800000"/>
              <a:headEnd/>
              <a:tailEnd/>
            </a:ln>
          </p:spPr>
          <p:txBody>
            <a:bodyPr wrap="none" anchor="ctr"/>
            <a:lstStyle/>
            <a:p>
              <a:endParaRPr lang="zh-CN" altLang="en-US"/>
            </a:p>
          </p:txBody>
        </p:sp>
        <p:sp>
          <p:nvSpPr>
            <p:cNvPr id="8237" name="Rectangle 25"/>
            <p:cNvSpPr>
              <a:spLocks noChangeArrowheads="1"/>
            </p:cNvSpPr>
            <p:nvPr/>
          </p:nvSpPr>
          <p:spPr bwMode="auto">
            <a:xfrm>
              <a:off x="1776" y="2750"/>
              <a:ext cx="995" cy="793"/>
            </a:xfrm>
            <a:prstGeom prst="rect">
              <a:avLst/>
            </a:prstGeom>
            <a:gradFill rotWithShape="1">
              <a:gsLst>
                <a:gs pos="0">
                  <a:srgbClr val="66CCFF"/>
                </a:gs>
                <a:gs pos="50000">
                  <a:srgbClr val="CCECFF"/>
                </a:gs>
                <a:gs pos="100000">
                  <a:srgbClr val="66CCFF"/>
                </a:gs>
              </a:gsLst>
              <a:lin ang="5400000" scaled="1"/>
            </a:gradFill>
            <a:ln w="9525" algn="ctr">
              <a:noFill/>
              <a:miter lim="800000"/>
              <a:headEnd/>
              <a:tailEnd/>
            </a:ln>
          </p:spPr>
          <p:txBody>
            <a:bodyPr wrap="none" anchor="ctr"/>
            <a:lstStyle/>
            <a:p>
              <a:endParaRPr lang="zh-CN" altLang="en-US"/>
            </a:p>
          </p:txBody>
        </p:sp>
        <p:grpSp>
          <p:nvGrpSpPr>
            <p:cNvPr id="8238" name="Group 29"/>
            <p:cNvGrpSpPr>
              <a:grpSpLocks/>
            </p:cNvGrpSpPr>
            <p:nvPr/>
          </p:nvGrpSpPr>
          <p:grpSpPr bwMode="auto">
            <a:xfrm>
              <a:off x="3197" y="2750"/>
              <a:ext cx="798" cy="793"/>
              <a:chOff x="3148" y="2716"/>
              <a:chExt cx="798" cy="793"/>
            </a:xfrm>
          </p:grpSpPr>
          <p:sp>
            <p:nvSpPr>
              <p:cNvPr id="8243" name="Rectangle 26"/>
              <p:cNvSpPr>
                <a:spLocks noChangeArrowheads="1"/>
              </p:cNvSpPr>
              <p:nvPr/>
            </p:nvSpPr>
            <p:spPr bwMode="auto">
              <a:xfrm>
                <a:off x="3148" y="2716"/>
                <a:ext cx="798" cy="793"/>
              </a:xfrm>
              <a:prstGeom prst="rect">
                <a:avLst/>
              </a:prstGeom>
              <a:gradFill rotWithShape="1">
                <a:gsLst>
                  <a:gs pos="0">
                    <a:srgbClr val="66CCFF"/>
                  </a:gs>
                  <a:gs pos="50000">
                    <a:srgbClr val="CCECFF"/>
                  </a:gs>
                  <a:gs pos="100000">
                    <a:srgbClr val="66CCFF"/>
                  </a:gs>
                </a:gsLst>
                <a:lin ang="5400000" scaled="1"/>
              </a:gradFill>
              <a:ln w="9525" algn="ctr">
                <a:noFill/>
                <a:miter lim="800000"/>
                <a:headEnd/>
                <a:tailEnd/>
              </a:ln>
            </p:spPr>
            <p:txBody>
              <a:bodyPr wrap="none" anchor="ctr"/>
              <a:lstStyle/>
              <a:p>
                <a:endParaRPr lang="zh-CN" altLang="en-US"/>
              </a:p>
            </p:txBody>
          </p:sp>
          <p:pic>
            <p:nvPicPr>
              <p:cNvPr id="8244" name="Picture 16" descr="热辗扩"/>
              <p:cNvPicPr>
                <a:picLocks noChangeArrowheads="1"/>
              </p:cNvPicPr>
              <p:nvPr/>
            </p:nvPicPr>
            <p:blipFill>
              <a:blip r:embed="rId6" cstate="print"/>
              <a:srcRect/>
              <a:stretch>
                <a:fillRect/>
              </a:stretch>
            </p:blipFill>
            <p:spPr bwMode="auto">
              <a:xfrm>
                <a:off x="3183" y="2773"/>
                <a:ext cx="725" cy="680"/>
              </a:xfrm>
              <a:prstGeom prst="rect">
                <a:avLst/>
              </a:prstGeom>
              <a:noFill/>
              <a:ln w="9525">
                <a:noFill/>
                <a:miter lim="800000"/>
                <a:headEnd/>
                <a:tailEnd/>
              </a:ln>
            </p:spPr>
          </p:pic>
        </p:grpSp>
        <p:sp>
          <p:nvSpPr>
            <p:cNvPr id="8239" name="Rectangle 27"/>
            <p:cNvSpPr>
              <a:spLocks noChangeArrowheads="1"/>
            </p:cNvSpPr>
            <p:nvPr/>
          </p:nvSpPr>
          <p:spPr bwMode="auto">
            <a:xfrm>
              <a:off x="4422" y="2750"/>
              <a:ext cx="1174" cy="793"/>
            </a:xfrm>
            <a:prstGeom prst="rect">
              <a:avLst/>
            </a:prstGeom>
            <a:gradFill rotWithShape="1">
              <a:gsLst>
                <a:gs pos="0">
                  <a:srgbClr val="66CCFF"/>
                </a:gs>
                <a:gs pos="50000">
                  <a:srgbClr val="CCECFF"/>
                </a:gs>
                <a:gs pos="100000">
                  <a:srgbClr val="66CCFF"/>
                </a:gs>
              </a:gsLst>
              <a:lin ang="5400000" scaled="1"/>
            </a:gradFill>
            <a:ln w="9525" algn="ctr">
              <a:noFill/>
              <a:miter lim="800000"/>
              <a:headEnd/>
              <a:tailEnd/>
            </a:ln>
          </p:spPr>
          <p:txBody>
            <a:bodyPr wrap="none" anchor="ctr"/>
            <a:lstStyle/>
            <a:p>
              <a:endParaRPr lang="zh-CN" altLang="en-US"/>
            </a:p>
          </p:txBody>
        </p:sp>
        <p:pic>
          <p:nvPicPr>
            <p:cNvPr id="8240" name="Picture 41" descr="冲孔"/>
            <p:cNvPicPr>
              <a:picLocks noChangeArrowheads="1"/>
            </p:cNvPicPr>
            <p:nvPr/>
          </p:nvPicPr>
          <p:blipFill>
            <a:blip r:embed="rId7" cstate="print"/>
            <a:srcRect l="6189"/>
            <a:stretch>
              <a:fillRect/>
            </a:stretch>
          </p:blipFill>
          <p:spPr bwMode="auto">
            <a:xfrm>
              <a:off x="318" y="2773"/>
              <a:ext cx="861" cy="748"/>
            </a:xfrm>
            <a:prstGeom prst="rect">
              <a:avLst/>
            </a:prstGeom>
            <a:noFill/>
            <a:ln w="9525">
              <a:noFill/>
              <a:miter lim="800000"/>
              <a:headEnd/>
              <a:tailEnd/>
            </a:ln>
          </p:spPr>
        </p:pic>
        <p:pic>
          <p:nvPicPr>
            <p:cNvPr id="8241" name="Picture 42" descr="成形件"/>
            <p:cNvPicPr>
              <a:picLocks noChangeAspect="1" noChangeArrowheads="1"/>
            </p:cNvPicPr>
            <p:nvPr/>
          </p:nvPicPr>
          <p:blipFill>
            <a:blip r:embed="rId8" cstate="print"/>
            <a:srcRect/>
            <a:stretch>
              <a:fillRect/>
            </a:stretch>
          </p:blipFill>
          <p:spPr bwMode="auto">
            <a:xfrm>
              <a:off x="4529" y="2788"/>
              <a:ext cx="990" cy="714"/>
            </a:xfrm>
            <a:prstGeom prst="rect">
              <a:avLst/>
            </a:prstGeom>
            <a:noFill/>
            <a:ln w="9525">
              <a:noFill/>
              <a:miter lim="800000"/>
              <a:headEnd/>
              <a:tailEnd/>
            </a:ln>
          </p:spPr>
        </p:pic>
        <p:pic>
          <p:nvPicPr>
            <p:cNvPr id="8242" name="Picture 43" descr="冲孔件"/>
            <p:cNvPicPr>
              <a:picLocks noChangeAspect="1" noChangeArrowheads="1"/>
            </p:cNvPicPr>
            <p:nvPr/>
          </p:nvPicPr>
          <p:blipFill>
            <a:blip r:embed="rId9" cstate="print"/>
            <a:srcRect/>
            <a:stretch>
              <a:fillRect/>
            </a:stretch>
          </p:blipFill>
          <p:spPr bwMode="auto">
            <a:xfrm>
              <a:off x="1882" y="2827"/>
              <a:ext cx="780" cy="642"/>
            </a:xfrm>
            <a:prstGeom prst="rect">
              <a:avLst/>
            </a:prstGeom>
            <a:noFill/>
            <a:ln w="9525">
              <a:noFill/>
              <a:miter lim="800000"/>
              <a:headEnd/>
              <a:tailEnd/>
            </a:ln>
          </p:spPr>
        </p:pic>
      </p:grpSp>
      <p:sp>
        <p:nvSpPr>
          <p:cNvPr id="8199" name="Rectangle 45"/>
          <p:cNvSpPr>
            <a:spLocks noChangeArrowheads="1"/>
          </p:cNvSpPr>
          <p:nvPr/>
        </p:nvSpPr>
        <p:spPr bwMode="auto">
          <a:xfrm>
            <a:off x="468313" y="2362200"/>
            <a:ext cx="1436687" cy="304800"/>
          </a:xfrm>
          <a:prstGeom prst="rect">
            <a:avLst/>
          </a:prstGeom>
          <a:noFill/>
          <a:ln w="9525" algn="ctr">
            <a:noFill/>
            <a:miter lim="800000"/>
            <a:headEnd/>
            <a:tailEnd/>
          </a:ln>
        </p:spPr>
        <p:txBody>
          <a:bodyPr wrap="none" anchor="ctr"/>
          <a:lstStyle/>
          <a:p>
            <a:pPr algn="ctr"/>
            <a:r>
              <a:rPr lang="en-US" altLang="zh-CN">
                <a:latin typeface="Comic Sans MS" pitchFamily="66" charset="0"/>
              </a:rPr>
              <a:t>Smelting &amp;Casting</a:t>
            </a:r>
            <a:endParaRPr lang="zh-CN" altLang="en-US">
              <a:latin typeface="Comic Sans MS" pitchFamily="66" charset="0"/>
            </a:endParaRPr>
          </a:p>
        </p:txBody>
      </p:sp>
      <p:sp>
        <p:nvSpPr>
          <p:cNvPr id="8200" name="Rectangle 46"/>
          <p:cNvSpPr>
            <a:spLocks noChangeArrowheads="1"/>
          </p:cNvSpPr>
          <p:nvPr/>
        </p:nvSpPr>
        <p:spPr bwMode="auto">
          <a:xfrm>
            <a:off x="2987675" y="2339975"/>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Steel ingot</a:t>
            </a:r>
            <a:endParaRPr lang="zh-CN" altLang="en-US">
              <a:latin typeface="Comic Sans MS" pitchFamily="66" charset="0"/>
            </a:endParaRPr>
          </a:p>
        </p:txBody>
      </p:sp>
      <p:sp>
        <p:nvSpPr>
          <p:cNvPr id="8201" name="Rectangle 47"/>
          <p:cNvSpPr>
            <a:spLocks noChangeArrowheads="1"/>
          </p:cNvSpPr>
          <p:nvPr/>
        </p:nvSpPr>
        <p:spPr bwMode="auto">
          <a:xfrm>
            <a:off x="5003800" y="2339975"/>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Cogging</a:t>
            </a:r>
            <a:endParaRPr lang="zh-CN" altLang="en-US">
              <a:latin typeface="Comic Sans MS" pitchFamily="66" charset="0"/>
            </a:endParaRPr>
          </a:p>
        </p:txBody>
      </p:sp>
      <p:sp>
        <p:nvSpPr>
          <p:cNvPr id="8202" name="Rectangle 48"/>
          <p:cNvSpPr>
            <a:spLocks noChangeArrowheads="1"/>
          </p:cNvSpPr>
          <p:nvPr/>
        </p:nvSpPr>
        <p:spPr bwMode="auto">
          <a:xfrm>
            <a:off x="7308850" y="2416175"/>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Round bar stock</a:t>
            </a:r>
            <a:endParaRPr lang="zh-CN" altLang="en-US">
              <a:latin typeface="Comic Sans MS" pitchFamily="66" charset="0"/>
            </a:endParaRPr>
          </a:p>
        </p:txBody>
      </p:sp>
      <p:sp>
        <p:nvSpPr>
          <p:cNvPr id="644145" name="AutoShape 49"/>
          <p:cNvSpPr>
            <a:spLocks noChangeArrowheads="1"/>
          </p:cNvSpPr>
          <p:nvPr/>
        </p:nvSpPr>
        <p:spPr bwMode="auto">
          <a:xfrm rot="5400000">
            <a:off x="6754019" y="2410619"/>
            <a:ext cx="284162" cy="228600"/>
          </a:xfrm>
          <a:prstGeom prst="rightArrow">
            <a:avLst>
              <a:gd name="adj1" fmla="val 50000"/>
              <a:gd name="adj2" fmla="val 41729"/>
            </a:avLst>
          </a:prstGeom>
          <a:solidFill>
            <a:srgbClr val="008080"/>
          </a:solidFill>
          <a:ln w="9525" algn="ctr">
            <a:noFill/>
            <a:miter lim="800000"/>
            <a:headEnd/>
            <a:tailEnd/>
          </a:ln>
        </p:spPr>
        <p:txBody>
          <a:bodyPr wrap="none" anchor="ctr"/>
          <a:lstStyle/>
          <a:p>
            <a:endParaRPr lang="zh-CN" altLang="en-US"/>
          </a:p>
        </p:txBody>
      </p:sp>
      <p:grpSp>
        <p:nvGrpSpPr>
          <p:cNvPr id="5" name="Group 68"/>
          <p:cNvGrpSpPr>
            <a:grpSpLocks/>
          </p:cNvGrpSpPr>
          <p:nvPr/>
        </p:nvGrpSpPr>
        <p:grpSpPr bwMode="auto">
          <a:xfrm>
            <a:off x="4067175" y="1477963"/>
            <a:ext cx="1295400" cy="503237"/>
            <a:chOff x="2562" y="754"/>
            <a:chExt cx="816" cy="317"/>
          </a:xfrm>
        </p:grpSpPr>
        <p:sp>
          <p:nvSpPr>
            <p:cNvPr id="8234" name="AutoShape 37"/>
            <p:cNvSpPr>
              <a:spLocks noChangeArrowheads="1"/>
            </p:cNvSpPr>
            <p:nvPr/>
          </p:nvSpPr>
          <p:spPr bwMode="auto">
            <a:xfrm>
              <a:off x="2790" y="935"/>
              <a:ext cx="408" cy="136"/>
            </a:xfrm>
            <a:prstGeom prst="rightArrow">
              <a:avLst>
                <a:gd name="adj1" fmla="val 50000"/>
                <a:gd name="adj2" fmla="val 75000"/>
              </a:avLst>
            </a:prstGeom>
            <a:solidFill>
              <a:srgbClr val="008080"/>
            </a:solidFill>
            <a:ln w="9525" algn="ctr">
              <a:noFill/>
              <a:miter lim="800000"/>
              <a:headEnd/>
              <a:tailEnd/>
            </a:ln>
          </p:spPr>
          <p:txBody>
            <a:bodyPr wrap="none" anchor="ctr"/>
            <a:lstStyle/>
            <a:p>
              <a:endParaRPr lang="zh-CN" altLang="en-US"/>
            </a:p>
          </p:txBody>
        </p:sp>
        <p:sp>
          <p:nvSpPr>
            <p:cNvPr id="8235" name="Rectangle 51"/>
            <p:cNvSpPr>
              <a:spLocks noChangeArrowheads="1"/>
            </p:cNvSpPr>
            <p:nvPr/>
          </p:nvSpPr>
          <p:spPr bwMode="auto">
            <a:xfrm>
              <a:off x="2562" y="754"/>
              <a:ext cx="816" cy="158"/>
            </a:xfrm>
            <a:prstGeom prst="rect">
              <a:avLst/>
            </a:prstGeom>
            <a:noFill/>
            <a:ln w="9525" algn="ctr">
              <a:noFill/>
              <a:miter lim="800000"/>
              <a:headEnd/>
              <a:tailEnd/>
            </a:ln>
          </p:spPr>
          <p:txBody>
            <a:bodyPr wrap="none" anchor="ctr"/>
            <a:lstStyle/>
            <a:p>
              <a:pPr algn="ctr"/>
              <a:r>
                <a:rPr lang="en-US" altLang="zh-CN" sz="1400" b="1">
                  <a:solidFill>
                    <a:srgbClr val="FF0000"/>
                  </a:solidFill>
                  <a:latin typeface="Comic Sans MS" pitchFamily="66" charset="0"/>
                </a:rPr>
                <a:t>Heating</a:t>
              </a:r>
              <a:endParaRPr lang="zh-CN" altLang="en-US" sz="1400" b="1">
                <a:solidFill>
                  <a:srgbClr val="FF0000"/>
                </a:solidFill>
                <a:latin typeface="Comic Sans MS" pitchFamily="66" charset="0"/>
              </a:endParaRPr>
            </a:p>
          </p:txBody>
        </p:sp>
      </p:grpSp>
      <p:sp>
        <p:nvSpPr>
          <p:cNvPr id="644150" name="AutoShape 54"/>
          <p:cNvSpPr>
            <a:spLocks noChangeArrowheads="1"/>
          </p:cNvSpPr>
          <p:nvPr/>
        </p:nvSpPr>
        <p:spPr bwMode="auto">
          <a:xfrm rot="5400000">
            <a:off x="232568" y="4263232"/>
            <a:ext cx="360363" cy="215900"/>
          </a:xfrm>
          <a:prstGeom prst="rightArrow">
            <a:avLst>
              <a:gd name="adj1" fmla="val 50000"/>
              <a:gd name="adj2" fmla="val 41728"/>
            </a:avLst>
          </a:prstGeom>
          <a:solidFill>
            <a:srgbClr val="008080"/>
          </a:solidFill>
          <a:ln w="9525" algn="ctr">
            <a:noFill/>
            <a:miter lim="800000"/>
            <a:headEnd/>
            <a:tailEnd/>
          </a:ln>
        </p:spPr>
        <p:txBody>
          <a:bodyPr wrap="none" anchor="ctr"/>
          <a:lstStyle/>
          <a:p>
            <a:endParaRPr lang="zh-CN" altLang="en-US"/>
          </a:p>
        </p:txBody>
      </p:sp>
      <p:sp>
        <p:nvSpPr>
          <p:cNvPr id="8206" name="Rectangle 55"/>
          <p:cNvSpPr>
            <a:spLocks noChangeArrowheads="1"/>
          </p:cNvSpPr>
          <p:nvPr/>
        </p:nvSpPr>
        <p:spPr bwMode="auto">
          <a:xfrm>
            <a:off x="7308850" y="4244975"/>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Cutting</a:t>
            </a:r>
            <a:endParaRPr lang="zh-CN" altLang="en-US">
              <a:latin typeface="Comic Sans MS" pitchFamily="66" charset="0"/>
            </a:endParaRPr>
          </a:p>
        </p:txBody>
      </p:sp>
      <p:sp>
        <p:nvSpPr>
          <p:cNvPr id="8207" name="Rectangle 56"/>
          <p:cNvSpPr>
            <a:spLocks noChangeArrowheads="1"/>
          </p:cNvSpPr>
          <p:nvPr/>
        </p:nvSpPr>
        <p:spPr bwMode="auto">
          <a:xfrm>
            <a:off x="5105400" y="4267200"/>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Short bar stock</a:t>
            </a:r>
            <a:endParaRPr lang="zh-CN" altLang="en-US">
              <a:latin typeface="Comic Sans MS" pitchFamily="66" charset="0"/>
            </a:endParaRPr>
          </a:p>
        </p:txBody>
      </p:sp>
      <p:sp>
        <p:nvSpPr>
          <p:cNvPr id="8208" name="Rectangle 57"/>
          <p:cNvSpPr>
            <a:spLocks noChangeArrowheads="1"/>
          </p:cNvSpPr>
          <p:nvPr/>
        </p:nvSpPr>
        <p:spPr bwMode="auto">
          <a:xfrm>
            <a:off x="2951163" y="4244975"/>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Upsetting</a:t>
            </a:r>
            <a:endParaRPr lang="zh-CN" altLang="en-US">
              <a:latin typeface="Comic Sans MS" pitchFamily="66" charset="0"/>
            </a:endParaRPr>
          </a:p>
        </p:txBody>
      </p:sp>
      <p:sp>
        <p:nvSpPr>
          <p:cNvPr id="8209" name="Rectangle 58"/>
          <p:cNvSpPr>
            <a:spLocks noChangeArrowheads="1"/>
          </p:cNvSpPr>
          <p:nvPr/>
        </p:nvSpPr>
        <p:spPr bwMode="auto">
          <a:xfrm>
            <a:off x="468313" y="4244975"/>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Workpiece</a:t>
            </a:r>
            <a:endParaRPr lang="zh-CN" altLang="en-US">
              <a:latin typeface="Comic Sans MS" pitchFamily="66" charset="0"/>
            </a:endParaRPr>
          </a:p>
        </p:txBody>
      </p:sp>
      <p:sp>
        <p:nvSpPr>
          <p:cNvPr id="644155" name="AutoShape 59"/>
          <p:cNvSpPr>
            <a:spLocks noChangeArrowheads="1"/>
          </p:cNvSpPr>
          <p:nvPr/>
        </p:nvSpPr>
        <p:spPr bwMode="auto">
          <a:xfrm>
            <a:off x="2159000" y="5041900"/>
            <a:ext cx="647700" cy="215900"/>
          </a:xfrm>
          <a:prstGeom prst="rightArrow">
            <a:avLst>
              <a:gd name="adj1" fmla="val 50000"/>
              <a:gd name="adj2" fmla="val 75000"/>
            </a:avLst>
          </a:prstGeom>
          <a:solidFill>
            <a:srgbClr val="008080"/>
          </a:solidFill>
          <a:ln w="9525" algn="ctr">
            <a:noFill/>
            <a:miter lim="800000"/>
            <a:headEnd/>
            <a:tailEnd/>
          </a:ln>
        </p:spPr>
        <p:txBody>
          <a:bodyPr wrap="none" anchor="ctr"/>
          <a:lstStyle/>
          <a:p>
            <a:endParaRPr lang="zh-CN" altLang="en-US"/>
          </a:p>
        </p:txBody>
      </p:sp>
      <p:sp>
        <p:nvSpPr>
          <p:cNvPr id="644157" name="AutoShape 61"/>
          <p:cNvSpPr>
            <a:spLocks noChangeArrowheads="1"/>
          </p:cNvSpPr>
          <p:nvPr/>
        </p:nvSpPr>
        <p:spPr bwMode="auto">
          <a:xfrm>
            <a:off x="6372225" y="5041900"/>
            <a:ext cx="647700" cy="215900"/>
          </a:xfrm>
          <a:prstGeom prst="rightArrow">
            <a:avLst>
              <a:gd name="adj1" fmla="val 50000"/>
              <a:gd name="adj2" fmla="val 75000"/>
            </a:avLst>
          </a:prstGeom>
          <a:solidFill>
            <a:srgbClr val="008080"/>
          </a:solidFill>
          <a:ln w="9525" algn="ctr">
            <a:noFill/>
            <a:miter lim="800000"/>
            <a:headEnd/>
            <a:tailEnd/>
          </a:ln>
        </p:spPr>
        <p:txBody>
          <a:bodyPr wrap="none" anchor="ctr"/>
          <a:lstStyle/>
          <a:p>
            <a:endParaRPr lang="zh-CN" altLang="en-US"/>
          </a:p>
        </p:txBody>
      </p:sp>
      <p:sp>
        <p:nvSpPr>
          <p:cNvPr id="8212" name="Rectangle 62"/>
          <p:cNvSpPr>
            <a:spLocks noChangeArrowheads="1"/>
          </p:cNvSpPr>
          <p:nvPr/>
        </p:nvSpPr>
        <p:spPr bwMode="auto">
          <a:xfrm>
            <a:off x="539750" y="5997575"/>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Punching</a:t>
            </a:r>
            <a:endParaRPr lang="zh-CN" altLang="en-US">
              <a:latin typeface="Comic Sans MS" pitchFamily="66" charset="0"/>
            </a:endParaRPr>
          </a:p>
        </p:txBody>
      </p:sp>
      <p:sp>
        <p:nvSpPr>
          <p:cNvPr id="8213" name="Rectangle 63"/>
          <p:cNvSpPr>
            <a:spLocks noChangeArrowheads="1"/>
          </p:cNvSpPr>
          <p:nvPr/>
        </p:nvSpPr>
        <p:spPr bwMode="auto">
          <a:xfrm>
            <a:off x="2916238" y="5997575"/>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Punching piece</a:t>
            </a:r>
            <a:endParaRPr lang="zh-CN" altLang="en-US">
              <a:latin typeface="Comic Sans MS" pitchFamily="66" charset="0"/>
            </a:endParaRPr>
          </a:p>
        </p:txBody>
      </p:sp>
      <p:sp>
        <p:nvSpPr>
          <p:cNvPr id="8214" name="Rectangle 64"/>
          <p:cNvSpPr>
            <a:spLocks noChangeArrowheads="1"/>
          </p:cNvSpPr>
          <p:nvPr/>
        </p:nvSpPr>
        <p:spPr bwMode="auto">
          <a:xfrm>
            <a:off x="5040313" y="6019800"/>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Hot rolling</a:t>
            </a:r>
            <a:endParaRPr lang="zh-CN" altLang="en-US">
              <a:latin typeface="Comic Sans MS" pitchFamily="66" charset="0"/>
            </a:endParaRPr>
          </a:p>
        </p:txBody>
      </p:sp>
      <p:sp>
        <p:nvSpPr>
          <p:cNvPr id="8215" name="Rectangle 65"/>
          <p:cNvSpPr>
            <a:spLocks noChangeArrowheads="1"/>
          </p:cNvSpPr>
          <p:nvPr/>
        </p:nvSpPr>
        <p:spPr bwMode="auto">
          <a:xfrm>
            <a:off x="7343775" y="5997575"/>
            <a:ext cx="1295400" cy="250825"/>
          </a:xfrm>
          <a:prstGeom prst="rect">
            <a:avLst/>
          </a:prstGeom>
          <a:noFill/>
          <a:ln w="9525" algn="ctr">
            <a:noFill/>
            <a:miter lim="800000"/>
            <a:headEnd/>
            <a:tailEnd/>
          </a:ln>
        </p:spPr>
        <p:txBody>
          <a:bodyPr wrap="none" anchor="ctr"/>
          <a:lstStyle/>
          <a:p>
            <a:pPr algn="ctr"/>
            <a:r>
              <a:rPr lang="en-US" altLang="zh-CN">
                <a:latin typeface="Comic Sans MS" pitchFamily="66" charset="0"/>
              </a:rPr>
              <a:t>Formed part</a:t>
            </a:r>
            <a:endParaRPr lang="zh-CN" altLang="en-US">
              <a:latin typeface="Comic Sans MS" pitchFamily="66" charset="0"/>
            </a:endParaRPr>
          </a:p>
        </p:txBody>
      </p:sp>
      <p:grpSp>
        <p:nvGrpSpPr>
          <p:cNvPr id="6" name="Group 70"/>
          <p:cNvGrpSpPr>
            <a:grpSpLocks/>
          </p:cNvGrpSpPr>
          <p:nvPr/>
        </p:nvGrpSpPr>
        <p:grpSpPr bwMode="auto">
          <a:xfrm>
            <a:off x="4067175" y="4789488"/>
            <a:ext cx="1295400" cy="468312"/>
            <a:chOff x="2562" y="2795"/>
            <a:chExt cx="816" cy="295"/>
          </a:xfrm>
        </p:grpSpPr>
        <p:sp>
          <p:nvSpPr>
            <p:cNvPr id="8232" name="AutoShape 60"/>
            <p:cNvSpPr>
              <a:spLocks noChangeArrowheads="1"/>
            </p:cNvSpPr>
            <p:nvPr/>
          </p:nvSpPr>
          <p:spPr bwMode="auto">
            <a:xfrm>
              <a:off x="2790" y="2954"/>
              <a:ext cx="408" cy="136"/>
            </a:xfrm>
            <a:prstGeom prst="rightArrow">
              <a:avLst>
                <a:gd name="adj1" fmla="val 50000"/>
                <a:gd name="adj2" fmla="val 75000"/>
              </a:avLst>
            </a:prstGeom>
            <a:solidFill>
              <a:srgbClr val="008080"/>
            </a:solidFill>
            <a:ln w="9525" algn="ctr">
              <a:noFill/>
              <a:miter lim="800000"/>
              <a:headEnd/>
              <a:tailEnd/>
            </a:ln>
          </p:spPr>
          <p:txBody>
            <a:bodyPr wrap="none" anchor="ctr"/>
            <a:lstStyle/>
            <a:p>
              <a:endParaRPr lang="zh-CN" altLang="en-US"/>
            </a:p>
          </p:txBody>
        </p:sp>
        <p:sp>
          <p:nvSpPr>
            <p:cNvPr id="8233" name="Rectangle 67"/>
            <p:cNvSpPr>
              <a:spLocks noChangeArrowheads="1"/>
            </p:cNvSpPr>
            <p:nvPr/>
          </p:nvSpPr>
          <p:spPr bwMode="auto">
            <a:xfrm>
              <a:off x="2562" y="2795"/>
              <a:ext cx="816" cy="158"/>
            </a:xfrm>
            <a:prstGeom prst="rect">
              <a:avLst/>
            </a:prstGeom>
            <a:noFill/>
            <a:ln w="9525" algn="ctr">
              <a:noFill/>
              <a:miter lim="800000"/>
              <a:headEnd/>
              <a:tailEnd/>
            </a:ln>
          </p:spPr>
          <p:txBody>
            <a:bodyPr wrap="none" anchor="ctr"/>
            <a:lstStyle/>
            <a:p>
              <a:pPr algn="ctr"/>
              <a:r>
                <a:rPr lang="en-US" altLang="zh-CN" sz="1400" b="1">
                  <a:solidFill>
                    <a:srgbClr val="FF0000"/>
                  </a:solidFill>
                  <a:latin typeface="Comic Sans MS" pitchFamily="66" charset="0"/>
                </a:rPr>
                <a:t>Heating</a:t>
              </a:r>
              <a:endParaRPr lang="zh-CN" altLang="en-US" sz="1400" b="1">
                <a:solidFill>
                  <a:srgbClr val="FF0000"/>
                </a:solidFill>
                <a:latin typeface="Comic Sans MS" pitchFamily="66" charset="0"/>
              </a:endParaRPr>
            </a:p>
          </p:txBody>
        </p:sp>
      </p:grpSp>
      <p:grpSp>
        <p:nvGrpSpPr>
          <p:cNvPr id="8217" name="组合 57"/>
          <p:cNvGrpSpPr>
            <a:grpSpLocks/>
          </p:cNvGrpSpPr>
          <p:nvPr/>
        </p:nvGrpSpPr>
        <p:grpSpPr bwMode="auto">
          <a:xfrm>
            <a:off x="250825" y="2840038"/>
            <a:ext cx="8632825" cy="1350962"/>
            <a:chOff x="250825" y="2840038"/>
            <a:chExt cx="8632825" cy="1350962"/>
          </a:xfrm>
        </p:grpSpPr>
        <p:pic>
          <p:nvPicPr>
            <p:cNvPr id="8226" name="Picture 10" descr="锯床下料"/>
            <p:cNvPicPr>
              <a:picLocks noChangeArrowheads="1"/>
            </p:cNvPicPr>
            <p:nvPr/>
          </p:nvPicPr>
          <p:blipFill>
            <a:blip r:embed="rId10" cstate="print"/>
            <a:srcRect l="13544"/>
            <a:stretch>
              <a:fillRect/>
            </a:stretch>
          </p:blipFill>
          <p:spPr bwMode="auto">
            <a:xfrm>
              <a:off x="7019925" y="2840038"/>
              <a:ext cx="1863725" cy="1274762"/>
            </a:xfrm>
            <a:prstGeom prst="rect">
              <a:avLst/>
            </a:prstGeom>
            <a:noFill/>
            <a:ln w="9525">
              <a:noFill/>
              <a:miter lim="800000"/>
              <a:headEnd/>
              <a:tailEnd/>
            </a:ln>
          </p:spPr>
        </p:pic>
        <p:pic>
          <p:nvPicPr>
            <p:cNvPr id="8227" name="Picture 12" descr="镦粗"/>
            <p:cNvPicPr>
              <a:picLocks noChangeArrowheads="1"/>
            </p:cNvPicPr>
            <p:nvPr/>
          </p:nvPicPr>
          <p:blipFill>
            <a:blip r:embed="rId11" cstate="print"/>
            <a:srcRect/>
            <a:stretch>
              <a:fillRect/>
            </a:stretch>
          </p:blipFill>
          <p:spPr bwMode="auto">
            <a:xfrm>
              <a:off x="2819400" y="2855913"/>
              <a:ext cx="1579563" cy="1258887"/>
            </a:xfrm>
            <a:prstGeom prst="rect">
              <a:avLst/>
            </a:prstGeom>
            <a:noFill/>
            <a:ln w="9525">
              <a:noFill/>
              <a:miter lim="800000"/>
              <a:headEnd/>
              <a:tailEnd/>
            </a:ln>
          </p:spPr>
        </p:pic>
        <p:sp>
          <p:nvSpPr>
            <p:cNvPr id="8228" name="Rectangle 18"/>
            <p:cNvSpPr>
              <a:spLocks noChangeArrowheads="1"/>
            </p:cNvSpPr>
            <p:nvPr/>
          </p:nvSpPr>
          <p:spPr bwMode="auto">
            <a:xfrm>
              <a:off x="250825" y="2855913"/>
              <a:ext cx="1892300" cy="1258887"/>
            </a:xfrm>
            <a:prstGeom prst="rect">
              <a:avLst/>
            </a:prstGeom>
            <a:gradFill rotWithShape="1">
              <a:gsLst>
                <a:gs pos="0">
                  <a:srgbClr val="66CCFF"/>
                </a:gs>
                <a:gs pos="50000">
                  <a:srgbClr val="CCECFF"/>
                </a:gs>
                <a:gs pos="100000">
                  <a:srgbClr val="66CCFF"/>
                </a:gs>
              </a:gsLst>
              <a:lin ang="5400000" scaled="1"/>
            </a:gradFill>
            <a:ln w="9525" algn="ctr">
              <a:noFill/>
              <a:miter lim="800000"/>
              <a:headEnd/>
              <a:tailEnd/>
            </a:ln>
          </p:spPr>
          <p:txBody>
            <a:bodyPr wrap="none" anchor="ctr"/>
            <a:lstStyle/>
            <a:p>
              <a:endParaRPr lang="zh-CN" altLang="en-US"/>
            </a:p>
          </p:txBody>
        </p:sp>
        <p:grpSp>
          <p:nvGrpSpPr>
            <p:cNvPr id="8229" name="Group 40"/>
            <p:cNvGrpSpPr>
              <a:grpSpLocks/>
            </p:cNvGrpSpPr>
            <p:nvPr/>
          </p:nvGrpSpPr>
          <p:grpSpPr bwMode="auto">
            <a:xfrm>
              <a:off x="5075238" y="2932113"/>
              <a:ext cx="1266825" cy="1258887"/>
              <a:chOff x="3197" y="1690"/>
              <a:chExt cx="798" cy="793"/>
            </a:xfrm>
          </p:grpSpPr>
          <p:sp>
            <p:nvSpPr>
              <p:cNvPr id="8230" name="Rectangle 19"/>
              <p:cNvSpPr>
                <a:spLocks noChangeArrowheads="1"/>
              </p:cNvSpPr>
              <p:nvPr/>
            </p:nvSpPr>
            <p:spPr bwMode="auto">
              <a:xfrm>
                <a:off x="3197" y="1690"/>
                <a:ext cx="798" cy="793"/>
              </a:xfrm>
              <a:prstGeom prst="rect">
                <a:avLst/>
              </a:prstGeom>
              <a:gradFill rotWithShape="1">
                <a:gsLst>
                  <a:gs pos="0">
                    <a:srgbClr val="66CCFF"/>
                  </a:gs>
                  <a:gs pos="50000">
                    <a:srgbClr val="CCECFF"/>
                  </a:gs>
                  <a:gs pos="100000">
                    <a:srgbClr val="66CCFF"/>
                  </a:gs>
                </a:gsLst>
                <a:lin ang="5400000" scaled="1"/>
              </a:gradFill>
              <a:ln w="9525" algn="ctr">
                <a:noFill/>
                <a:miter lim="800000"/>
                <a:headEnd/>
                <a:tailEnd/>
              </a:ln>
            </p:spPr>
            <p:txBody>
              <a:bodyPr wrap="none" anchor="ctr"/>
              <a:lstStyle/>
              <a:p>
                <a:endParaRPr lang="zh-CN" altLang="en-US"/>
              </a:p>
            </p:txBody>
          </p:sp>
          <p:pic>
            <p:nvPicPr>
              <p:cNvPr id="8231" name="Picture 39" descr="短棒料"/>
              <p:cNvPicPr>
                <a:picLocks noChangeArrowheads="1"/>
              </p:cNvPicPr>
              <p:nvPr/>
            </p:nvPicPr>
            <p:blipFill>
              <a:blip r:embed="rId12" cstate="print"/>
              <a:srcRect/>
              <a:stretch>
                <a:fillRect/>
              </a:stretch>
            </p:blipFill>
            <p:spPr bwMode="auto">
              <a:xfrm>
                <a:off x="3236" y="1753"/>
                <a:ext cx="725" cy="680"/>
              </a:xfrm>
              <a:prstGeom prst="rect">
                <a:avLst/>
              </a:prstGeom>
              <a:noFill/>
              <a:ln w="9525">
                <a:noFill/>
                <a:miter lim="800000"/>
                <a:headEnd/>
                <a:tailEnd/>
              </a:ln>
            </p:spPr>
          </p:pic>
        </p:grpSp>
      </p:grpSp>
      <p:sp>
        <p:nvSpPr>
          <p:cNvPr id="6179" name="AutoShape 50"/>
          <p:cNvSpPr>
            <a:spLocks noChangeArrowheads="1"/>
          </p:cNvSpPr>
          <p:nvPr/>
        </p:nvSpPr>
        <p:spPr bwMode="auto">
          <a:xfrm flipH="1">
            <a:off x="6348413" y="3279775"/>
            <a:ext cx="647700" cy="215900"/>
          </a:xfrm>
          <a:prstGeom prst="rightArrow">
            <a:avLst>
              <a:gd name="adj1" fmla="val 50000"/>
              <a:gd name="adj2" fmla="val 75000"/>
            </a:avLst>
          </a:prstGeom>
          <a:solidFill>
            <a:srgbClr val="008080"/>
          </a:solidFill>
          <a:ln w="9525" algn="ctr">
            <a:noFill/>
            <a:miter lim="800000"/>
            <a:headEnd/>
            <a:tailEnd/>
          </a:ln>
        </p:spPr>
        <p:txBody>
          <a:bodyPr wrap="none" anchor="ctr"/>
          <a:lstStyle/>
          <a:p>
            <a:endParaRPr lang="zh-CN" altLang="en-US"/>
          </a:p>
        </p:txBody>
      </p:sp>
      <p:sp>
        <p:nvSpPr>
          <p:cNvPr id="6180" name="AutoShape 53"/>
          <p:cNvSpPr>
            <a:spLocks noChangeArrowheads="1"/>
          </p:cNvSpPr>
          <p:nvPr/>
        </p:nvSpPr>
        <p:spPr bwMode="auto">
          <a:xfrm flipH="1">
            <a:off x="2160588" y="3279775"/>
            <a:ext cx="647700" cy="215900"/>
          </a:xfrm>
          <a:prstGeom prst="rightArrow">
            <a:avLst>
              <a:gd name="adj1" fmla="val 50000"/>
              <a:gd name="adj2" fmla="val 75000"/>
            </a:avLst>
          </a:prstGeom>
          <a:solidFill>
            <a:srgbClr val="008080"/>
          </a:solidFill>
          <a:ln w="9525" algn="ctr">
            <a:noFill/>
            <a:miter lim="800000"/>
            <a:headEnd/>
            <a:tailEnd/>
          </a:ln>
        </p:spPr>
        <p:txBody>
          <a:bodyPr wrap="none" anchor="ctr"/>
          <a:lstStyle/>
          <a:p>
            <a:endParaRPr lang="zh-CN" altLang="en-US"/>
          </a:p>
        </p:txBody>
      </p:sp>
      <p:grpSp>
        <p:nvGrpSpPr>
          <p:cNvPr id="9" name="Group 69"/>
          <p:cNvGrpSpPr>
            <a:grpSpLocks/>
          </p:cNvGrpSpPr>
          <p:nvPr/>
        </p:nvGrpSpPr>
        <p:grpSpPr bwMode="auto">
          <a:xfrm>
            <a:off x="4067175" y="3041650"/>
            <a:ext cx="1295400" cy="454025"/>
            <a:chOff x="2562" y="1820"/>
            <a:chExt cx="816" cy="286"/>
          </a:xfrm>
        </p:grpSpPr>
        <p:sp>
          <p:nvSpPr>
            <p:cNvPr id="8224" name="AutoShape 52"/>
            <p:cNvSpPr>
              <a:spLocks noChangeArrowheads="1"/>
            </p:cNvSpPr>
            <p:nvPr/>
          </p:nvSpPr>
          <p:spPr bwMode="auto">
            <a:xfrm flipH="1">
              <a:off x="2767" y="1970"/>
              <a:ext cx="408" cy="136"/>
            </a:xfrm>
            <a:prstGeom prst="rightArrow">
              <a:avLst>
                <a:gd name="adj1" fmla="val 50000"/>
                <a:gd name="adj2" fmla="val 75000"/>
              </a:avLst>
            </a:prstGeom>
            <a:solidFill>
              <a:srgbClr val="008080"/>
            </a:solidFill>
            <a:ln w="9525" algn="ctr">
              <a:noFill/>
              <a:miter lim="800000"/>
              <a:headEnd/>
              <a:tailEnd/>
            </a:ln>
          </p:spPr>
          <p:txBody>
            <a:bodyPr wrap="none" anchor="ctr"/>
            <a:lstStyle/>
            <a:p>
              <a:endParaRPr lang="zh-CN" altLang="en-US"/>
            </a:p>
          </p:txBody>
        </p:sp>
        <p:sp>
          <p:nvSpPr>
            <p:cNvPr id="8225" name="Rectangle 66"/>
            <p:cNvSpPr>
              <a:spLocks noChangeArrowheads="1"/>
            </p:cNvSpPr>
            <p:nvPr/>
          </p:nvSpPr>
          <p:spPr bwMode="auto">
            <a:xfrm>
              <a:off x="2562" y="1820"/>
              <a:ext cx="816" cy="158"/>
            </a:xfrm>
            <a:prstGeom prst="rect">
              <a:avLst/>
            </a:prstGeom>
            <a:noFill/>
            <a:ln w="9525" algn="ctr">
              <a:noFill/>
              <a:miter lim="800000"/>
              <a:headEnd/>
              <a:tailEnd/>
            </a:ln>
          </p:spPr>
          <p:txBody>
            <a:bodyPr wrap="none" anchor="ctr"/>
            <a:lstStyle/>
            <a:p>
              <a:pPr algn="ctr"/>
              <a:r>
                <a:rPr lang="en-US" altLang="zh-CN" sz="1400" b="1">
                  <a:solidFill>
                    <a:srgbClr val="FF0000"/>
                  </a:solidFill>
                  <a:latin typeface="Comic Sans MS" pitchFamily="66" charset="0"/>
                </a:rPr>
                <a:t>Heating</a:t>
              </a:r>
              <a:endParaRPr lang="zh-CN" altLang="en-US" sz="1400" b="1">
                <a:solidFill>
                  <a:srgbClr val="FF0000"/>
                </a:solidFill>
                <a:latin typeface="Comic Sans MS" pitchFamily="66" charset="0"/>
              </a:endParaRPr>
            </a:p>
          </p:txBody>
        </p:sp>
      </p:grpSp>
      <p:pic>
        <p:nvPicPr>
          <p:cNvPr id="8221" name="Picture 71" descr="镦粗件"/>
          <p:cNvPicPr>
            <a:picLocks noChangeAspect="1" noChangeArrowheads="1"/>
          </p:cNvPicPr>
          <p:nvPr/>
        </p:nvPicPr>
        <p:blipFill>
          <a:blip r:embed="rId13" cstate="print"/>
          <a:srcRect/>
          <a:stretch>
            <a:fillRect/>
          </a:stretch>
        </p:blipFill>
        <p:spPr bwMode="auto">
          <a:xfrm>
            <a:off x="468313" y="3028950"/>
            <a:ext cx="1428750" cy="933450"/>
          </a:xfrm>
          <a:prstGeom prst="rect">
            <a:avLst/>
          </a:prstGeom>
          <a:noFill/>
          <a:ln w="9525">
            <a:noFill/>
            <a:miter lim="800000"/>
            <a:headEnd/>
            <a:tailEnd/>
          </a:ln>
        </p:spPr>
      </p:pic>
      <p:sp>
        <p:nvSpPr>
          <p:cNvPr id="8222" name="Rectangle 3"/>
          <p:cNvSpPr txBox="1">
            <a:spLocks noChangeArrowheads="1"/>
          </p:cNvSpPr>
          <p:nvPr/>
        </p:nvSpPr>
        <p:spPr bwMode="auto">
          <a:xfrm>
            <a:off x="1828800" y="6248400"/>
            <a:ext cx="6172200" cy="685800"/>
          </a:xfrm>
          <a:prstGeom prst="rect">
            <a:avLst/>
          </a:prstGeom>
          <a:noFill/>
          <a:ln w="9525">
            <a:noFill/>
            <a:miter lim="800000"/>
            <a:headEnd/>
            <a:tailEnd/>
          </a:ln>
        </p:spPr>
        <p:txBody>
          <a:bodyPr/>
          <a:lstStyle/>
          <a:p>
            <a:pPr marL="342900" indent="-342900">
              <a:spcBef>
                <a:spcPct val="20000"/>
              </a:spcBef>
              <a:buClr>
                <a:schemeClr val="tx2"/>
              </a:buClr>
            </a:pPr>
            <a:r>
              <a:rPr lang="en-US" altLang="zh-CN" sz="2400" b="1">
                <a:latin typeface="Times New Roman" pitchFamily="18" charset="0"/>
                <a:ea typeface="Cambria Math" pitchFamily="18" charset="0"/>
                <a:cs typeface="Times New Roman" pitchFamily="18" charset="0"/>
              </a:rPr>
              <a:t>Fig.2 The Traditional Forming Process </a:t>
            </a:r>
            <a:endParaRPr lang="zh-CN" altLang="en-US" sz="2400" b="1">
              <a:latin typeface="Times New Roman" pitchFamily="18" charset="0"/>
              <a:ea typeface="Cambria Math" pitchFamily="18" charset="0"/>
              <a:cs typeface="Times New Roman" pitchFamily="18" charset="0"/>
            </a:endParaRPr>
          </a:p>
        </p:txBody>
      </p:sp>
      <p:pic>
        <p:nvPicPr>
          <p:cNvPr id="8223" name="Picture 8" descr="C:\Users\Administrator\Desktop\校徽.gif"/>
          <p:cNvPicPr>
            <a:picLocks noChangeAspect="1" noChangeArrowheads="1"/>
          </p:cNvPicPr>
          <p:nvPr/>
        </p:nvPicPr>
        <p:blipFill>
          <a:blip r:embed="rId14"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ransition advTm="302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644132"/>
                                        </p:tgtEl>
                                        <p:attrNameLst>
                                          <p:attrName>style.visibility</p:attrName>
                                        </p:attrNameLst>
                                      </p:cBhvr>
                                      <p:to>
                                        <p:strVal val="visible"/>
                                      </p:to>
                                    </p:set>
                                  </p:childTnLst>
                                </p:cTn>
                              </p:par>
                            </p:childTnLst>
                          </p:cTn>
                        </p:par>
                        <p:par>
                          <p:cTn id="7" fill="hold">
                            <p:stCondLst>
                              <p:cond delay="20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700"/>
                            </p:stCondLst>
                            <p:childTnLst>
                              <p:par>
                                <p:cTn id="12" presetID="22" presetClass="entr" presetSubtype="8" fill="hold" grpId="0" nodeType="afterEffect">
                                  <p:stCondLst>
                                    <p:cond delay="0"/>
                                  </p:stCondLst>
                                  <p:childTnLst>
                                    <p:set>
                                      <p:cBhvr>
                                        <p:cTn id="13" dur="1" fill="hold">
                                          <p:stCondLst>
                                            <p:cond delay="0"/>
                                          </p:stCondLst>
                                        </p:cTn>
                                        <p:tgtEl>
                                          <p:spTgt spid="644134"/>
                                        </p:tgtEl>
                                        <p:attrNameLst>
                                          <p:attrName>style.visibility</p:attrName>
                                        </p:attrNameLst>
                                      </p:cBhvr>
                                      <p:to>
                                        <p:strVal val="visible"/>
                                      </p:to>
                                    </p:set>
                                    <p:animEffect transition="in" filter="wipe(left)">
                                      <p:cBhvr>
                                        <p:cTn id="14" dur="500"/>
                                        <p:tgtEl>
                                          <p:spTgt spid="644134"/>
                                        </p:tgtEl>
                                      </p:cBhvr>
                                    </p:animEffect>
                                  </p:childTnLst>
                                </p:cTn>
                              </p:par>
                            </p:childTnLst>
                          </p:cTn>
                        </p:par>
                        <p:par>
                          <p:cTn id="15" fill="hold">
                            <p:stCondLst>
                              <p:cond delay="1200"/>
                            </p:stCondLst>
                            <p:childTnLst>
                              <p:par>
                                <p:cTn id="16" presetID="22" presetClass="entr" presetSubtype="1" fill="hold" grpId="0" nodeType="afterEffect">
                                  <p:stCondLst>
                                    <p:cond delay="0"/>
                                  </p:stCondLst>
                                  <p:childTnLst>
                                    <p:set>
                                      <p:cBhvr>
                                        <p:cTn id="17" dur="1" fill="hold">
                                          <p:stCondLst>
                                            <p:cond delay="0"/>
                                          </p:stCondLst>
                                        </p:cTn>
                                        <p:tgtEl>
                                          <p:spTgt spid="644145"/>
                                        </p:tgtEl>
                                        <p:attrNameLst>
                                          <p:attrName>style.visibility</p:attrName>
                                        </p:attrNameLst>
                                      </p:cBhvr>
                                      <p:to>
                                        <p:strVal val="visible"/>
                                      </p:to>
                                    </p:set>
                                    <p:animEffect transition="in" filter="wipe(up)">
                                      <p:cBhvr>
                                        <p:cTn id="18" dur="500"/>
                                        <p:tgtEl>
                                          <p:spTgt spid="644145"/>
                                        </p:tgtEl>
                                      </p:cBhvr>
                                    </p:animEffect>
                                  </p:childTnLst>
                                </p:cTn>
                              </p:par>
                            </p:childTnLst>
                          </p:cTn>
                        </p:par>
                        <p:par>
                          <p:cTn id="19" fill="hold">
                            <p:stCondLst>
                              <p:cond delay="1700"/>
                            </p:stCondLst>
                            <p:childTnLst>
                              <p:par>
                                <p:cTn id="20" presetID="4" presetClass="entr" presetSubtype="16" fill="hold" grpId="0" nodeType="afterEffect">
                                  <p:stCondLst>
                                    <p:cond delay="0"/>
                                  </p:stCondLst>
                                  <p:childTnLst>
                                    <p:set>
                                      <p:cBhvr>
                                        <p:cTn id="21" dur="1" fill="hold">
                                          <p:stCondLst>
                                            <p:cond delay="0"/>
                                          </p:stCondLst>
                                        </p:cTn>
                                        <p:tgtEl>
                                          <p:spTgt spid="6179"/>
                                        </p:tgtEl>
                                        <p:attrNameLst>
                                          <p:attrName>style.visibility</p:attrName>
                                        </p:attrNameLst>
                                      </p:cBhvr>
                                      <p:to>
                                        <p:strVal val="visible"/>
                                      </p:to>
                                    </p:set>
                                    <p:animEffect transition="in" filter="box(in)">
                                      <p:cBhvr>
                                        <p:cTn id="22" dur="500"/>
                                        <p:tgtEl>
                                          <p:spTgt spid="6179"/>
                                        </p:tgtEl>
                                      </p:cBhvr>
                                    </p:animEffect>
                                  </p:childTnLst>
                                </p:cTn>
                              </p:par>
                            </p:childTnLst>
                          </p:cTn>
                        </p:par>
                        <p:par>
                          <p:cTn id="23" fill="hold">
                            <p:stCondLst>
                              <p:cond delay="2200"/>
                            </p:stCondLst>
                            <p:childTnLst>
                              <p:par>
                                <p:cTn id="24" presetID="4" presetClass="entr" presetSubtype="16"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par>
                          <p:cTn id="27" fill="hold">
                            <p:stCondLst>
                              <p:cond delay="2700"/>
                            </p:stCondLst>
                            <p:childTnLst>
                              <p:par>
                                <p:cTn id="28" presetID="4" presetClass="entr" presetSubtype="16" fill="hold" grpId="0" nodeType="afterEffect">
                                  <p:stCondLst>
                                    <p:cond delay="0"/>
                                  </p:stCondLst>
                                  <p:childTnLst>
                                    <p:set>
                                      <p:cBhvr>
                                        <p:cTn id="29" dur="1" fill="hold">
                                          <p:stCondLst>
                                            <p:cond delay="0"/>
                                          </p:stCondLst>
                                        </p:cTn>
                                        <p:tgtEl>
                                          <p:spTgt spid="6180"/>
                                        </p:tgtEl>
                                        <p:attrNameLst>
                                          <p:attrName>style.visibility</p:attrName>
                                        </p:attrNameLst>
                                      </p:cBhvr>
                                      <p:to>
                                        <p:strVal val="visible"/>
                                      </p:to>
                                    </p:set>
                                    <p:animEffect transition="in" filter="box(in)">
                                      <p:cBhvr>
                                        <p:cTn id="30" dur="500"/>
                                        <p:tgtEl>
                                          <p:spTgt spid="6180"/>
                                        </p:tgtEl>
                                      </p:cBhvr>
                                    </p:animEffect>
                                  </p:childTnLst>
                                </p:cTn>
                              </p:par>
                            </p:childTnLst>
                          </p:cTn>
                        </p:par>
                        <p:par>
                          <p:cTn id="31" fill="hold">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644150"/>
                                        </p:tgtEl>
                                        <p:attrNameLst>
                                          <p:attrName>style.visibility</p:attrName>
                                        </p:attrNameLst>
                                      </p:cBhvr>
                                      <p:to>
                                        <p:strVal val="visible"/>
                                      </p:to>
                                    </p:set>
                                    <p:animEffect transition="in" filter="wipe(up)">
                                      <p:cBhvr>
                                        <p:cTn id="34" dur="500"/>
                                        <p:tgtEl>
                                          <p:spTgt spid="644150"/>
                                        </p:tgtEl>
                                      </p:cBhvr>
                                    </p:animEffect>
                                  </p:childTnLst>
                                </p:cTn>
                              </p:par>
                            </p:childTnLst>
                          </p:cTn>
                        </p:par>
                        <p:par>
                          <p:cTn id="35" fill="hold">
                            <p:stCondLst>
                              <p:cond delay="3700"/>
                            </p:stCondLst>
                            <p:childTnLst>
                              <p:par>
                                <p:cTn id="36" presetID="22" presetClass="entr" presetSubtype="8" fill="hold" grpId="0" nodeType="afterEffect">
                                  <p:stCondLst>
                                    <p:cond delay="0"/>
                                  </p:stCondLst>
                                  <p:childTnLst>
                                    <p:set>
                                      <p:cBhvr>
                                        <p:cTn id="37" dur="1" fill="hold">
                                          <p:stCondLst>
                                            <p:cond delay="0"/>
                                          </p:stCondLst>
                                        </p:cTn>
                                        <p:tgtEl>
                                          <p:spTgt spid="644155"/>
                                        </p:tgtEl>
                                        <p:attrNameLst>
                                          <p:attrName>style.visibility</p:attrName>
                                        </p:attrNameLst>
                                      </p:cBhvr>
                                      <p:to>
                                        <p:strVal val="visible"/>
                                      </p:to>
                                    </p:set>
                                    <p:animEffect transition="in" filter="wipe(left)">
                                      <p:cBhvr>
                                        <p:cTn id="38" dur="500"/>
                                        <p:tgtEl>
                                          <p:spTgt spid="644155"/>
                                        </p:tgtEl>
                                      </p:cBhvr>
                                    </p:animEffect>
                                  </p:childTnLst>
                                </p:cTn>
                              </p:par>
                            </p:childTnLst>
                          </p:cTn>
                        </p:par>
                        <p:par>
                          <p:cTn id="39" fill="hold">
                            <p:stCondLst>
                              <p:cond delay="420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par>
                          <p:cTn id="43" fill="hold">
                            <p:stCondLst>
                              <p:cond delay="4700"/>
                            </p:stCondLst>
                            <p:childTnLst>
                              <p:par>
                                <p:cTn id="44" presetID="22" presetClass="entr" presetSubtype="8" fill="hold" grpId="0" nodeType="afterEffect">
                                  <p:stCondLst>
                                    <p:cond delay="0"/>
                                  </p:stCondLst>
                                  <p:childTnLst>
                                    <p:set>
                                      <p:cBhvr>
                                        <p:cTn id="45" dur="1" fill="hold">
                                          <p:stCondLst>
                                            <p:cond delay="0"/>
                                          </p:stCondLst>
                                        </p:cTn>
                                        <p:tgtEl>
                                          <p:spTgt spid="644157"/>
                                        </p:tgtEl>
                                        <p:attrNameLst>
                                          <p:attrName>style.visibility</p:attrName>
                                        </p:attrNameLst>
                                      </p:cBhvr>
                                      <p:to>
                                        <p:strVal val="visible"/>
                                      </p:to>
                                    </p:set>
                                    <p:animEffect transition="in" filter="wipe(left)">
                                      <p:cBhvr>
                                        <p:cTn id="46" dur="500"/>
                                        <p:tgtEl>
                                          <p:spTgt spid="644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32" grpId="0" animBg="1"/>
      <p:bldP spid="644134" grpId="0" animBg="1"/>
      <p:bldP spid="644145" grpId="0" animBg="1"/>
      <p:bldP spid="644150" grpId="0" animBg="1"/>
      <p:bldP spid="644155" grpId="0" animBg="1"/>
      <p:bldP spid="644157" grpId="0" animBg="1"/>
      <p:bldP spid="6179" grpId="0" animBg="1"/>
      <p:bldP spid="61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spcBef>
                <a:spcPct val="50000"/>
              </a:spcBef>
            </a:pPr>
            <a:r>
              <a:rPr lang="en-US" altLang="zh-CN" smtClean="0">
                <a:solidFill>
                  <a:srgbClr val="FF0000"/>
                </a:solidFill>
                <a:latin typeface="Comic Sans MS" pitchFamily="66" charset="0"/>
                <a:ea typeface="华文隶书" pitchFamily="2" charset="-122"/>
              </a:rPr>
              <a:t>Introduction</a:t>
            </a:r>
            <a:endParaRPr lang="zh-CN" altLang="zh-CN" smtClean="0">
              <a:solidFill>
                <a:srgbClr val="FF0000"/>
              </a:solidFill>
              <a:latin typeface="Comic Sans MS" pitchFamily="66" charset="0"/>
              <a:ea typeface="华文隶书" pitchFamily="2" charset="-122"/>
            </a:endParaRPr>
          </a:p>
        </p:txBody>
      </p:sp>
      <p:sp>
        <p:nvSpPr>
          <p:cNvPr id="9219" name="Rectangle 3"/>
          <p:cNvSpPr>
            <a:spLocks noGrp="1" noChangeArrowheads="1"/>
          </p:cNvSpPr>
          <p:nvPr>
            <p:ph type="body" idx="1"/>
          </p:nvPr>
        </p:nvSpPr>
        <p:spPr>
          <a:xfrm>
            <a:off x="1066800" y="4419600"/>
            <a:ext cx="7391400" cy="685800"/>
          </a:xfrm>
        </p:spPr>
        <p:txBody>
          <a:bodyPr/>
          <a:lstStyle/>
          <a:p>
            <a:pPr eaLnBrk="1" hangingPunct="1">
              <a:buFont typeface="Wingdings" pitchFamily="2" charset="2"/>
              <a:buNone/>
            </a:pPr>
            <a:r>
              <a:rPr lang="en-US" altLang="zh-CN" sz="2400" b="1" smtClean="0">
                <a:latin typeface="Times New Roman" pitchFamily="18" charset="0"/>
                <a:ea typeface="宋体" pitchFamily="2" charset="-122"/>
                <a:cs typeface="Times New Roman" pitchFamily="18" charset="0"/>
              </a:rPr>
              <a:t>Fig.3 Process of Casting-Rolling Continuous Forming</a:t>
            </a:r>
          </a:p>
          <a:p>
            <a:pPr eaLnBrk="1" hangingPunct="1">
              <a:buFont typeface="Wingdings" pitchFamily="2" charset="2"/>
              <a:buNone/>
            </a:pPr>
            <a:endParaRPr lang="zh-CN" altLang="en-US" smtClean="0">
              <a:latin typeface="Cambria Math" pitchFamily="18" charset="0"/>
              <a:ea typeface="宋体" pitchFamily="2" charset="-122"/>
              <a:cs typeface="Times New Roman" pitchFamily="18" charset="0"/>
            </a:endParaRPr>
          </a:p>
        </p:txBody>
      </p:sp>
      <p:grpSp>
        <p:nvGrpSpPr>
          <p:cNvPr id="9220" name="组合 5"/>
          <p:cNvGrpSpPr>
            <a:grpSpLocks/>
          </p:cNvGrpSpPr>
          <p:nvPr/>
        </p:nvGrpSpPr>
        <p:grpSpPr bwMode="auto">
          <a:xfrm>
            <a:off x="228600" y="2220913"/>
            <a:ext cx="8783638" cy="2122487"/>
            <a:chOff x="360363" y="1749425"/>
            <a:chExt cx="8783637" cy="2122489"/>
          </a:xfrm>
        </p:grpSpPr>
        <p:grpSp>
          <p:nvGrpSpPr>
            <p:cNvPr id="9225" name="Group 51"/>
            <p:cNvGrpSpPr>
              <a:grpSpLocks/>
            </p:cNvGrpSpPr>
            <p:nvPr/>
          </p:nvGrpSpPr>
          <p:grpSpPr bwMode="auto">
            <a:xfrm>
              <a:off x="360363" y="1814513"/>
              <a:ext cx="1806575" cy="2057401"/>
              <a:chOff x="409" y="1189"/>
              <a:chExt cx="1138" cy="1296"/>
            </a:xfrm>
          </p:grpSpPr>
          <p:pic>
            <p:nvPicPr>
              <p:cNvPr id="9245" name="Picture 20" descr="1"/>
              <p:cNvPicPr>
                <a:picLocks noChangeAspect="1" noChangeArrowheads="1"/>
              </p:cNvPicPr>
              <p:nvPr/>
            </p:nvPicPr>
            <p:blipFill>
              <a:blip r:embed="rId3" cstate="print"/>
              <a:srcRect/>
              <a:stretch>
                <a:fillRect/>
              </a:stretch>
            </p:blipFill>
            <p:spPr bwMode="auto">
              <a:xfrm>
                <a:off x="409" y="1189"/>
                <a:ext cx="1138" cy="835"/>
              </a:xfrm>
              <a:prstGeom prst="rect">
                <a:avLst/>
              </a:prstGeom>
              <a:noFill/>
              <a:ln w="9525">
                <a:noFill/>
                <a:miter lim="800000"/>
                <a:headEnd/>
                <a:tailEnd/>
              </a:ln>
            </p:spPr>
          </p:pic>
          <p:sp>
            <p:nvSpPr>
              <p:cNvPr id="9246" name="Rectangle 41"/>
              <p:cNvSpPr>
                <a:spLocks noChangeArrowheads="1"/>
              </p:cNvSpPr>
              <p:nvPr/>
            </p:nvSpPr>
            <p:spPr bwMode="auto">
              <a:xfrm>
                <a:off x="470" y="2039"/>
                <a:ext cx="959" cy="446"/>
              </a:xfrm>
              <a:prstGeom prst="rect">
                <a:avLst/>
              </a:prstGeom>
              <a:noFill/>
              <a:ln w="19050" algn="ctr">
                <a:noFill/>
                <a:miter lim="800000"/>
                <a:headEnd/>
                <a:tailEnd/>
              </a:ln>
            </p:spPr>
            <p:txBody>
              <a:bodyPr>
                <a:spAutoFit/>
              </a:bodyPr>
              <a:lstStyle/>
              <a:p>
                <a:pPr algn="ctr"/>
                <a:r>
                  <a:rPr lang="en-US" altLang="zh-CN" sz="2000">
                    <a:latin typeface="Comic Sans MS" pitchFamily="66" charset="0"/>
                  </a:rPr>
                  <a:t>Smelting &amp;Casting</a:t>
                </a:r>
                <a:endParaRPr lang="zh-CN" altLang="en-US" sz="2000">
                  <a:latin typeface="Comic Sans MS" pitchFamily="66" charset="0"/>
                </a:endParaRPr>
              </a:p>
            </p:txBody>
          </p:sp>
        </p:grpSp>
        <p:grpSp>
          <p:nvGrpSpPr>
            <p:cNvPr id="9226" name="Group 67"/>
            <p:cNvGrpSpPr>
              <a:grpSpLocks/>
            </p:cNvGrpSpPr>
            <p:nvPr/>
          </p:nvGrpSpPr>
          <p:grpSpPr bwMode="auto">
            <a:xfrm>
              <a:off x="2268538" y="1749425"/>
              <a:ext cx="2022475" cy="2097088"/>
              <a:chOff x="1429" y="1102"/>
              <a:chExt cx="1274" cy="1321"/>
            </a:xfrm>
          </p:grpSpPr>
          <p:sp>
            <p:nvSpPr>
              <p:cNvPr id="9241" name="AutoShape 21"/>
              <p:cNvSpPr>
                <a:spLocks noChangeArrowheads="1"/>
              </p:cNvSpPr>
              <p:nvPr/>
            </p:nvSpPr>
            <p:spPr bwMode="auto">
              <a:xfrm>
                <a:off x="1429" y="1479"/>
                <a:ext cx="363" cy="136"/>
              </a:xfrm>
              <a:prstGeom prst="rightArrow">
                <a:avLst>
                  <a:gd name="adj1" fmla="val 50000"/>
                  <a:gd name="adj2" fmla="val 66728"/>
                </a:avLst>
              </a:prstGeom>
              <a:solidFill>
                <a:srgbClr val="008080"/>
              </a:solidFill>
              <a:ln w="9525" algn="ctr">
                <a:noFill/>
                <a:miter lim="800000"/>
                <a:headEnd/>
                <a:tailEnd/>
              </a:ln>
            </p:spPr>
            <p:txBody>
              <a:bodyPr wrap="none" anchor="ctr"/>
              <a:lstStyle/>
              <a:p>
                <a:endParaRPr lang="zh-CN" altLang="en-US"/>
              </a:p>
            </p:txBody>
          </p:sp>
          <p:sp>
            <p:nvSpPr>
              <p:cNvPr id="24" name="Rectangle 54"/>
              <p:cNvSpPr>
                <a:spLocks noChangeArrowheads="1"/>
              </p:cNvSpPr>
              <p:nvPr/>
            </p:nvSpPr>
            <p:spPr bwMode="auto">
              <a:xfrm>
                <a:off x="1837" y="1102"/>
                <a:ext cx="839" cy="862"/>
              </a:xfrm>
              <a:prstGeom prst="rect">
                <a:avLst/>
              </a:prstGeom>
              <a:gradFill rotWithShape="1">
                <a:gsLst>
                  <a:gs pos="0">
                    <a:srgbClr val="CCECFF"/>
                  </a:gs>
                  <a:gs pos="50000">
                    <a:schemeClr val="bg1"/>
                  </a:gs>
                  <a:gs pos="100000">
                    <a:srgbClr val="CCECFF"/>
                  </a:gs>
                </a:gsLst>
                <a:lin ang="5400000" scaled="1"/>
              </a:gradFill>
              <a:ln w="9525" algn="ctr">
                <a:noFill/>
                <a:miter lim="800000"/>
                <a:headEnd/>
                <a:tailEnd/>
              </a:ln>
              <a:effectLst/>
            </p:spPr>
            <p:txBody>
              <a:bodyPr wrap="none" anchor="ctr"/>
              <a:lstStyle/>
              <a:p>
                <a:pPr>
                  <a:defRPr/>
                </a:pPr>
                <a:endParaRPr lang="zh-CN" altLang="en-US"/>
              </a:p>
            </p:txBody>
          </p:sp>
          <p:pic>
            <p:nvPicPr>
              <p:cNvPr id="9243" name="Picture 22" descr="截图08"/>
              <p:cNvPicPr>
                <a:picLocks noChangeAspect="1" noChangeArrowheads="1"/>
              </p:cNvPicPr>
              <p:nvPr/>
            </p:nvPicPr>
            <p:blipFill>
              <a:blip r:embed="rId4" cstate="print"/>
              <a:srcRect/>
              <a:stretch>
                <a:fillRect/>
              </a:stretch>
            </p:blipFill>
            <p:spPr bwMode="auto">
              <a:xfrm>
                <a:off x="1950" y="1262"/>
                <a:ext cx="596" cy="568"/>
              </a:xfrm>
              <a:prstGeom prst="rect">
                <a:avLst/>
              </a:prstGeom>
              <a:noFill/>
              <a:ln w="9525">
                <a:noFill/>
                <a:miter lim="800000"/>
                <a:headEnd/>
                <a:tailEnd/>
              </a:ln>
            </p:spPr>
          </p:pic>
          <p:sp>
            <p:nvSpPr>
              <p:cNvPr id="9244" name="Rectangle 42"/>
              <p:cNvSpPr>
                <a:spLocks noChangeArrowheads="1"/>
              </p:cNvSpPr>
              <p:nvPr/>
            </p:nvSpPr>
            <p:spPr bwMode="auto">
              <a:xfrm>
                <a:off x="1837" y="1977"/>
                <a:ext cx="866" cy="446"/>
              </a:xfrm>
              <a:prstGeom prst="rect">
                <a:avLst/>
              </a:prstGeom>
              <a:noFill/>
              <a:ln w="19050" algn="ctr">
                <a:noFill/>
                <a:miter lim="800000"/>
                <a:headEnd/>
                <a:tailEnd/>
              </a:ln>
            </p:spPr>
            <p:txBody>
              <a:bodyPr>
                <a:spAutoFit/>
              </a:bodyPr>
              <a:lstStyle/>
              <a:p>
                <a:pPr algn="ctr"/>
                <a:r>
                  <a:rPr lang="en-US" altLang="zh-CN" sz="2000">
                    <a:latin typeface="Comic Sans MS" pitchFamily="66" charset="0"/>
                    <a:ea typeface="黑体" pitchFamily="49" charset="-122"/>
                  </a:rPr>
                  <a:t>Casting ring blank</a:t>
                </a:r>
                <a:endParaRPr lang="zh-CN" altLang="en-US" sz="2000">
                  <a:latin typeface="Comic Sans MS" pitchFamily="66" charset="0"/>
                  <a:ea typeface="黑体" pitchFamily="49" charset="-122"/>
                </a:endParaRPr>
              </a:p>
            </p:txBody>
          </p:sp>
        </p:grpSp>
        <p:grpSp>
          <p:nvGrpSpPr>
            <p:cNvPr id="9227" name="Group 69"/>
            <p:cNvGrpSpPr>
              <a:grpSpLocks/>
            </p:cNvGrpSpPr>
            <p:nvPr/>
          </p:nvGrpSpPr>
          <p:grpSpPr bwMode="auto">
            <a:xfrm>
              <a:off x="6696075" y="1749425"/>
              <a:ext cx="2447925" cy="1789114"/>
              <a:chOff x="4218" y="1102"/>
              <a:chExt cx="1542" cy="1127"/>
            </a:xfrm>
          </p:grpSpPr>
          <p:grpSp>
            <p:nvGrpSpPr>
              <p:cNvPr id="9236" name="Group 57"/>
              <p:cNvGrpSpPr>
                <a:grpSpLocks/>
              </p:cNvGrpSpPr>
              <p:nvPr/>
            </p:nvGrpSpPr>
            <p:grpSpPr bwMode="auto">
              <a:xfrm>
                <a:off x="4679" y="1102"/>
                <a:ext cx="855" cy="862"/>
                <a:chOff x="4610" y="1102"/>
                <a:chExt cx="855" cy="862"/>
              </a:xfrm>
            </p:grpSpPr>
            <p:sp>
              <p:nvSpPr>
                <p:cNvPr id="21" name="Rectangle 56"/>
                <p:cNvSpPr>
                  <a:spLocks noChangeArrowheads="1"/>
                </p:cNvSpPr>
                <p:nvPr/>
              </p:nvSpPr>
              <p:spPr bwMode="auto">
                <a:xfrm>
                  <a:off x="4610" y="1102"/>
                  <a:ext cx="855" cy="862"/>
                </a:xfrm>
                <a:prstGeom prst="rect">
                  <a:avLst/>
                </a:prstGeom>
                <a:gradFill rotWithShape="1">
                  <a:gsLst>
                    <a:gs pos="0">
                      <a:srgbClr val="CCECFF"/>
                    </a:gs>
                    <a:gs pos="50000">
                      <a:schemeClr val="bg1"/>
                    </a:gs>
                    <a:gs pos="100000">
                      <a:srgbClr val="CCECFF"/>
                    </a:gs>
                  </a:gsLst>
                  <a:lin ang="5400000" scaled="1"/>
                </a:gradFill>
                <a:ln w="9525" algn="ctr">
                  <a:noFill/>
                  <a:miter lim="800000"/>
                  <a:headEnd/>
                  <a:tailEnd/>
                </a:ln>
                <a:effectLst/>
              </p:spPr>
              <p:txBody>
                <a:bodyPr wrap="none" anchor="ctr"/>
                <a:lstStyle/>
                <a:p>
                  <a:pPr>
                    <a:defRPr/>
                  </a:pPr>
                  <a:endParaRPr lang="zh-CN" altLang="en-US"/>
                </a:p>
              </p:txBody>
            </p:sp>
            <p:pic>
              <p:nvPicPr>
                <p:cNvPr id="9240" name="Picture 25" descr="截图07"/>
                <p:cNvPicPr>
                  <a:picLocks noChangeAspect="1" noChangeArrowheads="1"/>
                </p:cNvPicPr>
                <p:nvPr/>
              </p:nvPicPr>
              <p:blipFill>
                <a:blip r:embed="rId5" cstate="print"/>
                <a:srcRect/>
                <a:stretch>
                  <a:fillRect/>
                </a:stretch>
              </p:blipFill>
              <p:spPr bwMode="auto">
                <a:xfrm>
                  <a:off x="4672" y="1185"/>
                  <a:ext cx="725" cy="704"/>
                </a:xfrm>
                <a:prstGeom prst="rect">
                  <a:avLst/>
                </a:prstGeom>
                <a:noFill/>
                <a:ln w="9525">
                  <a:noFill/>
                  <a:miter lim="800000"/>
                  <a:headEnd/>
                  <a:tailEnd/>
                </a:ln>
              </p:spPr>
            </p:pic>
          </p:grpSp>
          <p:sp>
            <p:nvSpPr>
              <p:cNvPr id="9237" name="AutoShape 26"/>
              <p:cNvSpPr>
                <a:spLocks noChangeArrowheads="1"/>
              </p:cNvSpPr>
              <p:nvPr/>
            </p:nvSpPr>
            <p:spPr bwMode="auto">
              <a:xfrm>
                <a:off x="4218" y="1479"/>
                <a:ext cx="454" cy="137"/>
              </a:xfrm>
              <a:prstGeom prst="rightArrow">
                <a:avLst>
                  <a:gd name="adj1" fmla="val 50000"/>
                  <a:gd name="adj2" fmla="val 82847"/>
                </a:avLst>
              </a:prstGeom>
              <a:solidFill>
                <a:srgbClr val="008080"/>
              </a:solidFill>
              <a:ln w="9525" algn="ctr">
                <a:noFill/>
                <a:miter lim="800000"/>
                <a:headEnd/>
                <a:tailEnd/>
              </a:ln>
            </p:spPr>
            <p:txBody>
              <a:bodyPr wrap="none" anchor="ctr"/>
              <a:lstStyle/>
              <a:p>
                <a:endParaRPr lang="zh-CN" altLang="en-US"/>
              </a:p>
            </p:txBody>
          </p:sp>
          <p:sp>
            <p:nvSpPr>
              <p:cNvPr id="9238" name="Rectangle 44"/>
              <p:cNvSpPr>
                <a:spLocks noChangeArrowheads="1"/>
              </p:cNvSpPr>
              <p:nvPr/>
            </p:nvSpPr>
            <p:spPr bwMode="auto">
              <a:xfrm>
                <a:off x="4464" y="1977"/>
                <a:ext cx="1296" cy="252"/>
              </a:xfrm>
              <a:prstGeom prst="rect">
                <a:avLst/>
              </a:prstGeom>
              <a:noFill/>
              <a:ln w="19050" algn="ctr">
                <a:noFill/>
                <a:miter lim="800000"/>
                <a:headEnd/>
                <a:tailEnd/>
              </a:ln>
            </p:spPr>
            <p:txBody>
              <a:bodyPr>
                <a:spAutoFit/>
              </a:bodyPr>
              <a:lstStyle/>
              <a:p>
                <a:pPr algn="ctr"/>
                <a:r>
                  <a:rPr lang="en-US" altLang="zh-CN" sz="2000">
                    <a:latin typeface="Comic Sans MS" pitchFamily="66" charset="0"/>
                  </a:rPr>
                  <a:t>Formed part</a:t>
                </a:r>
                <a:endParaRPr lang="zh-CN" altLang="en-US" sz="2000">
                  <a:latin typeface="Comic Sans MS" pitchFamily="66" charset="0"/>
                </a:endParaRPr>
              </a:p>
            </p:txBody>
          </p:sp>
        </p:grpSp>
        <p:grpSp>
          <p:nvGrpSpPr>
            <p:cNvPr id="9228" name="Group 68"/>
            <p:cNvGrpSpPr>
              <a:grpSpLocks/>
            </p:cNvGrpSpPr>
            <p:nvPr/>
          </p:nvGrpSpPr>
          <p:grpSpPr bwMode="auto">
            <a:xfrm>
              <a:off x="4140200" y="1749425"/>
              <a:ext cx="2457450" cy="1789114"/>
              <a:chOff x="2608" y="1102"/>
              <a:chExt cx="1548" cy="1127"/>
            </a:xfrm>
          </p:grpSpPr>
          <p:sp>
            <p:nvSpPr>
              <p:cNvPr id="9229" name="Rectangle 43"/>
              <p:cNvSpPr>
                <a:spLocks noChangeArrowheads="1"/>
              </p:cNvSpPr>
              <p:nvPr/>
            </p:nvSpPr>
            <p:spPr bwMode="auto">
              <a:xfrm>
                <a:off x="3168" y="1977"/>
                <a:ext cx="960" cy="252"/>
              </a:xfrm>
              <a:prstGeom prst="rect">
                <a:avLst/>
              </a:prstGeom>
              <a:noFill/>
              <a:ln w="19050" algn="ctr">
                <a:noFill/>
                <a:miter lim="800000"/>
                <a:headEnd/>
                <a:tailEnd/>
              </a:ln>
            </p:spPr>
            <p:txBody>
              <a:bodyPr>
                <a:spAutoFit/>
              </a:bodyPr>
              <a:lstStyle/>
              <a:p>
                <a:pPr algn="ctr"/>
                <a:r>
                  <a:rPr lang="en-US" altLang="zh-CN" sz="2000">
                    <a:latin typeface="Comic Sans MS" pitchFamily="66" charset="0"/>
                  </a:rPr>
                  <a:t>Hot rolling</a:t>
                </a:r>
                <a:endParaRPr lang="zh-CN" altLang="en-US" sz="2000">
                  <a:latin typeface="Comic Sans MS" pitchFamily="66" charset="0"/>
                </a:endParaRPr>
              </a:p>
            </p:txBody>
          </p:sp>
          <p:grpSp>
            <p:nvGrpSpPr>
              <p:cNvPr id="9230" name="Group 59"/>
              <p:cNvGrpSpPr>
                <a:grpSpLocks/>
              </p:cNvGrpSpPr>
              <p:nvPr/>
            </p:nvGrpSpPr>
            <p:grpSpPr bwMode="auto">
              <a:xfrm>
                <a:off x="3135" y="1102"/>
                <a:ext cx="1021" cy="862"/>
                <a:chOff x="3174" y="1117"/>
                <a:chExt cx="1021" cy="862"/>
              </a:xfrm>
            </p:grpSpPr>
            <p:sp>
              <p:nvSpPr>
                <p:cNvPr id="16" name="Rectangle 55"/>
                <p:cNvSpPr>
                  <a:spLocks noChangeArrowheads="1"/>
                </p:cNvSpPr>
                <p:nvPr/>
              </p:nvSpPr>
              <p:spPr bwMode="auto">
                <a:xfrm>
                  <a:off x="3174" y="1117"/>
                  <a:ext cx="1021" cy="862"/>
                </a:xfrm>
                <a:prstGeom prst="rect">
                  <a:avLst/>
                </a:prstGeom>
                <a:gradFill rotWithShape="1">
                  <a:gsLst>
                    <a:gs pos="0">
                      <a:srgbClr val="CCECFF"/>
                    </a:gs>
                    <a:gs pos="50000">
                      <a:schemeClr val="bg1"/>
                    </a:gs>
                    <a:gs pos="100000">
                      <a:srgbClr val="CCECFF"/>
                    </a:gs>
                  </a:gsLst>
                  <a:lin ang="5400000" scaled="1"/>
                </a:gradFill>
                <a:ln w="9525" algn="ctr">
                  <a:noFill/>
                  <a:miter lim="800000"/>
                  <a:headEnd/>
                  <a:tailEnd/>
                </a:ln>
                <a:effectLst/>
              </p:spPr>
              <p:txBody>
                <a:bodyPr wrap="none" anchor="ctr"/>
                <a:lstStyle/>
                <a:p>
                  <a:pPr>
                    <a:defRPr/>
                  </a:pPr>
                  <a:endParaRPr lang="zh-CN" altLang="en-US"/>
                </a:p>
              </p:txBody>
            </p:sp>
            <p:pic>
              <p:nvPicPr>
                <p:cNvPr id="9235" name="Picture 24"/>
                <p:cNvPicPr>
                  <a:picLocks noChangeAspect="1" noChangeArrowheads="1"/>
                </p:cNvPicPr>
                <p:nvPr/>
              </p:nvPicPr>
              <p:blipFill>
                <a:blip r:embed="rId6" cstate="print"/>
                <a:srcRect/>
                <a:stretch>
                  <a:fillRect/>
                </a:stretch>
              </p:blipFill>
              <p:spPr bwMode="auto">
                <a:xfrm>
                  <a:off x="3243" y="1154"/>
                  <a:ext cx="875" cy="794"/>
                </a:xfrm>
                <a:prstGeom prst="rect">
                  <a:avLst/>
                </a:prstGeom>
                <a:noFill/>
                <a:ln w="9525">
                  <a:noFill/>
                  <a:miter lim="800000"/>
                  <a:headEnd/>
                  <a:tailEnd/>
                </a:ln>
              </p:spPr>
            </p:pic>
          </p:grpSp>
          <p:grpSp>
            <p:nvGrpSpPr>
              <p:cNvPr id="9231" name="Group 50"/>
              <p:cNvGrpSpPr>
                <a:grpSpLocks/>
              </p:cNvGrpSpPr>
              <p:nvPr/>
            </p:nvGrpSpPr>
            <p:grpSpPr bwMode="auto">
              <a:xfrm>
                <a:off x="2608" y="1264"/>
                <a:ext cx="656" cy="352"/>
                <a:chOff x="2653" y="1235"/>
                <a:chExt cx="656" cy="352"/>
              </a:xfrm>
            </p:grpSpPr>
            <p:sp>
              <p:nvSpPr>
                <p:cNvPr id="9232" name="AutoShape 23"/>
                <p:cNvSpPr>
                  <a:spLocks noChangeArrowheads="1"/>
                </p:cNvSpPr>
                <p:nvPr/>
              </p:nvSpPr>
              <p:spPr bwMode="auto">
                <a:xfrm>
                  <a:off x="2744" y="1457"/>
                  <a:ext cx="430" cy="130"/>
                </a:xfrm>
                <a:prstGeom prst="rightArrow">
                  <a:avLst>
                    <a:gd name="adj1" fmla="val 50000"/>
                    <a:gd name="adj2" fmla="val 82692"/>
                  </a:avLst>
                </a:prstGeom>
                <a:solidFill>
                  <a:srgbClr val="008080"/>
                </a:solidFill>
                <a:ln w="19050" algn="ctr">
                  <a:noFill/>
                  <a:miter lim="800000"/>
                  <a:headEnd/>
                  <a:tailEnd/>
                </a:ln>
              </p:spPr>
              <p:txBody>
                <a:bodyPr wrap="none" anchor="ctr"/>
                <a:lstStyle/>
                <a:p>
                  <a:endParaRPr lang="zh-CN" altLang="en-US"/>
                </a:p>
              </p:txBody>
            </p:sp>
            <p:sp>
              <p:nvSpPr>
                <p:cNvPr id="9233" name="Rectangle 46"/>
                <p:cNvSpPr>
                  <a:spLocks noChangeArrowheads="1"/>
                </p:cNvSpPr>
                <p:nvPr/>
              </p:nvSpPr>
              <p:spPr bwMode="auto">
                <a:xfrm>
                  <a:off x="2653" y="1235"/>
                  <a:ext cx="656" cy="233"/>
                </a:xfrm>
                <a:prstGeom prst="rect">
                  <a:avLst/>
                </a:prstGeom>
                <a:noFill/>
                <a:ln w="19050" algn="ctr">
                  <a:noFill/>
                  <a:miter lim="800000"/>
                  <a:headEnd/>
                  <a:tailEnd/>
                </a:ln>
              </p:spPr>
              <p:txBody>
                <a:bodyPr anchor="ctr">
                  <a:spAutoFit/>
                </a:bodyPr>
                <a:lstStyle/>
                <a:p>
                  <a:pPr algn="ctr"/>
                  <a:r>
                    <a:rPr lang="en-US" altLang="zh-CN" b="1">
                      <a:solidFill>
                        <a:srgbClr val="FF0000"/>
                      </a:solidFill>
                      <a:latin typeface="Comic Sans MS" pitchFamily="66" charset="0"/>
                    </a:rPr>
                    <a:t>Heating</a:t>
                  </a:r>
                  <a:endParaRPr lang="zh-CN" altLang="en-US" b="1">
                    <a:solidFill>
                      <a:srgbClr val="FF0000"/>
                    </a:solidFill>
                    <a:latin typeface="Comic Sans MS" pitchFamily="66" charset="0"/>
                  </a:endParaRPr>
                </a:p>
              </p:txBody>
            </p:sp>
          </p:grpSp>
        </p:grpSp>
      </p:grpSp>
      <p:sp>
        <p:nvSpPr>
          <p:cNvPr id="27" name="矩形 26"/>
          <p:cNvSpPr/>
          <p:nvPr/>
        </p:nvSpPr>
        <p:spPr>
          <a:xfrm>
            <a:off x="152400" y="5486400"/>
            <a:ext cx="8915400" cy="83099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altLang="zh-CN" sz="2400" dirty="0">
                <a:solidFill>
                  <a:srgbClr val="FF0000"/>
                </a:solidFill>
                <a:effectLst>
                  <a:outerShdw blurRad="38100" dist="38100" dir="2700000" algn="tl">
                    <a:srgbClr val="C0C0C0"/>
                  </a:outerShdw>
                </a:effectLst>
                <a:latin typeface="Comic Sans MS" pitchFamily="66" charset="0"/>
                <a:ea typeface="宋体" pitchFamily="2" charset="-122"/>
              </a:rPr>
              <a:t>The purpose of research</a:t>
            </a:r>
            <a:r>
              <a:rPr lang="zh-CN" altLang="en-US" sz="2400" dirty="0">
                <a:solidFill>
                  <a:srgbClr val="FFFFFF"/>
                </a:solidFill>
                <a:latin typeface="Comic Sans MS" pitchFamily="66" charset="0"/>
                <a:ea typeface="宋体" pitchFamily="2" charset="-122"/>
              </a:rPr>
              <a:t>：</a:t>
            </a:r>
            <a:r>
              <a:rPr lang="en-US" altLang="zh-CN" sz="2400" dirty="0">
                <a:solidFill>
                  <a:srgbClr val="FFFFFF"/>
                </a:solidFill>
                <a:latin typeface="Comic Sans MS" pitchFamily="66" charset="0"/>
                <a:ea typeface="宋体" pitchFamily="2" charset="-122"/>
              </a:rPr>
              <a:t>to obtain main technological parameters of Casting-rolling continuous forming</a:t>
            </a:r>
          </a:p>
        </p:txBody>
      </p:sp>
      <p:pic>
        <p:nvPicPr>
          <p:cNvPr id="9224" name="Picture 8" descr="C:\Users\Administrator\Desktop\校徽.gif"/>
          <p:cNvPicPr>
            <a:picLocks noChangeAspect="1" noChangeArrowheads="1"/>
          </p:cNvPicPr>
          <p:nvPr/>
        </p:nvPicPr>
        <p:blipFill>
          <a:blip r:embed="rId7"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altLang="zh-CN"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Theory &amp; Method</a:t>
            </a:r>
            <a:endParaRPr lang="en-US" altLang="zh-CN" dirty="0" smtClean="0">
              <a:ea typeface="宋体" pitchFamily="2" charset="-122"/>
            </a:endParaRPr>
          </a:p>
        </p:txBody>
      </p:sp>
      <p:sp>
        <p:nvSpPr>
          <p:cNvPr id="44035" name="Freeform 3"/>
          <p:cNvSpPr>
            <a:spLocks noEditPoints="1"/>
          </p:cNvSpPr>
          <p:nvPr/>
        </p:nvSpPr>
        <p:spPr bwMode="gray">
          <a:xfrm rot="-1358056">
            <a:off x="1077913" y="28432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12157"/>
                  <a:invGamma/>
                </a:schemeClr>
              </a:gs>
              <a:gs pos="100000">
                <a:schemeClr val="bg2"/>
              </a:gs>
            </a:gsLst>
            <a:lin ang="0" scaled="1"/>
          </a:gradFill>
          <a:ln w="0">
            <a:noFill/>
            <a:prstDash val="solid"/>
            <a:round/>
            <a:headEnd/>
            <a:tailEnd/>
          </a:ln>
        </p:spPr>
        <p:txBody>
          <a:bodyPr/>
          <a:lstStyle/>
          <a:p>
            <a:pPr>
              <a:defRPr/>
            </a:pPr>
            <a:endParaRPr lang="zh-CN" altLang="en-US">
              <a:ea typeface="+mn-ea"/>
            </a:endParaRPr>
          </a:p>
        </p:txBody>
      </p:sp>
      <p:sp>
        <p:nvSpPr>
          <p:cNvPr id="44036" name="Oval 4">
            <a:hlinkClick r:id="rId3" action="ppaction://hlinksldjump"/>
          </p:cNvPr>
          <p:cNvSpPr>
            <a:spLocks noChangeArrowheads="1"/>
          </p:cNvSpPr>
          <p:nvPr/>
        </p:nvSpPr>
        <p:spPr bwMode="gray">
          <a:xfrm>
            <a:off x="3581400" y="1981200"/>
            <a:ext cx="1676400" cy="1600200"/>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CN" altLang="en-US"/>
          </a:p>
        </p:txBody>
      </p:sp>
      <p:sp>
        <p:nvSpPr>
          <p:cNvPr id="44037" name="Oval 5"/>
          <p:cNvSpPr>
            <a:spLocks noChangeArrowheads="1"/>
          </p:cNvSpPr>
          <p:nvPr/>
        </p:nvSpPr>
        <p:spPr bwMode="gray">
          <a:xfrm>
            <a:off x="1066800" y="3276600"/>
            <a:ext cx="1512888" cy="15795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CN" altLang="en-US"/>
          </a:p>
        </p:txBody>
      </p:sp>
      <p:sp>
        <p:nvSpPr>
          <p:cNvPr id="44038" name="Oval 6"/>
          <p:cNvSpPr>
            <a:spLocks noChangeArrowheads="1"/>
          </p:cNvSpPr>
          <p:nvPr/>
        </p:nvSpPr>
        <p:spPr bwMode="gray">
          <a:xfrm>
            <a:off x="1828800" y="4800600"/>
            <a:ext cx="1631950" cy="1676400"/>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CN" altLang="en-US"/>
          </a:p>
        </p:txBody>
      </p:sp>
      <p:sp>
        <p:nvSpPr>
          <p:cNvPr id="44039" name="Oval 7"/>
          <p:cNvSpPr>
            <a:spLocks noChangeArrowheads="1"/>
          </p:cNvSpPr>
          <p:nvPr/>
        </p:nvSpPr>
        <p:spPr bwMode="gray">
          <a:xfrm>
            <a:off x="4953000" y="4419600"/>
            <a:ext cx="1524000" cy="1447800"/>
          </a:xfrm>
          <a:prstGeom prst="ellipse">
            <a:avLst/>
          </a:prstGeom>
          <a:gradFill rotWithShape="1">
            <a:gsLst>
              <a:gs pos="0">
                <a:schemeClr val="bg2"/>
              </a:gs>
              <a:gs pos="100000">
                <a:schemeClr val="bg2">
                  <a:gamma/>
                  <a:shade val="35686"/>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CN" altLang="en-US"/>
          </a:p>
        </p:txBody>
      </p:sp>
      <p:sp>
        <p:nvSpPr>
          <p:cNvPr id="44040" name="Oval 8">
            <a:hlinkClick r:id="rId4" action="ppaction://hlinksldjump"/>
          </p:cNvPr>
          <p:cNvSpPr>
            <a:spLocks noChangeArrowheads="1"/>
          </p:cNvSpPr>
          <p:nvPr/>
        </p:nvSpPr>
        <p:spPr bwMode="gray">
          <a:xfrm>
            <a:off x="6781800" y="2209800"/>
            <a:ext cx="1524000" cy="1600200"/>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CN" altLang="en-US"/>
          </a:p>
        </p:txBody>
      </p:sp>
      <p:sp>
        <p:nvSpPr>
          <p:cNvPr id="10249" name="Text Box 9"/>
          <p:cNvSpPr txBox="1">
            <a:spLocks noChangeArrowheads="1"/>
          </p:cNvSpPr>
          <p:nvPr/>
        </p:nvSpPr>
        <p:spPr bwMode="white">
          <a:xfrm>
            <a:off x="1143000" y="3886200"/>
            <a:ext cx="1447800" cy="369888"/>
          </a:xfrm>
          <a:prstGeom prst="rect">
            <a:avLst/>
          </a:prstGeom>
          <a:noFill/>
          <a:ln w="9525">
            <a:noFill/>
            <a:miter lim="800000"/>
            <a:headEnd/>
            <a:tailEnd/>
          </a:ln>
        </p:spPr>
        <p:txBody>
          <a:bodyPr>
            <a:spAutoFit/>
          </a:bodyPr>
          <a:lstStyle/>
          <a:p>
            <a:pPr eaLnBrk="0" hangingPunct="0"/>
            <a:r>
              <a:rPr lang="en-US" altLang="zh-CN" b="1">
                <a:solidFill>
                  <a:srgbClr val="FF0000"/>
                </a:solidFill>
                <a:latin typeface="Comic Sans MS" pitchFamily="66" charset="0"/>
              </a:rPr>
              <a:t>latent heat</a:t>
            </a:r>
          </a:p>
        </p:txBody>
      </p:sp>
      <p:sp>
        <p:nvSpPr>
          <p:cNvPr id="10250" name="Text Box 10"/>
          <p:cNvSpPr txBox="1">
            <a:spLocks noChangeArrowheads="1"/>
          </p:cNvSpPr>
          <p:nvPr/>
        </p:nvSpPr>
        <p:spPr bwMode="white">
          <a:xfrm>
            <a:off x="3429000" y="2200275"/>
            <a:ext cx="1981200" cy="923925"/>
          </a:xfrm>
          <a:prstGeom prst="rect">
            <a:avLst/>
          </a:prstGeom>
          <a:noFill/>
          <a:ln w="9525">
            <a:noFill/>
            <a:miter lim="800000"/>
            <a:headEnd/>
            <a:tailEnd/>
          </a:ln>
        </p:spPr>
        <p:txBody>
          <a:bodyPr>
            <a:spAutoFit/>
          </a:bodyPr>
          <a:lstStyle/>
          <a:p>
            <a:pPr algn="ctr" eaLnBrk="0" hangingPunct="0"/>
            <a:r>
              <a:rPr lang="en-US" altLang="zh-CN" b="1">
                <a:solidFill>
                  <a:srgbClr val="FF0000"/>
                </a:solidFill>
                <a:latin typeface="Comic Sans MS" pitchFamily="66" charset="0"/>
              </a:rPr>
              <a:t>The characteristics of liquid metal</a:t>
            </a:r>
          </a:p>
        </p:txBody>
      </p:sp>
      <p:sp>
        <p:nvSpPr>
          <p:cNvPr id="10251" name="Text Box 11"/>
          <p:cNvSpPr txBox="1">
            <a:spLocks noChangeArrowheads="1"/>
          </p:cNvSpPr>
          <p:nvPr/>
        </p:nvSpPr>
        <p:spPr bwMode="white">
          <a:xfrm>
            <a:off x="6553200" y="2438400"/>
            <a:ext cx="1981200" cy="923925"/>
          </a:xfrm>
          <a:prstGeom prst="rect">
            <a:avLst/>
          </a:prstGeom>
          <a:noFill/>
          <a:ln w="9525">
            <a:noFill/>
            <a:miter lim="800000"/>
            <a:headEnd/>
            <a:tailEnd/>
          </a:ln>
        </p:spPr>
        <p:txBody>
          <a:bodyPr>
            <a:spAutoFit/>
          </a:bodyPr>
          <a:lstStyle/>
          <a:p>
            <a:pPr algn="ctr" eaLnBrk="0" hangingPunct="0"/>
            <a:r>
              <a:rPr lang="en-US" altLang="zh-CN" b="1">
                <a:solidFill>
                  <a:srgbClr val="FF0000"/>
                </a:solidFill>
                <a:latin typeface="Comic Sans MS" pitchFamily="66" charset="0"/>
              </a:rPr>
              <a:t>Metal thermal physical properties</a:t>
            </a:r>
          </a:p>
        </p:txBody>
      </p:sp>
      <p:sp>
        <p:nvSpPr>
          <p:cNvPr id="10252" name="Text Box 12"/>
          <p:cNvSpPr txBox="1">
            <a:spLocks noChangeArrowheads="1"/>
          </p:cNvSpPr>
          <p:nvPr/>
        </p:nvSpPr>
        <p:spPr bwMode="white">
          <a:xfrm>
            <a:off x="5029200" y="4953000"/>
            <a:ext cx="1676400" cy="369888"/>
          </a:xfrm>
          <a:prstGeom prst="rect">
            <a:avLst/>
          </a:prstGeom>
          <a:noFill/>
          <a:ln w="9525">
            <a:noFill/>
            <a:miter lim="800000"/>
            <a:headEnd/>
            <a:tailEnd/>
          </a:ln>
        </p:spPr>
        <p:txBody>
          <a:bodyPr>
            <a:spAutoFit/>
          </a:bodyPr>
          <a:lstStyle/>
          <a:p>
            <a:r>
              <a:rPr lang="en-US" altLang="zh-CN" b="1">
                <a:solidFill>
                  <a:srgbClr val="FF0000"/>
                </a:solidFill>
                <a:latin typeface="Comic Sans MS" pitchFamily="66" charset="0"/>
              </a:rPr>
              <a:t>Stress field</a:t>
            </a:r>
          </a:p>
        </p:txBody>
      </p:sp>
      <p:sp>
        <p:nvSpPr>
          <p:cNvPr id="10253" name="Text Box 13"/>
          <p:cNvSpPr txBox="1">
            <a:spLocks noChangeArrowheads="1"/>
          </p:cNvSpPr>
          <p:nvPr/>
        </p:nvSpPr>
        <p:spPr bwMode="white">
          <a:xfrm>
            <a:off x="1905000" y="5486400"/>
            <a:ext cx="1752600" cy="369888"/>
          </a:xfrm>
          <a:prstGeom prst="rect">
            <a:avLst/>
          </a:prstGeom>
          <a:noFill/>
          <a:ln w="9525">
            <a:noFill/>
            <a:miter lim="800000"/>
            <a:headEnd/>
            <a:tailEnd/>
          </a:ln>
        </p:spPr>
        <p:txBody>
          <a:bodyPr>
            <a:spAutoFit/>
          </a:bodyPr>
          <a:lstStyle/>
          <a:p>
            <a:pPr eaLnBrk="0" hangingPunct="0"/>
            <a:r>
              <a:rPr lang="en-US" altLang="zh-CN" b="1">
                <a:solidFill>
                  <a:srgbClr val="FF0000"/>
                </a:solidFill>
                <a:latin typeface="Comic Sans MS" pitchFamily="66" charset="0"/>
              </a:rPr>
              <a:t>heat transfer</a:t>
            </a:r>
          </a:p>
        </p:txBody>
      </p:sp>
      <p:sp>
        <p:nvSpPr>
          <p:cNvPr id="44046" name="Text Box 14"/>
          <p:cNvSpPr txBox="1">
            <a:spLocks noChangeArrowheads="1"/>
          </p:cNvSpPr>
          <p:nvPr/>
        </p:nvSpPr>
        <p:spPr bwMode="auto">
          <a:xfrm>
            <a:off x="3429000" y="3581400"/>
            <a:ext cx="2590800" cy="769938"/>
          </a:xfrm>
          <a:prstGeom prst="rect">
            <a:avLst/>
          </a:prstGeom>
          <a:noFill/>
          <a:ln w="9525">
            <a:noFill/>
            <a:miter lim="800000"/>
            <a:headEnd/>
            <a:tailEnd/>
          </a:ln>
          <a:effectLst/>
        </p:spPr>
        <p:txBody>
          <a:bodyPr>
            <a:spAutoFit/>
          </a:bodyPr>
          <a:lstStyle/>
          <a:p>
            <a:pPr algn="ctr" eaLnBrk="0" hangingPunct="0">
              <a:defRPr/>
            </a:pPr>
            <a:r>
              <a:rPr lang="en-US" altLang="zh-CN" sz="4400" b="1" i="1" dirty="0">
                <a:solidFill>
                  <a:schemeClr val="accent6">
                    <a:lumMod val="75000"/>
                  </a:schemeClr>
                </a:solidFill>
                <a:effectLst>
                  <a:outerShdw blurRad="38100" dist="38100" dir="2700000" algn="tl">
                    <a:srgbClr val="000000">
                      <a:alpha val="43137"/>
                    </a:srgbClr>
                  </a:outerShdw>
                </a:effectLst>
                <a:latin typeface="Comic Sans MS" pitchFamily="66" charset="0"/>
              </a:rPr>
              <a:t>Theory</a:t>
            </a:r>
          </a:p>
        </p:txBody>
      </p:sp>
      <p:cxnSp>
        <p:nvCxnSpPr>
          <p:cNvPr id="26" name="直接连接符 25"/>
          <p:cNvCxnSpPr/>
          <p:nvPr/>
        </p:nvCxnSpPr>
        <p:spPr>
          <a:xfrm>
            <a:off x="5867400" y="2057400"/>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 Box 14"/>
          <p:cNvSpPr txBox="1">
            <a:spLocks noChangeArrowheads="1"/>
          </p:cNvSpPr>
          <p:nvPr/>
        </p:nvSpPr>
        <p:spPr bwMode="auto">
          <a:xfrm>
            <a:off x="5029200" y="1600200"/>
            <a:ext cx="3352800" cy="400050"/>
          </a:xfrm>
          <a:prstGeom prst="rect">
            <a:avLst/>
          </a:prstGeom>
          <a:noFill/>
          <a:ln w="9525">
            <a:noFill/>
            <a:miter lim="800000"/>
            <a:headEnd/>
            <a:tailEnd/>
          </a:ln>
          <a:effectLst/>
        </p:spPr>
        <p:txBody>
          <a:bodyPr>
            <a:spAutoFit/>
          </a:bodyPr>
          <a:lstStyle/>
          <a:p>
            <a:pPr algn="ctr" eaLnBrk="0" hangingPunct="0">
              <a:defRPr/>
            </a:pPr>
            <a:r>
              <a:rPr lang="en-US" altLang="zh-CN" sz="2000" dirty="0">
                <a:effectLst>
                  <a:outerShdw blurRad="38100" dist="38100" dir="2700000" algn="tl">
                    <a:srgbClr val="000000">
                      <a:alpha val="43137"/>
                    </a:srgbClr>
                  </a:outerShdw>
                </a:effectLst>
                <a:latin typeface="Comic Sans MS" pitchFamily="66" charset="0"/>
                <a:ea typeface="+mn-ea"/>
              </a:rPr>
              <a:t>Filling and Solidification </a:t>
            </a:r>
            <a:endParaRPr lang="en-US" altLang="zh-CN" sz="2000" b="1" dirty="0">
              <a:effectLst>
                <a:outerShdw blurRad="38100" dist="38100" dir="2700000" algn="tl">
                  <a:srgbClr val="000000">
                    <a:alpha val="43137"/>
                  </a:srgbClr>
                </a:outerShdw>
              </a:effectLst>
              <a:latin typeface="Comic Sans MS" pitchFamily="66" charset="0"/>
              <a:ea typeface="华文楷体" pitchFamily="2" charset="-122"/>
            </a:endParaRPr>
          </a:p>
        </p:txBody>
      </p:sp>
      <p:cxnSp>
        <p:nvCxnSpPr>
          <p:cNvPr id="33" name="直接箭头连接符 32"/>
          <p:cNvCxnSpPr/>
          <p:nvPr/>
        </p:nvCxnSpPr>
        <p:spPr>
          <a:xfrm flipH="1">
            <a:off x="5399088" y="2057400"/>
            <a:ext cx="468312" cy="4857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flipV="1">
            <a:off x="7162800" y="3789363"/>
            <a:ext cx="612775" cy="7826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772400" y="4572000"/>
            <a:ext cx="1143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 Box 14"/>
          <p:cNvSpPr txBox="1">
            <a:spLocks noChangeArrowheads="1"/>
          </p:cNvSpPr>
          <p:nvPr/>
        </p:nvSpPr>
        <p:spPr bwMode="auto">
          <a:xfrm>
            <a:off x="7315200" y="4168775"/>
            <a:ext cx="2057400" cy="708025"/>
          </a:xfrm>
          <a:prstGeom prst="rect">
            <a:avLst/>
          </a:prstGeom>
          <a:noFill/>
          <a:ln w="9525">
            <a:noFill/>
            <a:miter lim="800000"/>
            <a:headEnd/>
            <a:tailEnd/>
          </a:ln>
          <a:effectLst/>
        </p:spPr>
        <p:txBody>
          <a:bodyPr>
            <a:spAutoFit/>
          </a:bodyPr>
          <a:lstStyle/>
          <a:p>
            <a:pPr algn="ctr" eaLnBrk="0" hangingPunct="0">
              <a:defRPr/>
            </a:pPr>
            <a:r>
              <a:rPr lang="en-US" altLang="zh-CN" sz="2000" dirty="0">
                <a:effectLst>
                  <a:outerShdw blurRad="38100" dist="38100" dir="2700000" algn="tl">
                    <a:srgbClr val="000000">
                      <a:alpha val="43137"/>
                    </a:srgbClr>
                  </a:outerShdw>
                </a:effectLst>
                <a:latin typeface="Comic Sans MS" pitchFamily="66" charset="0"/>
                <a:ea typeface="华文楷体" pitchFamily="2" charset="-122"/>
              </a:rPr>
              <a:t>Temperature parameters </a:t>
            </a:r>
          </a:p>
        </p:txBody>
      </p:sp>
      <p:cxnSp>
        <p:nvCxnSpPr>
          <p:cNvPr id="44" name="直接箭头连接符 43"/>
          <p:cNvCxnSpPr/>
          <p:nvPr/>
        </p:nvCxnSpPr>
        <p:spPr>
          <a:xfrm flipH="1" flipV="1">
            <a:off x="2514600" y="4440238"/>
            <a:ext cx="3246438" cy="20367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flipV="1">
            <a:off x="3429000" y="5840413"/>
            <a:ext cx="2330450" cy="636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5715000" y="5735638"/>
            <a:ext cx="258763" cy="7413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715000" y="6477000"/>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 Box 14"/>
          <p:cNvSpPr txBox="1">
            <a:spLocks noChangeArrowheads="1"/>
          </p:cNvSpPr>
          <p:nvPr/>
        </p:nvSpPr>
        <p:spPr bwMode="auto">
          <a:xfrm>
            <a:off x="5410200" y="6019800"/>
            <a:ext cx="2590800" cy="400050"/>
          </a:xfrm>
          <a:prstGeom prst="rect">
            <a:avLst/>
          </a:prstGeom>
          <a:noFill/>
          <a:ln w="9525">
            <a:noFill/>
            <a:miter lim="800000"/>
            <a:headEnd/>
            <a:tailEnd/>
          </a:ln>
          <a:effectLst/>
        </p:spPr>
        <p:txBody>
          <a:bodyPr>
            <a:spAutoFit/>
          </a:bodyPr>
          <a:lstStyle/>
          <a:p>
            <a:pPr algn="ctr" eaLnBrk="0" hangingPunct="0">
              <a:defRPr/>
            </a:pPr>
            <a:r>
              <a:rPr lang="en-US" altLang="zh-CN" sz="2000" dirty="0">
                <a:effectLst>
                  <a:outerShdw blurRad="38100" dist="38100" dir="2700000" algn="tl">
                    <a:srgbClr val="000000">
                      <a:alpha val="43137"/>
                    </a:srgbClr>
                  </a:outerShdw>
                </a:effectLst>
                <a:latin typeface="Comic Sans MS" pitchFamily="66" charset="0"/>
                <a:ea typeface="华文楷体" pitchFamily="2" charset="-122"/>
              </a:rPr>
              <a:t>Casting</a:t>
            </a:r>
          </a:p>
        </p:txBody>
      </p:sp>
      <p:pic>
        <p:nvPicPr>
          <p:cNvPr id="10266" name="Picture 8" descr="C:\Users\Administrator\Desktop\校徽.gif"/>
          <p:cNvPicPr>
            <a:picLocks noChangeAspect="1" noChangeArrowheads="1"/>
          </p:cNvPicPr>
          <p:nvPr/>
        </p:nvPicPr>
        <p:blipFill>
          <a:blip r:embed="rId5"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spcBef>
                <a:spcPct val="50000"/>
              </a:spcBef>
              <a:defRPr/>
            </a:pPr>
            <a:r>
              <a:rPr lang="en-US" altLang="zh-CN" sz="3600" b="1" dirty="0" smtClean="0">
                <a:solidFill>
                  <a:srgbClr val="FF0000"/>
                </a:solidFill>
                <a:effectLst>
                  <a:outerShdw blurRad="38100" dist="38100" dir="2700000" algn="tl">
                    <a:srgbClr val="000000">
                      <a:alpha val="43137"/>
                    </a:srgbClr>
                  </a:outerShdw>
                </a:effectLst>
                <a:latin typeface="Comic Sans MS" pitchFamily="66" charset="0"/>
                <a:ea typeface="微软雅黑" pitchFamily="34" charset="-122"/>
              </a:rPr>
              <a:t>Theory &amp; Method</a:t>
            </a:r>
            <a:endParaRPr lang="zh-CN" altLang="zh-CN" sz="3600" b="1" dirty="0">
              <a:solidFill>
                <a:srgbClr val="FF0000"/>
              </a:solidFill>
              <a:effectLst>
                <a:outerShdw blurRad="38100" dist="38100" dir="2700000" algn="tl">
                  <a:srgbClr val="000000">
                    <a:alpha val="43137"/>
                  </a:srgbClr>
                </a:outerShdw>
              </a:effectLst>
              <a:latin typeface="Comic Sans MS" pitchFamily="66" charset="0"/>
              <a:ea typeface="微软雅黑" pitchFamily="34" charset="-122"/>
            </a:endParaRPr>
          </a:p>
        </p:txBody>
      </p:sp>
      <p:sp>
        <p:nvSpPr>
          <p:cNvPr id="11267" name="AutoShape 3"/>
          <p:cNvSpPr>
            <a:spLocks noChangeArrowheads="1"/>
          </p:cNvSpPr>
          <p:nvPr/>
        </p:nvSpPr>
        <p:spPr bwMode="auto">
          <a:xfrm>
            <a:off x="6248400" y="2819400"/>
            <a:ext cx="2286000" cy="2135188"/>
          </a:xfrm>
          <a:prstGeom prst="roundRect">
            <a:avLst>
              <a:gd name="adj" fmla="val 16667"/>
            </a:avLst>
          </a:prstGeom>
          <a:gradFill rotWithShape="0">
            <a:gsLst>
              <a:gs pos="0">
                <a:srgbClr val="FFEFD1"/>
              </a:gs>
              <a:gs pos="64999">
                <a:srgbClr val="F0EBD5"/>
              </a:gs>
              <a:gs pos="100000">
                <a:srgbClr val="D1C39F"/>
              </a:gs>
            </a:gsLst>
            <a:lin ang="5400000"/>
          </a:gradFill>
          <a:ln w="38100">
            <a:solidFill>
              <a:schemeClr val="tx1"/>
            </a:solidFill>
            <a:round/>
            <a:headEnd/>
            <a:tailEnd/>
          </a:ln>
        </p:spPr>
        <p:txBody>
          <a:bodyPr wrap="none" anchor="ctr"/>
          <a:lstStyle/>
          <a:p>
            <a:pPr algn="ctr" eaLnBrk="0" hangingPunct="0"/>
            <a:endParaRPr lang="zh-CN" altLang="en-US">
              <a:latin typeface="Verdana" pitchFamily="34" charset="0"/>
            </a:endParaRPr>
          </a:p>
        </p:txBody>
      </p:sp>
      <p:sp>
        <p:nvSpPr>
          <p:cNvPr id="11268" name="AutoShape 5"/>
          <p:cNvSpPr>
            <a:spLocks noChangeArrowheads="1"/>
          </p:cNvSpPr>
          <p:nvPr/>
        </p:nvSpPr>
        <p:spPr bwMode="auto">
          <a:xfrm>
            <a:off x="3733800" y="4419600"/>
            <a:ext cx="2362200" cy="2209800"/>
          </a:xfrm>
          <a:prstGeom prst="roundRect">
            <a:avLst>
              <a:gd name="adj" fmla="val 16667"/>
            </a:avLst>
          </a:prstGeom>
          <a:gradFill rotWithShape="0">
            <a:gsLst>
              <a:gs pos="0">
                <a:srgbClr val="FFEFD1"/>
              </a:gs>
              <a:gs pos="64999">
                <a:srgbClr val="F0EBD5"/>
              </a:gs>
              <a:gs pos="100000">
                <a:srgbClr val="D1C39F"/>
              </a:gs>
            </a:gsLst>
            <a:lin ang="5400000"/>
          </a:gradFill>
          <a:ln w="38100">
            <a:solidFill>
              <a:schemeClr val="tx1"/>
            </a:solidFill>
            <a:round/>
            <a:headEnd/>
            <a:tailEnd/>
          </a:ln>
        </p:spPr>
        <p:txBody>
          <a:bodyPr wrap="none" anchor="ctr"/>
          <a:lstStyle/>
          <a:p>
            <a:pPr algn="ctr" eaLnBrk="0" hangingPunct="0"/>
            <a:endParaRPr lang="zh-CN" altLang="en-US">
              <a:latin typeface="Verdana" pitchFamily="34" charset="0"/>
            </a:endParaRPr>
          </a:p>
        </p:txBody>
      </p:sp>
      <p:sp>
        <p:nvSpPr>
          <p:cNvPr id="11269" name="Text Box 6"/>
          <p:cNvSpPr txBox="1">
            <a:spLocks noChangeArrowheads="1"/>
          </p:cNvSpPr>
          <p:nvPr/>
        </p:nvSpPr>
        <p:spPr bwMode="auto">
          <a:xfrm>
            <a:off x="3657600" y="4376738"/>
            <a:ext cx="2514600" cy="2862262"/>
          </a:xfrm>
          <a:prstGeom prst="rect">
            <a:avLst/>
          </a:prstGeom>
          <a:noFill/>
          <a:ln w="9525">
            <a:noFill/>
            <a:miter lim="800000"/>
            <a:headEnd/>
            <a:tailEnd/>
          </a:ln>
        </p:spPr>
        <p:txBody>
          <a:bodyPr>
            <a:spAutoFit/>
          </a:bodyPr>
          <a:lstStyle/>
          <a:p>
            <a:pPr algn="ctr" eaLnBrk="0" hangingPunct="0"/>
            <a:r>
              <a:rPr lang="en-US" altLang="zh-CN" sz="2400" b="1">
                <a:solidFill>
                  <a:srgbClr val="FF0000"/>
                </a:solidFill>
                <a:latin typeface="Comic Sans MS" pitchFamily="66" charset="0"/>
              </a:rPr>
              <a:t>Numerical modeling</a:t>
            </a:r>
          </a:p>
          <a:p>
            <a:pPr algn="ctr" eaLnBrk="0" hangingPunct="0"/>
            <a:r>
              <a:rPr lang="en-US" altLang="zh-CN" sz="2400">
                <a:latin typeface="Comic Sans MS" pitchFamily="66" charset="0"/>
                <a:ea typeface="华文楷体" pitchFamily="2" charset="-122"/>
                <a:cs typeface="Times New Roman" pitchFamily="18" charset="0"/>
              </a:rPr>
              <a:t>ProCAST software/ ABAQUAS software</a:t>
            </a:r>
            <a:endParaRPr lang="en-US" altLang="zh-CN" sz="2400">
              <a:solidFill>
                <a:srgbClr val="000000"/>
              </a:solidFill>
              <a:latin typeface="Comic Sans MS" pitchFamily="66" charset="0"/>
              <a:ea typeface="华文楷体" pitchFamily="2" charset="-122"/>
              <a:cs typeface="Times New Roman" pitchFamily="18" charset="0"/>
            </a:endParaRPr>
          </a:p>
          <a:p>
            <a:pPr eaLnBrk="0" hangingPunct="0"/>
            <a:endParaRPr lang="en-US" altLang="zh-CN" sz="3600">
              <a:solidFill>
                <a:srgbClr val="000000"/>
              </a:solidFill>
            </a:endParaRPr>
          </a:p>
        </p:txBody>
      </p:sp>
      <p:sp>
        <p:nvSpPr>
          <p:cNvPr id="43016" name="Freeform 8"/>
          <p:cNvSpPr>
            <a:spLocks/>
          </p:cNvSpPr>
          <p:nvPr/>
        </p:nvSpPr>
        <p:spPr bwMode="gray">
          <a:xfrm>
            <a:off x="3505200" y="294957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31765"/>
                  <a:invGamma/>
                </a:schemeClr>
              </a:gs>
            </a:gsLst>
            <a:lin ang="0" scaled="1"/>
          </a:gradFill>
          <a:ln w="0">
            <a:noFill/>
            <a:prstDash val="solid"/>
            <a:round/>
            <a:headEnd/>
            <a:tailEnd/>
          </a:ln>
        </p:spPr>
        <p:txBody>
          <a:bodyPr/>
          <a:lstStyle/>
          <a:p>
            <a:pPr>
              <a:defRPr/>
            </a:pPr>
            <a:endParaRPr lang="zh-CN" altLang="en-US">
              <a:ea typeface="+mn-ea"/>
            </a:endParaRPr>
          </a:p>
        </p:txBody>
      </p:sp>
      <p:sp>
        <p:nvSpPr>
          <p:cNvPr id="11271" name="AutoShape 9"/>
          <p:cNvSpPr>
            <a:spLocks noChangeAspect="1" noChangeArrowheads="1" noTextEdit="1"/>
          </p:cNvSpPr>
          <p:nvPr/>
        </p:nvSpPr>
        <p:spPr bwMode="gray">
          <a:xfrm flipH="1">
            <a:off x="5021263" y="3148013"/>
            <a:ext cx="909637" cy="1244600"/>
          </a:xfrm>
          <a:prstGeom prst="rect">
            <a:avLst/>
          </a:prstGeom>
          <a:noFill/>
          <a:ln w="9525">
            <a:noFill/>
            <a:miter lim="800000"/>
            <a:headEnd/>
            <a:tailEnd/>
          </a:ln>
        </p:spPr>
        <p:txBody>
          <a:bodyPr/>
          <a:lstStyle/>
          <a:p>
            <a:endParaRPr lang="zh-CN" altLang="en-US"/>
          </a:p>
        </p:txBody>
      </p:sp>
      <p:sp>
        <p:nvSpPr>
          <p:cNvPr id="43018" name="Freeform 10"/>
          <p:cNvSpPr>
            <a:spLocks/>
          </p:cNvSpPr>
          <p:nvPr/>
        </p:nvSpPr>
        <p:spPr bwMode="gray">
          <a:xfrm flipH="1">
            <a:off x="5257800" y="294957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pPr>
              <a:defRPr/>
            </a:pPr>
            <a:endParaRPr lang="zh-CN" altLang="en-US">
              <a:ea typeface="+mn-ea"/>
            </a:endParaRPr>
          </a:p>
        </p:txBody>
      </p:sp>
      <p:grpSp>
        <p:nvGrpSpPr>
          <p:cNvPr id="11273" name="Group 11"/>
          <p:cNvGrpSpPr>
            <a:grpSpLocks/>
          </p:cNvGrpSpPr>
          <p:nvPr/>
        </p:nvGrpSpPr>
        <p:grpSpPr bwMode="auto">
          <a:xfrm>
            <a:off x="3352800" y="1371600"/>
            <a:ext cx="2998788" cy="1601788"/>
            <a:chOff x="1997" y="1314"/>
            <a:chExt cx="1889" cy="1009"/>
          </a:xfrm>
        </p:grpSpPr>
        <p:grpSp>
          <p:nvGrpSpPr>
            <p:cNvPr id="1128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p>
            </p:txBody>
          </p:sp>
          <p:sp>
            <p:nvSpPr>
              <p:cNvPr id="43022" name="Oval 14"/>
              <p:cNvSpPr>
                <a:spLocks noChangeArrowheads="1"/>
              </p:cNvSpPr>
              <p:nvPr/>
            </p:nvSpPr>
            <p:spPr bwMode="gray">
              <a:xfrm>
                <a:off x="1973" y="1027"/>
                <a:ext cx="1905" cy="907"/>
              </a:xfrm>
              <a:prstGeom prst="ellipse">
                <a:avLst/>
              </a:prstGeom>
              <a:gradFill rotWithShape="1">
                <a:gsLst>
                  <a:gs pos="0">
                    <a:schemeClr val="folHlink">
                      <a:gamma/>
                      <a:tint val="44314"/>
                      <a:invGamma/>
                    </a:schemeClr>
                  </a:gs>
                  <a:gs pos="100000">
                    <a:schemeClr val="folHlink"/>
                  </a:gs>
                </a:gsLst>
                <a:lin ang="2700000" scaled="1"/>
              </a:gradFill>
              <a:ln w="9525">
                <a:noFill/>
                <a:round/>
                <a:headEnd/>
                <a:tailEnd/>
              </a:ln>
              <a:effectLst/>
            </p:spPr>
            <p:txBody>
              <a:bodyPr wrap="none" anchor="ctr"/>
              <a:lstStyle/>
              <a:p>
                <a:pPr>
                  <a:defRPr/>
                </a:pPr>
                <a:endParaRPr lang="zh-CN" altLang="en-US"/>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a:p>
          </p:txBody>
        </p:sp>
      </p:grpSp>
      <p:sp>
        <p:nvSpPr>
          <p:cNvPr id="43027" name="Text Box 19"/>
          <p:cNvSpPr txBox="1">
            <a:spLocks noChangeArrowheads="1"/>
          </p:cNvSpPr>
          <p:nvPr/>
        </p:nvSpPr>
        <p:spPr bwMode="auto">
          <a:xfrm>
            <a:off x="3657600" y="1676400"/>
            <a:ext cx="2514600" cy="584200"/>
          </a:xfrm>
          <a:prstGeom prst="rect">
            <a:avLst/>
          </a:prstGeom>
          <a:noFill/>
          <a:ln w="9525" algn="ctr">
            <a:noFill/>
            <a:miter lim="800000"/>
            <a:headEnd/>
            <a:tailEnd/>
          </a:ln>
          <a:effectLst/>
        </p:spPr>
        <p:txBody>
          <a:bodyPr>
            <a:spAutoFit/>
          </a:bodyPr>
          <a:lstStyle/>
          <a:p>
            <a:pPr algn="ctr" eaLnBrk="0" hangingPunct="0">
              <a:defRPr/>
            </a:pPr>
            <a:r>
              <a:rPr lang="en-US" altLang="zh-CN" sz="3200" b="1" dirty="0">
                <a:solidFill>
                  <a:srgbClr val="000000"/>
                </a:solidFill>
                <a:effectLst>
                  <a:outerShdw blurRad="38100" dist="38100" dir="2700000" algn="tl">
                    <a:srgbClr val="000000">
                      <a:alpha val="43137"/>
                    </a:srgbClr>
                  </a:outerShdw>
                </a:effectLst>
                <a:latin typeface="Comic Sans MS" pitchFamily="66" charset="0"/>
              </a:rPr>
              <a:t>Method</a:t>
            </a:r>
          </a:p>
        </p:txBody>
      </p:sp>
      <p:sp>
        <p:nvSpPr>
          <p:cNvPr id="21" name="下箭头 20"/>
          <p:cNvSpPr/>
          <p:nvPr/>
        </p:nvSpPr>
        <p:spPr>
          <a:xfrm>
            <a:off x="4495800" y="3048000"/>
            <a:ext cx="609600" cy="1295400"/>
          </a:xfrm>
          <a:prstGeom prst="downArrow">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1276" name="AutoShape 5"/>
          <p:cNvSpPr>
            <a:spLocks noChangeArrowheads="1"/>
          </p:cNvSpPr>
          <p:nvPr/>
        </p:nvSpPr>
        <p:spPr bwMode="auto">
          <a:xfrm>
            <a:off x="1143000" y="2819400"/>
            <a:ext cx="2286000" cy="2133600"/>
          </a:xfrm>
          <a:prstGeom prst="roundRect">
            <a:avLst>
              <a:gd name="adj" fmla="val 16667"/>
            </a:avLst>
          </a:prstGeom>
          <a:gradFill rotWithShape="0">
            <a:gsLst>
              <a:gs pos="0">
                <a:srgbClr val="FFEFD1"/>
              </a:gs>
              <a:gs pos="64999">
                <a:srgbClr val="F0EBD5"/>
              </a:gs>
              <a:gs pos="100000">
                <a:srgbClr val="D1C39F"/>
              </a:gs>
            </a:gsLst>
            <a:lin ang="5400000"/>
          </a:gradFill>
          <a:ln w="38100">
            <a:solidFill>
              <a:schemeClr val="tx1"/>
            </a:solidFill>
            <a:round/>
            <a:headEnd/>
            <a:tailEnd/>
          </a:ln>
        </p:spPr>
        <p:txBody>
          <a:bodyPr wrap="none" anchor="ctr"/>
          <a:lstStyle/>
          <a:p>
            <a:pPr algn="ctr" eaLnBrk="0" hangingPunct="0"/>
            <a:endParaRPr lang="zh-CN" altLang="en-US">
              <a:latin typeface="Verdana" pitchFamily="34" charset="0"/>
            </a:endParaRPr>
          </a:p>
        </p:txBody>
      </p:sp>
      <p:sp>
        <p:nvSpPr>
          <p:cNvPr id="11277" name="Text Box 6"/>
          <p:cNvSpPr txBox="1">
            <a:spLocks noChangeArrowheads="1"/>
          </p:cNvSpPr>
          <p:nvPr/>
        </p:nvSpPr>
        <p:spPr bwMode="auto">
          <a:xfrm>
            <a:off x="1143000" y="2971800"/>
            <a:ext cx="2190750" cy="1570038"/>
          </a:xfrm>
          <a:prstGeom prst="rect">
            <a:avLst/>
          </a:prstGeom>
          <a:noFill/>
          <a:ln w="9525">
            <a:noFill/>
            <a:miter lim="800000"/>
            <a:headEnd/>
            <a:tailEnd/>
          </a:ln>
        </p:spPr>
        <p:txBody>
          <a:bodyPr>
            <a:spAutoFit/>
          </a:bodyPr>
          <a:lstStyle/>
          <a:p>
            <a:pPr algn="ctr"/>
            <a:r>
              <a:rPr lang="en-US" altLang="zh-CN" sz="2400" b="1">
                <a:solidFill>
                  <a:srgbClr val="FF0000"/>
                </a:solidFill>
                <a:latin typeface="Comic Sans MS" pitchFamily="66" charset="0"/>
              </a:rPr>
              <a:t>Theoretical analysis</a:t>
            </a:r>
          </a:p>
          <a:p>
            <a:pPr algn="ctr" eaLnBrk="0" hangingPunct="0"/>
            <a:r>
              <a:rPr lang="en-US" altLang="zh-CN" sz="2400">
                <a:latin typeface="Comic Sans MS" pitchFamily="66" charset="0"/>
                <a:ea typeface="华文楷体" pitchFamily="2" charset="-122"/>
                <a:cs typeface="Times New Roman" pitchFamily="18" charset="0"/>
              </a:rPr>
              <a:t>JMatPro software</a:t>
            </a:r>
            <a:endParaRPr lang="en-US" altLang="zh-CN" sz="2400">
              <a:solidFill>
                <a:srgbClr val="000000"/>
              </a:solidFill>
              <a:latin typeface="Comic Sans MS" pitchFamily="66" charset="0"/>
              <a:ea typeface="华文楷体" pitchFamily="2" charset="-122"/>
              <a:cs typeface="Times New Roman" pitchFamily="18" charset="0"/>
            </a:endParaRPr>
          </a:p>
        </p:txBody>
      </p:sp>
      <p:sp>
        <p:nvSpPr>
          <p:cNvPr id="11278" name="Text Box 6"/>
          <p:cNvSpPr txBox="1">
            <a:spLocks noChangeArrowheads="1"/>
          </p:cNvSpPr>
          <p:nvPr/>
        </p:nvSpPr>
        <p:spPr bwMode="auto">
          <a:xfrm>
            <a:off x="6324600" y="2971800"/>
            <a:ext cx="2114550" cy="2062163"/>
          </a:xfrm>
          <a:prstGeom prst="rect">
            <a:avLst/>
          </a:prstGeom>
          <a:noFill/>
          <a:ln w="9525">
            <a:noFill/>
            <a:miter lim="800000"/>
            <a:headEnd/>
            <a:tailEnd/>
          </a:ln>
        </p:spPr>
        <p:txBody>
          <a:bodyPr>
            <a:spAutoFit/>
          </a:bodyPr>
          <a:lstStyle/>
          <a:p>
            <a:pPr algn="ctr"/>
            <a:r>
              <a:rPr lang="en-US" altLang="zh-CN" sz="2400" b="1">
                <a:solidFill>
                  <a:srgbClr val="FF0000"/>
                </a:solidFill>
                <a:latin typeface="Comic Sans MS" pitchFamily="66" charset="0"/>
              </a:rPr>
              <a:t>Experiment research</a:t>
            </a:r>
          </a:p>
          <a:p>
            <a:pPr algn="ctr" eaLnBrk="0" hangingPunct="0"/>
            <a:r>
              <a:rPr lang="en-US" altLang="zh-CN" sz="2400">
                <a:solidFill>
                  <a:srgbClr val="000000"/>
                </a:solidFill>
                <a:latin typeface="Comic Sans MS" pitchFamily="66" charset="0"/>
                <a:ea typeface="华文楷体" pitchFamily="2" charset="-122"/>
              </a:rPr>
              <a:t>THMS600</a:t>
            </a:r>
            <a:r>
              <a:rPr lang="en-US" altLang="zh-CN" sz="2400">
                <a:latin typeface="Comic Sans MS" pitchFamily="66" charset="0"/>
              </a:rPr>
              <a:t> heating stage</a:t>
            </a:r>
          </a:p>
          <a:p>
            <a:pPr algn="ctr" eaLnBrk="0" hangingPunct="0"/>
            <a:endParaRPr lang="en-US" altLang="zh-CN" sz="3200">
              <a:solidFill>
                <a:srgbClr val="000000"/>
              </a:solidFill>
              <a:latin typeface="华文楷体" pitchFamily="2" charset="-122"/>
              <a:ea typeface="华文楷体" pitchFamily="2" charset="-122"/>
            </a:endParaRPr>
          </a:p>
        </p:txBody>
      </p:sp>
      <p:pic>
        <p:nvPicPr>
          <p:cNvPr id="11279" name="Picture 8" descr="C:\Users\Administrator\Desktop\校徽.gif"/>
          <p:cNvPicPr>
            <a:picLocks noChangeAspect="1" noChangeArrowheads="1"/>
          </p:cNvPicPr>
          <p:nvPr/>
        </p:nvPicPr>
        <p:blipFill>
          <a:blip r:embed="rId3" cstate="print"/>
          <a:srcRect/>
          <a:stretch>
            <a:fillRect/>
          </a:stretch>
        </p:blipFill>
        <p:spPr bwMode="auto">
          <a:xfrm>
            <a:off x="8066088" y="228600"/>
            <a:ext cx="10779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30446C"/>
      </a:dk2>
      <a:lt2>
        <a:srgbClr val="B2B2B2"/>
      </a:lt2>
      <a:accent1>
        <a:srgbClr val="7AB6D8"/>
      </a:accent1>
      <a:accent2>
        <a:srgbClr val="68AE9C"/>
      </a:accent2>
      <a:accent3>
        <a:srgbClr val="FFFFFF"/>
      </a:accent3>
      <a:accent4>
        <a:srgbClr val="000000"/>
      </a:accent4>
      <a:accent5>
        <a:srgbClr val="BED7E9"/>
      </a:accent5>
      <a:accent6>
        <a:srgbClr val="5E9D8D"/>
      </a:accent6>
      <a:hlink>
        <a:srgbClr val="7D96D3"/>
      </a:hlink>
      <a:folHlink>
        <a:srgbClr val="DEDB70"/>
      </a:folHlink>
    </a:clrScheme>
    <a:fontScheme name="Office 主题">
      <a:majorFont>
        <a:latin typeface="Arial"/>
        <a:ea typeface=""/>
        <a:cs typeface=""/>
      </a:majorFont>
      <a:minorFont>
        <a:latin typeface="Arial"/>
        <a:ea typeface=""/>
        <a:cs typeface=""/>
      </a:minorFont>
    </a:fontScheme>
    <a:fmtScheme name="穿越">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30446C"/>
        </a:dk2>
        <a:lt2>
          <a:srgbClr val="B2B2B2"/>
        </a:lt2>
        <a:accent1>
          <a:srgbClr val="7AB6D8"/>
        </a:accent1>
        <a:accent2>
          <a:srgbClr val="68AE9C"/>
        </a:accent2>
        <a:accent3>
          <a:srgbClr val="FFFFFF"/>
        </a:accent3>
        <a:accent4>
          <a:srgbClr val="000000"/>
        </a:accent4>
        <a:accent5>
          <a:srgbClr val="BED7E9"/>
        </a:accent5>
        <a:accent6>
          <a:srgbClr val="5E9D8D"/>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66"/>
        </a:dk2>
        <a:lt2>
          <a:srgbClr val="B2B2B2"/>
        </a:lt2>
        <a:accent1>
          <a:srgbClr val="D98E29"/>
        </a:accent1>
        <a:accent2>
          <a:srgbClr val="6CA9C8"/>
        </a:accent2>
        <a:accent3>
          <a:srgbClr val="FFFFFF"/>
        </a:accent3>
        <a:accent4>
          <a:srgbClr val="000000"/>
        </a:accent4>
        <a:accent5>
          <a:srgbClr val="E9C6AC"/>
        </a:accent5>
        <a:accent6>
          <a:srgbClr val="6199B5"/>
        </a:accent6>
        <a:hlink>
          <a:srgbClr val="B35757"/>
        </a:hlink>
        <a:folHlink>
          <a:srgbClr val="76B749"/>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3366"/>
        </a:dk2>
        <a:lt2>
          <a:srgbClr val="969696"/>
        </a:lt2>
        <a:accent1>
          <a:srgbClr val="2FB598"/>
        </a:accent1>
        <a:accent2>
          <a:srgbClr val="FAA906"/>
        </a:accent2>
        <a:accent3>
          <a:srgbClr val="FFFFFF"/>
        </a:accent3>
        <a:accent4>
          <a:srgbClr val="000000"/>
        </a:accent4>
        <a:accent5>
          <a:srgbClr val="ADD7CA"/>
        </a:accent5>
        <a:accent6>
          <a:srgbClr val="E39905"/>
        </a:accent6>
        <a:hlink>
          <a:srgbClr val="008986"/>
        </a:hlink>
        <a:folHlink>
          <a:srgbClr val="96C16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4262</TotalTime>
  <Words>1490</Words>
  <Application>Microsoft Office PowerPoint</Application>
  <PresentationFormat>On-screen Show (4:3)</PresentationFormat>
  <Paragraphs>256</Paragraphs>
  <Slides>30</Slides>
  <Notes>10</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30</vt:i4>
      </vt:variant>
    </vt:vector>
  </HeadingPairs>
  <TitlesOfParts>
    <vt:vector size="32" baseType="lpstr">
      <vt:lpstr>Office 主题</vt:lpstr>
      <vt:lpstr>13_一般</vt:lpstr>
      <vt:lpstr>About OMICS Group</vt:lpstr>
      <vt:lpstr>About OMICS Group Conferences</vt:lpstr>
      <vt:lpstr>PowerPoint Presentation</vt:lpstr>
      <vt:lpstr>Contents</vt:lpstr>
      <vt:lpstr>Introduction</vt:lpstr>
      <vt:lpstr>PowerPoint Presentation</vt:lpstr>
      <vt:lpstr>Introduction</vt:lpstr>
      <vt:lpstr>Theory &amp; Method</vt:lpstr>
      <vt:lpstr>Theory &amp; Method</vt:lpstr>
      <vt:lpstr>Theory &amp; Method</vt:lpstr>
      <vt:lpstr>Theory &amp; Method</vt:lpstr>
      <vt:lpstr>Theory &amp; Method</vt:lpstr>
      <vt:lpstr>Results &amp; Discussion Ⅰ</vt:lpstr>
      <vt:lpstr>Results &amp; Discussion Ⅰ</vt:lpstr>
      <vt:lpstr>Results &amp; Discussion Ⅰ</vt:lpstr>
      <vt:lpstr>Results &amp; Discussion Ⅰ</vt:lpstr>
      <vt:lpstr>Results &amp; Discussion Ⅰ</vt:lpstr>
      <vt:lpstr>Results &amp; Discussion Ⅱ</vt:lpstr>
      <vt:lpstr>Results &amp; Discussion Ⅱ</vt:lpstr>
      <vt:lpstr>Results &amp; Discussion Ⅲ</vt:lpstr>
      <vt:lpstr>Results &amp; Discussion Ⅲ </vt:lpstr>
      <vt:lpstr>Results &amp; Discussion Ⅲ</vt:lpstr>
      <vt:lpstr>Results &amp; Discussion Ⅲ</vt:lpstr>
      <vt:lpstr>Results &amp; Discussion Ⅲ</vt:lpstr>
      <vt:lpstr>Results &amp; Discussion Ⅲ</vt:lpstr>
      <vt:lpstr>Conclusion</vt:lpstr>
      <vt:lpstr>Achnoledgements</vt:lpstr>
      <vt:lpstr>References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valentina</cp:lastModifiedBy>
  <cp:revision>288</cp:revision>
  <dcterms:created xsi:type="dcterms:W3CDTF">2004-07-21T02:43:03Z</dcterms:created>
  <dcterms:modified xsi:type="dcterms:W3CDTF">2015-10-13T16:35:56Z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0008001c04000000000001024140</vt:lpwstr>
  </property>
</Properties>
</file>