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9"/>
  </p:notesMasterIdLst>
  <p:handoutMasterIdLst>
    <p:handoutMasterId r:id="rId20"/>
  </p:handoutMasterIdLst>
  <p:sldIdLst>
    <p:sldId id="261" r:id="rId2"/>
    <p:sldId id="258" r:id="rId3"/>
    <p:sldId id="256" r:id="rId4"/>
    <p:sldId id="260" r:id="rId5"/>
    <p:sldId id="282" r:id="rId6"/>
    <p:sldId id="286" r:id="rId7"/>
    <p:sldId id="285" r:id="rId8"/>
    <p:sldId id="279" r:id="rId9"/>
    <p:sldId id="287" r:id="rId10"/>
    <p:sldId id="277" r:id="rId11"/>
    <p:sldId id="263" r:id="rId12"/>
    <p:sldId id="264" r:id="rId13"/>
    <p:sldId id="265" r:id="rId14"/>
    <p:sldId id="266" r:id="rId15"/>
    <p:sldId id="268" r:id="rId16"/>
    <p:sldId id="275" r:id="rId17"/>
    <p:sldId id="269"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19"/>
    <a:srgbClr val="00339A"/>
    <a:srgbClr val="FFCCCC"/>
    <a:srgbClr val="82C836"/>
    <a:srgbClr val="11C1FF"/>
    <a:srgbClr val="FFF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8" autoAdjust="0"/>
    <p:restoredTop sz="96790" autoAdjust="0"/>
  </p:normalViewPr>
  <p:slideViewPr>
    <p:cSldViewPr>
      <p:cViewPr>
        <p:scale>
          <a:sx n="110" d="100"/>
          <a:sy n="110" d="100"/>
        </p:scale>
        <p:origin x="-66"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5D53B-3964-4F98-B9A8-A86BCDF9EBB3}" type="datetimeFigureOut">
              <a:rPr lang="de-DE" smtClean="0"/>
              <a:pPr/>
              <a:t>11.08.2015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76BCAD-891E-493A-AFCC-13DDFC0E6455}" type="slidenum">
              <a:rPr lang="de-DE" smtClean="0"/>
              <a:pPr/>
              <a:t>‹#›</a:t>
            </a:fld>
            <a:endParaRPr lang="de-DE"/>
          </a:p>
        </p:txBody>
      </p:sp>
    </p:spTree>
    <p:extLst>
      <p:ext uri="{BB962C8B-B14F-4D97-AF65-F5344CB8AC3E}">
        <p14:creationId xmlns:p14="http://schemas.microsoft.com/office/powerpoint/2010/main" val="4154336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4B191-28FC-4EA8-8CD3-A54748C2D190}" type="datetimeFigureOut">
              <a:rPr lang="de-DE" smtClean="0"/>
              <a:pPr/>
              <a:t>11.08.2015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5974F-13F8-4C9C-BF41-00C3B1120A6C}" type="slidenum">
              <a:rPr lang="de-DE" smtClean="0"/>
              <a:pPr/>
              <a:t>‹#›</a:t>
            </a:fld>
            <a:endParaRPr lang="de-DE"/>
          </a:p>
        </p:txBody>
      </p:sp>
    </p:spTree>
    <p:extLst>
      <p:ext uri="{BB962C8B-B14F-4D97-AF65-F5344CB8AC3E}">
        <p14:creationId xmlns:p14="http://schemas.microsoft.com/office/powerpoint/2010/main" val="157990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de-DE"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Before I  start with my presentation, I would like to thank the organizers for giving me the opportunity to present this morning. Today,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would like to share with you </a:t>
            </a:r>
            <a:r>
              <a:rPr lang="en-US" sz="1200" kern="1200" baseline="0" dirty="0" smtClean="0">
                <a:solidFill>
                  <a:schemeClr val="tx1"/>
                </a:solidFill>
                <a:latin typeface="+mn-lt"/>
                <a:ea typeface="+mn-ea"/>
                <a:cs typeface="+mn-cs"/>
              </a:rPr>
              <a:t>the success of utility of cancer stem cell markers and some precautions in its application based on our studies.</a:t>
            </a:r>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050" b="1" kern="1200" dirty="0" smtClean="0">
                <a:solidFill>
                  <a:schemeClr val="tx1"/>
                </a:solidFill>
                <a:latin typeface="+mn-lt"/>
                <a:ea typeface="+mn-ea"/>
                <a:cs typeface="+mn-cs"/>
              </a:rPr>
              <a:t>In a separate project, we observed that malignant pleural </a:t>
            </a:r>
            <a:r>
              <a:rPr lang="en-US" sz="1050" b="1" kern="1200" dirty="0" err="1" smtClean="0">
                <a:solidFill>
                  <a:schemeClr val="tx1"/>
                </a:solidFill>
                <a:latin typeface="+mn-lt"/>
                <a:ea typeface="+mn-ea"/>
                <a:cs typeface="+mn-cs"/>
              </a:rPr>
              <a:t>mesothelioma</a:t>
            </a:r>
            <a:r>
              <a:rPr lang="en-US" sz="1050" b="1" kern="1200" dirty="0" smtClean="0">
                <a:solidFill>
                  <a:schemeClr val="tx1"/>
                </a:solidFill>
                <a:latin typeface="+mn-lt"/>
                <a:ea typeface="+mn-ea"/>
                <a:cs typeface="+mn-cs"/>
              </a:rPr>
              <a:t> cell lines </a:t>
            </a:r>
            <a:r>
              <a:rPr lang="en-US" sz="1050" kern="1200" dirty="0" smtClean="0">
                <a:solidFill>
                  <a:schemeClr val="tx1"/>
                </a:solidFill>
                <a:latin typeface="+mn-lt"/>
                <a:ea typeface="+mn-ea"/>
                <a:cs typeface="+mn-cs"/>
              </a:rPr>
              <a:t>basically express high levels of cancer stem cell-associated markers such as </a:t>
            </a:r>
            <a:r>
              <a:rPr lang="en-US" sz="1050" kern="1200" dirty="0" err="1" smtClean="0">
                <a:solidFill>
                  <a:schemeClr val="tx1"/>
                </a:solidFill>
                <a:latin typeface="+mn-lt"/>
                <a:ea typeface="+mn-ea"/>
                <a:cs typeface="+mn-cs"/>
              </a:rPr>
              <a:t>uPAR</a:t>
            </a:r>
            <a:r>
              <a:rPr lang="en-US" sz="1050" kern="1200" dirty="0" smtClean="0">
                <a:solidFill>
                  <a:schemeClr val="tx1"/>
                </a:solidFill>
                <a:latin typeface="+mn-lt"/>
                <a:ea typeface="+mn-ea"/>
                <a:cs typeface="+mn-cs"/>
              </a:rPr>
              <a:t>, ABCG2, CD133 and OCT4A. compared to normal </a:t>
            </a:r>
            <a:r>
              <a:rPr lang="en-US" sz="1050" kern="1200" dirty="0" err="1" smtClean="0">
                <a:solidFill>
                  <a:schemeClr val="tx1"/>
                </a:solidFill>
                <a:latin typeface="+mn-lt"/>
                <a:ea typeface="+mn-ea"/>
                <a:cs typeface="+mn-cs"/>
              </a:rPr>
              <a:t>mesothelial</a:t>
            </a:r>
            <a:r>
              <a:rPr lang="en-US" sz="1050" kern="1200" dirty="0" smtClean="0">
                <a:solidFill>
                  <a:schemeClr val="tx1"/>
                </a:solidFill>
                <a:latin typeface="+mn-lt"/>
                <a:ea typeface="+mn-ea"/>
                <a:cs typeface="+mn-cs"/>
              </a:rPr>
              <a:t> cells which is represented by the broken lines. </a:t>
            </a:r>
            <a:endParaRPr lang="de-DE" sz="1050" kern="1200" dirty="0" smtClean="0">
              <a:solidFill>
                <a:schemeClr val="tx1"/>
              </a:solidFill>
              <a:latin typeface="+mn-lt"/>
              <a:ea typeface="+mn-ea"/>
              <a:cs typeface="+mn-cs"/>
            </a:endParaRPr>
          </a:p>
          <a:p>
            <a:r>
              <a:rPr lang="en-US" sz="1050" b="1" kern="1200" dirty="0" smtClean="0">
                <a:solidFill>
                  <a:schemeClr val="tx1"/>
                </a:solidFill>
                <a:latin typeface="+mn-lt"/>
                <a:ea typeface="+mn-ea"/>
                <a:cs typeface="+mn-cs"/>
              </a:rPr>
              <a:t> What I would like to highlight in this study, is that the cells which escaped </a:t>
            </a:r>
            <a:r>
              <a:rPr lang="en-US" sz="1050" b="1" kern="1200" dirty="0" err="1" smtClean="0">
                <a:solidFill>
                  <a:schemeClr val="tx1"/>
                </a:solidFill>
                <a:latin typeface="+mn-lt"/>
                <a:ea typeface="+mn-ea"/>
                <a:cs typeface="+mn-cs"/>
              </a:rPr>
              <a:t>cisplatin</a:t>
            </a:r>
            <a:r>
              <a:rPr lang="en-US" sz="1050" b="1" kern="1200" dirty="0" smtClean="0">
                <a:solidFill>
                  <a:schemeClr val="tx1"/>
                </a:solidFill>
                <a:latin typeface="+mn-lt"/>
                <a:ea typeface="+mn-ea"/>
                <a:cs typeface="+mn-cs"/>
              </a:rPr>
              <a:t> and </a:t>
            </a:r>
            <a:r>
              <a:rPr lang="en-US" sz="1050" b="1" kern="1200" dirty="0" err="1" smtClean="0">
                <a:solidFill>
                  <a:schemeClr val="tx1"/>
                </a:solidFill>
                <a:latin typeface="+mn-lt"/>
                <a:ea typeface="+mn-ea"/>
                <a:cs typeface="+mn-cs"/>
              </a:rPr>
              <a:t>pemetrexed</a:t>
            </a:r>
            <a:r>
              <a:rPr lang="en-US" sz="1050" b="1" kern="1200" dirty="0" smtClean="0">
                <a:solidFill>
                  <a:schemeClr val="tx1"/>
                </a:solidFill>
                <a:latin typeface="+mn-lt"/>
                <a:ea typeface="+mn-ea"/>
                <a:cs typeface="+mn-cs"/>
              </a:rPr>
              <a:t> treatments </a:t>
            </a:r>
            <a:r>
              <a:rPr lang="en-US" sz="1050" kern="1200" dirty="0" smtClean="0">
                <a:solidFill>
                  <a:schemeClr val="tx1"/>
                </a:solidFill>
                <a:latin typeface="+mn-lt"/>
                <a:ea typeface="+mn-ea"/>
                <a:cs typeface="+mn-cs"/>
              </a:rPr>
              <a:t>showed moderate to</a:t>
            </a:r>
            <a:r>
              <a:rPr lang="en-US" sz="1050" kern="1200" baseline="0" dirty="0" smtClean="0">
                <a:solidFill>
                  <a:schemeClr val="tx1"/>
                </a:solidFill>
                <a:latin typeface="+mn-lt"/>
                <a:ea typeface="+mn-ea"/>
                <a:cs typeface="+mn-cs"/>
              </a:rPr>
              <a:t> significantly </a:t>
            </a:r>
            <a:r>
              <a:rPr lang="en-US" sz="1050" kern="1200" dirty="0" smtClean="0">
                <a:solidFill>
                  <a:schemeClr val="tx1"/>
                </a:solidFill>
                <a:latin typeface="+mn-lt"/>
                <a:ea typeface="+mn-ea"/>
                <a:cs typeface="+mn-cs"/>
              </a:rPr>
              <a:t>increased </a:t>
            </a:r>
            <a:r>
              <a:rPr lang="en-US" sz="1050" kern="1200" dirty="0" err="1" smtClean="0">
                <a:solidFill>
                  <a:schemeClr val="tx1"/>
                </a:solidFill>
                <a:latin typeface="+mn-lt"/>
                <a:ea typeface="+mn-ea"/>
                <a:cs typeface="+mn-cs"/>
              </a:rPr>
              <a:t>mrna</a:t>
            </a:r>
            <a:r>
              <a:rPr lang="en-US" sz="1050" kern="1200" dirty="0" smtClean="0">
                <a:solidFill>
                  <a:schemeClr val="tx1"/>
                </a:solidFill>
                <a:latin typeface="+mn-lt"/>
                <a:ea typeface="+mn-ea"/>
                <a:cs typeface="+mn-cs"/>
              </a:rPr>
              <a:t> levels of the cancer stem </a:t>
            </a:r>
            <a:r>
              <a:rPr lang="en-US" sz="1050" kern="1200" dirty="0" err="1" smtClean="0">
                <a:solidFill>
                  <a:schemeClr val="tx1"/>
                </a:solidFill>
                <a:latin typeface="+mn-lt"/>
                <a:ea typeface="+mn-ea"/>
                <a:cs typeface="+mn-cs"/>
              </a:rPr>
              <a:t>stem</a:t>
            </a:r>
            <a:r>
              <a:rPr lang="en-US" sz="1050" kern="1200" dirty="0" smtClean="0">
                <a:solidFill>
                  <a:schemeClr val="tx1"/>
                </a:solidFill>
                <a:latin typeface="+mn-lt"/>
                <a:ea typeface="+mn-ea"/>
                <a:cs typeface="+mn-cs"/>
              </a:rPr>
              <a:t> cell-associated genes highly indicating the presence of a drug-resistant CSC </a:t>
            </a:r>
            <a:r>
              <a:rPr lang="en-US" sz="1050" kern="1200" dirty="0" err="1" smtClean="0">
                <a:solidFill>
                  <a:schemeClr val="tx1"/>
                </a:solidFill>
                <a:latin typeface="+mn-lt"/>
                <a:ea typeface="+mn-ea"/>
                <a:cs typeface="+mn-cs"/>
              </a:rPr>
              <a:t>subpop</a:t>
            </a:r>
            <a:r>
              <a:rPr lang="en-US" sz="1050" kern="1200" dirty="0" smtClean="0">
                <a:solidFill>
                  <a:schemeClr val="tx1"/>
                </a:solidFill>
                <a:latin typeface="+mn-lt"/>
                <a:ea typeface="+mn-ea"/>
                <a:cs typeface="+mn-cs"/>
              </a:rPr>
              <a:t>. Another interesting point is that the expression profiles of the CSC-associated genes varies with the type of the</a:t>
            </a:r>
            <a:r>
              <a:rPr lang="en-US" sz="1050" kern="1200" baseline="0" dirty="0" smtClean="0">
                <a:solidFill>
                  <a:schemeClr val="tx1"/>
                </a:solidFill>
                <a:latin typeface="+mn-lt"/>
                <a:ea typeface="+mn-ea"/>
                <a:cs typeface="+mn-cs"/>
              </a:rPr>
              <a:t> cancer type and the drug used in this study.</a:t>
            </a:r>
            <a:endParaRPr lang="de-DE" sz="1050" kern="1200" dirty="0" smtClean="0">
              <a:solidFill>
                <a:schemeClr val="tx1"/>
              </a:solidFill>
              <a:latin typeface="+mn-lt"/>
              <a:ea typeface="+mn-ea"/>
              <a:cs typeface="+mn-cs"/>
            </a:endParaRPr>
          </a:p>
          <a:p>
            <a:r>
              <a:rPr lang="en-US" sz="1050" kern="1200" dirty="0" smtClean="0">
                <a:solidFill>
                  <a:schemeClr val="tx1"/>
                </a:solidFill>
                <a:latin typeface="+mn-lt"/>
                <a:ea typeface="+mn-ea"/>
                <a:cs typeface="+mn-cs"/>
              </a:rPr>
              <a:t> </a:t>
            </a:r>
            <a:endParaRPr lang="de-DE" sz="105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25E11532-8E5E-4A95-BE8B-5F481828943D}"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baseline="0" dirty="0" smtClean="0"/>
              <a:t>In </a:t>
            </a:r>
            <a:r>
              <a:rPr lang="de-CH" b="1" baseline="0" dirty="0" err="1" smtClean="0"/>
              <a:t>another</a:t>
            </a:r>
            <a:r>
              <a:rPr lang="de-CH" b="1" baseline="0" dirty="0" smtClean="0"/>
              <a:t> </a:t>
            </a:r>
            <a:r>
              <a:rPr lang="de-CH" b="1" baseline="0" dirty="0" err="1" smtClean="0"/>
              <a:t>project</a:t>
            </a:r>
            <a:r>
              <a:rPr lang="de-CH" b="1" baseline="0" dirty="0" smtClean="0"/>
              <a:t>, </a:t>
            </a:r>
            <a:r>
              <a:rPr lang="de-CH" b="1" baseline="0" dirty="0" err="1" smtClean="0"/>
              <a:t>we</a:t>
            </a:r>
            <a:r>
              <a:rPr lang="de-CH" b="1" baseline="0" dirty="0" smtClean="0"/>
              <a:t> </a:t>
            </a:r>
            <a:r>
              <a:rPr lang="de-CH" b="1" baseline="0" dirty="0" err="1" smtClean="0"/>
              <a:t>tested</a:t>
            </a:r>
            <a:r>
              <a:rPr lang="de-CH" b="1" baseline="0" dirty="0" smtClean="0"/>
              <a:t> </a:t>
            </a:r>
            <a:r>
              <a:rPr lang="de-CH" b="1" baseline="0" dirty="0" err="1" smtClean="0"/>
              <a:t>the</a:t>
            </a:r>
            <a:r>
              <a:rPr lang="de-CH" b="1" baseline="0" dirty="0" smtClean="0"/>
              <a:t> </a:t>
            </a:r>
            <a:r>
              <a:rPr lang="de-CH" b="1" baseline="0" dirty="0" err="1" smtClean="0"/>
              <a:t>reliability</a:t>
            </a:r>
            <a:r>
              <a:rPr lang="de-CH" b="1" baseline="0" dirty="0" smtClean="0"/>
              <a:t> </a:t>
            </a:r>
            <a:r>
              <a:rPr lang="de-CH" b="1" baseline="0" dirty="0" err="1" smtClean="0"/>
              <a:t>of</a:t>
            </a:r>
            <a:r>
              <a:rPr lang="de-CH" b="1" baseline="0" dirty="0" smtClean="0"/>
              <a:t> ALDH </a:t>
            </a:r>
            <a:r>
              <a:rPr lang="de-CH" b="1" baseline="0" dirty="0" err="1" smtClean="0"/>
              <a:t>another</a:t>
            </a:r>
            <a:r>
              <a:rPr lang="de-CH" b="1" baseline="0" dirty="0" smtClean="0"/>
              <a:t> </a:t>
            </a:r>
            <a:r>
              <a:rPr lang="de-CH" b="1" baseline="0" dirty="0" err="1" smtClean="0"/>
              <a:t>established</a:t>
            </a:r>
            <a:r>
              <a:rPr lang="de-CH" b="1" baseline="0" dirty="0" smtClean="0"/>
              <a:t> CSC </a:t>
            </a:r>
            <a:r>
              <a:rPr lang="de-CH" b="1" baseline="0" dirty="0" err="1" smtClean="0"/>
              <a:t>marker</a:t>
            </a:r>
            <a:r>
              <a:rPr lang="de-CH" b="1" baseline="0" dirty="0" smtClean="0"/>
              <a:t> </a:t>
            </a:r>
            <a:r>
              <a:rPr lang="de-CH" b="1" baseline="0" dirty="0" err="1" smtClean="0"/>
              <a:t>to</a:t>
            </a:r>
            <a:r>
              <a:rPr lang="de-CH" b="1" baseline="0" dirty="0" smtClean="0"/>
              <a:t> </a:t>
            </a:r>
            <a:r>
              <a:rPr lang="de-CH" b="1" baseline="0" dirty="0" err="1" smtClean="0"/>
              <a:t>demarcate</a:t>
            </a:r>
            <a:r>
              <a:rPr lang="de-CH" b="1" baseline="0" dirty="0" smtClean="0"/>
              <a:t> a CSC </a:t>
            </a:r>
            <a:r>
              <a:rPr lang="de-CH" b="1" baseline="0" dirty="0" err="1" smtClean="0"/>
              <a:t>from</a:t>
            </a:r>
            <a:r>
              <a:rPr lang="de-CH" b="1" baseline="0" dirty="0" smtClean="0"/>
              <a:t> a CSC </a:t>
            </a:r>
            <a:r>
              <a:rPr lang="de-CH" b="1" baseline="0" dirty="0" err="1" smtClean="0"/>
              <a:t>subpop</a:t>
            </a:r>
            <a:r>
              <a:rPr lang="de-CH" b="1" baseline="0" dirty="0" smtClean="0"/>
              <a:t>. </a:t>
            </a:r>
            <a:r>
              <a:rPr lang="de-CH" baseline="0" dirty="0" err="1" smtClean="0"/>
              <a:t>Because</a:t>
            </a:r>
            <a:r>
              <a:rPr lang="de-CH" baseline="0" dirty="0" smtClean="0"/>
              <a:t> </a:t>
            </a:r>
            <a:r>
              <a:rPr lang="de-CH" baseline="0" dirty="0" err="1" smtClean="0"/>
              <a:t>these</a:t>
            </a:r>
            <a:r>
              <a:rPr lang="de-CH" baseline="0" dirty="0" smtClean="0"/>
              <a:t> MPM </a:t>
            </a:r>
            <a:r>
              <a:rPr lang="de-CH" baseline="0" dirty="0" err="1" smtClean="0"/>
              <a:t>cell</a:t>
            </a:r>
            <a:r>
              <a:rPr lang="de-CH" baseline="0" dirty="0" smtClean="0"/>
              <a:t> </a:t>
            </a:r>
            <a:r>
              <a:rPr lang="de-CH" baseline="0" dirty="0" err="1" smtClean="0"/>
              <a:t>lines</a:t>
            </a:r>
            <a:r>
              <a:rPr lang="de-CH" baseline="0" dirty="0" smtClean="0"/>
              <a:t> express </a:t>
            </a:r>
            <a:r>
              <a:rPr lang="de-CH" baseline="0" dirty="0" err="1" smtClean="0"/>
              <a:t>contain</a:t>
            </a:r>
            <a:r>
              <a:rPr lang="de-CH" baseline="0" dirty="0" smtClean="0"/>
              <a:t> ALDH </a:t>
            </a:r>
            <a:r>
              <a:rPr lang="de-CH" baseline="0" dirty="0" err="1" smtClean="0"/>
              <a:t>activity</a:t>
            </a:r>
            <a:r>
              <a:rPr lang="de-CH" baseline="0" dirty="0" smtClean="0"/>
              <a:t>, </a:t>
            </a:r>
            <a:r>
              <a:rPr lang="de-CH" baseline="0" dirty="0" err="1" smtClean="0"/>
              <a:t>we</a:t>
            </a:r>
            <a:r>
              <a:rPr lang="de-CH" baseline="0" dirty="0" smtClean="0"/>
              <a:t> </a:t>
            </a:r>
            <a:r>
              <a:rPr lang="de-CH" baseline="0" dirty="0" err="1" smtClean="0"/>
              <a:t>thoûght</a:t>
            </a:r>
            <a:r>
              <a:rPr lang="de-CH" baseline="0" dirty="0" smtClean="0"/>
              <a:t> </a:t>
            </a:r>
            <a:r>
              <a:rPr lang="de-CH" baseline="0" dirty="0" err="1" smtClean="0"/>
              <a:t>that</a:t>
            </a:r>
            <a:r>
              <a:rPr lang="de-CH" baseline="0" dirty="0" smtClean="0"/>
              <a:t> </a:t>
            </a:r>
            <a:r>
              <a:rPr lang="de-CH" baseline="0" dirty="0" err="1" smtClean="0"/>
              <a:t>sorting</a:t>
            </a:r>
            <a:r>
              <a:rPr lang="de-CH" baseline="0" dirty="0" smtClean="0"/>
              <a:t> </a:t>
            </a:r>
            <a:r>
              <a:rPr lang="de-CH" baseline="0" dirty="0" err="1" smtClean="0"/>
              <a:t>for</a:t>
            </a:r>
            <a:r>
              <a:rPr lang="de-CH" baseline="0" dirty="0" smtClean="0"/>
              <a:t> ALDH + </a:t>
            </a:r>
            <a:r>
              <a:rPr lang="de-CH" baseline="0" dirty="0" err="1" smtClean="0"/>
              <a:t>cells</a:t>
            </a:r>
            <a:r>
              <a:rPr lang="de-CH" baseline="0" dirty="0" smtClean="0"/>
              <a:t> will </a:t>
            </a:r>
            <a:r>
              <a:rPr lang="de-CH" baseline="0" dirty="0" err="1" smtClean="0"/>
              <a:t>allow</a:t>
            </a:r>
            <a:r>
              <a:rPr lang="de-CH" baseline="0" dirty="0" smtClean="0"/>
              <a:t> </a:t>
            </a:r>
            <a:r>
              <a:rPr lang="de-CH" baseline="0" dirty="0" err="1" smtClean="0"/>
              <a:t>the</a:t>
            </a:r>
            <a:r>
              <a:rPr lang="de-CH" baseline="0" dirty="0" smtClean="0"/>
              <a:t> </a:t>
            </a:r>
            <a:r>
              <a:rPr lang="de-CH" baseline="0" dirty="0" err="1" smtClean="0"/>
              <a:t>demarcation</a:t>
            </a:r>
            <a:r>
              <a:rPr lang="de-CH" baseline="0" dirty="0" smtClean="0"/>
              <a:t> </a:t>
            </a:r>
            <a:r>
              <a:rPr lang="de-CH" baseline="0" dirty="0" err="1" smtClean="0"/>
              <a:t>between</a:t>
            </a:r>
            <a:r>
              <a:rPr lang="de-CH" baseline="0" dirty="0" smtClean="0"/>
              <a:t> CSC </a:t>
            </a:r>
            <a:r>
              <a:rPr lang="de-CH" baseline="0" dirty="0" err="1" smtClean="0"/>
              <a:t>and</a:t>
            </a:r>
            <a:r>
              <a:rPr lang="de-CH" baseline="0" dirty="0" smtClean="0"/>
              <a:t> </a:t>
            </a:r>
            <a:r>
              <a:rPr lang="de-CH" baseline="0" dirty="0" err="1" smtClean="0"/>
              <a:t>nonCSC</a:t>
            </a:r>
            <a:r>
              <a:rPr lang="de-CH" baseline="0" dirty="0" smtClean="0"/>
              <a:t> </a:t>
            </a:r>
            <a:r>
              <a:rPr lang="de-CH" baseline="0" dirty="0" err="1" smtClean="0"/>
              <a:t>subpopulations</a:t>
            </a:r>
            <a:r>
              <a:rPr lang="de-CH" baseline="0" dirty="0" smtClean="0"/>
              <a:t> in MPM </a:t>
            </a:r>
            <a:r>
              <a:rPr lang="de-CH" baseline="0" dirty="0" err="1" smtClean="0"/>
              <a:t>cell</a:t>
            </a:r>
            <a:r>
              <a:rPr lang="de-CH" baseline="0" dirty="0" smtClean="0"/>
              <a:t> </a:t>
            </a:r>
            <a:r>
              <a:rPr lang="de-CH" baseline="0" dirty="0" err="1" smtClean="0"/>
              <a:t>lines</a:t>
            </a:r>
            <a:r>
              <a:rPr lang="de-CH" baseline="0" dirty="0" smtClean="0"/>
              <a:t>.  </a:t>
            </a:r>
            <a:r>
              <a:rPr lang="de-CH" baseline="0" dirty="0" err="1" smtClean="0"/>
              <a:t>Separating</a:t>
            </a:r>
            <a:r>
              <a:rPr lang="de-CH" baseline="0" dirty="0" smtClean="0"/>
              <a:t> </a:t>
            </a:r>
            <a:r>
              <a:rPr lang="de-CH" baseline="0" dirty="0" err="1" smtClean="0"/>
              <a:t>the</a:t>
            </a:r>
            <a:r>
              <a:rPr lang="de-CH" baseline="0" dirty="0" smtClean="0"/>
              <a:t> </a:t>
            </a:r>
            <a:r>
              <a:rPr lang="de-CH" baseline="0" dirty="0" err="1" smtClean="0"/>
              <a:t>two</a:t>
            </a:r>
            <a:r>
              <a:rPr lang="de-CH" baseline="0" dirty="0" smtClean="0"/>
              <a:t> </a:t>
            </a:r>
            <a:r>
              <a:rPr lang="de-CH" baseline="0" dirty="0" err="1" smtClean="0"/>
              <a:t>populations</a:t>
            </a:r>
            <a:r>
              <a:rPr lang="de-CH" baseline="0" dirty="0" smtClean="0"/>
              <a:t>  will </a:t>
            </a:r>
            <a:r>
              <a:rPr lang="de-CH" baseline="0" dirty="0" err="1" smtClean="0"/>
              <a:t>therefore</a:t>
            </a:r>
            <a:r>
              <a:rPr lang="de-CH" baseline="0" dirty="0" smtClean="0"/>
              <a:t> </a:t>
            </a:r>
            <a:r>
              <a:rPr lang="de-CH" baseline="0" dirty="0" err="1" smtClean="0"/>
              <a:t>allow</a:t>
            </a:r>
            <a:r>
              <a:rPr lang="de-CH" baseline="0" dirty="0" smtClean="0"/>
              <a:t> </a:t>
            </a:r>
            <a:r>
              <a:rPr lang="de-CH" baseline="0" dirty="0" err="1" smtClean="0"/>
              <a:t>us</a:t>
            </a:r>
            <a:r>
              <a:rPr lang="de-CH" baseline="0" dirty="0" smtClean="0"/>
              <a:t> </a:t>
            </a:r>
            <a:r>
              <a:rPr lang="de-CH" baseline="0" dirty="0" err="1" smtClean="0"/>
              <a:t>to</a:t>
            </a:r>
            <a:r>
              <a:rPr lang="de-CH" baseline="0" dirty="0" smtClean="0"/>
              <a:t> </a:t>
            </a:r>
            <a:r>
              <a:rPr lang="de-CH" baseline="0" dirty="0" err="1" smtClean="0"/>
              <a:t>study</a:t>
            </a:r>
            <a:r>
              <a:rPr lang="de-CH" baseline="0" dirty="0" smtClean="0"/>
              <a:t> </a:t>
            </a:r>
            <a:r>
              <a:rPr lang="de-CH" baseline="0" dirty="0" err="1" smtClean="0"/>
              <a:t>the</a:t>
            </a:r>
            <a:r>
              <a:rPr lang="de-CH" baseline="0" dirty="0" smtClean="0"/>
              <a:t> </a:t>
            </a:r>
            <a:r>
              <a:rPr lang="de-CH" baseline="0" dirty="0" err="1" smtClean="0"/>
              <a:t>chemoresistance</a:t>
            </a:r>
            <a:r>
              <a:rPr lang="de-CH" baseline="0" dirty="0" smtClean="0"/>
              <a:t> </a:t>
            </a:r>
            <a:r>
              <a:rPr lang="de-CH" baseline="0" dirty="0" err="1" smtClean="0"/>
              <a:t>properties</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enriched</a:t>
            </a:r>
            <a:r>
              <a:rPr lang="de-CH" baseline="0" dirty="0" smtClean="0"/>
              <a:t> CSC </a:t>
            </a:r>
            <a:r>
              <a:rPr lang="de-CH" baseline="0" dirty="0" err="1" smtClean="0"/>
              <a:t>subpopulations</a:t>
            </a:r>
            <a:r>
              <a:rPr lang="de-CH" baseline="0" dirty="0" smtClean="0"/>
              <a:t>.</a:t>
            </a:r>
            <a:endParaRPr lang="de-CH"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1C2BEA2-ADC3-4AE0-9972-47ACFBA90BB8}" type="slidenum">
              <a:rPr lang="de-CH" smtClean="0"/>
              <a:pPr/>
              <a:t>12</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We were surprised to see</a:t>
            </a:r>
            <a:r>
              <a:rPr lang="en-US" sz="1200" b="1" kern="1200" baseline="0" dirty="0" smtClean="0">
                <a:solidFill>
                  <a:schemeClr val="tx1"/>
                </a:solidFill>
                <a:latin typeface="+mn-lt"/>
                <a:ea typeface="+mn-ea"/>
                <a:cs typeface="+mn-cs"/>
              </a:rPr>
              <a:t> that when </a:t>
            </a:r>
            <a:r>
              <a:rPr lang="en-US" sz="1200" b="1" kern="1200" dirty="0" smtClean="0">
                <a:solidFill>
                  <a:schemeClr val="tx1"/>
                </a:solidFill>
                <a:latin typeface="+mn-lt"/>
                <a:ea typeface="+mn-ea"/>
                <a:cs typeface="+mn-cs"/>
              </a:rPr>
              <a:t> we cultured the ALDH-sorted cells over 4</a:t>
            </a:r>
            <a:r>
              <a:rPr lang="en-US" sz="1200" kern="1200" dirty="0" smtClean="0">
                <a:solidFill>
                  <a:schemeClr val="tx1"/>
                </a:solidFill>
                <a:latin typeface="+mn-lt"/>
                <a:ea typeface="+mn-ea"/>
                <a:cs typeface="+mn-cs"/>
              </a:rPr>
              <a:t> passages, to test the maintenance or expression of ALDH activity, we observed that the </a:t>
            </a:r>
            <a:r>
              <a:rPr lang="en-US" sz="1200" kern="1200" dirty="0" err="1" smtClean="0">
                <a:solidFill>
                  <a:schemeClr val="tx1"/>
                </a:solidFill>
                <a:latin typeface="+mn-lt"/>
                <a:ea typeface="+mn-ea"/>
                <a:cs typeface="+mn-cs"/>
              </a:rPr>
              <a:t>ALDH</a:t>
            </a:r>
            <a:r>
              <a:rPr lang="en-US" sz="1200" kern="1200" baseline="30000" dirty="0" err="1" smtClean="0">
                <a:solidFill>
                  <a:schemeClr val="tx1"/>
                </a:solidFill>
                <a:latin typeface="+mn-lt"/>
                <a:ea typeface="+mn-ea"/>
                <a:cs typeface="+mn-cs"/>
              </a:rPr>
              <a:t>low</a:t>
            </a:r>
            <a:r>
              <a:rPr lang="en-US" sz="1200" kern="1200" dirty="0" smtClean="0">
                <a:solidFill>
                  <a:schemeClr val="tx1"/>
                </a:solidFill>
                <a:latin typeface="+mn-lt"/>
                <a:ea typeface="+mn-ea"/>
                <a:cs typeface="+mn-cs"/>
              </a:rPr>
              <a:t> cells were also able to repopulate ALDH+ cells although at a lesser efficiency compared to the </a:t>
            </a:r>
            <a:r>
              <a:rPr lang="en-US" sz="1200" kern="1200" dirty="0" err="1" smtClean="0">
                <a:solidFill>
                  <a:schemeClr val="tx1"/>
                </a:solidFill>
                <a:latin typeface="+mn-lt"/>
                <a:ea typeface="+mn-ea"/>
                <a:cs typeface="+mn-cs"/>
              </a:rPr>
              <a:t>ALDH</a:t>
            </a:r>
            <a:r>
              <a:rPr lang="en-US" sz="1200" kern="1200" baseline="30000" dirty="0" err="1" smtClean="0">
                <a:solidFill>
                  <a:schemeClr val="tx1"/>
                </a:solidFill>
                <a:latin typeface="+mn-lt"/>
                <a:ea typeface="+mn-ea"/>
                <a:cs typeface="+mn-cs"/>
              </a:rPr>
              <a:t>high</a:t>
            </a:r>
            <a:r>
              <a:rPr lang="en-US" sz="1200" kern="1200" dirty="0" smtClean="0">
                <a:solidFill>
                  <a:schemeClr val="tx1"/>
                </a:solidFill>
                <a:latin typeface="+mn-lt"/>
                <a:ea typeface="+mn-ea"/>
                <a:cs typeface="+mn-cs"/>
              </a:rPr>
              <a:t>-sorted cells – demonstrating that the </a:t>
            </a:r>
            <a:r>
              <a:rPr lang="en-US" sz="1200" kern="1200" dirty="0" err="1" smtClean="0">
                <a:solidFill>
                  <a:schemeClr val="tx1"/>
                </a:solidFill>
                <a:latin typeface="+mn-lt"/>
                <a:ea typeface="+mn-ea"/>
                <a:cs typeface="+mn-cs"/>
              </a:rPr>
              <a:t>ALDH</a:t>
            </a:r>
            <a:r>
              <a:rPr lang="en-US" sz="1200" kern="1200" baseline="30000" dirty="0" err="1" smtClean="0">
                <a:solidFill>
                  <a:schemeClr val="tx1"/>
                </a:solidFill>
                <a:latin typeface="+mn-lt"/>
                <a:ea typeface="+mn-ea"/>
                <a:cs typeface="+mn-cs"/>
              </a:rPr>
              <a:t>low</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cells are also capable of generating ALDH+ cells. The </a:t>
            </a:r>
            <a:r>
              <a:rPr lang="en-US" sz="1200" kern="1200" dirty="0" err="1" smtClean="0">
                <a:solidFill>
                  <a:schemeClr val="tx1"/>
                </a:solidFill>
                <a:latin typeface="+mn-lt"/>
                <a:ea typeface="+mn-ea"/>
                <a:cs typeface="+mn-cs"/>
              </a:rPr>
              <a:t>ALDH</a:t>
            </a:r>
            <a:r>
              <a:rPr lang="en-US" sz="1200" kern="1200" baseline="30000" dirty="0" err="1" smtClean="0">
                <a:solidFill>
                  <a:schemeClr val="tx1"/>
                </a:solidFill>
                <a:latin typeface="+mn-lt"/>
                <a:ea typeface="+mn-ea"/>
                <a:cs typeface="+mn-cs"/>
              </a:rPr>
              <a:t>low</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cells and a much lower capacity of the </a:t>
            </a:r>
            <a:r>
              <a:rPr lang="en-US" sz="1200" kern="1200" dirty="0" err="1" smtClean="0">
                <a:solidFill>
                  <a:schemeClr val="tx1"/>
                </a:solidFill>
                <a:latin typeface="+mn-lt"/>
                <a:ea typeface="+mn-ea"/>
                <a:cs typeface="+mn-cs"/>
              </a:rPr>
              <a:t>ALDH</a:t>
            </a:r>
            <a:r>
              <a:rPr lang="en-US" sz="1200" kern="1200" baseline="30000" dirty="0" err="1" smtClean="0">
                <a:solidFill>
                  <a:schemeClr val="tx1"/>
                </a:solidFill>
                <a:latin typeface="+mn-lt"/>
                <a:ea typeface="+mn-ea"/>
                <a:cs typeface="+mn-cs"/>
              </a:rPr>
              <a:t>low</a:t>
            </a:r>
            <a:r>
              <a:rPr lang="en-US" sz="1200" kern="1200" dirty="0" smtClean="0">
                <a:solidFill>
                  <a:schemeClr val="tx1"/>
                </a:solidFill>
                <a:latin typeface="+mn-lt"/>
                <a:ea typeface="+mn-ea"/>
                <a:cs typeface="+mn-cs"/>
              </a:rPr>
              <a:t>-sorted cells showed </a:t>
            </a:r>
            <a:r>
              <a:rPr lang="en-US" sz="1200" kern="1200" dirty="0" err="1" smtClean="0">
                <a:solidFill>
                  <a:schemeClr val="tx1"/>
                </a:solidFill>
                <a:latin typeface="+mn-lt"/>
                <a:ea typeface="+mn-ea"/>
                <a:cs typeface="+mn-cs"/>
              </a:rPr>
              <a:t>multilineage</a:t>
            </a:r>
            <a:r>
              <a:rPr lang="en-US" sz="1200" kern="1200" dirty="0" smtClean="0">
                <a:solidFill>
                  <a:schemeClr val="tx1"/>
                </a:solidFill>
                <a:latin typeface="+mn-lt"/>
                <a:ea typeface="+mn-ea"/>
                <a:cs typeface="+mn-cs"/>
              </a:rPr>
              <a:t> differentiation, and an ability to preserve ALDH activity up to the fourth passage. </a:t>
            </a:r>
            <a:endParaRPr lang="de-DE"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we found significant 4.4, 4.0 and 1.9 - fold increases in the </a:t>
            </a:r>
            <a:r>
              <a:rPr lang="en-US" sz="1200" i="1" kern="1200" dirty="0" err="1" smtClean="0">
                <a:solidFill>
                  <a:schemeClr val="tx1"/>
                </a:solidFill>
                <a:latin typeface="+mn-lt"/>
                <a:ea typeface="+mn-ea"/>
                <a:cs typeface="+mn-cs"/>
              </a:rPr>
              <a:t>ALDH</a:t>
            </a:r>
            <a:r>
              <a:rPr lang="en-US" sz="1200" i="1" kern="1200" baseline="30000" dirty="0" err="1" smtClean="0">
                <a:solidFill>
                  <a:schemeClr val="tx1"/>
                </a:solidFill>
                <a:latin typeface="+mn-lt"/>
                <a:ea typeface="+mn-ea"/>
                <a:cs typeface="+mn-cs"/>
              </a:rPr>
              <a:t>high</a:t>
            </a:r>
            <a:r>
              <a:rPr lang="en-US" sz="1200" i="1" kern="1200" dirty="0" smtClean="0">
                <a:solidFill>
                  <a:schemeClr val="tx1"/>
                </a:solidFill>
                <a:latin typeface="+mn-lt"/>
                <a:ea typeface="+mn-ea"/>
                <a:cs typeface="+mn-cs"/>
              </a:rPr>
              <a:t>-sorted H28, H2052 and Meso4 cell lines respectively. </a:t>
            </a:r>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25E11532-8E5E-4A95-BE8B-5F481828943D}"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200" b="1" kern="1200" baseline="0" dirty="0" smtClean="0">
                <a:solidFill>
                  <a:schemeClr val="tx1"/>
                </a:solidFill>
                <a:latin typeface="+mn-lt"/>
                <a:ea typeface="+mn-ea"/>
                <a:cs typeface="+mn-cs"/>
              </a:rPr>
              <a:t>We also </a:t>
            </a:r>
            <a:r>
              <a:rPr lang="en-US" sz="1200" b="1" kern="1200" dirty="0" smtClean="0">
                <a:solidFill>
                  <a:schemeClr val="tx1"/>
                </a:solidFill>
                <a:latin typeface="+mn-lt"/>
                <a:ea typeface="+mn-ea"/>
                <a:cs typeface="+mn-cs"/>
              </a:rPr>
              <a:t> investigated the effect of </a:t>
            </a:r>
            <a:r>
              <a:rPr lang="en-US" sz="1200" b="1" kern="1200" dirty="0" err="1" smtClean="0">
                <a:solidFill>
                  <a:schemeClr val="tx1"/>
                </a:solidFill>
                <a:latin typeface="+mn-lt"/>
                <a:ea typeface="+mn-ea"/>
                <a:cs typeface="+mn-cs"/>
              </a:rPr>
              <a:t>cisplatin</a:t>
            </a:r>
            <a:r>
              <a:rPr lang="en-US" sz="1200" b="1" kern="1200" dirty="0" smtClean="0">
                <a:solidFill>
                  <a:schemeClr val="tx1"/>
                </a:solidFill>
                <a:latin typeface="+mn-lt"/>
                <a:ea typeface="+mn-ea"/>
                <a:cs typeface="+mn-cs"/>
              </a:rPr>
              <a:t> on the sphere-forming cells of the ALDH</a:t>
            </a:r>
            <a:r>
              <a:rPr lang="en-US" sz="1200" kern="1200" dirty="0" smtClean="0">
                <a:solidFill>
                  <a:schemeClr val="tx1"/>
                </a:solidFill>
                <a:latin typeface="+mn-lt"/>
                <a:ea typeface="+mn-ea"/>
                <a:cs typeface="+mn-cs"/>
              </a:rPr>
              <a:t>-sorted fractions as the generation of spheres after drug treatment would reflect the presence of drug-tolerant CSCs. </a:t>
            </a:r>
            <a:r>
              <a:rPr lang="en-US" sz="1200" i="1" kern="1200" dirty="0" smtClean="0">
                <a:solidFill>
                  <a:schemeClr val="tx1"/>
                </a:solidFill>
                <a:latin typeface="+mn-lt"/>
                <a:ea typeface="+mn-ea"/>
                <a:cs typeface="+mn-cs"/>
              </a:rPr>
              <a:t>After 48- and 72-h treatments with </a:t>
            </a:r>
            <a:r>
              <a:rPr lang="en-US" sz="1200" i="1" kern="1200" dirty="0" err="1" smtClean="0">
                <a:solidFill>
                  <a:schemeClr val="tx1"/>
                </a:solidFill>
                <a:latin typeface="+mn-lt"/>
                <a:ea typeface="+mn-ea"/>
                <a:cs typeface="+mn-cs"/>
              </a:rPr>
              <a:t>cisplatin</a:t>
            </a:r>
            <a:r>
              <a:rPr lang="en-US" sz="1200" i="1" kern="1200" dirty="0" smtClean="0">
                <a:solidFill>
                  <a:schemeClr val="tx1"/>
                </a:solidFill>
                <a:latin typeface="+mn-lt"/>
                <a:ea typeface="+mn-ea"/>
                <a:cs typeface="+mn-cs"/>
              </a:rPr>
              <a:t>, surviving cells were collected and incubated in a sphere-permissive medium. </a:t>
            </a:r>
            <a:r>
              <a:rPr lang="en-US" sz="1200" kern="1200" dirty="0" smtClean="0">
                <a:solidFill>
                  <a:schemeClr val="tx1"/>
                </a:solidFill>
                <a:latin typeface="+mn-lt"/>
                <a:ea typeface="+mn-ea"/>
                <a:cs typeface="+mn-cs"/>
              </a:rPr>
              <a:t>The 48-h drug treatment reduced or eliminated the sphere-forming cells, but surprisingly, we observed a re-growth of spheres after the 72-h of </a:t>
            </a:r>
            <a:r>
              <a:rPr lang="en-US" sz="1200" kern="1200" dirty="0" err="1" smtClean="0">
                <a:solidFill>
                  <a:schemeClr val="tx1"/>
                </a:solidFill>
                <a:latin typeface="+mn-lt"/>
                <a:ea typeface="+mn-ea"/>
                <a:cs typeface="+mn-cs"/>
              </a:rPr>
              <a:t>cisplatin</a:t>
            </a:r>
            <a:r>
              <a:rPr lang="en-US" sz="1200" kern="1200" dirty="0" smtClean="0">
                <a:solidFill>
                  <a:schemeClr val="tx1"/>
                </a:solidFill>
                <a:latin typeface="+mn-lt"/>
                <a:ea typeface="+mn-ea"/>
                <a:cs typeface="+mn-cs"/>
              </a:rPr>
              <a:t> treatment in both ALDH-sorted fractions.  </a:t>
            </a:r>
            <a:r>
              <a:rPr lang="en-US" sz="1200" kern="1200" dirty="0" err="1" smtClean="0">
                <a:solidFill>
                  <a:schemeClr val="tx1"/>
                </a:solidFill>
                <a:latin typeface="+mn-lt"/>
                <a:ea typeface="+mn-ea"/>
                <a:cs typeface="+mn-cs"/>
              </a:rPr>
              <a:t>Thesellse</a:t>
            </a:r>
            <a:r>
              <a:rPr lang="en-US" sz="1200" kern="1200" dirty="0" smtClean="0">
                <a:solidFill>
                  <a:schemeClr val="tx1"/>
                </a:solidFill>
                <a:latin typeface="+mn-lt"/>
                <a:ea typeface="+mn-ea"/>
                <a:cs typeface="+mn-cs"/>
              </a:rPr>
              <a:t> are representative pictures of the sphere formation of H2052 cell line before and after treatments with </a:t>
            </a:r>
            <a:r>
              <a:rPr lang="en-US" sz="1200" kern="1200" dirty="0" err="1" smtClean="0">
                <a:solidFill>
                  <a:schemeClr val="tx1"/>
                </a:solidFill>
                <a:latin typeface="+mn-lt"/>
                <a:ea typeface="+mn-ea"/>
                <a:cs typeface="+mn-cs"/>
              </a:rPr>
              <a:t>cisplatin</a:t>
            </a:r>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One of the properties of cancer stem cells is the state </a:t>
            </a:r>
            <a:endParaRPr lang="en-US" sz="1200" kern="120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31C2BEA2-ADC3-4AE0-9972-47ACFBA90BB8}" type="slidenum">
              <a:rPr lang="de-CH" smtClean="0"/>
              <a:pPr/>
              <a:t>14</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sz="1200" b="1" u="sng" kern="1200" dirty="0" smtClean="0">
              <a:solidFill>
                <a:schemeClr val="tx1"/>
              </a:solidFill>
              <a:latin typeface="+mn-lt"/>
              <a:ea typeface="+mn-ea"/>
              <a:cs typeface="+mn-cs"/>
            </a:endParaRPr>
          </a:p>
          <a:p>
            <a:r>
              <a:rPr lang="en-US" sz="1200" b="1" u="none" kern="1200" dirty="0" smtClean="0">
                <a:solidFill>
                  <a:schemeClr val="tx1"/>
                </a:solidFill>
                <a:latin typeface="+mn-lt"/>
                <a:ea typeface="+mn-ea"/>
                <a:cs typeface="+mn-cs"/>
              </a:rPr>
              <a:t>Although we could show that cancer stem cell markers can</a:t>
            </a:r>
            <a:r>
              <a:rPr lang="en-US" sz="1200" b="1" u="none" kern="1200" baseline="0" dirty="0" smtClean="0">
                <a:solidFill>
                  <a:schemeClr val="tx1"/>
                </a:solidFill>
                <a:latin typeface="+mn-lt"/>
                <a:ea typeface="+mn-ea"/>
                <a:cs typeface="+mn-cs"/>
              </a:rPr>
              <a:t> </a:t>
            </a:r>
            <a:r>
              <a:rPr lang="en-US" sz="1200" b="1" u="sng" kern="1200" baseline="0" dirty="0" smtClean="0">
                <a:solidFill>
                  <a:schemeClr val="tx1"/>
                </a:solidFill>
                <a:latin typeface="+mn-lt"/>
                <a:ea typeface="+mn-ea"/>
                <a:cs typeface="+mn-cs"/>
              </a:rPr>
              <a:t>predict</a:t>
            </a:r>
            <a:r>
              <a:rPr lang="en-US" sz="1200" b="1" u="none" kern="1200" baseline="0" dirty="0" smtClean="0">
                <a:solidFill>
                  <a:schemeClr val="tx1"/>
                </a:solidFill>
                <a:latin typeface="+mn-lt"/>
                <a:ea typeface="+mn-ea"/>
                <a:cs typeface="+mn-cs"/>
              </a:rPr>
              <a:t> some </a:t>
            </a:r>
            <a:r>
              <a:rPr lang="en-US" sz="1200" b="1" u="none" kern="1200" baseline="0" dirty="0" err="1" smtClean="0">
                <a:solidFill>
                  <a:schemeClr val="tx1"/>
                </a:solidFill>
                <a:latin typeface="+mn-lt"/>
                <a:ea typeface="+mn-ea"/>
                <a:cs typeface="+mn-cs"/>
              </a:rPr>
              <a:t>oncogenic</a:t>
            </a:r>
            <a:r>
              <a:rPr lang="en-US" sz="1200" b="1" u="none" kern="1200" baseline="0" dirty="0" smtClean="0">
                <a:solidFill>
                  <a:schemeClr val="tx1"/>
                </a:solidFill>
                <a:latin typeface="+mn-lt"/>
                <a:ea typeface="+mn-ea"/>
                <a:cs typeface="+mn-cs"/>
              </a:rPr>
              <a:t> roles and conveying drug resistance in lung </a:t>
            </a:r>
            <a:r>
              <a:rPr lang="en-US" sz="1200" b="0" u="none" kern="1200" baseline="0" dirty="0" smtClean="0">
                <a:solidFill>
                  <a:schemeClr val="tx1"/>
                </a:solidFill>
                <a:latin typeface="+mn-lt"/>
                <a:ea typeface="+mn-ea"/>
                <a:cs typeface="+mn-cs"/>
              </a:rPr>
              <a:t>cancers, </a:t>
            </a:r>
            <a:r>
              <a:rPr lang="en-US" sz="1200" b="0" u="none" kern="1200" dirty="0" smtClean="0">
                <a:solidFill>
                  <a:schemeClr val="tx1"/>
                </a:solidFill>
                <a:latin typeface="+mn-lt"/>
                <a:ea typeface="+mn-ea"/>
                <a:cs typeface="+mn-cs"/>
              </a:rPr>
              <a:t>we also found that </a:t>
            </a:r>
            <a:r>
              <a:rPr lang="en-US" sz="1200" b="0" u="none" kern="1200" baseline="0" dirty="0" smtClean="0">
                <a:solidFill>
                  <a:schemeClr val="tx1"/>
                </a:solidFill>
                <a:latin typeface="+mn-lt"/>
                <a:ea typeface="+mn-ea"/>
                <a:cs typeface="+mn-cs"/>
              </a:rPr>
              <a:t>stem cell markers are not universal to any type of cancer. Some markers may not function as an indicator to identify CSC subpopulation; which has been proven to be a reliable marker in other types of cancer.  Even within the same type of cancer, patients response differently to these markers.</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For a successful PT, specific CSC markers should be detected in clinical specimens before and after therapy to be able  to evaluate the reliability of the markers in the context of cancer therapy. </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We have to identified </a:t>
            </a:r>
            <a:r>
              <a:rPr lang="en-US" sz="1200" b="0" u="none" kern="1200" baseline="0" dirty="0" err="1" smtClean="0">
                <a:solidFill>
                  <a:schemeClr val="tx1"/>
                </a:solidFill>
                <a:latin typeface="+mn-lt"/>
                <a:ea typeface="+mn-ea"/>
                <a:cs typeface="+mn-cs"/>
              </a:rPr>
              <a:t>phenotypically</a:t>
            </a:r>
            <a:r>
              <a:rPr lang="en-US" sz="1200" b="0" u="none" kern="1200" baseline="0" dirty="0" smtClean="0">
                <a:solidFill>
                  <a:schemeClr val="tx1"/>
                </a:solidFill>
                <a:latin typeface="+mn-lt"/>
                <a:ea typeface="+mn-ea"/>
                <a:cs typeface="+mn-cs"/>
              </a:rPr>
              <a:t> defined targets in clinical specimen which may be specifically targeted to eliminated a drug-resistant population. </a:t>
            </a:r>
            <a:r>
              <a:rPr lang="en-US" sz="1200" kern="1200" dirty="0" smtClean="0">
                <a:solidFill>
                  <a:schemeClr val="tx1"/>
                </a:solidFill>
                <a:latin typeface="+mn-lt"/>
                <a:ea typeface="+mn-ea"/>
                <a:cs typeface="+mn-cs"/>
              </a:rPr>
              <a:t>Before I finally wind up, I would like to thank you for your attention and also to my former colleagues and the </a:t>
            </a:r>
            <a:r>
              <a:rPr lang="en-US" sz="1200" kern="1200" dirty="0" err="1" smtClean="0">
                <a:solidFill>
                  <a:schemeClr val="tx1"/>
                </a:solidFill>
                <a:latin typeface="+mn-lt"/>
                <a:ea typeface="+mn-ea"/>
                <a:cs typeface="+mn-cs"/>
              </a:rPr>
              <a:t>swiss</a:t>
            </a:r>
            <a:r>
              <a:rPr lang="en-US" sz="1200" kern="1200" dirty="0" smtClean="0">
                <a:solidFill>
                  <a:schemeClr val="tx1"/>
                </a:solidFill>
                <a:latin typeface="+mn-lt"/>
                <a:ea typeface="+mn-ea"/>
                <a:cs typeface="+mn-cs"/>
              </a:rPr>
              <a:t> cancer foundation for supporting the presented projects.</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Tracking </a:t>
            </a:r>
            <a:r>
              <a:rPr lang="de-CH" dirty="0" err="1" smtClean="0"/>
              <a:t>of</a:t>
            </a:r>
            <a:r>
              <a:rPr lang="de-CH" dirty="0" smtClean="0"/>
              <a:t> </a:t>
            </a:r>
            <a:r>
              <a:rPr lang="de-CH" dirty="0" err="1" smtClean="0"/>
              <a:t>specific</a:t>
            </a:r>
            <a:r>
              <a:rPr lang="de-CH" dirty="0" smtClean="0"/>
              <a:t> CSCs </a:t>
            </a:r>
            <a:r>
              <a:rPr lang="de-CH" dirty="0" err="1" smtClean="0"/>
              <a:t>using</a:t>
            </a:r>
            <a:r>
              <a:rPr lang="de-CH" dirty="0" smtClean="0"/>
              <a:t> CSC </a:t>
            </a:r>
            <a:r>
              <a:rPr lang="de-CH" dirty="0" err="1" smtClean="0"/>
              <a:t>markers</a:t>
            </a:r>
            <a:r>
              <a:rPr lang="de-CH" dirty="0" smtClean="0"/>
              <a:t> in </a:t>
            </a:r>
            <a:r>
              <a:rPr lang="de-CH" dirty="0" err="1" smtClean="0"/>
              <a:t>lung</a:t>
            </a:r>
            <a:r>
              <a:rPr lang="de-CH" dirty="0" smtClean="0"/>
              <a:t> </a:t>
            </a:r>
            <a:r>
              <a:rPr lang="de-CH" dirty="0" err="1" smtClean="0"/>
              <a:t>cancer</a:t>
            </a:r>
            <a:r>
              <a:rPr lang="de-CH" dirty="0" smtClean="0"/>
              <a:t> </a:t>
            </a:r>
            <a:r>
              <a:rPr lang="de-CH" dirty="0" err="1" smtClean="0"/>
              <a:t>is</a:t>
            </a:r>
            <a:r>
              <a:rPr lang="de-CH" dirty="0" smtClean="0"/>
              <a:t> </a:t>
            </a:r>
            <a:r>
              <a:rPr lang="de-CH" dirty="0" err="1" smtClean="0"/>
              <a:t>already</a:t>
            </a:r>
            <a:r>
              <a:rPr lang="de-CH" dirty="0" smtClean="0"/>
              <a:t> a </a:t>
            </a:r>
            <a:r>
              <a:rPr lang="de-CH" dirty="0" err="1" smtClean="0"/>
              <a:t>reality</a:t>
            </a:r>
            <a:r>
              <a:rPr lang="de-CH" baseline="0" dirty="0" smtClean="0"/>
              <a:t>. In </a:t>
            </a:r>
            <a:r>
              <a:rPr lang="de-CH" baseline="0" dirty="0" err="1" smtClean="0"/>
              <a:t>mesothelioma</a:t>
            </a:r>
            <a:r>
              <a:rPr lang="de-CH" baseline="0" dirty="0" smtClean="0"/>
              <a:t>, </a:t>
            </a:r>
            <a:r>
              <a:rPr lang="de-CH" baseline="0" dirty="0" err="1" smtClean="0"/>
              <a:t>levels</a:t>
            </a:r>
            <a:r>
              <a:rPr lang="de-CH" baseline="0" dirty="0" smtClean="0"/>
              <a:t> </a:t>
            </a:r>
            <a:r>
              <a:rPr lang="de-CH" baseline="0" dirty="0" err="1" smtClean="0"/>
              <a:t>of</a:t>
            </a:r>
            <a:r>
              <a:rPr lang="de-CH" baseline="0" dirty="0" smtClean="0"/>
              <a:t> </a:t>
            </a:r>
            <a:r>
              <a:rPr lang="de-CH" baseline="0" dirty="0" err="1" smtClean="0"/>
              <a:t>mesothelin</a:t>
            </a:r>
            <a:r>
              <a:rPr lang="de-CH" baseline="0" dirty="0" smtClean="0"/>
              <a:t> in </a:t>
            </a:r>
            <a:r>
              <a:rPr lang="de-CH" baseline="0" dirty="0" err="1" smtClean="0"/>
              <a:t>pleural</a:t>
            </a:r>
            <a:r>
              <a:rPr lang="de-CH" baseline="0" dirty="0" smtClean="0"/>
              <a:t> </a:t>
            </a:r>
            <a:r>
              <a:rPr lang="de-CH" baseline="0" dirty="0" err="1" smtClean="0"/>
              <a:t>effusions</a:t>
            </a:r>
            <a:r>
              <a:rPr lang="de-CH" baseline="0" dirty="0" smtClean="0"/>
              <a:t> </a:t>
            </a:r>
            <a:r>
              <a:rPr lang="de-CH" baseline="0" dirty="0" err="1" smtClean="0"/>
              <a:t>and</a:t>
            </a:r>
            <a:r>
              <a:rPr lang="de-CH" baseline="0" dirty="0" smtClean="0"/>
              <a:t> </a:t>
            </a:r>
            <a:r>
              <a:rPr lang="de-CH" baseline="0" dirty="0" err="1" smtClean="0"/>
              <a:t>serum</a:t>
            </a:r>
            <a:r>
              <a:rPr lang="de-CH" baseline="0" dirty="0" smtClean="0"/>
              <a:t> </a:t>
            </a:r>
            <a:r>
              <a:rPr lang="de-CH" baseline="0" dirty="0" err="1" smtClean="0"/>
              <a:t>serves</a:t>
            </a:r>
            <a:r>
              <a:rPr lang="de-CH" baseline="0" dirty="0" smtClean="0"/>
              <a:t> </a:t>
            </a:r>
            <a:r>
              <a:rPr lang="de-CH" baseline="0" dirty="0" err="1" smtClean="0"/>
              <a:t>as</a:t>
            </a:r>
            <a:r>
              <a:rPr lang="de-CH" baseline="0" dirty="0" smtClean="0"/>
              <a:t> </a:t>
            </a:r>
            <a:r>
              <a:rPr lang="de-CH" baseline="0" dirty="0" err="1" smtClean="0"/>
              <a:t>one</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standard</a:t>
            </a:r>
            <a:r>
              <a:rPr lang="de-CH" baseline="0" dirty="0" smtClean="0"/>
              <a:t> </a:t>
            </a:r>
            <a:r>
              <a:rPr lang="de-CH" baseline="0" dirty="0" err="1" smtClean="0"/>
              <a:t>methods</a:t>
            </a:r>
            <a:r>
              <a:rPr lang="de-CH" baseline="0" dirty="0" smtClean="0"/>
              <a:t> in </a:t>
            </a:r>
            <a:r>
              <a:rPr lang="de-CH" baseline="0" dirty="0" err="1" smtClean="0"/>
              <a:t>the</a:t>
            </a:r>
            <a:r>
              <a:rPr lang="de-CH" baseline="0" dirty="0" smtClean="0"/>
              <a:t> </a:t>
            </a:r>
            <a:r>
              <a:rPr lang="de-CH" baseline="0" dirty="0" err="1" smtClean="0"/>
              <a:t>diagnosis</a:t>
            </a:r>
            <a:r>
              <a:rPr lang="de-CH" baseline="0" dirty="0" smtClean="0"/>
              <a:t> </a:t>
            </a:r>
            <a:r>
              <a:rPr lang="de-CH" baseline="0" dirty="0" err="1" smtClean="0"/>
              <a:t>of</a:t>
            </a:r>
            <a:r>
              <a:rPr lang="de-CH" baseline="0" dirty="0" smtClean="0"/>
              <a:t> </a:t>
            </a:r>
            <a:r>
              <a:rPr lang="de-CH" baseline="0" dirty="0" err="1" smtClean="0"/>
              <a:t>mesothelioma</a:t>
            </a:r>
            <a:r>
              <a:rPr lang="de-CH" baseline="0" dirty="0" smtClean="0"/>
              <a:t> just </a:t>
            </a:r>
            <a:r>
              <a:rPr lang="de-CH" baseline="0" dirty="0" err="1" smtClean="0"/>
              <a:t>like</a:t>
            </a:r>
            <a:r>
              <a:rPr lang="de-CH" baseline="0" dirty="0" smtClean="0"/>
              <a:t> PSA in </a:t>
            </a:r>
            <a:r>
              <a:rPr lang="de-CH" baseline="0" dirty="0" err="1" smtClean="0"/>
              <a:t>prostrate</a:t>
            </a:r>
            <a:r>
              <a:rPr lang="de-CH" baseline="0" dirty="0" smtClean="0"/>
              <a:t> </a:t>
            </a:r>
            <a:r>
              <a:rPr lang="de-CH" baseline="0" dirty="0" err="1" smtClean="0"/>
              <a:t>cancer</a:t>
            </a:r>
            <a:r>
              <a:rPr lang="de-CH" baseline="0" dirty="0" smtClean="0"/>
              <a:t>, BRR-ABL in AML </a:t>
            </a:r>
            <a:r>
              <a:rPr lang="de-CH" baseline="0" dirty="0" err="1" smtClean="0"/>
              <a:t>etc</a:t>
            </a:r>
            <a:r>
              <a:rPr lang="de-CH" baseline="0" dirty="0" smtClean="0"/>
              <a:t>-   Non-invasive </a:t>
            </a:r>
            <a:r>
              <a:rPr lang="de-CH" baseline="0" dirty="0" err="1" smtClean="0"/>
              <a:t>molecular</a:t>
            </a:r>
            <a:r>
              <a:rPr lang="de-CH" baseline="0" dirty="0" smtClean="0"/>
              <a:t> </a:t>
            </a:r>
            <a:r>
              <a:rPr lang="de-CH" baseline="0" dirty="0" err="1" smtClean="0"/>
              <a:t>imaging</a:t>
            </a:r>
            <a:r>
              <a:rPr lang="de-CH" baseline="0" dirty="0" smtClean="0"/>
              <a:t> </a:t>
            </a:r>
            <a:r>
              <a:rPr lang="de-CH" baseline="0" dirty="0" err="1" smtClean="0"/>
              <a:t>is</a:t>
            </a:r>
            <a:r>
              <a:rPr lang="de-CH" baseline="0" dirty="0" smtClean="0"/>
              <a:t> an </a:t>
            </a:r>
            <a:r>
              <a:rPr lang="de-CH" baseline="0" dirty="0" err="1" smtClean="0"/>
              <a:t>effective</a:t>
            </a:r>
            <a:r>
              <a:rPr lang="de-CH" baseline="0" dirty="0" smtClean="0"/>
              <a:t> </a:t>
            </a:r>
            <a:r>
              <a:rPr lang="de-CH" baseline="0" dirty="0" err="1" smtClean="0"/>
              <a:t>and</a:t>
            </a:r>
            <a:r>
              <a:rPr lang="de-CH" baseline="0" dirty="0" smtClean="0"/>
              <a:t> </a:t>
            </a:r>
            <a:r>
              <a:rPr lang="de-CH" baseline="0" dirty="0" err="1" smtClean="0"/>
              <a:t>novel</a:t>
            </a:r>
            <a:r>
              <a:rPr lang="de-CH" baseline="0" dirty="0" smtClean="0"/>
              <a:t> </a:t>
            </a:r>
            <a:r>
              <a:rPr lang="de-CH" baseline="0" dirty="0" err="1" smtClean="0"/>
              <a:t>approach</a:t>
            </a:r>
            <a:r>
              <a:rPr lang="de-CH" baseline="0" dirty="0" smtClean="0"/>
              <a:t> </a:t>
            </a:r>
            <a:r>
              <a:rPr lang="de-CH" baseline="0" dirty="0" err="1" smtClean="0"/>
              <a:t>to</a:t>
            </a:r>
            <a:r>
              <a:rPr lang="de-CH" baseline="0" dirty="0" smtClean="0"/>
              <a:t> </a:t>
            </a:r>
            <a:r>
              <a:rPr lang="de-CH" baseline="0" dirty="0" err="1" smtClean="0"/>
              <a:t>visualize</a:t>
            </a:r>
            <a:r>
              <a:rPr lang="de-CH" baseline="0" dirty="0" smtClean="0"/>
              <a:t> </a:t>
            </a:r>
            <a:r>
              <a:rPr lang="de-CH" baseline="0" dirty="0" err="1" smtClean="0"/>
              <a:t>living</a:t>
            </a:r>
            <a:r>
              <a:rPr lang="de-CH" baseline="0" dirty="0" smtClean="0"/>
              <a:t> </a:t>
            </a:r>
            <a:r>
              <a:rPr lang="de-CH" baseline="0" dirty="0" err="1" smtClean="0"/>
              <a:t>cells</a:t>
            </a:r>
            <a:r>
              <a:rPr lang="de-CH" baseline="0" dirty="0" smtClean="0"/>
              <a:t> in </a:t>
            </a:r>
            <a:r>
              <a:rPr lang="de-CH" baseline="0" dirty="0" err="1" smtClean="0"/>
              <a:t>vivo.This</a:t>
            </a:r>
            <a:r>
              <a:rPr lang="de-CH" baseline="0" dirty="0" smtClean="0"/>
              <a:t> </a:t>
            </a:r>
            <a:r>
              <a:rPr lang="de-CH" baseline="0" dirty="0" err="1" smtClean="0"/>
              <a:t>includes</a:t>
            </a:r>
            <a:r>
              <a:rPr lang="de-CH" baseline="0" dirty="0" smtClean="0"/>
              <a:t> </a:t>
            </a:r>
            <a:r>
              <a:rPr lang="de-CH" baseline="0" dirty="0" err="1" smtClean="0"/>
              <a:t>micro</a:t>
            </a:r>
            <a:r>
              <a:rPr lang="de-CH" baseline="0" dirty="0" smtClean="0"/>
              <a:t>-PET ( </a:t>
            </a:r>
            <a:r>
              <a:rPr lang="de-CH" baseline="0" dirty="0" err="1" smtClean="0"/>
              <a:t>micro-positron</a:t>
            </a:r>
            <a:r>
              <a:rPr lang="de-CH" baseline="0" dirty="0" smtClean="0"/>
              <a:t> </a:t>
            </a:r>
            <a:r>
              <a:rPr lang="de-CH" baseline="0" dirty="0" err="1" smtClean="0"/>
              <a:t>emission</a:t>
            </a:r>
            <a:r>
              <a:rPr lang="de-CH" baseline="0" dirty="0" smtClean="0"/>
              <a:t> </a:t>
            </a:r>
            <a:r>
              <a:rPr lang="de-CH" baseline="0" dirty="0" err="1" smtClean="0"/>
              <a:t>tomography</a:t>
            </a:r>
            <a:r>
              <a:rPr lang="de-CH" baseline="0" dirty="0" smtClean="0"/>
              <a:t>), </a:t>
            </a:r>
            <a:r>
              <a:rPr lang="de-CH" baseline="0" dirty="0" err="1" smtClean="0"/>
              <a:t>cell</a:t>
            </a:r>
            <a:r>
              <a:rPr lang="de-CH" baseline="0" dirty="0" smtClean="0"/>
              <a:t> </a:t>
            </a:r>
            <a:r>
              <a:rPr lang="de-CH" baseline="0" dirty="0" err="1" smtClean="0"/>
              <a:t>tracking</a:t>
            </a:r>
            <a:r>
              <a:rPr lang="de-CH" baseline="0" dirty="0" smtClean="0"/>
              <a:t> </a:t>
            </a:r>
            <a:r>
              <a:rPr lang="de-CH" baseline="0" dirty="0" err="1" smtClean="0"/>
              <a:t>with</a:t>
            </a:r>
            <a:r>
              <a:rPr lang="de-CH" baseline="0" dirty="0" smtClean="0"/>
              <a:t> </a:t>
            </a:r>
            <a:r>
              <a:rPr lang="de-CH" baseline="0" dirty="0" err="1" smtClean="0"/>
              <a:t>magnetic</a:t>
            </a:r>
            <a:r>
              <a:rPr lang="de-CH" baseline="0" dirty="0" smtClean="0"/>
              <a:t> </a:t>
            </a:r>
            <a:r>
              <a:rPr lang="de-CH" baseline="0" dirty="0" err="1" smtClean="0"/>
              <a:t>resonance</a:t>
            </a:r>
            <a:r>
              <a:rPr lang="de-CH" baseline="0" dirty="0" smtClean="0"/>
              <a:t> </a:t>
            </a:r>
            <a:r>
              <a:rPr lang="de-CH" baseline="0" dirty="0" err="1" smtClean="0"/>
              <a:t>imaging</a:t>
            </a:r>
            <a:r>
              <a:rPr lang="de-CH" baseline="0" dirty="0" smtClean="0"/>
              <a:t> , MRI; </a:t>
            </a:r>
            <a:r>
              <a:rPr lang="de-CH" baseline="0" dirty="0" err="1" smtClean="0"/>
              <a:t>quantitativee</a:t>
            </a:r>
            <a:r>
              <a:rPr lang="de-CH" baseline="0" dirty="0" smtClean="0"/>
              <a:t> </a:t>
            </a:r>
            <a:r>
              <a:rPr lang="de-CH" baseline="0" dirty="0" err="1" smtClean="0"/>
              <a:t>fluoresence-based</a:t>
            </a:r>
            <a:r>
              <a:rPr lang="de-CH" baseline="0" dirty="0" smtClean="0"/>
              <a:t> </a:t>
            </a:r>
            <a:r>
              <a:rPr lang="de-CH" baseline="0" dirty="0" err="1" smtClean="0"/>
              <a:t>optical</a:t>
            </a:r>
            <a:r>
              <a:rPr lang="de-CH" baseline="0" dirty="0" smtClean="0"/>
              <a:t> </a:t>
            </a:r>
            <a:r>
              <a:rPr lang="de-CH" baseline="0" dirty="0" err="1" smtClean="0"/>
              <a:t>imaging</a:t>
            </a:r>
            <a:r>
              <a:rPr lang="de-CH" baseline="0" dirty="0" smtClean="0"/>
              <a:t> </a:t>
            </a:r>
            <a:r>
              <a:rPr lang="de-CH" baseline="0" dirty="0" err="1" smtClean="0"/>
              <a:t>of</a:t>
            </a:r>
            <a:r>
              <a:rPr lang="de-CH" baseline="0" dirty="0" smtClean="0"/>
              <a:t> </a:t>
            </a:r>
            <a:r>
              <a:rPr lang="de-CH" baseline="0" dirty="0" err="1" smtClean="0"/>
              <a:t>mouse</a:t>
            </a:r>
            <a:r>
              <a:rPr lang="de-CH" baseline="0" dirty="0" smtClean="0"/>
              <a:t> </a:t>
            </a:r>
            <a:r>
              <a:rPr lang="de-CH" baseline="0" dirty="0" err="1" smtClean="0"/>
              <a:t>xenografts</a:t>
            </a:r>
            <a:r>
              <a:rPr lang="de-CH" baseline="0" dirty="0" smtClean="0"/>
              <a:t>.  </a:t>
            </a:r>
            <a:r>
              <a:rPr lang="de-CH" baseline="0" dirty="0" err="1" smtClean="0"/>
              <a:t>Bioluminiscence</a:t>
            </a:r>
            <a:r>
              <a:rPr lang="de-CH" baseline="0" dirty="0" smtClean="0"/>
              <a:t> </a:t>
            </a:r>
            <a:r>
              <a:rPr lang="de-CH" baseline="0" dirty="0" err="1" smtClean="0"/>
              <a:t>imaging</a:t>
            </a:r>
            <a:r>
              <a:rPr lang="de-CH" baseline="0" dirty="0" smtClean="0"/>
              <a:t> </a:t>
            </a:r>
            <a:r>
              <a:rPr lang="de-CH" baseline="0" dirty="0" err="1" smtClean="0"/>
              <a:t>as</a:t>
            </a:r>
            <a:r>
              <a:rPr lang="de-CH" baseline="0" dirty="0" smtClean="0"/>
              <a:t> </a:t>
            </a:r>
            <a:r>
              <a:rPr lang="de-CH" baseline="0" dirty="0" err="1" smtClean="0"/>
              <a:t>few</a:t>
            </a:r>
            <a:r>
              <a:rPr lang="de-CH" baseline="0" dirty="0" smtClean="0"/>
              <a:t> </a:t>
            </a:r>
            <a:r>
              <a:rPr lang="de-CH" baseline="0" dirty="0" err="1" smtClean="0"/>
              <a:t>as</a:t>
            </a:r>
            <a:r>
              <a:rPr lang="de-CH" baseline="0" dirty="0" smtClean="0"/>
              <a:t> 10 CD44+ </a:t>
            </a:r>
            <a:r>
              <a:rPr lang="de-CH" baseline="0" dirty="0" err="1" smtClean="0"/>
              <a:t>cells</a:t>
            </a:r>
            <a:r>
              <a:rPr lang="de-CH" baseline="0" dirty="0" smtClean="0"/>
              <a:t> </a:t>
            </a:r>
            <a:r>
              <a:rPr lang="de-CH" baseline="0" dirty="0" err="1" smtClean="0"/>
              <a:t>of</a:t>
            </a:r>
            <a:r>
              <a:rPr lang="de-CH" baseline="0" dirty="0" smtClean="0"/>
              <a:t> </a:t>
            </a:r>
            <a:r>
              <a:rPr lang="de-CH" baseline="0" dirty="0" err="1" smtClean="0"/>
              <a:t>stably</a:t>
            </a:r>
            <a:r>
              <a:rPr lang="de-CH" baseline="0" dirty="0" smtClean="0"/>
              <a:t> </a:t>
            </a:r>
            <a:r>
              <a:rPr lang="de-CH" baseline="0" dirty="0" err="1" smtClean="0"/>
              <a:t>labelled</a:t>
            </a:r>
            <a:r>
              <a:rPr lang="de-CH" baseline="0" dirty="0" smtClean="0"/>
              <a:t> </a:t>
            </a:r>
            <a:r>
              <a:rPr lang="de-CH" baseline="0" dirty="0" err="1" smtClean="0"/>
              <a:t>breast</a:t>
            </a:r>
            <a:r>
              <a:rPr lang="de-CH" baseline="0" dirty="0" smtClean="0"/>
              <a:t> </a:t>
            </a:r>
            <a:r>
              <a:rPr lang="de-CH" baseline="0" dirty="0" err="1" smtClean="0"/>
              <a:t>cancer</a:t>
            </a:r>
            <a:r>
              <a:rPr lang="de-CH" baseline="0" dirty="0" smtClean="0"/>
              <a:t> </a:t>
            </a:r>
            <a:r>
              <a:rPr lang="de-CH" baseline="0" dirty="0" err="1" smtClean="0"/>
              <a:t>cells</a:t>
            </a:r>
            <a:r>
              <a:rPr lang="de-CH" baseline="0" dirty="0" smtClean="0"/>
              <a:t> </a:t>
            </a:r>
            <a:r>
              <a:rPr lang="de-CH" baseline="0" dirty="0" err="1" smtClean="0"/>
              <a:t>could</a:t>
            </a:r>
            <a:r>
              <a:rPr lang="de-CH" baseline="0" dirty="0" smtClean="0"/>
              <a:t> </a:t>
            </a:r>
            <a:r>
              <a:rPr lang="de-CH" baseline="0" dirty="0" err="1" smtClean="0"/>
              <a:t>be</a:t>
            </a:r>
            <a:r>
              <a:rPr lang="de-CH" baseline="0" dirty="0" smtClean="0"/>
              <a:t> </a:t>
            </a:r>
            <a:r>
              <a:rPr lang="de-CH" baseline="0" dirty="0" err="1" smtClean="0"/>
              <a:t>tracked</a:t>
            </a:r>
            <a:r>
              <a:rPr lang="de-CH" baseline="0" dirty="0" smtClean="0"/>
              <a:t>. KRAS, EGFR, </a:t>
            </a:r>
            <a:r>
              <a:rPr lang="de-CH" baseline="0" dirty="0" err="1" smtClean="0"/>
              <a:t>mutations</a:t>
            </a:r>
            <a:r>
              <a:rPr lang="de-CH" baseline="0" dirty="0" smtClean="0"/>
              <a:t> (</a:t>
            </a:r>
            <a:r>
              <a:rPr lang="de-CH" baseline="0" dirty="0" err="1" smtClean="0"/>
              <a:t>tissue</a:t>
            </a:r>
            <a:r>
              <a:rPr lang="de-CH" baseline="0" dirty="0" smtClean="0"/>
              <a:t>) , </a:t>
            </a:r>
            <a:r>
              <a:rPr lang="de-CH" baseline="0" dirty="0" err="1" smtClean="0"/>
              <a:t>Cytokeratin</a:t>
            </a:r>
            <a:r>
              <a:rPr lang="de-CH" baseline="0" dirty="0" smtClean="0"/>
              <a:t> </a:t>
            </a:r>
            <a:r>
              <a:rPr lang="de-CH" baseline="0" dirty="0" err="1" smtClean="0"/>
              <a:t>fragments</a:t>
            </a:r>
            <a:r>
              <a:rPr lang="de-CH" baseline="0" dirty="0" smtClean="0"/>
              <a:t> 21-1,  </a:t>
            </a:r>
            <a:r>
              <a:rPr lang="de-CH" baseline="0" dirty="0" err="1" smtClean="0"/>
              <a:t>mutation</a:t>
            </a:r>
            <a:r>
              <a:rPr lang="de-CH" baseline="0" dirty="0" smtClean="0"/>
              <a:t>, </a:t>
            </a:r>
            <a:r>
              <a:rPr lang="de-CH" baseline="0" dirty="0" err="1" smtClean="0"/>
              <a:t>Alk</a:t>
            </a:r>
            <a:r>
              <a:rPr lang="de-CH" baseline="0" dirty="0" smtClean="0"/>
              <a:t> </a:t>
            </a:r>
            <a:r>
              <a:rPr lang="de-CH" baseline="0" dirty="0" err="1" smtClean="0"/>
              <a:t>gene</a:t>
            </a:r>
            <a:r>
              <a:rPr lang="de-CH" baseline="0" dirty="0" smtClean="0"/>
              <a:t> </a:t>
            </a:r>
            <a:r>
              <a:rPr lang="de-CH" baseline="0" dirty="0" err="1" smtClean="0"/>
              <a:t>rearangements</a:t>
            </a:r>
            <a:endParaRPr lang="de-CH" baseline="0" dirty="0" smtClean="0"/>
          </a:p>
          <a:p>
            <a:endParaRPr lang="de-CH" baseline="0" dirty="0" smtClean="0"/>
          </a:p>
          <a:p>
            <a:r>
              <a:rPr lang="en-US" dirty="0" smtClean="0"/>
              <a:t>Molecular imaging will allow clinicians to not only see where a tumor is located in the body, but also to visualize the expression and activity of specific molecules (e.g., proteases and protein </a:t>
            </a:r>
            <a:r>
              <a:rPr lang="en-US" dirty="0" err="1" smtClean="0"/>
              <a:t>kinases</a:t>
            </a:r>
            <a:r>
              <a:rPr lang="en-US" dirty="0" smtClean="0"/>
              <a:t>) and biological processes (e.g., apoptosis, angiogenesis, and metastasis) that influence tumor behavior and/or response to therapy. This information is expected to have a major impact on cancer detection, individualized treatment, and drug development, Imaging (especially computed tomography [CT], magnetic resonance imaging [MRI], and positron emission tomography [PET]) plays an important role in determining the pretreatment clinical staging (TNM or </a:t>
            </a:r>
            <a:r>
              <a:rPr lang="en-US" dirty="0" err="1" smtClean="0"/>
              <a:t>cTNM</a:t>
            </a:r>
            <a:r>
              <a:rPr lang="en-US" dirty="0" smtClean="0"/>
              <a:t>). This clinical classification is a critical step in selecting and evaluating treatment. The pathological (postsurgical </a:t>
            </a:r>
            <a:r>
              <a:rPr lang="en-US" dirty="0" err="1" smtClean="0"/>
              <a:t>histopathological</a:t>
            </a:r>
            <a:r>
              <a:rPr lang="en-US" dirty="0" smtClean="0"/>
              <a:t>) classification (</a:t>
            </a:r>
            <a:r>
              <a:rPr lang="en-US" dirty="0" err="1" smtClean="0"/>
              <a:t>pTNM</a:t>
            </a:r>
            <a:r>
              <a:rPr lang="en-US" dirty="0" smtClean="0"/>
              <a:t>) is more precise in defining prognosis. </a:t>
            </a:r>
            <a:endParaRPr lang="de-DE" dirty="0"/>
          </a:p>
        </p:txBody>
      </p:sp>
      <p:sp>
        <p:nvSpPr>
          <p:cNvPr id="4" name="Foliennummernplatzhalter 3"/>
          <p:cNvSpPr>
            <a:spLocks noGrp="1"/>
          </p:cNvSpPr>
          <p:nvPr>
            <p:ph type="sldNum" sz="quarter" idx="10"/>
          </p:nvPr>
        </p:nvSpPr>
        <p:spPr/>
        <p:txBody>
          <a:bodyPr/>
          <a:lstStyle/>
          <a:p>
            <a:fld id="{25E11532-8E5E-4A95-BE8B-5F481828943D}" type="slidenum">
              <a:rPr lang="de-DE" smtClean="0"/>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en-US" baseline="0" dirty="0" smtClean="0"/>
          </a:p>
        </p:txBody>
      </p:sp>
      <p:sp>
        <p:nvSpPr>
          <p:cNvPr id="4" name="Foliennummernplatzhalter 3"/>
          <p:cNvSpPr>
            <a:spLocks noGrp="1"/>
          </p:cNvSpPr>
          <p:nvPr>
            <p:ph type="sldNum" sz="quarter" idx="10"/>
          </p:nvPr>
        </p:nvSpPr>
        <p:spPr/>
        <p:txBody>
          <a:bodyPr/>
          <a:lstStyle/>
          <a:p>
            <a:fld id="{B61FBE9D-6302-4EAE-8AF2-1932698D84B8}" type="slidenum">
              <a:rPr lang="de-CH" smtClean="0"/>
              <a:pPr/>
              <a:t>17</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sz="1600" kern="1200" baseline="0" dirty="0" smtClean="0">
                <a:solidFill>
                  <a:schemeClr val="tx1"/>
                </a:solidFill>
                <a:latin typeface="+mn-lt"/>
                <a:ea typeface="+mn-ea"/>
                <a:cs typeface="+mn-cs"/>
              </a:rPr>
              <a:t>I would like to start by showing some statistics on lung cancers which are not very amusing but rather will reveal the importance of lung cancer research.  </a:t>
            </a:r>
            <a:r>
              <a:rPr lang="en-US" sz="1800" kern="1200" baseline="0" dirty="0" smtClean="0">
                <a:solidFill>
                  <a:schemeClr val="tx1"/>
                </a:solidFill>
                <a:latin typeface="+mn-lt"/>
                <a:ea typeface="+mn-ea"/>
                <a:cs typeface="+mn-cs"/>
              </a:rPr>
              <a:t>Based on the statistics of 2012 and even at present, lung cancers have the highest no of after diagnosis and even after an appropriate therapy. This is not a good prognosis, considering that breast and bowel cancers have already achieved a survival rate of more than 50%. </a:t>
            </a:r>
          </a:p>
          <a:p>
            <a:pPr lvl="0"/>
            <a:endParaRPr lang="en-US" sz="1800" kern="1200" baseline="0" dirty="0" smtClean="0">
              <a:solidFill>
                <a:schemeClr val="tx1"/>
              </a:solidFill>
              <a:latin typeface="+mn-lt"/>
              <a:ea typeface="+mn-ea"/>
              <a:cs typeface="+mn-cs"/>
            </a:endParaRPr>
          </a:p>
          <a:p>
            <a:pPr lvl="0"/>
            <a:endParaRPr lang="en-US" sz="1800" kern="1200" baseline="0" dirty="0" smtClean="0">
              <a:solidFill>
                <a:schemeClr val="tx1"/>
              </a:solidFill>
              <a:latin typeface="+mn-lt"/>
              <a:ea typeface="+mn-ea"/>
              <a:cs typeface="+mn-cs"/>
            </a:endParaRPr>
          </a:p>
          <a:p>
            <a:pPr lvl="0"/>
            <a:r>
              <a:rPr lang="en-US" sz="1800" kern="1200" baseline="0" dirty="0" smtClean="0">
                <a:solidFill>
                  <a:schemeClr val="tx1"/>
                </a:solidFill>
                <a:latin typeface="+mn-lt"/>
                <a:ea typeface="+mn-ea"/>
                <a:cs typeface="+mn-cs"/>
              </a:rPr>
              <a:t>Lung </a:t>
            </a:r>
            <a:r>
              <a:rPr lang="en-US" sz="1800" kern="1200" dirty="0" smtClean="0">
                <a:solidFill>
                  <a:schemeClr val="tx1"/>
                </a:solidFill>
                <a:latin typeface="+mn-lt"/>
                <a:ea typeface="+mn-ea"/>
                <a:cs typeface="+mn-cs"/>
              </a:rPr>
              <a:t>cancer is </a:t>
            </a:r>
            <a:r>
              <a:rPr lang="en-US" sz="2000" kern="1200" dirty="0" smtClean="0">
                <a:solidFill>
                  <a:schemeClr val="tx1"/>
                </a:solidFill>
                <a:latin typeface="+mn-lt"/>
                <a:ea typeface="+mn-ea"/>
                <a:cs typeface="+mn-cs"/>
              </a:rPr>
              <a:t>still</a:t>
            </a:r>
            <a:r>
              <a:rPr lang="en-US" sz="1800" kern="1200" dirty="0" smtClean="0">
                <a:solidFill>
                  <a:schemeClr val="tx1"/>
                </a:solidFill>
                <a:latin typeface="+mn-lt"/>
                <a:ea typeface="+mn-ea"/>
                <a:cs typeface="+mn-cs"/>
              </a:rPr>
              <a:t> the leading cause of death worldwide, accounting for </a:t>
            </a:r>
            <a:r>
              <a:rPr lang="en-US" sz="1800" b="1" kern="1200" dirty="0" smtClean="0">
                <a:solidFill>
                  <a:schemeClr val="tx1"/>
                </a:solidFill>
                <a:latin typeface="+mn-lt"/>
                <a:ea typeface="+mn-ea"/>
                <a:cs typeface="+mn-cs"/>
              </a:rPr>
              <a:t>8.2 million deaths in 2012 </a:t>
            </a:r>
            <a:r>
              <a:rPr lang="en-US" sz="1800" kern="1200" dirty="0" smtClean="0">
                <a:solidFill>
                  <a:schemeClr val="tx1"/>
                </a:solidFill>
                <a:latin typeface="+mn-lt"/>
                <a:ea typeface="+mn-ea"/>
                <a:cs typeface="+mn-cs"/>
              </a:rPr>
              <a:t>(1). Cancer of the lung is the most common form , claiming the lives of 1.59 M people and a reported 1.8 M new cases in 2012. Looking at this data, there`s still a lot of room to look for new therapeutic approaches to reduce the mortality in lung cancer. </a:t>
            </a:r>
            <a:r>
              <a:rPr lang="en-US" sz="1800" kern="1200" baseline="0" dirty="0" smtClean="0">
                <a:solidFill>
                  <a:schemeClr val="tx1"/>
                </a:solidFill>
                <a:latin typeface="+mn-lt"/>
                <a:ea typeface="+mn-ea"/>
                <a:cs typeface="+mn-cs"/>
              </a:rPr>
              <a:t>death rate of </a:t>
            </a:r>
            <a:r>
              <a:rPr lang="en-US" sz="1800" b="1" kern="1200" baseline="0" dirty="0" smtClean="0">
                <a:solidFill>
                  <a:schemeClr val="tx1"/>
                </a:solidFill>
                <a:latin typeface="+mn-lt"/>
                <a:ea typeface="+mn-ea"/>
                <a:cs typeface="+mn-cs"/>
              </a:rPr>
              <a:t>0.532 M in 2012</a:t>
            </a:r>
            <a:r>
              <a:rPr lang="en-US" sz="1800" kern="1200" baseline="0" dirty="0" smtClean="0">
                <a:solidFill>
                  <a:schemeClr val="tx1"/>
                </a:solidFill>
                <a:latin typeface="+mn-lt"/>
                <a:ea typeface="+mn-ea"/>
                <a:cs typeface="+mn-cs"/>
              </a:rPr>
              <a:t>. </a:t>
            </a:r>
            <a:endParaRPr lang="de-DE" sz="1800" kern="1200" dirty="0" smtClean="0">
              <a:solidFill>
                <a:schemeClr val="tx1"/>
              </a:solidFill>
              <a:latin typeface="+mn-lt"/>
              <a:ea typeface="+mn-ea"/>
              <a:cs typeface="+mn-cs"/>
            </a:endParaRPr>
          </a:p>
          <a:p>
            <a:pPr lvl="0"/>
            <a:endParaRPr lang="de-DE" sz="1800" kern="1200" dirty="0" smtClean="0">
              <a:solidFill>
                <a:schemeClr val="tx1"/>
              </a:solidFill>
              <a:latin typeface="+mn-lt"/>
              <a:ea typeface="+mn-ea"/>
              <a:cs typeface="+mn-cs"/>
            </a:endParaRPr>
          </a:p>
          <a:p>
            <a:endParaRPr lang="de-DE" sz="16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combination of surgery and chemotherapy or chemotherapy alone or in combination with radiotherapy are the </a:t>
            </a:r>
            <a:r>
              <a:rPr lang="en-US" sz="1200" b="0" kern="1200" dirty="0" smtClean="0">
                <a:solidFill>
                  <a:schemeClr val="tx1"/>
                </a:solidFill>
                <a:latin typeface="+mn-lt"/>
                <a:ea typeface="+mn-ea"/>
                <a:cs typeface="+mn-cs"/>
              </a:rPr>
              <a:t>standard methods </a:t>
            </a:r>
            <a:r>
              <a:rPr lang="en-US" sz="1200" kern="1200" dirty="0" smtClean="0">
                <a:solidFill>
                  <a:schemeClr val="tx1"/>
                </a:solidFill>
                <a:latin typeface="+mn-lt"/>
                <a:ea typeface="+mn-ea"/>
                <a:cs typeface="+mn-cs"/>
              </a:rPr>
              <a:t>in the treatment of lung cancers</a:t>
            </a:r>
            <a:r>
              <a:rPr lang="en-US" sz="1200" kern="1200" baseline="0" dirty="0" smtClean="0">
                <a:solidFill>
                  <a:schemeClr val="tx1"/>
                </a:solidFill>
                <a:latin typeface="+mn-lt"/>
                <a:ea typeface="+mn-ea"/>
                <a:cs typeface="+mn-cs"/>
              </a:rPr>
              <a:t>. Some improvement in lung cancer treatment has been accounted for the application of the so-called targeted treatment (patient specific treatment)  in which specific molecules are eliminated by pharmacological inhibition. Which has been combined with the standard treatment modalities. </a:t>
            </a:r>
            <a:r>
              <a:rPr lang="en-US" sz="1200" kern="1200" baseline="0" dirty="0" err="1" smtClean="0">
                <a:solidFill>
                  <a:schemeClr val="tx1"/>
                </a:solidFill>
                <a:latin typeface="+mn-lt"/>
                <a:ea typeface="+mn-ea"/>
                <a:cs typeface="+mn-cs"/>
              </a:rPr>
              <a:t>Inspite</a:t>
            </a:r>
            <a:r>
              <a:rPr lang="en-US" sz="1200" kern="1200" baseline="0" dirty="0" smtClean="0">
                <a:solidFill>
                  <a:schemeClr val="tx1"/>
                </a:solidFill>
                <a:latin typeface="+mn-lt"/>
                <a:ea typeface="+mn-ea"/>
                <a:cs typeface="+mn-cs"/>
              </a:rPr>
              <a:t> of this, effective targeted therapy has still to be developed and more mutated molecules have to be identified. </a:t>
            </a:r>
            <a:endParaRPr lang="de-DE" sz="1200" kern="1200" dirty="0" smtClean="0">
              <a:solidFill>
                <a:schemeClr val="tx1"/>
              </a:solidFill>
              <a:latin typeface="+mn-lt"/>
              <a:ea typeface="+mn-ea"/>
              <a:cs typeface="+mn-cs"/>
            </a:endParaRPr>
          </a:p>
          <a:p>
            <a:endParaRPr lang="en-US" dirty="0" smtClean="0"/>
          </a:p>
          <a:p>
            <a:endParaRPr lang="en-US" dirty="0" smtClean="0"/>
          </a:p>
          <a:p>
            <a:r>
              <a:rPr lang="en-US" dirty="0" smtClean="0"/>
              <a:t>In presence of EGFR mutation negative or unknown status, patients with advanced </a:t>
            </a:r>
            <a:r>
              <a:rPr lang="en-US" dirty="0" err="1" smtClean="0"/>
              <a:t>squamous</a:t>
            </a:r>
            <a:r>
              <a:rPr lang="en-US" dirty="0" smtClean="0"/>
              <a:t> NSCLC, with good performance status (PS) and without major co-morbidities, chemotherapy with third-generation regimens containing </a:t>
            </a:r>
            <a:r>
              <a:rPr lang="en-US" dirty="0" err="1" smtClean="0"/>
              <a:t>cisplatin</a:t>
            </a:r>
            <a:r>
              <a:rPr lang="en-US" dirty="0" smtClean="0"/>
              <a:t> is the recommended treatment. In non-</a:t>
            </a:r>
            <a:r>
              <a:rPr lang="en-US" dirty="0" err="1" smtClean="0"/>
              <a:t>squamous</a:t>
            </a:r>
            <a:r>
              <a:rPr lang="en-US" dirty="0" smtClean="0"/>
              <a:t> NSCLC patients, also </a:t>
            </a:r>
            <a:r>
              <a:rPr lang="en-US" dirty="0" err="1" smtClean="0"/>
              <a:t>cisplatin</a:t>
            </a:r>
            <a:r>
              <a:rPr lang="en-US" dirty="0" smtClean="0"/>
              <a:t> plus </a:t>
            </a:r>
            <a:r>
              <a:rPr lang="en-US" dirty="0" err="1" smtClean="0"/>
              <a:t>pemetrexed</a:t>
            </a:r>
            <a:r>
              <a:rPr lang="en-US" dirty="0" smtClean="0"/>
              <a:t> and platinum-based chemotherapy plus </a:t>
            </a:r>
            <a:r>
              <a:rPr lang="en-US" dirty="0" err="1" smtClean="0"/>
              <a:t>bevacizumab</a:t>
            </a:r>
            <a:r>
              <a:rPr lang="en-US" dirty="0" smtClean="0"/>
              <a:t> should be considered. </a:t>
            </a:r>
            <a:r>
              <a:rPr lang="en-US" dirty="0" err="1" smtClean="0"/>
              <a:t>Carboplatin</a:t>
            </a:r>
            <a:r>
              <a:rPr lang="en-US" dirty="0" smtClean="0"/>
              <a:t> is a valid option for patients unsuitable for </a:t>
            </a:r>
            <a:r>
              <a:rPr lang="en-US" dirty="0" err="1" smtClean="0"/>
              <a:t>cisplatin</a:t>
            </a:r>
            <a:r>
              <a:rPr lang="en-US" dirty="0" smtClean="0"/>
              <a:t>. Maintenance therapy with </a:t>
            </a:r>
            <a:r>
              <a:rPr lang="en-US" dirty="0" err="1" smtClean="0"/>
              <a:t>pemetrexed</a:t>
            </a:r>
            <a:r>
              <a:rPr lang="en-US" dirty="0" smtClean="0"/>
              <a:t> or </a:t>
            </a:r>
            <a:r>
              <a:rPr lang="en-US" dirty="0" err="1" smtClean="0"/>
              <a:t>erlotinib</a:t>
            </a:r>
            <a:r>
              <a:rPr lang="en-US" dirty="0" smtClean="0"/>
              <a:t> is a reasonable choice if allowed by reimbursement procedures and discussed with patients. Elderly patients, defined as ≥ 70 years old, should receive third-generation </a:t>
            </a:r>
            <a:endParaRPr lang="de-DE" sz="1200" kern="1200" dirty="0" smtClean="0">
              <a:solidFill>
                <a:schemeClr val="tx1"/>
              </a:solidFill>
              <a:latin typeface="+mn-lt"/>
              <a:ea typeface="+mn-ea"/>
              <a:cs typeface="+mn-cs"/>
            </a:endParaRPr>
          </a:p>
          <a:p>
            <a:endParaRPr lang="en-US" dirty="0" smtClean="0"/>
          </a:p>
          <a:p>
            <a:r>
              <a:rPr lang="en-US" dirty="0" smtClean="0"/>
              <a:t>For</a:t>
            </a:r>
            <a:r>
              <a:rPr lang="en-US" baseline="0" dirty="0" smtClean="0"/>
              <a:t> example, </a:t>
            </a:r>
            <a:r>
              <a:rPr lang="en-US" dirty="0" smtClean="0"/>
              <a:t>patients with epidermal growth factor receptor (EGFR) mutation, EGFR inhibitor is recommended as first-line treatment. For second-line treatment, two </a:t>
            </a:r>
            <a:r>
              <a:rPr lang="en-US" dirty="0" err="1" smtClean="0"/>
              <a:t>cytotoxic</a:t>
            </a:r>
            <a:r>
              <a:rPr lang="en-US" dirty="0" smtClean="0"/>
              <a:t>  the standard drugs,</a:t>
            </a:r>
            <a:r>
              <a:rPr lang="en-US" baseline="0" dirty="0" smtClean="0"/>
              <a:t> </a:t>
            </a:r>
            <a:r>
              <a:rPr lang="en-US" dirty="0" smtClean="0"/>
              <a:t> (</a:t>
            </a:r>
            <a:r>
              <a:rPr lang="en-US" dirty="0" err="1" smtClean="0"/>
              <a:t>docetaxel</a:t>
            </a:r>
            <a:r>
              <a:rPr lang="en-US" dirty="0" smtClean="0"/>
              <a:t> and </a:t>
            </a:r>
            <a:r>
              <a:rPr lang="en-US" dirty="0" err="1" smtClean="0"/>
              <a:t>pemetrexed</a:t>
            </a:r>
            <a:r>
              <a:rPr lang="en-US" dirty="0" smtClean="0"/>
              <a:t>), the latter only in non-</a:t>
            </a:r>
            <a:r>
              <a:rPr lang="en-US" dirty="0" err="1" smtClean="0"/>
              <a:t>squamous</a:t>
            </a:r>
            <a:r>
              <a:rPr lang="en-US" dirty="0" smtClean="0"/>
              <a:t> </a:t>
            </a:r>
            <a:r>
              <a:rPr lang="en-US" dirty="0" err="1" smtClean="0"/>
              <a:t>tumours</a:t>
            </a:r>
            <a:r>
              <a:rPr lang="en-US" dirty="0" smtClean="0"/>
              <a:t>), EGFR inhibitor, </a:t>
            </a:r>
            <a:r>
              <a:rPr lang="en-US" dirty="0" err="1" smtClean="0"/>
              <a:t>erlotinib</a:t>
            </a:r>
            <a:r>
              <a:rPr lang="en-US" baseline="0" dirty="0" smtClean="0"/>
              <a:t> and </a:t>
            </a:r>
            <a:r>
              <a:rPr lang="en-US" dirty="0" err="1" smtClean="0"/>
              <a:t>gefitinib</a:t>
            </a:r>
            <a:r>
              <a:rPr lang="en-US" dirty="0" smtClean="0"/>
              <a:t>, are available. </a:t>
            </a:r>
            <a:r>
              <a:rPr lang="en-US" sz="1200" kern="1200" baseline="0" dirty="0" smtClean="0">
                <a:solidFill>
                  <a:schemeClr val="tx1"/>
                </a:solidFill>
                <a:latin typeface="+mn-lt"/>
                <a:ea typeface="+mn-ea"/>
                <a:cs typeface="+mn-cs"/>
              </a:rPr>
              <a:t>While a number of mutated molecules have been identified in lung cancers, effective targeted therapies is still to be developed and more mutated molecules have to be identified. </a:t>
            </a:r>
            <a:endParaRPr lang="de-DE" sz="1200" kern="1200" dirty="0" smtClean="0">
              <a:solidFill>
                <a:schemeClr val="tx1"/>
              </a:solidFill>
              <a:latin typeface="+mn-lt"/>
              <a:ea typeface="+mn-ea"/>
              <a:cs typeface="+mn-cs"/>
            </a:endParaRPr>
          </a:p>
          <a:p>
            <a:endParaRPr lang="en-US" dirty="0" smtClean="0"/>
          </a:p>
          <a:p>
            <a:endParaRPr lang="en-US" dirty="0" smtClean="0"/>
          </a:p>
          <a:p>
            <a:r>
              <a:rPr lang="en-US" dirty="0" smtClean="0"/>
              <a:t>In presence of EGFR mutation negative or unknown status, patients with advanced </a:t>
            </a:r>
            <a:r>
              <a:rPr lang="en-US" dirty="0" err="1" smtClean="0"/>
              <a:t>squamous</a:t>
            </a:r>
            <a:r>
              <a:rPr lang="en-US" dirty="0" smtClean="0"/>
              <a:t> NSCLC, with good performance status (PS) and without major co-morbidities, chemotherapy with third-generation regimens containing </a:t>
            </a:r>
            <a:r>
              <a:rPr lang="en-US" dirty="0" err="1" smtClean="0"/>
              <a:t>cisplatin</a:t>
            </a:r>
            <a:r>
              <a:rPr lang="en-US" dirty="0" smtClean="0"/>
              <a:t> is the recommended treatment. In non-</a:t>
            </a:r>
            <a:r>
              <a:rPr lang="en-US" dirty="0" err="1" smtClean="0"/>
              <a:t>squamous</a:t>
            </a:r>
            <a:r>
              <a:rPr lang="en-US" dirty="0" smtClean="0"/>
              <a:t> NSCLC patients, also </a:t>
            </a:r>
            <a:r>
              <a:rPr lang="en-US" dirty="0" err="1" smtClean="0"/>
              <a:t>cisplatin</a:t>
            </a:r>
            <a:r>
              <a:rPr lang="en-US" dirty="0" smtClean="0"/>
              <a:t> plus </a:t>
            </a:r>
            <a:r>
              <a:rPr lang="en-US" dirty="0" err="1" smtClean="0"/>
              <a:t>pemetrexed</a:t>
            </a:r>
            <a:r>
              <a:rPr lang="en-US" dirty="0" smtClean="0"/>
              <a:t> and platinum-based chemotherapy plus </a:t>
            </a:r>
            <a:r>
              <a:rPr lang="en-US" dirty="0" err="1" smtClean="0"/>
              <a:t>bevacizumab</a:t>
            </a:r>
            <a:r>
              <a:rPr lang="en-US" dirty="0" smtClean="0"/>
              <a:t> should be considered. </a:t>
            </a:r>
            <a:r>
              <a:rPr lang="en-US" dirty="0" err="1" smtClean="0"/>
              <a:t>Carboplatin</a:t>
            </a:r>
            <a:r>
              <a:rPr lang="en-US" dirty="0" smtClean="0"/>
              <a:t> is a valid option for patients unsuitable for </a:t>
            </a:r>
            <a:r>
              <a:rPr lang="en-US" dirty="0" err="1" smtClean="0"/>
              <a:t>cisplatin</a:t>
            </a:r>
            <a:r>
              <a:rPr lang="en-US" dirty="0" smtClean="0"/>
              <a:t>. Maintenance therapy with </a:t>
            </a:r>
            <a:r>
              <a:rPr lang="en-US" dirty="0" err="1" smtClean="0"/>
              <a:t>pemetrexed</a:t>
            </a:r>
            <a:r>
              <a:rPr lang="en-US" dirty="0" smtClean="0"/>
              <a:t> or </a:t>
            </a:r>
            <a:r>
              <a:rPr lang="en-US" dirty="0" err="1" smtClean="0"/>
              <a:t>erlotinib</a:t>
            </a:r>
            <a:r>
              <a:rPr lang="en-US" dirty="0" smtClean="0"/>
              <a:t> is a reasonable choice if allowed by reimbursement procedures and discussed with patients. Elderly patients, defined as ≥ 70 years old, should receive third-generation single-agent chemotherapy, but in elderly patients with good PS, without major co-morbidities and with adequate organ function, platinum-based doublets with attenuated doses can be a valid option. In PS 2 patients, single-agent third-generation drug is a reasonable choice. Combination chemotherapy with </a:t>
            </a:r>
            <a:r>
              <a:rPr lang="en-US" dirty="0" err="1" smtClean="0"/>
              <a:t>carboplatin</a:t>
            </a:r>
            <a:r>
              <a:rPr lang="en-US" dirty="0" smtClean="0"/>
              <a:t> or low doses of </a:t>
            </a:r>
            <a:r>
              <a:rPr lang="en-US" dirty="0" err="1" smtClean="0"/>
              <a:t>cisplatin</a:t>
            </a:r>
            <a:r>
              <a:rPr lang="en-US" dirty="0" smtClean="0"/>
              <a:t> is a suitable alternative. For second-line treatment, two </a:t>
            </a:r>
            <a:r>
              <a:rPr lang="en-US" dirty="0" err="1" smtClean="0"/>
              <a:t>cytotoxic</a:t>
            </a:r>
            <a:r>
              <a:rPr lang="en-US" dirty="0" smtClean="0"/>
              <a:t> drugs (</a:t>
            </a:r>
            <a:r>
              <a:rPr lang="en-US" dirty="0" err="1" smtClean="0"/>
              <a:t>docetaxel</a:t>
            </a:r>
            <a:r>
              <a:rPr lang="en-US" dirty="0" smtClean="0"/>
              <a:t> and </a:t>
            </a:r>
            <a:r>
              <a:rPr lang="en-US" dirty="0" err="1" smtClean="0"/>
              <a:t>pemetrexed</a:t>
            </a:r>
            <a:r>
              <a:rPr lang="en-US" dirty="0" smtClean="0"/>
              <a:t>, the latter only in non-</a:t>
            </a:r>
            <a:r>
              <a:rPr lang="en-US" dirty="0" err="1" smtClean="0"/>
              <a:t>squamous</a:t>
            </a:r>
            <a:r>
              <a:rPr lang="en-US" dirty="0" smtClean="0"/>
              <a:t> </a:t>
            </a:r>
            <a:r>
              <a:rPr lang="en-US" dirty="0" err="1" smtClean="0"/>
              <a:t>tumours</a:t>
            </a:r>
            <a:r>
              <a:rPr lang="en-US" dirty="0" smtClean="0"/>
              <a:t>), and </a:t>
            </a:r>
            <a:r>
              <a:rPr lang="en-US" dirty="0" err="1" smtClean="0"/>
              <a:t>erlotinib</a:t>
            </a:r>
            <a:r>
              <a:rPr lang="en-US" dirty="0" smtClean="0"/>
              <a:t>, an EGFR inhibitor, are available. There are no strong data to help the choice between chemotherapy and </a:t>
            </a:r>
            <a:r>
              <a:rPr lang="en-US" dirty="0" err="1" smtClean="0"/>
              <a:t>erlotinib</a:t>
            </a:r>
            <a:r>
              <a:rPr lang="en-US" dirty="0" smtClean="0"/>
              <a:t>.</a:t>
            </a:r>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pPr lvl="0"/>
            <a:r>
              <a:rPr lang="en-US" dirty="0" smtClean="0"/>
              <a:t>While chemotherapy is often capable of inducing cell death in tumors and reducing the tumor bulk, many cancer patients experience recurrence and ultimately death because of treatment failure. </a:t>
            </a:r>
            <a:r>
              <a:rPr lang="en-US" sz="1200" kern="1200" dirty="0" smtClean="0">
                <a:solidFill>
                  <a:schemeClr val="tx1"/>
                </a:solidFill>
                <a:latin typeface="+mn-lt"/>
                <a:ea typeface="+mn-ea"/>
                <a:cs typeface="+mn-cs"/>
              </a:rPr>
              <a:t>There is a strong </a:t>
            </a:r>
            <a:r>
              <a:rPr lang="en-US" sz="1200" kern="1200" dirty="0" err="1" smtClean="0">
                <a:solidFill>
                  <a:schemeClr val="tx1"/>
                </a:solidFill>
                <a:latin typeface="+mn-lt"/>
                <a:ea typeface="+mn-ea"/>
                <a:cs typeface="+mn-cs"/>
              </a:rPr>
              <a:t>concensus</a:t>
            </a:r>
            <a:r>
              <a:rPr lang="en-US" sz="1200" kern="1200" dirty="0" smtClean="0">
                <a:solidFill>
                  <a:schemeClr val="tx1"/>
                </a:solidFill>
                <a:latin typeface="+mn-lt"/>
                <a:ea typeface="+mn-ea"/>
                <a:cs typeface="+mn-cs"/>
              </a:rPr>
              <a:t> that cancer stem cells (CSCs) are supposedly responsible for the failure of current chemotherapy of lung cancer. </a:t>
            </a:r>
            <a:r>
              <a:rPr lang="de-CH" sz="1200" kern="1200" dirty="0" err="1" smtClean="0">
                <a:solidFill>
                  <a:schemeClr val="tx1"/>
                </a:solidFill>
                <a:latin typeface="+mn-lt"/>
                <a:ea typeface="+mn-ea"/>
                <a:cs typeface="+mn-cs"/>
              </a:rPr>
              <a:t>Because</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of</a:t>
            </a:r>
            <a:r>
              <a:rPr lang="de-CH" sz="1200"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their</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property</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of</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being</a:t>
            </a:r>
            <a:r>
              <a:rPr lang="de-CH" sz="1200" kern="1200" baseline="0" dirty="0" smtClean="0">
                <a:solidFill>
                  <a:schemeClr val="tx1"/>
                </a:solidFill>
                <a:latin typeface="+mn-lt"/>
                <a:ea typeface="+mn-ea"/>
                <a:cs typeface="+mn-cs"/>
              </a:rPr>
              <a:t> </a:t>
            </a:r>
            <a:r>
              <a:rPr lang="de-CH" sz="1200" kern="1200" baseline="0" dirty="0" err="1" smtClean="0">
                <a:solidFill>
                  <a:schemeClr val="tx1"/>
                </a:solidFill>
                <a:latin typeface="+mn-lt"/>
                <a:ea typeface="+mn-ea"/>
                <a:cs typeface="+mn-cs"/>
              </a:rPr>
              <a:t>chemoresistant</a:t>
            </a:r>
            <a:r>
              <a:rPr lang="de-CH" sz="1200" kern="1200" baseline="0" dirty="0" smtClean="0">
                <a:solidFill>
                  <a:schemeClr val="tx1"/>
                </a:solidFill>
                <a:latin typeface="+mn-lt"/>
                <a:ea typeface="+mn-ea"/>
                <a:cs typeface="+mn-cs"/>
              </a:rPr>
              <a:t>.</a:t>
            </a:r>
            <a:endParaRPr lang="de-DE"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make these cells notorious</a:t>
            </a:r>
            <a:r>
              <a:rPr lang="en-US" sz="1200" kern="1200" dirty="0" smtClean="0">
                <a:solidFill>
                  <a:schemeClr val="tx1"/>
                </a:solidFill>
                <a:latin typeface="+mn-lt"/>
                <a:ea typeface="+mn-ea"/>
                <a:cs typeface="+mn-cs"/>
              </a:rPr>
              <a:t> is that the fact that they can escape the standard therapy and regenerate the bulk of the tumor if not specifically targeted the reason why they are also known as </a:t>
            </a:r>
            <a:r>
              <a:rPr lang="en-US" sz="1200" kern="1200" dirty="0" err="1" smtClean="0">
                <a:solidFill>
                  <a:schemeClr val="tx1"/>
                </a:solidFill>
                <a:latin typeface="+mn-lt"/>
                <a:ea typeface="+mn-ea"/>
                <a:cs typeface="+mn-cs"/>
              </a:rPr>
              <a:t>tumour</a:t>
            </a:r>
            <a:r>
              <a:rPr lang="en-US" sz="1200" kern="1200" dirty="0" smtClean="0">
                <a:solidFill>
                  <a:schemeClr val="tx1"/>
                </a:solidFill>
                <a:latin typeface="+mn-lt"/>
                <a:ea typeface="+mn-ea"/>
                <a:cs typeface="+mn-cs"/>
              </a:rPr>
              <a:t>-initiating cells. Ideally, there should be </a:t>
            </a:r>
            <a:r>
              <a:rPr lang="en-US" sz="1200" b="1" kern="1200" dirty="0" smtClean="0">
                <a:solidFill>
                  <a:schemeClr val="tx1"/>
                </a:solidFill>
                <a:latin typeface="+mn-lt"/>
                <a:ea typeface="+mn-ea"/>
                <a:cs typeface="+mn-cs"/>
              </a:rPr>
              <a:t>more biomarkers</a:t>
            </a:r>
            <a:r>
              <a:rPr lang="en-US" sz="1200" b="1" kern="1200" baseline="0" dirty="0" smtClean="0">
                <a:solidFill>
                  <a:schemeClr val="tx1"/>
                </a:solidFill>
                <a:latin typeface="+mn-lt"/>
                <a:ea typeface="+mn-ea"/>
                <a:cs typeface="+mn-cs"/>
              </a:rPr>
              <a:t> which can identify specific features </a:t>
            </a:r>
            <a:r>
              <a:rPr lang="en-US" sz="1200" kern="1200" baseline="0" dirty="0" smtClean="0">
                <a:solidFill>
                  <a:schemeClr val="tx1"/>
                </a:solidFill>
                <a:latin typeface="+mn-lt"/>
                <a:ea typeface="+mn-ea"/>
                <a:cs typeface="+mn-cs"/>
              </a:rPr>
              <a:t>of these cells so that they can be targeted </a:t>
            </a:r>
            <a:r>
              <a:rPr lang="en-US" sz="1200" kern="1200" dirty="0" smtClean="0">
                <a:solidFill>
                  <a:schemeClr val="tx1"/>
                </a:solidFill>
                <a:latin typeface="+mn-lt"/>
                <a:ea typeface="+mn-ea"/>
                <a:cs typeface="+mn-cs"/>
              </a:rPr>
              <a:t>which may lead to a complete eradication of </a:t>
            </a:r>
            <a:r>
              <a:rPr lang="en-US" sz="1200" kern="1200" dirty="0" err="1" smtClean="0">
                <a:solidFill>
                  <a:schemeClr val="tx1"/>
                </a:solidFill>
                <a:latin typeface="+mn-lt"/>
                <a:ea typeface="+mn-ea"/>
                <a:cs typeface="+mn-cs"/>
              </a:rPr>
              <a:t>tumour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Anumber</a:t>
            </a:r>
            <a:r>
              <a:rPr lang="en-US" dirty="0" smtClean="0"/>
              <a:t> of mechanisms of </a:t>
            </a:r>
            <a:r>
              <a:rPr lang="en-US" dirty="0" err="1" smtClean="0"/>
              <a:t>chemoresistance</a:t>
            </a:r>
            <a:r>
              <a:rPr lang="en-US" dirty="0" smtClean="0"/>
              <a:t> have been identified in CSCs. </a:t>
            </a:r>
          </a:p>
          <a:p>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25E11532-8E5E-4A95-BE8B-5F481828943D}"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err="1" smtClean="0"/>
              <a:t>Our</a:t>
            </a:r>
            <a:r>
              <a:rPr lang="de-CH" baseline="0" dirty="0" smtClean="0"/>
              <a:t> </a:t>
            </a:r>
            <a:r>
              <a:rPr lang="de-CH" baseline="0" dirty="0" err="1" smtClean="0"/>
              <a:t>goal</a:t>
            </a:r>
            <a:r>
              <a:rPr lang="de-CH" baseline="0" dirty="0" smtClean="0"/>
              <a:t> </a:t>
            </a:r>
            <a:r>
              <a:rPr lang="de-CH" baseline="0" dirty="0" err="1" smtClean="0"/>
              <a:t>is</a:t>
            </a:r>
            <a:r>
              <a:rPr lang="de-CH" baseline="0" dirty="0" smtClean="0"/>
              <a:t> </a:t>
            </a:r>
            <a:r>
              <a:rPr lang="de-CH" baseline="0" dirty="0" err="1" smtClean="0"/>
              <a:t>to</a:t>
            </a:r>
            <a:r>
              <a:rPr lang="de-CH" baseline="0" dirty="0" smtClean="0"/>
              <a:t> </a:t>
            </a:r>
            <a:r>
              <a:rPr lang="de-CH" baseline="0" dirty="0" err="1" smtClean="0"/>
              <a:t>identify</a:t>
            </a:r>
            <a:r>
              <a:rPr lang="de-CH" baseline="0" dirty="0" smtClean="0"/>
              <a:t> </a:t>
            </a:r>
            <a:r>
              <a:rPr lang="de-CH" baseline="0" dirty="0" err="1" smtClean="0"/>
              <a:t>cancer</a:t>
            </a:r>
            <a:r>
              <a:rPr lang="de-CH" baseline="0" dirty="0" smtClean="0"/>
              <a:t> </a:t>
            </a:r>
            <a:r>
              <a:rPr lang="de-CH" baseline="0" dirty="0" err="1" smtClean="0"/>
              <a:t>stem</a:t>
            </a:r>
            <a:r>
              <a:rPr lang="de-CH" baseline="0" dirty="0" smtClean="0"/>
              <a:t> </a:t>
            </a:r>
            <a:r>
              <a:rPr lang="de-CH" baseline="0" dirty="0" err="1" smtClean="0"/>
              <a:t>cell</a:t>
            </a:r>
            <a:r>
              <a:rPr lang="de-CH" baseline="0" dirty="0" smtClean="0"/>
              <a:t> </a:t>
            </a:r>
            <a:r>
              <a:rPr lang="de-CH" baseline="0" dirty="0" err="1" smtClean="0"/>
              <a:t>markers</a:t>
            </a:r>
            <a:r>
              <a:rPr lang="de-CH" baseline="0" dirty="0" smtClean="0"/>
              <a:t> </a:t>
            </a:r>
            <a:r>
              <a:rPr lang="de-CH" baseline="0" dirty="0" err="1" smtClean="0"/>
              <a:t>that</a:t>
            </a:r>
            <a:r>
              <a:rPr lang="de-CH" baseline="0" dirty="0" smtClean="0"/>
              <a:t> </a:t>
            </a:r>
            <a:r>
              <a:rPr lang="de-CH" baseline="0" dirty="0" err="1" smtClean="0"/>
              <a:t>are</a:t>
            </a:r>
            <a:r>
              <a:rPr lang="de-CH" baseline="0" dirty="0" smtClean="0"/>
              <a:t> </a:t>
            </a:r>
            <a:r>
              <a:rPr lang="de-CH" baseline="0" dirty="0" err="1" smtClean="0"/>
              <a:t>involved</a:t>
            </a:r>
            <a:r>
              <a:rPr lang="de-CH" baseline="0" dirty="0" smtClean="0"/>
              <a:t>…..</a:t>
            </a:r>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baseline="0" dirty="0" err="1" smtClean="0"/>
              <a:t>I`m</a:t>
            </a:r>
            <a:r>
              <a:rPr lang="de-CH" b="1" baseline="0" dirty="0" smtClean="0"/>
              <a:t> </a:t>
            </a:r>
            <a:r>
              <a:rPr lang="de-CH" b="1" baseline="0" dirty="0" err="1" smtClean="0"/>
              <a:t>going</a:t>
            </a:r>
            <a:r>
              <a:rPr lang="de-CH" b="1" baseline="0" dirty="0" smtClean="0"/>
              <a:t> </a:t>
            </a:r>
            <a:r>
              <a:rPr lang="de-CH" b="1" baseline="0" dirty="0" err="1" smtClean="0"/>
              <a:t>to</a:t>
            </a:r>
            <a:r>
              <a:rPr lang="de-CH" b="1" baseline="0" dirty="0" smtClean="0"/>
              <a:t> </a:t>
            </a:r>
            <a:r>
              <a:rPr lang="de-CH" b="1" baseline="0" dirty="0" err="1" smtClean="0"/>
              <a:t>start</a:t>
            </a:r>
            <a:r>
              <a:rPr lang="de-CH" b="1" baseline="0" dirty="0" smtClean="0"/>
              <a:t> </a:t>
            </a:r>
            <a:r>
              <a:rPr lang="de-CH" b="1" baseline="0" dirty="0" err="1" smtClean="0"/>
              <a:t>with</a:t>
            </a:r>
            <a:r>
              <a:rPr lang="de-CH" b="1" baseline="0" dirty="0" smtClean="0"/>
              <a:t> OCT4B - OCT4B </a:t>
            </a:r>
            <a:r>
              <a:rPr lang="de-CH" b="1" baseline="0" dirty="0" err="1" smtClean="0"/>
              <a:t>is</a:t>
            </a:r>
            <a:r>
              <a:rPr lang="de-CH" b="1" baseline="0" dirty="0" smtClean="0"/>
              <a:t> a </a:t>
            </a:r>
            <a:r>
              <a:rPr lang="de-CH" b="1" baseline="0" dirty="0" err="1" smtClean="0"/>
              <a:t>splice</a:t>
            </a:r>
            <a:r>
              <a:rPr lang="de-CH" b="1" baseline="0" dirty="0" smtClean="0"/>
              <a:t> </a:t>
            </a:r>
            <a:r>
              <a:rPr lang="de-CH" baseline="0" dirty="0" smtClean="0"/>
              <a:t>variant </a:t>
            </a:r>
            <a:r>
              <a:rPr lang="de-CH" baseline="0" dirty="0" err="1" smtClean="0"/>
              <a:t>of</a:t>
            </a:r>
            <a:r>
              <a:rPr lang="de-CH" baseline="0" dirty="0" smtClean="0"/>
              <a:t> OCT4 </a:t>
            </a:r>
            <a:r>
              <a:rPr lang="de-CH" baseline="0" dirty="0" err="1" smtClean="0"/>
              <a:t>whose</a:t>
            </a:r>
            <a:r>
              <a:rPr lang="de-CH" baseline="0" dirty="0" smtClean="0"/>
              <a:t> </a:t>
            </a:r>
            <a:r>
              <a:rPr lang="de-CH" baseline="0" dirty="0" err="1" smtClean="0"/>
              <a:t>primary</a:t>
            </a:r>
            <a:r>
              <a:rPr lang="de-CH" baseline="0" dirty="0" smtClean="0"/>
              <a:t> </a:t>
            </a:r>
            <a:r>
              <a:rPr lang="de-CH" baseline="0" dirty="0" err="1" smtClean="0"/>
              <a:t>function</a:t>
            </a:r>
            <a:r>
              <a:rPr lang="de-CH" baseline="0" dirty="0" smtClean="0"/>
              <a:t> </a:t>
            </a:r>
            <a:r>
              <a:rPr lang="de-CH" baseline="0" dirty="0" err="1" smtClean="0"/>
              <a:t>is</a:t>
            </a:r>
            <a:r>
              <a:rPr lang="de-CH" baseline="0" dirty="0" smtClean="0"/>
              <a:t> </a:t>
            </a:r>
            <a:r>
              <a:rPr lang="de-CH" baseline="0" dirty="0" err="1" smtClean="0"/>
              <a:t>to</a:t>
            </a:r>
            <a:r>
              <a:rPr lang="de-CH" baseline="0" dirty="0" smtClean="0"/>
              <a:t> </a:t>
            </a:r>
            <a:r>
              <a:rPr lang="de-CH" baseline="0" dirty="0" err="1" smtClean="0"/>
              <a:t>maintain</a:t>
            </a:r>
            <a:r>
              <a:rPr lang="de-CH" baseline="0" dirty="0" smtClean="0"/>
              <a:t> </a:t>
            </a:r>
            <a:r>
              <a:rPr lang="de-CH" baseline="0" dirty="0" err="1" smtClean="0"/>
              <a:t>pluripotency</a:t>
            </a:r>
            <a:r>
              <a:rPr lang="de-CH" baseline="0" dirty="0" smtClean="0"/>
              <a:t> </a:t>
            </a:r>
            <a:r>
              <a:rPr lang="de-CH" baseline="0" dirty="0" err="1" smtClean="0"/>
              <a:t>and</a:t>
            </a:r>
            <a:r>
              <a:rPr lang="de-CH" baseline="0" dirty="0" smtClean="0"/>
              <a:t> </a:t>
            </a:r>
            <a:r>
              <a:rPr lang="de-CH" baseline="0" dirty="0" err="1" smtClean="0"/>
              <a:t>self-renewal</a:t>
            </a:r>
            <a:r>
              <a:rPr lang="de-CH" baseline="0" dirty="0" smtClean="0"/>
              <a:t> in </a:t>
            </a:r>
            <a:r>
              <a:rPr lang="de-CH" baseline="0" dirty="0" err="1" smtClean="0"/>
              <a:t>embryonic</a:t>
            </a:r>
            <a:r>
              <a:rPr lang="de-CH" baseline="0" dirty="0" smtClean="0"/>
              <a:t> </a:t>
            </a:r>
            <a:r>
              <a:rPr lang="de-CH" baseline="0" dirty="0" err="1" smtClean="0"/>
              <a:t>stem</a:t>
            </a:r>
            <a:r>
              <a:rPr lang="de-CH" baseline="0" dirty="0" smtClean="0"/>
              <a:t> </a:t>
            </a:r>
            <a:r>
              <a:rPr lang="de-CH" baseline="0" dirty="0" err="1" smtClean="0"/>
              <a:t>cells</a:t>
            </a:r>
            <a:r>
              <a:rPr lang="de-CH" baseline="0" dirty="0" smtClean="0"/>
              <a:t>. </a:t>
            </a:r>
            <a:r>
              <a:rPr lang="de-CH" baseline="0" dirty="0" err="1" smtClean="0"/>
              <a:t>Going</a:t>
            </a:r>
            <a:r>
              <a:rPr lang="de-CH" baseline="0" dirty="0" smtClean="0"/>
              <a:t> back </a:t>
            </a:r>
            <a:r>
              <a:rPr lang="de-CH" baseline="0" dirty="0" err="1" smtClean="0"/>
              <a:t>to</a:t>
            </a:r>
            <a:r>
              <a:rPr lang="de-CH" baseline="0" dirty="0" smtClean="0"/>
              <a:t> OCT4B, So </a:t>
            </a:r>
            <a:r>
              <a:rPr lang="de-CH" baseline="0" dirty="0" err="1" smtClean="0"/>
              <a:t>far</a:t>
            </a:r>
            <a:r>
              <a:rPr lang="de-CH" baseline="0" dirty="0" smtClean="0"/>
              <a:t>, </a:t>
            </a:r>
            <a:r>
              <a:rPr lang="de-CH" baseline="0" dirty="0" err="1" smtClean="0"/>
              <a:t>the</a:t>
            </a:r>
            <a:r>
              <a:rPr lang="de-CH" baseline="0" dirty="0" smtClean="0"/>
              <a:t> </a:t>
            </a:r>
            <a:r>
              <a:rPr lang="de-CH" baseline="0" dirty="0" err="1" smtClean="0"/>
              <a:t>only</a:t>
            </a:r>
            <a:r>
              <a:rPr lang="de-CH" baseline="0" dirty="0" smtClean="0"/>
              <a:t> </a:t>
            </a:r>
            <a:r>
              <a:rPr lang="de-CH" baseline="0" dirty="0" err="1" smtClean="0"/>
              <a:t>function</a:t>
            </a:r>
            <a:r>
              <a:rPr lang="de-CH" baseline="0" dirty="0" smtClean="0"/>
              <a:t> </a:t>
            </a:r>
            <a:r>
              <a:rPr lang="de-CH" baseline="0" dirty="0" err="1" smtClean="0"/>
              <a:t>associated</a:t>
            </a:r>
            <a:r>
              <a:rPr lang="de-CH" baseline="0" dirty="0" smtClean="0"/>
              <a:t> </a:t>
            </a:r>
            <a:r>
              <a:rPr lang="de-CH" baseline="0" dirty="0" err="1" smtClean="0"/>
              <a:t>with</a:t>
            </a:r>
            <a:r>
              <a:rPr lang="de-CH" baseline="0" dirty="0" smtClean="0"/>
              <a:t> </a:t>
            </a:r>
            <a:r>
              <a:rPr lang="de-CH" baseline="0" dirty="0" err="1" smtClean="0"/>
              <a:t>this</a:t>
            </a:r>
            <a:r>
              <a:rPr lang="de-CH" baseline="0" dirty="0" smtClean="0"/>
              <a:t> OCT4B </a:t>
            </a:r>
            <a:r>
              <a:rPr lang="de-CH" baseline="0" dirty="0" err="1" smtClean="0"/>
              <a:t>is</a:t>
            </a:r>
            <a:r>
              <a:rPr lang="de-CH" baseline="0" dirty="0" smtClean="0"/>
              <a:t> </a:t>
            </a:r>
            <a:r>
              <a:rPr lang="de-CH" baseline="0" dirty="0" err="1" smtClean="0"/>
              <a:t>that</a:t>
            </a:r>
            <a:r>
              <a:rPr lang="de-CH" baseline="0" dirty="0" smtClean="0"/>
              <a:t> an </a:t>
            </a:r>
            <a:r>
              <a:rPr lang="de-CH" baseline="0" dirty="0" err="1" smtClean="0"/>
              <a:t>overexpression</a:t>
            </a:r>
            <a:r>
              <a:rPr lang="de-CH" baseline="0" dirty="0" smtClean="0"/>
              <a:t> </a:t>
            </a:r>
            <a:r>
              <a:rPr lang="de-CH" baseline="0" dirty="0" err="1" smtClean="0"/>
              <a:t>results</a:t>
            </a:r>
            <a:r>
              <a:rPr lang="de-CH" baseline="0" dirty="0" smtClean="0"/>
              <a:t> </a:t>
            </a:r>
            <a:r>
              <a:rPr lang="de-CH" baseline="0" dirty="0" err="1" smtClean="0"/>
              <a:t>to</a:t>
            </a:r>
            <a:r>
              <a:rPr lang="de-CH" baseline="0" dirty="0" smtClean="0"/>
              <a:t> </a:t>
            </a:r>
            <a:r>
              <a:rPr lang="de-CH" baseline="0" dirty="0" err="1" smtClean="0"/>
              <a:t>increased</a:t>
            </a:r>
            <a:r>
              <a:rPr lang="de-CH" baseline="0" dirty="0" smtClean="0"/>
              <a:t> </a:t>
            </a:r>
            <a:r>
              <a:rPr lang="de-CH" baseline="0" dirty="0" err="1" smtClean="0"/>
              <a:t>resistance</a:t>
            </a:r>
            <a:r>
              <a:rPr lang="de-CH" baseline="0" dirty="0" smtClean="0"/>
              <a:t> </a:t>
            </a:r>
            <a:r>
              <a:rPr lang="de-CH" baseline="0" dirty="0" err="1" smtClean="0"/>
              <a:t>to</a:t>
            </a:r>
            <a:r>
              <a:rPr lang="de-CH" baseline="0" dirty="0" smtClean="0"/>
              <a:t> </a:t>
            </a:r>
            <a:r>
              <a:rPr lang="de-CH" baseline="0" dirty="0" err="1" smtClean="0"/>
              <a:t>apoptosis</a:t>
            </a:r>
            <a:r>
              <a:rPr lang="de-CH" baseline="0" dirty="0" smtClean="0"/>
              <a:t> .</a:t>
            </a:r>
            <a:r>
              <a:rPr lang="de-CH" i="1" baseline="0" dirty="0" smtClean="0"/>
              <a:t>In </a:t>
            </a:r>
            <a:r>
              <a:rPr lang="de-CH" i="1" baseline="0" dirty="0" err="1" smtClean="0"/>
              <a:t>one</a:t>
            </a:r>
            <a:r>
              <a:rPr lang="de-CH" i="1" baseline="0" dirty="0" smtClean="0"/>
              <a:t> </a:t>
            </a:r>
            <a:r>
              <a:rPr lang="de-CH" i="1" baseline="0" dirty="0" err="1" smtClean="0"/>
              <a:t>of</a:t>
            </a:r>
            <a:r>
              <a:rPr lang="de-CH" i="1" baseline="0" dirty="0" smtClean="0"/>
              <a:t> </a:t>
            </a:r>
            <a:r>
              <a:rPr lang="de-CH" i="1" baseline="0" dirty="0" err="1" smtClean="0"/>
              <a:t>our</a:t>
            </a:r>
            <a:r>
              <a:rPr lang="de-CH" i="1" baseline="0" dirty="0" smtClean="0"/>
              <a:t> </a:t>
            </a:r>
            <a:r>
              <a:rPr lang="de-CH" i="1" baseline="0" dirty="0" err="1" smtClean="0"/>
              <a:t>studies</a:t>
            </a:r>
            <a:r>
              <a:rPr lang="de-CH" i="1" baseline="0" dirty="0" smtClean="0"/>
              <a:t> </a:t>
            </a:r>
            <a:r>
              <a:rPr lang="de-CH" i="1" baseline="0" dirty="0" err="1" smtClean="0"/>
              <a:t>we</a:t>
            </a:r>
            <a:r>
              <a:rPr lang="de-CH" i="1" baseline="0" dirty="0" smtClean="0"/>
              <a:t> </a:t>
            </a:r>
            <a:r>
              <a:rPr lang="de-CH" i="1" baseline="0" dirty="0" err="1" smtClean="0"/>
              <a:t>detected</a:t>
            </a:r>
            <a:r>
              <a:rPr lang="de-CH" i="1" baseline="0" dirty="0" smtClean="0"/>
              <a:t> </a:t>
            </a:r>
            <a:r>
              <a:rPr lang="de-CH" i="1" baseline="0" dirty="0" err="1" smtClean="0"/>
              <a:t>hihg</a:t>
            </a:r>
            <a:r>
              <a:rPr lang="de-CH" i="1" baseline="0" dirty="0" smtClean="0"/>
              <a:t> </a:t>
            </a:r>
            <a:r>
              <a:rPr lang="de-CH" i="1" baseline="0" dirty="0" err="1" smtClean="0"/>
              <a:t>expression</a:t>
            </a:r>
            <a:r>
              <a:rPr lang="de-CH" i="1" baseline="0" dirty="0" smtClean="0"/>
              <a:t> </a:t>
            </a:r>
            <a:r>
              <a:rPr lang="de-CH" i="1" baseline="0" dirty="0" err="1" smtClean="0"/>
              <a:t>levels</a:t>
            </a:r>
            <a:r>
              <a:rPr lang="de-CH" i="1" baseline="0" dirty="0" smtClean="0"/>
              <a:t> </a:t>
            </a:r>
            <a:r>
              <a:rPr lang="de-CH" i="1" baseline="0" dirty="0" err="1" smtClean="0"/>
              <a:t>of</a:t>
            </a:r>
            <a:r>
              <a:rPr lang="de-CH" i="1" baseline="0" dirty="0" smtClean="0"/>
              <a:t> OCT4B in </a:t>
            </a:r>
            <a:r>
              <a:rPr lang="de-CH" i="1" baseline="0" dirty="0" err="1" smtClean="0"/>
              <a:t>lung</a:t>
            </a:r>
            <a:r>
              <a:rPr lang="de-CH" i="1" baseline="0" dirty="0" smtClean="0"/>
              <a:t> </a:t>
            </a:r>
            <a:r>
              <a:rPr lang="de-CH" i="1" baseline="0" dirty="0" err="1" smtClean="0"/>
              <a:t>tumour</a:t>
            </a:r>
            <a:r>
              <a:rPr lang="de-CH" i="1" baseline="0" dirty="0" smtClean="0"/>
              <a:t> </a:t>
            </a:r>
            <a:r>
              <a:rPr lang="de-CH" i="1" baseline="0" dirty="0" err="1" smtClean="0"/>
              <a:t>tissues</a:t>
            </a:r>
            <a:r>
              <a:rPr lang="de-CH" i="1" baseline="0" dirty="0" smtClean="0"/>
              <a:t>.  </a:t>
            </a:r>
            <a:r>
              <a:rPr lang="de-CH" baseline="0" dirty="0" smtClean="0"/>
              <a:t>So </a:t>
            </a:r>
            <a:r>
              <a:rPr lang="de-CH" baseline="0" dirty="0" err="1" smtClean="0"/>
              <a:t>here</a:t>
            </a:r>
            <a:r>
              <a:rPr lang="de-CH" baseline="0" dirty="0" smtClean="0"/>
              <a:t>, </a:t>
            </a:r>
            <a:r>
              <a:rPr lang="de-CH" baseline="0" dirty="0" err="1" smtClean="0"/>
              <a:t>we</a:t>
            </a:r>
            <a:r>
              <a:rPr lang="de-CH" baseline="0" dirty="0" smtClean="0"/>
              <a:t> </a:t>
            </a:r>
            <a:r>
              <a:rPr lang="de-CH" baseline="0" dirty="0" err="1" smtClean="0"/>
              <a:t>investigated</a:t>
            </a:r>
            <a:r>
              <a:rPr lang="de-CH" baseline="0" dirty="0" smtClean="0"/>
              <a:t> </a:t>
            </a:r>
            <a:r>
              <a:rPr lang="de-CH" baseline="0" dirty="0" err="1" smtClean="0"/>
              <a:t>the</a:t>
            </a:r>
            <a:r>
              <a:rPr lang="de-CH" baseline="0" dirty="0" smtClean="0"/>
              <a:t> </a:t>
            </a:r>
            <a:r>
              <a:rPr lang="de-CH" baseline="0" dirty="0" err="1" smtClean="0"/>
              <a:t>expression</a:t>
            </a:r>
            <a:r>
              <a:rPr lang="de-CH" baseline="0" dirty="0" smtClean="0"/>
              <a:t> </a:t>
            </a:r>
            <a:r>
              <a:rPr lang="de-CH" baseline="0" dirty="0" err="1" smtClean="0"/>
              <a:t>level</a:t>
            </a:r>
            <a:r>
              <a:rPr lang="de-CH" baseline="0" dirty="0" smtClean="0"/>
              <a:t> </a:t>
            </a:r>
            <a:r>
              <a:rPr lang="de-CH" baseline="0" dirty="0" err="1" smtClean="0"/>
              <a:t>of</a:t>
            </a:r>
            <a:r>
              <a:rPr lang="de-CH" baseline="0" dirty="0" smtClean="0"/>
              <a:t> OCT4B in a LAC </a:t>
            </a:r>
            <a:r>
              <a:rPr lang="de-CH" baseline="0" dirty="0" err="1" smtClean="0"/>
              <a:t>cell</a:t>
            </a:r>
            <a:r>
              <a:rPr lang="de-CH" baseline="0" dirty="0" smtClean="0"/>
              <a:t> </a:t>
            </a:r>
            <a:r>
              <a:rPr lang="de-CH" baseline="0" dirty="0" err="1" smtClean="0"/>
              <a:t>line</a:t>
            </a:r>
            <a:r>
              <a:rPr lang="de-CH" baseline="0" dirty="0" smtClean="0"/>
              <a:t> 2 normal </a:t>
            </a:r>
            <a:r>
              <a:rPr lang="de-CH" baseline="0" dirty="0" err="1" smtClean="0"/>
              <a:t>cell</a:t>
            </a:r>
            <a:r>
              <a:rPr lang="de-CH" baseline="0" dirty="0" smtClean="0"/>
              <a:t> </a:t>
            </a:r>
            <a:r>
              <a:rPr lang="de-CH" baseline="0" dirty="0" err="1" smtClean="0"/>
              <a:t>lines</a:t>
            </a:r>
            <a:r>
              <a:rPr lang="de-CH" baseline="0" dirty="0" smtClean="0"/>
              <a:t>, </a:t>
            </a:r>
            <a:r>
              <a:rPr lang="de-CH" baseline="0" dirty="0" err="1" smtClean="0"/>
              <a:t>and</a:t>
            </a:r>
            <a:r>
              <a:rPr lang="de-CH" baseline="0" dirty="0" smtClean="0"/>
              <a:t> after </a:t>
            </a:r>
            <a:r>
              <a:rPr lang="de-CH" baseline="0" dirty="0" err="1" smtClean="0"/>
              <a:t>cisplatin</a:t>
            </a:r>
            <a:r>
              <a:rPr lang="de-CH" baseline="0" dirty="0" smtClean="0"/>
              <a:t> </a:t>
            </a:r>
            <a:r>
              <a:rPr lang="de-CH" baseline="0" dirty="0" err="1" smtClean="0"/>
              <a:t>treatment</a:t>
            </a:r>
            <a:r>
              <a:rPr lang="de-CH" baseline="0" dirty="0" smtClean="0"/>
              <a:t>, a </a:t>
            </a:r>
            <a:r>
              <a:rPr lang="de-CH" baseline="0" dirty="0" err="1" smtClean="0"/>
              <a:t>standard</a:t>
            </a:r>
            <a:r>
              <a:rPr lang="de-CH" baseline="0" dirty="0" smtClean="0"/>
              <a:t> </a:t>
            </a:r>
            <a:r>
              <a:rPr lang="de-CH" baseline="0" dirty="0" err="1" smtClean="0"/>
              <a:t>component</a:t>
            </a:r>
            <a:r>
              <a:rPr lang="de-CH" baseline="0" dirty="0" smtClean="0"/>
              <a:t> in LAC </a:t>
            </a:r>
            <a:r>
              <a:rPr lang="de-CH" baseline="0" dirty="0" err="1" smtClean="0"/>
              <a:t>treatment</a:t>
            </a:r>
            <a:r>
              <a:rPr lang="de-CH" baseline="0" dirty="0" smtClean="0"/>
              <a:t>.  OCT4B </a:t>
            </a:r>
            <a:r>
              <a:rPr lang="de-CH" baseline="0" dirty="0" err="1" smtClean="0"/>
              <a:t>is</a:t>
            </a:r>
            <a:r>
              <a:rPr lang="de-CH" baseline="0" dirty="0" smtClean="0"/>
              <a:t> not </a:t>
            </a:r>
            <a:r>
              <a:rPr lang="de-CH" baseline="0" dirty="0" err="1" smtClean="0"/>
              <a:t>only</a:t>
            </a:r>
            <a:r>
              <a:rPr lang="de-CH" baseline="0" dirty="0" smtClean="0"/>
              <a:t> </a:t>
            </a:r>
            <a:r>
              <a:rPr lang="de-CH" baseline="0" dirty="0" err="1" smtClean="0"/>
              <a:t>significantly</a:t>
            </a:r>
            <a:r>
              <a:rPr lang="de-CH" baseline="0" dirty="0" smtClean="0"/>
              <a:t> </a:t>
            </a:r>
            <a:r>
              <a:rPr lang="de-CH" baseline="0" dirty="0" err="1" smtClean="0"/>
              <a:t>increased</a:t>
            </a:r>
            <a:r>
              <a:rPr lang="de-CH" baseline="0" dirty="0" smtClean="0"/>
              <a:t> in </a:t>
            </a:r>
            <a:r>
              <a:rPr lang="de-CH" baseline="0" dirty="0" err="1" smtClean="0"/>
              <a:t>the</a:t>
            </a:r>
            <a:r>
              <a:rPr lang="de-CH" baseline="0" dirty="0" smtClean="0"/>
              <a:t> LAC </a:t>
            </a:r>
            <a:r>
              <a:rPr lang="de-CH" baseline="0" dirty="0" err="1" smtClean="0"/>
              <a:t>cell</a:t>
            </a:r>
            <a:r>
              <a:rPr lang="de-CH" baseline="0" dirty="0" smtClean="0"/>
              <a:t> </a:t>
            </a:r>
            <a:r>
              <a:rPr lang="de-CH" baseline="0" dirty="0" err="1" smtClean="0"/>
              <a:t>line</a:t>
            </a:r>
            <a:r>
              <a:rPr lang="de-CH" baseline="0" dirty="0" smtClean="0"/>
              <a:t> but also </a:t>
            </a:r>
            <a:r>
              <a:rPr lang="de-CH" baseline="0" dirty="0" err="1" smtClean="0"/>
              <a:t>increased</a:t>
            </a:r>
            <a:r>
              <a:rPr lang="de-CH" baseline="0" dirty="0" smtClean="0"/>
              <a:t> after </a:t>
            </a:r>
            <a:r>
              <a:rPr lang="de-CH" baseline="0" dirty="0" err="1" smtClean="0"/>
              <a:t>cisplatin</a:t>
            </a:r>
            <a:r>
              <a:rPr lang="de-CH" baseline="0" dirty="0" smtClean="0"/>
              <a:t> </a:t>
            </a:r>
            <a:r>
              <a:rPr lang="de-CH" baseline="0" dirty="0" err="1" smtClean="0"/>
              <a:t>treatment</a:t>
            </a:r>
            <a:r>
              <a:rPr lang="de-CH" baseline="0" dirty="0" smtClean="0"/>
              <a:t>, </a:t>
            </a:r>
            <a:r>
              <a:rPr lang="de-CH" baseline="0" dirty="0" err="1" smtClean="0"/>
              <a:t>indicating</a:t>
            </a:r>
            <a:r>
              <a:rPr lang="de-CH" baseline="0" dirty="0" smtClean="0"/>
              <a:t> a </a:t>
            </a:r>
            <a:r>
              <a:rPr lang="de-CH" baseline="0" dirty="0" err="1" smtClean="0"/>
              <a:t>particular</a:t>
            </a:r>
            <a:r>
              <a:rPr lang="de-CH" baseline="0" dirty="0" smtClean="0"/>
              <a:t> </a:t>
            </a:r>
            <a:r>
              <a:rPr lang="de-CH" baseline="0" dirty="0" err="1" smtClean="0"/>
              <a:t>role</a:t>
            </a:r>
            <a:r>
              <a:rPr lang="de-CH" baseline="0" dirty="0" smtClean="0"/>
              <a:t> in </a:t>
            </a:r>
            <a:r>
              <a:rPr lang="de-CH" baseline="0" dirty="0" err="1" smtClean="0"/>
              <a:t>drug</a:t>
            </a:r>
            <a:r>
              <a:rPr lang="de-CH" baseline="0" dirty="0" smtClean="0"/>
              <a:t> </a:t>
            </a:r>
            <a:r>
              <a:rPr lang="de-CH" baseline="0" dirty="0" err="1" smtClean="0"/>
              <a:t>resistance</a:t>
            </a:r>
            <a:r>
              <a:rPr lang="de-CH" baseline="0" dirty="0" smtClean="0"/>
              <a:t>. </a:t>
            </a:r>
            <a:r>
              <a:rPr lang="de-CH" baseline="0" dirty="0" err="1" smtClean="0"/>
              <a:t>We</a:t>
            </a:r>
            <a:r>
              <a:rPr lang="de-CH" baseline="0" dirty="0" smtClean="0"/>
              <a:t> </a:t>
            </a:r>
            <a:r>
              <a:rPr lang="de-CH" baseline="0" dirty="0" err="1" smtClean="0"/>
              <a:t>though</a:t>
            </a:r>
            <a:r>
              <a:rPr lang="de-CH" baseline="0" dirty="0" smtClean="0"/>
              <a:t> </a:t>
            </a:r>
            <a:r>
              <a:rPr lang="de-CH" baseline="0" dirty="0" err="1" smtClean="0"/>
              <a:t>that</a:t>
            </a:r>
            <a:r>
              <a:rPr lang="de-CH" baseline="0" dirty="0" smtClean="0"/>
              <a:t> </a:t>
            </a:r>
            <a:r>
              <a:rPr lang="de-CH" baseline="0" dirty="0" err="1" smtClean="0"/>
              <a:t>if</a:t>
            </a:r>
            <a:r>
              <a:rPr lang="de-CH" baseline="0" dirty="0" smtClean="0"/>
              <a:t> </a:t>
            </a:r>
            <a:r>
              <a:rPr lang="de-CH" baseline="0" dirty="0" err="1" smtClean="0"/>
              <a:t>we</a:t>
            </a:r>
            <a:r>
              <a:rPr lang="de-CH" baseline="0" dirty="0" smtClean="0"/>
              <a:t> </a:t>
            </a:r>
            <a:r>
              <a:rPr lang="de-CH" baseline="0" dirty="0" err="1" smtClean="0"/>
              <a:t>silence</a:t>
            </a:r>
            <a:r>
              <a:rPr lang="de-CH" baseline="0" dirty="0" smtClean="0"/>
              <a:t> OCT4B, </a:t>
            </a:r>
            <a:r>
              <a:rPr lang="de-CH" baseline="0" dirty="0" err="1" smtClean="0"/>
              <a:t>we</a:t>
            </a:r>
            <a:r>
              <a:rPr lang="de-CH" baseline="0" dirty="0" smtClean="0"/>
              <a:t> </a:t>
            </a:r>
            <a:r>
              <a:rPr lang="de-CH" baseline="0" dirty="0" err="1" smtClean="0"/>
              <a:t>might</a:t>
            </a:r>
            <a:r>
              <a:rPr lang="de-CH" baseline="0" dirty="0" smtClean="0"/>
              <a:t> </a:t>
            </a:r>
            <a:r>
              <a:rPr lang="de-CH" baseline="0" dirty="0" err="1" smtClean="0"/>
              <a:t>be</a:t>
            </a:r>
            <a:r>
              <a:rPr lang="de-CH" baseline="0" dirty="0" smtClean="0"/>
              <a:t> </a:t>
            </a:r>
            <a:r>
              <a:rPr lang="de-CH" baseline="0" dirty="0" err="1" smtClean="0"/>
              <a:t>able</a:t>
            </a:r>
            <a:r>
              <a:rPr lang="de-CH" baseline="0" dirty="0" smtClean="0"/>
              <a:t> </a:t>
            </a:r>
            <a:r>
              <a:rPr lang="de-CH" baseline="0" dirty="0" err="1" smtClean="0"/>
              <a:t>to</a:t>
            </a:r>
            <a:r>
              <a:rPr lang="de-CH" baseline="0" dirty="0" smtClean="0"/>
              <a:t> </a:t>
            </a:r>
            <a:r>
              <a:rPr lang="de-CH" baseline="0" dirty="0" err="1" smtClean="0"/>
              <a:t>reveal</a:t>
            </a:r>
            <a:r>
              <a:rPr lang="de-CH" baseline="0" dirty="0" smtClean="0"/>
              <a:t> </a:t>
            </a:r>
            <a:r>
              <a:rPr lang="de-CH" baseline="0" dirty="0" err="1" smtClean="0"/>
              <a:t>some</a:t>
            </a:r>
            <a:r>
              <a:rPr lang="de-CH" baseline="0" dirty="0" smtClean="0"/>
              <a:t> essential </a:t>
            </a:r>
            <a:r>
              <a:rPr lang="de-CH" baseline="0" dirty="0" err="1" smtClean="0"/>
              <a:t>functions</a:t>
            </a:r>
            <a:r>
              <a:rPr lang="de-CH" baseline="0" dirty="0" smtClean="0"/>
              <a:t> </a:t>
            </a:r>
            <a:r>
              <a:rPr lang="de-CH" baseline="0" dirty="0" err="1" smtClean="0"/>
              <a:t>of</a:t>
            </a:r>
            <a:r>
              <a:rPr lang="de-CH" baseline="0" dirty="0" smtClean="0"/>
              <a:t> </a:t>
            </a:r>
            <a:r>
              <a:rPr lang="de-CH" baseline="0" dirty="0" err="1" smtClean="0"/>
              <a:t>this</a:t>
            </a:r>
            <a:r>
              <a:rPr lang="de-CH" baseline="0" dirty="0" smtClean="0"/>
              <a:t> </a:t>
            </a:r>
            <a:r>
              <a:rPr lang="de-CH" baseline="0" dirty="0" err="1" smtClean="0"/>
              <a:t>molecule</a:t>
            </a:r>
            <a:r>
              <a:rPr lang="de-CH" baseline="0" dirty="0" smtClean="0"/>
              <a:t> in </a:t>
            </a:r>
            <a:r>
              <a:rPr lang="de-CH" baseline="0" dirty="0" err="1" smtClean="0"/>
              <a:t>protecting</a:t>
            </a:r>
            <a:r>
              <a:rPr lang="de-CH" baseline="0" dirty="0" smtClean="0"/>
              <a:t> </a:t>
            </a:r>
            <a:r>
              <a:rPr lang="de-CH" baseline="0" dirty="0" err="1" smtClean="0"/>
              <a:t>the</a:t>
            </a:r>
            <a:r>
              <a:rPr lang="de-CH" baseline="0" dirty="0" smtClean="0"/>
              <a:t> </a:t>
            </a:r>
            <a:r>
              <a:rPr lang="de-CH" baseline="0" dirty="0" err="1" smtClean="0"/>
              <a:t>cells</a:t>
            </a:r>
            <a:r>
              <a:rPr lang="de-CH" baseline="0" dirty="0" smtClean="0"/>
              <a:t> </a:t>
            </a:r>
            <a:r>
              <a:rPr lang="de-CH" baseline="0" dirty="0" err="1" smtClean="0"/>
              <a:t>against</a:t>
            </a:r>
            <a:r>
              <a:rPr lang="de-CH" baseline="0" dirty="0" smtClean="0"/>
              <a:t> </a:t>
            </a:r>
            <a:r>
              <a:rPr lang="de-CH" baseline="0" dirty="0" err="1" smtClean="0"/>
              <a:t>the</a:t>
            </a:r>
            <a:r>
              <a:rPr lang="de-CH" baseline="0" dirty="0" smtClean="0"/>
              <a:t> </a:t>
            </a:r>
            <a:r>
              <a:rPr lang="de-CH" baseline="0" dirty="0" err="1" smtClean="0"/>
              <a:t>cisplatin</a:t>
            </a:r>
            <a:r>
              <a:rPr lang="de-CH" baseline="0" dirty="0" smtClean="0"/>
              <a:t> </a:t>
            </a:r>
            <a:r>
              <a:rPr lang="de-CH" baseline="0" dirty="0" err="1" smtClean="0"/>
              <a:t>treatment</a:t>
            </a:r>
            <a:r>
              <a:rPr lang="de-CH" baseline="0" dirty="0" smtClean="0"/>
              <a:t>. The </a:t>
            </a:r>
            <a:r>
              <a:rPr lang="de-CH" baseline="0" dirty="0" err="1" smtClean="0"/>
              <a:t>suppression</a:t>
            </a:r>
            <a:r>
              <a:rPr lang="de-CH" baseline="0" dirty="0" smtClean="0"/>
              <a:t> </a:t>
            </a:r>
            <a:r>
              <a:rPr lang="de-CH" baseline="0" dirty="0" err="1" smtClean="0"/>
              <a:t>of</a:t>
            </a:r>
            <a:r>
              <a:rPr lang="de-CH" baseline="0" dirty="0" smtClean="0"/>
              <a:t> OCt4B </a:t>
            </a:r>
            <a:r>
              <a:rPr lang="de-CH" baseline="0" dirty="0" err="1" smtClean="0"/>
              <a:t>resulted</a:t>
            </a:r>
            <a:r>
              <a:rPr lang="de-CH" baseline="0" dirty="0" smtClean="0"/>
              <a:t> in a </a:t>
            </a:r>
            <a:r>
              <a:rPr lang="de-CH" baseline="0" dirty="0" err="1" smtClean="0"/>
              <a:t>marked</a:t>
            </a:r>
            <a:r>
              <a:rPr lang="de-CH" baseline="0" dirty="0" smtClean="0"/>
              <a:t> </a:t>
            </a:r>
            <a:r>
              <a:rPr lang="de-CH" baseline="0" dirty="0" err="1" smtClean="0"/>
              <a:t>transition</a:t>
            </a:r>
            <a:r>
              <a:rPr lang="de-CH" baseline="0" dirty="0" smtClean="0"/>
              <a:t> </a:t>
            </a:r>
            <a:r>
              <a:rPr lang="de-CH" baseline="0" dirty="0" err="1" smtClean="0"/>
              <a:t>of</a:t>
            </a:r>
            <a:r>
              <a:rPr lang="de-CH" baseline="0" dirty="0" smtClean="0"/>
              <a:t> </a:t>
            </a:r>
            <a:r>
              <a:rPr lang="de-CH" baseline="0" dirty="0" err="1" smtClean="0"/>
              <a:t>cells</a:t>
            </a:r>
            <a:r>
              <a:rPr lang="de-CH" baseline="0" dirty="0" smtClean="0"/>
              <a:t> </a:t>
            </a:r>
            <a:r>
              <a:rPr lang="de-CH" baseline="0" dirty="0" err="1" smtClean="0"/>
              <a:t>from</a:t>
            </a:r>
            <a:r>
              <a:rPr lang="de-CH" baseline="0" dirty="0" smtClean="0"/>
              <a:t> </a:t>
            </a:r>
            <a:r>
              <a:rPr lang="de-CH" baseline="0" dirty="0" err="1" smtClean="0"/>
              <a:t>dormant</a:t>
            </a:r>
            <a:r>
              <a:rPr lang="de-CH" baseline="0" dirty="0" smtClean="0"/>
              <a:t> Go/G1 </a:t>
            </a:r>
            <a:r>
              <a:rPr lang="de-CH" baseline="0" dirty="0" err="1" smtClean="0"/>
              <a:t>phase</a:t>
            </a:r>
            <a:r>
              <a:rPr lang="de-CH" baseline="0" dirty="0" smtClean="0"/>
              <a:t> </a:t>
            </a:r>
            <a:r>
              <a:rPr lang="de-CH" baseline="0" dirty="0" err="1" smtClean="0"/>
              <a:t>to</a:t>
            </a:r>
            <a:r>
              <a:rPr lang="de-CH" baseline="0" dirty="0" smtClean="0"/>
              <a:t> G2/M; </a:t>
            </a:r>
            <a:r>
              <a:rPr lang="de-CH" baseline="0" dirty="0" err="1" smtClean="0"/>
              <a:t>the</a:t>
            </a:r>
            <a:r>
              <a:rPr lang="de-CH" baseline="0" dirty="0" smtClean="0"/>
              <a:t> 48-h </a:t>
            </a:r>
            <a:r>
              <a:rPr lang="de-CH" baseline="0" dirty="0" err="1" smtClean="0"/>
              <a:t>cisplatin</a:t>
            </a:r>
            <a:r>
              <a:rPr lang="de-CH" baseline="0" dirty="0" smtClean="0"/>
              <a:t> </a:t>
            </a:r>
            <a:r>
              <a:rPr lang="de-CH" baseline="0" dirty="0" err="1" smtClean="0"/>
              <a:t>treatment</a:t>
            </a:r>
            <a:r>
              <a:rPr lang="de-CH" baseline="0" dirty="0" smtClean="0"/>
              <a:t> in </a:t>
            </a:r>
            <a:r>
              <a:rPr lang="de-CH" baseline="0" dirty="0" err="1" smtClean="0"/>
              <a:t>the</a:t>
            </a:r>
            <a:r>
              <a:rPr lang="de-CH" baseline="0" dirty="0" smtClean="0"/>
              <a:t> OCT4B- </a:t>
            </a:r>
            <a:r>
              <a:rPr lang="de-CH" baseline="0" dirty="0" err="1" smtClean="0"/>
              <a:t>cells</a:t>
            </a:r>
            <a:r>
              <a:rPr lang="de-CH" baseline="0" dirty="0" smtClean="0"/>
              <a:t> also </a:t>
            </a:r>
            <a:r>
              <a:rPr lang="de-CH" baseline="0" dirty="0" err="1" smtClean="0"/>
              <a:t>resulted</a:t>
            </a:r>
            <a:r>
              <a:rPr lang="de-CH" baseline="0" dirty="0" smtClean="0"/>
              <a:t> </a:t>
            </a:r>
            <a:r>
              <a:rPr lang="de-CH" baseline="0" dirty="0" err="1" smtClean="0"/>
              <a:t>to</a:t>
            </a:r>
            <a:r>
              <a:rPr lang="de-CH" baseline="0" dirty="0" smtClean="0"/>
              <a:t> a </a:t>
            </a:r>
            <a:r>
              <a:rPr lang="de-CH" baseline="0" dirty="0" err="1" smtClean="0"/>
              <a:t>high</a:t>
            </a:r>
            <a:r>
              <a:rPr lang="de-CH" baseline="0" dirty="0" smtClean="0"/>
              <a:t> </a:t>
            </a:r>
            <a:r>
              <a:rPr lang="de-CH" baseline="0" dirty="0" err="1" smtClean="0"/>
              <a:t>frequencies</a:t>
            </a:r>
            <a:r>
              <a:rPr lang="de-CH" baseline="0" dirty="0" smtClean="0"/>
              <a:t> </a:t>
            </a:r>
            <a:r>
              <a:rPr lang="de-CH" baseline="0" dirty="0" err="1" smtClean="0"/>
              <a:t>of</a:t>
            </a:r>
            <a:r>
              <a:rPr lang="de-CH" baseline="0" dirty="0" smtClean="0"/>
              <a:t> </a:t>
            </a:r>
            <a:r>
              <a:rPr lang="de-CH" baseline="0" dirty="0" err="1" smtClean="0"/>
              <a:t>dead</a:t>
            </a:r>
            <a:r>
              <a:rPr lang="de-CH" baseline="0" dirty="0" smtClean="0"/>
              <a:t> </a:t>
            </a:r>
            <a:r>
              <a:rPr lang="de-CH" baseline="0" dirty="0" err="1" smtClean="0"/>
              <a:t>and</a:t>
            </a:r>
            <a:r>
              <a:rPr lang="de-CH" baseline="0" dirty="0" smtClean="0"/>
              <a:t> </a:t>
            </a:r>
            <a:r>
              <a:rPr lang="de-CH" baseline="0" dirty="0" err="1" smtClean="0"/>
              <a:t>apoptotic</a:t>
            </a:r>
            <a:r>
              <a:rPr lang="de-CH" baseline="0" dirty="0" smtClean="0"/>
              <a:t> </a:t>
            </a:r>
            <a:r>
              <a:rPr lang="de-CH" baseline="0" dirty="0" err="1" smtClean="0"/>
              <a:t>cells</a:t>
            </a:r>
            <a:r>
              <a:rPr lang="de-CH" baseline="0" dirty="0" smtClean="0"/>
              <a:t>. </a:t>
            </a:r>
            <a:r>
              <a:rPr lang="de-CH" baseline="0" dirty="0" err="1" smtClean="0"/>
              <a:t>From</a:t>
            </a:r>
            <a:r>
              <a:rPr lang="de-CH" baseline="0" dirty="0" smtClean="0"/>
              <a:t> </a:t>
            </a:r>
            <a:r>
              <a:rPr lang="de-CH" baseline="0" dirty="0" err="1" smtClean="0"/>
              <a:t>these</a:t>
            </a:r>
            <a:r>
              <a:rPr lang="de-CH" baseline="0" dirty="0" smtClean="0"/>
              <a:t> </a:t>
            </a:r>
            <a:r>
              <a:rPr lang="de-CH" baseline="0" dirty="0" err="1" smtClean="0"/>
              <a:t>data</a:t>
            </a:r>
            <a:r>
              <a:rPr lang="de-CH" baseline="0" dirty="0" smtClean="0"/>
              <a:t>, </a:t>
            </a:r>
            <a:r>
              <a:rPr lang="de-CH" baseline="0" dirty="0" err="1" smtClean="0"/>
              <a:t>we</a:t>
            </a:r>
            <a:r>
              <a:rPr lang="de-CH" baseline="0" dirty="0" smtClean="0"/>
              <a:t> </a:t>
            </a:r>
            <a:r>
              <a:rPr lang="de-CH" baseline="0" dirty="0" err="1" smtClean="0"/>
              <a:t>could</a:t>
            </a:r>
            <a:r>
              <a:rPr lang="de-CH" baseline="0" dirty="0" smtClean="0"/>
              <a:t> </a:t>
            </a:r>
            <a:r>
              <a:rPr lang="de-CH" baseline="0" dirty="0" err="1" smtClean="0"/>
              <a:t>show</a:t>
            </a:r>
            <a:r>
              <a:rPr lang="de-CH" baseline="0" dirty="0" smtClean="0"/>
              <a:t> </a:t>
            </a:r>
            <a:r>
              <a:rPr lang="de-CH" baseline="0" dirty="0" err="1" smtClean="0"/>
              <a:t>that</a:t>
            </a:r>
            <a:r>
              <a:rPr lang="de-CH" baseline="0" dirty="0" smtClean="0"/>
              <a:t> 1) OCT4B </a:t>
            </a:r>
            <a:r>
              <a:rPr lang="de-CH" baseline="0" dirty="0" err="1" smtClean="0"/>
              <a:t>protects</a:t>
            </a:r>
            <a:r>
              <a:rPr lang="de-CH" baseline="0" dirty="0" smtClean="0"/>
              <a:t> LAC </a:t>
            </a:r>
            <a:r>
              <a:rPr lang="de-CH" baseline="0" dirty="0" err="1" smtClean="0"/>
              <a:t>cells</a:t>
            </a:r>
            <a:r>
              <a:rPr lang="de-CH" baseline="0" dirty="0" smtClean="0"/>
              <a:t> </a:t>
            </a:r>
            <a:r>
              <a:rPr lang="de-CH" baseline="0" dirty="0" err="1" smtClean="0"/>
              <a:t>from</a:t>
            </a:r>
            <a:r>
              <a:rPr lang="de-CH" baseline="0" dirty="0" smtClean="0"/>
              <a:t> </a:t>
            </a:r>
            <a:r>
              <a:rPr lang="de-CH" baseline="0" dirty="0" err="1" smtClean="0"/>
              <a:t>apoptosis</a:t>
            </a:r>
            <a:r>
              <a:rPr lang="de-CH" baseline="0" dirty="0" smtClean="0"/>
              <a:t>; 1) </a:t>
            </a:r>
            <a:r>
              <a:rPr lang="de-CH" baseline="0" dirty="0" err="1" smtClean="0"/>
              <a:t>silencing</a:t>
            </a:r>
            <a:r>
              <a:rPr lang="de-CH" baseline="0" dirty="0" smtClean="0"/>
              <a:t> </a:t>
            </a:r>
            <a:r>
              <a:rPr lang="de-CH" baseline="0" dirty="0" err="1" smtClean="0"/>
              <a:t>of</a:t>
            </a:r>
            <a:r>
              <a:rPr lang="de-CH" baseline="0" dirty="0" smtClean="0"/>
              <a:t> OCt4B </a:t>
            </a:r>
            <a:r>
              <a:rPr lang="de-CH" baseline="0" dirty="0" err="1" smtClean="0"/>
              <a:t>confers</a:t>
            </a:r>
            <a:r>
              <a:rPr lang="de-CH" baseline="0" dirty="0" smtClean="0"/>
              <a:t> </a:t>
            </a:r>
            <a:r>
              <a:rPr lang="de-CH" baseline="0" dirty="0" err="1" smtClean="0"/>
              <a:t>sensitivity</a:t>
            </a:r>
            <a:r>
              <a:rPr lang="de-CH" baseline="0" dirty="0" smtClean="0"/>
              <a:t> </a:t>
            </a:r>
            <a:r>
              <a:rPr lang="de-CH" baseline="0" dirty="0" err="1" smtClean="0"/>
              <a:t>to</a:t>
            </a:r>
            <a:r>
              <a:rPr lang="de-CH" baseline="0" dirty="0" smtClean="0"/>
              <a:t> </a:t>
            </a:r>
            <a:r>
              <a:rPr lang="de-CH" baseline="0" dirty="0" err="1" smtClean="0"/>
              <a:t>cisplatin</a:t>
            </a:r>
            <a:r>
              <a:rPr lang="de-CH" baseline="0" dirty="0" smtClean="0"/>
              <a:t> </a:t>
            </a:r>
            <a:r>
              <a:rPr lang="de-CH" baseline="0" dirty="0" err="1" smtClean="0"/>
              <a:t>treatment</a:t>
            </a:r>
            <a:r>
              <a:rPr lang="de-CH" baseline="0" dirty="0" smtClean="0"/>
              <a:t> via </a:t>
            </a:r>
            <a:r>
              <a:rPr lang="de-CH" baseline="0" dirty="0" err="1" smtClean="0"/>
              <a:t>cell</a:t>
            </a:r>
            <a:r>
              <a:rPr lang="de-CH" baseline="0" dirty="0" smtClean="0"/>
              <a:t> </a:t>
            </a:r>
            <a:r>
              <a:rPr lang="de-CH" baseline="0" dirty="0" err="1" smtClean="0"/>
              <a:t>cycle</a:t>
            </a:r>
            <a:r>
              <a:rPr lang="de-CH" baseline="0" dirty="0" smtClean="0"/>
              <a:t> </a:t>
            </a:r>
            <a:r>
              <a:rPr lang="de-CH" baseline="0" dirty="0" err="1" smtClean="0"/>
              <a:t>regulation</a:t>
            </a:r>
            <a:r>
              <a:rPr lang="de-CH" baseline="0" dirty="0" smtClean="0"/>
              <a:t> – </a:t>
            </a:r>
            <a:r>
              <a:rPr lang="de-CH" baseline="0" dirty="0" err="1" smtClean="0"/>
              <a:t>resulting</a:t>
            </a:r>
            <a:r>
              <a:rPr lang="de-CH" baseline="0" dirty="0" smtClean="0"/>
              <a:t> </a:t>
            </a:r>
            <a:r>
              <a:rPr lang="de-CH" baseline="0" dirty="0" err="1" smtClean="0"/>
              <a:t>to</a:t>
            </a:r>
            <a:r>
              <a:rPr lang="de-CH" baseline="0" dirty="0" smtClean="0"/>
              <a:t> </a:t>
            </a:r>
            <a:r>
              <a:rPr lang="de-CH" baseline="0" dirty="0" err="1" smtClean="0"/>
              <a:t>increased</a:t>
            </a:r>
            <a:r>
              <a:rPr lang="de-CH" baseline="0" dirty="0" smtClean="0"/>
              <a:t> </a:t>
            </a:r>
            <a:r>
              <a:rPr lang="de-CH" baseline="0" dirty="0" err="1" smtClean="0"/>
              <a:t>cell</a:t>
            </a:r>
            <a:r>
              <a:rPr lang="de-CH" baseline="0" dirty="0" smtClean="0"/>
              <a:t> </a:t>
            </a:r>
            <a:r>
              <a:rPr lang="de-CH" baseline="0" dirty="0" err="1" smtClean="0"/>
              <a:t>proliferation</a:t>
            </a:r>
            <a:r>
              <a:rPr lang="de-CH" baseline="0" dirty="0" smtClean="0"/>
              <a:t>, </a:t>
            </a:r>
            <a:r>
              <a:rPr lang="de-CH" baseline="0" dirty="0" err="1" smtClean="0"/>
              <a:t>which</a:t>
            </a:r>
            <a:r>
              <a:rPr lang="de-CH" baseline="0" dirty="0" smtClean="0"/>
              <a:t> </a:t>
            </a:r>
            <a:r>
              <a:rPr lang="de-CH" baseline="0" dirty="0" err="1" smtClean="0"/>
              <a:t>make</a:t>
            </a:r>
            <a:r>
              <a:rPr lang="de-CH" baseline="0" dirty="0" smtClean="0"/>
              <a:t> </a:t>
            </a:r>
            <a:r>
              <a:rPr lang="de-CH" baseline="0" dirty="0" err="1" smtClean="0"/>
              <a:t>the</a:t>
            </a:r>
            <a:r>
              <a:rPr lang="de-CH" baseline="0" dirty="0" smtClean="0"/>
              <a:t> </a:t>
            </a:r>
            <a:r>
              <a:rPr lang="de-CH" baseline="0" dirty="0" err="1" smtClean="0"/>
              <a:t>cells</a:t>
            </a:r>
            <a:r>
              <a:rPr lang="de-CH" baseline="0" dirty="0" smtClean="0"/>
              <a:t> </a:t>
            </a:r>
            <a:r>
              <a:rPr lang="de-CH" baseline="0" dirty="0" err="1" smtClean="0"/>
              <a:t>more</a:t>
            </a:r>
            <a:r>
              <a:rPr lang="de-CH" baseline="0" dirty="0" smtClean="0"/>
              <a:t> </a:t>
            </a:r>
            <a:r>
              <a:rPr lang="de-CH" baseline="0" dirty="0" err="1" smtClean="0"/>
              <a:t>suceptible</a:t>
            </a:r>
            <a:r>
              <a:rPr lang="de-CH" baseline="0" dirty="0" smtClean="0"/>
              <a:t> </a:t>
            </a:r>
            <a:r>
              <a:rPr lang="de-CH" baseline="0" dirty="0" err="1" smtClean="0"/>
              <a:t>to</a:t>
            </a:r>
            <a:r>
              <a:rPr lang="de-CH" baseline="0" dirty="0" smtClean="0"/>
              <a:t> </a:t>
            </a:r>
            <a:r>
              <a:rPr lang="de-CH" baseline="0" dirty="0" err="1" smtClean="0"/>
              <a:t>the</a:t>
            </a:r>
            <a:r>
              <a:rPr lang="de-CH" baseline="0" dirty="0" smtClean="0"/>
              <a:t> </a:t>
            </a:r>
            <a:r>
              <a:rPr lang="de-CH" baseline="0" dirty="0" err="1" smtClean="0"/>
              <a:t>cisplatin-induced</a:t>
            </a:r>
            <a:r>
              <a:rPr lang="de-CH" baseline="0" dirty="0" smtClean="0"/>
              <a:t> </a:t>
            </a:r>
            <a:r>
              <a:rPr lang="de-CH" baseline="0" dirty="0" err="1" smtClean="0"/>
              <a:t>apoptosis</a:t>
            </a:r>
            <a:r>
              <a:rPr lang="de-CH" baseline="0" dirty="0" smtClean="0"/>
              <a:t>.</a:t>
            </a:r>
            <a:endParaRPr lang="de-DE" dirty="0"/>
          </a:p>
        </p:txBody>
      </p:sp>
      <p:sp>
        <p:nvSpPr>
          <p:cNvPr id="4" name="Foliennummernplatzhalter 3"/>
          <p:cNvSpPr>
            <a:spLocks noGrp="1"/>
          </p:cNvSpPr>
          <p:nvPr>
            <p:ph type="sldNum" sz="quarter" idx="10"/>
          </p:nvPr>
        </p:nvSpPr>
        <p:spPr/>
        <p:txBody>
          <a:bodyPr/>
          <a:lstStyle/>
          <a:p>
            <a:fld id="{25E11532-8E5E-4A95-BE8B-5F481828943D}"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err="1" smtClean="0">
                <a:solidFill>
                  <a:schemeClr val="tx2"/>
                </a:solidFill>
              </a:rPr>
              <a:t>This</a:t>
            </a:r>
            <a:r>
              <a:rPr lang="de-CH" sz="1200" dirty="0" smtClean="0">
                <a:solidFill>
                  <a:schemeClr val="tx2"/>
                </a:solidFill>
              </a:rPr>
              <a:t> </a:t>
            </a:r>
            <a:r>
              <a:rPr lang="de-CH" sz="1200" dirty="0" err="1" smtClean="0">
                <a:solidFill>
                  <a:schemeClr val="tx2"/>
                </a:solidFill>
              </a:rPr>
              <a:t>is</a:t>
            </a:r>
            <a:r>
              <a:rPr lang="de-CH" sz="1200" dirty="0" smtClean="0">
                <a:solidFill>
                  <a:schemeClr val="tx2"/>
                </a:solidFill>
              </a:rPr>
              <a:t> an </a:t>
            </a:r>
            <a:r>
              <a:rPr lang="de-CH" sz="1200" dirty="0" err="1" smtClean="0">
                <a:solidFill>
                  <a:schemeClr val="tx2"/>
                </a:solidFill>
              </a:rPr>
              <a:t>interesting</a:t>
            </a:r>
            <a:r>
              <a:rPr lang="de-CH" sz="1200" dirty="0" smtClean="0">
                <a:solidFill>
                  <a:schemeClr val="tx2"/>
                </a:solidFill>
              </a:rPr>
              <a:t> </a:t>
            </a:r>
            <a:r>
              <a:rPr lang="de-CH" sz="1200" dirty="0" err="1" smtClean="0">
                <a:solidFill>
                  <a:schemeClr val="tx2"/>
                </a:solidFill>
              </a:rPr>
              <a:t>study</a:t>
            </a:r>
            <a:r>
              <a:rPr lang="de-CH" sz="1200" dirty="0" smtClean="0">
                <a:solidFill>
                  <a:schemeClr val="tx2"/>
                </a:solidFill>
              </a:rPr>
              <a:t> </a:t>
            </a:r>
            <a:r>
              <a:rPr lang="de-CH" sz="1200" dirty="0" err="1" smtClean="0">
                <a:solidFill>
                  <a:schemeClr val="tx2"/>
                </a:solidFill>
              </a:rPr>
              <a:t>where</a:t>
            </a:r>
            <a:r>
              <a:rPr lang="de-CH" sz="1200" dirty="0" smtClean="0">
                <a:solidFill>
                  <a:schemeClr val="tx2"/>
                </a:solidFill>
              </a:rPr>
              <a:t> </a:t>
            </a:r>
            <a:r>
              <a:rPr lang="de-CH" sz="1200" dirty="0" err="1" smtClean="0">
                <a:solidFill>
                  <a:schemeClr val="tx2"/>
                </a:solidFill>
              </a:rPr>
              <a:t>we</a:t>
            </a:r>
            <a:r>
              <a:rPr lang="de-CH" sz="1200" dirty="0" smtClean="0">
                <a:solidFill>
                  <a:schemeClr val="tx2"/>
                </a:solidFill>
              </a:rPr>
              <a:t> </a:t>
            </a:r>
            <a:r>
              <a:rPr lang="de-CH" sz="1200" dirty="0" err="1" smtClean="0">
                <a:solidFill>
                  <a:schemeClr val="tx2"/>
                </a:solidFill>
              </a:rPr>
              <a:t>investigated</a:t>
            </a:r>
            <a:r>
              <a:rPr lang="de-CH" sz="1200" dirty="0" smtClean="0">
                <a:solidFill>
                  <a:schemeClr val="tx2"/>
                </a:solidFill>
              </a:rPr>
              <a:t> </a:t>
            </a:r>
            <a:r>
              <a:rPr lang="de-CH" sz="1200" dirty="0" err="1" smtClean="0">
                <a:solidFill>
                  <a:schemeClr val="tx2"/>
                </a:solidFill>
              </a:rPr>
              <a:t>the</a:t>
            </a:r>
            <a:r>
              <a:rPr lang="de-CH" sz="1200" dirty="0" smtClean="0">
                <a:solidFill>
                  <a:schemeClr val="tx2"/>
                </a:solidFill>
              </a:rPr>
              <a:t> </a:t>
            </a:r>
            <a:r>
              <a:rPr lang="de-CH" sz="1200" dirty="0" err="1" smtClean="0">
                <a:solidFill>
                  <a:schemeClr val="tx2"/>
                </a:solidFill>
              </a:rPr>
              <a:t>pattern</a:t>
            </a:r>
            <a:r>
              <a:rPr lang="de-CH" sz="1200" dirty="0" smtClean="0">
                <a:solidFill>
                  <a:schemeClr val="tx2"/>
                </a:solidFill>
              </a:rPr>
              <a:t> </a:t>
            </a:r>
            <a:r>
              <a:rPr lang="de-CH" sz="1200" dirty="0" err="1" smtClean="0">
                <a:solidFill>
                  <a:schemeClr val="tx2"/>
                </a:solidFill>
              </a:rPr>
              <a:t>and</a:t>
            </a:r>
            <a:r>
              <a:rPr lang="de-CH" sz="1200" dirty="0" smtClean="0">
                <a:solidFill>
                  <a:schemeClr val="tx2"/>
                </a:solidFill>
              </a:rPr>
              <a:t> </a:t>
            </a:r>
            <a:r>
              <a:rPr lang="de-CH" sz="1200" dirty="0" err="1" smtClean="0">
                <a:solidFill>
                  <a:schemeClr val="tx2"/>
                </a:solidFill>
              </a:rPr>
              <a:t>expression</a:t>
            </a:r>
            <a:r>
              <a:rPr lang="de-CH" sz="1200" dirty="0" smtClean="0">
                <a:solidFill>
                  <a:schemeClr val="tx2"/>
                </a:solidFill>
              </a:rPr>
              <a:t> </a:t>
            </a:r>
            <a:r>
              <a:rPr lang="de-CH" sz="1200" dirty="0" err="1" smtClean="0">
                <a:solidFill>
                  <a:schemeClr val="tx2"/>
                </a:solidFill>
              </a:rPr>
              <a:t>levels</a:t>
            </a:r>
            <a:r>
              <a:rPr lang="de-CH" sz="1200" dirty="0" smtClean="0">
                <a:solidFill>
                  <a:schemeClr val="tx2"/>
                </a:solidFill>
              </a:rPr>
              <a:t> </a:t>
            </a:r>
            <a:r>
              <a:rPr lang="de-CH" sz="1200" dirty="0" err="1" smtClean="0">
                <a:solidFill>
                  <a:schemeClr val="tx2"/>
                </a:solidFill>
              </a:rPr>
              <a:t>of</a:t>
            </a:r>
            <a:r>
              <a:rPr lang="de-CH" sz="1200" dirty="0" smtClean="0">
                <a:solidFill>
                  <a:schemeClr val="tx2"/>
                </a:solidFill>
              </a:rPr>
              <a:t> 7 CSC-</a:t>
            </a:r>
            <a:r>
              <a:rPr lang="de-CH" sz="1200" dirty="0" err="1" smtClean="0">
                <a:solidFill>
                  <a:schemeClr val="tx2"/>
                </a:solidFill>
              </a:rPr>
              <a:t>associated</a:t>
            </a:r>
            <a:r>
              <a:rPr lang="de-CH" sz="1200" dirty="0" smtClean="0">
                <a:solidFill>
                  <a:schemeClr val="tx2"/>
                </a:solidFill>
              </a:rPr>
              <a:t> genes</a:t>
            </a:r>
            <a:r>
              <a:rPr lang="de-CH" sz="1200" baseline="0" dirty="0" smtClean="0">
                <a:solidFill>
                  <a:schemeClr val="tx2"/>
                </a:solidFill>
              </a:rPr>
              <a:t> </a:t>
            </a:r>
            <a:r>
              <a:rPr lang="de-CH" sz="1200" dirty="0" smtClean="0">
                <a:solidFill>
                  <a:schemeClr val="tx2"/>
                </a:solidFill>
              </a:rPr>
              <a:t>in </a:t>
            </a:r>
            <a:r>
              <a:rPr lang="de-CH" sz="1200" dirty="0" err="1" smtClean="0">
                <a:solidFill>
                  <a:schemeClr val="tx2"/>
                </a:solidFill>
              </a:rPr>
              <a:t>paired</a:t>
            </a:r>
            <a:r>
              <a:rPr lang="de-CH" sz="1200" dirty="0" smtClean="0">
                <a:solidFill>
                  <a:schemeClr val="tx2"/>
                </a:solidFill>
              </a:rPr>
              <a:t> </a:t>
            </a:r>
            <a:r>
              <a:rPr lang="de-CH" sz="1200" dirty="0" err="1" smtClean="0">
                <a:solidFill>
                  <a:schemeClr val="tx2"/>
                </a:solidFill>
              </a:rPr>
              <a:t>tumour</a:t>
            </a:r>
            <a:r>
              <a:rPr lang="de-CH" sz="1200" dirty="0" smtClean="0">
                <a:solidFill>
                  <a:schemeClr val="tx2"/>
                </a:solidFill>
              </a:rPr>
              <a:t> </a:t>
            </a:r>
            <a:r>
              <a:rPr lang="de-CH" sz="1200" dirty="0" err="1" smtClean="0">
                <a:solidFill>
                  <a:schemeClr val="tx2"/>
                </a:solidFill>
              </a:rPr>
              <a:t>and</a:t>
            </a:r>
            <a:r>
              <a:rPr lang="de-CH" sz="1200" dirty="0" smtClean="0">
                <a:solidFill>
                  <a:schemeClr val="tx2"/>
                </a:solidFill>
              </a:rPr>
              <a:t> </a:t>
            </a:r>
            <a:r>
              <a:rPr lang="de-CH" sz="1200" dirty="0" err="1" smtClean="0">
                <a:solidFill>
                  <a:schemeClr val="tx2"/>
                </a:solidFill>
              </a:rPr>
              <a:t>nontumour</a:t>
            </a:r>
            <a:r>
              <a:rPr lang="de-CH" sz="1200" dirty="0" smtClean="0">
                <a:solidFill>
                  <a:schemeClr val="tx2"/>
                </a:solidFill>
              </a:rPr>
              <a:t> </a:t>
            </a:r>
            <a:r>
              <a:rPr lang="de-CH" sz="1200" dirty="0" err="1" smtClean="0">
                <a:solidFill>
                  <a:schemeClr val="tx2"/>
                </a:solidFill>
              </a:rPr>
              <a:t>biopsies</a:t>
            </a:r>
            <a:r>
              <a:rPr lang="de-CH" sz="1200" baseline="0" dirty="0" smtClean="0">
                <a:solidFill>
                  <a:schemeClr val="tx2"/>
                </a:solidFill>
              </a:rPr>
              <a:t> </a:t>
            </a:r>
            <a:r>
              <a:rPr lang="de-CH" sz="1200" baseline="0" dirty="0" err="1" smtClean="0">
                <a:solidFill>
                  <a:schemeClr val="tx2"/>
                </a:solidFill>
              </a:rPr>
              <a:t>meaning</a:t>
            </a:r>
            <a:r>
              <a:rPr lang="de-CH" sz="1200" baseline="0" dirty="0" smtClean="0">
                <a:solidFill>
                  <a:schemeClr val="tx2"/>
                </a:solidFill>
              </a:rPr>
              <a:t> </a:t>
            </a:r>
            <a:r>
              <a:rPr lang="de-CH" sz="1200" baseline="0" dirty="0" err="1" smtClean="0">
                <a:solidFill>
                  <a:schemeClr val="tx2"/>
                </a:solidFill>
              </a:rPr>
              <a:t>that</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normal </a:t>
            </a:r>
            <a:r>
              <a:rPr lang="de-CH" sz="1200" baseline="0" dirty="0" err="1" smtClean="0">
                <a:solidFill>
                  <a:schemeClr val="tx2"/>
                </a:solidFill>
              </a:rPr>
              <a:t>tissue</a:t>
            </a:r>
            <a:r>
              <a:rPr lang="de-CH" sz="1200" baseline="0" dirty="0" smtClean="0">
                <a:solidFill>
                  <a:schemeClr val="tx2"/>
                </a:solidFill>
              </a:rPr>
              <a:t> </a:t>
            </a:r>
            <a:r>
              <a:rPr lang="de-CH" sz="1200" baseline="0" dirty="0" err="1" smtClean="0">
                <a:solidFill>
                  <a:schemeClr val="tx2"/>
                </a:solidFill>
              </a:rPr>
              <a:t>counterpart</a:t>
            </a:r>
            <a:r>
              <a:rPr lang="de-CH" sz="1200" baseline="0" dirty="0" smtClean="0">
                <a:solidFill>
                  <a:schemeClr val="tx2"/>
                </a:solidFill>
              </a:rPr>
              <a:t> was </a:t>
            </a:r>
            <a:r>
              <a:rPr lang="de-CH" sz="1200" baseline="0" dirty="0" err="1" smtClean="0">
                <a:solidFill>
                  <a:schemeClr val="tx2"/>
                </a:solidFill>
              </a:rPr>
              <a:t>taken</a:t>
            </a:r>
            <a:r>
              <a:rPr lang="de-CH" sz="1200" baseline="0" dirty="0" smtClean="0">
                <a:solidFill>
                  <a:schemeClr val="tx2"/>
                </a:solidFill>
              </a:rPr>
              <a:t> 10 cm </a:t>
            </a:r>
            <a:r>
              <a:rPr lang="de-CH" sz="1200" baseline="0" dirty="0" err="1" smtClean="0">
                <a:solidFill>
                  <a:schemeClr val="tx2"/>
                </a:solidFill>
              </a:rPr>
              <a:t>away</a:t>
            </a:r>
            <a:r>
              <a:rPr lang="de-CH" sz="1200" baseline="0" dirty="0" smtClean="0">
                <a:solidFill>
                  <a:schemeClr val="tx2"/>
                </a:solidFill>
              </a:rPr>
              <a:t> </a:t>
            </a:r>
            <a:r>
              <a:rPr lang="de-CH" sz="1200" baseline="0" dirty="0" err="1" smtClean="0">
                <a:solidFill>
                  <a:schemeClr val="tx2"/>
                </a:solidFill>
              </a:rPr>
              <a:t>from</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tumor</a:t>
            </a:r>
            <a:r>
              <a:rPr lang="de-CH" sz="1200" baseline="0" dirty="0" smtClean="0">
                <a:solidFill>
                  <a:schemeClr val="tx2"/>
                </a:solidFill>
              </a:rPr>
              <a:t>. </a:t>
            </a:r>
            <a:r>
              <a:rPr lang="de-CH" sz="1200" dirty="0" smtClean="0">
                <a:solidFill>
                  <a:schemeClr val="tx2"/>
                </a:solidFill>
              </a:rPr>
              <a:t>The</a:t>
            </a:r>
            <a:r>
              <a:rPr lang="de-CH" sz="1200" baseline="0" dirty="0" smtClean="0">
                <a:solidFill>
                  <a:schemeClr val="tx2"/>
                </a:solidFill>
              </a:rPr>
              <a:t> </a:t>
            </a:r>
            <a:r>
              <a:rPr lang="de-CH" sz="1200" baseline="0" dirty="0" err="1" smtClean="0">
                <a:solidFill>
                  <a:schemeClr val="tx2"/>
                </a:solidFill>
              </a:rPr>
              <a:t>biopsies</a:t>
            </a:r>
            <a:r>
              <a:rPr lang="de-CH" sz="1200" baseline="0" dirty="0" smtClean="0">
                <a:solidFill>
                  <a:schemeClr val="tx2"/>
                </a:solidFill>
              </a:rPr>
              <a:t> </a:t>
            </a:r>
            <a:r>
              <a:rPr lang="de-CH" sz="1200" baseline="0" dirty="0" err="1" smtClean="0">
                <a:solidFill>
                  <a:schemeClr val="tx2"/>
                </a:solidFill>
              </a:rPr>
              <a:t>were</a:t>
            </a:r>
            <a:r>
              <a:rPr lang="de-CH" sz="1200" baseline="0" dirty="0" smtClean="0">
                <a:solidFill>
                  <a:schemeClr val="tx2"/>
                </a:solidFill>
              </a:rPr>
              <a:t> </a:t>
            </a:r>
            <a:r>
              <a:rPr lang="de-CH" sz="1200" baseline="0" dirty="0" err="1" smtClean="0">
                <a:solidFill>
                  <a:schemeClr val="tx2"/>
                </a:solidFill>
              </a:rPr>
              <a:t>obtained</a:t>
            </a:r>
            <a:r>
              <a:rPr lang="de-CH" sz="1200" baseline="0" dirty="0" smtClean="0">
                <a:solidFill>
                  <a:schemeClr val="tx2"/>
                </a:solidFill>
              </a:rPr>
              <a:t> </a:t>
            </a:r>
            <a:r>
              <a:rPr lang="de-CH" sz="1200" baseline="0" dirty="0" err="1" smtClean="0">
                <a:solidFill>
                  <a:schemeClr val="tx2"/>
                </a:solidFill>
              </a:rPr>
              <a:t>from</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biggest</a:t>
            </a:r>
            <a:r>
              <a:rPr lang="de-CH" sz="1200" baseline="0" dirty="0" smtClean="0">
                <a:solidFill>
                  <a:schemeClr val="tx2"/>
                </a:solidFill>
              </a:rPr>
              <a:t> </a:t>
            </a:r>
            <a:r>
              <a:rPr lang="de-CH" sz="1200" baseline="0" dirty="0" err="1" smtClean="0">
                <a:solidFill>
                  <a:schemeClr val="tx2"/>
                </a:solidFill>
              </a:rPr>
              <a:t>cancer</a:t>
            </a:r>
            <a:r>
              <a:rPr lang="de-CH" sz="1200" baseline="0" dirty="0" smtClean="0">
                <a:solidFill>
                  <a:schemeClr val="tx2"/>
                </a:solidFill>
              </a:rPr>
              <a:t> </a:t>
            </a:r>
            <a:r>
              <a:rPr lang="de-CH" sz="1200" baseline="0" dirty="0" err="1" smtClean="0">
                <a:solidFill>
                  <a:schemeClr val="tx2"/>
                </a:solidFill>
              </a:rPr>
              <a:t>lung</a:t>
            </a:r>
            <a:r>
              <a:rPr lang="de-CH" sz="1200" baseline="0" dirty="0" smtClean="0">
                <a:solidFill>
                  <a:schemeClr val="tx2"/>
                </a:solidFill>
              </a:rPr>
              <a:t> </a:t>
            </a:r>
            <a:r>
              <a:rPr lang="de-CH" sz="1200" baseline="0" dirty="0" err="1" smtClean="0">
                <a:solidFill>
                  <a:schemeClr val="tx2"/>
                </a:solidFill>
              </a:rPr>
              <a:t>centre</a:t>
            </a:r>
            <a:r>
              <a:rPr lang="de-CH" sz="1200" baseline="0" dirty="0" smtClean="0">
                <a:solidFill>
                  <a:schemeClr val="tx2"/>
                </a:solidFill>
              </a:rPr>
              <a:t> in </a:t>
            </a:r>
            <a:r>
              <a:rPr lang="de-CH" sz="1200" baseline="0" dirty="0" err="1" smtClean="0">
                <a:solidFill>
                  <a:schemeClr val="tx2"/>
                </a:solidFill>
              </a:rPr>
              <a:t>Italy</a:t>
            </a:r>
            <a:r>
              <a:rPr lang="de-CH" sz="1200" baseline="0" dirty="0" smtClean="0">
                <a:solidFill>
                  <a:schemeClr val="tx2"/>
                </a:solidFill>
              </a:rPr>
              <a:t> </a:t>
            </a:r>
            <a:r>
              <a:rPr lang="de-CH" sz="1200" baseline="0" dirty="0" err="1" smtClean="0">
                <a:solidFill>
                  <a:schemeClr val="tx2"/>
                </a:solidFill>
              </a:rPr>
              <a:t>with</a:t>
            </a:r>
            <a:r>
              <a:rPr lang="de-CH" sz="1200" baseline="0" dirty="0" smtClean="0">
                <a:solidFill>
                  <a:schemeClr val="tx2"/>
                </a:solidFill>
              </a:rPr>
              <a:t> </a:t>
            </a:r>
            <a:r>
              <a:rPr lang="de-CH" sz="1200" baseline="0" dirty="0" err="1" smtClean="0">
                <a:solidFill>
                  <a:schemeClr val="tx2"/>
                </a:solidFill>
              </a:rPr>
              <a:t>whom</a:t>
            </a:r>
            <a:r>
              <a:rPr lang="de-CH" sz="1200" baseline="0" dirty="0" smtClean="0">
                <a:solidFill>
                  <a:schemeClr val="tx2"/>
                </a:solidFill>
              </a:rPr>
              <a:t> </a:t>
            </a:r>
            <a:r>
              <a:rPr lang="de-CH" sz="1200" baseline="0" dirty="0" err="1" smtClean="0">
                <a:solidFill>
                  <a:schemeClr val="tx2"/>
                </a:solidFill>
              </a:rPr>
              <a:t>our</a:t>
            </a:r>
            <a:r>
              <a:rPr lang="de-CH" sz="1200" baseline="0" dirty="0" smtClean="0">
                <a:solidFill>
                  <a:schemeClr val="tx2"/>
                </a:solidFill>
              </a:rPr>
              <a:t> </a:t>
            </a:r>
            <a:r>
              <a:rPr lang="de-CH" sz="1200" baseline="0" dirty="0" err="1" smtClean="0">
                <a:solidFill>
                  <a:schemeClr val="tx2"/>
                </a:solidFill>
              </a:rPr>
              <a:t>group</a:t>
            </a:r>
            <a:r>
              <a:rPr lang="de-CH" sz="1200" baseline="0" dirty="0" smtClean="0">
                <a:solidFill>
                  <a:schemeClr val="tx2"/>
                </a:solidFill>
              </a:rPr>
              <a:t> </a:t>
            </a:r>
            <a:r>
              <a:rPr lang="de-CH" sz="1200" baseline="0" dirty="0" err="1" smtClean="0">
                <a:solidFill>
                  <a:schemeClr val="tx2"/>
                </a:solidFill>
              </a:rPr>
              <a:t>has</a:t>
            </a:r>
            <a:r>
              <a:rPr lang="de-CH" sz="1200" baseline="0" dirty="0" smtClean="0">
                <a:solidFill>
                  <a:schemeClr val="tx2"/>
                </a:solidFill>
              </a:rPr>
              <a:t> </a:t>
            </a:r>
            <a:r>
              <a:rPr lang="de-CH" sz="1200" baseline="0" dirty="0" err="1" smtClean="0">
                <a:solidFill>
                  <a:schemeClr val="tx2"/>
                </a:solidFill>
              </a:rPr>
              <a:t>been</a:t>
            </a:r>
            <a:r>
              <a:rPr lang="de-CH" sz="1200" baseline="0" dirty="0" smtClean="0">
                <a:solidFill>
                  <a:schemeClr val="tx2"/>
                </a:solidFill>
              </a:rPr>
              <a:t> </a:t>
            </a:r>
            <a:r>
              <a:rPr lang="de-CH" sz="1200" baseline="0" dirty="0" err="1" smtClean="0">
                <a:solidFill>
                  <a:schemeClr val="tx2"/>
                </a:solidFill>
              </a:rPr>
              <a:t>collaborating</a:t>
            </a:r>
            <a:r>
              <a:rPr lang="de-CH" sz="1200" baseline="0" dirty="0" smtClean="0">
                <a:solidFill>
                  <a:schemeClr val="tx2"/>
                </a:solidFill>
              </a:rPr>
              <a:t>. </a:t>
            </a:r>
            <a:r>
              <a:rPr lang="de-CH" sz="1200" baseline="0" dirty="0" err="1" smtClean="0">
                <a:solidFill>
                  <a:schemeClr val="tx2"/>
                </a:solidFill>
              </a:rPr>
              <a:t>Immediately</a:t>
            </a:r>
            <a:r>
              <a:rPr lang="de-CH" sz="1200" baseline="0" dirty="0" smtClean="0">
                <a:solidFill>
                  <a:schemeClr val="tx2"/>
                </a:solidFill>
              </a:rPr>
              <a:t> after </a:t>
            </a:r>
            <a:r>
              <a:rPr lang="de-CH" sz="1200" baseline="0" dirty="0" err="1" smtClean="0">
                <a:solidFill>
                  <a:schemeClr val="tx2"/>
                </a:solidFill>
              </a:rPr>
              <a:t>lung</a:t>
            </a:r>
            <a:r>
              <a:rPr lang="de-CH" sz="1200" baseline="0" dirty="0" smtClean="0">
                <a:solidFill>
                  <a:schemeClr val="tx2"/>
                </a:solidFill>
              </a:rPr>
              <a:t> </a:t>
            </a:r>
            <a:r>
              <a:rPr lang="de-CH" sz="1200" baseline="0" dirty="0" err="1" smtClean="0">
                <a:solidFill>
                  <a:schemeClr val="tx2"/>
                </a:solidFill>
              </a:rPr>
              <a:t>resection</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tissues</a:t>
            </a:r>
            <a:r>
              <a:rPr lang="de-CH" sz="1200" baseline="0" dirty="0" smtClean="0">
                <a:solidFill>
                  <a:schemeClr val="tx2"/>
                </a:solidFill>
              </a:rPr>
              <a:t> </a:t>
            </a:r>
            <a:r>
              <a:rPr lang="de-CH" sz="1200" baseline="0" dirty="0" err="1" smtClean="0">
                <a:solidFill>
                  <a:schemeClr val="tx2"/>
                </a:solidFill>
              </a:rPr>
              <a:t>were</a:t>
            </a:r>
            <a:r>
              <a:rPr lang="de-CH" sz="1200" baseline="0" dirty="0" smtClean="0">
                <a:solidFill>
                  <a:schemeClr val="tx2"/>
                </a:solidFill>
              </a:rPr>
              <a:t> </a:t>
            </a:r>
            <a:r>
              <a:rPr lang="de-CH" sz="1200" baseline="0" dirty="0" err="1" smtClean="0">
                <a:solidFill>
                  <a:schemeClr val="tx2"/>
                </a:solidFill>
              </a:rPr>
              <a:t>preserved</a:t>
            </a:r>
            <a:r>
              <a:rPr lang="de-CH" sz="1200" baseline="0" dirty="0" smtClean="0">
                <a:solidFill>
                  <a:schemeClr val="tx2"/>
                </a:solidFill>
              </a:rPr>
              <a:t> in RNA </a:t>
            </a:r>
            <a:r>
              <a:rPr lang="de-CH" sz="1200" baseline="0" dirty="0" err="1" smtClean="0">
                <a:solidFill>
                  <a:schemeClr val="tx2"/>
                </a:solidFill>
              </a:rPr>
              <a:t>later</a:t>
            </a:r>
            <a:r>
              <a:rPr lang="de-CH" sz="1200" baseline="0" dirty="0" smtClean="0">
                <a:solidFill>
                  <a:schemeClr val="tx2"/>
                </a:solidFill>
              </a:rPr>
              <a:t> </a:t>
            </a:r>
            <a:r>
              <a:rPr lang="de-CH" sz="1200" baseline="0" dirty="0" err="1" smtClean="0">
                <a:solidFill>
                  <a:schemeClr val="tx2"/>
                </a:solidFill>
              </a:rPr>
              <a:t>and</a:t>
            </a:r>
            <a:r>
              <a:rPr lang="de-CH" sz="1200" baseline="0" dirty="0" smtClean="0">
                <a:solidFill>
                  <a:schemeClr val="tx2"/>
                </a:solidFill>
              </a:rPr>
              <a:t> </a:t>
            </a:r>
            <a:r>
              <a:rPr lang="de-CH" sz="1200" baseline="0" dirty="0" err="1" smtClean="0">
                <a:solidFill>
                  <a:schemeClr val="tx2"/>
                </a:solidFill>
              </a:rPr>
              <a:t>were</a:t>
            </a:r>
            <a:r>
              <a:rPr lang="de-CH" sz="1200" baseline="0" dirty="0" smtClean="0">
                <a:solidFill>
                  <a:schemeClr val="tx2"/>
                </a:solidFill>
              </a:rPr>
              <a:t> </a:t>
            </a:r>
            <a:r>
              <a:rPr lang="de-CH" sz="1200" baseline="0" dirty="0" err="1" smtClean="0">
                <a:solidFill>
                  <a:schemeClr val="tx2"/>
                </a:solidFill>
              </a:rPr>
              <a:t>then</a:t>
            </a:r>
            <a:r>
              <a:rPr lang="de-CH" sz="1200" baseline="0" dirty="0" smtClean="0">
                <a:solidFill>
                  <a:schemeClr val="tx2"/>
                </a:solidFill>
              </a:rPr>
              <a:t> </a:t>
            </a:r>
            <a:r>
              <a:rPr lang="de-CH" sz="1200" baseline="0" dirty="0" err="1" smtClean="0">
                <a:solidFill>
                  <a:schemeClr val="tx2"/>
                </a:solidFill>
              </a:rPr>
              <a:t>transported</a:t>
            </a:r>
            <a:r>
              <a:rPr lang="de-CH" sz="1200" baseline="0" dirty="0" smtClean="0">
                <a:solidFill>
                  <a:schemeClr val="tx2"/>
                </a:solidFill>
              </a:rPr>
              <a:t> </a:t>
            </a:r>
            <a:r>
              <a:rPr lang="de-CH" sz="1200" baseline="0" dirty="0" err="1" smtClean="0">
                <a:solidFill>
                  <a:schemeClr val="tx2"/>
                </a:solidFill>
              </a:rPr>
              <a:t>to</a:t>
            </a:r>
            <a:r>
              <a:rPr lang="de-CH" sz="1200" baseline="0" dirty="0" smtClean="0">
                <a:solidFill>
                  <a:schemeClr val="tx2"/>
                </a:solidFill>
              </a:rPr>
              <a:t> </a:t>
            </a:r>
            <a:r>
              <a:rPr lang="de-CH" sz="1200" baseline="0" dirty="0" err="1" smtClean="0">
                <a:solidFill>
                  <a:schemeClr val="tx2"/>
                </a:solidFill>
              </a:rPr>
              <a:t>Switzerland</a:t>
            </a:r>
            <a:r>
              <a:rPr lang="de-CH" sz="1200" baseline="0" dirty="0" smtClean="0">
                <a:solidFill>
                  <a:schemeClr val="tx2"/>
                </a:solidFill>
              </a:rPr>
              <a:t> </a:t>
            </a:r>
            <a:r>
              <a:rPr lang="de-CH" sz="1200" baseline="0" dirty="0" err="1" smtClean="0">
                <a:solidFill>
                  <a:schemeClr val="tx2"/>
                </a:solidFill>
              </a:rPr>
              <a:t>where</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samples</a:t>
            </a:r>
            <a:r>
              <a:rPr lang="de-CH" sz="1200" baseline="0" dirty="0" smtClean="0">
                <a:solidFill>
                  <a:schemeClr val="tx2"/>
                </a:solidFill>
              </a:rPr>
              <a:t> </a:t>
            </a:r>
            <a:r>
              <a:rPr lang="de-CH" sz="1200" baseline="0" dirty="0" err="1" smtClean="0">
                <a:solidFill>
                  <a:schemeClr val="tx2"/>
                </a:solidFill>
              </a:rPr>
              <a:t>were</a:t>
            </a:r>
            <a:r>
              <a:rPr lang="de-CH" sz="1200" baseline="0" dirty="0" smtClean="0">
                <a:solidFill>
                  <a:schemeClr val="tx2"/>
                </a:solidFill>
              </a:rPr>
              <a:t> </a:t>
            </a:r>
            <a:r>
              <a:rPr lang="de-CH" sz="1200" baseline="0" dirty="0" err="1" smtClean="0">
                <a:solidFill>
                  <a:schemeClr val="tx2"/>
                </a:solidFill>
              </a:rPr>
              <a:t>analysed</a:t>
            </a:r>
            <a:r>
              <a:rPr lang="de-CH" sz="1200" baseline="0" dirty="0" smtClean="0">
                <a:solidFill>
                  <a:schemeClr val="tx2"/>
                </a:solidFill>
              </a:rPr>
              <a:t> </a:t>
            </a:r>
            <a:r>
              <a:rPr lang="de-CH" sz="1200" baseline="0" dirty="0" err="1" smtClean="0">
                <a:solidFill>
                  <a:schemeClr val="tx2"/>
                </a:solidFill>
              </a:rPr>
              <a:t>by</a:t>
            </a:r>
            <a:r>
              <a:rPr lang="de-CH" sz="1200" baseline="0" dirty="0" smtClean="0">
                <a:solidFill>
                  <a:schemeClr val="tx2"/>
                </a:solidFill>
              </a:rPr>
              <a:t> RT PCR </a:t>
            </a:r>
            <a:r>
              <a:rPr lang="de-CH" sz="1200" baseline="0" dirty="0" err="1" smtClean="0">
                <a:solidFill>
                  <a:schemeClr val="tx2"/>
                </a:solidFill>
              </a:rPr>
              <a:t>analysis</a:t>
            </a:r>
            <a:r>
              <a:rPr lang="de-CH" sz="1200" baseline="0" dirty="0" smtClean="0">
                <a:solidFill>
                  <a:schemeClr val="tx2"/>
                </a:solidFill>
              </a:rPr>
              <a:t> in </a:t>
            </a:r>
            <a:r>
              <a:rPr lang="de-CH" sz="1200" baseline="0" dirty="0" err="1" smtClean="0">
                <a:solidFill>
                  <a:schemeClr val="tx2"/>
                </a:solidFill>
              </a:rPr>
              <a:t>which</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expression</a:t>
            </a:r>
            <a:r>
              <a:rPr lang="de-CH" sz="1200" baseline="0" dirty="0" smtClean="0">
                <a:solidFill>
                  <a:schemeClr val="tx2"/>
                </a:solidFill>
              </a:rPr>
              <a:t> </a:t>
            </a:r>
            <a:r>
              <a:rPr lang="de-CH" sz="1200" baseline="0" dirty="0" err="1" smtClean="0">
                <a:solidFill>
                  <a:schemeClr val="tx2"/>
                </a:solidFill>
              </a:rPr>
              <a:t>levels</a:t>
            </a:r>
            <a:r>
              <a:rPr lang="de-CH" sz="1200" baseline="0" dirty="0" smtClean="0">
                <a:solidFill>
                  <a:schemeClr val="tx2"/>
                </a:solidFill>
              </a:rPr>
              <a:t> </a:t>
            </a:r>
            <a:r>
              <a:rPr lang="de-CH" sz="1200" baseline="0" dirty="0" err="1" smtClean="0">
                <a:solidFill>
                  <a:schemeClr val="tx2"/>
                </a:solidFill>
              </a:rPr>
              <a:t>of</a:t>
            </a:r>
            <a:r>
              <a:rPr lang="de-CH" sz="1200" baseline="0" dirty="0" smtClean="0">
                <a:solidFill>
                  <a:schemeClr val="tx2"/>
                </a:solidFill>
              </a:rPr>
              <a:t> </a:t>
            </a:r>
            <a:r>
              <a:rPr lang="de-CH" sz="1200" baseline="0" dirty="0" err="1" smtClean="0">
                <a:solidFill>
                  <a:schemeClr val="tx2"/>
                </a:solidFill>
              </a:rPr>
              <a:t>selected</a:t>
            </a:r>
            <a:r>
              <a:rPr lang="de-CH" sz="1200" baseline="0" dirty="0" smtClean="0">
                <a:solidFill>
                  <a:schemeClr val="tx2"/>
                </a:solidFill>
              </a:rPr>
              <a:t> CSC-</a:t>
            </a:r>
            <a:r>
              <a:rPr lang="de-CH" sz="1200" baseline="0" dirty="0" err="1" smtClean="0">
                <a:solidFill>
                  <a:schemeClr val="tx2"/>
                </a:solidFill>
              </a:rPr>
              <a:t>associated</a:t>
            </a:r>
            <a:r>
              <a:rPr lang="de-CH" sz="1200" baseline="0" dirty="0" smtClean="0">
                <a:solidFill>
                  <a:schemeClr val="tx2"/>
                </a:solidFill>
              </a:rPr>
              <a:t> genes </a:t>
            </a:r>
            <a:r>
              <a:rPr lang="de-CH" sz="1200" baseline="0" dirty="0" err="1" smtClean="0">
                <a:solidFill>
                  <a:schemeClr val="tx2"/>
                </a:solidFill>
              </a:rPr>
              <a:t>were</a:t>
            </a:r>
            <a:r>
              <a:rPr lang="de-CH" sz="1200" baseline="0" dirty="0" smtClean="0">
                <a:solidFill>
                  <a:schemeClr val="tx2"/>
                </a:solidFill>
              </a:rPr>
              <a:t> </a:t>
            </a:r>
            <a:r>
              <a:rPr lang="de-CH" sz="1200" baseline="0" dirty="0" err="1" smtClean="0">
                <a:solidFill>
                  <a:schemeClr val="tx2"/>
                </a:solidFill>
              </a:rPr>
              <a:t>compared</a:t>
            </a:r>
            <a:r>
              <a:rPr lang="de-CH" sz="1200" baseline="0" dirty="0" smtClean="0">
                <a:solidFill>
                  <a:schemeClr val="tx2"/>
                </a:solidFill>
              </a:rPr>
              <a:t> </a:t>
            </a:r>
            <a:r>
              <a:rPr lang="de-CH" sz="1200" baseline="0" dirty="0" err="1" smtClean="0">
                <a:solidFill>
                  <a:schemeClr val="tx2"/>
                </a:solidFill>
              </a:rPr>
              <a:t>between</a:t>
            </a:r>
            <a:r>
              <a:rPr lang="de-CH" sz="1200" baseline="0" dirty="0" smtClean="0">
                <a:solidFill>
                  <a:schemeClr val="tx2"/>
                </a:solidFill>
              </a:rPr>
              <a:t> </a:t>
            </a:r>
            <a:r>
              <a:rPr lang="de-CH" sz="1200" baseline="0" dirty="0" err="1" smtClean="0">
                <a:solidFill>
                  <a:schemeClr val="tx2"/>
                </a:solidFill>
              </a:rPr>
              <a:t>tumor</a:t>
            </a:r>
            <a:r>
              <a:rPr lang="de-CH" sz="1200" baseline="0" dirty="0" smtClean="0">
                <a:solidFill>
                  <a:schemeClr val="tx2"/>
                </a:solidFill>
              </a:rPr>
              <a:t> </a:t>
            </a:r>
            <a:r>
              <a:rPr lang="de-CH" sz="1200" baseline="0" dirty="0" err="1" smtClean="0">
                <a:solidFill>
                  <a:schemeClr val="tx2"/>
                </a:solidFill>
              </a:rPr>
              <a:t>and</a:t>
            </a:r>
            <a:r>
              <a:rPr lang="de-CH" sz="1200" baseline="0" dirty="0" smtClean="0">
                <a:solidFill>
                  <a:schemeClr val="tx2"/>
                </a:solidFill>
              </a:rPr>
              <a:t> </a:t>
            </a:r>
            <a:r>
              <a:rPr lang="de-CH" sz="1200" baseline="0" dirty="0" err="1" smtClean="0">
                <a:solidFill>
                  <a:schemeClr val="tx2"/>
                </a:solidFill>
              </a:rPr>
              <a:t>nontumor</a:t>
            </a:r>
            <a:r>
              <a:rPr lang="de-CH" sz="1200" baseline="0" dirty="0" smtClean="0">
                <a:solidFill>
                  <a:schemeClr val="tx2"/>
                </a:solidFill>
              </a:rPr>
              <a:t> </a:t>
            </a:r>
            <a:r>
              <a:rPr lang="de-CH" sz="1200" baseline="0" dirty="0" err="1" smtClean="0">
                <a:solidFill>
                  <a:schemeClr val="tx2"/>
                </a:solidFill>
              </a:rPr>
              <a:t>tissues</a:t>
            </a:r>
            <a:r>
              <a:rPr lang="de-CH" sz="1200" baseline="0" dirty="0" smtClean="0">
                <a:solidFill>
                  <a:schemeClr val="tx2"/>
                </a:solidFill>
              </a:rPr>
              <a:t>. The </a:t>
            </a:r>
            <a:r>
              <a:rPr lang="de-CH" sz="1200" baseline="0" dirty="0" err="1" smtClean="0">
                <a:solidFill>
                  <a:schemeClr val="tx2"/>
                </a:solidFill>
              </a:rPr>
              <a:t>tumor</a:t>
            </a:r>
            <a:r>
              <a:rPr lang="de-CH" sz="1200" baseline="0" dirty="0" smtClean="0">
                <a:solidFill>
                  <a:schemeClr val="tx2"/>
                </a:solidFill>
              </a:rPr>
              <a:t> </a:t>
            </a:r>
            <a:r>
              <a:rPr lang="de-CH" sz="1200" baseline="0" dirty="0" err="1" smtClean="0">
                <a:solidFill>
                  <a:schemeClr val="tx2"/>
                </a:solidFill>
              </a:rPr>
              <a:t>tissues</a:t>
            </a:r>
            <a:r>
              <a:rPr lang="de-CH" sz="1200" baseline="0" dirty="0" smtClean="0">
                <a:solidFill>
                  <a:schemeClr val="tx2"/>
                </a:solidFill>
              </a:rPr>
              <a:t> </a:t>
            </a:r>
            <a:r>
              <a:rPr lang="de-CH" sz="1200" baseline="0" dirty="0" err="1" smtClean="0">
                <a:solidFill>
                  <a:schemeClr val="tx2"/>
                </a:solidFill>
              </a:rPr>
              <a:t>contain</a:t>
            </a:r>
            <a:r>
              <a:rPr lang="de-CH" sz="1200" baseline="0" dirty="0" smtClean="0">
                <a:solidFill>
                  <a:schemeClr val="tx2"/>
                </a:solidFill>
              </a:rPr>
              <a:t> </a:t>
            </a:r>
            <a:r>
              <a:rPr lang="de-CH" sz="1200" baseline="0" dirty="0" err="1" smtClean="0">
                <a:solidFill>
                  <a:schemeClr val="tx2"/>
                </a:solidFill>
              </a:rPr>
              <a:t>significantly</a:t>
            </a:r>
            <a:r>
              <a:rPr lang="de-CH" sz="1200" baseline="0" dirty="0" smtClean="0">
                <a:solidFill>
                  <a:schemeClr val="tx2"/>
                </a:solidFill>
              </a:rPr>
              <a:t> </a:t>
            </a:r>
            <a:r>
              <a:rPr lang="de-CH" sz="1200" baseline="0" dirty="0" err="1" smtClean="0">
                <a:solidFill>
                  <a:schemeClr val="tx2"/>
                </a:solidFill>
              </a:rPr>
              <a:t>higher</a:t>
            </a:r>
            <a:r>
              <a:rPr lang="de-CH" sz="1200" baseline="0" dirty="0" smtClean="0">
                <a:solidFill>
                  <a:schemeClr val="tx2"/>
                </a:solidFill>
              </a:rPr>
              <a:t> </a:t>
            </a:r>
            <a:r>
              <a:rPr lang="de-CH" sz="1200" baseline="0" dirty="0" err="1" smtClean="0">
                <a:solidFill>
                  <a:schemeClr val="tx2"/>
                </a:solidFill>
              </a:rPr>
              <a:t>frequencies</a:t>
            </a:r>
            <a:r>
              <a:rPr lang="de-CH" sz="1200" baseline="0" dirty="0" smtClean="0">
                <a:solidFill>
                  <a:schemeClr val="tx2"/>
                </a:solidFill>
              </a:rPr>
              <a:t> in all </a:t>
            </a:r>
            <a:r>
              <a:rPr lang="de-CH" sz="1200" baseline="0" dirty="0" err="1" smtClean="0">
                <a:solidFill>
                  <a:schemeClr val="tx2"/>
                </a:solidFill>
              </a:rPr>
              <a:t>of</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tested</a:t>
            </a:r>
            <a:r>
              <a:rPr lang="de-CH" sz="1200" baseline="0" dirty="0" smtClean="0">
                <a:solidFill>
                  <a:schemeClr val="tx2"/>
                </a:solidFill>
              </a:rPr>
              <a:t> CSC genes </a:t>
            </a:r>
            <a:r>
              <a:rPr lang="de-CH" sz="1200" baseline="0" dirty="0" err="1" smtClean="0">
                <a:solidFill>
                  <a:schemeClr val="tx2"/>
                </a:solidFill>
              </a:rPr>
              <a:t>compared</a:t>
            </a:r>
            <a:r>
              <a:rPr lang="de-CH" sz="1200" baseline="0" dirty="0" smtClean="0">
                <a:solidFill>
                  <a:schemeClr val="tx2"/>
                </a:solidFill>
              </a:rPr>
              <a:t> </a:t>
            </a:r>
            <a:r>
              <a:rPr lang="de-CH" sz="1200" baseline="0" dirty="0" err="1" smtClean="0">
                <a:solidFill>
                  <a:schemeClr val="tx2"/>
                </a:solidFill>
              </a:rPr>
              <a:t>to</a:t>
            </a:r>
            <a:r>
              <a:rPr lang="de-CH" sz="1200" baseline="0" dirty="0" smtClean="0">
                <a:solidFill>
                  <a:schemeClr val="tx2"/>
                </a:solidFill>
              </a:rPr>
              <a:t> </a:t>
            </a:r>
            <a:r>
              <a:rPr lang="de-CH" sz="1200" baseline="0" dirty="0" err="1" smtClean="0">
                <a:solidFill>
                  <a:schemeClr val="tx2"/>
                </a:solidFill>
              </a:rPr>
              <a:t>the</a:t>
            </a:r>
            <a:r>
              <a:rPr lang="de-CH" sz="1200" baseline="0" dirty="0" smtClean="0">
                <a:solidFill>
                  <a:schemeClr val="tx2"/>
                </a:solidFill>
              </a:rPr>
              <a:t> </a:t>
            </a:r>
            <a:r>
              <a:rPr lang="de-CH" sz="1200" baseline="0" dirty="0" err="1" smtClean="0">
                <a:solidFill>
                  <a:schemeClr val="tx2"/>
                </a:solidFill>
              </a:rPr>
              <a:t>corresponding</a:t>
            </a:r>
            <a:r>
              <a:rPr lang="de-CH" sz="1200" baseline="0" dirty="0" smtClean="0">
                <a:solidFill>
                  <a:schemeClr val="tx2"/>
                </a:solidFill>
              </a:rPr>
              <a:t> normal </a:t>
            </a:r>
            <a:r>
              <a:rPr lang="de-CH" sz="1200" baseline="0" dirty="0" err="1" smtClean="0">
                <a:solidFill>
                  <a:schemeClr val="tx2"/>
                </a:solidFill>
              </a:rPr>
              <a:t>tissues</a:t>
            </a:r>
            <a:r>
              <a:rPr lang="de-CH" sz="1200" baseline="0" dirty="0" smtClean="0">
                <a:solidFill>
                  <a:schemeClr val="tx2"/>
                </a:solidFill>
              </a:rPr>
              <a:t>.</a:t>
            </a:r>
            <a:endParaRPr lang="de-CH"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tx2"/>
                </a:solidFill>
              </a:rPr>
              <a:t>Europea</a:t>
            </a:r>
            <a:r>
              <a:rPr lang="de-CH" sz="1200" baseline="0" dirty="0" smtClean="0">
                <a:solidFill>
                  <a:schemeClr val="tx2"/>
                </a:solidFill>
              </a:rPr>
              <a:t>n Institute </a:t>
            </a:r>
            <a:r>
              <a:rPr lang="de-CH" sz="1200" baseline="0" dirty="0" err="1" smtClean="0">
                <a:solidFill>
                  <a:schemeClr val="tx2"/>
                </a:solidFill>
              </a:rPr>
              <a:t>of</a:t>
            </a:r>
            <a:r>
              <a:rPr lang="de-CH" sz="1200" baseline="0" dirty="0" smtClean="0">
                <a:solidFill>
                  <a:schemeClr val="tx2"/>
                </a:solidFill>
              </a:rPr>
              <a:t> </a:t>
            </a:r>
            <a:r>
              <a:rPr lang="de-CH" sz="1200" baseline="0" dirty="0" err="1" smtClean="0">
                <a:solidFill>
                  <a:schemeClr val="tx2"/>
                </a:solidFill>
              </a:rPr>
              <a:t>Oncology</a:t>
            </a:r>
            <a:r>
              <a:rPr lang="de-CH" sz="1200" baseline="0" dirty="0" smtClean="0">
                <a:solidFill>
                  <a:schemeClr val="tx2"/>
                </a:solidFill>
              </a:rPr>
              <a:t>, Milan </a:t>
            </a:r>
            <a:r>
              <a:rPr lang="de-CH" sz="1200" baseline="0" dirty="0" err="1" smtClean="0">
                <a:solidFill>
                  <a:schemeClr val="tx2"/>
                </a:solidFill>
              </a:rPr>
              <a:t>Italy</a:t>
            </a:r>
            <a:endParaRPr lang="de-DE" sz="1200" dirty="0" smtClean="0">
              <a:solidFill>
                <a:schemeClr val="tx2"/>
              </a:solidFill>
            </a:endParaRPr>
          </a:p>
          <a:p>
            <a:endParaRPr lang="de-DE" sz="1400"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err="1" smtClean="0"/>
              <a:t>Within</a:t>
            </a:r>
            <a:r>
              <a:rPr lang="de-CH" baseline="0" dirty="0" smtClean="0"/>
              <a:t> </a:t>
            </a:r>
            <a:r>
              <a:rPr lang="de-CH" baseline="0" dirty="0" err="1" smtClean="0"/>
              <a:t>this</a:t>
            </a:r>
            <a:r>
              <a:rPr lang="de-CH" baseline="0" dirty="0" smtClean="0"/>
              <a:t> </a:t>
            </a:r>
            <a:r>
              <a:rPr lang="de-CH" baseline="0" dirty="0" err="1" smtClean="0"/>
              <a:t>study</a:t>
            </a:r>
            <a:r>
              <a:rPr lang="de-CH" baseline="0" dirty="0" smtClean="0"/>
              <a:t>, </a:t>
            </a:r>
            <a:r>
              <a:rPr lang="de-CH" baseline="0" dirty="0" err="1" smtClean="0"/>
              <a:t>we</a:t>
            </a:r>
            <a:r>
              <a:rPr lang="de-CH" baseline="0" dirty="0" smtClean="0"/>
              <a:t> </a:t>
            </a:r>
            <a:r>
              <a:rPr lang="de-CH" baseline="0" dirty="0" err="1" smtClean="0"/>
              <a:t>obtained</a:t>
            </a:r>
            <a:r>
              <a:rPr lang="de-CH" baseline="0" dirty="0" smtClean="0"/>
              <a:t> </a:t>
            </a:r>
            <a:r>
              <a:rPr lang="de-CH" baseline="0" dirty="0" err="1" smtClean="0"/>
              <a:t>data</a:t>
            </a:r>
            <a:r>
              <a:rPr lang="de-CH" baseline="0" dirty="0" smtClean="0"/>
              <a:t> </a:t>
            </a:r>
            <a:r>
              <a:rPr lang="de-CH" baseline="0" dirty="0" err="1" smtClean="0"/>
              <a:t>which</a:t>
            </a:r>
            <a:r>
              <a:rPr lang="de-CH" baseline="0" dirty="0" smtClean="0"/>
              <a:t> </a:t>
            </a:r>
            <a:r>
              <a:rPr lang="de-CH" baseline="0" dirty="0" err="1" smtClean="0"/>
              <a:t>showed</a:t>
            </a:r>
            <a:r>
              <a:rPr lang="de-CH" baseline="0" dirty="0" smtClean="0"/>
              <a:t> </a:t>
            </a:r>
            <a:r>
              <a:rPr lang="de-CH" baseline="0" dirty="0" err="1" smtClean="0"/>
              <a:t>that</a:t>
            </a:r>
            <a:r>
              <a:rPr lang="de-CH" baseline="0" dirty="0" smtClean="0"/>
              <a:t> </a:t>
            </a:r>
            <a:r>
              <a:rPr lang="de-CH" baseline="0" dirty="0" err="1" smtClean="0"/>
              <a:t>mrna</a:t>
            </a:r>
            <a:r>
              <a:rPr lang="de-CH" baseline="0" dirty="0" smtClean="0"/>
              <a:t> </a:t>
            </a:r>
            <a:r>
              <a:rPr lang="de-CH" baseline="0" dirty="0" err="1" smtClean="0"/>
              <a:t>levels</a:t>
            </a:r>
            <a:r>
              <a:rPr lang="de-CH" baseline="0" dirty="0" smtClean="0"/>
              <a:t> </a:t>
            </a:r>
            <a:r>
              <a:rPr lang="de-CH" baseline="0" dirty="0" err="1" smtClean="0"/>
              <a:t>of</a:t>
            </a:r>
            <a:r>
              <a:rPr lang="de-CH" baseline="0" dirty="0" smtClean="0"/>
              <a:t> </a:t>
            </a:r>
            <a:r>
              <a:rPr lang="de-CH" baseline="0" dirty="0" err="1" smtClean="0"/>
              <a:t>aldh</a:t>
            </a:r>
            <a:r>
              <a:rPr lang="de-CH" baseline="0" dirty="0" smtClean="0"/>
              <a:t>, </a:t>
            </a:r>
            <a:r>
              <a:rPr lang="de-CH" baseline="0" dirty="0" err="1" smtClean="0"/>
              <a:t>cd</a:t>
            </a:r>
            <a:r>
              <a:rPr lang="de-CH" baseline="0" dirty="0" smtClean="0"/>
              <a:t> 133 </a:t>
            </a:r>
            <a:r>
              <a:rPr lang="de-CH" baseline="0" dirty="0" err="1" smtClean="0"/>
              <a:t>and</a:t>
            </a:r>
            <a:r>
              <a:rPr lang="de-CH" baseline="0" dirty="0" smtClean="0"/>
              <a:t> oct4a </a:t>
            </a:r>
            <a:r>
              <a:rPr lang="de-CH" baseline="0" dirty="0" err="1" smtClean="0"/>
              <a:t>significantly</a:t>
            </a:r>
            <a:r>
              <a:rPr lang="de-CH" baseline="0" dirty="0" smtClean="0"/>
              <a:t> </a:t>
            </a:r>
            <a:r>
              <a:rPr lang="de-CH" baseline="0" dirty="0" err="1" smtClean="0"/>
              <a:t>decreases</a:t>
            </a:r>
            <a:r>
              <a:rPr lang="de-CH" baseline="0" dirty="0" smtClean="0"/>
              <a:t> </a:t>
            </a:r>
            <a:r>
              <a:rPr lang="de-CH" baseline="0" dirty="0" err="1" smtClean="0"/>
              <a:t>with</a:t>
            </a:r>
            <a:r>
              <a:rPr lang="de-CH" baseline="0" dirty="0" smtClean="0"/>
              <a:t> </a:t>
            </a:r>
            <a:r>
              <a:rPr lang="de-CH" baseline="0" dirty="0" err="1" smtClean="0"/>
              <a:t>increasing</a:t>
            </a:r>
            <a:r>
              <a:rPr lang="de-CH" baseline="0" dirty="0" smtClean="0"/>
              <a:t> </a:t>
            </a:r>
            <a:r>
              <a:rPr lang="de-CH" baseline="0" dirty="0" err="1" smtClean="0"/>
              <a:t>tumor</a:t>
            </a:r>
            <a:r>
              <a:rPr lang="de-CH" baseline="0" dirty="0" smtClean="0"/>
              <a:t> </a:t>
            </a:r>
            <a:r>
              <a:rPr lang="de-CH" baseline="0" dirty="0" err="1" smtClean="0"/>
              <a:t>stage</a:t>
            </a:r>
            <a:r>
              <a:rPr lang="de-CH" baseline="0" dirty="0" smtClean="0"/>
              <a:t>, </a:t>
            </a:r>
            <a:r>
              <a:rPr lang="de-CH" baseline="0" dirty="0" err="1" smtClean="0"/>
              <a:t>indicating</a:t>
            </a:r>
            <a:r>
              <a:rPr lang="de-CH" baseline="0" dirty="0" smtClean="0"/>
              <a:t> a </a:t>
            </a:r>
            <a:r>
              <a:rPr lang="de-CH" baseline="0" dirty="0" err="1" smtClean="0"/>
              <a:t>critical</a:t>
            </a:r>
            <a:r>
              <a:rPr lang="de-CH" baseline="0" dirty="0" smtClean="0"/>
              <a:t> </a:t>
            </a:r>
            <a:r>
              <a:rPr lang="de-CH" baseline="0" dirty="0" err="1" smtClean="0"/>
              <a:t>role</a:t>
            </a:r>
            <a:r>
              <a:rPr lang="de-CH" baseline="0" dirty="0" smtClean="0"/>
              <a:t> in </a:t>
            </a:r>
            <a:r>
              <a:rPr lang="de-CH" baseline="0" dirty="0" err="1" smtClean="0"/>
              <a:t>the</a:t>
            </a:r>
            <a:r>
              <a:rPr lang="de-CH" baseline="0" dirty="0" smtClean="0"/>
              <a:t> </a:t>
            </a:r>
            <a:r>
              <a:rPr lang="de-CH" baseline="0" dirty="0" err="1" smtClean="0"/>
              <a:t>initiation</a:t>
            </a:r>
            <a:r>
              <a:rPr lang="de-CH" baseline="0" dirty="0" smtClean="0"/>
              <a:t> </a:t>
            </a:r>
            <a:r>
              <a:rPr lang="de-CH" baseline="0" dirty="0" err="1" smtClean="0"/>
              <a:t>of</a:t>
            </a:r>
            <a:r>
              <a:rPr lang="de-CH" baseline="0" dirty="0" smtClean="0"/>
              <a:t> </a:t>
            </a:r>
            <a:r>
              <a:rPr lang="de-CH" baseline="0" dirty="0" err="1" smtClean="0"/>
              <a:t>lung</a:t>
            </a:r>
            <a:r>
              <a:rPr lang="de-CH" baseline="0" dirty="0" smtClean="0"/>
              <a:t> </a:t>
            </a:r>
            <a:r>
              <a:rPr lang="de-CH" baseline="0" dirty="0" err="1" smtClean="0"/>
              <a:t>adenocarcinoma</a:t>
            </a:r>
            <a:r>
              <a:rPr lang="de-CH" baseline="0" dirty="0" smtClean="0"/>
              <a:t> </a:t>
            </a:r>
            <a:r>
              <a:rPr lang="de-CH" baseline="0" dirty="0" err="1" smtClean="0"/>
              <a:t>rather</a:t>
            </a:r>
            <a:r>
              <a:rPr lang="de-CH" baseline="0" dirty="0" smtClean="0"/>
              <a:t> </a:t>
            </a:r>
            <a:r>
              <a:rPr lang="de-CH" baseline="0" dirty="0" err="1" smtClean="0"/>
              <a:t>than</a:t>
            </a:r>
            <a:r>
              <a:rPr lang="de-CH" baseline="0" dirty="0" smtClean="0"/>
              <a:t> in </a:t>
            </a:r>
            <a:r>
              <a:rPr lang="de-CH" baseline="0" dirty="0" err="1" smtClean="0"/>
              <a:t>the</a:t>
            </a:r>
            <a:r>
              <a:rPr lang="de-CH" baseline="0" dirty="0" smtClean="0"/>
              <a:t> </a:t>
            </a:r>
            <a:r>
              <a:rPr lang="de-CH" baseline="0" dirty="0" err="1" smtClean="0"/>
              <a:t>progress</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disease</a:t>
            </a:r>
            <a:r>
              <a:rPr lang="de-CH" baseline="0" dirty="0" smtClean="0"/>
              <a:t>. </a:t>
            </a:r>
            <a:endParaRPr lang="de-DE" dirty="0"/>
          </a:p>
        </p:txBody>
      </p:sp>
      <p:sp>
        <p:nvSpPr>
          <p:cNvPr id="4" name="Foliennummernplatzhalter 3"/>
          <p:cNvSpPr>
            <a:spLocks noGrp="1"/>
          </p:cNvSpPr>
          <p:nvPr>
            <p:ph type="sldNum" sz="quarter" idx="10"/>
          </p:nvPr>
        </p:nvSpPr>
        <p:spPr/>
        <p:txBody>
          <a:bodyPr/>
          <a:lstStyle/>
          <a:p>
            <a:fld id="{AD55974F-13F8-4C9C-BF41-00C3B1120A6C}"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aseline="0" dirty="0" err="1" smtClean="0"/>
              <a:t>One</a:t>
            </a:r>
            <a:r>
              <a:rPr lang="de-CH" baseline="0" dirty="0" smtClean="0"/>
              <a:t> </a:t>
            </a:r>
            <a:r>
              <a:rPr lang="de-CH" baseline="0" dirty="0" err="1" smtClean="0"/>
              <a:t>of</a:t>
            </a:r>
            <a:r>
              <a:rPr lang="de-CH" baseline="0" dirty="0" smtClean="0"/>
              <a:t> </a:t>
            </a:r>
            <a:r>
              <a:rPr lang="de-CH" baseline="0" dirty="0" err="1" smtClean="0"/>
              <a:t>the</a:t>
            </a:r>
            <a:r>
              <a:rPr lang="de-CH" baseline="0" dirty="0" smtClean="0"/>
              <a:t> </a:t>
            </a:r>
            <a:r>
              <a:rPr lang="de-CH" baseline="0" dirty="0" err="1" smtClean="0"/>
              <a:t>significant</a:t>
            </a:r>
            <a:r>
              <a:rPr lang="de-CH" baseline="0" dirty="0" smtClean="0"/>
              <a:t> </a:t>
            </a:r>
            <a:r>
              <a:rPr lang="de-CH" baseline="0" dirty="0" err="1" smtClean="0"/>
              <a:t>observations</a:t>
            </a:r>
            <a:r>
              <a:rPr lang="de-CH" baseline="0" dirty="0" smtClean="0"/>
              <a:t> </a:t>
            </a:r>
            <a:r>
              <a:rPr lang="de-CH" baseline="0" dirty="0" err="1" smtClean="0"/>
              <a:t>we</a:t>
            </a:r>
            <a:r>
              <a:rPr lang="de-CH" baseline="0" dirty="0" smtClean="0"/>
              <a:t> </a:t>
            </a:r>
            <a:r>
              <a:rPr lang="de-CH" baseline="0" dirty="0" err="1" smtClean="0"/>
              <a:t>obtained</a:t>
            </a:r>
            <a:r>
              <a:rPr lang="de-CH" baseline="0" dirty="0" smtClean="0"/>
              <a:t> </a:t>
            </a:r>
            <a:r>
              <a:rPr lang="de-CH" baseline="0" dirty="0" err="1" smtClean="0"/>
              <a:t>from</a:t>
            </a:r>
            <a:r>
              <a:rPr lang="de-CH" baseline="0" dirty="0" smtClean="0"/>
              <a:t> </a:t>
            </a:r>
            <a:r>
              <a:rPr lang="de-CH" baseline="0" dirty="0" err="1" smtClean="0"/>
              <a:t>this</a:t>
            </a:r>
            <a:r>
              <a:rPr lang="de-CH" baseline="0" dirty="0" smtClean="0"/>
              <a:t> </a:t>
            </a:r>
            <a:r>
              <a:rPr lang="de-CH" baseline="0" dirty="0" err="1" smtClean="0"/>
              <a:t>study</a:t>
            </a:r>
            <a:r>
              <a:rPr lang="de-CH" baseline="0" dirty="0" smtClean="0"/>
              <a:t> </a:t>
            </a:r>
            <a:r>
              <a:rPr lang="de-CH" baseline="0" dirty="0" err="1" smtClean="0"/>
              <a:t>is</a:t>
            </a:r>
            <a:r>
              <a:rPr lang="de-CH" baseline="0" dirty="0" smtClean="0"/>
              <a:t> </a:t>
            </a:r>
            <a:r>
              <a:rPr lang="de-CH" baseline="0" dirty="0" err="1" smtClean="0"/>
              <a:t>the</a:t>
            </a:r>
            <a:r>
              <a:rPr lang="de-CH" baseline="0" dirty="0" smtClean="0"/>
              <a:t> </a:t>
            </a:r>
            <a:r>
              <a:rPr lang="de-CH" baseline="0" dirty="0" err="1" smtClean="0"/>
              <a:t>correlation</a:t>
            </a:r>
            <a:r>
              <a:rPr lang="de-CH" baseline="0" dirty="0" smtClean="0"/>
              <a:t> </a:t>
            </a:r>
            <a:r>
              <a:rPr lang="de-CH" baseline="0" dirty="0" err="1" smtClean="0"/>
              <a:t>of</a:t>
            </a:r>
            <a:r>
              <a:rPr lang="de-CH" baseline="0" dirty="0" smtClean="0"/>
              <a:t> </a:t>
            </a:r>
            <a:r>
              <a:rPr lang="de-CH" baseline="0" dirty="0" err="1" smtClean="0"/>
              <a:t>increased</a:t>
            </a:r>
            <a:r>
              <a:rPr lang="de-CH" baseline="0" dirty="0" smtClean="0"/>
              <a:t> </a:t>
            </a:r>
            <a:r>
              <a:rPr lang="de-CH" baseline="0" dirty="0" err="1" smtClean="0"/>
              <a:t>levels</a:t>
            </a:r>
            <a:r>
              <a:rPr lang="de-CH" baseline="0" dirty="0" smtClean="0"/>
              <a:t> </a:t>
            </a:r>
            <a:r>
              <a:rPr lang="de-CH" baseline="0" dirty="0" err="1" smtClean="0"/>
              <a:t>of</a:t>
            </a:r>
            <a:r>
              <a:rPr lang="de-CH" baseline="0" dirty="0" smtClean="0"/>
              <a:t> </a:t>
            </a:r>
            <a:r>
              <a:rPr lang="de-CH" baseline="0" dirty="0" err="1" smtClean="0"/>
              <a:t>levels</a:t>
            </a:r>
            <a:r>
              <a:rPr lang="de-CH" baseline="0" dirty="0" smtClean="0"/>
              <a:t> </a:t>
            </a:r>
            <a:r>
              <a:rPr lang="de-CH" baseline="0" dirty="0" err="1" smtClean="0"/>
              <a:t>of</a:t>
            </a:r>
            <a:r>
              <a:rPr lang="de-CH" baseline="0" dirty="0" smtClean="0"/>
              <a:t> Oct4a, CD133 </a:t>
            </a:r>
            <a:r>
              <a:rPr lang="de-CH" baseline="0" dirty="0" err="1" smtClean="0"/>
              <a:t>and</a:t>
            </a:r>
            <a:r>
              <a:rPr lang="de-CH" baseline="0" dirty="0" smtClean="0"/>
              <a:t> ALDH </a:t>
            </a:r>
            <a:r>
              <a:rPr lang="de-CH" baseline="0" dirty="0" err="1" smtClean="0"/>
              <a:t>with</a:t>
            </a:r>
            <a:r>
              <a:rPr lang="de-CH" baseline="0" dirty="0" smtClean="0"/>
              <a:t> a </a:t>
            </a:r>
            <a:r>
              <a:rPr lang="de-CH" baseline="0" dirty="0" err="1" smtClean="0"/>
              <a:t>reduced</a:t>
            </a:r>
            <a:r>
              <a:rPr lang="de-CH" baseline="0" dirty="0" smtClean="0"/>
              <a:t> </a:t>
            </a:r>
            <a:r>
              <a:rPr lang="de-CH" baseline="0" dirty="0" err="1" smtClean="0"/>
              <a:t>disease-free</a:t>
            </a:r>
            <a:r>
              <a:rPr lang="de-CH" baseline="0" dirty="0" smtClean="0"/>
              <a:t> </a:t>
            </a:r>
            <a:r>
              <a:rPr lang="de-CH" baseline="0" dirty="0" err="1" smtClean="0"/>
              <a:t>interval</a:t>
            </a:r>
            <a:r>
              <a:rPr lang="de-CH" baseline="0" dirty="0" smtClean="0"/>
              <a:t> </a:t>
            </a:r>
            <a:r>
              <a:rPr lang="de-CH" baseline="0" dirty="0" err="1" smtClean="0"/>
              <a:t>for</a:t>
            </a:r>
            <a:r>
              <a:rPr lang="de-CH" baseline="0" dirty="0" smtClean="0"/>
              <a:t> </a:t>
            </a:r>
            <a:r>
              <a:rPr lang="de-CH" baseline="0" dirty="0" err="1" smtClean="0"/>
              <a:t>these</a:t>
            </a:r>
            <a:r>
              <a:rPr lang="de-CH" baseline="0" dirty="0" smtClean="0"/>
              <a:t> </a:t>
            </a:r>
            <a:r>
              <a:rPr lang="de-CH" baseline="0" dirty="0" err="1" smtClean="0"/>
              <a:t>patients</a:t>
            </a:r>
            <a:r>
              <a:rPr lang="de-CH" baseline="0" dirty="0" smtClean="0"/>
              <a:t> </a:t>
            </a:r>
            <a:r>
              <a:rPr lang="de-CH" baseline="0" dirty="0" err="1" smtClean="0"/>
              <a:t>compared</a:t>
            </a:r>
            <a:r>
              <a:rPr lang="de-CH" baseline="0" dirty="0" smtClean="0"/>
              <a:t> </a:t>
            </a:r>
            <a:r>
              <a:rPr lang="de-CH" baseline="0" dirty="0" err="1" smtClean="0"/>
              <a:t>to</a:t>
            </a:r>
            <a:r>
              <a:rPr lang="de-CH" baseline="0" dirty="0" smtClean="0"/>
              <a:t> </a:t>
            </a:r>
            <a:r>
              <a:rPr lang="de-CH" baseline="0" dirty="0" err="1" smtClean="0"/>
              <a:t>those</a:t>
            </a:r>
            <a:r>
              <a:rPr lang="de-CH" baseline="0" dirty="0" smtClean="0"/>
              <a:t> </a:t>
            </a:r>
            <a:r>
              <a:rPr lang="de-CH" baseline="0" dirty="0" err="1" smtClean="0"/>
              <a:t>patients</a:t>
            </a:r>
            <a:r>
              <a:rPr lang="de-CH" baseline="0" dirty="0" smtClean="0"/>
              <a:t> </a:t>
            </a:r>
            <a:r>
              <a:rPr lang="de-CH" baseline="0" dirty="0" err="1" smtClean="0"/>
              <a:t>with</a:t>
            </a:r>
            <a:r>
              <a:rPr lang="de-CH" baseline="0" dirty="0" smtClean="0"/>
              <a:t> </a:t>
            </a:r>
            <a:r>
              <a:rPr lang="de-CH" baseline="0" dirty="0" err="1" smtClean="0"/>
              <a:t>low</a:t>
            </a:r>
            <a:r>
              <a:rPr lang="de-CH" baseline="0" dirty="0" smtClean="0"/>
              <a:t> </a:t>
            </a:r>
            <a:r>
              <a:rPr lang="de-CH" baseline="0" dirty="0" err="1" smtClean="0"/>
              <a:t>frequencies</a:t>
            </a:r>
            <a:r>
              <a:rPr lang="de-CH" baseline="0" dirty="0" smtClean="0"/>
              <a:t> </a:t>
            </a:r>
            <a:r>
              <a:rPr lang="de-CH" baseline="0" dirty="0" err="1" smtClean="0"/>
              <a:t>of</a:t>
            </a:r>
            <a:r>
              <a:rPr lang="de-CH" baseline="0" dirty="0" smtClean="0"/>
              <a:t> </a:t>
            </a:r>
            <a:r>
              <a:rPr lang="de-CH" baseline="0" dirty="0" err="1" smtClean="0"/>
              <a:t>the</a:t>
            </a:r>
            <a:r>
              <a:rPr lang="de-CH" baseline="0" dirty="0" smtClean="0"/>
              <a:t> 3 </a:t>
            </a:r>
            <a:r>
              <a:rPr lang="de-CH" baseline="0" dirty="0" err="1" smtClean="0"/>
              <a:t>markers</a:t>
            </a:r>
            <a:r>
              <a:rPr lang="de-CH" baseline="0" dirty="0" smtClean="0"/>
              <a:t>. The median </a:t>
            </a:r>
            <a:r>
              <a:rPr lang="de-CH" baseline="0" dirty="0" err="1" smtClean="0"/>
              <a:t>survival</a:t>
            </a:r>
            <a:r>
              <a:rPr lang="de-CH" baseline="0" dirty="0" smtClean="0"/>
              <a:t> was 13 </a:t>
            </a:r>
            <a:r>
              <a:rPr lang="de-CH" baseline="0" dirty="0" err="1" smtClean="0"/>
              <a:t>months</a:t>
            </a:r>
            <a:r>
              <a:rPr lang="de-CH" baseline="0" dirty="0" smtClean="0"/>
              <a:t>. </a:t>
            </a:r>
            <a:r>
              <a:rPr lang="de-CH" baseline="0" dirty="0" err="1" smtClean="0"/>
              <a:t>Therefore</a:t>
            </a:r>
            <a:r>
              <a:rPr lang="de-CH" baseline="0" dirty="0" smtClean="0"/>
              <a:t> </a:t>
            </a:r>
            <a:r>
              <a:rPr lang="de-CH" baseline="0" dirty="0" err="1" smtClean="0"/>
              <a:t>these</a:t>
            </a:r>
            <a:r>
              <a:rPr lang="de-CH" baseline="0" dirty="0" smtClean="0"/>
              <a:t> genes </a:t>
            </a:r>
            <a:r>
              <a:rPr lang="de-CH" baseline="0" dirty="0" err="1" smtClean="0"/>
              <a:t>may</a:t>
            </a:r>
            <a:r>
              <a:rPr lang="de-CH" baseline="0" dirty="0" smtClean="0"/>
              <a:t> </a:t>
            </a:r>
            <a:r>
              <a:rPr lang="de-CH" baseline="0" dirty="0" err="1" smtClean="0"/>
              <a:t>be</a:t>
            </a:r>
            <a:r>
              <a:rPr lang="de-CH" baseline="0" dirty="0" smtClean="0"/>
              <a:t> </a:t>
            </a:r>
            <a:r>
              <a:rPr lang="de-CH" baseline="0" dirty="0" err="1" smtClean="0"/>
              <a:t>used</a:t>
            </a:r>
            <a:r>
              <a:rPr lang="de-CH" baseline="0" dirty="0" smtClean="0"/>
              <a:t> </a:t>
            </a:r>
            <a:r>
              <a:rPr lang="de-CH" baseline="0" dirty="0" err="1" smtClean="0"/>
              <a:t>as</a:t>
            </a:r>
            <a:r>
              <a:rPr lang="de-CH" baseline="0" dirty="0" smtClean="0"/>
              <a:t> a </a:t>
            </a:r>
            <a:r>
              <a:rPr lang="de-CH" baseline="0" dirty="0" err="1" smtClean="0"/>
              <a:t>prognostic</a:t>
            </a:r>
            <a:r>
              <a:rPr lang="de-CH" baseline="0" dirty="0" smtClean="0"/>
              <a:t> </a:t>
            </a:r>
            <a:r>
              <a:rPr lang="de-CH" baseline="0" dirty="0" err="1" smtClean="0"/>
              <a:t>markers</a:t>
            </a:r>
            <a:r>
              <a:rPr lang="de-CH" baseline="0" dirty="0" smtClean="0"/>
              <a:t> in LAC. </a:t>
            </a:r>
            <a:r>
              <a:rPr lang="de-CH" baseline="0" dirty="0" err="1" smtClean="0"/>
              <a:t>We</a:t>
            </a:r>
            <a:r>
              <a:rPr lang="de-CH" baseline="0" dirty="0" smtClean="0"/>
              <a:t> </a:t>
            </a:r>
            <a:r>
              <a:rPr lang="de-CH" baseline="0" dirty="0" err="1" smtClean="0"/>
              <a:t>evaluated</a:t>
            </a:r>
            <a:r>
              <a:rPr lang="de-CH" baseline="0" dirty="0" smtClean="0"/>
              <a:t> </a:t>
            </a:r>
            <a:r>
              <a:rPr lang="de-CH" baseline="0" dirty="0" err="1" smtClean="0"/>
              <a:t>the</a:t>
            </a:r>
            <a:r>
              <a:rPr lang="de-CH" baseline="0" dirty="0" smtClean="0"/>
              <a:t> </a:t>
            </a:r>
            <a:r>
              <a:rPr lang="de-CH" baseline="0" dirty="0" err="1" smtClean="0"/>
              <a:t>patient</a:t>
            </a:r>
            <a:r>
              <a:rPr lang="de-CH" baseline="0" dirty="0" smtClean="0"/>
              <a:t> </a:t>
            </a:r>
            <a:r>
              <a:rPr lang="de-CH" baseline="0" dirty="0" err="1" smtClean="0"/>
              <a:t>within</a:t>
            </a:r>
            <a:r>
              <a:rPr lang="de-CH" baseline="0" dirty="0" smtClean="0"/>
              <a:t> a </a:t>
            </a:r>
            <a:r>
              <a:rPr lang="de-CH" baseline="0" dirty="0" err="1" smtClean="0"/>
              <a:t>period</a:t>
            </a:r>
            <a:r>
              <a:rPr lang="de-CH" baseline="0" dirty="0" smtClean="0"/>
              <a:t> 29 </a:t>
            </a:r>
            <a:r>
              <a:rPr lang="de-CH" baseline="0" dirty="0" err="1" smtClean="0"/>
              <a:t>months</a:t>
            </a:r>
            <a:r>
              <a:rPr lang="de-CH" baseline="0" dirty="0" smtClean="0"/>
              <a:t> after </a:t>
            </a:r>
            <a:r>
              <a:rPr lang="de-CH" baseline="0" dirty="0" err="1" smtClean="0"/>
              <a:t>chemotherapy</a:t>
            </a:r>
            <a:r>
              <a:rPr lang="de-CH" baseline="0" dirty="0" smtClean="0"/>
              <a:t>. </a:t>
            </a:r>
            <a:r>
              <a:rPr lang="de-CH" baseline="0" dirty="0" smtClean="0">
                <a:solidFill>
                  <a:srgbClr val="C00000"/>
                </a:solidFill>
              </a:rPr>
              <a:t>These 2 </a:t>
            </a:r>
            <a:r>
              <a:rPr lang="de-CH" baseline="0" dirty="0" err="1" smtClean="0">
                <a:solidFill>
                  <a:srgbClr val="C00000"/>
                </a:solidFill>
              </a:rPr>
              <a:t>projects</a:t>
            </a:r>
            <a:r>
              <a:rPr lang="de-CH" baseline="0" dirty="0" smtClean="0">
                <a:solidFill>
                  <a:srgbClr val="C00000"/>
                </a:solidFill>
              </a:rPr>
              <a:t> </a:t>
            </a:r>
            <a:r>
              <a:rPr lang="de-CH" baseline="0" dirty="0" err="1" smtClean="0">
                <a:solidFill>
                  <a:srgbClr val="C00000"/>
                </a:solidFill>
              </a:rPr>
              <a:t>motivated</a:t>
            </a:r>
            <a:r>
              <a:rPr lang="de-CH" baseline="0" dirty="0" smtClean="0">
                <a:solidFill>
                  <a:srgbClr val="C00000"/>
                </a:solidFill>
              </a:rPr>
              <a:t> </a:t>
            </a:r>
            <a:r>
              <a:rPr lang="de-CH" baseline="0" dirty="0" err="1" smtClean="0">
                <a:solidFill>
                  <a:srgbClr val="C00000"/>
                </a:solidFill>
              </a:rPr>
              <a:t>us</a:t>
            </a:r>
            <a:r>
              <a:rPr lang="de-CH" baseline="0" dirty="0" smtClean="0">
                <a:solidFill>
                  <a:srgbClr val="C00000"/>
                </a:solidFill>
              </a:rPr>
              <a:t> </a:t>
            </a:r>
            <a:r>
              <a:rPr lang="de-CH" baseline="0" dirty="0" err="1" smtClean="0">
                <a:solidFill>
                  <a:srgbClr val="C00000"/>
                </a:solidFill>
              </a:rPr>
              <a:t>to</a:t>
            </a:r>
            <a:r>
              <a:rPr lang="de-CH" baseline="0" dirty="0" smtClean="0">
                <a:solidFill>
                  <a:srgbClr val="C00000"/>
                </a:solidFill>
              </a:rPr>
              <a:t> </a:t>
            </a:r>
            <a:r>
              <a:rPr lang="de-CH" baseline="0" dirty="0" err="1" smtClean="0">
                <a:solidFill>
                  <a:srgbClr val="C00000"/>
                </a:solidFill>
              </a:rPr>
              <a:t>set</a:t>
            </a:r>
            <a:r>
              <a:rPr lang="de-CH" baseline="0" dirty="0" smtClean="0">
                <a:solidFill>
                  <a:srgbClr val="C00000"/>
                </a:solidFill>
              </a:rPr>
              <a:t> </a:t>
            </a:r>
            <a:r>
              <a:rPr lang="de-CH" baseline="0" dirty="0" err="1" smtClean="0">
                <a:solidFill>
                  <a:srgbClr val="C00000"/>
                </a:solidFill>
              </a:rPr>
              <a:t>up</a:t>
            </a:r>
            <a:r>
              <a:rPr lang="de-CH" baseline="0" dirty="0" smtClean="0">
                <a:solidFill>
                  <a:srgbClr val="C00000"/>
                </a:solidFill>
              </a:rPr>
              <a:t> a </a:t>
            </a:r>
            <a:r>
              <a:rPr lang="de-CH" baseline="0" dirty="0" err="1" smtClean="0">
                <a:solidFill>
                  <a:srgbClr val="C00000"/>
                </a:solidFill>
              </a:rPr>
              <a:t>study</a:t>
            </a:r>
            <a:r>
              <a:rPr lang="de-CH" baseline="0" dirty="0" smtClean="0">
                <a:solidFill>
                  <a:srgbClr val="C00000"/>
                </a:solidFill>
              </a:rPr>
              <a:t> </a:t>
            </a:r>
            <a:r>
              <a:rPr lang="de-CH" baseline="0" dirty="0" err="1" smtClean="0">
                <a:solidFill>
                  <a:srgbClr val="C00000"/>
                </a:solidFill>
              </a:rPr>
              <a:t>to</a:t>
            </a:r>
            <a:r>
              <a:rPr lang="de-CH" baseline="0" dirty="0" smtClean="0">
                <a:solidFill>
                  <a:srgbClr val="C00000"/>
                </a:solidFill>
              </a:rPr>
              <a:t> </a:t>
            </a:r>
            <a:r>
              <a:rPr lang="de-CH" baseline="0" dirty="0" err="1" smtClean="0">
                <a:solidFill>
                  <a:srgbClr val="C00000"/>
                </a:solidFill>
              </a:rPr>
              <a:t>enriched</a:t>
            </a:r>
            <a:r>
              <a:rPr lang="de-CH" baseline="0" dirty="0" smtClean="0">
                <a:solidFill>
                  <a:srgbClr val="C00000"/>
                </a:solidFill>
              </a:rPr>
              <a:t> a </a:t>
            </a:r>
            <a:r>
              <a:rPr lang="de-CH" baseline="0" dirty="0" err="1" smtClean="0">
                <a:solidFill>
                  <a:srgbClr val="C00000"/>
                </a:solidFill>
              </a:rPr>
              <a:t>subpopulation</a:t>
            </a:r>
            <a:r>
              <a:rPr lang="de-CH" baseline="0" dirty="0" smtClean="0">
                <a:solidFill>
                  <a:srgbClr val="C00000"/>
                </a:solidFill>
              </a:rPr>
              <a:t> </a:t>
            </a:r>
            <a:r>
              <a:rPr lang="de-CH" baseline="0" dirty="0" err="1" smtClean="0">
                <a:solidFill>
                  <a:srgbClr val="C00000"/>
                </a:solidFill>
              </a:rPr>
              <a:t>of</a:t>
            </a:r>
            <a:r>
              <a:rPr lang="de-CH" baseline="0" dirty="0" smtClean="0">
                <a:solidFill>
                  <a:srgbClr val="C00000"/>
                </a:solidFill>
              </a:rPr>
              <a:t> </a:t>
            </a:r>
            <a:r>
              <a:rPr lang="de-CH" baseline="0" dirty="0" err="1" smtClean="0">
                <a:solidFill>
                  <a:srgbClr val="C00000"/>
                </a:solidFill>
              </a:rPr>
              <a:t>drug</a:t>
            </a:r>
            <a:r>
              <a:rPr lang="de-CH" baseline="0" dirty="0" smtClean="0">
                <a:solidFill>
                  <a:srgbClr val="C00000"/>
                </a:solidFill>
              </a:rPr>
              <a:t> </a:t>
            </a:r>
            <a:r>
              <a:rPr lang="de-CH" baseline="0" dirty="0" err="1" smtClean="0">
                <a:solidFill>
                  <a:srgbClr val="C00000"/>
                </a:solidFill>
              </a:rPr>
              <a:t>resistant</a:t>
            </a:r>
            <a:r>
              <a:rPr lang="de-CH" baseline="0" dirty="0" smtClean="0">
                <a:solidFill>
                  <a:srgbClr val="C00000"/>
                </a:solidFill>
              </a:rPr>
              <a:t> </a:t>
            </a:r>
            <a:r>
              <a:rPr lang="de-CH" baseline="0" dirty="0" err="1" smtClean="0">
                <a:solidFill>
                  <a:srgbClr val="C00000"/>
                </a:solidFill>
              </a:rPr>
              <a:t>cells</a:t>
            </a:r>
            <a:r>
              <a:rPr lang="de-CH" baseline="0" dirty="0" smtClean="0">
                <a:solidFill>
                  <a:srgbClr val="C00000"/>
                </a:solidFill>
              </a:rPr>
              <a:t> </a:t>
            </a:r>
            <a:r>
              <a:rPr lang="de-CH" baseline="0" dirty="0" err="1" smtClean="0">
                <a:solidFill>
                  <a:srgbClr val="C00000"/>
                </a:solidFill>
              </a:rPr>
              <a:t>using</a:t>
            </a:r>
            <a:r>
              <a:rPr lang="de-CH" baseline="0" dirty="0" smtClean="0">
                <a:solidFill>
                  <a:srgbClr val="C00000"/>
                </a:solidFill>
              </a:rPr>
              <a:t> </a:t>
            </a:r>
            <a:r>
              <a:rPr lang="de-CH" baseline="0" dirty="0" err="1" smtClean="0">
                <a:solidFill>
                  <a:srgbClr val="C00000"/>
                </a:solidFill>
              </a:rPr>
              <a:t>cancer</a:t>
            </a:r>
            <a:r>
              <a:rPr lang="de-CH" baseline="0" dirty="0" smtClean="0">
                <a:solidFill>
                  <a:srgbClr val="C00000"/>
                </a:solidFill>
              </a:rPr>
              <a:t> </a:t>
            </a:r>
            <a:r>
              <a:rPr lang="de-CH" baseline="0" dirty="0" err="1" smtClean="0">
                <a:solidFill>
                  <a:srgbClr val="C00000"/>
                </a:solidFill>
              </a:rPr>
              <a:t>stem</a:t>
            </a:r>
            <a:r>
              <a:rPr lang="de-CH" baseline="0" dirty="0" smtClean="0">
                <a:solidFill>
                  <a:srgbClr val="C00000"/>
                </a:solidFill>
              </a:rPr>
              <a:t> </a:t>
            </a:r>
            <a:r>
              <a:rPr lang="de-CH" baseline="0" dirty="0" err="1" smtClean="0">
                <a:solidFill>
                  <a:srgbClr val="C00000"/>
                </a:solidFill>
              </a:rPr>
              <a:t>cell</a:t>
            </a:r>
            <a:r>
              <a:rPr lang="de-CH" baseline="0" dirty="0" smtClean="0">
                <a:solidFill>
                  <a:srgbClr val="C00000"/>
                </a:solidFill>
              </a:rPr>
              <a:t> </a:t>
            </a:r>
            <a:r>
              <a:rPr lang="de-CH" baseline="0" dirty="0" err="1" smtClean="0">
                <a:solidFill>
                  <a:srgbClr val="C00000"/>
                </a:solidFill>
              </a:rPr>
              <a:t>markers</a:t>
            </a:r>
            <a:r>
              <a:rPr lang="de-CH" baseline="0" dirty="0" smtClean="0">
                <a:solidFill>
                  <a:srgbClr val="C00000"/>
                </a:solidFill>
              </a:rPr>
              <a:t>. </a:t>
            </a:r>
            <a:endParaRPr lang="de-DE" dirty="0">
              <a:solidFill>
                <a:srgbClr val="C00000"/>
              </a:solidFill>
            </a:endParaRPr>
          </a:p>
        </p:txBody>
      </p:sp>
      <p:sp>
        <p:nvSpPr>
          <p:cNvPr id="4" name="Foliennummernplatzhalter 3"/>
          <p:cNvSpPr>
            <a:spLocks noGrp="1"/>
          </p:cNvSpPr>
          <p:nvPr>
            <p:ph type="sldNum" sz="quarter" idx="10"/>
          </p:nvPr>
        </p:nvSpPr>
        <p:spPr/>
        <p:txBody>
          <a:bodyPr/>
          <a:lstStyle/>
          <a:p>
            <a:fld id="{25E11532-8E5E-4A95-BE8B-5F481828943D}"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 name="Rechtec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D86F13F-8DE9-4F31-875B-B770576CCF79}" type="slidenum">
              <a:rPr lang="de-DE" smtClean="0"/>
              <a:pPr/>
              <a:t>‹#›</a:t>
            </a:fld>
            <a:endParaRPr lang="de-DE"/>
          </a:p>
        </p:txBody>
      </p:sp>
      <p:sp>
        <p:nvSpPr>
          <p:cNvPr id="10" name="Rechtec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D86F13F-8DE9-4F31-875B-B770576CCF79}"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964FD08D-471F-41E8-BE92-4381A5B1C85B}" type="datetimeFigureOut">
              <a:rPr lang="de-DE" smtClean="0"/>
              <a:pPr/>
              <a:t>11.08.2015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D86F13F-8DE9-4F31-875B-B770576CCF79}" type="slidenum">
              <a:rPr lang="de-DE" smtClean="0"/>
              <a:pPr/>
              <a:t>‹#›</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964FD08D-471F-41E8-BE92-4381A5B1C85B}" type="datetimeFigureOut">
              <a:rPr lang="de-DE" smtClean="0"/>
              <a:pPr/>
              <a:t>11.08.2015</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0D86F13F-8DE9-4F31-875B-B770576CCF79}"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64FD08D-471F-41E8-BE92-4381A5B1C85B}" type="datetimeFigureOut">
              <a:rPr lang="de-DE" smtClean="0"/>
              <a:pPr/>
              <a:t>11.08.2015</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D86F13F-8DE9-4F31-875B-B770576CCF79}"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image" Target="../media/image46.tiff"/><Relationship Id="rId7" Type="http://schemas.openxmlformats.org/officeDocument/2006/relationships/image" Target="../media/image50.tif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9.tiff"/><Relationship Id="rId5" Type="http://schemas.openxmlformats.org/officeDocument/2006/relationships/image" Target="../media/image48.tiff"/><Relationship Id="rId4" Type="http://schemas.openxmlformats.org/officeDocument/2006/relationships/image" Target="../media/image47.tiff"/><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1043608" y="1988840"/>
            <a:ext cx="7344816" cy="2554545"/>
          </a:xfrm>
          <a:prstGeom prst="rect">
            <a:avLst/>
          </a:prstGeom>
          <a:noFill/>
        </p:spPr>
        <p:txBody>
          <a:bodyPr wrap="square" rtlCol="0">
            <a:spAutoFit/>
          </a:bodyPr>
          <a:lstStyle/>
          <a:p>
            <a:pPr algn="ctr"/>
            <a:r>
              <a:rPr lang="de-CH" sz="4000" b="1" dirty="0" err="1" smtClean="0">
                <a:solidFill>
                  <a:srgbClr val="FFC819"/>
                </a:solidFill>
              </a:rPr>
              <a:t>Cancer</a:t>
            </a:r>
            <a:r>
              <a:rPr lang="de-CH" sz="4000" b="1" dirty="0" smtClean="0">
                <a:solidFill>
                  <a:srgbClr val="FFC819"/>
                </a:solidFill>
              </a:rPr>
              <a:t> </a:t>
            </a:r>
            <a:r>
              <a:rPr lang="de-CH" sz="4000" b="1" dirty="0" err="1" smtClean="0">
                <a:solidFill>
                  <a:srgbClr val="FFC819"/>
                </a:solidFill>
              </a:rPr>
              <a:t>Stem</a:t>
            </a:r>
            <a:r>
              <a:rPr lang="de-CH" sz="4000" b="1" dirty="0" smtClean="0">
                <a:solidFill>
                  <a:srgbClr val="FFC819"/>
                </a:solidFill>
              </a:rPr>
              <a:t> Cell Markers in Lung </a:t>
            </a:r>
            <a:r>
              <a:rPr lang="de-CH" sz="4000" b="1" dirty="0" err="1" smtClean="0">
                <a:solidFill>
                  <a:srgbClr val="FFC819"/>
                </a:solidFill>
              </a:rPr>
              <a:t>Cancers</a:t>
            </a:r>
            <a:r>
              <a:rPr lang="de-CH" sz="4000" b="1" dirty="0" smtClean="0">
                <a:solidFill>
                  <a:srgbClr val="FFC819"/>
                </a:solidFill>
              </a:rPr>
              <a:t>: </a:t>
            </a:r>
            <a:r>
              <a:rPr lang="de-CH" sz="4000" b="1" dirty="0" err="1" smtClean="0">
                <a:solidFill>
                  <a:srgbClr val="FFC819"/>
                </a:solidFill>
              </a:rPr>
              <a:t>Proofs</a:t>
            </a:r>
            <a:r>
              <a:rPr lang="de-CH" sz="4000" b="1" dirty="0" smtClean="0">
                <a:solidFill>
                  <a:srgbClr val="FFC819"/>
                </a:solidFill>
              </a:rPr>
              <a:t> </a:t>
            </a:r>
            <a:r>
              <a:rPr lang="de-CH" sz="4000" b="1" dirty="0" err="1" smtClean="0">
                <a:solidFill>
                  <a:srgbClr val="FFC819"/>
                </a:solidFill>
              </a:rPr>
              <a:t>of</a:t>
            </a:r>
            <a:r>
              <a:rPr lang="de-CH" sz="4000" b="1" dirty="0" smtClean="0">
                <a:solidFill>
                  <a:srgbClr val="FFC819"/>
                </a:solidFill>
              </a:rPr>
              <a:t> </a:t>
            </a:r>
            <a:r>
              <a:rPr lang="de-CH" sz="4000" b="1" dirty="0" err="1" smtClean="0">
                <a:solidFill>
                  <a:srgbClr val="FFC819"/>
                </a:solidFill>
              </a:rPr>
              <a:t>Concepts</a:t>
            </a:r>
            <a:r>
              <a:rPr lang="de-CH" sz="4000" b="1" dirty="0" smtClean="0">
                <a:solidFill>
                  <a:srgbClr val="FFC819"/>
                </a:solidFill>
              </a:rPr>
              <a:t> </a:t>
            </a:r>
            <a:r>
              <a:rPr lang="de-CH" sz="4000" b="1" dirty="0" err="1" smtClean="0">
                <a:solidFill>
                  <a:srgbClr val="FFC819"/>
                </a:solidFill>
              </a:rPr>
              <a:t>and</a:t>
            </a:r>
            <a:r>
              <a:rPr lang="de-CH" sz="4000" b="1" dirty="0" smtClean="0">
                <a:solidFill>
                  <a:srgbClr val="FFC819"/>
                </a:solidFill>
              </a:rPr>
              <a:t> </a:t>
            </a:r>
            <a:r>
              <a:rPr lang="de-CH" sz="4000" b="1" dirty="0" err="1" smtClean="0">
                <a:solidFill>
                  <a:srgbClr val="FFC819"/>
                </a:solidFill>
              </a:rPr>
              <a:t>Some</a:t>
            </a:r>
            <a:r>
              <a:rPr lang="de-CH" sz="4000" b="1" dirty="0" smtClean="0">
                <a:solidFill>
                  <a:srgbClr val="FFC819"/>
                </a:solidFill>
              </a:rPr>
              <a:t> </a:t>
            </a:r>
            <a:r>
              <a:rPr lang="de-CH" sz="4000" b="1" dirty="0" err="1" smtClean="0">
                <a:solidFill>
                  <a:srgbClr val="FFC819"/>
                </a:solidFill>
              </a:rPr>
              <a:t>Reservations</a:t>
            </a:r>
            <a:endParaRPr lang="de-DE" sz="4000" b="1" dirty="0">
              <a:solidFill>
                <a:srgbClr val="FFC819"/>
              </a:solidFill>
            </a:endParaRPr>
          </a:p>
        </p:txBody>
      </p:sp>
      <p:sp>
        <p:nvSpPr>
          <p:cNvPr id="3" name="Textfeld 2"/>
          <p:cNvSpPr txBox="1"/>
          <p:nvPr/>
        </p:nvSpPr>
        <p:spPr>
          <a:xfrm>
            <a:off x="5364088" y="5517232"/>
            <a:ext cx="3528392" cy="923330"/>
          </a:xfrm>
          <a:prstGeom prst="rect">
            <a:avLst/>
          </a:prstGeom>
          <a:noFill/>
        </p:spPr>
        <p:txBody>
          <a:bodyPr wrap="square" rtlCol="0">
            <a:spAutoFit/>
          </a:bodyPr>
          <a:lstStyle/>
          <a:p>
            <a:pPr algn="ctr"/>
            <a:r>
              <a:rPr lang="de-CH" b="1" dirty="0" smtClean="0">
                <a:solidFill>
                  <a:srgbClr val="FFC819"/>
                </a:solidFill>
              </a:rPr>
              <a:t>Lourdes Cortes-Dericks, </a:t>
            </a:r>
            <a:r>
              <a:rPr lang="de-CH" b="1" dirty="0" err="1" smtClean="0">
                <a:solidFill>
                  <a:srgbClr val="FFC819"/>
                </a:solidFill>
              </a:rPr>
              <a:t>PhD</a:t>
            </a:r>
            <a:endParaRPr lang="de-CH" b="1" dirty="0" smtClean="0">
              <a:solidFill>
                <a:srgbClr val="FFC819"/>
              </a:solidFill>
            </a:endParaRPr>
          </a:p>
          <a:p>
            <a:pPr algn="ctr"/>
            <a:r>
              <a:rPr lang="de-CH" b="1" dirty="0" smtClean="0">
                <a:solidFill>
                  <a:srgbClr val="FFC819"/>
                </a:solidFill>
              </a:rPr>
              <a:t>University </a:t>
            </a:r>
            <a:r>
              <a:rPr lang="de-CH" b="1" dirty="0" err="1" smtClean="0">
                <a:solidFill>
                  <a:srgbClr val="FFC819"/>
                </a:solidFill>
              </a:rPr>
              <a:t>of</a:t>
            </a:r>
            <a:r>
              <a:rPr lang="de-CH" b="1" dirty="0" smtClean="0">
                <a:solidFill>
                  <a:srgbClr val="FFC819"/>
                </a:solidFill>
              </a:rPr>
              <a:t> Hamburg</a:t>
            </a:r>
          </a:p>
          <a:p>
            <a:pPr algn="ctr"/>
            <a:r>
              <a:rPr lang="de-CH" b="1" dirty="0" smtClean="0">
                <a:solidFill>
                  <a:srgbClr val="FFC819"/>
                </a:solidFill>
              </a:rPr>
              <a:t>Hamburg, Germany</a:t>
            </a:r>
            <a:endParaRPr lang="de-DE" b="1" dirty="0">
              <a:solidFill>
                <a:srgbClr val="FFC81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77688" y="155448"/>
            <a:ext cx="8686800" cy="1252728"/>
          </a:xfrm>
        </p:spPr>
        <p:txBody>
          <a:bodyPr>
            <a:noAutofit/>
          </a:bodyPr>
          <a:lstStyle/>
          <a:p>
            <a:pPr algn="ctr"/>
            <a:r>
              <a:rPr lang="de-CH" sz="2800" dirty="0" err="1" smtClean="0">
                <a:solidFill>
                  <a:srgbClr val="FFC819"/>
                </a:solidFill>
              </a:rPr>
              <a:t>Increased</a:t>
            </a:r>
            <a:r>
              <a:rPr lang="de-CH" sz="2800" dirty="0" smtClean="0">
                <a:solidFill>
                  <a:srgbClr val="FFC819"/>
                </a:solidFill>
              </a:rPr>
              <a:t> CSC-</a:t>
            </a:r>
            <a:r>
              <a:rPr lang="de-CH" sz="2800" dirty="0" err="1" smtClean="0">
                <a:solidFill>
                  <a:srgbClr val="FFC819"/>
                </a:solidFill>
              </a:rPr>
              <a:t>associated</a:t>
            </a:r>
            <a:r>
              <a:rPr lang="de-CH" sz="2800" dirty="0" smtClean="0">
                <a:solidFill>
                  <a:srgbClr val="FFC819"/>
                </a:solidFill>
              </a:rPr>
              <a:t> </a:t>
            </a:r>
            <a:r>
              <a:rPr lang="de-CH" sz="2800" dirty="0" err="1" smtClean="0">
                <a:solidFill>
                  <a:srgbClr val="FFC819"/>
                </a:solidFill>
              </a:rPr>
              <a:t>gene</a:t>
            </a:r>
            <a:r>
              <a:rPr lang="de-CH" sz="2800" dirty="0" smtClean="0">
                <a:solidFill>
                  <a:srgbClr val="FFC819"/>
                </a:solidFill>
              </a:rPr>
              <a:t> </a:t>
            </a:r>
            <a:r>
              <a:rPr lang="de-CH" sz="2800" dirty="0" err="1" smtClean="0">
                <a:solidFill>
                  <a:srgbClr val="FFC819"/>
                </a:solidFill>
              </a:rPr>
              <a:t>profiles</a:t>
            </a:r>
            <a:r>
              <a:rPr lang="de-CH" sz="2800" dirty="0" smtClean="0">
                <a:solidFill>
                  <a:srgbClr val="FFC819"/>
                </a:solidFill>
              </a:rPr>
              <a:t> </a:t>
            </a:r>
            <a:r>
              <a:rPr lang="de-CH" sz="2800" dirty="0" err="1" smtClean="0">
                <a:solidFill>
                  <a:srgbClr val="FFC819"/>
                </a:solidFill>
              </a:rPr>
              <a:t>correlate</a:t>
            </a:r>
            <a:r>
              <a:rPr lang="de-CH" sz="2800" dirty="0" smtClean="0">
                <a:solidFill>
                  <a:srgbClr val="FFC819"/>
                </a:solidFill>
              </a:rPr>
              <a:t> </a:t>
            </a:r>
            <a:r>
              <a:rPr lang="de-CH" sz="2800" dirty="0" err="1" smtClean="0">
                <a:solidFill>
                  <a:srgbClr val="FFC819"/>
                </a:solidFill>
              </a:rPr>
              <a:t>with</a:t>
            </a:r>
            <a:r>
              <a:rPr lang="de-CH" sz="2800" dirty="0" smtClean="0">
                <a:solidFill>
                  <a:srgbClr val="FFC819"/>
                </a:solidFill>
              </a:rPr>
              <a:t> </a:t>
            </a:r>
            <a:r>
              <a:rPr lang="de-CH" sz="2800" dirty="0" err="1" smtClean="0">
                <a:solidFill>
                  <a:srgbClr val="FFC819"/>
                </a:solidFill>
              </a:rPr>
              <a:t>reduced</a:t>
            </a:r>
            <a:r>
              <a:rPr lang="de-CH" sz="2800" dirty="0" smtClean="0">
                <a:solidFill>
                  <a:srgbClr val="FFC819"/>
                </a:solidFill>
              </a:rPr>
              <a:t> </a:t>
            </a:r>
            <a:r>
              <a:rPr lang="de-CH" sz="2800" dirty="0" err="1" smtClean="0">
                <a:solidFill>
                  <a:srgbClr val="FFC819"/>
                </a:solidFill>
              </a:rPr>
              <a:t>disease-free</a:t>
            </a:r>
            <a:r>
              <a:rPr lang="de-CH" sz="2800" dirty="0" smtClean="0">
                <a:solidFill>
                  <a:srgbClr val="FFC819"/>
                </a:solidFill>
              </a:rPr>
              <a:t> </a:t>
            </a:r>
            <a:r>
              <a:rPr lang="de-CH" sz="2800" dirty="0" err="1" smtClean="0">
                <a:solidFill>
                  <a:srgbClr val="FFC819"/>
                </a:solidFill>
              </a:rPr>
              <a:t>intervals</a:t>
            </a:r>
            <a:r>
              <a:rPr lang="de-CH" sz="2800" dirty="0" smtClean="0">
                <a:solidFill>
                  <a:srgbClr val="FFC819"/>
                </a:solidFill>
              </a:rPr>
              <a:t> in </a:t>
            </a:r>
            <a:r>
              <a:rPr lang="de-CH" sz="2800" dirty="0" err="1" smtClean="0">
                <a:solidFill>
                  <a:srgbClr val="FFC819"/>
                </a:solidFill>
              </a:rPr>
              <a:t>lung</a:t>
            </a:r>
            <a:r>
              <a:rPr lang="de-CH" sz="2800" dirty="0" smtClean="0">
                <a:solidFill>
                  <a:srgbClr val="FFC819"/>
                </a:solidFill>
              </a:rPr>
              <a:t> </a:t>
            </a:r>
            <a:r>
              <a:rPr lang="de-CH" sz="2800" dirty="0" err="1" smtClean="0">
                <a:solidFill>
                  <a:srgbClr val="FFC819"/>
                </a:solidFill>
              </a:rPr>
              <a:t>adenocarcinoma</a:t>
            </a:r>
            <a:endParaRPr lang="de-DE" sz="2800" dirty="0">
              <a:solidFill>
                <a:srgbClr val="FFC819"/>
              </a:solidFill>
            </a:endParaRPr>
          </a:p>
        </p:txBody>
      </p:sp>
      <p:grpSp>
        <p:nvGrpSpPr>
          <p:cNvPr id="32" name="Gruppieren 31"/>
          <p:cNvGrpSpPr/>
          <p:nvPr/>
        </p:nvGrpSpPr>
        <p:grpSpPr>
          <a:xfrm>
            <a:off x="1130311" y="1709201"/>
            <a:ext cx="7186105" cy="4960159"/>
            <a:chOff x="1130311" y="1709201"/>
            <a:chExt cx="7186105" cy="4960159"/>
          </a:xfrm>
        </p:grpSpPr>
        <p:grpSp>
          <p:nvGrpSpPr>
            <p:cNvPr id="30" name="Gruppieren 29"/>
            <p:cNvGrpSpPr/>
            <p:nvPr/>
          </p:nvGrpSpPr>
          <p:grpSpPr>
            <a:xfrm>
              <a:off x="1130311" y="1709201"/>
              <a:ext cx="7186105" cy="4960159"/>
              <a:chOff x="755576" y="1827011"/>
              <a:chExt cx="7186105" cy="4960159"/>
            </a:xfrm>
          </p:grpSpPr>
          <p:grpSp>
            <p:nvGrpSpPr>
              <p:cNvPr id="28" name="Gruppieren 27"/>
              <p:cNvGrpSpPr/>
              <p:nvPr/>
            </p:nvGrpSpPr>
            <p:grpSpPr>
              <a:xfrm>
                <a:off x="971600" y="4653135"/>
                <a:ext cx="6970081" cy="2134035"/>
                <a:chOff x="971600" y="4653135"/>
                <a:chExt cx="6970081" cy="2134035"/>
              </a:xfrm>
            </p:grpSpPr>
            <p:pic>
              <p:nvPicPr>
                <p:cNvPr id="15" name="Picture 2"/>
                <p:cNvPicPr>
                  <a:picLocks noChangeAspect="1" noChangeArrowheads="1"/>
                </p:cNvPicPr>
                <p:nvPr/>
              </p:nvPicPr>
              <p:blipFill>
                <a:blip r:embed="rId3" cstate="print">
                  <a:lum/>
                </a:blip>
                <a:srcRect l="3335" t="3886" r="3652" b="6576"/>
                <a:stretch>
                  <a:fillRect/>
                </a:stretch>
              </p:blipFill>
              <p:spPr bwMode="auto">
                <a:xfrm>
                  <a:off x="971600" y="4683311"/>
                  <a:ext cx="2407890" cy="2103859"/>
                </a:xfrm>
                <a:prstGeom prst="rect">
                  <a:avLst/>
                </a:prstGeom>
                <a:noFill/>
                <a:ln w="9525">
                  <a:noFill/>
                  <a:miter lim="800000"/>
                  <a:headEnd/>
                  <a:tailEnd/>
                </a:ln>
              </p:spPr>
            </p:pic>
            <p:pic>
              <p:nvPicPr>
                <p:cNvPr id="16" name="Picture 3"/>
                <p:cNvPicPr>
                  <a:picLocks noChangeAspect="1" noChangeArrowheads="1"/>
                </p:cNvPicPr>
                <p:nvPr/>
              </p:nvPicPr>
              <p:blipFill>
                <a:blip r:embed="rId4" cstate="print">
                  <a:lum/>
                </a:blip>
                <a:srcRect l="4077" t="4163" r="4041" b="6714"/>
                <a:stretch>
                  <a:fillRect/>
                </a:stretch>
              </p:blipFill>
              <p:spPr bwMode="auto">
                <a:xfrm>
                  <a:off x="3604664" y="4653135"/>
                  <a:ext cx="2119464" cy="2048781"/>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lum/>
                </a:blip>
                <a:srcRect l="1465" t="5490" r="8644" b="5753"/>
                <a:stretch>
                  <a:fillRect/>
                </a:stretch>
              </p:blipFill>
              <p:spPr bwMode="auto">
                <a:xfrm>
                  <a:off x="5868144" y="4733240"/>
                  <a:ext cx="2073537" cy="2004255"/>
                </a:xfrm>
                <a:prstGeom prst="rect">
                  <a:avLst/>
                </a:prstGeom>
                <a:noFill/>
                <a:ln w="9525">
                  <a:noFill/>
                  <a:miter lim="800000"/>
                  <a:headEnd/>
                  <a:tailEnd/>
                </a:ln>
              </p:spPr>
            </p:pic>
            <p:sp>
              <p:nvSpPr>
                <p:cNvPr id="20" name="Pfeil nach unten 19"/>
                <p:cNvSpPr/>
                <p:nvPr/>
              </p:nvSpPr>
              <p:spPr>
                <a:xfrm>
                  <a:off x="2166472" y="4653138"/>
                  <a:ext cx="317296" cy="160203"/>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unten 20"/>
                <p:cNvSpPr/>
                <p:nvPr/>
              </p:nvSpPr>
              <p:spPr>
                <a:xfrm>
                  <a:off x="6789553" y="4653138"/>
                  <a:ext cx="317296" cy="160203"/>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unten 21"/>
                <p:cNvSpPr/>
                <p:nvPr/>
              </p:nvSpPr>
              <p:spPr>
                <a:xfrm>
                  <a:off x="4413289" y="4653138"/>
                  <a:ext cx="317296" cy="160203"/>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9" name="Gruppieren 28"/>
              <p:cNvGrpSpPr/>
              <p:nvPr/>
            </p:nvGrpSpPr>
            <p:grpSpPr>
              <a:xfrm>
                <a:off x="755576" y="1827011"/>
                <a:ext cx="6768753" cy="2826125"/>
                <a:chOff x="755576" y="1827011"/>
                <a:chExt cx="6768753" cy="2826125"/>
              </a:xfrm>
            </p:grpSpPr>
            <p:pic>
              <p:nvPicPr>
                <p:cNvPr id="1028" name="Picture 4"/>
                <p:cNvPicPr>
                  <a:picLocks noChangeAspect="1" noChangeArrowheads="1"/>
                </p:cNvPicPr>
                <p:nvPr/>
              </p:nvPicPr>
              <p:blipFill>
                <a:blip r:embed="rId6" cstate="print"/>
                <a:srcRect l="3259" t="833" r="9619" b="1614"/>
                <a:stretch>
                  <a:fillRect/>
                </a:stretch>
              </p:blipFill>
              <p:spPr bwMode="auto">
                <a:xfrm>
                  <a:off x="755576" y="1846046"/>
                  <a:ext cx="2040735" cy="280709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l="10201" t="2046" r="8466" b="4656"/>
                <a:stretch>
                  <a:fillRect/>
                </a:stretch>
              </p:blipFill>
              <p:spPr bwMode="auto">
                <a:xfrm>
                  <a:off x="3306726" y="1846026"/>
                  <a:ext cx="1913347" cy="2807110"/>
                </a:xfrm>
                <a:prstGeom prst="rect">
                  <a:avLst/>
                </a:prstGeom>
                <a:noFill/>
                <a:ln w="9525">
                  <a:noFill/>
                  <a:miter lim="800000"/>
                  <a:headEnd/>
                  <a:tailEnd/>
                </a:ln>
              </p:spPr>
            </p:pic>
            <p:grpSp>
              <p:nvGrpSpPr>
                <p:cNvPr id="27" name="Gruppieren 26"/>
                <p:cNvGrpSpPr/>
                <p:nvPr/>
              </p:nvGrpSpPr>
              <p:grpSpPr>
                <a:xfrm>
                  <a:off x="5796137" y="1827011"/>
                  <a:ext cx="1728192" cy="2754117"/>
                  <a:chOff x="5868144" y="1827011"/>
                  <a:chExt cx="1728192" cy="2754117"/>
                </a:xfrm>
              </p:grpSpPr>
              <p:grpSp>
                <p:nvGrpSpPr>
                  <p:cNvPr id="4" name="Gruppieren 19"/>
                  <p:cNvGrpSpPr/>
                  <p:nvPr/>
                </p:nvGrpSpPr>
                <p:grpSpPr>
                  <a:xfrm>
                    <a:off x="5868144" y="1827011"/>
                    <a:ext cx="1728192" cy="2736304"/>
                    <a:chOff x="5503514" y="1702713"/>
                    <a:chExt cx="1732782" cy="2743162"/>
                  </a:xfrm>
                </p:grpSpPr>
                <p:pic>
                  <p:nvPicPr>
                    <p:cNvPr id="1032" name="Picture 8"/>
                    <p:cNvPicPr>
                      <a:picLocks noChangeAspect="1" noChangeArrowheads="1"/>
                    </p:cNvPicPr>
                    <p:nvPr/>
                  </p:nvPicPr>
                  <p:blipFill>
                    <a:blip r:embed="rId8" cstate="print"/>
                    <a:srcRect l="56281" t="3602" r="7209" b="18204"/>
                    <a:stretch>
                      <a:fillRect/>
                    </a:stretch>
                  </p:blipFill>
                  <p:spPr bwMode="auto">
                    <a:xfrm>
                      <a:off x="5503514" y="1702713"/>
                      <a:ext cx="1587210" cy="2743162"/>
                    </a:xfrm>
                    <a:prstGeom prst="rect">
                      <a:avLst/>
                    </a:prstGeom>
                    <a:noFill/>
                    <a:ln w="9525">
                      <a:noFill/>
                      <a:miter lim="800000"/>
                      <a:headEnd/>
                      <a:tailEnd/>
                    </a:ln>
                  </p:spPr>
                </p:pic>
                <p:sp>
                  <p:nvSpPr>
                    <p:cNvPr id="19" name="Rechteck 18"/>
                    <p:cNvSpPr/>
                    <p:nvPr/>
                  </p:nvSpPr>
                  <p:spPr>
                    <a:xfrm>
                      <a:off x="6948264" y="198884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6084168" y="4482805"/>
                    <a:ext cx="768968" cy="98323"/>
                    <a:chOff x="6084168" y="4482805"/>
                    <a:chExt cx="768968" cy="98323"/>
                  </a:xfrm>
                </p:grpSpPr>
                <p:sp>
                  <p:nvSpPr>
                    <p:cNvPr id="24" name="Rechteck 23"/>
                    <p:cNvSpPr/>
                    <p:nvPr/>
                  </p:nvSpPr>
                  <p:spPr>
                    <a:xfrm>
                      <a:off x="6084168" y="4509120"/>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flipH="1">
                      <a:off x="6717504" y="4482805"/>
                      <a:ext cx="135632" cy="8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grpSp>
        <p:sp>
          <p:nvSpPr>
            <p:cNvPr id="23" name="Textfeld 22"/>
            <p:cNvSpPr txBox="1"/>
            <p:nvPr/>
          </p:nvSpPr>
          <p:spPr>
            <a:xfrm>
              <a:off x="2555776" y="5229200"/>
              <a:ext cx="360040"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sp>
          <p:nvSpPr>
            <p:cNvPr id="31" name="Textfeld 30"/>
            <p:cNvSpPr txBox="1"/>
            <p:nvPr/>
          </p:nvSpPr>
          <p:spPr>
            <a:xfrm>
              <a:off x="4932040" y="5203322"/>
              <a:ext cx="360040"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536" y="188640"/>
            <a:ext cx="8373616" cy="1252728"/>
          </a:xfrm>
        </p:spPr>
        <p:txBody>
          <a:bodyPr>
            <a:noAutofit/>
          </a:bodyPr>
          <a:lstStyle/>
          <a:p>
            <a:pPr algn="ctr"/>
            <a:r>
              <a:rPr lang="de-CH" sz="2800" dirty="0" err="1" smtClean="0">
                <a:solidFill>
                  <a:srgbClr val="FFC819"/>
                </a:solidFill>
              </a:rPr>
              <a:t>mRNA</a:t>
            </a:r>
            <a:r>
              <a:rPr lang="de-CH" sz="2800" dirty="0" smtClean="0">
                <a:solidFill>
                  <a:srgbClr val="FFC819"/>
                </a:solidFill>
              </a:rPr>
              <a:t> </a:t>
            </a:r>
            <a:r>
              <a:rPr lang="de-CH" sz="2800" dirty="0" err="1" smtClean="0">
                <a:solidFill>
                  <a:srgbClr val="FFC819"/>
                </a:solidFill>
              </a:rPr>
              <a:t>levels</a:t>
            </a:r>
            <a:r>
              <a:rPr lang="de-CH" sz="2800" dirty="0" smtClean="0">
                <a:solidFill>
                  <a:srgbClr val="FFC819"/>
                </a:solidFill>
              </a:rPr>
              <a:t> </a:t>
            </a:r>
            <a:r>
              <a:rPr lang="de-CH" sz="2800" dirty="0" err="1" smtClean="0">
                <a:solidFill>
                  <a:srgbClr val="FFC819"/>
                </a:solidFill>
              </a:rPr>
              <a:t>of</a:t>
            </a:r>
            <a:r>
              <a:rPr lang="de-CH" sz="2800" dirty="0" smtClean="0">
                <a:solidFill>
                  <a:srgbClr val="FFC819"/>
                </a:solidFill>
              </a:rPr>
              <a:t> CSC-</a:t>
            </a:r>
            <a:r>
              <a:rPr lang="de-CH" sz="2800" dirty="0" err="1" smtClean="0">
                <a:solidFill>
                  <a:srgbClr val="FFC819"/>
                </a:solidFill>
              </a:rPr>
              <a:t>associated</a:t>
            </a:r>
            <a:r>
              <a:rPr lang="de-CH" sz="2800" dirty="0" smtClean="0">
                <a:solidFill>
                  <a:srgbClr val="FFC819"/>
                </a:solidFill>
              </a:rPr>
              <a:t> genes </a:t>
            </a:r>
            <a:r>
              <a:rPr lang="de-CH" sz="2800" dirty="0" err="1" smtClean="0">
                <a:solidFill>
                  <a:srgbClr val="FFC819"/>
                </a:solidFill>
              </a:rPr>
              <a:t>are</a:t>
            </a:r>
            <a:r>
              <a:rPr lang="de-CH" sz="2800" dirty="0" smtClean="0">
                <a:solidFill>
                  <a:srgbClr val="FFC819"/>
                </a:solidFill>
              </a:rPr>
              <a:t> </a:t>
            </a:r>
            <a:r>
              <a:rPr lang="de-CH" sz="2800" dirty="0" err="1" smtClean="0">
                <a:solidFill>
                  <a:srgbClr val="FFC819"/>
                </a:solidFill>
              </a:rPr>
              <a:t>increased</a:t>
            </a:r>
            <a:r>
              <a:rPr lang="de-CH" sz="2800" dirty="0" smtClean="0">
                <a:solidFill>
                  <a:srgbClr val="FFC819"/>
                </a:solidFill>
              </a:rPr>
              <a:t> in </a:t>
            </a:r>
            <a:r>
              <a:rPr lang="de-CH" sz="2800" dirty="0" err="1" smtClean="0">
                <a:solidFill>
                  <a:srgbClr val="FFC819"/>
                </a:solidFill>
              </a:rPr>
              <a:t>drug-resistant</a:t>
            </a:r>
            <a:r>
              <a:rPr lang="de-CH" sz="2800" dirty="0" smtClean="0">
                <a:solidFill>
                  <a:srgbClr val="FFC819"/>
                </a:solidFill>
              </a:rPr>
              <a:t> </a:t>
            </a:r>
            <a:r>
              <a:rPr lang="de-CH" sz="2800" dirty="0" err="1" smtClean="0">
                <a:solidFill>
                  <a:srgbClr val="FFC819"/>
                </a:solidFill>
              </a:rPr>
              <a:t>cells</a:t>
            </a:r>
            <a:r>
              <a:rPr lang="de-CH" sz="2800" dirty="0" smtClean="0">
                <a:solidFill>
                  <a:srgbClr val="FFC819"/>
                </a:solidFill>
              </a:rPr>
              <a:t> in </a:t>
            </a:r>
            <a:r>
              <a:rPr lang="de-CH" sz="2800" dirty="0" err="1" smtClean="0">
                <a:solidFill>
                  <a:srgbClr val="FFC819"/>
                </a:solidFill>
              </a:rPr>
              <a:t>malignant</a:t>
            </a:r>
            <a:r>
              <a:rPr lang="de-CH" sz="2800" dirty="0" smtClean="0">
                <a:solidFill>
                  <a:srgbClr val="FFC819"/>
                </a:solidFill>
              </a:rPr>
              <a:t> </a:t>
            </a:r>
            <a:r>
              <a:rPr lang="de-CH" sz="2800" dirty="0" err="1" smtClean="0">
                <a:solidFill>
                  <a:srgbClr val="FFC819"/>
                </a:solidFill>
              </a:rPr>
              <a:t>pleural</a:t>
            </a:r>
            <a:r>
              <a:rPr lang="de-CH" sz="2800" dirty="0" smtClean="0">
                <a:solidFill>
                  <a:srgbClr val="FFC819"/>
                </a:solidFill>
              </a:rPr>
              <a:t> </a:t>
            </a:r>
            <a:r>
              <a:rPr lang="de-CH" sz="2800" dirty="0" err="1" smtClean="0">
                <a:solidFill>
                  <a:srgbClr val="FFC819"/>
                </a:solidFill>
              </a:rPr>
              <a:t>mesothelioma</a:t>
            </a:r>
            <a:r>
              <a:rPr lang="de-CH" sz="2800" dirty="0" smtClean="0">
                <a:solidFill>
                  <a:srgbClr val="FFC819"/>
                </a:solidFill>
              </a:rPr>
              <a:t> </a:t>
            </a:r>
            <a:endParaRPr lang="de-DE" sz="2800" dirty="0">
              <a:solidFill>
                <a:srgbClr val="FFC819"/>
              </a:solidFill>
            </a:endParaRPr>
          </a:p>
        </p:txBody>
      </p:sp>
      <p:sp>
        <p:nvSpPr>
          <p:cNvPr id="12" name="Title 1"/>
          <p:cNvSpPr txBox="1">
            <a:spLocks/>
          </p:cNvSpPr>
          <p:nvPr/>
        </p:nvSpPr>
        <p:spPr bwMode="auto">
          <a:xfrm>
            <a:off x="0" y="2204864"/>
            <a:ext cx="4536504" cy="864096"/>
          </a:xfrm>
          <a:prstGeom prst="rect">
            <a:avLst/>
          </a:prstGeom>
          <a:noFill/>
          <a:ln w="9525">
            <a:noFill/>
            <a:miter lim="800000"/>
            <a:headEnd/>
            <a:tailEnd/>
          </a:ln>
          <a:effectLst/>
        </p:spPr>
        <p:txBody>
          <a:bodyPr vert="horz" wrap="square" lIns="443390" tIns="221695" rIns="443390" bIns="221695" numCol="1" anchor="ctr" anchorCtr="0" compatLnSpc="1">
            <a:prstTxWarp prst="textNoShape">
              <a:avLst/>
            </a:prstTxWarp>
            <a:noAutofit/>
          </a:bodyPr>
          <a:lstStyle/>
          <a:p>
            <a:pPr marL="0" marR="0" lvl="0" indent="0" algn="ctr" defTabSz="4433944"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tx2"/>
                </a:solidFill>
                <a:effectLst/>
                <a:uLnTx/>
                <a:uFillTx/>
                <a:latin typeface="+mj-lt"/>
                <a:ea typeface="+mj-ea"/>
                <a:cs typeface="+mj-cs"/>
              </a:rPr>
              <a:t>Enhanced expression of CSC markers in MPM</a:t>
            </a:r>
            <a:r>
              <a:rPr kumimoji="0" lang="en-US" b="1" i="0" u="none" strike="noStrike" kern="0" cap="none" spc="0" normalizeH="0" noProof="0" dirty="0" smtClean="0">
                <a:ln>
                  <a:noFill/>
                </a:ln>
                <a:solidFill>
                  <a:schemeClr val="tx2"/>
                </a:solidFill>
                <a:effectLst/>
                <a:uLnTx/>
                <a:uFillTx/>
                <a:latin typeface="+mj-lt"/>
                <a:ea typeface="+mj-ea"/>
                <a:cs typeface="+mj-cs"/>
              </a:rPr>
              <a:t> cell </a:t>
            </a:r>
            <a:r>
              <a:rPr lang="en-US" b="1" kern="0" dirty="0" smtClean="0">
                <a:solidFill>
                  <a:schemeClr val="tx2"/>
                </a:solidFill>
                <a:latin typeface="+mj-lt"/>
                <a:ea typeface="+mj-ea"/>
                <a:cs typeface="+mj-cs"/>
              </a:rPr>
              <a:t>l</a:t>
            </a:r>
            <a:r>
              <a:rPr kumimoji="0" lang="en-US" b="1" i="0" u="none" strike="noStrike" kern="0" cap="none" spc="0" normalizeH="0" noProof="0" dirty="0" err="1" smtClean="0">
                <a:ln>
                  <a:noFill/>
                </a:ln>
                <a:solidFill>
                  <a:schemeClr val="tx2"/>
                </a:solidFill>
                <a:effectLst/>
                <a:uLnTx/>
                <a:uFillTx/>
                <a:latin typeface="+mj-lt"/>
                <a:ea typeface="+mj-ea"/>
                <a:cs typeface="+mj-cs"/>
              </a:rPr>
              <a:t>ines</a:t>
            </a:r>
            <a:r>
              <a:rPr kumimoji="0" lang="en-US" b="1" i="0" u="none" strike="noStrike" kern="0" cap="none" spc="0" normalizeH="0" noProof="0" dirty="0" smtClean="0">
                <a:ln>
                  <a:noFill/>
                </a:ln>
                <a:solidFill>
                  <a:schemeClr val="tx2"/>
                </a:solidFill>
                <a:effectLst/>
                <a:uLnTx/>
                <a:uFillTx/>
                <a:latin typeface="+mj-lt"/>
                <a:ea typeface="+mj-ea"/>
                <a:cs typeface="+mj-cs"/>
              </a:rPr>
              <a:t> </a:t>
            </a:r>
            <a:r>
              <a:rPr lang="en-US" b="1" kern="0" dirty="0" smtClean="0">
                <a:solidFill>
                  <a:schemeClr val="tx2"/>
                </a:solidFill>
                <a:latin typeface="+mj-lt"/>
                <a:ea typeface="+mj-ea"/>
                <a:cs typeface="+mj-cs"/>
              </a:rPr>
              <a:t>c</a:t>
            </a:r>
            <a:r>
              <a:rPr kumimoji="0" lang="en-US" b="1" i="0" u="none" strike="noStrike" kern="0" cap="none" spc="0" normalizeH="0" noProof="0" dirty="0" err="1" smtClean="0">
                <a:ln>
                  <a:noFill/>
                </a:ln>
                <a:solidFill>
                  <a:schemeClr val="tx2"/>
                </a:solidFill>
                <a:effectLst/>
                <a:uLnTx/>
                <a:uFillTx/>
                <a:latin typeface="+mj-lt"/>
                <a:ea typeface="+mj-ea"/>
                <a:cs typeface="+mj-cs"/>
              </a:rPr>
              <a:t>ompared</a:t>
            </a:r>
            <a:r>
              <a:rPr kumimoji="0" lang="en-US" b="1" i="0" u="none" strike="noStrike" kern="0" cap="none" spc="0" normalizeH="0" noProof="0" dirty="0" smtClean="0">
                <a:ln>
                  <a:noFill/>
                </a:ln>
                <a:solidFill>
                  <a:schemeClr val="tx2"/>
                </a:solidFill>
                <a:effectLst/>
                <a:uLnTx/>
                <a:uFillTx/>
                <a:latin typeface="+mj-lt"/>
                <a:ea typeface="+mj-ea"/>
                <a:cs typeface="+mj-cs"/>
              </a:rPr>
              <a:t> to </a:t>
            </a:r>
            <a:r>
              <a:rPr lang="en-US" b="1" kern="0" dirty="0" smtClean="0">
                <a:solidFill>
                  <a:schemeClr val="tx2"/>
                </a:solidFill>
                <a:latin typeface="+mj-lt"/>
                <a:ea typeface="+mj-ea"/>
                <a:cs typeface="+mj-cs"/>
              </a:rPr>
              <a:t>non-m</a:t>
            </a:r>
            <a:r>
              <a:rPr kumimoji="0" lang="en-US" b="1" i="0" u="none" strike="noStrike" kern="0" cap="none" spc="0" normalizeH="0" noProof="0" dirty="0" err="1" smtClean="0">
                <a:ln>
                  <a:noFill/>
                </a:ln>
                <a:solidFill>
                  <a:schemeClr val="tx2"/>
                </a:solidFill>
                <a:effectLst/>
                <a:uLnTx/>
                <a:uFillTx/>
                <a:latin typeface="+mj-lt"/>
                <a:ea typeface="+mj-ea"/>
                <a:cs typeface="+mj-cs"/>
              </a:rPr>
              <a:t>alignant</a:t>
            </a:r>
            <a:r>
              <a:rPr kumimoji="0" lang="en-US" b="1" i="0" u="none" strike="noStrike" kern="0" cap="none" spc="0" normalizeH="0" noProof="0" dirty="0" smtClean="0">
                <a:ln>
                  <a:noFill/>
                </a:ln>
                <a:solidFill>
                  <a:schemeClr val="tx2"/>
                </a:solidFill>
                <a:effectLst/>
                <a:uLnTx/>
                <a:uFillTx/>
                <a:latin typeface="+mj-lt"/>
                <a:ea typeface="+mj-ea"/>
                <a:cs typeface="+mj-cs"/>
              </a:rPr>
              <a:t> </a:t>
            </a:r>
            <a:r>
              <a:rPr lang="en-US" b="1" kern="0" dirty="0" err="1" smtClean="0">
                <a:solidFill>
                  <a:schemeClr val="tx2"/>
                </a:solidFill>
                <a:latin typeface="+mj-lt"/>
                <a:ea typeface="+mj-ea"/>
                <a:cs typeface="+mj-cs"/>
              </a:rPr>
              <a:t>m</a:t>
            </a:r>
            <a:r>
              <a:rPr kumimoji="0" lang="en-US" b="1" i="0" u="none" strike="noStrike" kern="0" cap="none" spc="0" normalizeH="0" noProof="0" dirty="0" err="1" smtClean="0">
                <a:ln>
                  <a:noFill/>
                </a:ln>
                <a:solidFill>
                  <a:schemeClr val="tx2"/>
                </a:solidFill>
                <a:effectLst/>
                <a:uLnTx/>
                <a:uFillTx/>
                <a:latin typeface="+mj-lt"/>
                <a:ea typeface="+mj-ea"/>
                <a:cs typeface="+mj-cs"/>
              </a:rPr>
              <a:t>esothelial</a:t>
            </a:r>
            <a:r>
              <a:rPr kumimoji="0" lang="en-US" b="1" i="0" u="none" strike="noStrike" kern="0" cap="none" spc="0" normalizeH="0" noProof="0" dirty="0" smtClean="0">
                <a:ln>
                  <a:noFill/>
                </a:ln>
                <a:solidFill>
                  <a:schemeClr val="tx2"/>
                </a:solidFill>
                <a:effectLst/>
                <a:uLnTx/>
                <a:uFillTx/>
                <a:latin typeface="+mj-lt"/>
                <a:ea typeface="+mj-ea"/>
                <a:cs typeface="+mj-cs"/>
              </a:rPr>
              <a:t> Cells</a:t>
            </a:r>
            <a:endParaRPr kumimoji="0" lang="en-US" b="1" i="0" u="none" strike="noStrike" kern="0" cap="none" spc="0" normalizeH="0" baseline="0" noProof="0" dirty="0">
              <a:ln>
                <a:noFill/>
              </a:ln>
              <a:solidFill>
                <a:schemeClr val="tx2"/>
              </a:solidFill>
              <a:effectLst/>
              <a:uLnTx/>
              <a:uFillTx/>
              <a:latin typeface="+mj-lt"/>
              <a:ea typeface="+mj-ea"/>
              <a:cs typeface="+mj-cs"/>
            </a:endParaRPr>
          </a:p>
        </p:txBody>
      </p:sp>
      <p:grpSp>
        <p:nvGrpSpPr>
          <p:cNvPr id="11" name="Gruppieren 10"/>
          <p:cNvGrpSpPr/>
          <p:nvPr/>
        </p:nvGrpSpPr>
        <p:grpSpPr>
          <a:xfrm>
            <a:off x="4499992" y="1556792"/>
            <a:ext cx="4644008" cy="4915708"/>
            <a:chOff x="4572000" y="1681644"/>
            <a:chExt cx="4500968" cy="4699684"/>
          </a:xfrm>
        </p:grpSpPr>
        <p:pic>
          <p:nvPicPr>
            <p:cNvPr id="5" name="Picture 45" descr="Picture1.png"/>
            <p:cNvPicPr>
              <a:picLocks noChangeAspect="1"/>
            </p:cNvPicPr>
            <p:nvPr/>
          </p:nvPicPr>
          <p:blipFill>
            <a:blip r:embed="rId3" cstate="print"/>
            <a:stretch>
              <a:fillRect/>
            </a:stretch>
          </p:blipFill>
          <p:spPr>
            <a:xfrm>
              <a:off x="4644008" y="2204864"/>
              <a:ext cx="4428960" cy="1701228"/>
            </a:xfrm>
            <a:prstGeom prst="rect">
              <a:avLst/>
            </a:prstGeom>
          </p:spPr>
        </p:pic>
        <p:pic>
          <p:nvPicPr>
            <p:cNvPr id="7" name="Picture 46" descr="Picture1.png"/>
            <p:cNvPicPr>
              <a:picLocks noChangeAspect="1"/>
            </p:cNvPicPr>
            <p:nvPr/>
          </p:nvPicPr>
          <p:blipFill>
            <a:blip r:embed="rId4" cstate="print"/>
            <a:stretch>
              <a:fillRect/>
            </a:stretch>
          </p:blipFill>
          <p:spPr>
            <a:xfrm>
              <a:off x="4572000" y="4649270"/>
              <a:ext cx="4375596" cy="1732058"/>
            </a:xfrm>
            <a:prstGeom prst="rect">
              <a:avLst/>
            </a:prstGeom>
          </p:spPr>
        </p:pic>
        <p:sp>
          <p:nvSpPr>
            <p:cNvPr id="10" name="Textfeld 9"/>
            <p:cNvSpPr txBox="1"/>
            <p:nvPr/>
          </p:nvSpPr>
          <p:spPr>
            <a:xfrm>
              <a:off x="5004048" y="1681644"/>
              <a:ext cx="3744416" cy="500227"/>
            </a:xfrm>
            <a:prstGeom prst="rect">
              <a:avLst/>
            </a:prstGeom>
            <a:noFill/>
          </p:spPr>
          <p:txBody>
            <a:bodyPr wrap="square" rtlCol="0">
              <a:spAutoFit/>
            </a:bodyPr>
            <a:lstStyle/>
            <a:p>
              <a:pPr algn="ctr"/>
              <a:r>
                <a:rPr lang="de-CH" sz="1400" b="1" dirty="0" err="1" smtClean="0"/>
                <a:t>Increased</a:t>
              </a:r>
              <a:r>
                <a:rPr lang="de-CH" sz="1400" b="1" dirty="0" smtClean="0"/>
                <a:t> </a:t>
              </a:r>
              <a:r>
                <a:rPr lang="de-CH" sz="1400" b="1" dirty="0" err="1" smtClean="0"/>
                <a:t>levels</a:t>
              </a:r>
              <a:r>
                <a:rPr lang="de-CH" sz="1400" b="1" dirty="0" smtClean="0"/>
                <a:t> </a:t>
              </a:r>
              <a:r>
                <a:rPr lang="de-CH" sz="1400" b="1" dirty="0" err="1" smtClean="0"/>
                <a:t>of</a:t>
              </a:r>
              <a:r>
                <a:rPr lang="de-CH" sz="1400" b="1" dirty="0" smtClean="0"/>
                <a:t> </a:t>
              </a:r>
              <a:r>
                <a:rPr lang="de-CH" sz="1400" b="1" dirty="0" err="1" smtClean="0"/>
                <a:t>uPAR</a:t>
              </a:r>
              <a:r>
                <a:rPr lang="de-CH" sz="1400" b="1" dirty="0" smtClean="0"/>
                <a:t>, ABCG2 </a:t>
              </a:r>
              <a:r>
                <a:rPr lang="de-CH" sz="1400" b="1" dirty="0" err="1" smtClean="0"/>
                <a:t>and</a:t>
              </a:r>
              <a:r>
                <a:rPr lang="de-CH" sz="1400" b="1" dirty="0" smtClean="0"/>
                <a:t> CD133 in </a:t>
              </a:r>
              <a:r>
                <a:rPr lang="de-CH" sz="1400" b="1" dirty="0" err="1" smtClean="0"/>
                <a:t>cisplatin</a:t>
              </a:r>
              <a:r>
                <a:rPr lang="de-CH" sz="1400" b="1" dirty="0" smtClean="0"/>
                <a:t> –</a:t>
              </a:r>
              <a:r>
                <a:rPr lang="de-CH" sz="1400" b="1" dirty="0" err="1" smtClean="0"/>
                <a:t>resistant</a:t>
              </a:r>
              <a:r>
                <a:rPr lang="de-CH" sz="1400" b="1" dirty="0" smtClean="0"/>
                <a:t> </a:t>
              </a:r>
              <a:r>
                <a:rPr lang="de-CH" sz="1400" b="1" dirty="0" err="1" smtClean="0"/>
                <a:t>cells</a:t>
              </a:r>
              <a:endParaRPr lang="de-DE" sz="1400" b="1" dirty="0"/>
            </a:p>
          </p:txBody>
        </p:sp>
        <p:sp>
          <p:nvSpPr>
            <p:cNvPr id="13" name="Textfeld 12"/>
            <p:cNvSpPr txBox="1"/>
            <p:nvPr/>
          </p:nvSpPr>
          <p:spPr>
            <a:xfrm>
              <a:off x="4860032" y="4278822"/>
              <a:ext cx="4067944" cy="294252"/>
            </a:xfrm>
            <a:prstGeom prst="rect">
              <a:avLst/>
            </a:prstGeom>
            <a:noFill/>
          </p:spPr>
          <p:txBody>
            <a:bodyPr wrap="square" rtlCol="0">
              <a:spAutoFit/>
            </a:bodyPr>
            <a:lstStyle/>
            <a:p>
              <a:pPr algn="ctr"/>
              <a:r>
                <a:rPr lang="de-CH" sz="1400" b="1" dirty="0" err="1" smtClean="0"/>
                <a:t>Pemetrexed-resistant</a:t>
              </a:r>
              <a:r>
                <a:rPr lang="de-CH" sz="1400" b="1" dirty="0" smtClean="0"/>
                <a:t> </a:t>
              </a:r>
              <a:r>
                <a:rPr lang="de-CH" sz="1400" b="1" dirty="0" err="1" smtClean="0"/>
                <a:t>cells</a:t>
              </a:r>
              <a:endParaRPr lang="de-DE" sz="1400" b="1" dirty="0"/>
            </a:p>
          </p:txBody>
        </p:sp>
      </p:grpSp>
      <p:sp>
        <p:nvSpPr>
          <p:cNvPr id="14" name="Rechteck 13"/>
          <p:cNvSpPr/>
          <p:nvPr/>
        </p:nvSpPr>
        <p:spPr>
          <a:xfrm>
            <a:off x="7524328" y="6453336"/>
            <a:ext cx="1619672" cy="400110"/>
          </a:xfrm>
          <a:prstGeom prst="rect">
            <a:avLst/>
          </a:prstGeom>
        </p:spPr>
        <p:txBody>
          <a:bodyPr wrap="square">
            <a:spAutoFit/>
          </a:bodyPr>
          <a:lstStyle/>
          <a:p>
            <a:r>
              <a:rPr lang="de-DE" sz="1000" dirty="0" smtClean="0"/>
              <a:t>Cortes-</a:t>
            </a:r>
            <a:r>
              <a:rPr lang="de-DE" sz="1000" dirty="0" err="1" smtClean="0"/>
              <a:t>Dericks</a:t>
            </a:r>
            <a:r>
              <a:rPr lang="de-DE" sz="1000" dirty="0" smtClean="0"/>
              <a:t> L, et al.</a:t>
            </a:r>
          </a:p>
          <a:p>
            <a:r>
              <a:rPr lang="de-DE" sz="1000" dirty="0" smtClean="0"/>
              <a:t> </a:t>
            </a:r>
            <a:r>
              <a:rPr lang="de-DE" sz="1000" dirty="0" err="1" smtClean="0"/>
              <a:t>Int</a:t>
            </a:r>
            <a:r>
              <a:rPr lang="de-DE" sz="1000" dirty="0" smtClean="0"/>
              <a:t> J </a:t>
            </a:r>
            <a:r>
              <a:rPr lang="de-DE" sz="1000" dirty="0" err="1" smtClean="0"/>
              <a:t>Oncol</a:t>
            </a:r>
            <a:r>
              <a:rPr lang="de-DE" sz="1000" dirty="0" smtClean="0"/>
              <a:t>. 2010 Aug;37(2)</a:t>
            </a:r>
          </a:p>
        </p:txBody>
      </p:sp>
      <p:sp>
        <p:nvSpPr>
          <p:cNvPr id="15" name="Textfeld 14"/>
          <p:cNvSpPr txBox="1"/>
          <p:nvPr/>
        </p:nvSpPr>
        <p:spPr>
          <a:xfrm>
            <a:off x="0" y="6382489"/>
            <a:ext cx="4427984" cy="430887"/>
          </a:xfrm>
          <a:prstGeom prst="rect">
            <a:avLst/>
          </a:prstGeom>
          <a:noFill/>
        </p:spPr>
        <p:txBody>
          <a:bodyPr wrap="square" rtlCol="0">
            <a:spAutoFit/>
          </a:bodyPr>
          <a:lstStyle/>
          <a:p>
            <a:r>
              <a:rPr lang="de-CH" sz="1100" b="1" dirty="0" smtClean="0"/>
              <a:t>H28, H2052, MSTO211H </a:t>
            </a:r>
            <a:r>
              <a:rPr lang="de-CH" sz="1100" dirty="0" smtClean="0"/>
              <a:t>– </a:t>
            </a:r>
            <a:r>
              <a:rPr lang="de-CH" sz="1100" dirty="0" err="1" smtClean="0"/>
              <a:t>malignant</a:t>
            </a:r>
            <a:r>
              <a:rPr lang="de-CH" sz="1100" dirty="0" smtClean="0"/>
              <a:t> </a:t>
            </a:r>
            <a:r>
              <a:rPr lang="de-CH" sz="1100" dirty="0" err="1" smtClean="0"/>
              <a:t>pleural</a:t>
            </a:r>
            <a:r>
              <a:rPr lang="de-CH" sz="1100" dirty="0" smtClean="0"/>
              <a:t> </a:t>
            </a:r>
            <a:r>
              <a:rPr lang="de-CH" sz="1100" dirty="0" err="1" smtClean="0"/>
              <a:t>mesothelioma</a:t>
            </a:r>
            <a:r>
              <a:rPr lang="de-CH" sz="1100" dirty="0" smtClean="0"/>
              <a:t> </a:t>
            </a:r>
            <a:r>
              <a:rPr lang="de-CH" sz="1100" dirty="0" err="1" smtClean="0"/>
              <a:t>cell</a:t>
            </a:r>
            <a:r>
              <a:rPr lang="de-CH" sz="1100" dirty="0" smtClean="0"/>
              <a:t> </a:t>
            </a:r>
            <a:r>
              <a:rPr lang="de-CH" sz="1100" dirty="0" err="1" smtClean="0"/>
              <a:t>lines</a:t>
            </a:r>
            <a:endParaRPr lang="de-CH" sz="1100" dirty="0" smtClean="0"/>
          </a:p>
          <a:p>
            <a:r>
              <a:rPr lang="de-CH" sz="1100" b="1" dirty="0" smtClean="0"/>
              <a:t>MPM-</a:t>
            </a:r>
            <a:r>
              <a:rPr lang="de-CH" sz="1100" dirty="0" smtClean="0"/>
              <a:t> </a:t>
            </a:r>
            <a:r>
              <a:rPr lang="de-CH" sz="1100" dirty="0" err="1" smtClean="0"/>
              <a:t>malignant</a:t>
            </a:r>
            <a:r>
              <a:rPr lang="de-CH" sz="1100" dirty="0" smtClean="0"/>
              <a:t> </a:t>
            </a:r>
            <a:r>
              <a:rPr lang="de-CH" sz="1100" dirty="0" err="1" smtClean="0"/>
              <a:t>pleural</a:t>
            </a:r>
            <a:r>
              <a:rPr lang="de-CH" sz="1100" dirty="0" smtClean="0"/>
              <a:t> </a:t>
            </a:r>
            <a:r>
              <a:rPr lang="de-CH" sz="1100" dirty="0" err="1" smtClean="0"/>
              <a:t>mesothelioma</a:t>
            </a:r>
            <a:r>
              <a:rPr lang="de-CH" sz="1100" dirty="0" smtClean="0"/>
              <a:t> </a:t>
            </a:r>
            <a:endParaRPr lang="de-DE" sz="1100" dirty="0"/>
          </a:p>
        </p:txBody>
      </p:sp>
      <p:pic>
        <p:nvPicPr>
          <p:cNvPr id="33" name="Picture 42" descr="Picture1.png"/>
          <p:cNvPicPr>
            <a:picLocks noChangeAspect="1"/>
          </p:cNvPicPr>
          <p:nvPr/>
        </p:nvPicPr>
        <p:blipFill>
          <a:blip r:embed="rId5" cstate="print"/>
          <a:stretch>
            <a:fillRect/>
          </a:stretch>
        </p:blipFill>
        <p:spPr>
          <a:xfrm>
            <a:off x="179512" y="3210228"/>
            <a:ext cx="4125138" cy="2202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el 105"/>
          <p:cNvSpPr>
            <a:spLocks noGrp="1"/>
          </p:cNvSpPr>
          <p:nvPr>
            <p:ph type="title"/>
          </p:nvPr>
        </p:nvSpPr>
        <p:spPr/>
        <p:txBody>
          <a:bodyPr>
            <a:normAutofit fontScale="90000"/>
          </a:bodyPr>
          <a:lstStyle/>
          <a:p>
            <a:pPr algn="ctr"/>
            <a:r>
              <a:rPr lang="de-CH" sz="3600" dirty="0" err="1" smtClean="0">
                <a:solidFill>
                  <a:srgbClr val="FFC000"/>
                </a:solidFill>
              </a:rPr>
              <a:t>Reliability</a:t>
            </a:r>
            <a:r>
              <a:rPr lang="de-CH" sz="3600" dirty="0" smtClean="0">
                <a:solidFill>
                  <a:srgbClr val="FFC000"/>
                </a:solidFill>
              </a:rPr>
              <a:t> </a:t>
            </a:r>
            <a:r>
              <a:rPr lang="de-CH" sz="3600" dirty="0" err="1" smtClean="0">
                <a:solidFill>
                  <a:srgbClr val="FFC000"/>
                </a:solidFill>
              </a:rPr>
              <a:t>of</a:t>
            </a:r>
            <a:r>
              <a:rPr lang="de-CH" sz="3600" dirty="0" smtClean="0">
                <a:solidFill>
                  <a:srgbClr val="FFC000"/>
                </a:solidFill>
              </a:rPr>
              <a:t> ALDH </a:t>
            </a:r>
            <a:r>
              <a:rPr lang="de-CH" sz="3600" dirty="0" err="1" smtClean="0">
                <a:solidFill>
                  <a:srgbClr val="FFC000"/>
                </a:solidFill>
              </a:rPr>
              <a:t>to</a:t>
            </a:r>
            <a:r>
              <a:rPr lang="de-CH" sz="3600" dirty="0" smtClean="0">
                <a:solidFill>
                  <a:srgbClr val="FFC000"/>
                </a:solidFill>
              </a:rPr>
              <a:t> </a:t>
            </a:r>
            <a:r>
              <a:rPr lang="de-CH" sz="3600" dirty="0" err="1" smtClean="0">
                <a:solidFill>
                  <a:srgbClr val="FFC000"/>
                </a:solidFill>
              </a:rPr>
              <a:t>demarcate</a:t>
            </a:r>
            <a:r>
              <a:rPr lang="de-CH" sz="3600" dirty="0" smtClean="0">
                <a:solidFill>
                  <a:srgbClr val="FFC000"/>
                </a:solidFill>
              </a:rPr>
              <a:t> a CSC </a:t>
            </a:r>
            <a:r>
              <a:rPr lang="de-CH" sz="3600" dirty="0" err="1" smtClean="0">
                <a:solidFill>
                  <a:srgbClr val="FFC000"/>
                </a:solidFill>
              </a:rPr>
              <a:t>from</a:t>
            </a:r>
            <a:r>
              <a:rPr lang="de-CH" sz="3600" dirty="0" smtClean="0">
                <a:solidFill>
                  <a:srgbClr val="FFC000"/>
                </a:solidFill>
              </a:rPr>
              <a:t> non-CSC </a:t>
            </a:r>
            <a:r>
              <a:rPr lang="de-CH" sz="3600" dirty="0" err="1" smtClean="0">
                <a:solidFill>
                  <a:srgbClr val="FFC000"/>
                </a:solidFill>
              </a:rPr>
              <a:t>subpopulation</a:t>
            </a:r>
            <a:r>
              <a:rPr lang="de-CH" sz="3600" dirty="0" smtClean="0">
                <a:solidFill>
                  <a:srgbClr val="FFC000"/>
                </a:solidFill>
              </a:rPr>
              <a:t> in </a:t>
            </a:r>
            <a:r>
              <a:rPr lang="de-CH" sz="3600" dirty="0" err="1" smtClean="0">
                <a:solidFill>
                  <a:srgbClr val="FFC000"/>
                </a:solidFill>
              </a:rPr>
              <a:t>malignant</a:t>
            </a:r>
            <a:r>
              <a:rPr lang="de-CH" sz="3600" dirty="0" smtClean="0">
                <a:solidFill>
                  <a:srgbClr val="FFC000"/>
                </a:solidFill>
              </a:rPr>
              <a:t> </a:t>
            </a:r>
            <a:r>
              <a:rPr lang="de-CH" sz="3600" dirty="0" err="1" smtClean="0">
                <a:solidFill>
                  <a:srgbClr val="FFC000"/>
                </a:solidFill>
              </a:rPr>
              <a:t>pleural</a:t>
            </a:r>
            <a:r>
              <a:rPr lang="de-CH" sz="3600" dirty="0" smtClean="0">
                <a:solidFill>
                  <a:srgbClr val="FFC000"/>
                </a:solidFill>
              </a:rPr>
              <a:t> </a:t>
            </a:r>
            <a:r>
              <a:rPr lang="de-CH" sz="3600" dirty="0" err="1" smtClean="0">
                <a:solidFill>
                  <a:srgbClr val="FFC000"/>
                </a:solidFill>
              </a:rPr>
              <a:t>mesothelioma</a:t>
            </a:r>
            <a:r>
              <a:rPr lang="de-CH" sz="3600" dirty="0" smtClean="0">
                <a:solidFill>
                  <a:srgbClr val="FFC000"/>
                </a:solidFill>
              </a:rPr>
              <a:t> </a:t>
            </a:r>
            <a:r>
              <a:rPr lang="de-CH" sz="3600" dirty="0" err="1" smtClean="0">
                <a:solidFill>
                  <a:srgbClr val="FFC000"/>
                </a:solidFill>
              </a:rPr>
              <a:t>cells</a:t>
            </a:r>
            <a:endParaRPr lang="de-DE" sz="3600" dirty="0">
              <a:solidFill>
                <a:srgbClr val="FFC000"/>
              </a:solidFill>
            </a:endParaRPr>
          </a:p>
        </p:txBody>
      </p:sp>
      <p:grpSp>
        <p:nvGrpSpPr>
          <p:cNvPr id="3" name="Gruppieren 100"/>
          <p:cNvGrpSpPr/>
          <p:nvPr/>
        </p:nvGrpSpPr>
        <p:grpSpPr>
          <a:xfrm>
            <a:off x="827584" y="6165304"/>
            <a:ext cx="3134424" cy="318545"/>
            <a:chOff x="4744952" y="6078369"/>
            <a:chExt cx="2714461" cy="338554"/>
          </a:xfrm>
        </p:grpSpPr>
        <p:cxnSp>
          <p:nvCxnSpPr>
            <p:cNvPr id="93" name="Straight Arrow Connector 54"/>
            <p:cNvCxnSpPr/>
            <p:nvPr/>
          </p:nvCxnSpPr>
          <p:spPr>
            <a:xfrm flipV="1">
              <a:off x="5257132" y="6237313"/>
              <a:ext cx="2202281" cy="59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68"/>
            <p:cNvSpPr txBox="1"/>
            <p:nvPr/>
          </p:nvSpPr>
          <p:spPr>
            <a:xfrm>
              <a:off x="4744952" y="6078369"/>
              <a:ext cx="718939" cy="338554"/>
            </a:xfrm>
            <a:prstGeom prst="rect">
              <a:avLst/>
            </a:prstGeom>
            <a:noFill/>
          </p:spPr>
          <p:txBody>
            <a:bodyPr wrap="square" rtlCol="0">
              <a:spAutoFit/>
            </a:bodyPr>
            <a:lstStyle/>
            <a:p>
              <a:r>
                <a:rPr lang="de-CH" sz="1400" b="1" dirty="0" smtClean="0"/>
                <a:t>ALDH</a:t>
              </a:r>
              <a:endParaRPr lang="de-CH" sz="1400" b="1" dirty="0"/>
            </a:p>
          </p:txBody>
        </p:sp>
      </p:grpSp>
      <p:grpSp>
        <p:nvGrpSpPr>
          <p:cNvPr id="74" name="Gruppieren 73"/>
          <p:cNvGrpSpPr/>
          <p:nvPr/>
        </p:nvGrpSpPr>
        <p:grpSpPr>
          <a:xfrm>
            <a:off x="451708" y="1484785"/>
            <a:ext cx="3748098" cy="4667303"/>
            <a:chOff x="185777" y="1484784"/>
            <a:chExt cx="3904269" cy="4861774"/>
          </a:xfrm>
        </p:grpSpPr>
        <p:grpSp>
          <p:nvGrpSpPr>
            <p:cNvPr id="4" name="Gruppieren 53"/>
            <p:cNvGrpSpPr/>
            <p:nvPr/>
          </p:nvGrpSpPr>
          <p:grpSpPr>
            <a:xfrm>
              <a:off x="599052" y="1937572"/>
              <a:ext cx="3354091" cy="1495637"/>
              <a:chOff x="4211960" y="1479379"/>
              <a:chExt cx="3528393" cy="1589581"/>
            </a:xfrm>
          </p:grpSpPr>
          <p:grpSp>
            <p:nvGrpSpPr>
              <p:cNvPr id="5" name="Gruppieren 57"/>
              <p:cNvGrpSpPr/>
              <p:nvPr/>
            </p:nvGrpSpPr>
            <p:grpSpPr>
              <a:xfrm>
                <a:off x="5990062" y="1479379"/>
                <a:ext cx="1750291" cy="1589581"/>
                <a:chOff x="3779912" y="545910"/>
                <a:chExt cx="1400235" cy="1356354"/>
              </a:xfrm>
            </p:grpSpPr>
            <p:pic>
              <p:nvPicPr>
                <p:cNvPr id="59" name="Picture 8"/>
                <p:cNvPicPr>
                  <a:picLocks noChangeAspect="1" noChangeArrowheads="1"/>
                </p:cNvPicPr>
                <p:nvPr/>
              </p:nvPicPr>
              <p:blipFill>
                <a:blip r:embed="rId3" cstate="print"/>
                <a:srcRect l="12132" t="8224" r="6175" b="12803"/>
                <a:stretch>
                  <a:fillRect/>
                </a:stretch>
              </p:blipFill>
              <p:spPr bwMode="auto">
                <a:xfrm>
                  <a:off x="3779912" y="545910"/>
                  <a:ext cx="1351646" cy="1356354"/>
                </a:xfrm>
                <a:prstGeom prst="rect">
                  <a:avLst/>
                </a:prstGeom>
                <a:noFill/>
                <a:ln w="9525">
                  <a:noFill/>
                  <a:miter lim="800000"/>
                  <a:headEnd/>
                  <a:tailEnd/>
                </a:ln>
                <a:effectLst/>
              </p:spPr>
            </p:pic>
            <p:sp>
              <p:nvSpPr>
                <p:cNvPr id="61" name="TextBox 22"/>
                <p:cNvSpPr txBox="1"/>
                <p:nvPr/>
              </p:nvSpPr>
              <p:spPr>
                <a:xfrm>
                  <a:off x="4607503" y="620688"/>
                  <a:ext cx="572644" cy="276999"/>
                </a:xfrm>
                <a:prstGeom prst="rect">
                  <a:avLst/>
                </a:prstGeom>
                <a:noFill/>
              </p:spPr>
              <p:txBody>
                <a:bodyPr wrap="square" rtlCol="0">
                  <a:spAutoFit/>
                </a:bodyPr>
                <a:lstStyle/>
                <a:p>
                  <a:r>
                    <a:rPr lang="de-CH" sz="1200" b="1" dirty="0" smtClean="0"/>
                    <a:t>4.15%</a:t>
                  </a:r>
                  <a:endParaRPr lang="de-CH" sz="1200" b="1" dirty="0"/>
                </a:p>
              </p:txBody>
            </p:sp>
          </p:grpSp>
          <p:grpSp>
            <p:nvGrpSpPr>
              <p:cNvPr id="6" name="Gruppieren 56"/>
              <p:cNvGrpSpPr/>
              <p:nvPr/>
            </p:nvGrpSpPr>
            <p:grpSpPr>
              <a:xfrm>
                <a:off x="4211960" y="1513618"/>
                <a:ext cx="1710190" cy="1555342"/>
                <a:chOff x="1259632" y="476672"/>
                <a:chExt cx="1368152" cy="1327138"/>
              </a:xfrm>
            </p:grpSpPr>
            <p:pic>
              <p:nvPicPr>
                <p:cNvPr id="57" name="Picture 7"/>
                <p:cNvPicPr>
                  <a:picLocks noChangeAspect="1" noChangeArrowheads="1"/>
                </p:cNvPicPr>
                <p:nvPr/>
              </p:nvPicPr>
              <p:blipFill>
                <a:blip r:embed="rId4" cstate="print"/>
                <a:srcRect l="12846" t="9826" r="7087" b="12803"/>
                <a:stretch>
                  <a:fillRect/>
                </a:stretch>
              </p:blipFill>
              <p:spPr bwMode="auto">
                <a:xfrm>
                  <a:off x="1259632" y="476672"/>
                  <a:ext cx="1323046" cy="1327138"/>
                </a:xfrm>
                <a:prstGeom prst="rect">
                  <a:avLst/>
                </a:prstGeom>
                <a:noFill/>
                <a:ln w="9525">
                  <a:noFill/>
                  <a:miter lim="800000"/>
                  <a:headEnd/>
                  <a:tailEnd/>
                </a:ln>
                <a:effectLst/>
              </p:spPr>
            </p:pic>
            <p:sp>
              <p:nvSpPr>
                <p:cNvPr id="58" name="TextBox 27"/>
                <p:cNvSpPr txBox="1"/>
                <p:nvPr/>
              </p:nvSpPr>
              <p:spPr>
                <a:xfrm>
                  <a:off x="2017837" y="524154"/>
                  <a:ext cx="609947" cy="276999"/>
                </a:xfrm>
                <a:prstGeom prst="rect">
                  <a:avLst/>
                </a:prstGeom>
                <a:noFill/>
              </p:spPr>
              <p:txBody>
                <a:bodyPr wrap="square" rtlCol="0">
                  <a:spAutoFit/>
                </a:bodyPr>
                <a:lstStyle/>
                <a:p>
                  <a:r>
                    <a:rPr lang="de-CH" sz="1200" b="1" dirty="0" smtClean="0"/>
                    <a:t>0.02%</a:t>
                  </a:r>
                  <a:endParaRPr lang="de-CH" sz="1200" b="1" dirty="0"/>
                </a:p>
              </p:txBody>
            </p:sp>
          </p:grpSp>
        </p:grpSp>
        <p:grpSp>
          <p:nvGrpSpPr>
            <p:cNvPr id="7" name="Gruppieren 50"/>
            <p:cNvGrpSpPr/>
            <p:nvPr/>
          </p:nvGrpSpPr>
          <p:grpSpPr>
            <a:xfrm>
              <a:off x="599052" y="3258485"/>
              <a:ext cx="3422540" cy="1665274"/>
              <a:chOff x="4211960" y="2955270"/>
              <a:chExt cx="3600399" cy="1769874"/>
            </a:xfrm>
          </p:grpSpPr>
          <p:grpSp>
            <p:nvGrpSpPr>
              <p:cNvPr id="8" name="Gruppieren 104"/>
              <p:cNvGrpSpPr/>
              <p:nvPr/>
            </p:nvGrpSpPr>
            <p:grpSpPr>
              <a:xfrm>
                <a:off x="6056143" y="2955270"/>
                <a:ext cx="1756216" cy="1769874"/>
                <a:chOff x="6056148" y="3145934"/>
                <a:chExt cx="1448684" cy="1497600"/>
              </a:xfrm>
            </p:grpSpPr>
            <p:pic>
              <p:nvPicPr>
                <p:cNvPr id="77" name="Picture 6"/>
                <p:cNvPicPr>
                  <a:picLocks noChangeAspect="1" noChangeArrowheads="1"/>
                </p:cNvPicPr>
                <p:nvPr/>
              </p:nvPicPr>
              <p:blipFill>
                <a:blip r:embed="rId5" cstate="print"/>
                <a:srcRect l="12581" b="12941"/>
                <a:stretch>
                  <a:fillRect/>
                </a:stretch>
              </p:blipFill>
              <p:spPr bwMode="auto">
                <a:xfrm>
                  <a:off x="6056148" y="3145934"/>
                  <a:ext cx="1448683" cy="1497600"/>
                </a:xfrm>
                <a:prstGeom prst="rect">
                  <a:avLst/>
                </a:prstGeom>
                <a:noFill/>
                <a:ln w="9525">
                  <a:noFill/>
                  <a:miter lim="800000"/>
                  <a:headEnd/>
                  <a:tailEnd/>
                </a:ln>
                <a:effectLst/>
              </p:spPr>
            </p:pic>
            <p:sp>
              <p:nvSpPr>
                <p:cNvPr id="90" name="TextBox 30"/>
                <p:cNvSpPr txBox="1"/>
                <p:nvPr/>
              </p:nvSpPr>
              <p:spPr>
                <a:xfrm>
                  <a:off x="6977791" y="3337298"/>
                  <a:ext cx="527041" cy="276999"/>
                </a:xfrm>
                <a:prstGeom prst="rect">
                  <a:avLst/>
                </a:prstGeom>
                <a:noFill/>
              </p:spPr>
              <p:txBody>
                <a:bodyPr wrap="square" rtlCol="0">
                  <a:spAutoFit/>
                </a:bodyPr>
                <a:lstStyle/>
                <a:p>
                  <a:r>
                    <a:rPr lang="de-CH" sz="1200" b="1" dirty="0" smtClean="0"/>
                    <a:t>1.0%</a:t>
                  </a:r>
                  <a:endParaRPr lang="de-CH" sz="1200" b="1" dirty="0"/>
                </a:p>
              </p:txBody>
            </p:sp>
          </p:grpSp>
          <p:grpSp>
            <p:nvGrpSpPr>
              <p:cNvPr id="9" name="Gruppieren 103"/>
              <p:cNvGrpSpPr/>
              <p:nvPr/>
            </p:nvGrpSpPr>
            <p:grpSpPr>
              <a:xfrm>
                <a:off x="4211960" y="2955270"/>
                <a:ext cx="1746867" cy="1769874"/>
                <a:chOff x="4360608" y="3140968"/>
                <a:chExt cx="1440972" cy="1497600"/>
              </a:xfrm>
            </p:grpSpPr>
            <p:pic>
              <p:nvPicPr>
                <p:cNvPr id="76" name="Picture 5"/>
                <p:cNvPicPr>
                  <a:picLocks noChangeAspect="1" noChangeArrowheads="1"/>
                </p:cNvPicPr>
                <p:nvPr/>
              </p:nvPicPr>
              <p:blipFill>
                <a:blip r:embed="rId6" cstate="print"/>
                <a:srcRect l="12610" b="12504"/>
                <a:stretch>
                  <a:fillRect/>
                </a:stretch>
              </p:blipFill>
              <p:spPr bwMode="auto">
                <a:xfrm>
                  <a:off x="4360608" y="3140968"/>
                  <a:ext cx="1440972" cy="1497600"/>
                </a:xfrm>
                <a:prstGeom prst="rect">
                  <a:avLst/>
                </a:prstGeom>
                <a:noFill/>
                <a:ln w="9525">
                  <a:noFill/>
                  <a:miter lim="800000"/>
                  <a:headEnd/>
                  <a:tailEnd/>
                </a:ln>
                <a:effectLst/>
              </p:spPr>
            </p:pic>
            <p:sp>
              <p:nvSpPr>
                <p:cNvPr id="91" name="TextBox 34"/>
                <p:cNvSpPr txBox="1"/>
                <p:nvPr/>
              </p:nvSpPr>
              <p:spPr>
                <a:xfrm>
                  <a:off x="5166829" y="3322550"/>
                  <a:ext cx="599049" cy="276999"/>
                </a:xfrm>
                <a:prstGeom prst="rect">
                  <a:avLst/>
                </a:prstGeom>
                <a:noFill/>
              </p:spPr>
              <p:txBody>
                <a:bodyPr wrap="square" rtlCol="0">
                  <a:spAutoFit/>
                </a:bodyPr>
                <a:lstStyle/>
                <a:p>
                  <a:r>
                    <a:rPr lang="de-CH" sz="1200" b="1" dirty="0" smtClean="0"/>
                    <a:t>0.01%</a:t>
                  </a:r>
                  <a:endParaRPr lang="de-CH" sz="1200" b="1" dirty="0"/>
                </a:p>
              </p:txBody>
            </p:sp>
          </p:grpSp>
        </p:grpSp>
        <p:grpSp>
          <p:nvGrpSpPr>
            <p:cNvPr id="10" name="Gruppieren 47"/>
            <p:cNvGrpSpPr/>
            <p:nvPr/>
          </p:nvGrpSpPr>
          <p:grpSpPr>
            <a:xfrm>
              <a:off x="599052" y="4787536"/>
              <a:ext cx="3490994" cy="1559022"/>
              <a:chOff x="4211960" y="4724380"/>
              <a:chExt cx="3672411" cy="1656948"/>
            </a:xfrm>
          </p:grpSpPr>
          <p:grpSp>
            <p:nvGrpSpPr>
              <p:cNvPr id="11" name="Gruppieren 102"/>
              <p:cNvGrpSpPr/>
              <p:nvPr/>
            </p:nvGrpSpPr>
            <p:grpSpPr>
              <a:xfrm>
                <a:off x="6084170" y="4730972"/>
                <a:ext cx="1800201" cy="1650356"/>
                <a:chOff x="6090245" y="4542155"/>
                <a:chExt cx="1463578" cy="1497600"/>
              </a:xfrm>
            </p:grpSpPr>
            <p:pic>
              <p:nvPicPr>
                <p:cNvPr id="71" name="Picture 4"/>
                <p:cNvPicPr>
                  <a:picLocks noChangeAspect="1" noChangeArrowheads="1"/>
                </p:cNvPicPr>
                <p:nvPr/>
              </p:nvPicPr>
              <p:blipFill>
                <a:blip r:embed="rId7" cstate="print"/>
                <a:srcRect l="12990" b="12883"/>
                <a:stretch>
                  <a:fillRect/>
                </a:stretch>
              </p:blipFill>
              <p:spPr bwMode="auto">
                <a:xfrm>
                  <a:off x="6090245" y="4542155"/>
                  <a:ext cx="1440954" cy="1497600"/>
                </a:xfrm>
                <a:prstGeom prst="rect">
                  <a:avLst/>
                </a:prstGeom>
                <a:noFill/>
                <a:ln w="9525">
                  <a:noFill/>
                  <a:miter lim="800000"/>
                  <a:headEnd/>
                  <a:tailEnd/>
                </a:ln>
                <a:effectLst/>
              </p:spPr>
            </p:pic>
            <p:sp>
              <p:nvSpPr>
                <p:cNvPr id="75" name="TextBox 32"/>
                <p:cNvSpPr txBox="1"/>
                <p:nvPr/>
              </p:nvSpPr>
              <p:spPr>
                <a:xfrm>
                  <a:off x="6927722" y="4725017"/>
                  <a:ext cx="626101" cy="276999"/>
                </a:xfrm>
                <a:prstGeom prst="rect">
                  <a:avLst/>
                </a:prstGeom>
                <a:noFill/>
              </p:spPr>
              <p:txBody>
                <a:bodyPr wrap="square" rtlCol="0">
                  <a:spAutoFit/>
                </a:bodyPr>
                <a:lstStyle/>
                <a:p>
                  <a:r>
                    <a:rPr lang="de-CH" sz="1200" b="1" dirty="0" smtClean="0"/>
                    <a:t>12.5%</a:t>
                  </a:r>
                  <a:endParaRPr lang="de-CH" sz="1200" b="1" dirty="0"/>
                </a:p>
              </p:txBody>
            </p:sp>
          </p:grpSp>
          <p:grpSp>
            <p:nvGrpSpPr>
              <p:cNvPr id="12" name="Gruppieren 101"/>
              <p:cNvGrpSpPr/>
              <p:nvPr/>
            </p:nvGrpSpPr>
            <p:grpSpPr>
              <a:xfrm>
                <a:off x="4211960" y="4724380"/>
                <a:ext cx="1771200" cy="1656948"/>
                <a:chOff x="4372347" y="4509120"/>
                <a:chExt cx="1440000" cy="1503583"/>
              </a:xfrm>
            </p:grpSpPr>
            <p:pic>
              <p:nvPicPr>
                <p:cNvPr id="69" name="Picture 3"/>
                <p:cNvPicPr>
                  <a:picLocks noChangeAspect="1" noChangeArrowheads="1"/>
                </p:cNvPicPr>
                <p:nvPr/>
              </p:nvPicPr>
              <p:blipFill>
                <a:blip r:embed="rId8" cstate="print"/>
                <a:srcRect l="12779" b="12266"/>
                <a:stretch>
                  <a:fillRect/>
                </a:stretch>
              </p:blipFill>
              <p:spPr bwMode="auto">
                <a:xfrm>
                  <a:off x="4372347" y="4509120"/>
                  <a:ext cx="1440000" cy="1503583"/>
                </a:xfrm>
                <a:prstGeom prst="rect">
                  <a:avLst/>
                </a:prstGeom>
                <a:noFill/>
                <a:ln w="9525">
                  <a:noFill/>
                  <a:miter lim="800000"/>
                  <a:headEnd/>
                  <a:tailEnd/>
                </a:ln>
                <a:effectLst/>
              </p:spPr>
            </p:pic>
            <p:sp>
              <p:nvSpPr>
                <p:cNvPr id="92" name="TextBox 35"/>
                <p:cNvSpPr txBox="1"/>
                <p:nvPr/>
              </p:nvSpPr>
              <p:spPr>
                <a:xfrm>
                  <a:off x="5142874" y="4733701"/>
                  <a:ext cx="599049" cy="276999"/>
                </a:xfrm>
                <a:prstGeom prst="rect">
                  <a:avLst/>
                </a:prstGeom>
                <a:noFill/>
              </p:spPr>
              <p:txBody>
                <a:bodyPr wrap="square" rtlCol="0">
                  <a:spAutoFit/>
                </a:bodyPr>
                <a:lstStyle/>
                <a:p>
                  <a:r>
                    <a:rPr lang="de-CH" sz="1200" b="1" dirty="0" smtClean="0"/>
                    <a:t>0.01%</a:t>
                  </a:r>
                  <a:endParaRPr lang="de-CH" sz="1200" b="1" dirty="0"/>
                </a:p>
              </p:txBody>
            </p:sp>
          </p:grpSp>
        </p:grpSp>
        <p:grpSp>
          <p:nvGrpSpPr>
            <p:cNvPr id="13" name="Group 78"/>
            <p:cNvGrpSpPr/>
            <p:nvPr/>
          </p:nvGrpSpPr>
          <p:grpSpPr>
            <a:xfrm>
              <a:off x="185777" y="2078162"/>
              <a:ext cx="338554" cy="3929636"/>
              <a:chOff x="2243396" y="179512"/>
              <a:chExt cx="356148" cy="4176464"/>
            </a:xfrm>
          </p:grpSpPr>
          <p:cxnSp>
            <p:nvCxnSpPr>
              <p:cNvPr id="99" name="Straight Arrow Connector 42"/>
              <p:cNvCxnSpPr/>
              <p:nvPr/>
            </p:nvCxnSpPr>
            <p:spPr>
              <a:xfrm flipV="1">
                <a:off x="2434979" y="179512"/>
                <a:ext cx="9429" cy="2043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47"/>
              <p:cNvSpPr txBox="1"/>
              <p:nvPr/>
            </p:nvSpPr>
            <p:spPr>
              <a:xfrm rot="16200000">
                <a:off x="1269343" y="3025775"/>
                <a:ext cx="2304254" cy="356148"/>
              </a:xfrm>
              <a:prstGeom prst="rect">
                <a:avLst/>
              </a:prstGeom>
              <a:noFill/>
            </p:spPr>
            <p:txBody>
              <a:bodyPr wrap="square" rtlCol="0">
                <a:spAutoFit/>
              </a:bodyPr>
              <a:lstStyle/>
              <a:p>
                <a:r>
                  <a:rPr lang="de-CH" sz="1600" b="1" dirty="0" smtClean="0"/>
                  <a:t>Side scatter (SSC-A)</a:t>
                </a:r>
                <a:endParaRPr lang="de-CH" sz="1600" b="1" dirty="0"/>
              </a:p>
            </p:txBody>
          </p:sp>
        </p:grpSp>
        <p:sp>
          <p:nvSpPr>
            <p:cNvPr id="56" name="Textfeld 55"/>
            <p:cNvSpPr txBox="1"/>
            <p:nvPr/>
          </p:nvSpPr>
          <p:spPr>
            <a:xfrm>
              <a:off x="1557363" y="1484784"/>
              <a:ext cx="2053704" cy="400110"/>
            </a:xfrm>
            <a:prstGeom prst="rect">
              <a:avLst/>
            </a:prstGeom>
            <a:noFill/>
          </p:spPr>
          <p:txBody>
            <a:bodyPr wrap="square" rtlCol="0">
              <a:spAutoFit/>
            </a:bodyPr>
            <a:lstStyle/>
            <a:p>
              <a:r>
                <a:rPr lang="de-CH" sz="2000" b="1" dirty="0" smtClean="0"/>
                <a:t>ALDH </a:t>
              </a:r>
              <a:r>
                <a:rPr lang="de-CH" sz="2000" b="1" dirty="0" err="1" smtClean="0"/>
                <a:t>activity</a:t>
              </a:r>
              <a:r>
                <a:rPr lang="de-CH" sz="2000" b="1" dirty="0" smtClean="0"/>
                <a:t> </a:t>
              </a:r>
              <a:endParaRPr lang="de-DE" sz="2000" b="1" dirty="0"/>
            </a:p>
          </p:txBody>
        </p:sp>
        <p:sp>
          <p:nvSpPr>
            <p:cNvPr id="62" name="Textfeld 61"/>
            <p:cNvSpPr txBox="1"/>
            <p:nvPr/>
          </p:nvSpPr>
          <p:spPr>
            <a:xfrm>
              <a:off x="804404" y="2010410"/>
              <a:ext cx="821410" cy="289587"/>
            </a:xfrm>
            <a:prstGeom prst="rect">
              <a:avLst/>
            </a:prstGeom>
            <a:noFill/>
          </p:spPr>
          <p:txBody>
            <a:bodyPr wrap="square" rtlCol="0">
              <a:spAutoFit/>
            </a:bodyPr>
            <a:lstStyle/>
            <a:p>
              <a:r>
                <a:rPr lang="de-CH" sz="1400" b="1" dirty="0" smtClean="0"/>
                <a:t>+DEAB</a:t>
              </a:r>
              <a:endParaRPr lang="de-DE" sz="1400" b="1" dirty="0"/>
            </a:p>
          </p:txBody>
        </p:sp>
        <p:sp>
          <p:nvSpPr>
            <p:cNvPr id="63" name="Textfeld 62"/>
            <p:cNvSpPr txBox="1"/>
            <p:nvPr/>
          </p:nvSpPr>
          <p:spPr>
            <a:xfrm>
              <a:off x="2515674" y="2010410"/>
              <a:ext cx="821410" cy="289587"/>
            </a:xfrm>
            <a:prstGeom prst="rect">
              <a:avLst/>
            </a:prstGeom>
            <a:noFill/>
          </p:spPr>
          <p:txBody>
            <a:bodyPr wrap="square" rtlCol="0">
              <a:spAutoFit/>
            </a:bodyPr>
            <a:lstStyle/>
            <a:p>
              <a:r>
                <a:rPr lang="de-CH" sz="1400" b="1" dirty="0" smtClean="0"/>
                <a:t>- DEAB</a:t>
              </a:r>
              <a:endParaRPr lang="de-DE" sz="1400" b="1" dirty="0"/>
            </a:p>
          </p:txBody>
        </p:sp>
        <p:sp>
          <p:nvSpPr>
            <p:cNvPr id="64" name="TextBox 2"/>
            <p:cNvSpPr txBox="1"/>
            <p:nvPr/>
          </p:nvSpPr>
          <p:spPr>
            <a:xfrm>
              <a:off x="752172" y="1709808"/>
              <a:ext cx="622218" cy="307777"/>
            </a:xfrm>
            <a:prstGeom prst="rect">
              <a:avLst/>
            </a:prstGeom>
            <a:noFill/>
          </p:spPr>
          <p:txBody>
            <a:bodyPr wrap="square" rtlCol="0">
              <a:spAutoFit/>
            </a:bodyPr>
            <a:lstStyle/>
            <a:p>
              <a:r>
                <a:rPr lang="de-CH" sz="1400" b="1" dirty="0" smtClean="0"/>
                <a:t>H28</a:t>
              </a:r>
              <a:endParaRPr lang="de-CH" sz="1400" b="1" dirty="0"/>
            </a:p>
          </p:txBody>
        </p:sp>
        <p:sp>
          <p:nvSpPr>
            <p:cNvPr id="65" name="TextBox 5"/>
            <p:cNvSpPr txBox="1"/>
            <p:nvPr/>
          </p:nvSpPr>
          <p:spPr>
            <a:xfrm>
              <a:off x="667503" y="3193231"/>
              <a:ext cx="843502" cy="307777"/>
            </a:xfrm>
            <a:prstGeom prst="rect">
              <a:avLst/>
            </a:prstGeom>
            <a:noFill/>
          </p:spPr>
          <p:txBody>
            <a:bodyPr wrap="square" rtlCol="0">
              <a:spAutoFit/>
            </a:bodyPr>
            <a:lstStyle/>
            <a:p>
              <a:r>
                <a:rPr lang="de-CH" sz="1400" b="1" dirty="0" smtClean="0"/>
                <a:t>H2052</a:t>
              </a:r>
              <a:endParaRPr lang="de-CH" sz="1400" b="1" dirty="0"/>
            </a:p>
          </p:txBody>
        </p:sp>
        <p:sp>
          <p:nvSpPr>
            <p:cNvPr id="66" name="TextBox 7"/>
            <p:cNvSpPr txBox="1"/>
            <p:nvPr/>
          </p:nvSpPr>
          <p:spPr>
            <a:xfrm>
              <a:off x="735952" y="4725144"/>
              <a:ext cx="955727" cy="307777"/>
            </a:xfrm>
            <a:prstGeom prst="rect">
              <a:avLst/>
            </a:prstGeom>
            <a:noFill/>
          </p:spPr>
          <p:txBody>
            <a:bodyPr wrap="square" rtlCol="0">
              <a:spAutoFit/>
            </a:bodyPr>
            <a:lstStyle/>
            <a:p>
              <a:r>
                <a:rPr lang="de-CH" sz="1400" b="1" dirty="0" smtClean="0"/>
                <a:t>Meso4</a:t>
              </a:r>
              <a:endParaRPr lang="de-CH" sz="1400" b="1" dirty="0"/>
            </a:p>
          </p:txBody>
        </p:sp>
      </p:grpSp>
      <p:grpSp>
        <p:nvGrpSpPr>
          <p:cNvPr id="72" name="Gruppieren 71"/>
          <p:cNvGrpSpPr/>
          <p:nvPr/>
        </p:nvGrpSpPr>
        <p:grpSpPr>
          <a:xfrm>
            <a:off x="5076056" y="2348880"/>
            <a:ext cx="3672408" cy="3457685"/>
            <a:chOff x="5076056" y="2348880"/>
            <a:chExt cx="3672408" cy="3457685"/>
          </a:xfrm>
        </p:grpSpPr>
        <p:sp>
          <p:nvSpPr>
            <p:cNvPr id="122" name="Textfeld 121"/>
            <p:cNvSpPr txBox="1"/>
            <p:nvPr/>
          </p:nvSpPr>
          <p:spPr>
            <a:xfrm>
              <a:off x="5076056" y="2348880"/>
              <a:ext cx="3672408" cy="400110"/>
            </a:xfrm>
            <a:prstGeom prst="rect">
              <a:avLst/>
            </a:prstGeom>
            <a:noFill/>
          </p:spPr>
          <p:txBody>
            <a:bodyPr wrap="square" rtlCol="0">
              <a:spAutoFit/>
            </a:bodyPr>
            <a:lstStyle/>
            <a:p>
              <a:r>
                <a:rPr lang="de-CH" sz="2000" b="1" dirty="0" smtClean="0"/>
                <a:t>FACS-</a:t>
              </a:r>
              <a:r>
                <a:rPr lang="de-CH" sz="2000" b="1" dirty="0" err="1" smtClean="0"/>
                <a:t>based</a:t>
              </a:r>
              <a:r>
                <a:rPr lang="de-CH" sz="2000" b="1" dirty="0" smtClean="0"/>
                <a:t> ALDH </a:t>
              </a:r>
              <a:r>
                <a:rPr lang="de-CH" sz="2000" b="1" dirty="0" err="1" smtClean="0"/>
                <a:t>cell</a:t>
              </a:r>
              <a:r>
                <a:rPr lang="de-CH" sz="2000" b="1" dirty="0" smtClean="0"/>
                <a:t> </a:t>
              </a:r>
              <a:r>
                <a:rPr lang="de-CH" sz="2000" b="1" dirty="0" err="1" smtClean="0"/>
                <a:t>sorting</a:t>
              </a:r>
              <a:endParaRPr lang="de-DE" sz="2000" b="1" dirty="0"/>
            </a:p>
          </p:txBody>
        </p:sp>
        <p:grpSp>
          <p:nvGrpSpPr>
            <p:cNvPr id="14" name="Gruppieren 84"/>
            <p:cNvGrpSpPr/>
            <p:nvPr/>
          </p:nvGrpSpPr>
          <p:grpSpPr>
            <a:xfrm>
              <a:off x="5179323" y="3145740"/>
              <a:ext cx="2614897" cy="2660825"/>
              <a:chOff x="2525706" y="4956063"/>
              <a:chExt cx="1407350" cy="1431705"/>
            </a:xfrm>
          </p:grpSpPr>
          <p:grpSp>
            <p:nvGrpSpPr>
              <p:cNvPr id="15" name="Gruppieren 64"/>
              <p:cNvGrpSpPr/>
              <p:nvPr/>
            </p:nvGrpSpPr>
            <p:grpSpPr>
              <a:xfrm>
                <a:off x="2525706" y="4956063"/>
                <a:ext cx="1407350" cy="1431705"/>
                <a:chOff x="1684133" y="4391806"/>
                <a:chExt cx="1407350" cy="1431705"/>
              </a:xfrm>
            </p:grpSpPr>
            <p:pic>
              <p:nvPicPr>
                <p:cNvPr id="112" name="Picture 3"/>
                <p:cNvPicPr>
                  <a:picLocks noChangeAspect="1" noChangeArrowheads="1"/>
                </p:cNvPicPr>
                <p:nvPr/>
              </p:nvPicPr>
              <p:blipFill>
                <a:blip r:embed="rId9" cstate="print"/>
                <a:srcRect l="20207" t="76550" r="7113" b="13703"/>
                <a:stretch>
                  <a:fillRect/>
                </a:stretch>
              </p:blipFill>
              <p:spPr bwMode="auto">
                <a:xfrm>
                  <a:off x="1812445" y="5648316"/>
                  <a:ext cx="1279038" cy="175195"/>
                </a:xfrm>
                <a:prstGeom prst="rect">
                  <a:avLst/>
                </a:prstGeom>
                <a:noFill/>
                <a:ln w="9525">
                  <a:noFill/>
                  <a:miter lim="800000"/>
                  <a:headEnd/>
                  <a:tailEnd/>
                </a:ln>
                <a:effectLst/>
              </p:spPr>
            </p:pic>
            <p:pic>
              <p:nvPicPr>
                <p:cNvPr id="113" name="Picture 2"/>
                <p:cNvPicPr>
                  <a:picLocks noChangeAspect="1" noChangeArrowheads="1"/>
                </p:cNvPicPr>
                <p:nvPr/>
              </p:nvPicPr>
              <p:blipFill>
                <a:blip r:embed="rId10" cstate="print"/>
                <a:srcRect l="8997" b="17196"/>
                <a:stretch>
                  <a:fillRect/>
                </a:stretch>
              </p:blipFill>
              <p:spPr bwMode="auto">
                <a:xfrm>
                  <a:off x="1684133" y="4391806"/>
                  <a:ext cx="1399896" cy="1232372"/>
                </a:xfrm>
                <a:prstGeom prst="rect">
                  <a:avLst/>
                </a:prstGeom>
                <a:noFill/>
                <a:ln w="9525">
                  <a:noFill/>
                  <a:miter lim="800000"/>
                  <a:headEnd/>
                  <a:tailEnd/>
                </a:ln>
                <a:effectLst/>
              </p:spPr>
            </p:pic>
          </p:grpSp>
          <p:sp>
            <p:nvSpPr>
              <p:cNvPr id="108" name="TextBox 35"/>
              <p:cNvSpPr txBox="1"/>
              <p:nvPr/>
            </p:nvSpPr>
            <p:spPr>
              <a:xfrm>
                <a:off x="3439003" y="5650909"/>
                <a:ext cx="392051" cy="182165"/>
              </a:xfrm>
              <a:prstGeom prst="rect">
                <a:avLst/>
              </a:prstGeom>
              <a:noFill/>
            </p:spPr>
            <p:txBody>
              <a:bodyPr wrap="square" rtlCol="0">
                <a:spAutoFit/>
              </a:bodyPr>
              <a:lstStyle/>
              <a:p>
                <a:r>
                  <a:rPr lang="de-CH" sz="1600" b="1" dirty="0" smtClean="0"/>
                  <a:t>1.1 %</a:t>
                </a:r>
                <a:endParaRPr lang="de-CH" sz="1600" b="1" dirty="0"/>
              </a:p>
            </p:txBody>
          </p:sp>
          <p:sp>
            <p:nvSpPr>
              <p:cNvPr id="109" name="TextBox 74"/>
              <p:cNvSpPr txBox="1"/>
              <p:nvPr/>
            </p:nvSpPr>
            <p:spPr>
              <a:xfrm>
                <a:off x="3345894" y="5519382"/>
                <a:ext cx="557891" cy="165605"/>
              </a:xfrm>
              <a:prstGeom prst="rect">
                <a:avLst/>
              </a:prstGeom>
              <a:noFill/>
            </p:spPr>
            <p:txBody>
              <a:bodyPr wrap="square" rtlCol="0">
                <a:spAutoFit/>
              </a:bodyPr>
              <a:lstStyle/>
              <a:p>
                <a:r>
                  <a:rPr lang="de-CH" sz="1400" b="1" dirty="0" err="1" smtClean="0"/>
                  <a:t>ALDH</a:t>
                </a:r>
                <a:r>
                  <a:rPr lang="de-CH" sz="1400" b="1" baseline="30000" dirty="0" err="1" smtClean="0"/>
                  <a:t>high</a:t>
                </a:r>
                <a:endParaRPr lang="de-CH" sz="1400" b="1" baseline="30000" dirty="0"/>
              </a:p>
            </p:txBody>
          </p:sp>
          <p:sp>
            <p:nvSpPr>
              <p:cNvPr id="110" name="TextBox 35"/>
              <p:cNvSpPr txBox="1"/>
              <p:nvPr/>
            </p:nvSpPr>
            <p:spPr>
              <a:xfrm>
                <a:off x="2702657" y="5650909"/>
                <a:ext cx="375786" cy="165605"/>
              </a:xfrm>
              <a:prstGeom prst="rect">
                <a:avLst/>
              </a:prstGeom>
              <a:noFill/>
            </p:spPr>
            <p:txBody>
              <a:bodyPr wrap="square" rtlCol="0">
                <a:spAutoFit/>
              </a:bodyPr>
              <a:lstStyle/>
              <a:p>
                <a:r>
                  <a:rPr lang="de-CH" sz="1400" b="1" dirty="0" smtClean="0"/>
                  <a:t>2.5 %</a:t>
                </a:r>
                <a:endParaRPr lang="de-CH" sz="1400" b="1" dirty="0"/>
              </a:p>
            </p:txBody>
          </p:sp>
          <p:sp>
            <p:nvSpPr>
              <p:cNvPr id="111" name="TextBox 71"/>
              <p:cNvSpPr txBox="1"/>
              <p:nvPr/>
            </p:nvSpPr>
            <p:spPr>
              <a:xfrm>
                <a:off x="2689760" y="5506425"/>
                <a:ext cx="581326" cy="165605"/>
              </a:xfrm>
              <a:prstGeom prst="rect">
                <a:avLst/>
              </a:prstGeom>
              <a:noFill/>
            </p:spPr>
            <p:txBody>
              <a:bodyPr wrap="square" rtlCol="0">
                <a:spAutoFit/>
              </a:bodyPr>
              <a:lstStyle/>
              <a:p>
                <a:r>
                  <a:rPr lang="de-CH" sz="1400" b="1" dirty="0" err="1" smtClean="0"/>
                  <a:t>ALDH</a:t>
                </a:r>
                <a:r>
                  <a:rPr lang="de-CH" sz="1400" b="1" baseline="30000" dirty="0" err="1" smtClean="0"/>
                  <a:t>low</a:t>
                </a:r>
                <a:endParaRPr lang="de-CH" sz="1400" b="1" baseline="30000" dirty="0"/>
              </a:p>
            </p:txBody>
          </p:sp>
        </p:grpSp>
        <p:sp>
          <p:nvSpPr>
            <p:cNvPr id="82" name="TextBox 28"/>
            <p:cNvSpPr txBox="1"/>
            <p:nvPr/>
          </p:nvSpPr>
          <p:spPr>
            <a:xfrm>
              <a:off x="5436096" y="2780928"/>
              <a:ext cx="936104" cy="369332"/>
            </a:xfrm>
            <a:prstGeom prst="rect">
              <a:avLst/>
            </a:prstGeom>
            <a:noFill/>
          </p:spPr>
          <p:txBody>
            <a:bodyPr wrap="square" rtlCol="0">
              <a:spAutoFit/>
            </a:bodyPr>
            <a:lstStyle/>
            <a:p>
              <a:r>
                <a:rPr lang="de-CH" b="1" dirty="0" smtClean="0"/>
                <a:t>H2052</a:t>
              </a:r>
              <a:endParaRPr lang="de-CH" b="1" dirty="0"/>
            </a:p>
          </p:txBody>
        </p:sp>
      </p:grpSp>
      <p:sp>
        <p:nvSpPr>
          <p:cNvPr id="73" name="Textfeld 72"/>
          <p:cNvSpPr txBox="1"/>
          <p:nvPr/>
        </p:nvSpPr>
        <p:spPr>
          <a:xfrm>
            <a:off x="6263680" y="6427113"/>
            <a:ext cx="2880320" cy="430887"/>
          </a:xfrm>
          <a:prstGeom prst="rect">
            <a:avLst/>
          </a:prstGeom>
          <a:noFill/>
        </p:spPr>
        <p:txBody>
          <a:bodyPr wrap="square" rtlCol="0">
            <a:spAutoFit/>
          </a:bodyPr>
          <a:lstStyle/>
          <a:p>
            <a:r>
              <a:rPr lang="de-CH" sz="1100" b="1" dirty="0" smtClean="0"/>
              <a:t>FACS</a:t>
            </a:r>
            <a:r>
              <a:rPr lang="de-CH" sz="1100" dirty="0" smtClean="0"/>
              <a:t> – </a:t>
            </a:r>
            <a:r>
              <a:rPr lang="de-CH" sz="1100" dirty="0" err="1" smtClean="0"/>
              <a:t>fluorescence</a:t>
            </a:r>
            <a:r>
              <a:rPr lang="de-CH" sz="1100" dirty="0" smtClean="0"/>
              <a:t> </a:t>
            </a:r>
            <a:r>
              <a:rPr lang="de-CH" sz="1100" dirty="0" err="1" smtClean="0"/>
              <a:t>activated</a:t>
            </a:r>
            <a:r>
              <a:rPr lang="de-CH" sz="1100" dirty="0" smtClean="0"/>
              <a:t> </a:t>
            </a:r>
            <a:r>
              <a:rPr lang="de-CH" sz="1100" dirty="0" err="1" smtClean="0"/>
              <a:t>cell</a:t>
            </a:r>
            <a:r>
              <a:rPr lang="de-CH" sz="1100" dirty="0" smtClean="0"/>
              <a:t> </a:t>
            </a:r>
            <a:r>
              <a:rPr lang="de-CH" sz="1100" dirty="0" err="1" smtClean="0"/>
              <a:t>sorting</a:t>
            </a:r>
            <a:endParaRPr lang="de-CH" sz="1100" dirty="0" smtClean="0"/>
          </a:p>
          <a:p>
            <a:r>
              <a:rPr lang="de-CH" sz="1100" b="1" dirty="0" smtClean="0"/>
              <a:t>H28, H2052, Meso4 </a:t>
            </a:r>
            <a:r>
              <a:rPr lang="de-CH" sz="1100" dirty="0" smtClean="0"/>
              <a:t>– </a:t>
            </a:r>
            <a:r>
              <a:rPr lang="de-CH" sz="1100" dirty="0" err="1" smtClean="0"/>
              <a:t>mesothelioma</a:t>
            </a:r>
            <a:r>
              <a:rPr lang="de-CH" sz="1100" dirty="0" smtClean="0"/>
              <a:t> </a:t>
            </a:r>
            <a:r>
              <a:rPr lang="de-CH" sz="1100" dirty="0" err="1" smtClean="0"/>
              <a:t>cell</a:t>
            </a:r>
            <a:r>
              <a:rPr lang="de-CH" sz="1100" dirty="0" smtClean="0"/>
              <a:t> </a:t>
            </a:r>
            <a:r>
              <a:rPr lang="de-CH" sz="1100" dirty="0" err="1" smtClean="0"/>
              <a:t>lines</a:t>
            </a:r>
            <a:endParaRPr lang="de-DE" sz="1100" dirty="0"/>
          </a:p>
        </p:txBody>
      </p:sp>
      <p:sp>
        <p:nvSpPr>
          <p:cNvPr id="70" name="Textfeld 69"/>
          <p:cNvSpPr txBox="1"/>
          <p:nvPr/>
        </p:nvSpPr>
        <p:spPr>
          <a:xfrm>
            <a:off x="0" y="6596390"/>
            <a:ext cx="2339752" cy="261610"/>
          </a:xfrm>
          <a:prstGeom prst="rect">
            <a:avLst/>
          </a:prstGeom>
          <a:noFill/>
        </p:spPr>
        <p:txBody>
          <a:bodyPr wrap="square" rtlCol="0">
            <a:spAutoFit/>
          </a:bodyPr>
          <a:lstStyle/>
          <a:p>
            <a:r>
              <a:rPr lang="de-CH" sz="1050" b="1" dirty="0" smtClean="0"/>
              <a:t>ALDH – </a:t>
            </a:r>
            <a:r>
              <a:rPr lang="de-CH" sz="1050" dirty="0" smtClean="0"/>
              <a:t>Aldehyde </a:t>
            </a:r>
            <a:r>
              <a:rPr lang="de-CH" sz="1050" dirty="0" err="1" smtClean="0"/>
              <a:t>dehydrogenase</a:t>
            </a:r>
            <a:endParaRPr lang="de-DE" sz="10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sz="3200" dirty="0" err="1" smtClean="0">
                <a:solidFill>
                  <a:srgbClr val="FFC000"/>
                </a:solidFill>
              </a:rPr>
              <a:t>Phenotypic</a:t>
            </a:r>
            <a:r>
              <a:rPr lang="de-CH" sz="3200" dirty="0" smtClean="0">
                <a:solidFill>
                  <a:srgbClr val="FFC000"/>
                </a:solidFill>
              </a:rPr>
              <a:t> </a:t>
            </a:r>
            <a:r>
              <a:rPr lang="de-CH" sz="3200" dirty="0" err="1" smtClean="0">
                <a:solidFill>
                  <a:srgbClr val="FFC000"/>
                </a:solidFill>
              </a:rPr>
              <a:t>generation</a:t>
            </a:r>
            <a:r>
              <a:rPr lang="de-CH" sz="3200" dirty="0" smtClean="0">
                <a:solidFill>
                  <a:srgbClr val="FFC000"/>
                </a:solidFill>
              </a:rPr>
              <a:t> </a:t>
            </a:r>
            <a:r>
              <a:rPr lang="de-CH" sz="3200" dirty="0" err="1" smtClean="0">
                <a:solidFill>
                  <a:srgbClr val="FFC000"/>
                </a:solidFill>
              </a:rPr>
              <a:t>of</a:t>
            </a:r>
            <a:r>
              <a:rPr lang="de-CH" sz="3200" dirty="0" smtClean="0">
                <a:solidFill>
                  <a:srgbClr val="FFC000"/>
                </a:solidFill>
              </a:rPr>
              <a:t> ALDH-</a:t>
            </a:r>
            <a:r>
              <a:rPr lang="de-CH" sz="3200" dirty="0" err="1" smtClean="0">
                <a:solidFill>
                  <a:srgbClr val="FFC000"/>
                </a:solidFill>
              </a:rPr>
              <a:t>sorted</a:t>
            </a:r>
            <a:r>
              <a:rPr lang="de-CH" sz="3200" dirty="0" smtClean="0">
                <a:solidFill>
                  <a:srgbClr val="FFC000"/>
                </a:solidFill>
              </a:rPr>
              <a:t> </a:t>
            </a:r>
            <a:r>
              <a:rPr lang="de-CH" sz="3200" dirty="0" err="1" smtClean="0">
                <a:solidFill>
                  <a:srgbClr val="FFC000"/>
                </a:solidFill>
              </a:rPr>
              <a:t>cells</a:t>
            </a:r>
            <a:endParaRPr lang="de-DE" sz="3200" dirty="0">
              <a:solidFill>
                <a:srgbClr val="FFC000"/>
              </a:solidFill>
            </a:endParaRPr>
          </a:p>
        </p:txBody>
      </p:sp>
      <p:grpSp>
        <p:nvGrpSpPr>
          <p:cNvPr id="3" name="Gruppieren 146"/>
          <p:cNvGrpSpPr/>
          <p:nvPr/>
        </p:nvGrpSpPr>
        <p:grpSpPr>
          <a:xfrm>
            <a:off x="611560" y="1988840"/>
            <a:ext cx="2265373" cy="1591334"/>
            <a:chOff x="1907703" y="1700808"/>
            <a:chExt cx="1872209" cy="1315152"/>
          </a:xfrm>
        </p:grpSpPr>
        <p:grpSp>
          <p:nvGrpSpPr>
            <p:cNvPr id="4" name="Gruppieren 84"/>
            <p:cNvGrpSpPr/>
            <p:nvPr/>
          </p:nvGrpSpPr>
          <p:grpSpPr>
            <a:xfrm>
              <a:off x="1907703" y="1700808"/>
              <a:ext cx="1872209" cy="1315152"/>
              <a:chOff x="2518469" y="4992241"/>
              <a:chExt cx="1785293" cy="1395527"/>
            </a:xfrm>
          </p:grpSpPr>
          <p:grpSp>
            <p:nvGrpSpPr>
              <p:cNvPr id="5" name="Gruppieren 64"/>
              <p:cNvGrpSpPr/>
              <p:nvPr/>
            </p:nvGrpSpPr>
            <p:grpSpPr>
              <a:xfrm>
                <a:off x="2518469" y="4992241"/>
                <a:ext cx="1414587" cy="1395527"/>
                <a:chOff x="1676896" y="4427984"/>
                <a:chExt cx="1414587" cy="1395527"/>
              </a:xfrm>
            </p:grpSpPr>
            <p:pic>
              <p:nvPicPr>
                <p:cNvPr id="20" name="Picture 3"/>
                <p:cNvPicPr>
                  <a:picLocks noChangeAspect="1" noChangeArrowheads="1"/>
                </p:cNvPicPr>
                <p:nvPr/>
              </p:nvPicPr>
              <p:blipFill>
                <a:blip r:embed="rId3" cstate="print"/>
                <a:srcRect l="20207" t="76550" r="7113" b="13703"/>
                <a:stretch>
                  <a:fillRect/>
                </a:stretch>
              </p:blipFill>
              <p:spPr bwMode="auto">
                <a:xfrm>
                  <a:off x="1812445" y="5648316"/>
                  <a:ext cx="1279038" cy="175195"/>
                </a:xfrm>
                <a:prstGeom prst="rect">
                  <a:avLst/>
                </a:prstGeom>
                <a:noFill/>
                <a:ln w="9525">
                  <a:noFill/>
                  <a:miter lim="800000"/>
                  <a:headEnd/>
                  <a:tailEnd/>
                </a:ln>
                <a:effectLst/>
              </p:spPr>
            </p:pic>
            <p:pic>
              <p:nvPicPr>
                <p:cNvPr id="21" name="Picture 2"/>
                <p:cNvPicPr>
                  <a:picLocks noChangeAspect="1" noChangeArrowheads="1"/>
                </p:cNvPicPr>
                <p:nvPr/>
              </p:nvPicPr>
              <p:blipFill>
                <a:blip r:embed="rId4" cstate="print"/>
                <a:srcRect l="8997" b="17196"/>
                <a:stretch>
                  <a:fillRect/>
                </a:stretch>
              </p:blipFill>
              <p:spPr bwMode="auto">
                <a:xfrm>
                  <a:off x="1676896" y="4427984"/>
                  <a:ext cx="1399896" cy="1232372"/>
                </a:xfrm>
                <a:prstGeom prst="rect">
                  <a:avLst/>
                </a:prstGeom>
                <a:noFill/>
                <a:ln w="9525">
                  <a:noFill/>
                  <a:miter lim="800000"/>
                  <a:headEnd/>
                  <a:tailEnd/>
                </a:ln>
                <a:effectLst/>
              </p:spPr>
            </p:pic>
          </p:grpSp>
          <p:sp>
            <p:nvSpPr>
              <p:cNvPr id="16" name="TextBox 35"/>
              <p:cNvSpPr txBox="1"/>
              <p:nvPr/>
            </p:nvSpPr>
            <p:spPr>
              <a:xfrm>
                <a:off x="3356992" y="5724128"/>
                <a:ext cx="624582" cy="276999"/>
              </a:xfrm>
              <a:prstGeom prst="rect">
                <a:avLst/>
              </a:prstGeom>
              <a:noFill/>
            </p:spPr>
            <p:txBody>
              <a:bodyPr wrap="square" rtlCol="0">
                <a:spAutoFit/>
              </a:bodyPr>
              <a:lstStyle/>
              <a:p>
                <a:r>
                  <a:rPr lang="de-CH" sz="1200" b="1" dirty="0" smtClean="0"/>
                  <a:t>1.1 %</a:t>
                </a:r>
                <a:endParaRPr lang="de-CH" sz="1200" b="1" dirty="0"/>
              </a:p>
            </p:txBody>
          </p:sp>
          <p:sp>
            <p:nvSpPr>
              <p:cNvPr id="17" name="TextBox 74"/>
              <p:cNvSpPr txBox="1"/>
              <p:nvPr/>
            </p:nvSpPr>
            <p:spPr>
              <a:xfrm>
                <a:off x="3353133" y="5450774"/>
                <a:ext cx="950629" cy="326587"/>
              </a:xfrm>
              <a:prstGeom prst="rect">
                <a:avLst/>
              </a:prstGeom>
              <a:noFill/>
            </p:spPr>
            <p:txBody>
              <a:bodyPr wrap="square" rtlCol="0">
                <a:spAutoFit/>
              </a:bodyPr>
              <a:lstStyle/>
              <a:p>
                <a:r>
                  <a:rPr lang="de-CH" sz="1400" b="1" dirty="0" err="1" smtClean="0"/>
                  <a:t>ALDH</a:t>
                </a:r>
                <a:r>
                  <a:rPr lang="de-CH" sz="1400" b="1" baseline="30000" dirty="0" err="1" smtClean="0"/>
                  <a:t>high</a:t>
                </a:r>
                <a:endParaRPr lang="de-CH" sz="1400" b="1" baseline="30000" dirty="0"/>
              </a:p>
            </p:txBody>
          </p:sp>
          <p:sp>
            <p:nvSpPr>
              <p:cNvPr id="18" name="TextBox 35"/>
              <p:cNvSpPr txBox="1"/>
              <p:nvPr/>
            </p:nvSpPr>
            <p:spPr>
              <a:xfrm>
                <a:off x="2587135" y="5724128"/>
                <a:ext cx="558552" cy="276999"/>
              </a:xfrm>
              <a:prstGeom prst="rect">
                <a:avLst/>
              </a:prstGeom>
              <a:noFill/>
            </p:spPr>
            <p:txBody>
              <a:bodyPr wrap="square" rtlCol="0">
                <a:spAutoFit/>
              </a:bodyPr>
              <a:lstStyle/>
              <a:p>
                <a:r>
                  <a:rPr lang="de-CH" sz="1200" b="1" dirty="0" smtClean="0"/>
                  <a:t>2.5 %</a:t>
                </a:r>
                <a:endParaRPr lang="de-CH" sz="1200" b="1" dirty="0"/>
              </a:p>
            </p:txBody>
          </p:sp>
          <p:sp>
            <p:nvSpPr>
              <p:cNvPr id="19" name="TextBox 71"/>
              <p:cNvSpPr txBox="1"/>
              <p:nvPr/>
            </p:nvSpPr>
            <p:spPr>
              <a:xfrm>
                <a:off x="2640801" y="5453576"/>
                <a:ext cx="838978" cy="326587"/>
              </a:xfrm>
              <a:prstGeom prst="rect">
                <a:avLst/>
              </a:prstGeom>
              <a:noFill/>
            </p:spPr>
            <p:txBody>
              <a:bodyPr wrap="square" rtlCol="0">
                <a:spAutoFit/>
              </a:bodyPr>
              <a:lstStyle/>
              <a:p>
                <a:r>
                  <a:rPr lang="de-CH" sz="1400" b="1" dirty="0" err="1" smtClean="0"/>
                  <a:t>ALDH</a:t>
                </a:r>
                <a:r>
                  <a:rPr lang="de-CH" sz="1400" b="1" baseline="30000" dirty="0" err="1" smtClean="0"/>
                  <a:t>low</a:t>
                </a:r>
                <a:endParaRPr lang="de-CH" sz="1400" b="1" baseline="30000" dirty="0"/>
              </a:p>
            </p:txBody>
          </p:sp>
        </p:grpSp>
        <p:sp>
          <p:nvSpPr>
            <p:cNvPr id="144" name="Rechteck 143"/>
            <p:cNvSpPr/>
            <p:nvPr/>
          </p:nvSpPr>
          <p:spPr>
            <a:xfrm>
              <a:off x="2868341" y="2404882"/>
              <a:ext cx="271290" cy="43365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p:cNvSpPr/>
            <p:nvPr/>
          </p:nvSpPr>
          <p:spPr>
            <a:xfrm>
              <a:off x="2227264" y="2388581"/>
              <a:ext cx="112488" cy="45429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 name="Gruppieren 92"/>
          <p:cNvGrpSpPr/>
          <p:nvPr/>
        </p:nvGrpSpPr>
        <p:grpSpPr>
          <a:xfrm>
            <a:off x="1928352" y="3371572"/>
            <a:ext cx="1506235" cy="568256"/>
            <a:chOff x="1928352" y="3371572"/>
            <a:chExt cx="1506235" cy="568256"/>
          </a:xfrm>
          <a:effectLst>
            <a:outerShdw blurRad="50800" dist="38100" dir="2700000" algn="tl" rotWithShape="0">
              <a:prstClr val="black">
                <a:alpha val="40000"/>
              </a:prstClr>
            </a:outerShdw>
          </a:effectLst>
        </p:grpSpPr>
        <p:cxnSp>
          <p:nvCxnSpPr>
            <p:cNvPr id="151" name="Gerade Verbindung 150"/>
            <p:cNvCxnSpPr/>
            <p:nvPr/>
          </p:nvCxnSpPr>
          <p:spPr>
            <a:xfrm>
              <a:off x="1928352" y="3371572"/>
              <a:ext cx="932" cy="567382"/>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Gerade Verbindung mit Pfeil 152"/>
            <p:cNvCxnSpPr/>
            <p:nvPr/>
          </p:nvCxnSpPr>
          <p:spPr>
            <a:xfrm>
              <a:off x="1929416" y="3932381"/>
              <a:ext cx="1505171" cy="7447"/>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uppieren 93"/>
          <p:cNvGrpSpPr/>
          <p:nvPr/>
        </p:nvGrpSpPr>
        <p:grpSpPr>
          <a:xfrm>
            <a:off x="1040004" y="3385238"/>
            <a:ext cx="2421799" cy="1784639"/>
            <a:chOff x="1040004" y="3385238"/>
            <a:chExt cx="2421799" cy="1784639"/>
          </a:xfrm>
          <a:effectLst>
            <a:outerShdw blurRad="50800" dist="38100" dir="2700000" algn="tl" rotWithShape="0">
              <a:prstClr val="black">
                <a:alpha val="40000"/>
              </a:prstClr>
            </a:outerShdw>
          </a:effectLst>
        </p:grpSpPr>
        <p:cxnSp>
          <p:nvCxnSpPr>
            <p:cNvPr id="157" name="Gerade Verbindung 156"/>
            <p:cNvCxnSpPr/>
            <p:nvPr/>
          </p:nvCxnSpPr>
          <p:spPr>
            <a:xfrm flipH="1">
              <a:off x="1040004" y="3385238"/>
              <a:ext cx="7875" cy="1779615"/>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flipV="1">
              <a:off x="1040004" y="5167684"/>
              <a:ext cx="2421799" cy="2193"/>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4" name="Textfeld 173"/>
          <p:cNvSpPr txBox="1"/>
          <p:nvPr/>
        </p:nvSpPr>
        <p:spPr>
          <a:xfrm>
            <a:off x="539552" y="1700808"/>
            <a:ext cx="2304256" cy="307777"/>
          </a:xfrm>
          <a:prstGeom prst="rect">
            <a:avLst/>
          </a:prstGeom>
          <a:noFill/>
        </p:spPr>
        <p:txBody>
          <a:bodyPr wrap="square" rtlCol="0">
            <a:spAutoFit/>
          </a:bodyPr>
          <a:lstStyle/>
          <a:p>
            <a:r>
              <a:rPr lang="de-CH" sz="1400" b="1" dirty="0" smtClean="0"/>
              <a:t>FACS-</a:t>
            </a:r>
            <a:r>
              <a:rPr lang="de-CH" sz="1400" b="1" dirty="0" err="1" smtClean="0"/>
              <a:t>based</a:t>
            </a:r>
            <a:r>
              <a:rPr lang="de-CH" sz="1400" b="1" dirty="0" smtClean="0"/>
              <a:t> </a:t>
            </a:r>
            <a:r>
              <a:rPr lang="de-CH" sz="1400" b="1" dirty="0" err="1" smtClean="0"/>
              <a:t>sorted</a:t>
            </a:r>
            <a:r>
              <a:rPr lang="de-CH" sz="1400" b="1" dirty="0" smtClean="0"/>
              <a:t> H2052</a:t>
            </a:r>
            <a:endParaRPr lang="de-DE" sz="1400" b="1" dirty="0"/>
          </a:p>
        </p:txBody>
      </p:sp>
      <p:sp>
        <p:nvSpPr>
          <p:cNvPr id="176" name="Textfeld 175"/>
          <p:cNvSpPr txBox="1"/>
          <p:nvPr/>
        </p:nvSpPr>
        <p:spPr>
          <a:xfrm>
            <a:off x="0" y="6525344"/>
            <a:ext cx="2123728" cy="276999"/>
          </a:xfrm>
          <a:prstGeom prst="rect">
            <a:avLst/>
          </a:prstGeom>
          <a:noFill/>
        </p:spPr>
        <p:txBody>
          <a:bodyPr wrap="square" rtlCol="0">
            <a:spAutoFit/>
          </a:bodyPr>
          <a:lstStyle/>
          <a:p>
            <a:r>
              <a:rPr lang="de-CH" sz="1200" dirty="0" smtClean="0">
                <a:solidFill>
                  <a:schemeClr val="tx1">
                    <a:lumMod val="75000"/>
                  </a:schemeClr>
                </a:solidFill>
              </a:rPr>
              <a:t>H2052- </a:t>
            </a:r>
            <a:r>
              <a:rPr lang="de-CH" sz="1200" dirty="0" err="1" smtClean="0">
                <a:solidFill>
                  <a:schemeClr val="tx1">
                    <a:lumMod val="75000"/>
                  </a:schemeClr>
                </a:solidFill>
              </a:rPr>
              <a:t>mesothelioma</a:t>
            </a:r>
            <a:r>
              <a:rPr lang="de-CH" sz="1200" dirty="0" smtClean="0">
                <a:solidFill>
                  <a:schemeClr val="tx1">
                    <a:lumMod val="75000"/>
                  </a:schemeClr>
                </a:solidFill>
              </a:rPr>
              <a:t> </a:t>
            </a:r>
            <a:r>
              <a:rPr lang="de-CH" sz="1200" dirty="0" err="1" smtClean="0">
                <a:solidFill>
                  <a:schemeClr val="tx1">
                    <a:lumMod val="75000"/>
                  </a:schemeClr>
                </a:solidFill>
              </a:rPr>
              <a:t>cell</a:t>
            </a:r>
            <a:r>
              <a:rPr lang="de-CH" sz="1200" dirty="0" smtClean="0">
                <a:solidFill>
                  <a:schemeClr val="tx1">
                    <a:lumMod val="75000"/>
                  </a:schemeClr>
                </a:solidFill>
              </a:rPr>
              <a:t> </a:t>
            </a:r>
            <a:r>
              <a:rPr lang="de-CH" sz="1200" dirty="0" err="1" smtClean="0">
                <a:solidFill>
                  <a:schemeClr val="tx1">
                    <a:lumMod val="75000"/>
                  </a:schemeClr>
                </a:solidFill>
              </a:rPr>
              <a:t>line</a:t>
            </a:r>
            <a:endParaRPr lang="de-DE" sz="1200" dirty="0">
              <a:solidFill>
                <a:schemeClr val="tx1">
                  <a:lumMod val="75000"/>
                </a:schemeClr>
              </a:solidFill>
            </a:endParaRPr>
          </a:p>
        </p:txBody>
      </p:sp>
      <p:sp>
        <p:nvSpPr>
          <p:cNvPr id="88" name="Rechteck 87"/>
          <p:cNvSpPr/>
          <p:nvPr/>
        </p:nvSpPr>
        <p:spPr>
          <a:xfrm>
            <a:off x="7668344" y="6485274"/>
            <a:ext cx="1656184" cy="400110"/>
          </a:xfrm>
          <a:prstGeom prst="rect">
            <a:avLst/>
          </a:prstGeom>
        </p:spPr>
        <p:txBody>
          <a:bodyPr wrap="square">
            <a:spAutoFit/>
          </a:bodyPr>
          <a:lstStyle/>
          <a:p>
            <a:r>
              <a:rPr lang="de-DE" sz="1000" dirty="0" smtClean="0">
                <a:solidFill>
                  <a:schemeClr val="tx1">
                    <a:lumMod val="75000"/>
                  </a:schemeClr>
                </a:solidFill>
              </a:rPr>
              <a:t>Cortes-</a:t>
            </a:r>
            <a:r>
              <a:rPr lang="de-DE" sz="1000" dirty="0" err="1" smtClean="0">
                <a:solidFill>
                  <a:schemeClr val="tx1">
                    <a:lumMod val="75000"/>
                  </a:schemeClr>
                </a:solidFill>
              </a:rPr>
              <a:t>Dericks</a:t>
            </a:r>
            <a:r>
              <a:rPr lang="de-DE" sz="1000" dirty="0" smtClean="0">
                <a:solidFill>
                  <a:schemeClr val="tx1">
                    <a:lumMod val="75000"/>
                  </a:schemeClr>
                </a:solidFill>
              </a:rPr>
              <a:t> L et al.</a:t>
            </a:r>
          </a:p>
          <a:p>
            <a:r>
              <a:rPr lang="de-DE" sz="1000" dirty="0" smtClean="0">
                <a:solidFill>
                  <a:schemeClr val="tx1">
                    <a:lumMod val="75000"/>
                  </a:schemeClr>
                </a:solidFill>
              </a:rPr>
              <a:t>BMC </a:t>
            </a:r>
            <a:r>
              <a:rPr lang="de-DE" sz="1000" dirty="0" err="1" smtClean="0">
                <a:solidFill>
                  <a:schemeClr val="tx1">
                    <a:lumMod val="75000"/>
                  </a:schemeClr>
                </a:solidFill>
              </a:rPr>
              <a:t>Cancer</a:t>
            </a:r>
            <a:r>
              <a:rPr lang="de-DE" sz="1000" dirty="0" smtClean="0">
                <a:solidFill>
                  <a:schemeClr val="tx1">
                    <a:lumMod val="75000"/>
                  </a:schemeClr>
                </a:solidFill>
              </a:rPr>
              <a:t>. 2014, 14:304</a:t>
            </a:r>
            <a:endParaRPr lang="de-DE" sz="1000" dirty="0">
              <a:solidFill>
                <a:schemeClr val="tx1">
                  <a:lumMod val="75000"/>
                </a:schemeClr>
              </a:solidFill>
            </a:endParaRPr>
          </a:p>
        </p:txBody>
      </p:sp>
      <p:grpSp>
        <p:nvGrpSpPr>
          <p:cNvPr id="8" name="Gruppieren 108"/>
          <p:cNvGrpSpPr/>
          <p:nvPr/>
        </p:nvGrpSpPr>
        <p:grpSpPr>
          <a:xfrm>
            <a:off x="3682571" y="2924944"/>
            <a:ext cx="4201797" cy="3125380"/>
            <a:chOff x="2859196" y="3738518"/>
            <a:chExt cx="4201797" cy="3125380"/>
          </a:xfrm>
        </p:grpSpPr>
        <p:sp>
          <p:nvSpPr>
            <p:cNvPr id="92" name="Rechteck 91"/>
            <p:cNvSpPr/>
            <p:nvPr/>
          </p:nvSpPr>
          <p:spPr>
            <a:xfrm>
              <a:off x="3232887" y="4459292"/>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Box 72"/>
            <p:cNvSpPr txBox="1"/>
            <p:nvPr/>
          </p:nvSpPr>
          <p:spPr>
            <a:xfrm>
              <a:off x="3203583" y="3738518"/>
              <a:ext cx="1918458" cy="338554"/>
            </a:xfrm>
            <a:prstGeom prst="rect">
              <a:avLst/>
            </a:prstGeom>
            <a:noFill/>
          </p:spPr>
          <p:txBody>
            <a:bodyPr wrap="square" rtlCol="0">
              <a:spAutoFit/>
            </a:bodyPr>
            <a:lstStyle/>
            <a:p>
              <a:r>
                <a:rPr lang="de-CH" sz="1600" b="1" dirty="0" err="1" smtClean="0"/>
                <a:t>ALDH</a:t>
              </a:r>
              <a:r>
                <a:rPr lang="de-CH" sz="1600" b="1" baseline="30000" dirty="0" err="1" smtClean="0"/>
                <a:t>high</a:t>
              </a:r>
              <a:r>
                <a:rPr lang="de-CH" sz="1600" b="1" dirty="0" smtClean="0"/>
                <a:t> </a:t>
              </a:r>
              <a:r>
                <a:rPr lang="de-CH" sz="1600" b="1" dirty="0" err="1" smtClean="0"/>
                <a:t>cells</a:t>
              </a:r>
              <a:endParaRPr lang="de-CH" sz="1600" b="1" dirty="0"/>
            </a:p>
          </p:txBody>
        </p:sp>
        <p:grpSp>
          <p:nvGrpSpPr>
            <p:cNvPr id="9" name="Group 56"/>
            <p:cNvGrpSpPr/>
            <p:nvPr/>
          </p:nvGrpSpPr>
          <p:grpSpPr>
            <a:xfrm>
              <a:off x="2859196" y="4316508"/>
              <a:ext cx="307777" cy="2208836"/>
              <a:chOff x="2915566" y="1950062"/>
              <a:chExt cx="307777" cy="2375306"/>
            </a:xfrm>
          </p:grpSpPr>
          <p:sp>
            <p:nvSpPr>
              <p:cNvPr id="85" name="TextBox 47"/>
              <p:cNvSpPr txBox="1"/>
              <p:nvPr/>
            </p:nvSpPr>
            <p:spPr>
              <a:xfrm rot="16200000">
                <a:off x="2024084" y="3126108"/>
                <a:ext cx="2090742" cy="307777"/>
              </a:xfrm>
              <a:prstGeom prst="rect">
                <a:avLst/>
              </a:prstGeom>
              <a:noFill/>
            </p:spPr>
            <p:txBody>
              <a:bodyPr wrap="square" rtlCol="0">
                <a:spAutoFit/>
              </a:bodyPr>
              <a:lstStyle/>
              <a:p>
                <a:r>
                  <a:rPr lang="de-CH" sz="1400" b="1" dirty="0" smtClean="0"/>
                  <a:t>Side scatter (SSC-A)</a:t>
                </a:r>
                <a:endParaRPr lang="de-CH" sz="1400" b="1" dirty="0"/>
              </a:p>
            </p:txBody>
          </p:sp>
          <p:cxnSp>
            <p:nvCxnSpPr>
              <p:cNvPr id="86" name="Straight Arrow Connector 55"/>
              <p:cNvCxnSpPr/>
              <p:nvPr/>
            </p:nvCxnSpPr>
            <p:spPr>
              <a:xfrm flipV="1">
                <a:off x="3044194" y="1950062"/>
                <a:ext cx="0" cy="57176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10" name="Gruppieren 116"/>
            <p:cNvGrpSpPr/>
            <p:nvPr/>
          </p:nvGrpSpPr>
          <p:grpSpPr>
            <a:xfrm>
              <a:off x="3377072" y="6525344"/>
              <a:ext cx="3499184" cy="338554"/>
              <a:chOff x="2867957" y="3779912"/>
              <a:chExt cx="3499184" cy="338554"/>
            </a:xfrm>
          </p:grpSpPr>
          <p:sp>
            <p:nvSpPr>
              <p:cNvPr id="82" name="TextBox 33"/>
              <p:cNvSpPr txBox="1"/>
              <p:nvPr/>
            </p:nvSpPr>
            <p:spPr>
              <a:xfrm>
                <a:off x="2867957" y="3779912"/>
                <a:ext cx="1087254" cy="338554"/>
              </a:xfrm>
              <a:prstGeom prst="rect">
                <a:avLst/>
              </a:prstGeom>
              <a:noFill/>
            </p:spPr>
            <p:txBody>
              <a:bodyPr wrap="square" rtlCol="0">
                <a:spAutoFit/>
              </a:bodyPr>
              <a:lstStyle/>
              <a:p>
                <a:r>
                  <a:rPr lang="de-CH" sz="1600" b="1" dirty="0" smtClean="0"/>
                  <a:t>ALDH</a:t>
                </a:r>
                <a:endParaRPr lang="de-CH" sz="1600" b="1" dirty="0"/>
              </a:p>
            </p:txBody>
          </p:sp>
          <p:cxnSp>
            <p:nvCxnSpPr>
              <p:cNvPr id="83" name="Straight Arrow Connector 80"/>
              <p:cNvCxnSpPr/>
              <p:nvPr/>
            </p:nvCxnSpPr>
            <p:spPr>
              <a:xfrm flipV="1">
                <a:off x="3505184" y="3971750"/>
                <a:ext cx="2861957" cy="11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grpSp>
          <p:nvGrpSpPr>
            <p:cNvPr id="11" name="Group 50"/>
            <p:cNvGrpSpPr/>
            <p:nvPr/>
          </p:nvGrpSpPr>
          <p:grpSpPr>
            <a:xfrm>
              <a:off x="3563888" y="3954542"/>
              <a:ext cx="3182902" cy="338554"/>
              <a:chOff x="1557856" y="543225"/>
              <a:chExt cx="3182902" cy="338554"/>
            </a:xfrm>
          </p:grpSpPr>
          <p:sp>
            <p:nvSpPr>
              <p:cNvPr id="78" name="TextBox 26"/>
              <p:cNvSpPr txBox="1"/>
              <p:nvPr/>
            </p:nvSpPr>
            <p:spPr>
              <a:xfrm>
                <a:off x="2418479" y="543225"/>
                <a:ext cx="417216" cy="338554"/>
              </a:xfrm>
              <a:prstGeom prst="rect">
                <a:avLst/>
              </a:prstGeom>
              <a:noFill/>
            </p:spPr>
            <p:txBody>
              <a:bodyPr wrap="square" rtlCol="0">
                <a:spAutoFit/>
              </a:bodyPr>
              <a:lstStyle/>
              <a:p>
                <a:r>
                  <a:rPr lang="de-CH" sz="1600" b="1" dirty="0" smtClean="0"/>
                  <a:t>P2</a:t>
                </a:r>
                <a:endParaRPr lang="de-CH" sz="1600" b="1" dirty="0"/>
              </a:p>
            </p:txBody>
          </p:sp>
          <p:sp>
            <p:nvSpPr>
              <p:cNvPr id="79" name="TextBox 27"/>
              <p:cNvSpPr txBox="1"/>
              <p:nvPr/>
            </p:nvSpPr>
            <p:spPr>
              <a:xfrm>
                <a:off x="4222152" y="543225"/>
                <a:ext cx="518606" cy="338554"/>
              </a:xfrm>
              <a:prstGeom prst="rect">
                <a:avLst/>
              </a:prstGeom>
              <a:noFill/>
            </p:spPr>
            <p:txBody>
              <a:bodyPr wrap="square" rtlCol="0">
                <a:spAutoFit/>
              </a:bodyPr>
              <a:lstStyle/>
              <a:p>
                <a:r>
                  <a:rPr lang="de-CH" sz="1600" b="1" dirty="0" smtClean="0"/>
                  <a:t>P4</a:t>
                </a:r>
                <a:endParaRPr lang="de-CH" sz="1600" b="1" dirty="0"/>
              </a:p>
            </p:txBody>
          </p:sp>
          <p:sp>
            <p:nvSpPr>
              <p:cNvPr id="80" name="TextBox 28"/>
              <p:cNvSpPr txBox="1"/>
              <p:nvPr/>
            </p:nvSpPr>
            <p:spPr>
              <a:xfrm>
                <a:off x="3286048" y="543225"/>
                <a:ext cx="504056" cy="338554"/>
              </a:xfrm>
              <a:prstGeom prst="rect">
                <a:avLst/>
              </a:prstGeom>
              <a:noFill/>
            </p:spPr>
            <p:txBody>
              <a:bodyPr wrap="square" rtlCol="0">
                <a:spAutoFit/>
              </a:bodyPr>
              <a:lstStyle/>
              <a:p>
                <a:r>
                  <a:rPr lang="de-CH" sz="1600" b="1" dirty="0" smtClean="0"/>
                  <a:t>P3</a:t>
                </a:r>
                <a:endParaRPr lang="de-CH" sz="1600" b="1" dirty="0"/>
              </a:p>
            </p:txBody>
          </p:sp>
          <p:sp>
            <p:nvSpPr>
              <p:cNvPr id="81" name="TextBox 29"/>
              <p:cNvSpPr txBox="1"/>
              <p:nvPr/>
            </p:nvSpPr>
            <p:spPr>
              <a:xfrm>
                <a:off x="1557856" y="543225"/>
                <a:ext cx="432048" cy="338554"/>
              </a:xfrm>
              <a:prstGeom prst="rect">
                <a:avLst/>
              </a:prstGeom>
              <a:noFill/>
            </p:spPr>
            <p:txBody>
              <a:bodyPr wrap="square" rtlCol="0">
                <a:spAutoFit/>
              </a:bodyPr>
              <a:lstStyle/>
              <a:p>
                <a:r>
                  <a:rPr lang="de-CH" sz="1600" b="1" dirty="0" smtClean="0"/>
                  <a:t>P1</a:t>
                </a:r>
                <a:endParaRPr lang="de-CH" sz="1600" b="1" dirty="0"/>
              </a:p>
            </p:txBody>
          </p:sp>
        </p:grpSp>
        <p:sp>
          <p:nvSpPr>
            <p:cNvPr id="54" name="TextBox 98"/>
            <p:cNvSpPr txBox="1"/>
            <p:nvPr/>
          </p:nvSpPr>
          <p:spPr>
            <a:xfrm>
              <a:off x="3227477" y="5250686"/>
              <a:ext cx="1918458" cy="338554"/>
            </a:xfrm>
            <a:prstGeom prst="rect">
              <a:avLst/>
            </a:prstGeom>
            <a:noFill/>
          </p:spPr>
          <p:txBody>
            <a:bodyPr wrap="square" rtlCol="0">
              <a:spAutoFit/>
            </a:bodyPr>
            <a:lstStyle/>
            <a:p>
              <a:r>
                <a:rPr lang="de-CH" sz="1600" b="1" dirty="0" err="1" smtClean="0"/>
                <a:t>ALDH</a:t>
              </a:r>
              <a:r>
                <a:rPr lang="de-CH" sz="1600" b="1" baseline="30000" dirty="0" err="1" smtClean="0"/>
                <a:t>low</a:t>
              </a:r>
              <a:r>
                <a:rPr lang="de-CH" sz="1600" b="1" dirty="0" smtClean="0"/>
                <a:t> </a:t>
              </a:r>
              <a:r>
                <a:rPr lang="de-CH" sz="1600" b="1" dirty="0" err="1" smtClean="0"/>
                <a:t>cells</a:t>
              </a:r>
              <a:endParaRPr lang="de-CH" sz="1600" b="1" dirty="0"/>
            </a:p>
          </p:txBody>
        </p:sp>
        <p:grpSp>
          <p:nvGrpSpPr>
            <p:cNvPr id="12" name="Gruppieren 130"/>
            <p:cNvGrpSpPr/>
            <p:nvPr/>
          </p:nvGrpSpPr>
          <p:grpSpPr>
            <a:xfrm>
              <a:off x="3196261" y="4293096"/>
              <a:ext cx="3765646" cy="989129"/>
              <a:chOff x="2845349" y="1503993"/>
              <a:chExt cx="3691810" cy="979336"/>
            </a:xfrm>
          </p:grpSpPr>
          <p:grpSp>
            <p:nvGrpSpPr>
              <p:cNvPr id="13" name="Gruppieren 124"/>
              <p:cNvGrpSpPr/>
              <p:nvPr/>
            </p:nvGrpSpPr>
            <p:grpSpPr>
              <a:xfrm>
                <a:off x="2845349" y="1503993"/>
                <a:ext cx="3634173" cy="979336"/>
                <a:chOff x="2845349" y="1503993"/>
                <a:chExt cx="3634173" cy="979336"/>
              </a:xfrm>
            </p:grpSpPr>
            <p:pic>
              <p:nvPicPr>
                <p:cNvPr id="72" name="Picture 6"/>
                <p:cNvPicPr>
                  <a:picLocks noChangeAspect="1" noChangeArrowheads="1"/>
                </p:cNvPicPr>
                <p:nvPr/>
              </p:nvPicPr>
              <p:blipFill>
                <a:blip r:embed="rId5" cstate="print"/>
                <a:srcRect l="8001" b="3031"/>
                <a:stretch>
                  <a:fillRect/>
                </a:stretch>
              </p:blipFill>
              <p:spPr bwMode="auto">
                <a:xfrm>
                  <a:off x="2845349" y="1503993"/>
                  <a:ext cx="1018950" cy="967225"/>
                </a:xfrm>
                <a:prstGeom prst="rect">
                  <a:avLst/>
                </a:prstGeom>
                <a:noFill/>
                <a:ln w="9525">
                  <a:noFill/>
                  <a:miter lim="800000"/>
                  <a:headEnd/>
                  <a:tailEnd/>
                </a:ln>
                <a:effectLst/>
              </p:spPr>
            </p:pic>
            <p:pic>
              <p:nvPicPr>
                <p:cNvPr id="73" name="Picture 7"/>
                <p:cNvPicPr>
                  <a:picLocks noChangeAspect="1" noChangeArrowheads="1"/>
                </p:cNvPicPr>
                <p:nvPr/>
              </p:nvPicPr>
              <p:blipFill>
                <a:blip r:embed="rId6" cstate="print"/>
                <a:srcRect l="18481" b="3210"/>
                <a:stretch>
                  <a:fillRect/>
                </a:stretch>
              </p:blipFill>
              <p:spPr bwMode="auto">
                <a:xfrm>
                  <a:off x="3834331" y="1512324"/>
                  <a:ext cx="865918" cy="965440"/>
                </a:xfrm>
                <a:prstGeom prst="rect">
                  <a:avLst/>
                </a:prstGeom>
                <a:noFill/>
                <a:ln w="9525">
                  <a:noFill/>
                  <a:miter lim="800000"/>
                  <a:headEnd/>
                  <a:tailEnd/>
                </a:ln>
                <a:effectLst/>
              </p:spPr>
            </p:pic>
            <p:pic>
              <p:nvPicPr>
                <p:cNvPr id="74" name="Picture 8"/>
                <p:cNvPicPr>
                  <a:picLocks noChangeAspect="1" noChangeArrowheads="1"/>
                </p:cNvPicPr>
                <p:nvPr/>
              </p:nvPicPr>
              <p:blipFill>
                <a:blip r:embed="rId7" cstate="print"/>
                <a:srcRect l="17363" b="21831"/>
                <a:stretch>
                  <a:fillRect/>
                </a:stretch>
              </p:blipFill>
              <p:spPr bwMode="auto">
                <a:xfrm>
                  <a:off x="4711170" y="1513763"/>
                  <a:ext cx="952727" cy="969566"/>
                </a:xfrm>
                <a:prstGeom prst="rect">
                  <a:avLst/>
                </a:prstGeom>
                <a:noFill/>
                <a:ln w="9525">
                  <a:noFill/>
                  <a:miter lim="800000"/>
                  <a:headEnd/>
                  <a:tailEnd/>
                </a:ln>
                <a:effectLst/>
              </p:spPr>
            </p:pic>
            <p:pic>
              <p:nvPicPr>
                <p:cNvPr id="75" name="Picture 9"/>
                <p:cNvPicPr>
                  <a:picLocks noChangeAspect="1" noChangeArrowheads="1"/>
                </p:cNvPicPr>
                <p:nvPr/>
              </p:nvPicPr>
              <p:blipFill>
                <a:blip r:embed="rId8" cstate="print"/>
                <a:srcRect l="18427" b="22304"/>
                <a:stretch>
                  <a:fillRect/>
                </a:stretch>
              </p:blipFill>
              <p:spPr bwMode="auto">
                <a:xfrm>
                  <a:off x="5607747" y="1513311"/>
                  <a:ext cx="871775" cy="963699"/>
                </a:xfrm>
                <a:prstGeom prst="rect">
                  <a:avLst/>
                </a:prstGeom>
                <a:noFill/>
                <a:ln w="9525">
                  <a:noFill/>
                  <a:miter lim="800000"/>
                  <a:headEnd/>
                  <a:tailEnd/>
                </a:ln>
                <a:effectLst/>
              </p:spPr>
            </p:pic>
          </p:grpSp>
          <p:sp>
            <p:nvSpPr>
              <p:cNvPr id="68" name="TextBox 47"/>
              <p:cNvSpPr txBox="1"/>
              <p:nvPr/>
            </p:nvSpPr>
            <p:spPr>
              <a:xfrm>
                <a:off x="3364878" y="1523664"/>
                <a:ext cx="504056" cy="261610"/>
              </a:xfrm>
              <a:prstGeom prst="rect">
                <a:avLst/>
              </a:prstGeom>
              <a:noFill/>
            </p:spPr>
            <p:txBody>
              <a:bodyPr wrap="square" rtlCol="0">
                <a:spAutoFit/>
              </a:bodyPr>
              <a:lstStyle/>
              <a:p>
                <a:r>
                  <a:rPr lang="de-CH" sz="1100" b="1" dirty="0" smtClean="0"/>
                  <a:t>3.5 %</a:t>
                </a:r>
                <a:endParaRPr lang="de-CH" sz="1100" b="1" dirty="0"/>
              </a:p>
            </p:txBody>
          </p:sp>
          <p:sp>
            <p:nvSpPr>
              <p:cNvPr id="69" name="TextBox 47"/>
              <p:cNvSpPr txBox="1"/>
              <p:nvPr/>
            </p:nvSpPr>
            <p:spPr>
              <a:xfrm>
                <a:off x="5157192" y="1528644"/>
                <a:ext cx="504056" cy="261610"/>
              </a:xfrm>
              <a:prstGeom prst="rect">
                <a:avLst/>
              </a:prstGeom>
              <a:noFill/>
            </p:spPr>
            <p:txBody>
              <a:bodyPr wrap="square" rtlCol="0">
                <a:spAutoFit/>
              </a:bodyPr>
              <a:lstStyle/>
              <a:p>
                <a:r>
                  <a:rPr lang="de-CH" sz="1100" b="1" dirty="0" smtClean="0"/>
                  <a:t>2.9 %</a:t>
                </a:r>
                <a:endParaRPr lang="de-CH" sz="1100" b="1" dirty="0"/>
              </a:p>
            </p:txBody>
          </p:sp>
          <p:sp>
            <p:nvSpPr>
              <p:cNvPr id="70" name="TextBox 47"/>
              <p:cNvSpPr txBox="1"/>
              <p:nvPr/>
            </p:nvSpPr>
            <p:spPr>
              <a:xfrm>
                <a:off x="4269990" y="1524522"/>
                <a:ext cx="504056" cy="261610"/>
              </a:xfrm>
              <a:prstGeom prst="rect">
                <a:avLst/>
              </a:prstGeom>
              <a:noFill/>
            </p:spPr>
            <p:txBody>
              <a:bodyPr wrap="square" rtlCol="0">
                <a:spAutoFit/>
              </a:bodyPr>
              <a:lstStyle/>
              <a:p>
                <a:r>
                  <a:rPr lang="de-CH" sz="1100" b="1" dirty="0" smtClean="0"/>
                  <a:t>3.7 %</a:t>
                </a:r>
                <a:endParaRPr lang="de-CH" sz="1100" b="1" dirty="0"/>
              </a:p>
            </p:txBody>
          </p:sp>
          <p:sp>
            <p:nvSpPr>
              <p:cNvPr id="71" name="TextBox 47"/>
              <p:cNvSpPr txBox="1"/>
              <p:nvPr/>
            </p:nvSpPr>
            <p:spPr>
              <a:xfrm>
                <a:off x="6033103" y="1532125"/>
                <a:ext cx="504056" cy="261610"/>
              </a:xfrm>
              <a:prstGeom prst="rect">
                <a:avLst/>
              </a:prstGeom>
              <a:noFill/>
            </p:spPr>
            <p:txBody>
              <a:bodyPr wrap="square" rtlCol="0">
                <a:spAutoFit/>
              </a:bodyPr>
              <a:lstStyle/>
              <a:p>
                <a:r>
                  <a:rPr lang="de-CH" sz="1100" b="1" dirty="0" smtClean="0"/>
                  <a:t>3.1 %</a:t>
                </a:r>
                <a:endParaRPr lang="de-CH" sz="1100" b="1" dirty="0"/>
              </a:p>
            </p:txBody>
          </p:sp>
        </p:grpSp>
        <p:grpSp>
          <p:nvGrpSpPr>
            <p:cNvPr id="14" name="Gruppieren 136"/>
            <p:cNvGrpSpPr/>
            <p:nvPr/>
          </p:nvGrpSpPr>
          <p:grpSpPr>
            <a:xfrm>
              <a:off x="3190606" y="5589538"/>
              <a:ext cx="3870387" cy="1007814"/>
              <a:chOff x="2839695" y="2741786"/>
              <a:chExt cx="3757657" cy="978460"/>
            </a:xfrm>
          </p:grpSpPr>
          <p:grpSp>
            <p:nvGrpSpPr>
              <p:cNvPr id="15" name="Gruppieren 125"/>
              <p:cNvGrpSpPr/>
              <p:nvPr/>
            </p:nvGrpSpPr>
            <p:grpSpPr>
              <a:xfrm>
                <a:off x="2839695" y="2741786"/>
                <a:ext cx="3638989" cy="978460"/>
                <a:chOff x="2839695" y="2771799"/>
                <a:chExt cx="3638989" cy="978460"/>
              </a:xfrm>
            </p:grpSpPr>
            <p:pic>
              <p:nvPicPr>
                <p:cNvPr id="63" name="Picture 2"/>
                <p:cNvPicPr>
                  <a:picLocks noChangeAspect="1" noChangeArrowheads="1"/>
                </p:cNvPicPr>
                <p:nvPr/>
              </p:nvPicPr>
              <p:blipFill>
                <a:blip r:embed="rId9" cstate="print"/>
                <a:srcRect l="9219" b="4274"/>
                <a:stretch>
                  <a:fillRect/>
                </a:stretch>
              </p:blipFill>
              <p:spPr bwMode="auto">
                <a:xfrm>
                  <a:off x="2839695" y="2774213"/>
                  <a:ext cx="964301" cy="954827"/>
                </a:xfrm>
                <a:prstGeom prst="rect">
                  <a:avLst/>
                </a:prstGeom>
                <a:noFill/>
                <a:ln w="9525">
                  <a:noFill/>
                  <a:miter lim="800000"/>
                  <a:headEnd/>
                  <a:tailEnd/>
                </a:ln>
                <a:effectLst/>
              </p:spPr>
            </p:pic>
            <p:pic>
              <p:nvPicPr>
                <p:cNvPr id="64" name="Picture 3"/>
                <p:cNvPicPr>
                  <a:picLocks noChangeAspect="1" noChangeArrowheads="1"/>
                </p:cNvPicPr>
                <p:nvPr/>
              </p:nvPicPr>
              <p:blipFill>
                <a:blip r:embed="rId10" cstate="print"/>
                <a:srcRect l="18765" b="3237"/>
                <a:stretch>
                  <a:fillRect/>
                </a:stretch>
              </p:blipFill>
              <p:spPr bwMode="auto">
                <a:xfrm>
                  <a:off x="3836842" y="2771799"/>
                  <a:ext cx="862901" cy="965170"/>
                </a:xfrm>
                <a:prstGeom prst="rect">
                  <a:avLst/>
                </a:prstGeom>
                <a:noFill/>
                <a:ln w="9525">
                  <a:noFill/>
                  <a:miter lim="800000"/>
                  <a:headEnd/>
                  <a:tailEnd/>
                </a:ln>
                <a:effectLst/>
              </p:spPr>
            </p:pic>
            <p:pic>
              <p:nvPicPr>
                <p:cNvPr id="65" name="Picture 4"/>
                <p:cNvPicPr>
                  <a:picLocks noChangeAspect="1" noChangeArrowheads="1"/>
                </p:cNvPicPr>
                <p:nvPr/>
              </p:nvPicPr>
              <p:blipFill>
                <a:blip r:embed="rId11" cstate="print"/>
                <a:srcRect l="18577" b="2942"/>
                <a:stretch>
                  <a:fillRect/>
                </a:stretch>
              </p:blipFill>
              <p:spPr bwMode="auto">
                <a:xfrm>
                  <a:off x="4715149" y="2779778"/>
                  <a:ext cx="864898" cy="968113"/>
                </a:xfrm>
                <a:prstGeom prst="rect">
                  <a:avLst/>
                </a:prstGeom>
                <a:noFill/>
                <a:ln w="9525">
                  <a:noFill/>
                  <a:miter lim="800000"/>
                  <a:headEnd/>
                  <a:tailEnd/>
                </a:ln>
                <a:effectLst/>
              </p:spPr>
            </p:pic>
            <p:pic>
              <p:nvPicPr>
                <p:cNvPr id="66" name="Picture 5"/>
                <p:cNvPicPr>
                  <a:picLocks noChangeAspect="1" noChangeArrowheads="1"/>
                </p:cNvPicPr>
                <p:nvPr/>
              </p:nvPicPr>
              <p:blipFill>
                <a:blip r:embed="rId11" cstate="print"/>
                <a:srcRect l="18864" b="2942"/>
                <a:stretch>
                  <a:fillRect/>
                </a:stretch>
              </p:blipFill>
              <p:spPr bwMode="auto">
                <a:xfrm>
                  <a:off x="5616835" y="2782146"/>
                  <a:ext cx="861849" cy="968113"/>
                </a:xfrm>
                <a:prstGeom prst="rect">
                  <a:avLst/>
                </a:prstGeom>
                <a:noFill/>
                <a:ln w="9525">
                  <a:noFill/>
                  <a:miter lim="800000"/>
                  <a:headEnd/>
                  <a:tailEnd/>
                </a:ln>
                <a:effectLst/>
              </p:spPr>
            </p:pic>
          </p:grpSp>
          <p:sp>
            <p:nvSpPr>
              <p:cNvPr id="59" name="TextBox 10"/>
              <p:cNvSpPr txBox="1"/>
              <p:nvPr/>
            </p:nvSpPr>
            <p:spPr>
              <a:xfrm>
                <a:off x="3284984" y="2755583"/>
                <a:ext cx="576064" cy="261610"/>
              </a:xfrm>
              <a:prstGeom prst="rect">
                <a:avLst/>
              </a:prstGeom>
              <a:noFill/>
            </p:spPr>
            <p:txBody>
              <a:bodyPr wrap="square" rtlCol="0">
                <a:spAutoFit/>
              </a:bodyPr>
              <a:lstStyle/>
              <a:p>
                <a:r>
                  <a:rPr lang="de-CH" sz="1100" b="1" dirty="0" smtClean="0"/>
                  <a:t>0.14 %</a:t>
                </a:r>
                <a:endParaRPr lang="de-CH" sz="1100" b="1" dirty="0"/>
              </a:p>
            </p:txBody>
          </p:sp>
          <p:sp>
            <p:nvSpPr>
              <p:cNvPr id="60" name="TextBox 10"/>
              <p:cNvSpPr txBox="1"/>
              <p:nvPr/>
            </p:nvSpPr>
            <p:spPr>
              <a:xfrm>
                <a:off x="4210533" y="2771330"/>
                <a:ext cx="576064" cy="261610"/>
              </a:xfrm>
              <a:prstGeom prst="rect">
                <a:avLst/>
              </a:prstGeom>
              <a:noFill/>
            </p:spPr>
            <p:txBody>
              <a:bodyPr wrap="square" rtlCol="0">
                <a:spAutoFit/>
              </a:bodyPr>
              <a:lstStyle/>
              <a:p>
                <a:r>
                  <a:rPr lang="de-CH" sz="1100" b="1" dirty="0" smtClean="0"/>
                  <a:t>0.92 %</a:t>
                </a:r>
                <a:endParaRPr lang="de-CH" sz="1100" b="1" dirty="0"/>
              </a:p>
            </p:txBody>
          </p:sp>
          <p:sp>
            <p:nvSpPr>
              <p:cNvPr id="61" name="TextBox 10"/>
              <p:cNvSpPr txBox="1"/>
              <p:nvPr/>
            </p:nvSpPr>
            <p:spPr>
              <a:xfrm>
                <a:off x="5140139" y="2771800"/>
                <a:ext cx="576064" cy="261610"/>
              </a:xfrm>
              <a:prstGeom prst="rect">
                <a:avLst/>
              </a:prstGeom>
              <a:noFill/>
            </p:spPr>
            <p:txBody>
              <a:bodyPr wrap="square" rtlCol="0">
                <a:spAutoFit/>
              </a:bodyPr>
              <a:lstStyle/>
              <a:p>
                <a:r>
                  <a:rPr lang="de-CH" sz="1100" b="1" dirty="0" smtClean="0"/>
                  <a:t>1.2 %</a:t>
                </a:r>
                <a:endParaRPr lang="de-CH" sz="1100" b="1" dirty="0"/>
              </a:p>
            </p:txBody>
          </p:sp>
          <p:sp>
            <p:nvSpPr>
              <p:cNvPr id="62" name="TextBox 10"/>
              <p:cNvSpPr txBox="1"/>
              <p:nvPr/>
            </p:nvSpPr>
            <p:spPr>
              <a:xfrm>
                <a:off x="6030183" y="2793367"/>
                <a:ext cx="567169" cy="261610"/>
              </a:xfrm>
              <a:prstGeom prst="rect">
                <a:avLst/>
              </a:prstGeom>
              <a:noFill/>
            </p:spPr>
            <p:txBody>
              <a:bodyPr wrap="square" rtlCol="0">
                <a:spAutoFit/>
              </a:bodyPr>
              <a:lstStyle/>
              <a:p>
                <a:r>
                  <a:rPr lang="de-CH" sz="1100" b="1" dirty="0" smtClean="0"/>
                  <a:t>1.2 %</a:t>
                </a:r>
                <a:endParaRPr lang="de-CH" sz="1100" b="1" dirty="0"/>
              </a:p>
            </p:txBody>
          </p:sp>
        </p:grpSp>
      </p:grpSp>
      <p:sp>
        <p:nvSpPr>
          <p:cNvPr id="76" name="Textfeld 75"/>
          <p:cNvSpPr txBox="1"/>
          <p:nvPr/>
        </p:nvSpPr>
        <p:spPr>
          <a:xfrm>
            <a:off x="26553" y="6282047"/>
            <a:ext cx="1696298" cy="276999"/>
          </a:xfrm>
          <a:prstGeom prst="rect">
            <a:avLst/>
          </a:prstGeom>
          <a:noFill/>
        </p:spPr>
        <p:txBody>
          <a:bodyPr wrap="none" rtlCol="0">
            <a:spAutoFit/>
          </a:bodyPr>
          <a:lstStyle/>
          <a:p>
            <a:r>
              <a:rPr lang="de-CH" sz="1200" dirty="0" smtClean="0">
                <a:solidFill>
                  <a:schemeClr val="tx1">
                    <a:lumMod val="75000"/>
                  </a:schemeClr>
                </a:solidFill>
              </a:rPr>
              <a:t>P1 </a:t>
            </a:r>
            <a:r>
              <a:rPr lang="de-CH" sz="1200" dirty="0" err="1" smtClean="0">
                <a:solidFill>
                  <a:schemeClr val="tx1">
                    <a:lumMod val="75000"/>
                  </a:schemeClr>
                </a:solidFill>
              </a:rPr>
              <a:t>to</a:t>
            </a:r>
            <a:r>
              <a:rPr lang="de-CH" sz="1200" dirty="0" smtClean="0">
                <a:solidFill>
                  <a:schemeClr val="tx1">
                    <a:lumMod val="75000"/>
                  </a:schemeClr>
                </a:solidFill>
              </a:rPr>
              <a:t> P4–  </a:t>
            </a:r>
            <a:r>
              <a:rPr lang="de-CH" sz="1200" dirty="0" err="1" smtClean="0">
                <a:solidFill>
                  <a:schemeClr val="tx1">
                    <a:lumMod val="75000"/>
                  </a:schemeClr>
                </a:solidFill>
              </a:rPr>
              <a:t>cell</a:t>
            </a:r>
            <a:r>
              <a:rPr lang="de-CH" sz="1200" dirty="0" smtClean="0">
                <a:solidFill>
                  <a:schemeClr val="tx1">
                    <a:lumMod val="75000"/>
                  </a:schemeClr>
                </a:solidFill>
              </a:rPr>
              <a:t> </a:t>
            </a:r>
            <a:r>
              <a:rPr lang="de-CH" sz="1200" dirty="0" err="1" smtClean="0">
                <a:solidFill>
                  <a:schemeClr val="tx1">
                    <a:lumMod val="75000"/>
                  </a:schemeClr>
                </a:solidFill>
              </a:rPr>
              <a:t>passages</a:t>
            </a:r>
            <a:r>
              <a:rPr lang="de-CH" sz="1200" dirty="0" smtClean="0">
                <a:solidFill>
                  <a:schemeClr val="tx1">
                    <a:lumMod val="75000"/>
                  </a:schemeClr>
                </a:solidFill>
              </a:rPr>
              <a:t> </a:t>
            </a:r>
            <a:endParaRPr lang="de-DE" sz="12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 y="152400"/>
            <a:ext cx="8579296" cy="1251062"/>
          </a:xfrm>
        </p:spPr>
        <p:txBody>
          <a:bodyPr>
            <a:noAutofit/>
          </a:bodyPr>
          <a:lstStyle/>
          <a:p>
            <a:pPr algn="ctr"/>
            <a:r>
              <a:rPr lang="de-CH" sz="2800" dirty="0" err="1" smtClean="0">
                <a:solidFill>
                  <a:srgbClr val="FFC819"/>
                </a:solidFill>
              </a:rPr>
              <a:t>Both</a:t>
            </a:r>
            <a:r>
              <a:rPr lang="de-CH" sz="2800" dirty="0" smtClean="0">
                <a:solidFill>
                  <a:srgbClr val="FFC819"/>
                </a:solidFill>
              </a:rPr>
              <a:t> </a:t>
            </a:r>
            <a:r>
              <a:rPr lang="de-CH" sz="2400" dirty="0" err="1" smtClean="0">
                <a:solidFill>
                  <a:srgbClr val="FFC819"/>
                </a:solidFill>
              </a:rPr>
              <a:t>ALDH</a:t>
            </a:r>
            <a:r>
              <a:rPr lang="de-CH" sz="2400" baseline="30000" dirty="0" err="1" smtClean="0">
                <a:solidFill>
                  <a:srgbClr val="FFC819"/>
                </a:solidFill>
              </a:rPr>
              <a:t>high</a:t>
            </a:r>
            <a:r>
              <a:rPr lang="de-CH" sz="2400" baseline="30000" dirty="0" smtClean="0">
                <a:solidFill>
                  <a:srgbClr val="FFC819"/>
                </a:solidFill>
              </a:rPr>
              <a:t> </a:t>
            </a:r>
            <a:r>
              <a:rPr lang="de-CH" sz="2400" dirty="0" smtClean="0">
                <a:solidFill>
                  <a:srgbClr val="FFC819"/>
                </a:solidFill>
              </a:rPr>
              <a:t> </a:t>
            </a:r>
            <a:r>
              <a:rPr lang="de-CH" sz="2400" dirty="0" err="1" smtClean="0">
                <a:solidFill>
                  <a:srgbClr val="FFC819"/>
                </a:solidFill>
              </a:rPr>
              <a:t>and</a:t>
            </a:r>
            <a:r>
              <a:rPr lang="de-CH" sz="2400" dirty="0" smtClean="0">
                <a:solidFill>
                  <a:srgbClr val="FFC819"/>
                </a:solidFill>
              </a:rPr>
              <a:t> </a:t>
            </a:r>
            <a:r>
              <a:rPr lang="de-CH" sz="2400" dirty="0" err="1" smtClean="0">
                <a:solidFill>
                  <a:srgbClr val="FFC819"/>
                </a:solidFill>
              </a:rPr>
              <a:t>ALDH</a:t>
            </a:r>
            <a:r>
              <a:rPr lang="de-CH" sz="2400" baseline="30000" dirty="0" err="1" smtClean="0">
                <a:solidFill>
                  <a:srgbClr val="FFC819"/>
                </a:solidFill>
              </a:rPr>
              <a:t>low</a:t>
            </a:r>
            <a:r>
              <a:rPr lang="de-CH" sz="2400" baseline="30000" dirty="0" smtClean="0">
                <a:solidFill>
                  <a:srgbClr val="FFC819"/>
                </a:solidFill>
              </a:rPr>
              <a:t> </a:t>
            </a:r>
            <a:r>
              <a:rPr lang="de-CH" sz="2400" dirty="0" smtClean="0">
                <a:solidFill>
                  <a:srgbClr val="FFC819"/>
                </a:solidFill>
              </a:rPr>
              <a:t> </a:t>
            </a:r>
            <a:r>
              <a:rPr lang="de-CH" sz="2800" dirty="0" err="1" smtClean="0">
                <a:solidFill>
                  <a:srgbClr val="FFC819"/>
                </a:solidFill>
              </a:rPr>
              <a:t>subpopulations</a:t>
            </a:r>
            <a:r>
              <a:rPr lang="de-CH" sz="2800" dirty="0" smtClean="0">
                <a:solidFill>
                  <a:srgbClr val="FFC819"/>
                </a:solidFill>
              </a:rPr>
              <a:t> </a:t>
            </a:r>
            <a:r>
              <a:rPr lang="de-CH" sz="2800" dirty="0" err="1" smtClean="0">
                <a:solidFill>
                  <a:srgbClr val="FFC819"/>
                </a:solidFill>
              </a:rPr>
              <a:t>contain</a:t>
            </a:r>
            <a:r>
              <a:rPr lang="de-CH" sz="2800" dirty="0" smtClean="0">
                <a:solidFill>
                  <a:srgbClr val="FFC819"/>
                </a:solidFill>
              </a:rPr>
              <a:t> </a:t>
            </a:r>
            <a:r>
              <a:rPr lang="de-CH" sz="2800" dirty="0" err="1" smtClean="0">
                <a:solidFill>
                  <a:srgbClr val="FFC819"/>
                </a:solidFill>
              </a:rPr>
              <a:t>cisplatin-resistant</a:t>
            </a:r>
            <a:r>
              <a:rPr lang="de-CH" sz="2800" dirty="0" smtClean="0">
                <a:solidFill>
                  <a:srgbClr val="FFC819"/>
                </a:solidFill>
              </a:rPr>
              <a:t> </a:t>
            </a:r>
            <a:r>
              <a:rPr lang="de-CH" sz="2800" dirty="0" err="1" smtClean="0">
                <a:solidFill>
                  <a:srgbClr val="FFC819"/>
                </a:solidFill>
              </a:rPr>
              <a:t>tumor</a:t>
            </a:r>
            <a:r>
              <a:rPr lang="de-CH" sz="2800" dirty="0" smtClean="0">
                <a:solidFill>
                  <a:srgbClr val="FFC819"/>
                </a:solidFill>
              </a:rPr>
              <a:t> </a:t>
            </a:r>
            <a:r>
              <a:rPr lang="de-CH" sz="2800" dirty="0" err="1" smtClean="0">
                <a:solidFill>
                  <a:srgbClr val="FFC819"/>
                </a:solidFill>
              </a:rPr>
              <a:t>spheres</a:t>
            </a:r>
            <a:endParaRPr lang="de-DE" sz="2800" dirty="0">
              <a:solidFill>
                <a:srgbClr val="FFC819"/>
              </a:solidFill>
            </a:endParaRPr>
          </a:p>
        </p:txBody>
      </p:sp>
      <p:grpSp>
        <p:nvGrpSpPr>
          <p:cNvPr id="6" name="Gruppieren 28"/>
          <p:cNvGrpSpPr/>
          <p:nvPr/>
        </p:nvGrpSpPr>
        <p:grpSpPr>
          <a:xfrm>
            <a:off x="3851920" y="2780928"/>
            <a:ext cx="5472608" cy="2235417"/>
            <a:chOff x="3707904" y="2636912"/>
            <a:chExt cx="5472608" cy="2235417"/>
          </a:xfrm>
        </p:grpSpPr>
        <p:sp>
          <p:nvSpPr>
            <p:cNvPr id="7" name="TextBox 157"/>
            <p:cNvSpPr txBox="1"/>
            <p:nvPr/>
          </p:nvSpPr>
          <p:spPr>
            <a:xfrm>
              <a:off x="3707904" y="3288155"/>
              <a:ext cx="1512168" cy="338554"/>
            </a:xfrm>
            <a:prstGeom prst="rect">
              <a:avLst/>
            </a:prstGeom>
            <a:noFill/>
          </p:spPr>
          <p:txBody>
            <a:bodyPr wrap="square" rtlCol="0">
              <a:spAutoFit/>
            </a:bodyPr>
            <a:lstStyle/>
            <a:p>
              <a:r>
                <a:rPr lang="de-CH" sz="1600" b="1" dirty="0" smtClean="0"/>
                <a:t>H2052</a:t>
              </a:r>
              <a:r>
                <a:rPr lang="de-CH" sz="1600" b="1" baseline="30000" dirty="0" smtClean="0"/>
                <a:t>high</a:t>
              </a:r>
              <a:r>
                <a:rPr lang="de-CH" sz="1600" b="1" dirty="0" smtClean="0"/>
                <a:t>cells</a:t>
              </a:r>
              <a:endParaRPr lang="de-CH" sz="1600" b="1" dirty="0"/>
            </a:p>
          </p:txBody>
        </p:sp>
        <p:sp>
          <p:nvSpPr>
            <p:cNvPr id="8" name="TextBox 158"/>
            <p:cNvSpPr txBox="1"/>
            <p:nvPr/>
          </p:nvSpPr>
          <p:spPr>
            <a:xfrm>
              <a:off x="3707904" y="4132505"/>
              <a:ext cx="1368151" cy="338554"/>
            </a:xfrm>
            <a:prstGeom prst="rect">
              <a:avLst/>
            </a:prstGeom>
            <a:noFill/>
          </p:spPr>
          <p:txBody>
            <a:bodyPr wrap="square" rtlCol="0">
              <a:spAutoFit/>
            </a:bodyPr>
            <a:lstStyle/>
            <a:p>
              <a:r>
                <a:rPr lang="de-CH" sz="1600" b="1" dirty="0" smtClean="0"/>
                <a:t>H2052</a:t>
              </a:r>
              <a:r>
                <a:rPr lang="de-CH" sz="1600" b="1" baseline="30000" dirty="0" smtClean="0"/>
                <a:t>low</a:t>
              </a:r>
              <a:r>
                <a:rPr lang="de-CH" sz="1600" b="1" dirty="0" smtClean="0"/>
                <a:t>cells</a:t>
              </a:r>
              <a:endParaRPr lang="de-CH" sz="1600" b="1" dirty="0"/>
            </a:p>
          </p:txBody>
        </p:sp>
        <p:grpSp>
          <p:nvGrpSpPr>
            <p:cNvPr id="9" name="Gruppieren 75"/>
            <p:cNvGrpSpPr/>
            <p:nvPr/>
          </p:nvGrpSpPr>
          <p:grpSpPr>
            <a:xfrm>
              <a:off x="5053644" y="2949173"/>
              <a:ext cx="3721034" cy="1923156"/>
              <a:chOff x="1966428" y="7185348"/>
              <a:chExt cx="3721034" cy="1923156"/>
            </a:xfrm>
            <a:effectLst>
              <a:outerShdw blurRad="50800" dist="38100" dir="2700000" algn="tl" rotWithShape="0">
                <a:prstClr val="black">
                  <a:alpha val="40000"/>
                </a:prstClr>
              </a:outerShdw>
            </a:effectLst>
          </p:grpSpPr>
          <p:pic>
            <p:nvPicPr>
              <p:cNvPr id="14" name="Picture 165" descr="C:\Users\Cortes\Documents\RB files\RB_experimental results_all Sept_Nov 2011\photolab\111103\H2052 P1_day8-ALDHneg cells_5xtif0003.tif"/>
              <p:cNvPicPr>
                <a:picLocks noChangeAspect="1" noChangeArrowheads="1"/>
              </p:cNvPicPr>
              <p:nvPr/>
            </p:nvPicPr>
            <p:blipFill>
              <a:blip r:embed="rId3" cstate="print">
                <a:lum bright="20000" contrast="20000"/>
              </a:blip>
              <a:srcRect/>
              <a:stretch>
                <a:fillRect/>
              </a:stretch>
            </p:blipFill>
            <p:spPr bwMode="auto">
              <a:xfrm>
                <a:off x="1966428" y="7201089"/>
                <a:ext cx="1192995" cy="903930"/>
              </a:xfrm>
              <a:prstGeom prst="rect">
                <a:avLst/>
              </a:prstGeom>
              <a:noFill/>
              <a:scene3d>
                <a:camera prst="orthographicFront"/>
                <a:lightRig rig="threePt" dir="t"/>
              </a:scene3d>
              <a:sp3d/>
            </p:spPr>
          </p:pic>
          <p:pic>
            <p:nvPicPr>
              <p:cNvPr id="15" name="Picture 12" descr="C:\Users\Cortes\Documents\RB files\RB_experimental results_all Sept_Nov 2011\photolab\111101\111026_H2052_ALDHneg_cispl48h.tif"/>
              <p:cNvPicPr>
                <a:picLocks noChangeAspect="1" noChangeArrowheads="1"/>
              </p:cNvPicPr>
              <p:nvPr/>
            </p:nvPicPr>
            <p:blipFill>
              <a:blip r:embed="rId4" cstate="print">
                <a:lum bright="20000" contrast="20000"/>
              </a:blip>
              <a:srcRect/>
              <a:stretch>
                <a:fillRect/>
              </a:stretch>
            </p:blipFill>
            <p:spPr bwMode="auto">
              <a:xfrm>
                <a:off x="3205659" y="7195033"/>
                <a:ext cx="1223605" cy="927123"/>
              </a:xfrm>
              <a:prstGeom prst="rect">
                <a:avLst/>
              </a:prstGeom>
              <a:noFill/>
              <a:scene3d>
                <a:camera prst="orthographicFront"/>
                <a:lightRig rig="threePt" dir="t"/>
              </a:scene3d>
              <a:sp3d/>
            </p:spPr>
          </p:pic>
          <p:pic>
            <p:nvPicPr>
              <p:cNvPr id="16" name="Picture 9" descr="C:\Users\Cortes\Documents\RB files\RB_experimental results_all Sept_Nov 2011\photolab\111103\H2052 P1_day8-ALDHneg cells_5xtif0002.tif"/>
              <p:cNvPicPr>
                <a:picLocks noChangeAspect="1" noChangeArrowheads="1"/>
              </p:cNvPicPr>
              <p:nvPr/>
            </p:nvPicPr>
            <p:blipFill>
              <a:blip r:embed="rId5" cstate="print">
                <a:lum bright="20000" contrast="20000"/>
              </a:blip>
              <a:srcRect/>
              <a:stretch>
                <a:fillRect/>
              </a:stretch>
            </p:blipFill>
            <p:spPr bwMode="auto">
              <a:xfrm>
                <a:off x="4473599" y="8190701"/>
                <a:ext cx="1210030" cy="916841"/>
              </a:xfrm>
              <a:prstGeom prst="rect">
                <a:avLst/>
              </a:prstGeom>
              <a:noFill/>
              <a:scene3d>
                <a:camera prst="orthographicFront"/>
                <a:lightRig rig="threePt" dir="t"/>
              </a:scene3d>
              <a:sp3d/>
            </p:spPr>
          </p:pic>
          <p:pic>
            <p:nvPicPr>
              <p:cNvPr id="17" name="Picture 3" descr="C:\Users\Cortes\Documents\RB files\RB_experimental results_all Sept_Nov 2011\photolab\111103\H2052 P1_day8-ALDHpos cells_5xtif.tif"/>
              <p:cNvPicPr>
                <a:picLocks noChangeAspect="1" noChangeArrowheads="1"/>
              </p:cNvPicPr>
              <p:nvPr/>
            </p:nvPicPr>
            <p:blipFill>
              <a:blip r:embed="rId6" cstate="print">
                <a:lum bright="20000" contrast="20000"/>
              </a:blip>
              <a:srcRect/>
              <a:stretch>
                <a:fillRect/>
              </a:stretch>
            </p:blipFill>
            <p:spPr bwMode="auto">
              <a:xfrm>
                <a:off x="1966428" y="8174136"/>
                <a:ext cx="1207034" cy="934368"/>
              </a:xfrm>
              <a:prstGeom prst="rect">
                <a:avLst/>
              </a:prstGeom>
              <a:noFill/>
              <a:scene3d>
                <a:camera prst="orthographicFront"/>
                <a:lightRig rig="threePt" dir="t"/>
              </a:scene3d>
              <a:sp3d/>
            </p:spPr>
          </p:pic>
          <p:pic>
            <p:nvPicPr>
              <p:cNvPr id="18" name="Picture 11" descr="C:\Users\Cortes\Documents\RB files\RB_experimental results_all Sept_Nov 2011\photolab\111103\H2052 P1_day8-ALDHpos cells_5xtif0001.tif"/>
              <p:cNvPicPr>
                <a:picLocks noChangeAspect="1" noChangeArrowheads="1"/>
              </p:cNvPicPr>
              <p:nvPr/>
            </p:nvPicPr>
            <p:blipFill>
              <a:blip r:embed="rId7" cstate="print">
                <a:lum bright="20000" contrast="20000"/>
              </a:blip>
              <a:srcRect/>
              <a:stretch>
                <a:fillRect/>
              </a:stretch>
            </p:blipFill>
            <p:spPr bwMode="auto">
              <a:xfrm>
                <a:off x="4473341" y="7185348"/>
                <a:ext cx="1214121" cy="939853"/>
              </a:xfrm>
              <a:prstGeom prst="rect">
                <a:avLst/>
              </a:prstGeom>
              <a:noFill/>
              <a:scene3d>
                <a:camera prst="orthographicFront"/>
                <a:lightRig rig="threePt" dir="t"/>
              </a:scene3d>
              <a:sp3d/>
            </p:spPr>
          </p:pic>
          <p:pic>
            <p:nvPicPr>
              <p:cNvPr id="19" name="Picture 170" descr="C:\Users\Cortes\Documents\RB files\RB_experimental results_all Sept_Nov 2011\photolab\111101\111026_H2052_ALDHpos_cispl48h.tif"/>
              <p:cNvPicPr>
                <a:picLocks noChangeAspect="1" noChangeArrowheads="1"/>
              </p:cNvPicPr>
              <p:nvPr/>
            </p:nvPicPr>
            <p:blipFill>
              <a:blip r:embed="rId8" cstate="print">
                <a:lum bright="20000" contrast="20000"/>
              </a:blip>
              <a:srcRect/>
              <a:stretch>
                <a:fillRect/>
              </a:stretch>
            </p:blipFill>
            <p:spPr bwMode="auto">
              <a:xfrm>
                <a:off x="3222231" y="8168931"/>
                <a:ext cx="1207034" cy="934368"/>
              </a:xfrm>
              <a:prstGeom prst="rect">
                <a:avLst/>
              </a:prstGeom>
              <a:noFill/>
              <a:scene3d>
                <a:camera prst="orthographicFront"/>
                <a:lightRig rig="threePt" dir="t"/>
              </a:scene3d>
              <a:sp3d/>
            </p:spPr>
          </p:pic>
        </p:grpSp>
        <p:grpSp>
          <p:nvGrpSpPr>
            <p:cNvPr id="10" name="Gruppieren 81"/>
            <p:cNvGrpSpPr/>
            <p:nvPr/>
          </p:nvGrpSpPr>
          <p:grpSpPr>
            <a:xfrm>
              <a:off x="5020926" y="2636912"/>
              <a:ext cx="4159586" cy="353458"/>
              <a:chOff x="1933710" y="6873087"/>
              <a:chExt cx="4159586" cy="353458"/>
            </a:xfrm>
          </p:grpSpPr>
          <p:sp>
            <p:nvSpPr>
              <p:cNvPr id="11" name="TextBox 162"/>
              <p:cNvSpPr txBox="1"/>
              <p:nvPr/>
            </p:nvSpPr>
            <p:spPr>
              <a:xfrm>
                <a:off x="1933710" y="6887991"/>
                <a:ext cx="1287503" cy="338554"/>
              </a:xfrm>
              <a:prstGeom prst="rect">
                <a:avLst/>
              </a:prstGeom>
              <a:noFill/>
            </p:spPr>
            <p:txBody>
              <a:bodyPr wrap="square" rtlCol="0">
                <a:spAutoFit/>
              </a:bodyPr>
              <a:lstStyle/>
              <a:p>
                <a:r>
                  <a:rPr lang="de-CH" sz="1600" b="1" dirty="0" smtClean="0"/>
                  <a:t>Non-treated</a:t>
                </a:r>
                <a:endParaRPr lang="de-CH" sz="1600" b="1" dirty="0"/>
              </a:p>
            </p:txBody>
          </p:sp>
          <p:sp>
            <p:nvSpPr>
              <p:cNvPr id="12" name="TextBox 163"/>
              <p:cNvSpPr txBox="1"/>
              <p:nvPr/>
            </p:nvSpPr>
            <p:spPr>
              <a:xfrm>
                <a:off x="3183850" y="6873087"/>
                <a:ext cx="1438052" cy="338554"/>
              </a:xfrm>
              <a:prstGeom prst="rect">
                <a:avLst/>
              </a:prstGeom>
              <a:noFill/>
            </p:spPr>
            <p:txBody>
              <a:bodyPr wrap="square" rtlCol="0">
                <a:spAutoFit/>
              </a:bodyPr>
              <a:lstStyle/>
              <a:p>
                <a:r>
                  <a:rPr lang="de-CH" sz="1600" b="1" dirty="0" smtClean="0"/>
                  <a:t>48 h cisplatin</a:t>
                </a:r>
                <a:endParaRPr lang="de-CH" sz="1600" b="1" dirty="0"/>
              </a:p>
            </p:txBody>
          </p:sp>
          <p:sp>
            <p:nvSpPr>
              <p:cNvPr id="13" name="TextBox 164"/>
              <p:cNvSpPr txBox="1"/>
              <p:nvPr/>
            </p:nvSpPr>
            <p:spPr>
              <a:xfrm>
                <a:off x="4509120" y="6873087"/>
                <a:ext cx="1584176" cy="338554"/>
              </a:xfrm>
              <a:prstGeom prst="rect">
                <a:avLst/>
              </a:prstGeom>
              <a:noFill/>
            </p:spPr>
            <p:txBody>
              <a:bodyPr wrap="square" rtlCol="0">
                <a:spAutoFit/>
              </a:bodyPr>
              <a:lstStyle/>
              <a:p>
                <a:r>
                  <a:rPr lang="de-CH" sz="1600" b="1" dirty="0" smtClean="0"/>
                  <a:t>72 h cisplatin</a:t>
                </a:r>
                <a:endParaRPr lang="de-CH" sz="1600" b="1" dirty="0"/>
              </a:p>
            </p:txBody>
          </p:sp>
        </p:grpSp>
      </p:grpSp>
      <p:grpSp>
        <p:nvGrpSpPr>
          <p:cNvPr id="33" name="Gruppieren 32"/>
          <p:cNvGrpSpPr/>
          <p:nvPr/>
        </p:nvGrpSpPr>
        <p:grpSpPr>
          <a:xfrm>
            <a:off x="611560" y="1586098"/>
            <a:ext cx="3096344" cy="5155270"/>
            <a:chOff x="611560" y="1586098"/>
            <a:chExt cx="3096344" cy="5155270"/>
          </a:xfrm>
        </p:grpSpPr>
        <p:pic>
          <p:nvPicPr>
            <p:cNvPr id="4" name="Picture 2"/>
            <p:cNvPicPr>
              <a:picLocks noChangeAspect="1" noChangeArrowheads="1"/>
            </p:cNvPicPr>
            <p:nvPr/>
          </p:nvPicPr>
          <p:blipFill>
            <a:blip r:embed="rId9" cstate="print"/>
            <a:srcRect l="50274" t="68861" r="14485" b="3165"/>
            <a:stretch>
              <a:fillRect/>
            </a:stretch>
          </p:blipFill>
          <p:spPr bwMode="auto">
            <a:xfrm>
              <a:off x="755576" y="5023710"/>
              <a:ext cx="2551901" cy="1717658"/>
            </a:xfrm>
            <a:prstGeom prst="rect">
              <a:avLst/>
            </a:prstGeom>
            <a:solidFill>
              <a:schemeClr val="accent6">
                <a:lumMod val="60000"/>
                <a:lumOff val="40000"/>
              </a:schemeClr>
            </a:solidFill>
            <a:ln w="9525">
              <a:noFill/>
              <a:miter lim="800000"/>
              <a:headEnd/>
              <a:tailEnd/>
            </a:ln>
          </p:spPr>
        </p:pic>
        <p:grpSp>
          <p:nvGrpSpPr>
            <p:cNvPr id="23" name="Gruppieren 49"/>
            <p:cNvGrpSpPr/>
            <p:nvPr/>
          </p:nvGrpSpPr>
          <p:grpSpPr>
            <a:xfrm>
              <a:off x="755576" y="1586098"/>
              <a:ext cx="2952328" cy="1770894"/>
              <a:chOff x="755576" y="1586098"/>
              <a:chExt cx="2952328" cy="1770894"/>
            </a:xfrm>
          </p:grpSpPr>
          <p:pic>
            <p:nvPicPr>
              <p:cNvPr id="3" name="Picture 2"/>
              <p:cNvPicPr>
                <a:picLocks noChangeAspect="1" noChangeArrowheads="1"/>
              </p:cNvPicPr>
              <p:nvPr/>
            </p:nvPicPr>
            <p:blipFill>
              <a:blip r:embed="rId9" cstate="print"/>
              <a:srcRect l="51461" t="7129" r="9541" b="64030"/>
              <a:stretch>
                <a:fillRect/>
              </a:stretch>
            </p:blipFill>
            <p:spPr bwMode="auto">
              <a:xfrm>
                <a:off x="883947" y="1586098"/>
                <a:ext cx="2823957" cy="1770894"/>
              </a:xfrm>
              <a:prstGeom prst="rect">
                <a:avLst/>
              </a:prstGeom>
              <a:noFill/>
              <a:ln w="9525">
                <a:noFill/>
                <a:miter lim="800000"/>
                <a:headEnd/>
                <a:tailEnd/>
              </a:ln>
            </p:spPr>
          </p:pic>
          <p:sp>
            <p:nvSpPr>
              <p:cNvPr id="20" name="Rechteck 19"/>
              <p:cNvSpPr/>
              <p:nvPr/>
            </p:nvSpPr>
            <p:spPr>
              <a:xfrm>
                <a:off x="755576" y="3068960"/>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50"/>
            <p:cNvGrpSpPr/>
            <p:nvPr/>
          </p:nvGrpSpPr>
          <p:grpSpPr>
            <a:xfrm>
              <a:off x="611560" y="3285386"/>
              <a:ext cx="2704172" cy="1727790"/>
              <a:chOff x="611560" y="3285386"/>
              <a:chExt cx="2704172" cy="1727790"/>
            </a:xfrm>
          </p:grpSpPr>
          <p:pic>
            <p:nvPicPr>
              <p:cNvPr id="5" name="Picture 2"/>
              <p:cNvPicPr>
                <a:picLocks noChangeAspect="1" noChangeArrowheads="1"/>
              </p:cNvPicPr>
              <p:nvPr/>
            </p:nvPicPr>
            <p:blipFill>
              <a:blip r:embed="rId9" cstate="print"/>
              <a:srcRect l="49795" t="37973" r="14850" b="33888"/>
              <a:stretch>
                <a:fillRect/>
              </a:stretch>
            </p:blipFill>
            <p:spPr bwMode="auto">
              <a:xfrm>
                <a:off x="755576" y="3285386"/>
                <a:ext cx="2560156" cy="1727790"/>
              </a:xfrm>
              <a:prstGeom prst="rect">
                <a:avLst/>
              </a:prstGeom>
              <a:noFill/>
              <a:ln w="9525">
                <a:noFill/>
                <a:miter lim="800000"/>
                <a:headEnd/>
                <a:tailEnd/>
              </a:ln>
            </p:spPr>
          </p:pic>
          <p:sp>
            <p:nvSpPr>
              <p:cNvPr id="22" name="Rechteck 21"/>
              <p:cNvSpPr/>
              <p:nvPr/>
            </p:nvSpPr>
            <p:spPr>
              <a:xfrm>
                <a:off x="611560" y="4797152"/>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Textfeld 24"/>
            <p:cNvSpPr txBox="1"/>
            <p:nvPr/>
          </p:nvSpPr>
          <p:spPr>
            <a:xfrm>
              <a:off x="1547664" y="1628800"/>
              <a:ext cx="648072" cy="338554"/>
            </a:xfrm>
            <a:prstGeom prst="rect">
              <a:avLst/>
            </a:prstGeom>
            <a:noFill/>
          </p:spPr>
          <p:txBody>
            <a:bodyPr wrap="square" rtlCol="0">
              <a:spAutoFit/>
            </a:bodyPr>
            <a:lstStyle/>
            <a:p>
              <a:r>
                <a:rPr lang="de-CH" sz="1600" b="1" dirty="0" smtClean="0"/>
                <a:t>H28</a:t>
              </a:r>
              <a:endParaRPr lang="de-DE" sz="1600" b="1" dirty="0"/>
            </a:p>
          </p:txBody>
        </p:sp>
        <p:sp>
          <p:nvSpPr>
            <p:cNvPr id="26" name="Textfeld 25"/>
            <p:cNvSpPr txBox="1"/>
            <p:nvPr/>
          </p:nvSpPr>
          <p:spPr>
            <a:xfrm>
              <a:off x="1475656" y="4962654"/>
              <a:ext cx="792088" cy="338554"/>
            </a:xfrm>
            <a:prstGeom prst="rect">
              <a:avLst/>
            </a:prstGeom>
            <a:noFill/>
          </p:spPr>
          <p:txBody>
            <a:bodyPr wrap="square" rtlCol="0">
              <a:spAutoFit/>
            </a:bodyPr>
            <a:lstStyle/>
            <a:p>
              <a:r>
                <a:rPr lang="de-CH" sz="1600" b="1" dirty="0" smtClean="0"/>
                <a:t>Meso4</a:t>
              </a:r>
              <a:endParaRPr lang="de-DE" sz="1600" b="1" dirty="0"/>
            </a:p>
          </p:txBody>
        </p:sp>
        <p:sp>
          <p:nvSpPr>
            <p:cNvPr id="27" name="Textfeld 26"/>
            <p:cNvSpPr txBox="1"/>
            <p:nvPr/>
          </p:nvSpPr>
          <p:spPr>
            <a:xfrm>
              <a:off x="1475656" y="3306470"/>
              <a:ext cx="792088" cy="338554"/>
            </a:xfrm>
            <a:prstGeom prst="rect">
              <a:avLst/>
            </a:prstGeom>
            <a:noFill/>
          </p:spPr>
          <p:txBody>
            <a:bodyPr wrap="square" rtlCol="0">
              <a:spAutoFit/>
            </a:bodyPr>
            <a:lstStyle/>
            <a:p>
              <a:r>
                <a:rPr lang="de-CH" sz="1600" b="1" dirty="0" smtClean="0"/>
                <a:t>H2052</a:t>
              </a:r>
              <a:endParaRPr lang="de-DE" sz="1600" b="1" dirty="0"/>
            </a:p>
          </p:txBody>
        </p:sp>
        <p:sp>
          <p:nvSpPr>
            <p:cNvPr id="46" name="Pfeil nach unten 45"/>
            <p:cNvSpPr/>
            <p:nvPr/>
          </p:nvSpPr>
          <p:spPr>
            <a:xfrm>
              <a:off x="2771800" y="1988840"/>
              <a:ext cx="288032" cy="144016"/>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Pfeil nach unten 46"/>
            <p:cNvSpPr/>
            <p:nvPr/>
          </p:nvSpPr>
          <p:spPr>
            <a:xfrm>
              <a:off x="2818300" y="3717032"/>
              <a:ext cx="288032" cy="144016"/>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unten 47"/>
            <p:cNvSpPr/>
            <p:nvPr/>
          </p:nvSpPr>
          <p:spPr>
            <a:xfrm>
              <a:off x="2771800" y="5661248"/>
              <a:ext cx="288032" cy="144016"/>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Textfeld 31"/>
          <p:cNvSpPr txBox="1"/>
          <p:nvPr/>
        </p:nvSpPr>
        <p:spPr>
          <a:xfrm>
            <a:off x="6156176" y="6167045"/>
            <a:ext cx="2952328" cy="646331"/>
          </a:xfrm>
          <a:prstGeom prst="rect">
            <a:avLst/>
          </a:prstGeom>
          <a:noFill/>
        </p:spPr>
        <p:txBody>
          <a:bodyPr wrap="square" rtlCol="0">
            <a:spAutoFit/>
          </a:bodyPr>
          <a:lstStyle/>
          <a:p>
            <a:r>
              <a:rPr lang="en-CA" sz="1200" b="1" dirty="0" err="1" smtClean="0">
                <a:solidFill>
                  <a:schemeClr val="tx1">
                    <a:lumMod val="50000"/>
                  </a:schemeClr>
                </a:solidFill>
              </a:rPr>
              <a:t>Cisplatin</a:t>
            </a:r>
            <a:r>
              <a:rPr lang="en-CA" sz="1200" dirty="0" smtClean="0">
                <a:solidFill>
                  <a:schemeClr val="tx1">
                    <a:lumMod val="50000"/>
                  </a:schemeClr>
                </a:solidFill>
              </a:rPr>
              <a:t> - </a:t>
            </a:r>
            <a:r>
              <a:rPr lang="en-CA" sz="1200" dirty="0" err="1" smtClean="0">
                <a:solidFill>
                  <a:schemeClr val="tx1">
                    <a:lumMod val="50000"/>
                  </a:schemeClr>
                </a:solidFill>
              </a:rPr>
              <a:t>cisdiamminedichloroplatinum</a:t>
            </a:r>
            <a:r>
              <a:rPr lang="en-CA" sz="1200" dirty="0" smtClean="0">
                <a:solidFill>
                  <a:schemeClr val="tx1">
                    <a:lumMod val="50000"/>
                  </a:schemeClr>
                </a:solidFill>
              </a:rPr>
              <a:t>(II)</a:t>
            </a:r>
          </a:p>
          <a:p>
            <a:r>
              <a:rPr lang="en-CA" sz="1200" b="1" dirty="0" smtClean="0">
                <a:solidFill>
                  <a:schemeClr val="tx1">
                    <a:lumMod val="50000"/>
                  </a:schemeClr>
                </a:solidFill>
              </a:rPr>
              <a:t>Sphere-formation</a:t>
            </a:r>
            <a:r>
              <a:rPr lang="en-CA" sz="1200" dirty="0" smtClean="0">
                <a:solidFill>
                  <a:schemeClr val="tx1">
                    <a:lumMod val="50000"/>
                  </a:schemeClr>
                </a:solidFill>
              </a:rPr>
              <a:t> – basic property of putative  cancer stem cell population</a:t>
            </a:r>
            <a:endParaRPr lang="de-DE" sz="12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116632"/>
            <a:ext cx="3240360" cy="1251062"/>
          </a:xfrm>
        </p:spPr>
        <p:txBody>
          <a:bodyPr>
            <a:normAutofit/>
          </a:bodyPr>
          <a:lstStyle/>
          <a:p>
            <a:r>
              <a:rPr lang="de-CH" sz="4400" dirty="0" err="1" smtClean="0">
                <a:solidFill>
                  <a:srgbClr val="FFC000"/>
                </a:solidFill>
              </a:rPr>
              <a:t>Conclusions</a:t>
            </a:r>
            <a:endParaRPr lang="de-DE" sz="4400" dirty="0">
              <a:solidFill>
                <a:srgbClr val="FFC000"/>
              </a:solidFill>
            </a:endParaRPr>
          </a:p>
        </p:txBody>
      </p:sp>
      <p:sp>
        <p:nvSpPr>
          <p:cNvPr id="4" name="Textfeld 3"/>
          <p:cNvSpPr txBox="1"/>
          <p:nvPr/>
        </p:nvSpPr>
        <p:spPr>
          <a:xfrm>
            <a:off x="881590" y="1772816"/>
            <a:ext cx="7704856" cy="1631216"/>
          </a:xfrm>
          <a:prstGeom prst="rect">
            <a:avLst/>
          </a:prstGeom>
          <a:noFill/>
        </p:spPr>
        <p:txBody>
          <a:bodyPr wrap="square" rtlCol="0">
            <a:spAutoFit/>
          </a:bodyPr>
          <a:lstStyle/>
          <a:p>
            <a:endParaRPr lang="de-CH" dirty="0" smtClean="0"/>
          </a:p>
          <a:p>
            <a:pPr>
              <a:buFont typeface="Arial" pitchFamily="34" charset="0"/>
              <a:buChar char="•"/>
            </a:pPr>
            <a:r>
              <a:rPr lang="de-CH" sz="2400" b="1" dirty="0" smtClean="0"/>
              <a:t>   </a:t>
            </a:r>
            <a:r>
              <a:rPr lang="de-CH" sz="3200" b="1" dirty="0" err="1" smtClean="0">
                <a:solidFill>
                  <a:schemeClr val="tx2"/>
                </a:solidFill>
              </a:rPr>
              <a:t>Cancer</a:t>
            </a:r>
            <a:r>
              <a:rPr lang="de-CH" sz="3200" b="1" dirty="0" smtClean="0">
                <a:solidFill>
                  <a:schemeClr val="tx2"/>
                </a:solidFill>
              </a:rPr>
              <a:t> </a:t>
            </a:r>
            <a:r>
              <a:rPr lang="de-CH" sz="3200" b="1" dirty="0" err="1" smtClean="0">
                <a:solidFill>
                  <a:schemeClr val="tx2"/>
                </a:solidFill>
              </a:rPr>
              <a:t>stem</a:t>
            </a:r>
            <a:r>
              <a:rPr lang="de-CH" sz="3200" b="1" dirty="0" smtClean="0">
                <a:solidFill>
                  <a:schemeClr val="tx2"/>
                </a:solidFill>
              </a:rPr>
              <a:t> </a:t>
            </a:r>
            <a:r>
              <a:rPr lang="de-CH" sz="3200" b="1" dirty="0" err="1" smtClean="0">
                <a:solidFill>
                  <a:schemeClr val="tx2"/>
                </a:solidFill>
              </a:rPr>
              <a:t>cell</a:t>
            </a:r>
            <a:r>
              <a:rPr lang="de-CH" sz="3200" b="1" dirty="0" smtClean="0">
                <a:solidFill>
                  <a:schemeClr val="tx2"/>
                </a:solidFill>
              </a:rPr>
              <a:t> </a:t>
            </a:r>
            <a:r>
              <a:rPr lang="de-CH" sz="3200" b="1" dirty="0" err="1" smtClean="0">
                <a:solidFill>
                  <a:schemeClr val="tx2"/>
                </a:solidFill>
              </a:rPr>
              <a:t>marker</a:t>
            </a:r>
            <a:r>
              <a:rPr lang="de-CH" sz="3200" b="1" dirty="0" smtClean="0">
                <a:solidFill>
                  <a:schemeClr val="tx2"/>
                </a:solidFill>
              </a:rPr>
              <a:t> </a:t>
            </a:r>
            <a:r>
              <a:rPr lang="de-CH" sz="3200" b="1" dirty="0" err="1" smtClean="0">
                <a:solidFill>
                  <a:schemeClr val="tx2"/>
                </a:solidFill>
              </a:rPr>
              <a:t>is</a:t>
            </a:r>
            <a:r>
              <a:rPr lang="de-CH" sz="3200" b="1" dirty="0" smtClean="0">
                <a:solidFill>
                  <a:schemeClr val="tx2"/>
                </a:solidFill>
              </a:rPr>
              <a:t> not universal </a:t>
            </a:r>
            <a:r>
              <a:rPr lang="de-CH" sz="3200" b="1" dirty="0" err="1" smtClean="0">
                <a:solidFill>
                  <a:schemeClr val="tx2"/>
                </a:solidFill>
              </a:rPr>
              <a:t>to</a:t>
            </a:r>
            <a:r>
              <a:rPr lang="de-CH" sz="3200" b="1" dirty="0" smtClean="0">
                <a:solidFill>
                  <a:schemeClr val="tx2"/>
                </a:solidFill>
              </a:rPr>
              <a:t> </a:t>
            </a:r>
            <a:r>
              <a:rPr lang="de-CH" sz="3200" b="1" dirty="0" err="1" smtClean="0">
                <a:solidFill>
                  <a:schemeClr val="tx2"/>
                </a:solidFill>
              </a:rPr>
              <a:t>any</a:t>
            </a:r>
            <a:r>
              <a:rPr lang="de-CH" sz="3200" b="1" dirty="0" smtClean="0">
                <a:solidFill>
                  <a:schemeClr val="tx2"/>
                </a:solidFill>
              </a:rPr>
              <a:t> type </a:t>
            </a:r>
            <a:r>
              <a:rPr lang="de-CH" sz="3200" b="1" dirty="0" err="1" smtClean="0">
                <a:solidFill>
                  <a:schemeClr val="tx2"/>
                </a:solidFill>
              </a:rPr>
              <a:t>of</a:t>
            </a:r>
            <a:r>
              <a:rPr lang="de-CH" sz="3200" b="1" dirty="0" smtClean="0">
                <a:solidFill>
                  <a:schemeClr val="tx2"/>
                </a:solidFill>
              </a:rPr>
              <a:t> </a:t>
            </a:r>
            <a:r>
              <a:rPr lang="de-CH" sz="3200" b="1" dirty="0" err="1" smtClean="0">
                <a:solidFill>
                  <a:schemeClr val="tx2"/>
                </a:solidFill>
              </a:rPr>
              <a:t>cancer</a:t>
            </a:r>
            <a:r>
              <a:rPr lang="de-CH" sz="3200" b="1" dirty="0" smtClean="0">
                <a:solidFill>
                  <a:schemeClr val="tx2"/>
                </a:solidFill>
              </a:rPr>
              <a:t>.</a:t>
            </a:r>
          </a:p>
          <a:p>
            <a:endParaRPr lang="de-DE" dirty="0"/>
          </a:p>
        </p:txBody>
      </p:sp>
      <p:sp>
        <p:nvSpPr>
          <p:cNvPr id="5" name="Textfeld 4"/>
          <p:cNvSpPr txBox="1"/>
          <p:nvPr/>
        </p:nvSpPr>
        <p:spPr>
          <a:xfrm>
            <a:off x="899592" y="3248977"/>
            <a:ext cx="7704856" cy="2585323"/>
          </a:xfrm>
          <a:prstGeom prst="rect">
            <a:avLst/>
          </a:prstGeom>
          <a:noFill/>
        </p:spPr>
        <p:txBody>
          <a:bodyPr wrap="square" rtlCol="0">
            <a:spAutoFit/>
          </a:bodyPr>
          <a:lstStyle/>
          <a:p>
            <a:endParaRPr lang="de-CH" dirty="0" smtClean="0"/>
          </a:p>
          <a:p>
            <a:pPr>
              <a:buFont typeface="Arial" pitchFamily="34" charset="0"/>
              <a:buChar char="•"/>
            </a:pPr>
            <a:r>
              <a:rPr lang="de-CH" sz="2800" dirty="0" smtClean="0"/>
              <a:t>   </a:t>
            </a:r>
            <a:r>
              <a:rPr lang="de-CH" sz="3200" b="1" u="sng" dirty="0" err="1" smtClean="0">
                <a:solidFill>
                  <a:schemeClr val="tx2"/>
                </a:solidFill>
              </a:rPr>
              <a:t>Personalized</a:t>
            </a:r>
            <a:r>
              <a:rPr lang="de-CH" sz="3200" b="1" u="sng" dirty="0" smtClean="0">
                <a:solidFill>
                  <a:schemeClr val="tx2"/>
                </a:solidFill>
              </a:rPr>
              <a:t> </a:t>
            </a:r>
            <a:r>
              <a:rPr lang="de-CH" sz="3200" b="1" u="sng" dirty="0" err="1" smtClean="0">
                <a:solidFill>
                  <a:schemeClr val="tx2"/>
                </a:solidFill>
              </a:rPr>
              <a:t>therapy</a:t>
            </a:r>
            <a:r>
              <a:rPr lang="de-CH" sz="3200" b="1" u="sng" dirty="0" smtClean="0">
                <a:solidFill>
                  <a:schemeClr val="tx2"/>
                </a:solidFill>
              </a:rPr>
              <a:t> </a:t>
            </a:r>
            <a:r>
              <a:rPr lang="de-CH" sz="2800" dirty="0" smtClean="0">
                <a:solidFill>
                  <a:schemeClr val="tx2"/>
                </a:solidFill>
              </a:rPr>
              <a:t>– </a:t>
            </a:r>
            <a:r>
              <a:rPr lang="de-CH" sz="2800" dirty="0" err="1" smtClean="0">
                <a:solidFill>
                  <a:schemeClr val="tx2"/>
                </a:solidFill>
              </a:rPr>
              <a:t>identification</a:t>
            </a:r>
            <a:r>
              <a:rPr lang="de-CH" sz="2800" dirty="0" smtClean="0">
                <a:solidFill>
                  <a:schemeClr val="tx2"/>
                </a:solidFill>
              </a:rPr>
              <a:t> </a:t>
            </a:r>
            <a:r>
              <a:rPr lang="de-CH" sz="2800" dirty="0" err="1" smtClean="0">
                <a:solidFill>
                  <a:schemeClr val="tx2"/>
                </a:solidFill>
              </a:rPr>
              <a:t>of</a:t>
            </a:r>
            <a:r>
              <a:rPr lang="de-CH" sz="2800" dirty="0" smtClean="0">
                <a:solidFill>
                  <a:schemeClr val="tx2"/>
                </a:solidFill>
              </a:rPr>
              <a:t> CSC </a:t>
            </a:r>
            <a:r>
              <a:rPr lang="de-CH" sz="2800" dirty="0" err="1" smtClean="0">
                <a:solidFill>
                  <a:schemeClr val="tx2"/>
                </a:solidFill>
              </a:rPr>
              <a:t>markers</a:t>
            </a:r>
            <a:r>
              <a:rPr lang="de-CH" sz="2800" dirty="0" smtClean="0">
                <a:solidFill>
                  <a:schemeClr val="tx2"/>
                </a:solidFill>
              </a:rPr>
              <a:t> in </a:t>
            </a:r>
            <a:r>
              <a:rPr lang="de-CH" sz="2800" dirty="0" err="1" smtClean="0">
                <a:solidFill>
                  <a:schemeClr val="tx2"/>
                </a:solidFill>
              </a:rPr>
              <a:t>patient`s</a:t>
            </a:r>
            <a:r>
              <a:rPr lang="de-CH" sz="2800" dirty="0" smtClean="0">
                <a:solidFill>
                  <a:schemeClr val="tx2"/>
                </a:solidFill>
              </a:rPr>
              <a:t> </a:t>
            </a:r>
            <a:r>
              <a:rPr lang="de-CH" sz="2800" dirty="0" err="1" smtClean="0">
                <a:solidFill>
                  <a:schemeClr val="tx2"/>
                </a:solidFill>
              </a:rPr>
              <a:t>clinical</a:t>
            </a:r>
            <a:r>
              <a:rPr lang="de-CH" sz="2800" dirty="0" smtClean="0">
                <a:solidFill>
                  <a:schemeClr val="tx2"/>
                </a:solidFill>
              </a:rPr>
              <a:t> </a:t>
            </a:r>
            <a:r>
              <a:rPr lang="de-CH" sz="2800" dirty="0" err="1" smtClean="0">
                <a:solidFill>
                  <a:schemeClr val="tx2"/>
                </a:solidFill>
              </a:rPr>
              <a:t>specimens</a:t>
            </a:r>
            <a:r>
              <a:rPr lang="de-CH" sz="2800" dirty="0" smtClean="0">
                <a:solidFill>
                  <a:schemeClr val="tx2"/>
                </a:solidFill>
              </a:rPr>
              <a:t> </a:t>
            </a:r>
            <a:r>
              <a:rPr lang="de-CH" sz="2800" dirty="0" err="1" smtClean="0">
                <a:solidFill>
                  <a:schemeClr val="tx2"/>
                </a:solidFill>
              </a:rPr>
              <a:t>before</a:t>
            </a:r>
            <a:r>
              <a:rPr lang="de-CH" sz="2800" dirty="0" smtClean="0">
                <a:solidFill>
                  <a:schemeClr val="tx2"/>
                </a:solidFill>
              </a:rPr>
              <a:t> </a:t>
            </a:r>
            <a:r>
              <a:rPr lang="de-CH" sz="2800" dirty="0" err="1" smtClean="0">
                <a:solidFill>
                  <a:schemeClr val="tx2"/>
                </a:solidFill>
              </a:rPr>
              <a:t>and</a:t>
            </a:r>
            <a:r>
              <a:rPr lang="de-CH" sz="2800" dirty="0" smtClean="0">
                <a:solidFill>
                  <a:schemeClr val="tx2"/>
                </a:solidFill>
              </a:rPr>
              <a:t> after </a:t>
            </a:r>
            <a:r>
              <a:rPr lang="de-CH" sz="2800" dirty="0" err="1" smtClean="0">
                <a:solidFill>
                  <a:schemeClr val="tx2"/>
                </a:solidFill>
              </a:rPr>
              <a:t>therapy</a:t>
            </a:r>
            <a:r>
              <a:rPr lang="de-CH" sz="2800" dirty="0" smtClean="0">
                <a:solidFill>
                  <a:schemeClr val="tx2"/>
                </a:solidFill>
              </a:rPr>
              <a:t> </a:t>
            </a:r>
            <a:r>
              <a:rPr lang="de-CH" sz="2800" dirty="0" err="1" smtClean="0">
                <a:solidFill>
                  <a:schemeClr val="tx2"/>
                </a:solidFill>
              </a:rPr>
              <a:t>may</a:t>
            </a:r>
            <a:r>
              <a:rPr lang="de-CH" sz="2800" dirty="0" smtClean="0">
                <a:solidFill>
                  <a:schemeClr val="tx2"/>
                </a:solidFill>
              </a:rPr>
              <a:t> </a:t>
            </a:r>
            <a:r>
              <a:rPr lang="de-CH" sz="2800" dirty="0" err="1" smtClean="0">
                <a:solidFill>
                  <a:schemeClr val="tx2"/>
                </a:solidFill>
              </a:rPr>
              <a:t>lead</a:t>
            </a:r>
            <a:r>
              <a:rPr lang="de-CH" sz="2800" dirty="0" smtClean="0">
                <a:solidFill>
                  <a:schemeClr val="tx2"/>
                </a:solidFill>
              </a:rPr>
              <a:t> </a:t>
            </a:r>
            <a:r>
              <a:rPr lang="de-CH" sz="2800" dirty="0" err="1" smtClean="0">
                <a:solidFill>
                  <a:schemeClr val="tx2"/>
                </a:solidFill>
              </a:rPr>
              <a:t>to</a:t>
            </a:r>
            <a:r>
              <a:rPr lang="de-CH" sz="2800" dirty="0" smtClean="0">
                <a:solidFill>
                  <a:schemeClr val="tx2"/>
                </a:solidFill>
              </a:rPr>
              <a:t> </a:t>
            </a:r>
            <a:r>
              <a:rPr lang="de-CH" sz="2800" dirty="0" err="1" smtClean="0">
                <a:solidFill>
                  <a:schemeClr val="tx2"/>
                </a:solidFill>
              </a:rPr>
              <a:t>specific</a:t>
            </a:r>
            <a:r>
              <a:rPr lang="de-CH" sz="2800" dirty="0" smtClean="0">
                <a:solidFill>
                  <a:schemeClr val="tx2"/>
                </a:solidFill>
              </a:rPr>
              <a:t> </a:t>
            </a:r>
            <a:r>
              <a:rPr lang="de-CH" sz="2800" dirty="0" err="1" smtClean="0">
                <a:solidFill>
                  <a:schemeClr val="tx2"/>
                </a:solidFill>
              </a:rPr>
              <a:t>targeting</a:t>
            </a:r>
            <a:r>
              <a:rPr lang="de-CH" sz="2800" dirty="0" smtClean="0">
                <a:solidFill>
                  <a:schemeClr val="tx2"/>
                </a:solidFill>
              </a:rPr>
              <a:t>  </a:t>
            </a:r>
            <a:r>
              <a:rPr lang="de-CH" sz="2800" dirty="0" err="1" smtClean="0">
                <a:solidFill>
                  <a:schemeClr val="tx2"/>
                </a:solidFill>
              </a:rPr>
              <a:t>of</a:t>
            </a:r>
            <a:r>
              <a:rPr lang="de-CH" sz="2800" dirty="0" smtClean="0">
                <a:solidFill>
                  <a:schemeClr val="tx2"/>
                </a:solidFill>
              </a:rPr>
              <a:t> </a:t>
            </a:r>
            <a:r>
              <a:rPr lang="de-CH" sz="2800" dirty="0" err="1" smtClean="0">
                <a:solidFill>
                  <a:schemeClr val="tx2"/>
                </a:solidFill>
              </a:rPr>
              <a:t>drug-resistant</a:t>
            </a:r>
            <a:r>
              <a:rPr lang="de-CH" sz="2800" dirty="0" smtClean="0">
                <a:solidFill>
                  <a:schemeClr val="tx2"/>
                </a:solidFill>
              </a:rPr>
              <a:t> </a:t>
            </a:r>
            <a:r>
              <a:rPr lang="de-CH" sz="2800" dirty="0" err="1" smtClean="0">
                <a:solidFill>
                  <a:schemeClr val="tx2"/>
                </a:solidFill>
              </a:rPr>
              <a:t>subpopulation</a:t>
            </a:r>
            <a:r>
              <a:rPr lang="de-CH" sz="2800" dirty="0" smtClean="0">
                <a:solidFill>
                  <a:schemeClr val="tx2"/>
                </a:solidFill>
              </a:rPr>
              <a:t>. </a:t>
            </a:r>
          </a:p>
          <a:p>
            <a:endParaRPr lang="de-D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680" y="449746"/>
            <a:ext cx="8686800" cy="1251062"/>
          </a:xfrm>
        </p:spPr>
        <p:txBody>
          <a:bodyPr>
            <a:normAutofit/>
          </a:bodyPr>
          <a:lstStyle/>
          <a:p>
            <a:pPr algn="ctr"/>
            <a:r>
              <a:rPr lang="de-CH" sz="3600" dirty="0" smtClean="0">
                <a:solidFill>
                  <a:srgbClr val="FFC819"/>
                </a:solidFill>
              </a:rPr>
              <a:t>Tracking </a:t>
            </a:r>
            <a:r>
              <a:rPr lang="de-CH" sz="3600" dirty="0" err="1" smtClean="0">
                <a:solidFill>
                  <a:srgbClr val="FFC819"/>
                </a:solidFill>
              </a:rPr>
              <a:t>patient-specific</a:t>
            </a:r>
            <a:r>
              <a:rPr lang="de-CH" sz="3600" dirty="0" smtClean="0">
                <a:solidFill>
                  <a:srgbClr val="FFC819"/>
                </a:solidFill>
              </a:rPr>
              <a:t> </a:t>
            </a:r>
            <a:r>
              <a:rPr lang="de-CH" sz="3600" dirty="0" err="1" smtClean="0">
                <a:solidFill>
                  <a:srgbClr val="FFC819"/>
                </a:solidFill>
              </a:rPr>
              <a:t>cancer</a:t>
            </a:r>
            <a:r>
              <a:rPr lang="de-CH" sz="3600" dirty="0" smtClean="0">
                <a:solidFill>
                  <a:srgbClr val="FFC819"/>
                </a:solidFill>
              </a:rPr>
              <a:t> </a:t>
            </a:r>
            <a:r>
              <a:rPr lang="de-CH" sz="3600" dirty="0" err="1" smtClean="0">
                <a:solidFill>
                  <a:srgbClr val="FFC819"/>
                </a:solidFill>
              </a:rPr>
              <a:t>stem</a:t>
            </a:r>
            <a:r>
              <a:rPr lang="de-CH" sz="3600" dirty="0" smtClean="0">
                <a:solidFill>
                  <a:srgbClr val="FFC819"/>
                </a:solidFill>
              </a:rPr>
              <a:t> </a:t>
            </a:r>
            <a:r>
              <a:rPr lang="de-CH" sz="3600" dirty="0" err="1" smtClean="0">
                <a:solidFill>
                  <a:srgbClr val="FFC819"/>
                </a:solidFill>
              </a:rPr>
              <a:t>cells</a:t>
            </a:r>
            <a:r>
              <a:rPr lang="de-CH" sz="3600" dirty="0" smtClean="0">
                <a:solidFill>
                  <a:srgbClr val="FFC819"/>
                </a:solidFill>
              </a:rPr>
              <a:t/>
            </a:r>
            <a:br>
              <a:rPr lang="de-CH" sz="3600" dirty="0" smtClean="0">
                <a:solidFill>
                  <a:srgbClr val="FFC819"/>
                </a:solidFill>
              </a:rPr>
            </a:br>
            <a:endParaRPr lang="de-DE" sz="3600" dirty="0">
              <a:solidFill>
                <a:srgbClr val="FFC819"/>
              </a:solidFill>
            </a:endParaRPr>
          </a:p>
        </p:txBody>
      </p:sp>
      <p:grpSp>
        <p:nvGrpSpPr>
          <p:cNvPr id="45" name="Gruppieren 44"/>
          <p:cNvGrpSpPr/>
          <p:nvPr/>
        </p:nvGrpSpPr>
        <p:grpSpPr>
          <a:xfrm>
            <a:off x="323528" y="1916832"/>
            <a:ext cx="8424936" cy="3405642"/>
            <a:chOff x="323528" y="1916832"/>
            <a:chExt cx="8424936" cy="3405642"/>
          </a:xfrm>
        </p:grpSpPr>
        <p:grpSp>
          <p:nvGrpSpPr>
            <p:cNvPr id="33" name="Gruppieren 32"/>
            <p:cNvGrpSpPr/>
            <p:nvPr/>
          </p:nvGrpSpPr>
          <p:grpSpPr>
            <a:xfrm>
              <a:off x="323528" y="1916832"/>
              <a:ext cx="1872208" cy="2681441"/>
              <a:chOff x="251520" y="1988840"/>
              <a:chExt cx="1872208" cy="2681441"/>
            </a:xfrm>
          </p:grpSpPr>
          <p:pic>
            <p:nvPicPr>
              <p:cNvPr id="9220" name="Picture 4" descr="http://i.livescience.com/images/i/000/049/875/original/human-body.jpg?1343880028"/>
              <p:cNvPicPr>
                <a:picLocks noChangeAspect="1" noChangeArrowheads="1"/>
              </p:cNvPicPr>
              <p:nvPr/>
            </p:nvPicPr>
            <p:blipFill>
              <a:blip r:embed="rId3" cstate="print">
                <a:lum contrast="10000"/>
              </a:blip>
              <a:srcRect l="48383" t="3468" r="35741" b="37579"/>
              <a:stretch>
                <a:fillRect/>
              </a:stretch>
            </p:blipFill>
            <p:spPr bwMode="auto">
              <a:xfrm>
                <a:off x="251520" y="1988840"/>
                <a:ext cx="1872208" cy="2681441"/>
              </a:xfrm>
              <a:prstGeom prst="rect">
                <a:avLst/>
              </a:prstGeom>
              <a:noFill/>
              <a:scene3d>
                <a:camera prst="orthographicFront"/>
                <a:lightRig rig="threePt" dir="t"/>
              </a:scene3d>
              <a:sp3d/>
            </p:spPr>
          </p:pic>
          <p:grpSp>
            <p:nvGrpSpPr>
              <p:cNvPr id="7" name="Gruppieren 87"/>
              <p:cNvGrpSpPr/>
              <p:nvPr/>
            </p:nvGrpSpPr>
            <p:grpSpPr>
              <a:xfrm>
                <a:off x="1187624" y="2924992"/>
                <a:ext cx="504000" cy="432000"/>
                <a:chOff x="4001419" y="2273111"/>
                <a:chExt cx="788132" cy="716899"/>
              </a:xfrm>
            </p:grpSpPr>
            <p:sp>
              <p:nvSpPr>
                <p:cNvPr id="8" name="Flussdiagramm: Verbindungsstelle 7"/>
                <p:cNvSpPr>
                  <a:spLocks noChangeAspect="1"/>
                </p:cNvSpPr>
                <p:nvPr/>
              </p:nvSpPr>
              <p:spPr>
                <a:xfrm>
                  <a:off x="4561426" y="2492017"/>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9" name="Flussdiagramm: Verbindungsstelle 8"/>
                <p:cNvSpPr>
                  <a:spLocks noChangeAspect="1"/>
                </p:cNvSpPr>
                <p:nvPr/>
              </p:nvSpPr>
              <p:spPr>
                <a:xfrm>
                  <a:off x="4273113" y="2627176"/>
                  <a:ext cx="228125" cy="228125"/>
                </a:xfrm>
                <a:prstGeom prst="flowChartConnector">
                  <a:avLst/>
                </a:prstGeom>
                <a:solidFill>
                  <a:srgbClr val="FFFF00"/>
                </a:soli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10" name="Flussdiagramm: Verbindungsstelle 9"/>
                <p:cNvSpPr>
                  <a:spLocks noChangeAspect="1"/>
                </p:cNvSpPr>
                <p:nvPr/>
              </p:nvSpPr>
              <p:spPr>
                <a:xfrm>
                  <a:off x="4159051" y="2680470"/>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11" name="Flussdiagramm: Verbindungsstelle 10"/>
                <p:cNvSpPr>
                  <a:spLocks noChangeAspect="1"/>
                </p:cNvSpPr>
                <p:nvPr/>
              </p:nvSpPr>
              <p:spPr>
                <a:xfrm>
                  <a:off x="4206056" y="2273111"/>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lussdiagramm: Verbindungsstelle 11"/>
                <p:cNvSpPr>
                  <a:spLocks noChangeAspect="1"/>
                </p:cNvSpPr>
                <p:nvPr/>
              </p:nvSpPr>
              <p:spPr>
                <a:xfrm>
                  <a:off x="4423467" y="2648489"/>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lussdiagramm: Verbindungsstelle 12"/>
                <p:cNvSpPr>
                  <a:spLocks noChangeAspect="1"/>
                </p:cNvSpPr>
                <p:nvPr/>
              </p:nvSpPr>
              <p:spPr>
                <a:xfrm>
                  <a:off x="4091016" y="2420364"/>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lussdiagramm: Verbindungsstelle 13"/>
                <p:cNvSpPr>
                  <a:spLocks noChangeAspect="1"/>
                </p:cNvSpPr>
                <p:nvPr/>
              </p:nvSpPr>
              <p:spPr>
                <a:xfrm>
                  <a:off x="4001419" y="2564904"/>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ussdiagramm: Verbindungsstelle 14"/>
                <p:cNvSpPr>
                  <a:spLocks noChangeAspect="1"/>
                </p:cNvSpPr>
                <p:nvPr/>
              </p:nvSpPr>
              <p:spPr>
                <a:xfrm>
                  <a:off x="4387176" y="2498913"/>
                  <a:ext cx="228125" cy="228125"/>
                </a:xfrm>
                <a:prstGeom prst="flowChartConnector">
                  <a:avLst/>
                </a:prstGeom>
                <a:gradFill>
                  <a:gsLst>
                    <a:gs pos="0">
                      <a:srgbClr val="5E9EFF"/>
                    </a:gs>
                    <a:gs pos="39999">
                      <a:srgbClr val="85C2FF"/>
                    </a:gs>
                    <a:gs pos="70000">
                      <a:srgbClr val="C4D6EB"/>
                    </a:gs>
                    <a:gs pos="100000">
                      <a:srgbClr val="FFEBFA"/>
                    </a:gs>
                  </a:gsLst>
                  <a:lin ang="5400000" scaled="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lussdiagramm: Verbindungsstelle 15"/>
                <p:cNvSpPr>
                  <a:spLocks noChangeAspect="1"/>
                </p:cNvSpPr>
                <p:nvPr/>
              </p:nvSpPr>
              <p:spPr>
                <a:xfrm>
                  <a:off x="4159051" y="2534427"/>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Verbindungsstelle 16"/>
                <p:cNvSpPr>
                  <a:spLocks noChangeAspect="1"/>
                </p:cNvSpPr>
                <p:nvPr/>
              </p:nvSpPr>
              <p:spPr>
                <a:xfrm>
                  <a:off x="4320118" y="2761885"/>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lussdiagramm: Verbindungsstelle 17"/>
                <p:cNvSpPr>
                  <a:spLocks noChangeAspect="1"/>
                </p:cNvSpPr>
                <p:nvPr/>
              </p:nvSpPr>
              <p:spPr>
                <a:xfrm>
                  <a:off x="4273113" y="2399051"/>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19" name="Flussdiagramm: Verbindungsstelle 18"/>
                <p:cNvSpPr>
                  <a:spLocks noChangeAspect="1"/>
                </p:cNvSpPr>
                <p:nvPr/>
              </p:nvSpPr>
              <p:spPr>
                <a:xfrm>
                  <a:off x="4434181" y="232317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lussdiagramm: Verbindungsstelle 16"/>
                <p:cNvSpPr>
                  <a:spLocks noChangeAspect="1"/>
                </p:cNvSpPr>
                <p:nvPr/>
              </p:nvSpPr>
              <p:spPr>
                <a:xfrm>
                  <a:off x="4355976" y="2564904"/>
                  <a:ext cx="228125" cy="228125"/>
                </a:xfrm>
                <a:prstGeom prst="flowChartConnector">
                  <a:avLst/>
                </a:prstGeom>
                <a:gradFill flip="none" rotWithShape="1">
                  <a:gsLst>
                    <a:gs pos="0">
                      <a:srgbClr val="FFC000"/>
                    </a:gs>
                    <a:gs pos="45000">
                      <a:srgbClr val="FF7A00"/>
                    </a:gs>
                    <a:gs pos="70000">
                      <a:srgbClr val="FF0300"/>
                    </a:gs>
                    <a:gs pos="100000">
                      <a:srgbClr val="4D0808"/>
                    </a:gs>
                  </a:gsLst>
                  <a:path path="circle">
                    <a:fillToRect l="100000" t="100000"/>
                  </a:path>
                  <a:tileRect r="-100000" b="-10000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3" name="Gruppieren 22"/>
            <p:cNvGrpSpPr/>
            <p:nvPr/>
          </p:nvGrpSpPr>
          <p:grpSpPr>
            <a:xfrm>
              <a:off x="971599" y="4725143"/>
              <a:ext cx="972000" cy="396000"/>
              <a:chOff x="2697925" y="3501008"/>
              <a:chExt cx="865963" cy="307777"/>
            </a:xfrm>
          </p:grpSpPr>
          <p:sp>
            <p:nvSpPr>
              <p:cNvPr id="21" name="Flussdiagramm: Verbindungsstelle 16"/>
              <p:cNvSpPr>
                <a:spLocks noChangeAspect="1"/>
              </p:cNvSpPr>
              <p:nvPr/>
            </p:nvSpPr>
            <p:spPr>
              <a:xfrm>
                <a:off x="2697925" y="3573016"/>
                <a:ext cx="145883" cy="137467"/>
              </a:xfrm>
              <a:prstGeom prst="flowChartConnector">
                <a:avLst/>
              </a:prstGeom>
              <a:gradFill flip="none" rotWithShape="1">
                <a:gsLst>
                  <a:gs pos="0">
                    <a:srgbClr val="FFC000"/>
                  </a:gs>
                  <a:gs pos="45000">
                    <a:srgbClr val="FF7A00"/>
                  </a:gs>
                  <a:gs pos="70000">
                    <a:srgbClr val="FF0300"/>
                  </a:gs>
                  <a:gs pos="100000">
                    <a:srgbClr val="4D0808"/>
                  </a:gs>
                </a:gsLst>
                <a:path path="circle">
                  <a:fillToRect l="100000" t="100000"/>
                </a:path>
                <a:tileRect r="-100000" b="-10000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843808" y="3501008"/>
                <a:ext cx="720080" cy="307777"/>
              </a:xfrm>
              <a:prstGeom prst="rect">
                <a:avLst/>
              </a:prstGeom>
              <a:noFill/>
            </p:spPr>
            <p:txBody>
              <a:bodyPr wrap="square" rtlCol="0">
                <a:spAutoFit/>
              </a:bodyPr>
              <a:lstStyle/>
              <a:p>
                <a:r>
                  <a:rPr lang="de-CH" sz="1400" b="1" dirty="0" smtClean="0">
                    <a:solidFill>
                      <a:schemeClr val="tx2"/>
                    </a:solidFill>
                  </a:rPr>
                  <a:t>CSC</a:t>
                </a:r>
                <a:endParaRPr lang="de-DE" sz="1400" b="1" dirty="0">
                  <a:solidFill>
                    <a:schemeClr val="tx2"/>
                  </a:solidFill>
                </a:endParaRPr>
              </a:p>
            </p:txBody>
          </p:sp>
        </p:grpSp>
        <p:sp>
          <p:nvSpPr>
            <p:cNvPr id="27" name="Abgerundetes Rechteck 26"/>
            <p:cNvSpPr/>
            <p:nvPr/>
          </p:nvSpPr>
          <p:spPr>
            <a:xfrm>
              <a:off x="2987824" y="2492896"/>
              <a:ext cx="2592288" cy="1080120"/>
            </a:xfrm>
            <a:prstGeom prst="roundRect">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p:cNvSpPr txBox="1"/>
            <p:nvPr/>
          </p:nvSpPr>
          <p:spPr>
            <a:xfrm>
              <a:off x="3027579" y="2588757"/>
              <a:ext cx="2592288" cy="1415772"/>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CH" sz="1400" b="1" dirty="0" smtClean="0">
                  <a:solidFill>
                    <a:schemeClr val="tx2"/>
                  </a:solidFill>
                </a:rPr>
                <a:t>Blood/</a:t>
              </a:r>
              <a:r>
                <a:rPr lang="de-CH" sz="1400" b="1" dirty="0" err="1" smtClean="0">
                  <a:solidFill>
                    <a:schemeClr val="tx2"/>
                  </a:solidFill>
                </a:rPr>
                <a:t>Biopsy</a:t>
              </a:r>
              <a:r>
                <a:rPr lang="de-CH" sz="1400" b="1" dirty="0" smtClean="0">
                  <a:solidFill>
                    <a:schemeClr val="tx2"/>
                  </a:solidFill>
                </a:rPr>
                <a:t> /</a:t>
              </a:r>
              <a:r>
                <a:rPr lang="de-CH" sz="1400" b="1" dirty="0" err="1" smtClean="0">
                  <a:solidFill>
                    <a:schemeClr val="tx2"/>
                  </a:solidFill>
                </a:rPr>
                <a:t>Pleural</a:t>
              </a:r>
              <a:r>
                <a:rPr lang="de-CH" sz="1400" b="1" dirty="0" smtClean="0">
                  <a:solidFill>
                    <a:schemeClr val="tx2"/>
                  </a:solidFill>
                </a:rPr>
                <a:t> </a:t>
              </a:r>
              <a:r>
                <a:rPr lang="de-CH" sz="1400" b="1" dirty="0" err="1" smtClean="0">
                  <a:solidFill>
                    <a:schemeClr val="tx2"/>
                  </a:solidFill>
                </a:rPr>
                <a:t>effusion</a:t>
              </a:r>
              <a:endParaRPr lang="de-CH" sz="1400" b="1" dirty="0" smtClean="0">
                <a:solidFill>
                  <a:schemeClr val="tx2"/>
                </a:solidFill>
              </a:endParaRPr>
            </a:p>
            <a:p>
              <a:pPr lvl="1">
                <a:buFont typeface="Arial" pitchFamily="34" charset="0"/>
                <a:buChar char="•"/>
              </a:pPr>
              <a:r>
                <a:rPr lang="de-CH" sz="1200" b="1" dirty="0" smtClean="0">
                  <a:solidFill>
                    <a:schemeClr val="tx2"/>
                  </a:solidFill>
                </a:rPr>
                <a:t>  </a:t>
              </a:r>
              <a:r>
                <a:rPr lang="de-CH" sz="1200" b="1" dirty="0" err="1" smtClean="0">
                  <a:solidFill>
                    <a:schemeClr val="tx2"/>
                  </a:solidFill>
                </a:rPr>
                <a:t>Cancer</a:t>
              </a:r>
              <a:r>
                <a:rPr lang="de-CH" sz="1200" b="1" dirty="0" smtClean="0">
                  <a:solidFill>
                    <a:schemeClr val="tx2"/>
                  </a:solidFill>
                </a:rPr>
                <a:t> </a:t>
              </a:r>
              <a:r>
                <a:rPr lang="de-CH" sz="1200" b="1" dirty="0" err="1" smtClean="0">
                  <a:solidFill>
                    <a:schemeClr val="tx2"/>
                  </a:solidFill>
                </a:rPr>
                <a:t>markers</a:t>
              </a:r>
              <a:r>
                <a:rPr lang="de-CH" sz="1200" b="1" dirty="0" smtClean="0">
                  <a:solidFill>
                    <a:schemeClr val="tx2"/>
                  </a:solidFill>
                </a:rPr>
                <a:t> i.e. </a:t>
              </a:r>
              <a:r>
                <a:rPr lang="de-CH" sz="1200" b="1" dirty="0" err="1" smtClean="0">
                  <a:solidFill>
                    <a:schemeClr val="tx2"/>
                  </a:solidFill>
                </a:rPr>
                <a:t>mesothelin</a:t>
              </a:r>
              <a:r>
                <a:rPr lang="de-CH" sz="1200" b="1" dirty="0" smtClean="0">
                  <a:solidFill>
                    <a:schemeClr val="tx2"/>
                  </a:solidFill>
                </a:rPr>
                <a:t> in </a:t>
              </a:r>
              <a:r>
                <a:rPr lang="de-CH" sz="1200" b="1" dirty="0" err="1" smtClean="0">
                  <a:solidFill>
                    <a:schemeClr val="tx2"/>
                  </a:solidFill>
                </a:rPr>
                <a:t>mesothelioma</a:t>
              </a:r>
              <a:r>
                <a:rPr lang="de-CH" sz="1200" b="1" dirty="0" smtClean="0">
                  <a:solidFill>
                    <a:schemeClr val="tx2"/>
                  </a:solidFill>
                </a:rPr>
                <a:t> </a:t>
              </a:r>
            </a:p>
            <a:p>
              <a:pPr lvl="1">
                <a:buFont typeface="Arial" pitchFamily="34" charset="0"/>
                <a:buChar char="•"/>
              </a:pPr>
              <a:r>
                <a:rPr lang="de-CH" sz="1200" b="1" dirty="0" smtClean="0">
                  <a:solidFill>
                    <a:schemeClr val="tx2"/>
                  </a:solidFill>
                </a:rPr>
                <a:t>  </a:t>
              </a:r>
              <a:r>
                <a:rPr lang="de-CH" sz="1200" b="1" dirty="0" err="1" smtClean="0">
                  <a:solidFill>
                    <a:schemeClr val="tx2"/>
                  </a:solidFill>
                </a:rPr>
                <a:t>Molecular</a:t>
              </a:r>
              <a:r>
                <a:rPr lang="de-CH" sz="1200" b="1" dirty="0" smtClean="0">
                  <a:solidFill>
                    <a:schemeClr val="tx2"/>
                  </a:solidFill>
                </a:rPr>
                <a:t> </a:t>
              </a:r>
              <a:r>
                <a:rPr lang="de-CH" sz="1200" b="1" dirty="0" err="1" smtClean="0">
                  <a:solidFill>
                    <a:schemeClr val="tx2"/>
                  </a:solidFill>
                </a:rPr>
                <a:t>features</a:t>
              </a:r>
              <a:r>
                <a:rPr lang="de-CH" sz="1200" b="1" dirty="0" smtClean="0">
                  <a:solidFill>
                    <a:schemeClr val="tx2"/>
                  </a:solidFill>
                </a:rPr>
                <a:t> </a:t>
              </a:r>
              <a:r>
                <a:rPr lang="de-CH" sz="1200" b="1" dirty="0" err="1" smtClean="0">
                  <a:solidFill>
                    <a:schemeClr val="tx2"/>
                  </a:solidFill>
                </a:rPr>
                <a:t>of</a:t>
              </a:r>
              <a:r>
                <a:rPr lang="de-CH" sz="1200" b="1" dirty="0" smtClean="0">
                  <a:solidFill>
                    <a:schemeClr val="tx2"/>
                  </a:solidFill>
                </a:rPr>
                <a:t> CSCs</a:t>
              </a:r>
            </a:p>
            <a:p>
              <a:pPr lvl="1">
                <a:buFont typeface="Arial" pitchFamily="34" charset="0"/>
                <a:buChar char="•"/>
              </a:pPr>
              <a:endParaRPr lang="de-CH" sz="1200" b="1" dirty="0" smtClean="0"/>
            </a:p>
            <a:p>
              <a:pPr lvl="1"/>
              <a:endParaRPr lang="de-CH" sz="1200" b="1" dirty="0" smtClean="0"/>
            </a:p>
            <a:p>
              <a:endParaRPr lang="de-DE" sz="1200" b="1" dirty="0"/>
            </a:p>
          </p:txBody>
        </p:sp>
        <p:sp>
          <p:nvSpPr>
            <p:cNvPr id="32" name="Textfeld 31"/>
            <p:cNvSpPr txBox="1"/>
            <p:nvPr/>
          </p:nvSpPr>
          <p:spPr>
            <a:xfrm>
              <a:off x="1835696" y="2564904"/>
              <a:ext cx="1224136" cy="430887"/>
            </a:xfrm>
            <a:prstGeom prst="rect">
              <a:avLst/>
            </a:prstGeom>
            <a:noFill/>
          </p:spPr>
          <p:txBody>
            <a:bodyPr wrap="square" rtlCol="0">
              <a:spAutoFit/>
            </a:bodyPr>
            <a:lstStyle/>
            <a:p>
              <a:r>
                <a:rPr lang="de-CH" sz="1100" b="1" dirty="0" err="1" smtClean="0">
                  <a:solidFill>
                    <a:schemeClr val="tx2"/>
                  </a:solidFill>
                </a:rPr>
                <a:t>Before</a:t>
              </a:r>
              <a:r>
                <a:rPr lang="de-CH" sz="1100" b="1" dirty="0" smtClean="0">
                  <a:solidFill>
                    <a:schemeClr val="tx2"/>
                  </a:solidFill>
                </a:rPr>
                <a:t> </a:t>
              </a:r>
              <a:r>
                <a:rPr lang="de-CH" sz="1100" b="1" dirty="0" err="1" smtClean="0">
                  <a:solidFill>
                    <a:schemeClr val="tx2"/>
                  </a:solidFill>
                </a:rPr>
                <a:t>chemotherapy</a:t>
              </a:r>
              <a:endParaRPr lang="de-DE" sz="1100" b="1" dirty="0">
                <a:solidFill>
                  <a:schemeClr val="tx2"/>
                </a:solidFill>
              </a:endParaRPr>
            </a:p>
          </p:txBody>
        </p:sp>
        <p:grpSp>
          <p:nvGrpSpPr>
            <p:cNvPr id="51" name="Gruppieren 50"/>
            <p:cNvGrpSpPr/>
            <p:nvPr/>
          </p:nvGrpSpPr>
          <p:grpSpPr>
            <a:xfrm>
              <a:off x="6516216" y="1916832"/>
              <a:ext cx="1872208" cy="2681441"/>
              <a:chOff x="5652120" y="1916832"/>
              <a:chExt cx="1872208" cy="2681441"/>
            </a:xfrm>
          </p:grpSpPr>
          <p:pic>
            <p:nvPicPr>
              <p:cNvPr id="35" name="Picture 4" descr="http://i.livescience.com/images/i/000/049/875/original/human-body.jpg?1343880028"/>
              <p:cNvPicPr>
                <a:picLocks noChangeAspect="1" noChangeArrowheads="1"/>
              </p:cNvPicPr>
              <p:nvPr/>
            </p:nvPicPr>
            <p:blipFill>
              <a:blip r:embed="rId3" cstate="print">
                <a:lum contrast="10000"/>
              </a:blip>
              <a:srcRect l="48383" t="3468" r="35741" b="37579"/>
              <a:stretch>
                <a:fillRect/>
              </a:stretch>
            </p:blipFill>
            <p:spPr bwMode="auto">
              <a:xfrm>
                <a:off x="5652120" y="1916832"/>
                <a:ext cx="1872208" cy="2681441"/>
              </a:xfrm>
              <a:prstGeom prst="rect">
                <a:avLst/>
              </a:prstGeom>
              <a:noFill/>
            </p:spPr>
          </p:pic>
          <p:sp>
            <p:nvSpPr>
              <p:cNvPr id="38" name="Flussdiagramm: Verbindungsstelle 37"/>
              <p:cNvSpPr>
                <a:spLocks noChangeAspect="1"/>
              </p:cNvSpPr>
              <p:nvPr/>
            </p:nvSpPr>
            <p:spPr>
              <a:xfrm>
                <a:off x="6804248" y="2996952"/>
                <a:ext cx="145883" cy="137467"/>
              </a:xfrm>
              <a:prstGeom prst="flowChartConnector">
                <a:avLst/>
              </a:prstGeom>
              <a:solidFill>
                <a:srgbClr val="FFFF00"/>
              </a:soli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39" name="Flussdiagramm: Verbindungsstelle 38"/>
              <p:cNvSpPr>
                <a:spLocks noChangeAspect="1"/>
              </p:cNvSpPr>
              <p:nvPr/>
            </p:nvSpPr>
            <p:spPr>
              <a:xfrm>
                <a:off x="6732240" y="2996952"/>
                <a:ext cx="145883" cy="137467"/>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47" name="Flussdiagramm: Verbindungsstelle 46"/>
              <p:cNvSpPr>
                <a:spLocks noChangeAspect="1"/>
              </p:cNvSpPr>
              <p:nvPr/>
            </p:nvSpPr>
            <p:spPr>
              <a:xfrm>
                <a:off x="6804248" y="2924944"/>
                <a:ext cx="145883" cy="137467"/>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grpSp>
        <p:sp>
          <p:nvSpPr>
            <p:cNvPr id="68" name="Textfeld 67"/>
            <p:cNvSpPr txBox="1"/>
            <p:nvPr/>
          </p:nvSpPr>
          <p:spPr>
            <a:xfrm>
              <a:off x="5652120" y="2708920"/>
              <a:ext cx="1440160" cy="276999"/>
            </a:xfrm>
            <a:prstGeom prst="rect">
              <a:avLst/>
            </a:prstGeom>
            <a:noFill/>
          </p:spPr>
          <p:txBody>
            <a:bodyPr wrap="square" rtlCol="0">
              <a:spAutoFit/>
            </a:bodyPr>
            <a:lstStyle/>
            <a:p>
              <a:r>
                <a:rPr lang="de-CH" sz="1200" b="1" dirty="0" err="1" smtClean="0">
                  <a:solidFill>
                    <a:schemeClr val="tx2"/>
                  </a:solidFill>
                </a:rPr>
                <a:t>Chemotherapy</a:t>
              </a:r>
              <a:endParaRPr lang="de-DE" sz="1200" b="1" dirty="0">
                <a:solidFill>
                  <a:schemeClr val="tx2"/>
                </a:solidFill>
              </a:endParaRPr>
            </a:p>
          </p:txBody>
        </p:sp>
        <p:grpSp>
          <p:nvGrpSpPr>
            <p:cNvPr id="42" name="Gruppieren 41"/>
            <p:cNvGrpSpPr/>
            <p:nvPr/>
          </p:nvGrpSpPr>
          <p:grpSpPr>
            <a:xfrm>
              <a:off x="5139308" y="2996952"/>
              <a:ext cx="3609156" cy="2325522"/>
              <a:chOff x="5139308" y="2996952"/>
              <a:chExt cx="3609156" cy="2325522"/>
            </a:xfrm>
          </p:grpSpPr>
          <p:cxnSp>
            <p:nvCxnSpPr>
              <p:cNvPr id="71" name="Gerade Verbindung 70"/>
              <p:cNvCxnSpPr/>
              <p:nvPr/>
            </p:nvCxnSpPr>
            <p:spPr>
              <a:xfrm>
                <a:off x="7956376" y="2996952"/>
                <a:ext cx="79208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8748464" y="2996952"/>
                <a:ext cx="0" cy="2304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flipH="1">
                <a:off x="5148064" y="5301208"/>
                <a:ext cx="360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V="1">
                <a:off x="5139308" y="4926474"/>
                <a:ext cx="0" cy="39600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53" name="Abgerundetes Rechteck 52"/>
            <p:cNvSpPr/>
            <p:nvPr/>
          </p:nvSpPr>
          <p:spPr>
            <a:xfrm>
              <a:off x="3851920" y="3717033"/>
              <a:ext cx="2232248" cy="10801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a:off x="3849497" y="3703363"/>
              <a:ext cx="2232248"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CH" sz="1400" b="1" dirty="0" smtClean="0">
                  <a:solidFill>
                    <a:schemeClr val="tx2"/>
                  </a:solidFill>
                </a:rPr>
                <a:t>Tumor /</a:t>
              </a:r>
              <a:r>
                <a:rPr lang="de-CH" sz="1400" b="1" dirty="0" err="1" smtClean="0">
                  <a:solidFill>
                    <a:schemeClr val="tx2"/>
                  </a:solidFill>
                </a:rPr>
                <a:t>molecular</a:t>
              </a:r>
              <a:r>
                <a:rPr lang="de-CH" sz="1400" b="1" dirty="0" smtClean="0">
                  <a:solidFill>
                    <a:schemeClr val="tx2"/>
                  </a:solidFill>
                </a:rPr>
                <a:t> </a:t>
              </a:r>
              <a:r>
                <a:rPr lang="de-CH" sz="1400" b="1" dirty="0" err="1" smtClean="0">
                  <a:solidFill>
                    <a:schemeClr val="tx2"/>
                  </a:solidFill>
                </a:rPr>
                <a:t>imaging</a:t>
              </a:r>
              <a:r>
                <a:rPr lang="de-CH" sz="1400" b="1" dirty="0" smtClean="0">
                  <a:solidFill>
                    <a:schemeClr val="tx2"/>
                  </a:solidFill>
                </a:rPr>
                <a:t> </a:t>
              </a:r>
              <a:r>
                <a:rPr lang="de-CH" sz="1400" b="1" dirty="0" err="1" smtClean="0">
                  <a:solidFill>
                    <a:schemeClr val="tx2"/>
                  </a:solidFill>
                </a:rPr>
                <a:t>of</a:t>
              </a:r>
              <a:r>
                <a:rPr lang="de-CH" sz="1400" b="1" dirty="0" smtClean="0">
                  <a:solidFill>
                    <a:schemeClr val="tx2"/>
                  </a:solidFill>
                </a:rPr>
                <a:t> </a:t>
              </a:r>
              <a:r>
                <a:rPr lang="de-CH" sz="1400" b="1" dirty="0" err="1" smtClean="0">
                  <a:solidFill>
                    <a:schemeClr val="tx2"/>
                  </a:solidFill>
                </a:rPr>
                <a:t>cancer</a:t>
              </a:r>
              <a:r>
                <a:rPr lang="de-CH" sz="1400" b="1" dirty="0" smtClean="0">
                  <a:solidFill>
                    <a:schemeClr val="tx2"/>
                  </a:solidFill>
                </a:rPr>
                <a:t> </a:t>
              </a:r>
              <a:r>
                <a:rPr lang="de-CH" sz="1400" b="1" dirty="0" err="1" smtClean="0">
                  <a:solidFill>
                    <a:schemeClr val="tx2"/>
                  </a:solidFill>
                </a:rPr>
                <a:t>cells</a:t>
              </a:r>
              <a:endParaRPr lang="de-CH" sz="1400" b="1" dirty="0" smtClean="0">
                <a:solidFill>
                  <a:schemeClr val="tx2"/>
                </a:solidFill>
              </a:endParaRPr>
            </a:p>
            <a:p>
              <a:pPr lvl="1">
                <a:buFont typeface="Arial" pitchFamily="34" charset="0"/>
                <a:buChar char="•"/>
              </a:pPr>
              <a:r>
                <a:rPr lang="de-CH" sz="1400" b="1" dirty="0" smtClean="0">
                  <a:solidFill>
                    <a:schemeClr val="tx2"/>
                  </a:solidFill>
                </a:rPr>
                <a:t>  </a:t>
              </a:r>
              <a:r>
                <a:rPr lang="de-CH" sz="1200" b="1" dirty="0" err="1" smtClean="0">
                  <a:solidFill>
                    <a:schemeClr val="tx2"/>
                  </a:solidFill>
                </a:rPr>
                <a:t>Micro</a:t>
              </a:r>
              <a:r>
                <a:rPr lang="de-CH" sz="1200" b="1" dirty="0" smtClean="0">
                  <a:solidFill>
                    <a:schemeClr val="tx2"/>
                  </a:solidFill>
                </a:rPr>
                <a:t>-PET</a:t>
              </a:r>
            </a:p>
            <a:p>
              <a:pPr lvl="1">
                <a:buFont typeface="Arial" pitchFamily="34" charset="0"/>
                <a:buChar char="•"/>
              </a:pPr>
              <a:r>
                <a:rPr lang="de-CH" sz="1200" b="1" dirty="0" smtClean="0">
                  <a:solidFill>
                    <a:schemeClr val="tx2"/>
                  </a:solidFill>
                </a:rPr>
                <a:t>   MRI</a:t>
              </a:r>
            </a:p>
            <a:p>
              <a:pPr lvl="1">
                <a:buFont typeface="Arial" pitchFamily="34" charset="0"/>
                <a:buChar char="•"/>
              </a:pPr>
              <a:r>
                <a:rPr lang="de-CH" sz="1200" b="1" dirty="0" smtClean="0">
                  <a:solidFill>
                    <a:schemeClr val="tx2"/>
                  </a:solidFill>
                </a:rPr>
                <a:t>   CT</a:t>
              </a:r>
            </a:p>
            <a:p>
              <a:endParaRPr lang="de-DE" sz="1400" b="1" dirty="0">
                <a:solidFill>
                  <a:schemeClr val="tx2"/>
                </a:solidFill>
              </a:endParaRPr>
            </a:p>
          </p:txBody>
        </p:sp>
        <p:cxnSp>
          <p:nvCxnSpPr>
            <p:cNvPr id="43" name="Gerade Verbindung mit Pfeil 42"/>
            <p:cNvCxnSpPr/>
            <p:nvPr/>
          </p:nvCxnSpPr>
          <p:spPr>
            <a:xfrm>
              <a:off x="1691680" y="3068960"/>
              <a:ext cx="10080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5724153" y="3037334"/>
              <a:ext cx="10080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feld 40"/>
          <p:cNvSpPr txBox="1"/>
          <p:nvPr/>
        </p:nvSpPr>
        <p:spPr>
          <a:xfrm>
            <a:off x="251520" y="6237312"/>
            <a:ext cx="3168352" cy="600164"/>
          </a:xfrm>
          <a:prstGeom prst="rect">
            <a:avLst/>
          </a:prstGeom>
          <a:noFill/>
        </p:spPr>
        <p:txBody>
          <a:bodyPr wrap="square" rtlCol="0">
            <a:spAutoFit/>
          </a:bodyPr>
          <a:lstStyle/>
          <a:p>
            <a:r>
              <a:rPr lang="de-CH" sz="1100" b="1" dirty="0" err="1" smtClean="0"/>
              <a:t>Micro</a:t>
            </a:r>
            <a:r>
              <a:rPr lang="de-CH" sz="1100" b="1" dirty="0" smtClean="0"/>
              <a:t>-PET</a:t>
            </a:r>
            <a:r>
              <a:rPr lang="de-CH" sz="1100" dirty="0" smtClean="0"/>
              <a:t> – </a:t>
            </a:r>
            <a:r>
              <a:rPr lang="de-CH" sz="1100" dirty="0" err="1" smtClean="0"/>
              <a:t>micro</a:t>
            </a:r>
            <a:r>
              <a:rPr lang="de-CH" sz="1100" dirty="0" smtClean="0"/>
              <a:t> </a:t>
            </a:r>
            <a:r>
              <a:rPr lang="de-CH" sz="1100" dirty="0" err="1" smtClean="0"/>
              <a:t>positron</a:t>
            </a:r>
            <a:r>
              <a:rPr lang="de-CH" sz="1100" dirty="0" smtClean="0"/>
              <a:t> </a:t>
            </a:r>
            <a:r>
              <a:rPr lang="de-CH" sz="1100" dirty="0" err="1" smtClean="0"/>
              <a:t>emission</a:t>
            </a:r>
            <a:r>
              <a:rPr lang="de-CH" sz="1100" dirty="0" smtClean="0"/>
              <a:t> </a:t>
            </a:r>
            <a:r>
              <a:rPr lang="de-CH" sz="1100" dirty="0" err="1" smtClean="0"/>
              <a:t>tomography</a:t>
            </a:r>
            <a:endParaRPr lang="de-CH" sz="1100" dirty="0" smtClean="0"/>
          </a:p>
          <a:p>
            <a:r>
              <a:rPr lang="de-CH" sz="1100" b="1" dirty="0" smtClean="0"/>
              <a:t>MRI </a:t>
            </a:r>
            <a:r>
              <a:rPr lang="de-CH" sz="1100" dirty="0" smtClean="0"/>
              <a:t>– </a:t>
            </a:r>
            <a:r>
              <a:rPr lang="de-CH" sz="1100" dirty="0" err="1" smtClean="0"/>
              <a:t>magnetic</a:t>
            </a:r>
            <a:r>
              <a:rPr lang="de-CH" sz="1100" dirty="0" smtClean="0"/>
              <a:t> </a:t>
            </a:r>
            <a:r>
              <a:rPr lang="de-CH" sz="1100" dirty="0" err="1" smtClean="0"/>
              <a:t>resonance</a:t>
            </a:r>
            <a:r>
              <a:rPr lang="de-CH" sz="1100" dirty="0" smtClean="0"/>
              <a:t> </a:t>
            </a:r>
            <a:r>
              <a:rPr lang="de-CH" sz="1100" dirty="0" err="1" smtClean="0"/>
              <a:t>imaging</a:t>
            </a:r>
            <a:endParaRPr lang="de-CH" sz="1100" dirty="0" smtClean="0"/>
          </a:p>
          <a:p>
            <a:r>
              <a:rPr lang="de-CH" sz="1100" b="1" dirty="0" smtClean="0"/>
              <a:t>CT</a:t>
            </a:r>
            <a:r>
              <a:rPr lang="de-CH" sz="1100" dirty="0" smtClean="0"/>
              <a:t> – </a:t>
            </a:r>
            <a:r>
              <a:rPr lang="de-CH" sz="1100" dirty="0" err="1" smtClean="0"/>
              <a:t>computed</a:t>
            </a:r>
            <a:r>
              <a:rPr lang="de-CH" sz="1100" dirty="0" smtClean="0"/>
              <a:t> </a:t>
            </a:r>
            <a:r>
              <a:rPr lang="de-CH" sz="1100" dirty="0" err="1" smtClean="0"/>
              <a:t>tomography</a:t>
            </a:r>
            <a:endParaRPr lang="de-DE"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916832"/>
            <a:ext cx="7416824" cy="646331"/>
          </a:xfrm>
          <a:prstGeom prst="rect">
            <a:avLst/>
          </a:prstGeom>
          <a:noFill/>
        </p:spPr>
        <p:txBody>
          <a:bodyPr wrap="square" rtlCol="0">
            <a:spAutoFit/>
          </a:bodyPr>
          <a:lstStyle/>
          <a:p>
            <a:pPr algn="ctr"/>
            <a:r>
              <a:rPr lang="de-CH" sz="3600" b="1" dirty="0" err="1" smtClean="0">
                <a:solidFill>
                  <a:srgbClr val="FFC819"/>
                </a:solidFill>
                <a:latin typeface="Garamond" pitchFamily="18" charset="0"/>
                <a:cs typeface="Aharoni" pitchFamily="2" charset="-79"/>
              </a:rPr>
              <a:t>Thank</a:t>
            </a:r>
            <a:r>
              <a:rPr lang="de-CH" sz="3600" b="1" dirty="0" smtClean="0">
                <a:solidFill>
                  <a:srgbClr val="FFC819"/>
                </a:solidFill>
                <a:latin typeface="Garamond" pitchFamily="18" charset="0"/>
                <a:cs typeface="Aharoni" pitchFamily="2" charset="-79"/>
              </a:rPr>
              <a:t> </a:t>
            </a:r>
            <a:r>
              <a:rPr lang="de-CH" sz="3600" b="1" dirty="0" err="1" smtClean="0">
                <a:solidFill>
                  <a:srgbClr val="FFC819"/>
                </a:solidFill>
                <a:latin typeface="Garamond" pitchFamily="18" charset="0"/>
                <a:cs typeface="Aharoni" pitchFamily="2" charset="-79"/>
              </a:rPr>
              <a:t>you</a:t>
            </a:r>
            <a:r>
              <a:rPr lang="de-CH" sz="3600" b="1" dirty="0" smtClean="0">
                <a:solidFill>
                  <a:srgbClr val="FFC819"/>
                </a:solidFill>
                <a:latin typeface="Garamond" pitchFamily="18" charset="0"/>
                <a:cs typeface="Aharoni" pitchFamily="2" charset="-79"/>
              </a:rPr>
              <a:t> </a:t>
            </a:r>
            <a:r>
              <a:rPr lang="de-CH" sz="3600" b="1" dirty="0" err="1" smtClean="0">
                <a:solidFill>
                  <a:srgbClr val="FFC819"/>
                </a:solidFill>
                <a:latin typeface="Garamond" pitchFamily="18" charset="0"/>
                <a:cs typeface="Aharoni" pitchFamily="2" charset="-79"/>
              </a:rPr>
              <a:t>for</a:t>
            </a:r>
            <a:r>
              <a:rPr lang="de-CH" sz="3600" b="1" dirty="0" smtClean="0">
                <a:solidFill>
                  <a:srgbClr val="FFC819"/>
                </a:solidFill>
                <a:latin typeface="Garamond" pitchFamily="18" charset="0"/>
                <a:cs typeface="Aharoni" pitchFamily="2" charset="-79"/>
              </a:rPr>
              <a:t> </a:t>
            </a:r>
            <a:r>
              <a:rPr lang="de-CH" sz="3600" b="1" dirty="0" err="1" smtClean="0">
                <a:solidFill>
                  <a:srgbClr val="FFC819"/>
                </a:solidFill>
                <a:latin typeface="Garamond" pitchFamily="18" charset="0"/>
                <a:cs typeface="Aharoni" pitchFamily="2" charset="-79"/>
              </a:rPr>
              <a:t>your</a:t>
            </a:r>
            <a:r>
              <a:rPr lang="de-CH" sz="3600" b="1" dirty="0" smtClean="0">
                <a:solidFill>
                  <a:srgbClr val="FFC819"/>
                </a:solidFill>
                <a:latin typeface="Garamond" pitchFamily="18" charset="0"/>
                <a:cs typeface="Aharoni" pitchFamily="2" charset="-79"/>
              </a:rPr>
              <a:t> </a:t>
            </a:r>
            <a:r>
              <a:rPr lang="de-CH" sz="3600" b="1" dirty="0" err="1" smtClean="0">
                <a:solidFill>
                  <a:srgbClr val="FFC819"/>
                </a:solidFill>
                <a:latin typeface="Garamond" pitchFamily="18" charset="0"/>
                <a:cs typeface="Aharoni" pitchFamily="2" charset="-79"/>
              </a:rPr>
              <a:t>attention</a:t>
            </a:r>
            <a:endParaRPr lang="de-CH" sz="3600" b="1" dirty="0">
              <a:solidFill>
                <a:srgbClr val="FFC819"/>
              </a:solidFill>
              <a:latin typeface="Garamond" pitchFamily="18" charset="0"/>
              <a:cs typeface="Aharoni" pitchFamily="2" charset="-79"/>
            </a:endParaRPr>
          </a:p>
        </p:txBody>
      </p:sp>
      <p:pic>
        <p:nvPicPr>
          <p:cNvPr id="2" name="Picture 26" descr="insellogo"/>
          <p:cNvPicPr>
            <a:picLocks noChangeAspect="1" noChangeArrowheads="1"/>
          </p:cNvPicPr>
          <p:nvPr/>
        </p:nvPicPr>
        <p:blipFill>
          <a:blip r:embed="rId3" cstate="print"/>
          <a:srcRect/>
          <a:stretch>
            <a:fillRect/>
          </a:stretch>
        </p:blipFill>
        <p:spPr bwMode="auto">
          <a:xfrm>
            <a:off x="140371" y="81457"/>
            <a:ext cx="2908526" cy="755813"/>
          </a:xfrm>
          <a:prstGeom prst="rect">
            <a:avLst/>
          </a:prstGeom>
          <a:noFill/>
          <a:ln>
            <a:solidFill>
              <a:srgbClr val="0070C0"/>
            </a:solidFill>
          </a:ln>
        </p:spPr>
      </p:pic>
      <p:pic>
        <p:nvPicPr>
          <p:cNvPr id="14" name="Grafik 13"/>
          <p:cNvPicPr/>
          <p:nvPr/>
        </p:nvPicPr>
        <p:blipFill>
          <a:blip r:embed="rId4" cstate="print"/>
          <a:srcRect t="10106" r="9655" b="5119"/>
          <a:stretch>
            <a:fillRect/>
          </a:stretch>
        </p:blipFill>
        <p:spPr bwMode="auto">
          <a:xfrm>
            <a:off x="7887889" y="10789"/>
            <a:ext cx="1212330" cy="1099271"/>
          </a:xfrm>
          <a:prstGeom prst="rect">
            <a:avLst/>
          </a:prstGeom>
          <a:noFill/>
          <a:ln w="9525">
            <a:noFill/>
            <a:miter lim="800000"/>
            <a:headEnd/>
            <a:tailEnd/>
          </a:ln>
        </p:spPr>
      </p:pic>
      <p:sp>
        <p:nvSpPr>
          <p:cNvPr id="9" name="Textfeld 8"/>
          <p:cNvSpPr txBox="1"/>
          <p:nvPr/>
        </p:nvSpPr>
        <p:spPr>
          <a:xfrm>
            <a:off x="539552" y="5229200"/>
            <a:ext cx="8136904" cy="892552"/>
          </a:xfrm>
          <a:prstGeom prst="rect">
            <a:avLst/>
          </a:prstGeom>
          <a:noFill/>
        </p:spPr>
        <p:txBody>
          <a:bodyPr wrap="square" rtlCol="0">
            <a:spAutoFit/>
          </a:bodyPr>
          <a:lstStyle/>
          <a:p>
            <a:endParaRPr lang="de-CH" dirty="0" smtClean="0"/>
          </a:p>
          <a:p>
            <a:r>
              <a:rPr lang="de-CH" dirty="0" smtClean="0">
                <a:solidFill>
                  <a:schemeClr val="bg1"/>
                </a:solidFill>
              </a:rPr>
              <a:t> </a:t>
            </a:r>
            <a:r>
              <a:rPr lang="de-CH" sz="1600" dirty="0" err="1" smtClean="0">
                <a:solidFill>
                  <a:schemeClr val="tx2"/>
                </a:solidFill>
              </a:rPr>
              <a:t>Golnaz</a:t>
            </a:r>
            <a:r>
              <a:rPr lang="de-CH" sz="1600" dirty="0" smtClean="0">
                <a:solidFill>
                  <a:schemeClr val="tx2"/>
                </a:solidFill>
              </a:rPr>
              <a:t> </a:t>
            </a:r>
            <a:r>
              <a:rPr lang="de-CH" sz="1600" dirty="0" err="1" smtClean="0">
                <a:solidFill>
                  <a:schemeClr val="tx2"/>
                </a:solidFill>
              </a:rPr>
              <a:t>Karoubi</a:t>
            </a:r>
            <a:r>
              <a:rPr lang="de-CH" sz="1600" dirty="0" smtClean="0">
                <a:solidFill>
                  <a:schemeClr val="tx2"/>
                </a:solidFill>
              </a:rPr>
              <a:t>,  Ralph Alexander Schmid, Giovanni L. </a:t>
            </a:r>
            <a:r>
              <a:rPr lang="de-CH" sz="1600" dirty="0" err="1" smtClean="0">
                <a:solidFill>
                  <a:schemeClr val="tx2"/>
                </a:solidFill>
              </a:rPr>
              <a:t>Carboni</a:t>
            </a:r>
            <a:r>
              <a:rPr lang="de-CH" sz="1600" dirty="0" smtClean="0">
                <a:solidFill>
                  <a:schemeClr val="tx2"/>
                </a:solidFill>
              </a:rPr>
              <a:t>, Domenico </a:t>
            </a:r>
            <a:r>
              <a:rPr lang="de-CH" sz="1600" dirty="0" err="1" smtClean="0">
                <a:solidFill>
                  <a:schemeClr val="tx2"/>
                </a:solidFill>
              </a:rPr>
              <a:t>Galetta</a:t>
            </a:r>
            <a:r>
              <a:rPr lang="de-CH" sz="1600" dirty="0" smtClean="0">
                <a:solidFill>
                  <a:schemeClr val="tx2"/>
                </a:solidFill>
              </a:rPr>
              <a:t>, Lorenzo </a:t>
            </a:r>
            <a:r>
              <a:rPr lang="de-CH" sz="1600" dirty="0" err="1" smtClean="0">
                <a:solidFill>
                  <a:schemeClr val="tx2"/>
                </a:solidFill>
              </a:rPr>
              <a:t>Spaggiari</a:t>
            </a:r>
            <a:r>
              <a:rPr lang="de-CH" sz="1600" dirty="0" smtClean="0">
                <a:solidFill>
                  <a:schemeClr val="tx2"/>
                </a:solidFill>
              </a:rPr>
              <a:t>, Ehsan </a:t>
            </a:r>
            <a:r>
              <a:rPr lang="de-CH" sz="1600" dirty="0" err="1" smtClean="0">
                <a:solidFill>
                  <a:schemeClr val="tx2"/>
                </a:solidFill>
              </a:rPr>
              <a:t>Farashahi</a:t>
            </a:r>
            <a:r>
              <a:rPr lang="de-CH" sz="1600" dirty="0" smtClean="0">
                <a:solidFill>
                  <a:schemeClr val="tx2"/>
                </a:solidFill>
              </a:rPr>
              <a:t> </a:t>
            </a:r>
            <a:r>
              <a:rPr lang="de-CH" sz="1600" dirty="0" err="1" smtClean="0">
                <a:solidFill>
                  <a:schemeClr val="tx2"/>
                </a:solidFill>
              </a:rPr>
              <a:t>Yazd</a:t>
            </a:r>
            <a:r>
              <a:rPr lang="de-CH" sz="1600" dirty="0" smtClean="0">
                <a:solidFill>
                  <a:schemeClr val="tx2"/>
                </a:solidFill>
              </a:rPr>
              <a:t>, Seyed J. </a:t>
            </a:r>
            <a:r>
              <a:rPr lang="de-CH" sz="1600" dirty="0" err="1" smtClean="0">
                <a:solidFill>
                  <a:schemeClr val="tx2"/>
                </a:solidFill>
              </a:rPr>
              <a:t>Mowla</a:t>
            </a:r>
            <a:r>
              <a:rPr lang="de-CH" sz="1600" dirty="0" smtClean="0">
                <a:solidFill>
                  <a:schemeClr val="tx2"/>
                </a:solidFill>
              </a:rPr>
              <a:t>, </a:t>
            </a:r>
            <a:r>
              <a:rPr lang="de-CH" sz="1600" dirty="0" err="1" smtClean="0">
                <a:solidFill>
                  <a:schemeClr val="tx2"/>
                </a:solidFill>
              </a:rPr>
              <a:t>Laurene</a:t>
            </a:r>
            <a:r>
              <a:rPr lang="de-CH" sz="1600" dirty="0" smtClean="0">
                <a:solidFill>
                  <a:schemeClr val="tx2"/>
                </a:solidFill>
              </a:rPr>
              <a:t> </a:t>
            </a:r>
            <a:r>
              <a:rPr lang="de-CH" sz="1600" dirty="0" err="1" smtClean="0">
                <a:solidFill>
                  <a:schemeClr val="tx2"/>
                </a:solidFill>
              </a:rPr>
              <a:t>Froment</a:t>
            </a:r>
            <a:r>
              <a:rPr lang="de-CH" sz="1600" dirty="0" smtClean="0">
                <a:solidFill>
                  <a:schemeClr val="tx2"/>
                </a:solidFill>
              </a:rPr>
              <a:t>, Ruben </a:t>
            </a:r>
            <a:r>
              <a:rPr lang="de-CH" sz="1600" dirty="0" err="1" smtClean="0">
                <a:solidFill>
                  <a:schemeClr val="tx2"/>
                </a:solidFill>
              </a:rPr>
              <a:t>Boesch</a:t>
            </a:r>
            <a:r>
              <a:rPr lang="de-CH" sz="1600" dirty="0" smtClean="0">
                <a:solidFill>
                  <a:schemeClr val="tx2"/>
                </a:solidFill>
              </a:rPr>
              <a:t> </a:t>
            </a:r>
            <a:endParaRPr lang="de-DE" sz="1600" dirty="0">
              <a:solidFill>
                <a:schemeClr val="tx2"/>
              </a:solidFill>
            </a:endParaRPr>
          </a:p>
        </p:txBody>
      </p:sp>
      <p:pic>
        <p:nvPicPr>
          <p:cNvPr id="10" name="Picture 2" descr="http://www.oncoconferences.ch/mm/Krebsliga.png"/>
          <p:cNvPicPr>
            <a:picLocks noChangeAspect="1" noChangeArrowheads="1"/>
          </p:cNvPicPr>
          <p:nvPr/>
        </p:nvPicPr>
        <p:blipFill>
          <a:blip r:embed="rId5" cstate="print"/>
          <a:srcRect/>
          <a:stretch>
            <a:fillRect/>
          </a:stretch>
        </p:blipFill>
        <p:spPr bwMode="auto">
          <a:xfrm>
            <a:off x="3995936" y="188640"/>
            <a:ext cx="2808312" cy="505496"/>
          </a:xfrm>
          <a:prstGeom prst="rect">
            <a:avLst/>
          </a:prstGeom>
          <a:noFill/>
        </p:spPr>
      </p:pic>
      <p:grpSp>
        <p:nvGrpSpPr>
          <p:cNvPr id="12" name="Gruppieren 11"/>
          <p:cNvGrpSpPr/>
          <p:nvPr/>
        </p:nvGrpSpPr>
        <p:grpSpPr>
          <a:xfrm>
            <a:off x="2699792" y="2679303"/>
            <a:ext cx="4068452" cy="1901825"/>
            <a:chOff x="2951820" y="2780928"/>
            <a:chExt cx="4068452" cy="1901825"/>
          </a:xfrm>
        </p:grpSpPr>
        <p:sp>
          <p:nvSpPr>
            <p:cNvPr id="7" name="TextBox 6"/>
            <p:cNvSpPr txBox="1"/>
            <p:nvPr/>
          </p:nvSpPr>
          <p:spPr>
            <a:xfrm>
              <a:off x="3059832" y="2780928"/>
              <a:ext cx="3528392" cy="646331"/>
            </a:xfrm>
            <a:prstGeom prst="rect">
              <a:avLst/>
            </a:prstGeom>
            <a:noFill/>
          </p:spPr>
          <p:txBody>
            <a:bodyPr wrap="square" rtlCol="0">
              <a:spAutoFit/>
            </a:bodyPr>
            <a:lstStyle/>
            <a:p>
              <a:pPr algn="ctr"/>
              <a:r>
                <a:rPr lang="de-CH" sz="1200" b="1" dirty="0" smtClean="0">
                  <a:solidFill>
                    <a:srgbClr val="FFC819"/>
                  </a:solidFill>
                  <a:latin typeface="Garamond" pitchFamily="18" charset="0"/>
                  <a:cs typeface="Aharoni" pitchFamily="2" charset="-79"/>
                </a:rPr>
                <a:t>Department </a:t>
              </a:r>
              <a:r>
                <a:rPr lang="de-CH" sz="1200" b="1" dirty="0" err="1" smtClean="0">
                  <a:solidFill>
                    <a:srgbClr val="FFC819"/>
                  </a:solidFill>
                  <a:latin typeface="Garamond" pitchFamily="18" charset="0"/>
                  <a:cs typeface="Aharoni" pitchFamily="2" charset="-79"/>
                </a:rPr>
                <a:t>of</a:t>
              </a:r>
              <a:r>
                <a:rPr lang="de-CH" sz="1200" b="1" dirty="0" smtClean="0">
                  <a:solidFill>
                    <a:srgbClr val="FFC819"/>
                  </a:solidFill>
                  <a:latin typeface="Garamond" pitchFamily="18" charset="0"/>
                  <a:cs typeface="Aharoni" pitchFamily="2" charset="-79"/>
                </a:rPr>
                <a:t> Clinical Research</a:t>
              </a:r>
            </a:p>
            <a:p>
              <a:pPr algn="ctr"/>
              <a:r>
                <a:rPr lang="de-CH" sz="1200" b="1" dirty="0" smtClean="0">
                  <a:solidFill>
                    <a:srgbClr val="FFC819"/>
                  </a:solidFill>
                  <a:latin typeface="Garamond" pitchFamily="18" charset="0"/>
                  <a:cs typeface="Aharoni" pitchFamily="2" charset="-79"/>
                </a:rPr>
                <a:t> Division of General </a:t>
              </a:r>
              <a:r>
                <a:rPr lang="de-CH" sz="1200" b="1" dirty="0" err="1" smtClean="0">
                  <a:solidFill>
                    <a:srgbClr val="FFC819"/>
                  </a:solidFill>
                  <a:latin typeface="Garamond" pitchFamily="18" charset="0"/>
                  <a:cs typeface="Aharoni" pitchFamily="2" charset="-79"/>
                </a:rPr>
                <a:t>Thoracic</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Surgery</a:t>
              </a:r>
              <a:endParaRPr lang="de-CH" sz="1200" b="1" dirty="0" smtClean="0">
                <a:solidFill>
                  <a:srgbClr val="FFC819"/>
                </a:solidFill>
                <a:latin typeface="Garamond" pitchFamily="18" charset="0"/>
                <a:cs typeface="Aharoni" pitchFamily="2" charset="-79"/>
              </a:endParaRPr>
            </a:p>
            <a:p>
              <a:pPr algn="ctr"/>
              <a:r>
                <a:rPr lang="de-CH" sz="1200" b="1" dirty="0" smtClean="0">
                  <a:solidFill>
                    <a:srgbClr val="FFC819"/>
                  </a:solidFill>
                  <a:latin typeface="Garamond" pitchFamily="18" charset="0"/>
                  <a:cs typeface="Aharoni" pitchFamily="2" charset="-79"/>
                </a:rPr>
                <a:t>University Hospital Bern</a:t>
              </a:r>
              <a:endParaRPr lang="de-CH" sz="1200" b="1" dirty="0">
                <a:solidFill>
                  <a:srgbClr val="FFC819"/>
                </a:solidFill>
                <a:latin typeface="Garamond" pitchFamily="18" charset="0"/>
                <a:cs typeface="Aharoni" pitchFamily="2" charset="-79"/>
              </a:endParaRPr>
            </a:p>
          </p:txBody>
        </p:sp>
        <p:sp>
          <p:nvSpPr>
            <p:cNvPr id="8" name="TextBox 6"/>
            <p:cNvSpPr txBox="1"/>
            <p:nvPr/>
          </p:nvSpPr>
          <p:spPr>
            <a:xfrm>
              <a:off x="2987824" y="4221088"/>
              <a:ext cx="4032448" cy="461665"/>
            </a:xfrm>
            <a:prstGeom prst="rect">
              <a:avLst/>
            </a:prstGeom>
            <a:noFill/>
          </p:spPr>
          <p:txBody>
            <a:bodyPr wrap="square" rtlCol="0">
              <a:spAutoFit/>
            </a:bodyPr>
            <a:lstStyle/>
            <a:p>
              <a:pPr algn="ctr"/>
              <a:r>
                <a:rPr lang="de-CH" sz="1200" b="1" dirty="0" smtClean="0">
                  <a:solidFill>
                    <a:srgbClr val="FFC819"/>
                  </a:solidFill>
                  <a:latin typeface="Garamond" pitchFamily="18" charset="0"/>
                  <a:cs typeface="Aharoni" pitchFamily="2" charset="-79"/>
                </a:rPr>
                <a:t>Department </a:t>
              </a:r>
              <a:r>
                <a:rPr lang="de-CH" sz="1200" b="1" dirty="0" err="1" smtClean="0">
                  <a:solidFill>
                    <a:srgbClr val="FFC819"/>
                  </a:solidFill>
                  <a:latin typeface="Garamond" pitchFamily="18" charset="0"/>
                  <a:cs typeface="Aharoni" pitchFamily="2" charset="-79"/>
                </a:rPr>
                <a:t>of</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Molecular</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Genetics</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Faculty</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of</a:t>
              </a:r>
              <a:r>
                <a:rPr lang="de-CH" sz="1200" b="1" dirty="0" smtClean="0">
                  <a:solidFill>
                    <a:srgbClr val="FFC819"/>
                  </a:solidFill>
                  <a:latin typeface="Garamond" pitchFamily="18" charset="0"/>
                  <a:cs typeface="Aharoni" pitchFamily="2" charset="-79"/>
                </a:rPr>
                <a:t> Biological </a:t>
              </a:r>
              <a:r>
                <a:rPr lang="de-CH" sz="1200" b="1" dirty="0" err="1" smtClean="0">
                  <a:solidFill>
                    <a:srgbClr val="FFC819"/>
                  </a:solidFill>
                  <a:latin typeface="Garamond" pitchFamily="18" charset="0"/>
                  <a:cs typeface="Aharoni" pitchFamily="2" charset="-79"/>
                </a:rPr>
                <a:t>Sciences</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Tabiat</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Modares</a:t>
              </a:r>
              <a:r>
                <a:rPr lang="de-CH" sz="1200" b="1" dirty="0" smtClean="0">
                  <a:solidFill>
                    <a:srgbClr val="FFC819"/>
                  </a:solidFill>
                  <a:latin typeface="Garamond" pitchFamily="18" charset="0"/>
                  <a:cs typeface="Aharoni" pitchFamily="2" charset="-79"/>
                </a:rPr>
                <a:t> University, Teheran Iran</a:t>
              </a:r>
              <a:endParaRPr lang="de-CH" sz="1200" b="1" dirty="0">
                <a:solidFill>
                  <a:srgbClr val="FFC819"/>
                </a:solidFill>
                <a:latin typeface="Garamond" pitchFamily="18" charset="0"/>
                <a:cs typeface="Aharoni" pitchFamily="2" charset="-79"/>
              </a:endParaRPr>
            </a:p>
          </p:txBody>
        </p:sp>
        <p:sp>
          <p:nvSpPr>
            <p:cNvPr id="11" name="TextBox 6"/>
            <p:cNvSpPr txBox="1"/>
            <p:nvPr/>
          </p:nvSpPr>
          <p:spPr>
            <a:xfrm>
              <a:off x="2951820" y="3593341"/>
              <a:ext cx="3672408" cy="461665"/>
            </a:xfrm>
            <a:prstGeom prst="rect">
              <a:avLst/>
            </a:prstGeom>
            <a:noFill/>
          </p:spPr>
          <p:txBody>
            <a:bodyPr wrap="square" rtlCol="0">
              <a:spAutoFit/>
            </a:bodyPr>
            <a:lstStyle/>
            <a:p>
              <a:pPr algn="ctr"/>
              <a:r>
                <a:rPr lang="de-CH" sz="1200" b="1" dirty="0" smtClean="0">
                  <a:solidFill>
                    <a:srgbClr val="FFC819"/>
                  </a:solidFill>
                  <a:latin typeface="Garamond" pitchFamily="18" charset="0"/>
                  <a:cs typeface="Aharoni" pitchFamily="2" charset="-79"/>
                </a:rPr>
                <a:t>Division of General </a:t>
              </a:r>
              <a:r>
                <a:rPr lang="de-CH" sz="1200" b="1" dirty="0" err="1" smtClean="0">
                  <a:solidFill>
                    <a:srgbClr val="FFC819"/>
                  </a:solidFill>
                  <a:latin typeface="Garamond" pitchFamily="18" charset="0"/>
                  <a:cs typeface="Aharoni" pitchFamily="2" charset="-79"/>
                </a:rPr>
                <a:t>Thoracic</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Surgery</a:t>
              </a:r>
              <a:endParaRPr lang="de-CH" sz="1200" b="1" dirty="0" smtClean="0">
                <a:solidFill>
                  <a:srgbClr val="FFC819"/>
                </a:solidFill>
                <a:latin typeface="Garamond" pitchFamily="18" charset="0"/>
                <a:cs typeface="Aharoni" pitchFamily="2" charset="-79"/>
              </a:endParaRPr>
            </a:p>
            <a:p>
              <a:pPr algn="ctr"/>
              <a:r>
                <a:rPr lang="de-CH" sz="1200" b="1" dirty="0" smtClean="0">
                  <a:solidFill>
                    <a:srgbClr val="FFC819"/>
                  </a:solidFill>
                  <a:latin typeface="Garamond" pitchFamily="18" charset="0"/>
                  <a:cs typeface="Aharoni" pitchFamily="2" charset="-79"/>
                </a:rPr>
                <a:t>European Institute </a:t>
              </a:r>
              <a:r>
                <a:rPr lang="de-CH" sz="1200" b="1" dirty="0" err="1" smtClean="0">
                  <a:solidFill>
                    <a:srgbClr val="FFC819"/>
                  </a:solidFill>
                  <a:latin typeface="Garamond" pitchFamily="18" charset="0"/>
                  <a:cs typeface="Aharoni" pitchFamily="2" charset="-79"/>
                </a:rPr>
                <a:t>of</a:t>
              </a:r>
              <a:r>
                <a:rPr lang="de-CH" sz="1200" b="1" dirty="0" smtClean="0">
                  <a:solidFill>
                    <a:srgbClr val="FFC819"/>
                  </a:solidFill>
                  <a:latin typeface="Garamond" pitchFamily="18" charset="0"/>
                  <a:cs typeface="Aharoni" pitchFamily="2" charset="-79"/>
                </a:rPr>
                <a:t> </a:t>
              </a:r>
              <a:r>
                <a:rPr lang="de-CH" sz="1200" b="1" dirty="0" err="1" smtClean="0">
                  <a:solidFill>
                    <a:srgbClr val="FFC819"/>
                  </a:solidFill>
                  <a:latin typeface="Garamond" pitchFamily="18" charset="0"/>
                  <a:cs typeface="Aharoni" pitchFamily="2" charset="-79"/>
                </a:rPr>
                <a:t>Oncology</a:t>
              </a:r>
              <a:r>
                <a:rPr lang="de-CH" sz="1200" b="1" dirty="0" smtClean="0">
                  <a:solidFill>
                    <a:srgbClr val="FFC819"/>
                  </a:solidFill>
                  <a:latin typeface="Garamond" pitchFamily="18" charset="0"/>
                  <a:cs typeface="Aharoni" pitchFamily="2" charset="-79"/>
                </a:rPr>
                <a:t>, Milan </a:t>
              </a:r>
              <a:r>
                <a:rPr lang="de-CH" sz="1200" b="1" dirty="0" err="1" smtClean="0">
                  <a:solidFill>
                    <a:srgbClr val="FFC819"/>
                  </a:solidFill>
                  <a:latin typeface="Garamond" pitchFamily="18" charset="0"/>
                  <a:cs typeface="Aharoni" pitchFamily="2" charset="-79"/>
                </a:rPr>
                <a:t>Italy</a:t>
              </a:r>
              <a:endParaRPr lang="de-CH" sz="1200" b="1" dirty="0" smtClean="0">
                <a:solidFill>
                  <a:srgbClr val="FFC819"/>
                </a:solidFill>
                <a:latin typeface="Garamond" pitchFamily="18" charset="0"/>
                <a:cs typeface="Aharoni" pitchFamily="2" charset="-79"/>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323528" y="260648"/>
            <a:ext cx="8568952" cy="1077218"/>
          </a:xfrm>
          <a:prstGeom prst="rect">
            <a:avLst/>
          </a:prstGeom>
          <a:noFill/>
        </p:spPr>
        <p:txBody>
          <a:bodyPr wrap="square" rtlCol="0">
            <a:spAutoFit/>
          </a:bodyPr>
          <a:lstStyle/>
          <a:p>
            <a:pPr algn="ctr"/>
            <a:r>
              <a:rPr lang="de-CH" sz="3200" b="1" dirty="0" smtClean="0">
                <a:solidFill>
                  <a:srgbClr val="FFC819"/>
                </a:solidFill>
              </a:rPr>
              <a:t>Lung </a:t>
            </a:r>
            <a:r>
              <a:rPr lang="de-CH" sz="3200" b="1" dirty="0" err="1" smtClean="0">
                <a:solidFill>
                  <a:srgbClr val="FFC819"/>
                </a:solidFill>
              </a:rPr>
              <a:t>cancer</a:t>
            </a:r>
            <a:r>
              <a:rPr lang="de-CH" sz="3200" b="1" dirty="0" smtClean="0">
                <a:solidFill>
                  <a:srgbClr val="FFC819"/>
                </a:solidFill>
              </a:rPr>
              <a:t>: </a:t>
            </a:r>
            <a:r>
              <a:rPr lang="de-CH" sz="3200" b="1" dirty="0" err="1" smtClean="0">
                <a:solidFill>
                  <a:srgbClr val="FFC819"/>
                </a:solidFill>
              </a:rPr>
              <a:t>highest</a:t>
            </a:r>
            <a:r>
              <a:rPr lang="de-CH" sz="3200" b="1" dirty="0" smtClean="0">
                <a:solidFill>
                  <a:srgbClr val="FFC819"/>
                </a:solidFill>
              </a:rPr>
              <a:t> </a:t>
            </a:r>
            <a:r>
              <a:rPr lang="de-CH" sz="3200" b="1" dirty="0" err="1" smtClean="0">
                <a:solidFill>
                  <a:srgbClr val="FFC819"/>
                </a:solidFill>
              </a:rPr>
              <a:t>death</a:t>
            </a:r>
            <a:r>
              <a:rPr lang="de-CH" sz="3200" b="1" dirty="0" smtClean="0">
                <a:solidFill>
                  <a:srgbClr val="FFC819"/>
                </a:solidFill>
              </a:rPr>
              <a:t> rate </a:t>
            </a:r>
            <a:r>
              <a:rPr lang="de-CH" sz="3200" b="1" dirty="0" err="1" smtClean="0">
                <a:solidFill>
                  <a:srgbClr val="FFC819"/>
                </a:solidFill>
              </a:rPr>
              <a:t>and</a:t>
            </a:r>
            <a:r>
              <a:rPr lang="de-CH" sz="3200" b="1" dirty="0" smtClean="0">
                <a:solidFill>
                  <a:srgbClr val="FFC819"/>
                </a:solidFill>
              </a:rPr>
              <a:t> </a:t>
            </a:r>
            <a:r>
              <a:rPr lang="de-CH" sz="3200" b="1" dirty="0" err="1" smtClean="0">
                <a:solidFill>
                  <a:srgbClr val="FFC819"/>
                </a:solidFill>
              </a:rPr>
              <a:t>poorest</a:t>
            </a:r>
            <a:r>
              <a:rPr lang="de-CH" sz="3200" b="1" dirty="0" smtClean="0">
                <a:solidFill>
                  <a:srgbClr val="FFC819"/>
                </a:solidFill>
              </a:rPr>
              <a:t> </a:t>
            </a:r>
            <a:r>
              <a:rPr lang="de-CH" sz="3200" b="1" dirty="0" err="1" smtClean="0">
                <a:solidFill>
                  <a:srgbClr val="FFC819"/>
                </a:solidFill>
              </a:rPr>
              <a:t>patient</a:t>
            </a:r>
            <a:r>
              <a:rPr lang="de-CH" sz="3200" b="1" dirty="0" smtClean="0">
                <a:solidFill>
                  <a:srgbClr val="FFC819"/>
                </a:solidFill>
              </a:rPr>
              <a:t> </a:t>
            </a:r>
            <a:r>
              <a:rPr lang="de-CH" sz="3200" b="1" dirty="0" err="1" smtClean="0">
                <a:solidFill>
                  <a:srgbClr val="FFC819"/>
                </a:solidFill>
              </a:rPr>
              <a:t>surviv</a:t>
            </a:r>
            <a:r>
              <a:rPr lang="de-CH" sz="3200" dirty="0" err="1" smtClean="0">
                <a:solidFill>
                  <a:srgbClr val="FFC819"/>
                </a:solidFill>
              </a:rPr>
              <a:t>al</a:t>
            </a:r>
            <a:r>
              <a:rPr lang="de-CH" sz="3200" dirty="0" smtClean="0">
                <a:solidFill>
                  <a:srgbClr val="FFC819"/>
                </a:solidFill>
              </a:rPr>
              <a:t>  </a:t>
            </a:r>
            <a:r>
              <a:rPr lang="de-CH" sz="3200" dirty="0" smtClean="0">
                <a:solidFill>
                  <a:srgbClr val="FFC000"/>
                </a:solidFill>
              </a:rPr>
              <a:t>  </a:t>
            </a:r>
            <a:endParaRPr lang="de-DE" sz="3200" dirty="0">
              <a:solidFill>
                <a:srgbClr val="FFC000"/>
              </a:solidFill>
            </a:endParaRPr>
          </a:p>
        </p:txBody>
      </p:sp>
      <p:grpSp>
        <p:nvGrpSpPr>
          <p:cNvPr id="33" name="Gruppieren 32"/>
          <p:cNvGrpSpPr/>
          <p:nvPr/>
        </p:nvGrpSpPr>
        <p:grpSpPr>
          <a:xfrm>
            <a:off x="288033" y="1628800"/>
            <a:ext cx="7596335" cy="5076208"/>
            <a:chOff x="1" y="1628800"/>
            <a:chExt cx="7596335" cy="5076208"/>
          </a:xfrm>
        </p:grpSpPr>
        <p:grpSp>
          <p:nvGrpSpPr>
            <p:cNvPr id="27" name="Gruppieren 26"/>
            <p:cNvGrpSpPr/>
            <p:nvPr/>
          </p:nvGrpSpPr>
          <p:grpSpPr>
            <a:xfrm>
              <a:off x="1" y="1628800"/>
              <a:ext cx="7596335" cy="5076208"/>
              <a:chOff x="1" y="1628800"/>
              <a:chExt cx="7596335" cy="5076208"/>
            </a:xfrm>
          </p:grpSpPr>
          <p:grpSp>
            <p:nvGrpSpPr>
              <p:cNvPr id="5" name="Gruppieren 22"/>
              <p:cNvGrpSpPr/>
              <p:nvPr/>
            </p:nvGrpSpPr>
            <p:grpSpPr>
              <a:xfrm>
                <a:off x="1" y="6093295"/>
                <a:ext cx="1183579" cy="504056"/>
                <a:chOff x="864309" y="6088723"/>
                <a:chExt cx="949501" cy="657762"/>
              </a:xfrm>
            </p:grpSpPr>
            <p:sp>
              <p:nvSpPr>
                <p:cNvPr id="6" name="Text Box 7"/>
                <p:cNvSpPr txBox="1">
                  <a:spLocks noChangeArrowheads="1"/>
                </p:cNvSpPr>
                <p:nvPr/>
              </p:nvSpPr>
              <p:spPr bwMode="auto">
                <a:xfrm>
                  <a:off x="942770" y="6088723"/>
                  <a:ext cx="871040" cy="221359"/>
                </a:xfrm>
                <a:prstGeom prst="rect">
                  <a:avLst/>
                </a:prstGeom>
                <a:noFill/>
                <a:ln w="9525">
                  <a:noFill/>
                  <a:miter lim="800000"/>
                  <a:headEnd/>
                  <a:tailEnd/>
                </a:ln>
              </p:spPr>
              <p:txBody>
                <a:bodyPr wrap="none" lIns="82058" tIns="41029" rIns="82058" bIns="41029">
                  <a:spAutoFit/>
                </a:bodyPr>
                <a:lstStyle/>
                <a:p>
                  <a:pPr hangingPunct="1"/>
                  <a:r>
                    <a:rPr lang="en-US" sz="900" b="1" dirty="0">
                      <a:solidFill>
                        <a:srgbClr val="777777"/>
                      </a:solidFill>
                      <a:latin typeface="Helvetica" pitchFamily="34" charset="0"/>
                    </a:rPr>
                    <a:t>Prepared </a:t>
                  </a:r>
                  <a:r>
                    <a:rPr lang="en-US" sz="900" b="1" dirty="0" smtClean="0">
                      <a:solidFill>
                        <a:srgbClr val="777777"/>
                      </a:solidFill>
                      <a:latin typeface="Helvetica" pitchFamily="34" charset="0"/>
                    </a:rPr>
                    <a:t>by:</a:t>
                  </a:r>
                  <a:endParaRPr lang="en-US" sz="900" b="1" dirty="0">
                    <a:solidFill>
                      <a:srgbClr val="777777"/>
                    </a:solidFill>
                    <a:latin typeface="Helvetica" pitchFamily="34" charset="0"/>
                  </a:endParaRPr>
                </a:p>
              </p:txBody>
            </p:sp>
            <p:pic>
              <p:nvPicPr>
                <p:cNvPr id="7" name="Picture 2" descr="image"/>
                <p:cNvPicPr>
                  <a:picLocks noChangeAspect="1" noChangeArrowheads="1"/>
                </p:cNvPicPr>
                <p:nvPr/>
              </p:nvPicPr>
              <p:blipFill>
                <a:blip r:embed="rId3" cstate="print"/>
                <a:srcRect l="6541" t="9011" r="6566" b="12042"/>
                <a:stretch>
                  <a:fillRect/>
                </a:stretch>
              </p:blipFill>
              <p:spPr bwMode="auto">
                <a:xfrm>
                  <a:off x="864309" y="6347567"/>
                  <a:ext cx="928443" cy="398918"/>
                </a:xfrm>
                <a:prstGeom prst="rect">
                  <a:avLst/>
                </a:prstGeom>
                <a:noFill/>
                <a:ln w="9525">
                  <a:noFill/>
                  <a:miter lim="800000"/>
                  <a:headEnd/>
                  <a:tailEnd/>
                </a:ln>
              </p:spPr>
            </p:pic>
          </p:gr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3299" t="3021" r="10406" b="14218"/>
              <a:stretch>
                <a:fillRect/>
              </a:stretch>
            </p:blipFill>
            <p:spPr bwMode="auto">
              <a:xfrm>
                <a:off x="1187624" y="3501008"/>
                <a:ext cx="3228189" cy="3204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cstate="print">
                <a:lum/>
                <a:extLst>
                  <a:ext uri="{28A0092B-C50C-407E-A947-70E740481C1C}">
                    <a14:useLocalDpi xmlns:a14="http://schemas.microsoft.com/office/drawing/2010/main" val="0"/>
                  </a:ext>
                </a:extLst>
              </a:blip>
              <a:srcRect l="9288" t="7237" r="7468" b="1546"/>
              <a:stretch>
                <a:fillRect/>
              </a:stretch>
            </p:blipFill>
            <p:spPr bwMode="auto">
              <a:xfrm>
                <a:off x="4932040" y="3693331"/>
                <a:ext cx="2628000" cy="26159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Bildergebnis für lung cancer"/>
              <p:cNvPicPr>
                <a:picLocks noChangeAspect="1" noChangeArrowheads="1"/>
              </p:cNvPicPr>
              <p:nvPr/>
            </p:nvPicPr>
            <p:blipFill>
              <a:blip r:embed="rId6" cstate="print">
                <a:lum contrast="10000"/>
              </a:blip>
              <a:srcRect t="16800" b="27635"/>
              <a:stretch>
                <a:fillRect/>
              </a:stretch>
            </p:blipFill>
            <p:spPr bwMode="auto">
              <a:xfrm>
                <a:off x="3131840" y="1628800"/>
                <a:ext cx="3110171" cy="1728192"/>
              </a:xfrm>
              <a:prstGeom prst="rect">
                <a:avLst/>
              </a:prstGeom>
              <a:ln>
                <a:noFill/>
              </a:ln>
              <a:effectLst>
                <a:softEdge rad="112500"/>
              </a:effectLst>
            </p:spPr>
          </p:pic>
          <p:sp>
            <p:nvSpPr>
              <p:cNvPr id="10" name="Pfeil nach unten 9"/>
              <p:cNvSpPr/>
              <p:nvPr/>
            </p:nvSpPr>
            <p:spPr>
              <a:xfrm>
                <a:off x="5076056" y="3212976"/>
                <a:ext cx="612000" cy="207360"/>
              </a:xfrm>
              <a:prstGeom prst="downArrow">
                <a:avLst/>
              </a:prstGeom>
              <a:solidFill>
                <a:schemeClr val="accent1">
                  <a:lumMod val="40000"/>
                  <a:lumOff val="60000"/>
                </a:schemeClr>
              </a:solidFill>
              <a:ln w="12700">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Pfeil nach unten 11"/>
              <p:cNvSpPr/>
              <p:nvPr/>
            </p:nvSpPr>
            <p:spPr>
              <a:xfrm>
                <a:off x="3563888" y="3212976"/>
                <a:ext cx="612000" cy="207360"/>
              </a:xfrm>
              <a:prstGeom prst="downArrow">
                <a:avLst/>
              </a:prstGeom>
              <a:solidFill>
                <a:schemeClr val="accent1">
                  <a:lumMod val="40000"/>
                  <a:lumOff val="60000"/>
                </a:schemeClr>
              </a:solidFill>
              <a:ln w="12700">
                <a:solidFill>
                  <a:schemeClr val="accent1">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a:off x="3203848" y="3789040"/>
                <a:ext cx="432048" cy="216024"/>
              </a:xfrm>
              <a:prstGeom prst="downArrow">
                <a:avLst/>
              </a:prstGeom>
              <a:solidFill>
                <a:srgbClr val="11C1FF"/>
              </a:solidFill>
              <a:ln w="12700">
                <a:solidFill>
                  <a:srgbClr val="11C1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30"/>
              <p:cNvCxnSpPr/>
              <p:nvPr/>
            </p:nvCxnSpPr>
            <p:spPr>
              <a:xfrm flipH="1">
                <a:off x="7253316" y="6506829"/>
                <a:ext cx="72575" cy="0"/>
              </a:xfrm>
              <a:prstGeom prst="line">
                <a:avLst/>
              </a:prstGeom>
              <a:solidFill>
                <a:schemeClr val="bg1">
                  <a:lumMod val="65000"/>
                </a:schemeClr>
              </a:solidFill>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1212375" y="3501008"/>
                <a:ext cx="694229" cy="400110"/>
              </a:xfrm>
              <a:prstGeom prst="rect">
                <a:avLst/>
              </a:prstGeom>
              <a:noFill/>
            </p:spPr>
            <p:txBody>
              <a:bodyPr wrap="none" rtlCol="0">
                <a:spAutoFit/>
              </a:bodyPr>
              <a:lstStyle/>
              <a:p>
                <a:r>
                  <a:rPr lang="de-CH" sz="2000" b="1" dirty="0" smtClean="0"/>
                  <a:t>2012</a:t>
                </a:r>
                <a:endParaRPr lang="de-DE" sz="2000" b="1" dirty="0"/>
              </a:p>
            </p:txBody>
          </p:sp>
          <p:sp>
            <p:nvSpPr>
              <p:cNvPr id="26" name="Textfeld 25"/>
              <p:cNvSpPr txBox="1"/>
              <p:nvPr/>
            </p:nvSpPr>
            <p:spPr>
              <a:xfrm>
                <a:off x="6902107" y="3573016"/>
                <a:ext cx="694229" cy="400110"/>
              </a:xfrm>
              <a:prstGeom prst="rect">
                <a:avLst/>
              </a:prstGeom>
              <a:noFill/>
            </p:spPr>
            <p:txBody>
              <a:bodyPr wrap="none" rtlCol="0">
                <a:spAutoFit/>
              </a:bodyPr>
              <a:lstStyle/>
              <a:p>
                <a:r>
                  <a:rPr lang="de-CH" sz="2000" b="1" dirty="0" smtClean="0"/>
                  <a:t>2012</a:t>
                </a:r>
                <a:endParaRPr lang="de-DE" sz="2000" b="1" dirty="0"/>
              </a:p>
            </p:txBody>
          </p:sp>
        </p:grpSp>
        <p:sp>
          <p:nvSpPr>
            <p:cNvPr id="28" name="Pfeil nach unten 27"/>
            <p:cNvSpPr/>
            <p:nvPr/>
          </p:nvSpPr>
          <p:spPr>
            <a:xfrm rot="16200000">
              <a:off x="4824028" y="5443128"/>
              <a:ext cx="432048" cy="216024"/>
            </a:xfrm>
            <a:prstGeom prst="downArrow">
              <a:avLst/>
            </a:prstGeom>
            <a:solidFill>
              <a:srgbClr val="11C1FF"/>
            </a:solidFill>
            <a:ln w="12700">
              <a:solidFill>
                <a:srgbClr val="11C1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95536" y="404664"/>
            <a:ext cx="8352928" cy="584775"/>
          </a:xfrm>
          <a:prstGeom prst="rect">
            <a:avLst/>
          </a:prstGeom>
          <a:noFill/>
        </p:spPr>
        <p:txBody>
          <a:bodyPr wrap="square" rtlCol="0">
            <a:spAutoFit/>
          </a:bodyPr>
          <a:lstStyle/>
          <a:p>
            <a:r>
              <a:rPr lang="de-CH" sz="3200" b="1" dirty="0" err="1" smtClean="0">
                <a:solidFill>
                  <a:srgbClr val="FFC819"/>
                </a:solidFill>
              </a:rPr>
              <a:t>Current</a:t>
            </a:r>
            <a:r>
              <a:rPr lang="de-CH" sz="3200" b="1" dirty="0" smtClean="0">
                <a:solidFill>
                  <a:srgbClr val="FFC819"/>
                </a:solidFill>
              </a:rPr>
              <a:t> Treatment </a:t>
            </a:r>
            <a:r>
              <a:rPr lang="de-CH" sz="3200" b="1" dirty="0" err="1" smtClean="0">
                <a:solidFill>
                  <a:srgbClr val="FFC819"/>
                </a:solidFill>
              </a:rPr>
              <a:t>Modalities</a:t>
            </a:r>
            <a:r>
              <a:rPr lang="de-CH" sz="3200" b="1" dirty="0" smtClean="0">
                <a:solidFill>
                  <a:srgbClr val="FFC819"/>
                </a:solidFill>
              </a:rPr>
              <a:t> in Lung </a:t>
            </a:r>
            <a:r>
              <a:rPr lang="de-CH" sz="3200" b="1" dirty="0" err="1" smtClean="0">
                <a:solidFill>
                  <a:srgbClr val="FFC819"/>
                </a:solidFill>
              </a:rPr>
              <a:t>Cancers</a:t>
            </a:r>
            <a:endParaRPr lang="de-DE" sz="3200" b="1" dirty="0">
              <a:solidFill>
                <a:srgbClr val="FFC819"/>
              </a:solidFill>
            </a:endParaRPr>
          </a:p>
        </p:txBody>
      </p:sp>
      <p:grpSp>
        <p:nvGrpSpPr>
          <p:cNvPr id="27" name="Gruppieren 26"/>
          <p:cNvGrpSpPr/>
          <p:nvPr/>
        </p:nvGrpSpPr>
        <p:grpSpPr>
          <a:xfrm>
            <a:off x="1547664" y="1556792"/>
            <a:ext cx="6718820" cy="2745596"/>
            <a:chOff x="1547664" y="1556792"/>
            <a:chExt cx="6718820" cy="2745596"/>
          </a:xfrm>
        </p:grpSpPr>
        <p:grpSp>
          <p:nvGrpSpPr>
            <p:cNvPr id="14" name="Gruppieren 13"/>
            <p:cNvGrpSpPr/>
            <p:nvPr/>
          </p:nvGrpSpPr>
          <p:grpSpPr>
            <a:xfrm>
              <a:off x="4572000" y="1556792"/>
              <a:ext cx="3694484" cy="2401466"/>
              <a:chOff x="971600" y="1243558"/>
              <a:chExt cx="3694484" cy="2401466"/>
            </a:xfrm>
          </p:grpSpPr>
          <p:pic>
            <p:nvPicPr>
              <p:cNvPr id="1027" name="Picture 3"/>
              <p:cNvPicPr>
                <a:picLocks noChangeAspect="1" noChangeArrowheads="1"/>
              </p:cNvPicPr>
              <p:nvPr/>
            </p:nvPicPr>
            <p:blipFill>
              <a:blip r:embed="rId3" cstate="print"/>
              <a:srcRect l="16509" t="9351" r="13210" b="5195"/>
              <a:stretch>
                <a:fillRect/>
              </a:stretch>
            </p:blipFill>
            <p:spPr bwMode="auto">
              <a:xfrm>
                <a:off x="1115616" y="1268760"/>
                <a:ext cx="3328454" cy="2376264"/>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971600" y="1243558"/>
                <a:ext cx="3694484" cy="584775"/>
              </a:xfrm>
              <a:prstGeom prst="rect">
                <a:avLst/>
              </a:prstGeom>
              <a:noFill/>
            </p:spPr>
            <p:txBody>
              <a:bodyPr wrap="square" rtlCol="0">
                <a:spAutoFit/>
              </a:bodyPr>
              <a:lstStyle/>
              <a:p>
                <a:pPr algn="ctr"/>
                <a:r>
                  <a:rPr lang="de-CH" sz="1600" b="1" dirty="0" err="1" smtClean="0">
                    <a:solidFill>
                      <a:schemeClr val="tx2"/>
                    </a:solidFill>
                  </a:rPr>
                  <a:t>Chemotherapy</a:t>
                </a:r>
                <a:r>
                  <a:rPr lang="de-CH" sz="1600" b="1" dirty="0" smtClean="0">
                    <a:solidFill>
                      <a:schemeClr val="tx2"/>
                    </a:solidFill>
                  </a:rPr>
                  <a:t> </a:t>
                </a:r>
                <a:r>
                  <a:rPr lang="de-CH" sz="1600" b="1" dirty="0" err="1" smtClean="0">
                    <a:solidFill>
                      <a:schemeClr val="tx2"/>
                    </a:solidFill>
                  </a:rPr>
                  <a:t>alone</a:t>
                </a:r>
                <a:r>
                  <a:rPr lang="de-CH" sz="1600" b="1" dirty="0" smtClean="0">
                    <a:solidFill>
                      <a:schemeClr val="tx2"/>
                    </a:solidFill>
                  </a:rPr>
                  <a:t>,</a:t>
                </a:r>
              </a:p>
              <a:p>
                <a:pPr algn="ctr"/>
                <a:r>
                  <a:rPr lang="de-CH" sz="1600" b="1" dirty="0" smtClean="0">
                    <a:solidFill>
                      <a:schemeClr val="tx2"/>
                    </a:solidFill>
                  </a:rPr>
                  <a:t> </a:t>
                </a:r>
                <a:r>
                  <a:rPr lang="de-CH" sz="1600" b="1" dirty="0" err="1" smtClean="0">
                    <a:solidFill>
                      <a:schemeClr val="tx2"/>
                    </a:solidFill>
                  </a:rPr>
                  <a:t>or</a:t>
                </a:r>
                <a:r>
                  <a:rPr lang="de-CH" sz="1600" b="1" dirty="0" smtClean="0">
                    <a:solidFill>
                      <a:schemeClr val="tx2"/>
                    </a:solidFill>
                  </a:rPr>
                  <a:t> </a:t>
                </a:r>
                <a:r>
                  <a:rPr lang="de-CH" sz="1600" b="1" dirty="0" err="1" smtClean="0">
                    <a:solidFill>
                      <a:schemeClr val="tx2"/>
                    </a:solidFill>
                  </a:rPr>
                  <a:t>combined</a:t>
                </a:r>
                <a:r>
                  <a:rPr lang="de-CH" sz="1600" b="1" dirty="0" smtClean="0">
                    <a:solidFill>
                      <a:schemeClr val="tx2"/>
                    </a:solidFill>
                  </a:rPr>
                  <a:t> </a:t>
                </a:r>
                <a:r>
                  <a:rPr lang="de-CH" sz="1600" b="1" dirty="0" err="1" smtClean="0">
                    <a:solidFill>
                      <a:schemeClr val="tx2"/>
                    </a:solidFill>
                  </a:rPr>
                  <a:t>with</a:t>
                </a:r>
                <a:r>
                  <a:rPr lang="de-CH" sz="1600" b="1" smtClean="0">
                    <a:solidFill>
                      <a:schemeClr val="tx2"/>
                    </a:solidFill>
                  </a:rPr>
                  <a:t> radiotherapy</a:t>
                </a:r>
                <a:endParaRPr lang="de-DE" sz="1600" b="1" dirty="0">
                  <a:solidFill>
                    <a:schemeClr val="tx2"/>
                  </a:solidFill>
                </a:endParaRPr>
              </a:p>
            </p:txBody>
          </p:sp>
        </p:grpSp>
        <p:grpSp>
          <p:nvGrpSpPr>
            <p:cNvPr id="13" name="Gruppieren 12"/>
            <p:cNvGrpSpPr/>
            <p:nvPr/>
          </p:nvGrpSpPr>
          <p:grpSpPr>
            <a:xfrm>
              <a:off x="1547664" y="1556792"/>
              <a:ext cx="2736304" cy="2397621"/>
              <a:chOff x="1331640" y="3823361"/>
              <a:chExt cx="2736304" cy="2397621"/>
            </a:xfrm>
          </p:grpSpPr>
          <p:pic>
            <p:nvPicPr>
              <p:cNvPr id="14344" name="Picture 8" descr="http://www.tayfungurbuz.com/images/akcigercerrahisi-5.jpg"/>
              <p:cNvPicPr>
                <a:picLocks noChangeAspect="1" noChangeArrowheads="1"/>
              </p:cNvPicPr>
              <p:nvPr/>
            </p:nvPicPr>
            <p:blipFill>
              <a:blip r:embed="rId4" cstate="print">
                <a:grayscl/>
              </a:blip>
              <a:srcRect l="1785" t="2450" r="2369" b="4953"/>
              <a:stretch>
                <a:fillRect/>
              </a:stretch>
            </p:blipFill>
            <p:spPr bwMode="auto">
              <a:xfrm>
                <a:off x="1331640" y="3861048"/>
                <a:ext cx="2736304" cy="2359934"/>
              </a:xfrm>
              <a:prstGeom prst="rect">
                <a:avLst/>
              </a:prstGeom>
              <a:ln>
                <a:noFill/>
              </a:ln>
              <a:effectLst>
                <a:outerShdw blurRad="292100" dist="139700" dir="2700000" algn="tl" rotWithShape="0">
                  <a:srgbClr val="333333">
                    <a:alpha val="65000"/>
                  </a:srgbClr>
                </a:outerShdw>
              </a:effectLst>
            </p:spPr>
          </p:pic>
          <p:sp>
            <p:nvSpPr>
              <p:cNvPr id="11" name="Textfeld 10"/>
              <p:cNvSpPr txBox="1"/>
              <p:nvPr/>
            </p:nvSpPr>
            <p:spPr>
              <a:xfrm>
                <a:off x="1567433" y="3823361"/>
                <a:ext cx="2356495" cy="338554"/>
              </a:xfrm>
              <a:prstGeom prst="rect">
                <a:avLst/>
              </a:prstGeom>
              <a:noFill/>
            </p:spPr>
            <p:txBody>
              <a:bodyPr wrap="square" rtlCol="0">
                <a:spAutoFit/>
              </a:bodyPr>
              <a:lstStyle/>
              <a:p>
                <a:r>
                  <a:rPr lang="de-CH" sz="1600" b="1" dirty="0" err="1" smtClean="0">
                    <a:solidFill>
                      <a:schemeClr val="tx2"/>
                    </a:solidFill>
                  </a:rPr>
                  <a:t>Surgery</a:t>
                </a:r>
                <a:r>
                  <a:rPr lang="de-CH" sz="1600" b="1" dirty="0" smtClean="0">
                    <a:solidFill>
                      <a:schemeClr val="tx2"/>
                    </a:solidFill>
                  </a:rPr>
                  <a:t> &amp;</a:t>
                </a:r>
                <a:r>
                  <a:rPr lang="de-CH" sz="1600" b="1" dirty="0" err="1" smtClean="0">
                    <a:solidFill>
                      <a:schemeClr val="tx2"/>
                    </a:solidFill>
                  </a:rPr>
                  <a:t>chemotherapy</a:t>
                </a:r>
                <a:endParaRPr lang="de-DE" sz="1600" b="1" dirty="0">
                  <a:solidFill>
                    <a:schemeClr val="tx2"/>
                  </a:solidFill>
                </a:endParaRPr>
              </a:p>
            </p:txBody>
          </p:sp>
        </p:grpSp>
        <p:grpSp>
          <p:nvGrpSpPr>
            <p:cNvPr id="20" name="Gruppieren 19"/>
            <p:cNvGrpSpPr/>
            <p:nvPr/>
          </p:nvGrpSpPr>
          <p:grpSpPr>
            <a:xfrm>
              <a:off x="2195736" y="3933056"/>
              <a:ext cx="5040560" cy="369332"/>
              <a:chOff x="2195736" y="3573016"/>
              <a:chExt cx="5040560" cy="369332"/>
            </a:xfrm>
          </p:grpSpPr>
          <p:cxnSp>
            <p:nvCxnSpPr>
              <p:cNvPr id="21" name="Gerade Verbindung 20"/>
              <p:cNvCxnSpPr/>
              <p:nvPr/>
            </p:nvCxnSpPr>
            <p:spPr>
              <a:xfrm>
                <a:off x="2195736" y="3933056"/>
                <a:ext cx="5040560"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779912" y="3573016"/>
                <a:ext cx="2304256" cy="369332"/>
              </a:xfrm>
              <a:prstGeom prst="rect">
                <a:avLst/>
              </a:prstGeom>
              <a:noFill/>
            </p:spPr>
            <p:txBody>
              <a:bodyPr wrap="square" rtlCol="0">
                <a:spAutoFit/>
              </a:bodyPr>
              <a:lstStyle/>
              <a:p>
                <a:r>
                  <a:rPr lang="de-CH" b="1" dirty="0" smtClean="0">
                    <a:solidFill>
                      <a:schemeClr val="tx2"/>
                    </a:solidFill>
                  </a:rPr>
                  <a:t>Standard</a:t>
                </a:r>
                <a:r>
                  <a:rPr lang="de-CH" b="1" dirty="0" smtClean="0"/>
                  <a:t> </a:t>
                </a:r>
                <a:r>
                  <a:rPr lang="de-CH" b="1" dirty="0" err="1" smtClean="0">
                    <a:solidFill>
                      <a:schemeClr val="tx2"/>
                    </a:solidFill>
                  </a:rPr>
                  <a:t>therapy</a:t>
                </a:r>
                <a:endParaRPr lang="de-DE" b="1" dirty="0">
                  <a:solidFill>
                    <a:schemeClr val="tx2"/>
                  </a:solidFill>
                </a:endParaRPr>
              </a:p>
            </p:txBody>
          </p:sp>
        </p:grpSp>
      </p:grpSp>
      <p:grpSp>
        <p:nvGrpSpPr>
          <p:cNvPr id="28" name="Gruppieren 27"/>
          <p:cNvGrpSpPr/>
          <p:nvPr/>
        </p:nvGrpSpPr>
        <p:grpSpPr>
          <a:xfrm>
            <a:off x="0" y="4293096"/>
            <a:ext cx="9180512" cy="2664296"/>
            <a:chOff x="0" y="4193704"/>
            <a:chExt cx="9180512" cy="2664296"/>
          </a:xfrm>
        </p:grpSpPr>
        <p:grpSp>
          <p:nvGrpSpPr>
            <p:cNvPr id="19" name="Gruppieren 18"/>
            <p:cNvGrpSpPr/>
            <p:nvPr/>
          </p:nvGrpSpPr>
          <p:grpSpPr>
            <a:xfrm>
              <a:off x="1368152" y="4267585"/>
              <a:ext cx="6912768" cy="2590415"/>
              <a:chOff x="959190" y="4077071"/>
              <a:chExt cx="6912768" cy="2590415"/>
            </a:xfrm>
          </p:grpSpPr>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0599" t="9836" r="1234" b="6350"/>
              <a:stretch>
                <a:fillRect/>
              </a:stretch>
            </p:blipFill>
            <p:spPr bwMode="auto">
              <a:xfrm>
                <a:off x="3137633" y="4077071"/>
                <a:ext cx="4734325" cy="25904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a:off x="959190" y="5064965"/>
                <a:ext cx="2339752" cy="369332"/>
              </a:xfrm>
              <a:prstGeom prst="rect">
                <a:avLst/>
              </a:prstGeom>
              <a:noFill/>
            </p:spPr>
            <p:txBody>
              <a:bodyPr wrap="square" rtlCol="0">
                <a:spAutoFit/>
              </a:bodyPr>
              <a:lstStyle/>
              <a:p>
                <a:pPr algn="ctr"/>
                <a:r>
                  <a:rPr lang="de-CH" b="1" dirty="0" err="1" smtClean="0">
                    <a:solidFill>
                      <a:schemeClr val="tx2"/>
                    </a:solidFill>
                  </a:rPr>
                  <a:t>Targeted</a:t>
                </a:r>
                <a:r>
                  <a:rPr lang="de-CH" b="1" dirty="0" smtClean="0">
                    <a:solidFill>
                      <a:schemeClr val="tx2"/>
                    </a:solidFill>
                  </a:rPr>
                  <a:t> </a:t>
                </a:r>
                <a:r>
                  <a:rPr lang="de-CH" b="1" dirty="0" err="1" smtClean="0">
                    <a:solidFill>
                      <a:schemeClr val="tx2"/>
                    </a:solidFill>
                  </a:rPr>
                  <a:t>therapy</a:t>
                </a:r>
                <a:endParaRPr lang="de-DE" b="1" dirty="0">
                  <a:solidFill>
                    <a:schemeClr val="tx2"/>
                  </a:solidFill>
                </a:endParaRPr>
              </a:p>
            </p:txBody>
          </p:sp>
          <p:sp>
            <p:nvSpPr>
              <p:cNvPr id="25" name="Pfeil nach unten 24"/>
              <p:cNvSpPr/>
              <p:nvPr/>
            </p:nvSpPr>
            <p:spPr>
              <a:xfrm rot="16200000">
                <a:off x="2903394" y="5013188"/>
                <a:ext cx="936104" cy="504032"/>
              </a:xfrm>
              <a:prstGeom prst="downArrow">
                <a:avLst/>
              </a:prstGeom>
              <a:gradFill>
                <a:gsLst>
                  <a:gs pos="0">
                    <a:srgbClr val="DDEBCF"/>
                  </a:gs>
                  <a:gs pos="50000">
                    <a:srgbClr val="9CB86E"/>
                  </a:gs>
                  <a:gs pos="100000">
                    <a:srgbClr val="156B13"/>
                  </a:gs>
                </a:gsLst>
                <a:lin ang="5400000" scaled="0"/>
              </a:gradFill>
              <a:ln w="12700">
                <a:solidFill>
                  <a:schemeClr val="tx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Textfeld 25"/>
            <p:cNvSpPr txBox="1"/>
            <p:nvPr/>
          </p:nvSpPr>
          <p:spPr>
            <a:xfrm>
              <a:off x="7452320" y="6483482"/>
              <a:ext cx="1728192" cy="246221"/>
            </a:xfrm>
            <a:prstGeom prst="rect">
              <a:avLst/>
            </a:prstGeom>
            <a:noFill/>
          </p:spPr>
          <p:txBody>
            <a:bodyPr wrap="square" rtlCol="0">
              <a:spAutoFit/>
            </a:bodyPr>
            <a:lstStyle/>
            <a:p>
              <a:r>
                <a:rPr lang="de-CH" sz="1000" dirty="0" smtClean="0">
                  <a:solidFill>
                    <a:schemeClr val="tx2"/>
                  </a:solidFill>
                </a:rPr>
                <a:t>Lung </a:t>
              </a:r>
              <a:r>
                <a:rPr lang="de-CH" sz="1000" dirty="0" err="1" smtClean="0">
                  <a:solidFill>
                    <a:schemeClr val="tx2"/>
                  </a:solidFill>
                </a:rPr>
                <a:t>Foundation</a:t>
              </a:r>
              <a:r>
                <a:rPr lang="de-CH" sz="1000" dirty="0" smtClean="0">
                  <a:solidFill>
                    <a:schemeClr val="tx2"/>
                  </a:solidFill>
                </a:rPr>
                <a:t> </a:t>
              </a:r>
              <a:r>
                <a:rPr lang="de-CH" sz="1000" dirty="0" err="1" smtClean="0">
                  <a:solidFill>
                    <a:schemeClr val="tx2"/>
                  </a:solidFill>
                </a:rPr>
                <a:t>of</a:t>
              </a:r>
              <a:r>
                <a:rPr lang="de-CH" sz="1000" dirty="0" smtClean="0">
                  <a:solidFill>
                    <a:schemeClr val="tx2"/>
                  </a:solidFill>
                </a:rPr>
                <a:t> </a:t>
              </a:r>
              <a:r>
                <a:rPr lang="de-CH" sz="1000" dirty="0" err="1" smtClean="0">
                  <a:solidFill>
                    <a:schemeClr val="tx2"/>
                  </a:solidFill>
                </a:rPr>
                <a:t>America</a:t>
              </a:r>
              <a:endParaRPr lang="de-DE" sz="1000" dirty="0">
                <a:solidFill>
                  <a:schemeClr val="tx2"/>
                </a:solidFill>
              </a:endParaRPr>
            </a:p>
          </p:txBody>
        </p:sp>
        <p:sp>
          <p:nvSpPr>
            <p:cNvPr id="23" name="Textfeld 22"/>
            <p:cNvSpPr txBox="1"/>
            <p:nvPr/>
          </p:nvSpPr>
          <p:spPr>
            <a:xfrm>
              <a:off x="5184576" y="4193704"/>
              <a:ext cx="2088232" cy="276999"/>
            </a:xfrm>
            <a:prstGeom prst="rect">
              <a:avLst/>
            </a:prstGeom>
            <a:noFill/>
          </p:spPr>
          <p:txBody>
            <a:bodyPr wrap="square" rtlCol="0">
              <a:spAutoFit/>
            </a:bodyPr>
            <a:lstStyle/>
            <a:p>
              <a:r>
                <a:rPr lang="de-CH" sz="1200" b="1" dirty="0" smtClean="0">
                  <a:solidFill>
                    <a:schemeClr val="tx2"/>
                  </a:solidFill>
                </a:rPr>
                <a:t>Non- </a:t>
              </a:r>
              <a:r>
                <a:rPr lang="de-CH" sz="1200" b="1" dirty="0" err="1" smtClean="0">
                  <a:solidFill>
                    <a:schemeClr val="tx2"/>
                  </a:solidFill>
                </a:rPr>
                <a:t>small-cell</a:t>
              </a:r>
              <a:r>
                <a:rPr lang="de-CH" sz="1200" b="1" dirty="0" smtClean="0">
                  <a:solidFill>
                    <a:schemeClr val="tx2"/>
                  </a:solidFill>
                </a:rPr>
                <a:t> </a:t>
              </a:r>
              <a:r>
                <a:rPr lang="de-CH" sz="1200" b="1" dirty="0" err="1" smtClean="0">
                  <a:solidFill>
                    <a:schemeClr val="tx2"/>
                  </a:solidFill>
                </a:rPr>
                <a:t>lung</a:t>
              </a:r>
              <a:r>
                <a:rPr lang="de-CH" sz="1200" b="1" dirty="0" smtClean="0">
                  <a:solidFill>
                    <a:schemeClr val="tx2"/>
                  </a:solidFill>
                </a:rPr>
                <a:t> </a:t>
              </a:r>
              <a:r>
                <a:rPr lang="de-CH" sz="1200" b="1" dirty="0" err="1" smtClean="0">
                  <a:solidFill>
                    <a:schemeClr val="tx2"/>
                  </a:solidFill>
                </a:rPr>
                <a:t>cancer</a:t>
              </a:r>
              <a:endParaRPr lang="de-DE" sz="1200" b="1" dirty="0">
                <a:solidFill>
                  <a:schemeClr val="tx2"/>
                </a:solidFill>
              </a:endParaRPr>
            </a:p>
          </p:txBody>
        </p:sp>
        <p:sp>
          <p:nvSpPr>
            <p:cNvPr id="18" name="Textfeld 17"/>
            <p:cNvSpPr txBox="1"/>
            <p:nvPr/>
          </p:nvSpPr>
          <p:spPr>
            <a:xfrm>
              <a:off x="0" y="6280034"/>
              <a:ext cx="2448272" cy="507831"/>
            </a:xfrm>
            <a:prstGeom prst="rect">
              <a:avLst/>
            </a:prstGeom>
            <a:noFill/>
          </p:spPr>
          <p:txBody>
            <a:bodyPr wrap="square" rtlCol="0">
              <a:spAutoFit/>
            </a:bodyPr>
            <a:lstStyle/>
            <a:p>
              <a:r>
                <a:rPr lang="de-CH" sz="900" b="1" dirty="0" smtClean="0"/>
                <a:t>ALK- </a:t>
              </a:r>
              <a:r>
                <a:rPr lang="de-CH" sz="900" dirty="0" err="1" smtClean="0"/>
                <a:t>Anaplastic</a:t>
              </a:r>
              <a:r>
                <a:rPr lang="de-CH" sz="900" dirty="0" smtClean="0"/>
                <a:t> </a:t>
              </a:r>
              <a:r>
                <a:rPr lang="de-CH" sz="900" dirty="0" err="1" smtClean="0"/>
                <a:t>lymphoma</a:t>
              </a:r>
              <a:r>
                <a:rPr lang="de-CH" sz="900" dirty="0" smtClean="0"/>
                <a:t> </a:t>
              </a:r>
              <a:r>
                <a:rPr lang="de-CH" sz="900" dirty="0" err="1" smtClean="0"/>
                <a:t>kinase</a:t>
              </a:r>
              <a:endParaRPr lang="de-CH" sz="900" dirty="0" smtClean="0"/>
            </a:p>
            <a:p>
              <a:r>
                <a:rPr lang="de-CH" sz="900" b="1" dirty="0" smtClean="0"/>
                <a:t>EGFR-</a:t>
              </a:r>
              <a:r>
                <a:rPr lang="de-CH" sz="900" dirty="0" smtClean="0"/>
                <a:t> Epidermal </a:t>
              </a:r>
              <a:r>
                <a:rPr lang="de-CH" sz="900" dirty="0" err="1" smtClean="0"/>
                <a:t>growth</a:t>
              </a:r>
              <a:r>
                <a:rPr lang="de-CH" sz="900" dirty="0" smtClean="0"/>
                <a:t> </a:t>
              </a:r>
              <a:r>
                <a:rPr lang="de-CH" sz="900" dirty="0" err="1" smtClean="0"/>
                <a:t>factor</a:t>
              </a:r>
              <a:r>
                <a:rPr lang="de-CH" sz="900" dirty="0" smtClean="0"/>
                <a:t> </a:t>
              </a:r>
              <a:r>
                <a:rPr lang="de-CH" sz="900" dirty="0" err="1" smtClean="0"/>
                <a:t>receptor</a:t>
              </a:r>
              <a:endParaRPr lang="de-CH" sz="900" dirty="0" smtClean="0"/>
            </a:p>
            <a:p>
              <a:r>
                <a:rPr lang="de-CH" sz="900" b="1" dirty="0" smtClean="0"/>
                <a:t>KRAS -  </a:t>
              </a:r>
              <a:r>
                <a:rPr lang="de-CH" sz="900" dirty="0" smtClean="0"/>
                <a:t>Kirsten rat </a:t>
              </a:r>
              <a:r>
                <a:rPr lang="de-CH" sz="900" dirty="0" err="1" smtClean="0"/>
                <a:t>sarcoma</a:t>
              </a:r>
              <a:r>
                <a:rPr lang="de-CH" sz="900" dirty="0" smtClean="0"/>
                <a:t> viral </a:t>
              </a:r>
              <a:r>
                <a:rPr lang="de-CH" sz="900" dirty="0" err="1" smtClean="0"/>
                <a:t>oncogene</a:t>
              </a:r>
              <a:endParaRPr lang="de-DE" sz="9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sz="3200" b="1" dirty="0" err="1" smtClean="0">
                <a:solidFill>
                  <a:srgbClr val="FFC819"/>
                </a:solidFill>
              </a:rPr>
              <a:t>Cancer</a:t>
            </a:r>
            <a:r>
              <a:rPr lang="de-CH" sz="3200" b="1" dirty="0" smtClean="0">
                <a:solidFill>
                  <a:srgbClr val="FFC819"/>
                </a:solidFill>
              </a:rPr>
              <a:t> </a:t>
            </a:r>
            <a:r>
              <a:rPr lang="de-CH" sz="3200" b="1" dirty="0" err="1" smtClean="0">
                <a:solidFill>
                  <a:srgbClr val="FFC819"/>
                </a:solidFill>
              </a:rPr>
              <a:t>stem</a:t>
            </a:r>
            <a:r>
              <a:rPr lang="de-CH" sz="3200" b="1" dirty="0" smtClean="0">
                <a:solidFill>
                  <a:srgbClr val="FFC819"/>
                </a:solidFill>
              </a:rPr>
              <a:t> </a:t>
            </a:r>
            <a:r>
              <a:rPr lang="de-CH" sz="3200" b="1" dirty="0" err="1" smtClean="0">
                <a:solidFill>
                  <a:srgbClr val="FFC819"/>
                </a:solidFill>
              </a:rPr>
              <a:t>cells</a:t>
            </a:r>
            <a:r>
              <a:rPr lang="de-CH" sz="3200" b="1" dirty="0" smtClean="0">
                <a:solidFill>
                  <a:srgbClr val="FFC819"/>
                </a:solidFill>
              </a:rPr>
              <a:t> </a:t>
            </a:r>
            <a:r>
              <a:rPr lang="de-CH" sz="3200" b="1" dirty="0" err="1" smtClean="0">
                <a:solidFill>
                  <a:srgbClr val="FFC819"/>
                </a:solidFill>
              </a:rPr>
              <a:t>within</a:t>
            </a:r>
            <a:r>
              <a:rPr lang="de-CH" sz="3200" b="1" dirty="0" smtClean="0">
                <a:solidFill>
                  <a:srgbClr val="FFC819"/>
                </a:solidFill>
              </a:rPr>
              <a:t> </a:t>
            </a:r>
            <a:r>
              <a:rPr lang="de-CH" sz="3200" b="1" dirty="0" err="1" smtClean="0">
                <a:solidFill>
                  <a:srgbClr val="FFC819"/>
                </a:solidFill>
              </a:rPr>
              <a:t>lung</a:t>
            </a:r>
            <a:r>
              <a:rPr lang="de-CH" sz="3200" b="1" dirty="0" smtClean="0">
                <a:solidFill>
                  <a:srgbClr val="FFC819"/>
                </a:solidFill>
              </a:rPr>
              <a:t> </a:t>
            </a:r>
            <a:r>
              <a:rPr lang="de-CH" sz="3200" b="1" dirty="0" err="1" smtClean="0">
                <a:solidFill>
                  <a:srgbClr val="FFC819"/>
                </a:solidFill>
              </a:rPr>
              <a:t>tumour</a:t>
            </a:r>
            <a:r>
              <a:rPr lang="de-CH" sz="3200" b="1" dirty="0" smtClean="0">
                <a:solidFill>
                  <a:srgbClr val="FFC819"/>
                </a:solidFill>
              </a:rPr>
              <a:t> </a:t>
            </a:r>
            <a:r>
              <a:rPr lang="de-CH" sz="3200" b="1" dirty="0" err="1" smtClean="0">
                <a:solidFill>
                  <a:srgbClr val="FFC819"/>
                </a:solidFill>
              </a:rPr>
              <a:t>are</a:t>
            </a:r>
            <a:r>
              <a:rPr lang="de-CH" sz="3200" b="1" dirty="0" smtClean="0">
                <a:solidFill>
                  <a:srgbClr val="FFC819"/>
                </a:solidFill>
              </a:rPr>
              <a:t> </a:t>
            </a:r>
            <a:r>
              <a:rPr lang="de-CH" sz="3200" b="1" dirty="0" err="1" smtClean="0">
                <a:solidFill>
                  <a:srgbClr val="FFC819"/>
                </a:solidFill>
              </a:rPr>
              <a:t>crucial</a:t>
            </a:r>
            <a:r>
              <a:rPr lang="de-CH" sz="3200" b="1" dirty="0" smtClean="0">
                <a:solidFill>
                  <a:srgbClr val="FFC819"/>
                </a:solidFill>
              </a:rPr>
              <a:t> </a:t>
            </a:r>
            <a:r>
              <a:rPr lang="de-CH" sz="3200" b="1" dirty="0" err="1" smtClean="0">
                <a:solidFill>
                  <a:srgbClr val="FFC819"/>
                </a:solidFill>
              </a:rPr>
              <a:t>players</a:t>
            </a:r>
            <a:r>
              <a:rPr lang="de-CH" sz="3200" b="1" dirty="0" smtClean="0">
                <a:solidFill>
                  <a:srgbClr val="FFC819"/>
                </a:solidFill>
              </a:rPr>
              <a:t> in </a:t>
            </a:r>
            <a:r>
              <a:rPr lang="de-CH" sz="3200" b="1" dirty="0" err="1" smtClean="0">
                <a:solidFill>
                  <a:srgbClr val="FFC819"/>
                </a:solidFill>
              </a:rPr>
              <a:t>cancer</a:t>
            </a:r>
            <a:r>
              <a:rPr lang="de-CH" sz="3200" b="1" dirty="0" smtClean="0">
                <a:solidFill>
                  <a:srgbClr val="FFC819"/>
                </a:solidFill>
              </a:rPr>
              <a:t> </a:t>
            </a:r>
            <a:r>
              <a:rPr lang="de-CH" sz="3200" b="1" dirty="0" err="1" smtClean="0">
                <a:solidFill>
                  <a:srgbClr val="FFC819"/>
                </a:solidFill>
              </a:rPr>
              <a:t>therapy</a:t>
            </a:r>
            <a:r>
              <a:rPr lang="de-CH" sz="3200" b="1" dirty="0" smtClean="0">
                <a:solidFill>
                  <a:srgbClr val="FFC819"/>
                </a:solidFill>
              </a:rPr>
              <a:t> </a:t>
            </a:r>
            <a:endParaRPr lang="de-DE" sz="3200" b="1" dirty="0">
              <a:solidFill>
                <a:srgbClr val="FFC819"/>
              </a:solidFill>
            </a:endParaRPr>
          </a:p>
        </p:txBody>
      </p:sp>
      <p:sp>
        <p:nvSpPr>
          <p:cNvPr id="4" name="Rechteck 3"/>
          <p:cNvSpPr/>
          <p:nvPr/>
        </p:nvSpPr>
        <p:spPr>
          <a:xfrm>
            <a:off x="6324898" y="6482687"/>
            <a:ext cx="2736304" cy="369332"/>
          </a:xfrm>
          <a:prstGeom prst="rect">
            <a:avLst/>
          </a:prstGeom>
        </p:spPr>
        <p:txBody>
          <a:bodyPr wrap="square">
            <a:spAutoFit/>
          </a:bodyPr>
          <a:lstStyle/>
          <a:p>
            <a:r>
              <a:rPr lang="en-US" sz="1200" dirty="0" err="1" smtClean="0"/>
              <a:t>Reya</a:t>
            </a:r>
            <a:r>
              <a:rPr lang="en-US" sz="1200" dirty="0" smtClean="0"/>
              <a:t> T, et. </a:t>
            </a:r>
            <a:r>
              <a:rPr lang="en-US" sz="1200" dirty="0" err="1" smtClean="0"/>
              <a:t>al.,Nature</a:t>
            </a:r>
            <a:r>
              <a:rPr lang="en-US" sz="1200" dirty="0" smtClean="0"/>
              <a:t> 414, 105-111(2001</a:t>
            </a:r>
            <a:r>
              <a:rPr lang="en-US" dirty="0" smtClean="0"/>
              <a:t>)</a:t>
            </a:r>
            <a:endParaRPr lang="en-US" dirty="0"/>
          </a:p>
        </p:txBody>
      </p:sp>
      <p:sp>
        <p:nvSpPr>
          <p:cNvPr id="7" name="Textfeld 6"/>
          <p:cNvSpPr txBox="1"/>
          <p:nvPr/>
        </p:nvSpPr>
        <p:spPr>
          <a:xfrm>
            <a:off x="251520" y="1484784"/>
            <a:ext cx="4104456" cy="1569660"/>
          </a:xfrm>
          <a:prstGeom prst="rect">
            <a:avLst/>
          </a:prstGeom>
          <a:noFill/>
        </p:spPr>
        <p:txBody>
          <a:bodyPr wrap="square" rtlCol="0">
            <a:spAutoFit/>
          </a:bodyPr>
          <a:lstStyle/>
          <a:p>
            <a:r>
              <a:rPr lang="de-CH" b="1" dirty="0" smtClean="0"/>
              <a:t> </a:t>
            </a:r>
            <a:r>
              <a:rPr lang="de-CH" sz="2400" b="1" dirty="0" err="1" smtClean="0"/>
              <a:t>Chemotherapy</a:t>
            </a:r>
            <a:endParaRPr lang="de-CH" sz="2400" b="1" dirty="0" smtClean="0"/>
          </a:p>
          <a:p>
            <a:pPr>
              <a:buFont typeface="Arial" pitchFamily="34" charset="0"/>
              <a:buChar char="•"/>
            </a:pPr>
            <a:r>
              <a:rPr lang="de-CH" dirty="0" smtClean="0"/>
              <a:t>  </a:t>
            </a:r>
            <a:r>
              <a:rPr lang="de-CH" dirty="0" err="1" smtClean="0"/>
              <a:t>Induces</a:t>
            </a:r>
            <a:r>
              <a:rPr lang="de-CH" dirty="0" smtClean="0"/>
              <a:t>  </a:t>
            </a:r>
            <a:r>
              <a:rPr lang="de-CH" dirty="0" err="1" smtClean="0"/>
              <a:t>cell</a:t>
            </a:r>
            <a:r>
              <a:rPr lang="de-CH" dirty="0" smtClean="0"/>
              <a:t> </a:t>
            </a:r>
            <a:r>
              <a:rPr lang="de-CH" dirty="0" err="1" smtClean="0"/>
              <a:t>death</a:t>
            </a:r>
            <a:r>
              <a:rPr lang="de-CH" dirty="0" smtClean="0"/>
              <a:t> </a:t>
            </a:r>
            <a:r>
              <a:rPr lang="de-CH" dirty="0" err="1" smtClean="0"/>
              <a:t>and</a:t>
            </a:r>
            <a:r>
              <a:rPr lang="de-CH" dirty="0" smtClean="0"/>
              <a:t> </a:t>
            </a:r>
            <a:r>
              <a:rPr lang="de-CH" dirty="0" err="1" smtClean="0"/>
              <a:t>reduction</a:t>
            </a:r>
            <a:r>
              <a:rPr lang="de-CH" dirty="0" smtClean="0"/>
              <a:t> </a:t>
            </a:r>
            <a:r>
              <a:rPr lang="de-CH" dirty="0" err="1" smtClean="0"/>
              <a:t>of</a:t>
            </a:r>
            <a:r>
              <a:rPr lang="de-CH" dirty="0" smtClean="0"/>
              <a:t> </a:t>
            </a:r>
            <a:r>
              <a:rPr lang="de-CH" dirty="0" err="1" smtClean="0"/>
              <a:t>tumour</a:t>
            </a:r>
            <a:r>
              <a:rPr lang="de-CH" dirty="0" smtClean="0"/>
              <a:t> </a:t>
            </a:r>
            <a:r>
              <a:rPr lang="de-CH" dirty="0" err="1" smtClean="0"/>
              <a:t>bulk</a:t>
            </a:r>
            <a:endParaRPr lang="de-CH" dirty="0" smtClean="0"/>
          </a:p>
          <a:p>
            <a:pPr>
              <a:buFont typeface="Arial" pitchFamily="34" charset="0"/>
              <a:buChar char="•"/>
            </a:pPr>
            <a:r>
              <a:rPr lang="de-CH" dirty="0" smtClean="0"/>
              <a:t>   </a:t>
            </a:r>
            <a:r>
              <a:rPr lang="de-DE" dirty="0" smtClean="0"/>
              <a:t>Drug </a:t>
            </a:r>
            <a:r>
              <a:rPr lang="de-DE" dirty="0" err="1" smtClean="0"/>
              <a:t>resistance</a:t>
            </a:r>
            <a:r>
              <a:rPr lang="de-DE" dirty="0" smtClean="0"/>
              <a:t> </a:t>
            </a:r>
            <a:r>
              <a:rPr lang="de-DE" dirty="0" err="1" smtClean="0"/>
              <a:t>leads</a:t>
            </a:r>
            <a:r>
              <a:rPr lang="de-DE" dirty="0" smtClean="0"/>
              <a:t> </a:t>
            </a:r>
            <a:r>
              <a:rPr lang="de-DE" dirty="0" err="1" smtClean="0"/>
              <a:t>to</a:t>
            </a:r>
            <a:r>
              <a:rPr lang="de-DE" dirty="0" smtClean="0"/>
              <a:t> </a:t>
            </a:r>
            <a:r>
              <a:rPr lang="de-DE" dirty="0" err="1" smtClean="0"/>
              <a:t>recurrence</a:t>
            </a:r>
            <a:r>
              <a:rPr lang="de-DE" dirty="0" smtClean="0"/>
              <a:t> </a:t>
            </a:r>
            <a:r>
              <a:rPr lang="de-DE" dirty="0" err="1" smtClean="0"/>
              <a:t>or</a:t>
            </a:r>
            <a:endParaRPr lang="de-DE" dirty="0" smtClean="0"/>
          </a:p>
          <a:p>
            <a:r>
              <a:rPr lang="de-CH" dirty="0" err="1" smtClean="0"/>
              <a:t>death</a:t>
            </a:r>
            <a:endParaRPr lang="de-CH" dirty="0" smtClean="0"/>
          </a:p>
        </p:txBody>
      </p:sp>
      <p:pic>
        <p:nvPicPr>
          <p:cNvPr id="27651" name="Picture 3"/>
          <p:cNvPicPr>
            <a:picLocks noChangeAspect="1" noChangeArrowheads="1"/>
          </p:cNvPicPr>
          <p:nvPr/>
        </p:nvPicPr>
        <p:blipFill>
          <a:blip r:embed="rId3" cstate="print">
            <a:lum contrast="20000"/>
          </a:blip>
          <a:srcRect l="15578" t="6509" r="2861" b="8333"/>
          <a:stretch>
            <a:fillRect/>
          </a:stretch>
        </p:blipFill>
        <p:spPr bwMode="auto">
          <a:xfrm>
            <a:off x="179512" y="3501008"/>
            <a:ext cx="3238737" cy="2363403"/>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B/>
          </a:sp3d>
        </p:spPr>
      </p:pic>
      <p:grpSp>
        <p:nvGrpSpPr>
          <p:cNvPr id="73" name="Gruppieren 72"/>
          <p:cNvGrpSpPr/>
          <p:nvPr/>
        </p:nvGrpSpPr>
        <p:grpSpPr>
          <a:xfrm>
            <a:off x="1057314" y="1556792"/>
            <a:ext cx="8086686" cy="4903564"/>
            <a:chOff x="1057314" y="1556792"/>
            <a:chExt cx="8086686" cy="4903564"/>
          </a:xfrm>
        </p:grpSpPr>
        <p:sp>
          <p:nvSpPr>
            <p:cNvPr id="114" name="Textfeld 113"/>
            <p:cNvSpPr txBox="1"/>
            <p:nvPr/>
          </p:nvSpPr>
          <p:spPr>
            <a:xfrm>
              <a:off x="5076056" y="1556792"/>
              <a:ext cx="3672408" cy="1384995"/>
            </a:xfrm>
            <a:prstGeom prst="rect">
              <a:avLst/>
            </a:prstGeom>
            <a:noFill/>
          </p:spPr>
          <p:txBody>
            <a:bodyPr wrap="square" rtlCol="0">
              <a:spAutoFit/>
            </a:bodyPr>
            <a:lstStyle/>
            <a:p>
              <a:r>
                <a:rPr lang="de-CH" sz="2400" b="1" dirty="0" err="1" smtClean="0"/>
                <a:t>Cancer</a:t>
              </a:r>
              <a:r>
                <a:rPr lang="de-CH" sz="2400" b="1" dirty="0" smtClean="0"/>
                <a:t> </a:t>
              </a:r>
              <a:r>
                <a:rPr lang="de-CH" sz="2400" b="1" dirty="0" err="1" smtClean="0"/>
                <a:t>stem</a:t>
              </a:r>
              <a:r>
                <a:rPr lang="de-CH" sz="2400" b="1" dirty="0" smtClean="0"/>
                <a:t> </a:t>
              </a:r>
              <a:r>
                <a:rPr lang="de-CH" sz="2400" b="1" dirty="0" err="1" smtClean="0"/>
                <a:t>cells</a:t>
              </a:r>
              <a:r>
                <a:rPr lang="de-CH" sz="2400" b="1" dirty="0" smtClean="0"/>
                <a:t> (CSCs)</a:t>
              </a:r>
            </a:p>
            <a:p>
              <a:pPr>
                <a:buFont typeface="Arial" pitchFamily="34" charset="0"/>
                <a:buChar char="•"/>
              </a:pPr>
              <a:r>
                <a:rPr lang="de-CH" sz="1400" dirty="0" smtClean="0"/>
                <a:t>  </a:t>
              </a:r>
              <a:r>
                <a:rPr lang="de-CH" sz="1400" dirty="0" err="1" smtClean="0"/>
                <a:t>Self-renewal</a:t>
              </a:r>
              <a:endParaRPr lang="de-CH" sz="1400" dirty="0" smtClean="0"/>
            </a:p>
            <a:p>
              <a:pPr>
                <a:buFont typeface="Arial" pitchFamily="34" charset="0"/>
                <a:buChar char="•"/>
              </a:pPr>
              <a:r>
                <a:rPr lang="de-CH" sz="1400" dirty="0" smtClean="0"/>
                <a:t>  </a:t>
              </a:r>
              <a:r>
                <a:rPr lang="de-CH" sz="1400" dirty="0" err="1" smtClean="0"/>
                <a:t>Generate</a:t>
              </a:r>
              <a:r>
                <a:rPr lang="de-CH" sz="1400" dirty="0" smtClean="0"/>
                <a:t> </a:t>
              </a:r>
              <a:r>
                <a:rPr lang="de-CH" sz="1400" dirty="0" err="1" smtClean="0"/>
                <a:t>phenotypic</a:t>
              </a:r>
              <a:r>
                <a:rPr lang="de-CH" sz="1400" dirty="0" smtClean="0"/>
                <a:t> </a:t>
              </a:r>
              <a:r>
                <a:rPr lang="de-CH" sz="1400" dirty="0" err="1" smtClean="0"/>
                <a:t>heterogeneity</a:t>
              </a:r>
              <a:endParaRPr lang="de-CH" sz="1400" dirty="0" smtClean="0"/>
            </a:p>
            <a:p>
              <a:pPr>
                <a:buFont typeface="Arial" pitchFamily="34" charset="0"/>
                <a:buChar char="•"/>
              </a:pPr>
              <a:r>
                <a:rPr lang="de-CH" sz="1400" dirty="0" smtClean="0"/>
                <a:t> </a:t>
              </a:r>
              <a:r>
                <a:rPr lang="de-CH" sz="1400" dirty="0" err="1" smtClean="0"/>
                <a:t>Tumorigenicity</a:t>
              </a:r>
              <a:r>
                <a:rPr lang="de-CH" sz="1400" dirty="0" smtClean="0"/>
                <a:t> in </a:t>
              </a:r>
              <a:r>
                <a:rPr lang="de-CH" sz="1400" dirty="0" err="1" smtClean="0"/>
                <a:t>immunocompromised</a:t>
              </a:r>
              <a:r>
                <a:rPr lang="de-CH" sz="1400" dirty="0" smtClean="0"/>
                <a:t> </a:t>
              </a:r>
              <a:r>
                <a:rPr lang="de-CH" sz="1400" dirty="0" err="1" smtClean="0"/>
                <a:t>mice</a:t>
              </a:r>
              <a:endParaRPr lang="de-CH" sz="1400" dirty="0" smtClean="0"/>
            </a:p>
            <a:p>
              <a:pPr>
                <a:buFont typeface="Arial" pitchFamily="34" charset="0"/>
                <a:buChar char="•"/>
              </a:pPr>
              <a:r>
                <a:rPr lang="de-CH" sz="1400" dirty="0" smtClean="0"/>
                <a:t>  </a:t>
              </a:r>
              <a:r>
                <a:rPr lang="de-CH" b="1" dirty="0" err="1" smtClean="0"/>
                <a:t>Chemoresistance</a:t>
              </a:r>
              <a:endParaRPr lang="de-DE" b="1" dirty="0"/>
            </a:p>
          </p:txBody>
        </p:sp>
        <p:grpSp>
          <p:nvGrpSpPr>
            <p:cNvPr id="77" name="Gruppieren 76"/>
            <p:cNvGrpSpPr/>
            <p:nvPr/>
          </p:nvGrpSpPr>
          <p:grpSpPr>
            <a:xfrm>
              <a:off x="1057314" y="2996456"/>
              <a:ext cx="8086686" cy="3463900"/>
              <a:chOff x="1057314" y="2996952"/>
              <a:chExt cx="8086686" cy="3463900"/>
            </a:xfrm>
          </p:grpSpPr>
          <p:sp>
            <p:nvSpPr>
              <p:cNvPr id="196" name="Textfeld 195"/>
              <p:cNvSpPr txBox="1"/>
              <p:nvPr/>
            </p:nvSpPr>
            <p:spPr>
              <a:xfrm>
                <a:off x="7991872" y="5999187"/>
                <a:ext cx="1152128" cy="461665"/>
              </a:xfrm>
              <a:prstGeom prst="rect">
                <a:avLst/>
              </a:prstGeom>
              <a:noFill/>
            </p:spPr>
            <p:txBody>
              <a:bodyPr wrap="square" rtlCol="0">
                <a:spAutoFit/>
              </a:bodyPr>
              <a:lstStyle/>
              <a:p>
                <a:r>
                  <a:rPr lang="de-CH" sz="1200" b="1" dirty="0" err="1" smtClean="0">
                    <a:latin typeface="Times New Roman" pitchFamily="18" charset="0"/>
                    <a:cs typeface="Times New Roman" pitchFamily="18" charset="0"/>
                  </a:rPr>
                  <a:t>Tumour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degeneration</a:t>
                </a:r>
                <a:endParaRPr lang="de-DE" sz="1200" b="1" dirty="0">
                  <a:latin typeface="Times New Roman" pitchFamily="18" charset="0"/>
                  <a:cs typeface="Times New Roman" pitchFamily="18" charset="0"/>
                </a:endParaRPr>
              </a:p>
            </p:txBody>
          </p:sp>
          <p:sp>
            <p:nvSpPr>
              <p:cNvPr id="190" name="Textfeld 189"/>
              <p:cNvSpPr txBox="1"/>
              <p:nvPr/>
            </p:nvSpPr>
            <p:spPr>
              <a:xfrm>
                <a:off x="5082977" y="5758780"/>
                <a:ext cx="1152128" cy="461665"/>
              </a:xfrm>
              <a:prstGeom prst="rect">
                <a:avLst/>
              </a:prstGeom>
              <a:noFill/>
            </p:spPr>
            <p:txBody>
              <a:bodyPr wrap="square" rtlCol="0">
                <a:spAutoFit/>
              </a:bodyPr>
              <a:lstStyle/>
              <a:p>
                <a:r>
                  <a:rPr lang="de-CH" sz="1200" b="1" dirty="0" err="1" smtClean="0">
                    <a:latin typeface="Times New Roman" pitchFamily="18" charset="0"/>
                    <a:cs typeface="Times New Roman" pitchFamily="18" charset="0"/>
                  </a:rPr>
                  <a:t>Tumour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regeneration</a:t>
                </a:r>
                <a:endParaRPr lang="de-DE" sz="1200" b="1" dirty="0">
                  <a:latin typeface="Times New Roman" pitchFamily="18" charset="0"/>
                  <a:cs typeface="Times New Roman" pitchFamily="18" charset="0"/>
                </a:endParaRPr>
              </a:p>
            </p:txBody>
          </p:sp>
          <p:grpSp>
            <p:nvGrpSpPr>
              <p:cNvPr id="192" name="Gruppieren 90"/>
              <p:cNvGrpSpPr/>
              <p:nvPr/>
            </p:nvGrpSpPr>
            <p:grpSpPr>
              <a:xfrm>
                <a:off x="5807013" y="5401921"/>
                <a:ext cx="788132" cy="716899"/>
                <a:chOff x="5364088" y="4221088"/>
                <a:chExt cx="788132" cy="716899"/>
              </a:xfrm>
            </p:grpSpPr>
            <p:grpSp>
              <p:nvGrpSpPr>
                <p:cNvPr id="212" name="Gruppieren 66"/>
                <p:cNvGrpSpPr/>
                <p:nvPr/>
              </p:nvGrpSpPr>
              <p:grpSpPr>
                <a:xfrm>
                  <a:off x="5364088" y="4221088"/>
                  <a:ext cx="788132" cy="716899"/>
                  <a:chOff x="5305947" y="2849175"/>
                  <a:chExt cx="788132" cy="716899"/>
                </a:xfrm>
                <a:effectLst>
                  <a:outerShdw blurRad="50800" dist="38100" dir="2700000" algn="tl" rotWithShape="0">
                    <a:prstClr val="black">
                      <a:alpha val="40000"/>
                    </a:prstClr>
                  </a:outerShdw>
                </a:effectLst>
              </p:grpSpPr>
              <p:sp>
                <p:nvSpPr>
                  <p:cNvPr id="215" name="Flussdiagramm: Verbindungsstelle 214"/>
                  <p:cNvSpPr>
                    <a:spLocks noChangeAspect="1"/>
                  </p:cNvSpPr>
                  <p:nvPr/>
                </p:nvSpPr>
                <p:spPr>
                  <a:xfrm>
                    <a:off x="5865954" y="3068081"/>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16" name="Flussdiagramm: Verbindungsstelle 215"/>
                  <p:cNvSpPr>
                    <a:spLocks noChangeAspect="1"/>
                  </p:cNvSpPr>
                  <p:nvPr/>
                </p:nvSpPr>
                <p:spPr>
                  <a:xfrm>
                    <a:off x="5577641" y="3203240"/>
                    <a:ext cx="228125" cy="228125"/>
                  </a:xfrm>
                  <a:prstGeom prst="flowChartConnector">
                    <a:avLst/>
                  </a:prstGeom>
                  <a:solidFill>
                    <a:srgbClr val="FFFF00"/>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17" name="Flussdiagramm: Verbindungsstelle 216"/>
                  <p:cNvSpPr>
                    <a:spLocks noChangeAspect="1"/>
                  </p:cNvSpPr>
                  <p:nvPr/>
                </p:nvSpPr>
                <p:spPr>
                  <a:xfrm>
                    <a:off x="5463579" y="3256534"/>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18" name="Flussdiagramm: Verbindungsstelle 217"/>
                  <p:cNvSpPr>
                    <a:spLocks noChangeAspect="1"/>
                  </p:cNvSpPr>
                  <p:nvPr/>
                </p:nvSpPr>
                <p:spPr>
                  <a:xfrm>
                    <a:off x="5510584" y="2849175"/>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Flussdiagramm: Verbindungsstelle 218"/>
                  <p:cNvSpPr>
                    <a:spLocks noChangeAspect="1"/>
                  </p:cNvSpPr>
                  <p:nvPr/>
                </p:nvSpPr>
                <p:spPr>
                  <a:xfrm>
                    <a:off x="5727995" y="3224553"/>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Flussdiagramm: Verbindungsstelle 219"/>
                  <p:cNvSpPr>
                    <a:spLocks noChangeAspect="1"/>
                  </p:cNvSpPr>
                  <p:nvPr/>
                </p:nvSpPr>
                <p:spPr>
                  <a:xfrm>
                    <a:off x="5395544" y="2996428"/>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Flussdiagramm: Verbindungsstelle 220"/>
                  <p:cNvSpPr>
                    <a:spLocks noChangeAspect="1"/>
                  </p:cNvSpPr>
                  <p:nvPr/>
                </p:nvSpPr>
                <p:spPr>
                  <a:xfrm>
                    <a:off x="5305947" y="3140968"/>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Flussdiagramm: Verbindungsstelle 221"/>
                  <p:cNvSpPr>
                    <a:spLocks noChangeAspect="1"/>
                  </p:cNvSpPr>
                  <p:nvPr/>
                </p:nvSpPr>
                <p:spPr>
                  <a:xfrm>
                    <a:off x="5691704" y="306079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Flussdiagramm: Verbindungsstelle 222"/>
                  <p:cNvSpPr>
                    <a:spLocks noChangeAspect="1"/>
                  </p:cNvSpPr>
                  <p:nvPr/>
                </p:nvSpPr>
                <p:spPr>
                  <a:xfrm>
                    <a:off x="5463579" y="3110491"/>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Flussdiagramm: Verbindungsstelle 223"/>
                  <p:cNvSpPr>
                    <a:spLocks noChangeAspect="1"/>
                  </p:cNvSpPr>
                  <p:nvPr/>
                </p:nvSpPr>
                <p:spPr>
                  <a:xfrm>
                    <a:off x="5624646" y="333794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Flussdiagramm: Verbindungsstelle 224"/>
                  <p:cNvSpPr>
                    <a:spLocks noChangeAspect="1"/>
                  </p:cNvSpPr>
                  <p:nvPr/>
                </p:nvSpPr>
                <p:spPr>
                  <a:xfrm>
                    <a:off x="5577641" y="2975115"/>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26" name="Flussdiagramm: Verbindungsstelle 225"/>
                  <p:cNvSpPr>
                    <a:spLocks noChangeAspect="1"/>
                  </p:cNvSpPr>
                  <p:nvPr/>
                </p:nvSpPr>
                <p:spPr>
                  <a:xfrm>
                    <a:off x="5738709" y="2899243"/>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3" name="Flussdiagramm: Verbindungsstelle 16"/>
                <p:cNvSpPr>
                  <a:spLocks noChangeAspect="1"/>
                </p:cNvSpPr>
                <p:nvPr/>
              </p:nvSpPr>
              <p:spPr>
                <a:xfrm>
                  <a:off x="5704103" y="4476939"/>
                  <a:ext cx="228125" cy="228125"/>
                </a:xfrm>
                <a:prstGeom prst="flowChartConnector">
                  <a:avLst/>
                </a:prstGeom>
                <a:gradFill flip="none" rotWithShape="1">
                  <a:gsLst>
                    <a:gs pos="0">
                      <a:srgbClr val="FFC000"/>
                    </a:gs>
                    <a:gs pos="45000">
                      <a:srgbClr val="FF7A00"/>
                    </a:gs>
                    <a:gs pos="70000">
                      <a:srgbClr val="FF0300"/>
                    </a:gs>
                    <a:gs pos="100000">
                      <a:srgbClr val="4D0808"/>
                    </a:gs>
                  </a:gsLst>
                  <a:path path="circle">
                    <a:fillToRect l="100000" t="100000"/>
                  </a:path>
                  <a:tileRect r="-100000" b="-10000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Textfeld 213"/>
                <p:cNvSpPr txBox="1"/>
                <p:nvPr/>
              </p:nvSpPr>
              <p:spPr>
                <a:xfrm>
                  <a:off x="5628408" y="4485991"/>
                  <a:ext cx="432048"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CH" sz="800" b="1" dirty="0" smtClean="0">
                      <a:solidFill>
                        <a:srgbClr val="FFFF00"/>
                      </a:solidFill>
                      <a:latin typeface="Times New Roman" pitchFamily="18" charset="0"/>
                      <a:cs typeface="Times New Roman" pitchFamily="18" charset="0"/>
                    </a:rPr>
                    <a:t>CSC</a:t>
                  </a:r>
                  <a:endParaRPr lang="de-DE" sz="800" b="1" dirty="0">
                    <a:solidFill>
                      <a:srgbClr val="FFFF00"/>
                    </a:solidFill>
                    <a:latin typeface="Times New Roman" pitchFamily="18" charset="0"/>
                    <a:cs typeface="Times New Roman" pitchFamily="18" charset="0"/>
                  </a:endParaRPr>
                </a:p>
              </p:txBody>
            </p:sp>
          </p:grpSp>
          <p:sp>
            <p:nvSpPr>
              <p:cNvPr id="188" name="Nach unten gekrümmter Pfeil 187"/>
              <p:cNvSpPr/>
              <p:nvPr/>
            </p:nvSpPr>
            <p:spPr>
              <a:xfrm rot="21128428">
                <a:off x="1057314" y="3156341"/>
                <a:ext cx="3426796" cy="617323"/>
              </a:xfrm>
              <a:prstGeom prst="curvedDownArrow">
                <a:avLst/>
              </a:prstGeom>
              <a:solidFill>
                <a:schemeClr val="tx1">
                  <a:lumMod val="60000"/>
                  <a:lumOff val="40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79" name="Gruppieren 65"/>
              <p:cNvGrpSpPr/>
              <p:nvPr/>
            </p:nvGrpSpPr>
            <p:grpSpPr>
              <a:xfrm>
                <a:off x="5879021" y="3882811"/>
                <a:ext cx="788132" cy="716899"/>
                <a:chOff x="5305947" y="2849175"/>
                <a:chExt cx="788132" cy="716899"/>
              </a:xfrm>
              <a:effectLst>
                <a:outerShdw blurRad="50800" dist="38100" dir="2700000" algn="tl" rotWithShape="0">
                  <a:prstClr val="black">
                    <a:alpha val="40000"/>
                  </a:prstClr>
                </a:outerShdw>
              </a:effectLst>
            </p:grpSpPr>
            <p:sp>
              <p:nvSpPr>
                <p:cNvPr id="231" name="Flussdiagramm: Verbindungsstelle 230"/>
                <p:cNvSpPr>
                  <a:spLocks noChangeAspect="1"/>
                </p:cNvSpPr>
                <p:nvPr/>
              </p:nvSpPr>
              <p:spPr>
                <a:xfrm>
                  <a:off x="5865954" y="3068081"/>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32" name="Flussdiagramm: Verbindungsstelle 231"/>
                <p:cNvSpPr>
                  <a:spLocks noChangeAspect="1"/>
                </p:cNvSpPr>
                <p:nvPr/>
              </p:nvSpPr>
              <p:spPr>
                <a:xfrm>
                  <a:off x="5577641" y="3203240"/>
                  <a:ext cx="228125" cy="228125"/>
                </a:xfrm>
                <a:prstGeom prst="flowChartConnector">
                  <a:avLst/>
                </a:prstGeom>
                <a:solidFill>
                  <a:srgbClr val="FFFF00"/>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33" name="Flussdiagramm: Verbindungsstelle 232"/>
                <p:cNvSpPr>
                  <a:spLocks noChangeAspect="1"/>
                </p:cNvSpPr>
                <p:nvPr/>
              </p:nvSpPr>
              <p:spPr>
                <a:xfrm>
                  <a:off x="5463579" y="3256534"/>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34" name="Flussdiagramm: Verbindungsstelle 233"/>
                <p:cNvSpPr>
                  <a:spLocks noChangeAspect="1"/>
                </p:cNvSpPr>
                <p:nvPr/>
              </p:nvSpPr>
              <p:spPr>
                <a:xfrm>
                  <a:off x="5510584" y="2849175"/>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5" name="Flussdiagramm: Verbindungsstelle 234"/>
                <p:cNvSpPr>
                  <a:spLocks noChangeAspect="1"/>
                </p:cNvSpPr>
                <p:nvPr/>
              </p:nvSpPr>
              <p:spPr>
                <a:xfrm>
                  <a:off x="5727995" y="3224553"/>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6" name="Flussdiagramm: Verbindungsstelle 235"/>
                <p:cNvSpPr>
                  <a:spLocks noChangeAspect="1"/>
                </p:cNvSpPr>
                <p:nvPr/>
              </p:nvSpPr>
              <p:spPr>
                <a:xfrm>
                  <a:off x="5395544" y="2996428"/>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Flussdiagramm: Verbindungsstelle 236"/>
                <p:cNvSpPr>
                  <a:spLocks noChangeAspect="1"/>
                </p:cNvSpPr>
                <p:nvPr/>
              </p:nvSpPr>
              <p:spPr>
                <a:xfrm>
                  <a:off x="5305947" y="3140968"/>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Flussdiagramm: Verbindungsstelle 237"/>
                <p:cNvSpPr>
                  <a:spLocks noChangeAspect="1"/>
                </p:cNvSpPr>
                <p:nvPr/>
              </p:nvSpPr>
              <p:spPr>
                <a:xfrm>
                  <a:off x="5691704" y="306079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Flussdiagramm: Verbindungsstelle 238"/>
                <p:cNvSpPr>
                  <a:spLocks noChangeAspect="1"/>
                </p:cNvSpPr>
                <p:nvPr/>
              </p:nvSpPr>
              <p:spPr>
                <a:xfrm>
                  <a:off x="5463579" y="3110491"/>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Flussdiagramm: Verbindungsstelle 239"/>
                <p:cNvSpPr>
                  <a:spLocks noChangeAspect="1"/>
                </p:cNvSpPr>
                <p:nvPr/>
              </p:nvSpPr>
              <p:spPr>
                <a:xfrm>
                  <a:off x="5624646" y="333794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1" name="Flussdiagramm: Verbindungsstelle 240"/>
                <p:cNvSpPr>
                  <a:spLocks noChangeAspect="1"/>
                </p:cNvSpPr>
                <p:nvPr/>
              </p:nvSpPr>
              <p:spPr>
                <a:xfrm>
                  <a:off x="5577641" y="2975115"/>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42" name="Flussdiagramm: Verbindungsstelle 241"/>
                <p:cNvSpPr>
                  <a:spLocks noChangeAspect="1"/>
                </p:cNvSpPr>
                <p:nvPr/>
              </p:nvSpPr>
              <p:spPr>
                <a:xfrm>
                  <a:off x="5738709" y="2899243"/>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80" name="Gerade Verbindung mit Pfeil 179"/>
              <p:cNvCxnSpPr/>
              <p:nvPr/>
            </p:nvCxnSpPr>
            <p:spPr>
              <a:xfrm>
                <a:off x="5312868" y="3886572"/>
                <a:ext cx="539552" cy="216024"/>
              </a:xfrm>
              <a:prstGeom prst="straightConnector1">
                <a:avLst/>
              </a:prstGeom>
              <a:ln w="28575">
                <a:solidFill>
                  <a:schemeClr val="bg1">
                    <a:lumMod val="6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1" name="Gerade Verbindung mit Pfeil 180"/>
              <p:cNvCxnSpPr/>
              <p:nvPr/>
            </p:nvCxnSpPr>
            <p:spPr>
              <a:xfrm>
                <a:off x="6622827" y="4462636"/>
                <a:ext cx="404366" cy="226566"/>
              </a:xfrm>
              <a:prstGeom prst="straightConnector1">
                <a:avLst/>
              </a:prstGeom>
              <a:ln w="28575">
                <a:solidFill>
                  <a:schemeClr val="bg1">
                    <a:lumMod val="6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82" name="Gruppieren 86"/>
              <p:cNvGrpSpPr/>
              <p:nvPr/>
            </p:nvGrpSpPr>
            <p:grpSpPr>
              <a:xfrm>
                <a:off x="7131164" y="4665795"/>
                <a:ext cx="712500" cy="613312"/>
                <a:chOff x="6555389" y="3432947"/>
                <a:chExt cx="712500" cy="613312"/>
              </a:xfrm>
              <a:effectLst>
                <a:outerShdw blurRad="50800" dist="38100" dir="2700000" algn="tl" rotWithShape="0">
                  <a:prstClr val="black">
                    <a:alpha val="40000"/>
                  </a:prstClr>
                </a:outerShdw>
              </a:effectLst>
            </p:grpSpPr>
            <p:sp>
              <p:nvSpPr>
                <p:cNvPr id="227" name="Flussdiagramm: Verbindungsstelle 226"/>
                <p:cNvSpPr>
                  <a:spLocks noChangeAspect="1"/>
                </p:cNvSpPr>
                <p:nvPr/>
              </p:nvSpPr>
              <p:spPr>
                <a:xfrm>
                  <a:off x="6555389" y="3432947"/>
                  <a:ext cx="228125" cy="228125"/>
                </a:xfrm>
                <a:prstGeom prst="flowChartConnector">
                  <a:avLst/>
                </a:prstGeom>
                <a:gradFill>
                  <a:gsLst>
                    <a:gs pos="0">
                      <a:srgbClr val="0070C0"/>
                    </a:gs>
                    <a:gs pos="50000">
                      <a:schemeClr val="accent1">
                        <a:tint val="44500"/>
                        <a:satMod val="160000"/>
                      </a:schemeClr>
                    </a:gs>
                    <a:gs pos="100000">
                      <a:schemeClr val="accent1">
                        <a:tint val="23500"/>
                        <a:satMod val="160000"/>
                      </a:schemeClr>
                    </a:gs>
                  </a:gsLst>
                  <a:lin ang="189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28" name="Flussdiagramm: Verbindungsstelle 227"/>
                <p:cNvSpPr>
                  <a:spLocks noChangeAspect="1"/>
                </p:cNvSpPr>
                <p:nvPr/>
              </p:nvSpPr>
              <p:spPr>
                <a:xfrm>
                  <a:off x="6705743" y="3454260"/>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1"/>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9" name="Flussdiagramm: Verbindungsstelle 228"/>
                <p:cNvSpPr>
                  <a:spLocks noChangeAspect="1"/>
                </p:cNvSpPr>
                <p:nvPr/>
              </p:nvSpPr>
              <p:spPr>
                <a:xfrm>
                  <a:off x="6602394" y="3581834"/>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0" name="Gerade Verbindung mit Pfeil 229"/>
                <p:cNvCxnSpPr/>
                <p:nvPr/>
              </p:nvCxnSpPr>
              <p:spPr>
                <a:xfrm>
                  <a:off x="6925619" y="3789040"/>
                  <a:ext cx="342270" cy="257219"/>
                </a:xfrm>
                <a:prstGeom prst="straightConnector1">
                  <a:avLst/>
                </a:prstGeom>
                <a:ln w="28575">
                  <a:solidFill>
                    <a:schemeClr val="bg1">
                      <a:lumMod val="6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83" name="Textfeld 182"/>
              <p:cNvSpPr txBox="1"/>
              <p:nvPr/>
            </p:nvSpPr>
            <p:spPr>
              <a:xfrm>
                <a:off x="5652964" y="2996952"/>
                <a:ext cx="1152128" cy="646331"/>
              </a:xfrm>
              <a:prstGeom prst="rect">
                <a:avLst/>
              </a:prstGeom>
              <a:noFill/>
              <a:effectLst>
                <a:outerShdw blurRad="50800" dist="38100" algn="l" rotWithShape="0">
                  <a:prstClr val="black">
                    <a:alpha val="40000"/>
                  </a:prstClr>
                </a:outerShdw>
              </a:effectLst>
              <a:scene3d>
                <a:camera prst="orthographicFront"/>
                <a:lightRig rig="threePt" dir="t"/>
              </a:scene3d>
              <a:sp3d>
                <a:bevelB/>
              </a:sp3d>
            </p:spPr>
            <p:txBody>
              <a:bodyPr wrap="square" rtlCol="0">
                <a:spAutoFit/>
              </a:bodyPr>
              <a:lstStyle/>
              <a:p>
                <a:pPr algn="r"/>
                <a:r>
                  <a:rPr lang="de-CH" sz="1200" b="1" dirty="0" smtClean="0">
                    <a:latin typeface="Times New Roman" pitchFamily="18" charset="0"/>
                    <a:cs typeface="Times New Roman" pitchFamily="18" charset="0"/>
                  </a:rPr>
                  <a:t>Drugs </a:t>
                </a:r>
                <a:r>
                  <a:rPr lang="de-CH" sz="1200" b="1" dirty="0" err="1" smtClean="0">
                    <a:latin typeface="Times New Roman" pitchFamily="18" charset="0"/>
                    <a:cs typeface="Times New Roman" pitchFamily="18" charset="0"/>
                  </a:rPr>
                  <a:t>that</a:t>
                </a:r>
                <a:r>
                  <a:rPr lang="de-CH" sz="1200" b="1" dirty="0" smtClean="0">
                    <a:latin typeface="Times New Roman" pitchFamily="18" charset="0"/>
                    <a:cs typeface="Times New Roman" pitchFamily="18" charset="0"/>
                  </a:rPr>
                  <a:t> kill </a:t>
                </a:r>
                <a:r>
                  <a:rPr lang="de-CH" sz="1200" b="1" dirty="0" err="1" smtClean="0">
                    <a:latin typeface="Times New Roman" pitchFamily="18" charset="0"/>
                    <a:cs typeface="Times New Roman" pitchFamily="18" charset="0"/>
                  </a:rPr>
                  <a:t>tumour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stem</a:t>
                </a:r>
                <a:r>
                  <a:rPr lang="de-CH" sz="1200" b="1" dirty="0" smtClean="0">
                    <a:latin typeface="Times New Roman" pitchFamily="18" charset="0"/>
                    <a:cs typeface="Times New Roman" pitchFamily="18" charset="0"/>
                  </a:rPr>
                  <a:t> </a:t>
                </a:r>
              </a:p>
              <a:p>
                <a:pPr algn="r"/>
                <a:r>
                  <a:rPr lang="de-CH" sz="1200" b="1" dirty="0" err="1" smtClean="0">
                    <a:latin typeface="Times New Roman" pitchFamily="18" charset="0"/>
                    <a:cs typeface="Times New Roman" pitchFamily="18" charset="0"/>
                  </a:rPr>
                  <a:t>cells</a:t>
                </a:r>
                <a:endParaRPr lang="de-DE" sz="1200" b="1" dirty="0">
                  <a:latin typeface="Times New Roman" pitchFamily="18" charset="0"/>
                  <a:cs typeface="Times New Roman" pitchFamily="18" charset="0"/>
                </a:endParaRPr>
              </a:p>
            </p:txBody>
          </p:sp>
          <p:sp>
            <p:nvSpPr>
              <p:cNvPr id="184" name="Textfeld 183"/>
              <p:cNvSpPr txBox="1"/>
              <p:nvPr/>
            </p:nvSpPr>
            <p:spPr>
              <a:xfrm>
                <a:off x="6890709" y="3662937"/>
                <a:ext cx="1152128" cy="830997"/>
              </a:xfrm>
              <a:prstGeom prst="rect">
                <a:avLst/>
              </a:prstGeom>
              <a:noFill/>
              <a:effectLst>
                <a:outerShdw blurRad="50800" dist="38100" algn="l" rotWithShape="0">
                  <a:prstClr val="black">
                    <a:alpha val="40000"/>
                  </a:prstClr>
                </a:outerShdw>
              </a:effectLst>
              <a:scene3d>
                <a:camera prst="orthographicFront"/>
                <a:lightRig rig="threePt" dir="t"/>
              </a:scene3d>
              <a:sp3d>
                <a:bevelB/>
              </a:sp3d>
            </p:spPr>
            <p:txBody>
              <a:bodyPr wrap="square" rtlCol="0">
                <a:spAutoFit/>
              </a:bodyPr>
              <a:lstStyle/>
              <a:p>
                <a:r>
                  <a:rPr lang="de-CH" sz="1200" b="1" dirty="0" err="1" smtClean="0">
                    <a:latin typeface="Times New Roman" pitchFamily="18" charset="0"/>
                    <a:cs typeface="Times New Roman" pitchFamily="18" charset="0"/>
                  </a:rPr>
                  <a:t>Tumour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looses</a:t>
                </a:r>
                <a:r>
                  <a:rPr lang="de-CH" sz="1200" b="1" dirty="0" smtClean="0">
                    <a:latin typeface="Times New Roman" pitchFamily="18" charset="0"/>
                    <a:cs typeface="Times New Roman" pitchFamily="18" charset="0"/>
                  </a:rPr>
                  <a:t> ist </a:t>
                </a:r>
                <a:r>
                  <a:rPr lang="de-CH" sz="1200" b="1" dirty="0" err="1" smtClean="0">
                    <a:latin typeface="Times New Roman" pitchFamily="18" charset="0"/>
                    <a:cs typeface="Times New Roman" pitchFamily="18" charset="0"/>
                  </a:rPr>
                  <a:t>ability</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to</a:t>
                </a:r>
                <a:r>
                  <a:rPr lang="de-CH" sz="1200" b="1" dirty="0" smtClean="0">
                    <a:latin typeface="Times New Roman" pitchFamily="18" charset="0"/>
                    <a:cs typeface="Times New Roman" pitchFamily="18" charset="0"/>
                  </a:rPr>
                  <a:t> </a:t>
                </a:r>
              </a:p>
              <a:p>
                <a:r>
                  <a:rPr lang="de-CH" sz="1200" b="1" dirty="0" err="1" smtClean="0">
                    <a:latin typeface="Times New Roman" pitchFamily="18" charset="0"/>
                    <a:cs typeface="Times New Roman" pitchFamily="18" charset="0"/>
                  </a:rPr>
                  <a:t>generate</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new</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cells</a:t>
                </a:r>
                <a:endParaRPr lang="de-DE" sz="1200" b="1" dirty="0">
                  <a:latin typeface="Times New Roman" pitchFamily="18" charset="0"/>
                  <a:cs typeface="Times New Roman" pitchFamily="18" charset="0"/>
                </a:endParaRPr>
              </a:p>
            </p:txBody>
          </p:sp>
          <p:cxnSp>
            <p:nvCxnSpPr>
              <p:cNvPr id="185" name="Gerade Verbindung mit Pfeil 184"/>
              <p:cNvCxnSpPr/>
              <p:nvPr/>
            </p:nvCxnSpPr>
            <p:spPr>
              <a:xfrm>
                <a:off x="5384876" y="5182716"/>
                <a:ext cx="401652" cy="334021"/>
              </a:xfrm>
              <a:prstGeom prst="straightConnector1">
                <a:avLst/>
              </a:prstGeom>
              <a:ln w="28575">
                <a:solidFill>
                  <a:schemeClr val="bg1">
                    <a:lumMod val="6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6" name="Gerade Verbindung mit Pfeil 185"/>
              <p:cNvCxnSpPr/>
              <p:nvPr/>
            </p:nvCxnSpPr>
            <p:spPr>
              <a:xfrm>
                <a:off x="4952828" y="4246612"/>
                <a:ext cx="148331" cy="487387"/>
              </a:xfrm>
              <a:prstGeom prst="straightConnector1">
                <a:avLst/>
              </a:prstGeom>
              <a:ln w="28575">
                <a:solidFill>
                  <a:schemeClr val="bg1">
                    <a:lumMod val="6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7" name="Textfeld 186"/>
              <p:cNvSpPr txBox="1"/>
              <p:nvPr/>
            </p:nvSpPr>
            <p:spPr>
              <a:xfrm>
                <a:off x="3578424" y="3766592"/>
                <a:ext cx="1152128" cy="830997"/>
              </a:xfrm>
              <a:prstGeom prst="rect">
                <a:avLst/>
              </a:prstGeom>
              <a:noFill/>
              <a:effectLst>
                <a:outerShdw blurRad="50800" dist="38100" algn="l" rotWithShape="0">
                  <a:prstClr val="black">
                    <a:alpha val="40000"/>
                  </a:prstClr>
                </a:outerShdw>
              </a:effectLst>
              <a:scene3d>
                <a:camera prst="orthographicFront"/>
                <a:lightRig rig="threePt" dir="t"/>
              </a:scene3d>
              <a:sp3d>
                <a:bevelB/>
              </a:sp3d>
            </p:spPr>
            <p:txBody>
              <a:bodyPr wrap="square" rtlCol="0">
                <a:spAutoFit/>
              </a:bodyPr>
              <a:lstStyle/>
              <a:p>
                <a:r>
                  <a:rPr lang="de-CH" sz="1200" b="1" dirty="0" smtClean="0">
                    <a:latin typeface="Times New Roman" pitchFamily="18" charset="0"/>
                    <a:cs typeface="Times New Roman" pitchFamily="18" charset="0"/>
                  </a:rPr>
                  <a:t>Drugs </a:t>
                </a:r>
                <a:r>
                  <a:rPr lang="de-CH" sz="1200" b="1" dirty="0" err="1" smtClean="0">
                    <a:latin typeface="Times New Roman" pitchFamily="18" charset="0"/>
                    <a:cs typeface="Times New Roman" pitchFamily="18" charset="0"/>
                  </a:rPr>
                  <a:t>that</a:t>
                </a:r>
                <a:r>
                  <a:rPr lang="de-CH" sz="1200" b="1" dirty="0" smtClean="0">
                    <a:latin typeface="Times New Roman" pitchFamily="18" charset="0"/>
                    <a:cs typeface="Times New Roman" pitchFamily="18" charset="0"/>
                  </a:rPr>
                  <a:t> kill </a:t>
                </a:r>
                <a:r>
                  <a:rPr lang="de-CH" sz="1200" b="1" dirty="0" err="1" smtClean="0">
                    <a:latin typeface="Times New Roman" pitchFamily="18" charset="0"/>
                    <a:cs typeface="Times New Roman" pitchFamily="18" charset="0"/>
                  </a:rPr>
                  <a:t>tumour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cells</a:t>
                </a:r>
                <a:r>
                  <a:rPr lang="de-CH" sz="1200" b="1" dirty="0" smtClean="0">
                    <a:latin typeface="Times New Roman" pitchFamily="18" charset="0"/>
                    <a:cs typeface="Times New Roman" pitchFamily="18" charset="0"/>
                  </a:rPr>
                  <a:t> but not </a:t>
                </a:r>
                <a:r>
                  <a:rPr lang="de-CH" sz="1200" b="1" dirty="0" err="1" smtClean="0">
                    <a:latin typeface="Times New Roman" pitchFamily="18" charset="0"/>
                    <a:cs typeface="Times New Roman" pitchFamily="18" charset="0"/>
                  </a:rPr>
                  <a:t>cancer</a:t>
                </a:r>
                <a:r>
                  <a:rPr lang="de-CH" sz="1200" b="1" dirty="0" smtClean="0">
                    <a:latin typeface="Times New Roman" pitchFamily="18" charset="0"/>
                    <a:cs typeface="Times New Roman" pitchFamily="18" charset="0"/>
                  </a:rPr>
                  <a:t> </a:t>
                </a:r>
                <a:r>
                  <a:rPr lang="de-CH" sz="1200" b="1" dirty="0" err="1" smtClean="0">
                    <a:latin typeface="Times New Roman" pitchFamily="18" charset="0"/>
                    <a:cs typeface="Times New Roman" pitchFamily="18" charset="0"/>
                  </a:rPr>
                  <a:t>stemcells</a:t>
                </a:r>
                <a:endParaRPr lang="de-DE" sz="1200" b="1" dirty="0">
                  <a:latin typeface="Times New Roman" pitchFamily="18" charset="0"/>
                  <a:cs typeface="Times New Roman" pitchFamily="18" charset="0"/>
                </a:endParaRPr>
              </a:p>
            </p:txBody>
          </p:sp>
          <p:sp>
            <p:nvSpPr>
              <p:cNvPr id="189" name="Textfeld 188"/>
              <p:cNvSpPr txBox="1"/>
              <p:nvPr/>
            </p:nvSpPr>
            <p:spPr>
              <a:xfrm>
                <a:off x="4218881" y="5254724"/>
                <a:ext cx="559278" cy="253916"/>
              </a:xfrm>
              <a:prstGeom prst="rect">
                <a:avLst/>
              </a:prstGeom>
              <a:noFill/>
            </p:spPr>
            <p:txBody>
              <a:bodyPr wrap="square" rtlCol="0">
                <a:spAutoFit/>
              </a:bodyPr>
              <a:lstStyle/>
              <a:p>
                <a:r>
                  <a:rPr lang="de-CH" sz="1050" b="1" dirty="0" smtClean="0">
                    <a:solidFill>
                      <a:schemeClr val="bg1"/>
                    </a:solidFill>
                    <a:latin typeface="Calibri" pitchFamily="34" charset="0"/>
                  </a:rPr>
                  <a:t>CSC</a:t>
                </a:r>
                <a:endParaRPr lang="de-DE" sz="1050" b="1" dirty="0">
                  <a:solidFill>
                    <a:schemeClr val="bg1"/>
                  </a:solidFill>
                  <a:latin typeface="Calibri" pitchFamily="34" charset="0"/>
                </a:endParaRPr>
              </a:p>
            </p:txBody>
          </p:sp>
          <p:sp>
            <p:nvSpPr>
              <p:cNvPr id="191" name="Flussdiagramm: Verbindungsstelle 16"/>
              <p:cNvSpPr>
                <a:spLocks noChangeAspect="1"/>
              </p:cNvSpPr>
              <p:nvPr/>
            </p:nvSpPr>
            <p:spPr>
              <a:xfrm>
                <a:off x="5082977" y="4822676"/>
                <a:ext cx="228125" cy="228125"/>
              </a:xfrm>
              <a:prstGeom prst="flowChartConnector">
                <a:avLst/>
              </a:prstGeom>
              <a:gradFill flip="none" rotWithShape="1">
                <a:gsLst>
                  <a:gs pos="0">
                    <a:srgbClr val="FFC000"/>
                  </a:gs>
                  <a:gs pos="45000">
                    <a:srgbClr val="FF7A00"/>
                  </a:gs>
                  <a:gs pos="70000">
                    <a:srgbClr val="FF0300"/>
                  </a:gs>
                  <a:gs pos="100000">
                    <a:srgbClr val="4D0808"/>
                  </a:gs>
                </a:gsLst>
                <a:path path="circle">
                  <a:fillToRect l="100000" t="100000"/>
                </a:path>
                <a:tileRect r="-100000" b="-100000"/>
              </a:gra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Textfeld 192"/>
              <p:cNvSpPr txBox="1"/>
              <p:nvPr/>
            </p:nvSpPr>
            <p:spPr>
              <a:xfrm>
                <a:off x="5007032" y="4812789"/>
                <a:ext cx="432048" cy="215444"/>
              </a:xfrm>
              <a:prstGeom prst="rect">
                <a:avLst/>
              </a:prstGeom>
              <a:noFill/>
            </p:spPr>
            <p:txBody>
              <a:bodyPr wrap="square" rtlCol="0">
                <a:spAutoFit/>
              </a:bodyPr>
              <a:lstStyle/>
              <a:p>
                <a:r>
                  <a:rPr lang="de-CH" sz="800" b="1" dirty="0" smtClean="0">
                    <a:solidFill>
                      <a:srgbClr val="FFFF00"/>
                    </a:solidFill>
                    <a:latin typeface="Times New Roman" pitchFamily="18" charset="0"/>
                    <a:cs typeface="Times New Roman" pitchFamily="18" charset="0"/>
                  </a:rPr>
                  <a:t>CSC</a:t>
                </a:r>
                <a:endParaRPr lang="de-DE" sz="800" b="1" dirty="0">
                  <a:solidFill>
                    <a:srgbClr val="FFFF00"/>
                  </a:solidFill>
                  <a:latin typeface="Times New Roman" pitchFamily="18" charset="0"/>
                  <a:cs typeface="Times New Roman" pitchFamily="18" charset="0"/>
                </a:endParaRPr>
              </a:p>
            </p:txBody>
          </p:sp>
          <p:grpSp>
            <p:nvGrpSpPr>
              <p:cNvPr id="194" name="Gruppieren 87"/>
              <p:cNvGrpSpPr/>
              <p:nvPr/>
            </p:nvGrpSpPr>
            <p:grpSpPr>
              <a:xfrm>
                <a:off x="4465030" y="3333652"/>
                <a:ext cx="788132" cy="716899"/>
                <a:chOff x="4001419" y="2273111"/>
                <a:chExt cx="788132" cy="716899"/>
              </a:xfrm>
            </p:grpSpPr>
            <p:sp>
              <p:nvSpPr>
                <p:cNvPr id="198" name="Flussdiagramm: Verbindungsstelle 197"/>
                <p:cNvSpPr>
                  <a:spLocks noChangeAspect="1"/>
                </p:cNvSpPr>
                <p:nvPr/>
              </p:nvSpPr>
              <p:spPr>
                <a:xfrm>
                  <a:off x="4561426" y="2492017"/>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199" name="Flussdiagramm: Verbindungsstelle 198"/>
                <p:cNvSpPr>
                  <a:spLocks noChangeAspect="1"/>
                </p:cNvSpPr>
                <p:nvPr/>
              </p:nvSpPr>
              <p:spPr>
                <a:xfrm>
                  <a:off x="4273113" y="2627176"/>
                  <a:ext cx="228125" cy="228125"/>
                </a:xfrm>
                <a:prstGeom prst="flowChartConnector">
                  <a:avLst/>
                </a:prstGeom>
                <a:solidFill>
                  <a:srgbClr val="FFFF00"/>
                </a:soli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00" name="Flussdiagramm: Verbindungsstelle 9"/>
                <p:cNvSpPr>
                  <a:spLocks noChangeAspect="1"/>
                </p:cNvSpPr>
                <p:nvPr/>
              </p:nvSpPr>
              <p:spPr>
                <a:xfrm>
                  <a:off x="4159051" y="2680470"/>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01" name="Flussdiagramm: Verbindungsstelle 200"/>
                <p:cNvSpPr>
                  <a:spLocks noChangeAspect="1"/>
                </p:cNvSpPr>
                <p:nvPr/>
              </p:nvSpPr>
              <p:spPr>
                <a:xfrm>
                  <a:off x="4206056" y="2273111"/>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Flussdiagramm: Verbindungsstelle 201"/>
                <p:cNvSpPr>
                  <a:spLocks noChangeAspect="1"/>
                </p:cNvSpPr>
                <p:nvPr/>
              </p:nvSpPr>
              <p:spPr>
                <a:xfrm>
                  <a:off x="4423467" y="2648489"/>
                  <a:ext cx="228125" cy="228125"/>
                </a:xfrm>
                <a:prstGeom prst="flowChartConnector">
                  <a:avLst/>
                </a:prstGeom>
                <a:gradFill>
                  <a:gsLst>
                    <a:gs pos="0">
                      <a:srgbClr val="00B050"/>
                    </a:gs>
                    <a:gs pos="50000">
                      <a:schemeClr val="accent1">
                        <a:tint val="44500"/>
                        <a:satMod val="160000"/>
                      </a:schemeClr>
                    </a:gs>
                    <a:gs pos="100000">
                      <a:schemeClr val="accent1">
                        <a:tint val="23500"/>
                        <a:satMod val="160000"/>
                      </a:schemeClr>
                    </a:gs>
                  </a:gsLst>
                  <a:lin ang="5400000" scaled="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Flussdiagramm: Verbindungsstelle 202"/>
                <p:cNvSpPr>
                  <a:spLocks noChangeAspect="1"/>
                </p:cNvSpPr>
                <p:nvPr/>
              </p:nvSpPr>
              <p:spPr>
                <a:xfrm>
                  <a:off x="4091016" y="2420364"/>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Flussdiagramm: Verbindungsstelle 203"/>
                <p:cNvSpPr>
                  <a:spLocks noChangeAspect="1"/>
                </p:cNvSpPr>
                <p:nvPr/>
              </p:nvSpPr>
              <p:spPr>
                <a:xfrm>
                  <a:off x="4001419" y="2564904"/>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Flussdiagramm: Verbindungsstelle 14"/>
                <p:cNvSpPr>
                  <a:spLocks noChangeAspect="1"/>
                </p:cNvSpPr>
                <p:nvPr/>
              </p:nvSpPr>
              <p:spPr>
                <a:xfrm>
                  <a:off x="4387176" y="2498913"/>
                  <a:ext cx="228125" cy="228125"/>
                </a:xfrm>
                <a:prstGeom prst="flowChartConnector">
                  <a:avLst/>
                </a:prstGeom>
                <a:gradFill>
                  <a:gsLst>
                    <a:gs pos="0">
                      <a:srgbClr val="5E9EFF"/>
                    </a:gs>
                    <a:gs pos="39999">
                      <a:srgbClr val="85C2FF"/>
                    </a:gs>
                    <a:gs pos="70000">
                      <a:srgbClr val="C4D6EB"/>
                    </a:gs>
                    <a:gs pos="100000">
                      <a:srgbClr val="FFEBFA"/>
                    </a:gs>
                  </a:gsLst>
                  <a:lin ang="5400000" scaled="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Flussdiagramm: Verbindungsstelle 15"/>
                <p:cNvSpPr>
                  <a:spLocks noChangeAspect="1"/>
                </p:cNvSpPr>
                <p:nvPr/>
              </p:nvSpPr>
              <p:spPr>
                <a:xfrm>
                  <a:off x="4159051" y="2534427"/>
                  <a:ext cx="228125" cy="228125"/>
                </a:xfrm>
                <a:prstGeom prst="flowChartConnector">
                  <a:avLst/>
                </a:prstGeom>
                <a:gradFill flip="none" rotWithShape="1">
                  <a:gsLst>
                    <a:gs pos="0">
                      <a:srgbClr val="00B050"/>
                    </a:gs>
                    <a:gs pos="50000">
                      <a:schemeClr val="accent1">
                        <a:tint val="44500"/>
                        <a:satMod val="160000"/>
                      </a:schemeClr>
                    </a:gs>
                    <a:gs pos="100000">
                      <a:schemeClr val="accent1">
                        <a:tint val="23500"/>
                        <a:satMod val="160000"/>
                      </a:schemeClr>
                    </a:gs>
                  </a:gsLst>
                  <a:lin ang="54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Flussdiagramm: Verbindungsstelle 16"/>
                <p:cNvSpPr>
                  <a:spLocks noChangeAspect="1"/>
                </p:cNvSpPr>
                <p:nvPr/>
              </p:nvSpPr>
              <p:spPr>
                <a:xfrm>
                  <a:off x="4320118" y="2761885"/>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Flussdiagramm: Verbindungsstelle 17"/>
                <p:cNvSpPr>
                  <a:spLocks noChangeAspect="1"/>
                </p:cNvSpPr>
                <p:nvPr/>
              </p:nvSpPr>
              <p:spPr>
                <a:xfrm>
                  <a:off x="4273113" y="2399051"/>
                  <a:ext cx="228125" cy="228125"/>
                </a:xfrm>
                <a:prstGeom prst="flowChartConnector">
                  <a:avLst/>
                </a:prstGeom>
                <a:gradFill flip="none" rotWithShape="1">
                  <a:gsLst>
                    <a:gs pos="0">
                      <a:srgbClr val="0070C0"/>
                    </a:gs>
                    <a:gs pos="50000">
                      <a:schemeClr val="accent1">
                        <a:tint val="44500"/>
                        <a:satMod val="160000"/>
                      </a:schemeClr>
                    </a:gs>
                    <a:gs pos="100000">
                      <a:schemeClr val="accent1">
                        <a:tint val="23500"/>
                        <a:satMod val="160000"/>
                      </a:schemeClr>
                    </a:gs>
                  </a:gsLst>
                  <a:lin ang="18900000" scaled="1"/>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209" name="Flussdiagramm: Verbindungsstelle 18"/>
                <p:cNvSpPr>
                  <a:spLocks noChangeAspect="1"/>
                </p:cNvSpPr>
                <p:nvPr/>
              </p:nvSpPr>
              <p:spPr>
                <a:xfrm>
                  <a:off x="4434181" y="2323179"/>
                  <a:ext cx="228125" cy="228125"/>
                </a:xfrm>
                <a:prstGeom prst="flowChartConnector">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6600000" scaled="0"/>
                  <a:tileRect/>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Flussdiagramm: Verbindungsstelle 16"/>
                <p:cNvSpPr>
                  <a:spLocks noChangeAspect="1"/>
                </p:cNvSpPr>
                <p:nvPr/>
              </p:nvSpPr>
              <p:spPr>
                <a:xfrm>
                  <a:off x="4355976" y="2564904"/>
                  <a:ext cx="228125" cy="228125"/>
                </a:xfrm>
                <a:prstGeom prst="flowChartConnector">
                  <a:avLst/>
                </a:prstGeom>
                <a:gradFill flip="none" rotWithShape="1">
                  <a:gsLst>
                    <a:gs pos="0">
                      <a:srgbClr val="FFC000"/>
                    </a:gs>
                    <a:gs pos="45000">
                      <a:srgbClr val="FF7A00"/>
                    </a:gs>
                    <a:gs pos="70000">
                      <a:srgbClr val="FF0300"/>
                    </a:gs>
                    <a:gs pos="100000">
                      <a:srgbClr val="4D0808"/>
                    </a:gs>
                  </a:gsLst>
                  <a:path path="circle">
                    <a:fillToRect l="100000" t="100000"/>
                  </a:path>
                  <a:tileRect r="-100000" b="-100000"/>
                </a:gradFill>
                <a:ln w="3175">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Textfeld 210"/>
                <p:cNvSpPr txBox="1"/>
                <p:nvPr/>
              </p:nvSpPr>
              <p:spPr>
                <a:xfrm>
                  <a:off x="4265861" y="2562131"/>
                  <a:ext cx="432048" cy="2154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CH" sz="800" b="1" dirty="0" smtClean="0">
                      <a:solidFill>
                        <a:srgbClr val="FFFF00"/>
                      </a:solidFill>
                      <a:latin typeface="Times New Roman" pitchFamily="18" charset="0"/>
                      <a:cs typeface="Times New Roman" pitchFamily="18" charset="0"/>
                    </a:rPr>
                    <a:t>CSC</a:t>
                  </a:r>
                  <a:endParaRPr lang="de-DE" sz="800" b="1" dirty="0">
                    <a:solidFill>
                      <a:srgbClr val="FFFF00"/>
                    </a:solidFill>
                    <a:latin typeface="Times New Roman" pitchFamily="18" charset="0"/>
                    <a:cs typeface="Times New Roman" pitchFamily="18" charset="0"/>
                  </a:endParaRPr>
                </a:p>
              </p:txBody>
            </p:sp>
          </p:grpSp>
          <p:pic>
            <p:nvPicPr>
              <p:cNvPr id="195" name="Picture 2" descr="healthy_lung"/>
              <p:cNvPicPr>
                <a:picLocks noChangeAspect="1" noChangeArrowheads="1"/>
              </p:cNvPicPr>
              <p:nvPr/>
            </p:nvPicPr>
            <p:blipFill>
              <a:blip r:embed="rId4" cstate="print">
                <a:lum bright="-10000"/>
              </a:blip>
              <a:srcRect t="26623"/>
              <a:stretch>
                <a:fillRect/>
              </a:stretch>
            </p:blipFill>
            <p:spPr bwMode="auto">
              <a:xfrm>
                <a:off x="7906147" y="4976217"/>
                <a:ext cx="1224136" cy="1097837"/>
              </a:xfrm>
              <a:prstGeom prst="rect">
                <a:avLst/>
              </a:prstGeom>
              <a:noFill/>
              <a:effectLst/>
              <a:scene3d>
                <a:camera prst="orthographicFront"/>
                <a:lightRig rig="threePt" dir="t"/>
              </a:scene3d>
              <a:sp3d>
                <a:bevelB/>
              </a:sp3d>
            </p:spPr>
          </p:pic>
          <p:sp>
            <p:nvSpPr>
              <p:cNvPr id="197" name="Gewitterblitz 196"/>
              <p:cNvSpPr/>
              <p:nvPr/>
            </p:nvSpPr>
            <p:spPr>
              <a:xfrm rot="6303252">
                <a:off x="5068278" y="3146738"/>
                <a:ext cx="719636" cy="583017"/>
              </a:xfrm>
              <a:prstGeom prst="lightningBolt">
                <a:avLst/>
              </a:prstGeom>
              <a:solidFill>
                <a:srgbClr val="FFC000"/>
              </a:solidFill>
              <a:ln w="3175"/>
              <a:effectLst>
                <a:innerShdw blurRad="63500" dist="50800" dir="189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6" name="Ellipse 75"/>
            <p:cNvSpPr/>
            <p:nvPr/>
          </p:nvSpPr>
          <p:spPr>
            <a:xfrm>
              <a:off x="5087640" y="2564904"/>
              <a:ext cx="2088232"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116632"/>
            <a:ext cx="3096344" cy="1251062"/>
          </a:xfrm>
        </p:spPr>
        <p:txBody>
          <a:bodyPr>
            <a:normAutofit/>
          </a:bodyPr>
          <a:lstStyle/>
          <a:p>
            <a:r>
              <a:rPr lang="de-CH" sz="4800" dirty="0" err="1" smtClean="0">
                <a:solidFill>
                  <a:srgbClr val="FFC000"/>
                </a:solidFill>
              </a:rPr>
              <a:t>Our</a:t>
            </a:r>
            <a:r>
              <a:rPr lang="de-CH" sz="4800" dirty="0" smtClean="0">
                <a:solidFill>
                  <a:srgbClr val="FFC000"/>
                </a:solidFill>
              </a:rPr>
              <a:t> </a:t>
            </a:r>
            <a:r>
              <a:rPr lang="de-CH" sz="4800" dirty="0" err="1" smtClean="0">
                <a:solidFill>
                  <a:srgbClr val="FFC000"/>
                </a:solidFill>
              </a:rPr>
              <a:t>goal</a:t>
            </a:r>
            <a:r>
              <a:rPr lang="de-CH" sz="4800" dirty="0" smtClean="0">
                <a:solidFill>
                  <a:srgbClr val="FFC000"/>
                </a:solidFill>
              </a:rPr>
              <a:t>…</a:t>
            </a:r>
            <a:endParaRPr lang="de-DE" sz="4800" dirty="0">
              <a:solidFill>
                <a:srgbClr val="FFC000"/>
              </a:solidFill>
            </a:endParaRPr>
          </a:p>
        </p:txBody>
      </p:sp>
      <p:sp>
        <p:nvSpPr>
          <p:cNvPr id="4" name="Textfeld 3"/>
          <p:cNvSpPr txBox="1"/>
          <p:nvPr/>
        </p:nvSpPr>
        <p:spPr>
          <a:xfrm>
            <a:off x="1331640" y="2564904"/>
            <a:ext cx="6912768" cy="2062103"/>
          </a:xfrm>
          <a:prstGeom prst="rect">
            <a:avLst/>
          </a:prstGeom>
          <a:noFill/>
        </p:spPr>
        <p:txBody>
          <a:bodyPr wrap="square" rtlCol="0">
            <a:spAutoFit/>
          </a:bodyPr>
          <a:lstStyle/>
          <a:p>
            <a:r>
              <a:rPr lang="de-CH" sz="3200" b="1" dirty="0" err="1" smtClean="0">
                <a:solidFill>
                  <a:schemeClr val="tx2"/>
                </a:solidFill>
              </a:rPr>
              <a:t>To</a:t>
            </a:r>
            <a:r>
              <a:rPr lang="de-CH" sz="3200" b="1" dirty="0" smtClean="0">
                <a:solidFill>
                  <a:schemeClr val="tx2"/>
                </a:solidFill>
              </a:rPr>
              <a:t> </a:t>
            </a:r>
            <a:r>
              <a:rPr lang="de-CH" sz="3200" b="1" dirty="0" err="1" smtClean="0">
                <a:solidFill>
                  <a:schemeClr val="tx2"/>
                </a:solidFill>
              </a:rPr>
              <a:t>identify</a:t>
            </a:r>
            <a:r>
              <a:rPr lang="de-CH" sz="3200" b="1" dirty="0" smtClean="0">
                <a:solidFill>
                  <a:schemeClr val="tx2"/>
                </a:solidFill>
              </a:rPr>
              <a:t> </a:t>
            </a:r>
            <a:r>
              <a:rPr lang="de-CH" sz="3200" b="1" dirty="0" err="1" smtClean="0">
                <a:solidFill>
                  <a:schemeClr val="tx2"/>
                </a:solidFill>
              </a:rPr>
              <a:t>cancer</a:t>
            </a:r>
            <a:r>
              <a:rPr lang="de-CH" sz="3200" b="1" dirty="0" smtClean="0">
                <a:solidFill>
                  <a:schemeClr val="tx2"/>
                </a:solidFill>
              </a:rPr>
              <a:t> </a:t>
            </a:r>
            <a:r>
              <a:rPr lang="de-CH" sz="3200" b="1" dirty="0" err="1" smtClean="0">
                <a:solidFill>
                  <a:schemeClr val="tx2"/>
                </a:solidFill>
              </a:rPr>
              <a:t>stem</a:t>
            </a:r>
            <a:r>
              <a:rPr lang="de-CH" sz="3200" b="1" dirty="0" smtClean="0">
                <a:solidFill>
                  <a:schemeClr val="tx2"/>
                </a:solidFill>
              </a:rPr>
              <a:t> </a:t>
            </a:r>
            <a:r>
              <a:rPr lang="de-CH" sz="3200" b="1" dirty="0" err="1" smtClean="0">
                <a:solidFill>
                  <a:schemeClr val="tx2"/>
                </a:solidFill>
              </a:rPr>
              <a:t>cell</a:t>
            </a:r>
            <a:r>
              <a:rPr lang="de-CH" sz="3200" b="1" dirty="0" smtClean="0">
                <a:solidFill>
                  <a:schemeClr val="tx2"/>
                </a:solidFill>
              </a:rPr>
              <a:t> </a:t>
            </a:r>
            <a:r>
              <a:rPr lang="de-CH" sz="3200" b="1" dirty="0" err="1" smtClean="0">
                <a:solidFill>
                  <a:schemeClr val="tx2"/>
                </a:solidFill>
              </a:rPr>
              <a:t>markers</a:t>
            </a:r>
            <a:r>
              <a:rPr lang="de-CH" sz="3200" b="1" dirty="0" smtClean="0">
                <a:solidFill>
                  <a:schemeClr val="tx2"/>
                </a:solidFill>
              </a:rPr>
              <a:t> </a:t>
            </a:r>
            <a:r>
              <a:rPr lang="de-CH" sz="3200" b="1" dirty="0" err="1" smtClean="0">
                <a:solidFill>
                  <a:schemeClr val="tx2"/>
                </a:solidFill>
              </a:rPr>
              <a:t>that</a:t>
            </a:r>
            <a:r>
              <a:rPr lang="de-CH" sz="3200" b="1" dirty="0" smtClean="0">
                <a:solidFill>
                  <a:schemeClr val="tx2"/>
                </a:solidFill>
              </a:rPr>
              <a:t> </a:t>
            </a:r>
            <a:r>
              <a:rPr lang="de-CH" sz="3200" b="1" dirty="0" err="1" smtClean="0">
                <a:solidFill>
                  <a:schemeClr val="tx2"/>
                </a:solidFill>
              </a:rPr>
              <a:t>are</a:t>
            </a:r>
            <a:r>
              <a:rPr lang="de-CH" sz="3200" b="1" dirty="0" smtClean="0">
                <a:solidFill>
                  <a:schemeClr val="tx2"/>
                </a:solidFill>
              </a:rPr>
              <a:t> </a:t>
            </a:r>
            <a:r>
              <a:rPr lang="de-CH" sz="3200" b="1" dirty="0" err="1" smtClean="0">
                <a:solidFill>
                  <a:schemeClr val="tx2"/>
                </a:solidFill>
              </a:rPr>
              <a:t>involved</a:t>
            </a:r>
            <a:r>
              <a:rPr lang="de-CH" sz="3200" b="1" dirty="0" smtClean="0">
                <a:solidFill>
                  <a:schemeClr val="tx2"/>
                </a:solidFill>
              </a:rPr>
              <a:t> in </a:t>
            </a:r>
            <a:r>
              <a:rPr lang="de-CH" sz="3200" b="1" dirty="0" err="1" smtClean="0">
                <a:solidFill>
                  <a:schemeClr val="tx2"/>
                </a:solidFill>
              </a:rPr>
              <a:t>the</a:t>
            </a:r>
            <a:r>
              <a:rPr lang="de-CH" sz="3200" b="1" dirty="0" smtClean="0">
                <a:solidFill>
                  <a:schemeClr val="tx2"/>
                </a:solidFill>
              </a:rPr>
              <a:t> </a:t>
            </a:r>
            <a:r>
              <a:rPr lang="de-CH" sz="3200" b="1" dirty="0" err="1" smtClean="0">
                <a:solidFill>
                  <a:schemeClr val="tx2"/>
                </a:solidFill>
              </a:rPr>
              <a:t>initiation</a:t>
            </a:r>
            <a:r>
              <a:rPr lang="de-CH" sz="3200" b="1" dirty="0" smtClean="0">
                <a:solidFill>
                  <a:schemeClr val="tx2"/>
                </a:solidFill>
              </a:rPr>
              <a:t>, </a:t>
            </a:r>
            <a:r>
              <a:rPr lang="de-CH" sz="3200" b="1" dirty="0" err="1" smtClean="0">
                <a:solidFill>
                  <a:schemeClr val="tx2"/>
                </a:solidFill>
              </a:rPr>
              <a:t>progress</a:t>
            </a:r>
            <a:r>
              <a:rPr lang="de-CH" sz="3200" b="1" dirty="0" smtClean="0">
                <a:solidFill>
                  <a:schemeClr val="tx2"/>
                </a:solidFill>
              </a:rPr>
              <a:t> </a:t>
            </a:r>
            <a:r>
              <a:rPr lang="de-CH" sz="3200" b="1" dirty="0" err="1" smtClean="0">
                <a:solidFill>
                  <a:schemeClr val="tx2"/>
                </a:solidFill>
              </a:rPr>
              <a:t>and</a:t>
            </a:r>
            <a:r>
              <a:rPr lang="de-CH" sz="3200" b="1" dirty="0" smtClean="0">
                <a:solidFill>
                  <a:schemeClr val="tx2"/>
                </a:solidFill>
              </a:rPr>
              <a:t> </a:t>
            </a:r>
            <a:r>
              <a:rPr lang="de-CH" sz="3200" b="1" dirty="0" err="1" smtClean="0">
                <a:solidFill>
                  <a:schemeClr val="tx2"/>
                </a:solidFill>
              </a:rPr>
              <a:t>drug</a:t>
            </a:r>
            <a:r>
              <a:rPr lang="de-CH" sz="3200" b="1" dirty="0" smtClean="0">
                <a:solidFill>
                  <a:schemeClr val="tx2"/>
                </a:solidFill>
              </a:rPr>
              <a:t> </a:t>
            </a:r>
            <a:r>
              <a:rPr lang="de-CH" sz="3200" b="1" dirty="0" err="1" smtClean="0">
                <a:solidFill>
                  <a:schemeClr val="tx2"/>
                </a:solidFill>
              </a:rPr>
              <a:t>resistance</a:t>
            </a:r>
            <a:r>
              <a:rPr lang="de-CH" sz="3200" b="1" dirty="0" smtClean="0">
                <a:solidFill>
                  <a:schemeClr val="tx2"/>
                </a:solidFill>
              </a:rPr>
              <a:t> in </a:t>
            </a:r>
            <a:r>
              <a:rPr lang="de-CH" sz="3200" b="1" dirty="0" err="1" smtClean="0">
                <a:solidFill>
                  <a:schemeClr val="tx2"/>
                </a:solidFill>
              </a:rPr>
              <a:t>lung</a:t>
            </a:r>
            <a:r>
              <a:rPr lang="de-CH" sz="3200" b="1" dirty="0" smtClean="0">
                <a:solidFill>
                  <a:schemeClr val="tx2"/>
                </a:solidFill>
              </a:rPr>
              <a:t> </a:t>
            </a:r>
            <a:r>
              <a:rPr lang="de-CH" sz="3200" b="1" dirty="0" err="1" smtClean="0">
                <a:solidFill>
                  <a:schemeClr val="tx2"/>
                </a:solidFill>
              </a:rPr>
              <a:t>cancers</a:t>
            </a:r>
            <a:r>
              <a:rPr lang="de-CH" sz="3200" b="1" dirty="0" smtClean="0">
                <a:solidFill>
                  <a:schemeClr val="tx2"/>
                </a:solidFill>
              </a:rPr>
              <a:t>.</a:t>
            </a:r>
            <a:endParaRPr lang="de-DE" sz="3200" b="1"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CH" dirty="0" err="1" smtClean="0">
                <a:solidFill>
                  <a:srgbClr val="FFC819"/>
                </a:solidFill>
              </a:rPr>
              <a:t>Increased</a:t>
            </a:r>
            <a:r>
              <a:rPr lang="de-CH" dirty="0" smtClean="0">
                <a:solidFill>
                  <a:srgbClr val="FFC819"/>
                </a:solidFill>
              </a:rPr>
              <a:t> OCT4B </a:t>
            </a:r>
            <a:r>
              <a:rPr lang="de-CH" dirty="0" err="1" smtClean="0">
                <a:solidFill>
                  <a:srgbClr val="FFC819"/>
                </a:solidFill>
              </a:rPr>
              <a:t>levels</a:t>
            </a:r>
            <a:r>
              <a:rPr lang="de-CH" dirty="0" smtClean="0">
                <a:solidFill>
                  <a:srgbClr val="FFC819"/>
                </a:solidFill>
              </a:rPr>
              <a:t> in </a:t>
            </a:r>
            <a:r>
              <a:rPr lang="de-CH" dirty="0" err="1" smtClean="0">
                <a:solidFill>
                  <a:srgbClr val="FFC819"/>
                </a:solidFill>
              </a:rPr>
              <a:t>lung</a:t>
            </a:r>
            <a:r>
              <a:rPr lang="de-CH" dirty="0" smtClean="0">
                <a:solidFill>
                  <a:srgbClr val="FFC819"/>
                </a:solidFill>
              </a:rPr>
              <a:t> </a:t>
            </a:r>
            <a:r>
              <a:rPr lang="de-CH" dirty="0" err="1" smtClean="0">
                <a:solidFill>
                  <a:srgbClr val="FFC819"/>
                </a:solidFill>
              </a:rPr>
              <a:t>tumor</a:t>
            </a:r>
            <a:r>
              <a:rPr lang="de-CH" dirty="0" smtClean="0">
                <a:solidFill>
                  <a:srgbClr val="FFC819"/>
                </a:solidFill>
              </a:rPr>
              <a:t> </a:t>
            </a:r>
            <a:r>
              <a:rPr lang="de-CH" dirty="0" err="1" smtClean="0">
                <a:solidFill>
                  <a:srgbClr val="FFC819"/>
                </a:solidFill>
              </a:rPr>
              <a:t>tissues</a:t>
            </a:r>
            <a:endParaRPr lang="de-DE" dirty="0">
              <a:solidFill>
                <a:srgbClr val="FFC819"/>
              </a:solidFill>
            </a:endParaRPr>
          </a:p>
        </p:txBody>
      </p:sp>
      <p:grpSp>
        <p:nvGrpSpPr>
          <p:cNvPr id="27" name="Gruppieren 26"/>
          <p:cNvGrpSpPr/>
          <p:nvPr/>
        </p:nvGrpSpPr>
        <p:grpSpPr>
          <a:xfrm>
            <a:off x="2267744" y="1628800"/>
            <a:ext cx="4464496" cy="2002274"/>
            <a:chOff x="2195736" y="2905894"/>
            <a:chExt cx="4464496" cy="2002274"/>
          </a:xfrm>
        </p:grpSpPr>
        <p:pic>
          <p:nvPicPr>
            <p:cNvPr id="1026" name="Picture 2" descr="http://www.nephrology-uni-kiel.com/typo3temp/pics/Apoptosis_02_72ebef437a.jpg"/>
            <p:cNvPicPr>
              <a:picLocks noChangeAspect="1" noChangeArrowheads="1"/>
            </p:cNvPicPr>
            <p:nvPr/>
          </p:nvPicPr>
          <p:blipFill>
            <a:blip r:embed="rId2" cstate="print"/>
            <a:srcRect l="49153" t="2378" b="8296"/>
            <a:stretch>
              <a:fillRect/>
            </a:stretch>
          </p:blipFill>
          <p:spPr bwMode="auto">
            <a:xfrm>
              <a:off x="5004048" y="2905894"/>
              <a:ext cx="1440160" cy="1644510"/>
            </a:xfrm>
            <a:prstGeom prst="rect">
              <a:avLst/>
            </a:prstGeom>
            <a:noFill/>
          </p:spPr>
        </p:pic>
        <p:grpSp>
          <p:nvGrpSpPr>
            <p:cNvPr id="18" name="Gruppieren 17"/>
            <p:cNvGrpSpPr/>
            <p:nvPr/>
          </p:nvGrpSpPr>
          <p:grpSpPr>
            <a:xfrm>
              <a:off x="2195736" y="2924944"/>
              <a:ext cx="1705871" cy="1588206"/>
              <a:chOff x="971600" y="2780928"/>
              <a:chExt cx="1656185" cy="1541948"/>
            </a:xfrm>
          </p:grpSpPr>
          <p:pic>
            <p:nvPicPr>
              <p:cNvPr id="4" name="Picture 2" descr="http://www.nephrology-uni-kiel.com/typo3temp/pics/Apoptosis_02_72ebef437a.jpg"/>
              <p:cNvPicPr>
                <a:picLocks noChangeAspect="1" noChangeArrowheads="1"/>
              </p:cNvPicPr>
              <p:nvPr/>
            </p:nvPicPr>
            <p:blipFill>
              <a:blip r:embed="rId2" cstate="print"/>
              <a:srcRect t="26076" r="50847" b="3520"/>
              <a:stretch>
                <a:fillRect/>
              </a:stretch>
            </p:blipFill>
            <p:spPr bwMode="auto">
              <a:xfrm>
                <a:off x="971600" y="2780928"/>
                <a:ext cx="1656185" cy="1541948"/>
              </a:xfrm>
              <a:prstGeom prst="rect">
                <a:avLst/>
              </a:prstGeom>
              <a:noFill/>
            </p:spPr>
          </p:pic>
          <p:grpSp>
            <p:nvGrpSpPr>
              <p:cNvPr id="17" name="Gruppieren 16"/>
              <p:cNvGrpSpPr/>
              <p:nvPr/>
            </p:nvGrpSpPr>
            <p:grpSpPr>
              <a:xfrm>
                <a:off x="1155725" y="3212976"/>
                <a:ext cx="1282146" cy="648000"/>
                <a:chOff x="2267746" y="5085186"/>
                <a:chExt cx="1282146" cy="648000"/>
              </a:xfrm>
            </p:grpSpPr>
            <p:sp>
              <p:nvSpPr>
                <p:cNvPr id="16" name="Ellipse 15"/>
                <p:cNvSpPr/>
                <p:nvPr/>
              </p:nvSpPr>
              <p:spPr>
                <a:xfrm>
                  <a:off x="2267746" y="5085186"/>
                  <a:ext cx="1245018" cy="648000"/>
                </a:xfrm>
                <a:prstGeom prst="ellipse">
                  <a:avLst/>
                </a:prstGeom>
                <a:gradFill>
                  <a:gsLst>
                    <a:gs pos="0">
                      <a:srgbClr val="FFEFD1"/>
                    </a:gs>
                    <a:gs pos="64999">
                      <a:srgbClr val="F0EBD5"/>
                    </a:gs>
                    <a:gs pos="100000">
                      <a:srgbClr val="D1C39F"/>
                    </a:gs>
                  </a:gsLst>
                  <a:lin ang="5400000" scaled="0"/>
                </a:gradFill>
                <a:ln>
                  <a:solidFill>
                    <a:schemeClr val="accent2">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10"/>
                <p:cNvCxnSpPr/>
                <p:nvPr/>
              </p:nvCxnSpPr>
              <p:spPr>
                <a:xfrm flipV="1">
                  <a:off x="2627784" y="5210357"/>
                  <a:ext cx="0" cy="432000"/>
                </a:xfrm>
                <a:prstGeom prst="line">
                  <a:avLst/>
                </a:prstGeom>
                <a:ln w="38100">
                  <a:solidFill>
                    <a:srgbClr val="00339A"/>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685796" y="5239833"/>
                  <a:ext cx="864096" cy="338554"/>
                </a:xfrm>
                <a:prstGeom prst="rect">
                  <a:avLst/>
                </a:prstGeom>
                <a:noFill/>
              </p:spPr>
              <p:txBody>
                <a:bodyPr wrap="square" rtlCol="0">
                  <a:spAutoFit/>
                </a:bodyPr>
                <a:lstStyle/>
                <a:p>
                  <a:r>
                    <a:rPr lang="de-CH" sz="1600" b="1" dirty="0" smtClean="0">
                      <a:solidFill>
                        <a:srgbClr val="00339A"/>
                      </a:solidFill>
                      <a:cs typeface="Aharoni" pitchFamily="2" charset="-79"/>
                    </a:rPr>
                    <a:t>OCT4B</a:t>
                  </a:r>
                  <a:endParaRPr lang="de-DE" sz="1600" b="1" dirty="0">
                    <a:solidFill>
                      <a:srgbClr val="00339A"/>
                    </a:solidFill>
                    <a:cs typeface="Aharoni" pitchFamily="2" charset="-79"/>
                  </a:endParaRPr>
                </a:p>
              </p:txBody>
            </p:sp>
          </p:grpSp>
        </p:grpSp>
        <p:grpSp>
          <p:nvGrpSpPr>
            <p:cNvPr id="23" name="Gruppieren 22"/>
            <p:cNvGrpSpPr/>
            <p:nvPr/>
          </p:nvGrpSpPr>
          <p:grpSpPr>
            <a:xfrm>
              <a:off x="3771095" y="3479742"/>
              <a:ext cx="880291" cy="504056"/>
              <a:chOff x="3962489" y="3479742"/>
              <a:chExt cx="880291" cy="504056"/>
            </a:xfrm>
          </p:grpSpPr>
          <p:cxnSp>
            <p:nvCxnSpPr>
              <p:cNvPr id="20" name="Gerade Verbindung 19"/>
              <p:cNvCxnSpPr/>
              <p:nvPr/>
            </p:nvCxnSpPr>
            <p:spPr>
              <a:xfrm>
                <a:off x="3962489" y="3717032"/>
                <a:ext cx="864000" cy="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842780" y="3479742"/>
                <a:ext cx="0" cy="504056"/>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24" name="Textfeld 23"/>
            <p:cNvSpPr txBox="1"/>
            <p:nvPr/>
          </p:nvSpPr>
          <p:spPr>
            <a:xfrm>
              <a:off x="5004048" y="4538836"/>
              <a:ext cx="1656184" cy="369332"/>
            </a:xfrm>
            <a:prstGeom prst="rect">
              <a:avLst/>
            </a:prstGeom>
            <a:noFill/>
          </p:spPr>
          <p:txBody>
            <a:bodyPr wrap="square" rtlCol="0">
              <a:spAutoFit/>
            </a:bodyPr>
            <a:lstStyle/>
            <a:p>
              <a:r>
                <a:rPr lang="de-CH" dirty="0" err="1" smtClean="0"/>
                <a:t>Apoptotic</a:t>
              </a:r>
              <a:r>
                <a:rPr lang="de-CH" dirty="0" smtClean="0"/>
                <a:t> </a:t>
              </a:r>
              <a:r>
                <a:rPr lang="de-CH" dirty="0" err="1" smtClean="0"/>
                <a:t>cell</a:t>
              </a:r>
              <a:endParaRPr lang="de-DE" dirty="0"/>
            </a:p>
          </p:txBody>
        </p:sp>
        <p:sp>
          <p:nvSpPr>
            <p:cNvPr id="25" name="Textfeld 24"/>
            <p:cNvSpPr txBox="1"/>
            <p:nvPr/>
          </p:nvSpPr>
          <p:spPr>
            <a:xfrm>
              <a:off x="2483768" y="4528170"/>
              <a:ext cx="1296144" cy="369332"/>
            </a:xfrm>
            <a:prstGeom prst="rect">
              <a:avLst/>
            </a:prstGeom>
            <a:noFill/>
          </p:spPr>
          <p:txBody>
            <a:bodyPr wrap="square" rtlCol="0">
              <a:spAutoFit/>
            </a:bodyPr>
            <a:lstStyle/>
            <a:p>
              <a:r>
                <a:rPr lang="de-CH" dirty="0" smtClean="0"/>
                <a:t>Normal </a:t>
              </a:r>
              <a:r>
                <a:rPr lang="de-CH" dirty="0" err="1" smtClean="0"/>
                <a:t>cell</a:t>
              </a:r>
              <a:endParaRPr lang="de-DE" dirty="0"/>
            </a:p>
          </p:txBody>
        </p:sp>
      </p:grpSp>
      <p:sp>
        <p:nvSpPr>
          <p:cNvPr id="28" name="Rechteck 27"/>
          <p:cNvSpPr/>
          <p:nvPr/>
        </p:nvSpPr>
        <p:spPr>
          <a:xfrm>
            <a:off x="0" y="6525344"/>
            <a:ext cx="3384376" cy="276999"/>
          </a:xfrm>
          <a:prstGeom prst="rect">
            <a:avLst/>
          </a:prstGeom>
        </p:spPr>
        <p:txBody>
          <a:bodyPr wrap="square">
            <a:spAutoFit/>
          </a:bodyPr>
          <a:lstStyle/>
          <a:p>
            <a:r>
              <a:rPr lang="de-CH" sz="1200" b="1" dirty="0" smtClean="0">
                <a:solidFill>
                  <a:schemeClr val="tx2"/>
                </a:solidFill>
              </a:rPr>
              <a:t>OCT4B </a:t>
            </a:r>
            <a:r>
              <a:rPr lang="de-CH" sz="1200" dirty="0" smtClean="0">
                <a:solidFill>
                  <a:schemeClr val="tx2"/>
                </a:solidFill>
              </a:rPr>
              <a:t>– </a:t>
            </a:r>
            <a:r>
              <a:rPr lang="de-CH" sz="1200" dirty="0" err="1" smtClean="0">
                <a:solidFill>
                  <a:schemeClr val="tx2"/>
                </a:solidFill>
              </a:rPr>
              <a:t>octamer-binding</a:t>
            </a:r>
            <a:r>
              <a:rPr lang="de-CH" sz="1200" dirty="0" smtClean="0">
                <a:solidFill>
                  <a:schemeClr val="tx2"/>
                </a:solidFill>
              </a:rPr>
              <a:t> </a:t>
            </a:r>
            <a:r>
              <a:rPr lang="de-CH" sz="1200" dirty="0" err="1" smtClean="0">
                <a:solidFill>
                  <a:schemeClr val="tx2"/>
                </a:solidFill>
              </a:rPr>
              <a:t>transcription</a:t>
            </a:r>
            <a:r>
              <a:rPr lang="de-CH" sz="1200" dirty="0" smtClean="0">
                <a:solidFill>
                  <a:schemeClr val="tx2"/>
                </a:solidFill>
              </a:rPr>
              <a:t> </a:t>
            </a:r>
            <a:r>
              <a:rPr lang="de-CH" sz="1200" dirty="0" err="1" smtClean="0">
                <a:solidFill>
                  <a:schemeClr val="tx2"/>
                </a:solidFill>
              </a:rPr>
              <a:t>factor</a:t>
            </a:r>
            <a:r>
              <a:rPr lang="de-CH" sz="1200" dirty="0" smtClean="0">
                <a:solidFill>
                  <a:schemeClr val="tx2"/>
                </a:solidFill>
              </a:rPr>
              <a:t> 4B</a:t>
            </a:r>
          </a:p>
        </p:txBody>
      </p:sp>
      <p:sp>
        <p:nvSpPr>
          <p:cNvPr id="33" name="Rechteck 32"/>
          <p:cNvSpPr/>
          <p:nvPr/>
        </p:nvSpPr>
        <p:spPr>
          <a:xfrm>
            <a:off x="6155160" y="6485274"/>
            <a:ext cx="2988840" cy="400110"/>
          </a:xfrm>
          <a:prstGeom prst="rect">
            <a:avLst/>
          </a:prstGeom>
          <a:ln>
            <a:noFill/>
          </a:ln>
        </p:spPr>
        <p:txBody>
          <a:bodyPr wrap="square">
            <a:spAutoFit/>
          </a:bodyPr>
          <a:lstStyle/>
          <a:p>
            <a:r>
              <a:rPr lang="en-US" sz="1000" dirty="0" err="1" smtClean="0">
                <a:solidFill>
                  <a:schemeClr val="tx2"/>
                </a:solidFill>
              </a:rPr>
              <a:t>Karoubi</a:t>
            </a:r>
            <a:r>
              <a:rPr lang="en-US" sz="1000" dirty="0" smtClean="0">
                <a:solidFill>
                  <a:schemeClr val="tx2"/>
                </a:solidFill>
              </a:rPr>
              <a:t> G, Cortes-Dericks L et al. Journal of Surgical Oncology. 11/2010; 102(6):689 - 698. </a:t>
            </a:r>
            <a:endParaRPr lang="de-DE" sz="1000" dirty="0">
              <a:solidFill>
                <a:schemeClr val="tx2"/>
              </a:solidFill>
            </a:endParaRPr>
          </a:p>
        </p:txBody>
      </p:sp>
      <p:grpSp>
        <p:nvGrpSpPr>
          <p:cNvPr id="70" name="Gruppieren 69"/>
          <p:cNvGrpSpPr/>
          <p:nvPr/>
        </p:nvGrpSpPr>
        <p:grpSpPr>
          <a:xfrm>
            <a:off x="1755737" y="3645024"/>
            <a:ext cx="6190248" cy="2576984"/>
            <a:chOff x="1755737" y="3645024"/>
            <a:chExt cx="6190248" cy="2576984"/>
          </a:xfrm>
        </p:grpSpPr>
        <p:grpSp>
          <p:nvGrpSpPr>
            <p:cNvPr id="69" name="Gruppieren 68"/>
            <p:cNvGrpSpPr/>
            <p:nvPr/>
          </p:nvGrpSpPr>
          <p:grpSpPr>
            <a:xfrm>
              <a:off x="1755737" y="3645024"/>
              <a:ext cx="3105633" cy="2576984"/>
              <a:chOff x="1755737" y="3645024"/>
              <a:chExt cx="3105633" cy="2576984"/>
            </a:xfrm>
          </p:grpSpPr>
          <p:grpSp>
            <p:nvGrpSpPr>
              <p:cNvPr id="44" name="Gruppieren 43"/>
              <p:cNvGrpSpPr/>
              <p:nvPr/>
            </p:nvGrpSpPr>
            <p:grpSpPr>
              <a:xfrm>
                <a:off x="1763688" y="3645024"/>
                <a:ext cx="3097682" cy="2576984"/>
                <a:chOff x="1763688" y="3662564"/>
                <a:chExt cx="3097682" cy="2576984"/>
              </a:xfrm>
            </p:grpSpPr>
            <p:pic>
              <p:nvPicPr>
                <p:cNvPr id="26" name="Picture 2"/>
                <p:cNvPicPr>
                  <a:picLocks noChangeAspect="1" noChangeArrowheads="1"/>
                </p:cNvPicPr>
                <p:nvPr/>
              </p:nvPicPr>
              <p:blipFill>
                <a:blip r:embed="rId3" cstate="print">
                  <a:lum/>
                </a:blip>
                <a:srcRect l="1893" t="1888" r="8073" b="4693"/>
                <a:stretch>
                  <a:fillRect/>
                </a:stretch>
              </p:blipFill>
              <p:spPr bwMode="auto">
                <a:xfrm>
                  <a:off x="1763688" y="3662564"/>
                  <a:ext cx="2458664" cy="2358724"/>
                </a:xfrm>
                <a:prstGeom prst="rect">
                  <a:avLst/>
                </a:prstGeom>
                <a:noFill/>
                <a:ln w="9525">
                  <a:noFill/>
                  <a:miter lim="800000"/>
                  <a:headEnd/>
                  <a:tailEnd/>
                </a:ln>
              </p:spPr>
            </p:pic>
            <p:sp>
              <p:nvSpPr>
                <p:cNvPr id="29" name="Rechteck 28"/>
                <p:cNvSpPr/>
                <p:nvPr/>
              </p:nvSpPr>
              <p:spPr>
                <a:xfrm>
                  <a:off x="3347864" y="5773011"/>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3347864" y="5773011"/>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3349202" y="5685186"/>
                  <a:ext cx="1512168" cy="553998"/>
                </a:xfrm>
                <a:prstGeom prst="rect">
                  <a:avLst/>
                </a:prstGeom>
                <a:noFill/>
              </p:spPr>
              <p:txBody>
                <a:bodyPr wrap="square" rtlCol="0">
                  <a:spAutoFit/>
                </a:bodyPr>
                <a:lstStyle/>
                <a:p>
                  <a:r>
                    <a:rPr lang="de-CH" sz="1000" b="1" dirty="0" smtClean="0">
                      <a:solidFill>
                        <a:schemeClr val="tx2"/>
                      </a:solidFill>
                    </a:rPr>
                    <a:t>Lung </a:t>
                  </a:r>
                </a:p>
                <a:p>
                  <a:r>
                    <a:rPr lang="de-CH" sz="1000" b="1" dirty="0" err="1" smtClean="0">
                      <a:solidFill>
                        <a:schemeClr val="tx2"/>
                      </a:solidFill>
                    </a:rPr>
                    <a:t>adenocarcinoma-derived</a:t>
                  </a:r>
                  <a:r>
                    <a:rPr lang="de-CH" sz="1000" b="1" dirty="0" smtClean="0">
                      <a:solidFill>
                        <a:schemeClr val="tx2"/>
                      </a:solidFill>
                    </a:rPr>
                    <a:t> </a:t>
                  </a:r>
                  <a:r>
                    <a:rPr lang="de-CH" sz="1000" b="1" dirty="0" err="1" smtClean="0">
                      <a:solidFill>
                        <a:schemeClr val="tx2"/>
                      </a:solidFill>
                    </a:rPr>
                    <a:t>cell</a:t>
                  </a:r>
                  <a:r>
                    <a:rPr lang="de-CH" sz="1000" b="1" dirty="0" smtClean="0">
                      <a:solidFill>
                        <a:schemeClr val="tx2"/>
                      </a:solidFill>
                    </a:rPr>
                    <a:t> </a:t>
                  </a:r>
                  <a:r>
                    <a:rPr lang="de-CH" sz="1000" b="1" dirty="0" err="1" smtClean="0">
                      <a:solidFill>
                        <a:schemeClr val="tx2"/>
                      </a:solidFill>
                    </a:rPr>
                    <a:t>cultures</a:t>
                  </a:r>
                  <a:endParaRPr lang="de-DE" sz="1000" b="1" dirty="0">
                    <a:solidFill>
                      <a:schemeClr val="tx2"/>
                    </a:solidFill>
                  </a:endParaRPr>
                </a:p>
              </p:txBody>
            </p:sp>
            <p:sp>
              <p:nvSpPr>
                <p:cNvPr id="37" name="Rechteck 36"/>
                <p:cNvSpPr/>
                <p:nvPr/>
              </p:nvSpPr>
              <p:spPr>
                <a:xfrm>
                  <a:off x="2365921" y="5787213"/>
                  <a:ext cx="91753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2483768" y="5685550"/>
                  <a:ext cx="936104" cy="553998"/>
                </a:xfrm>
                <a:prstGeom prst="rect">
                  <a:avLst/>
                </a:prstGeom>
                <a:noFill/>
              </p:spPr>
              <p:txBody>
                <a:bodyPr wrap="square" rtlCol="0">
                  <a:spAutoFit/>
                </a:bodyPr>
                <a:lstStyle/>
                <a:p>
                  <a:r>
                    <a:rPr lang="de-CH" sz="1000" b="1" dirty="0" smtClean="0">
                      <a:solidFill>
                        <a:schemeClr val="tx2"/>
                      </a:solidFill>
                    </a:rPr>
                    <a:t>Normal </a:t>
                  </a:r>
                </a:p>
                <a:p>
                  <a:r>
                    <a:rPr lang="de-CH" sz="1000" b="1" dirty="0" err="1" smtClean="0">
                      <a:solidFill>
                        <a:schemeClr val="tx2"/>
                      </a:solidFill>
                    </a:rPr>
                    <a:t>cell</a:t>
                  </a:r>
                  <a:r>
                    <a:rPr lang="de-CH" sz="1000" b="1" dirty="0" smtClean="0">
                      <a:solidFill>
                        <a:schemeClr val="tx2"/>
                      </a:solidFill>
                    </a:rPr>
                    <a:t> </a:t>
                  </a:r>
                  <a:r>
                    <a:rPr lang="de-CH" sz="1000" b="1" dirty="0" err="1" smtClean="0">
                      <a:solidFill>
                        <a:schemeClr val="tx2"/>
                      </a:solidFill>
                    </a:rPr>
                    <a:t>cultures</a:t>
                  </a:r>
                  <a:endParaRPr lang="de-CH" sz="1000" b="1" dirty="0" smtClean="0">
                    <a:solidFill>
                      <a:schemeClr val="tx2"/>
                    </a:solidFill>
                  </a:endParaRPr>
                </a:p>
                <a:p>
                  <a:endParaRPr lang="de-DE" sz="1000" b="1" dirty="0">
                    <a:solidFill>
                      <a:schemeClr val="tx2"/>
                    </a:solidFill>
                  </a:endParaRPr>
                </a:p>
              </p:txBody>
            </p:sp>
          </p:grpSp>
          <p:grpSp>
            <p:nvGrpSpPr>
              <p:cNvPr id="47" name="Gruppieren 46"/>
              <p:cNvGrpSpPr/>
              <p:nvPr/>
            </p:nvGrpSpPr>
            <p:grpSpPr>
              <a:xfrm>
                <a:off x="1755737" y="3645024"/>
                <a:ext cx="288032" cy="2088232"/>
                <a:chOff x="1755737" y="3645024"/>
                <a:chExt cx="288032" cy="2088232"/>
              </a:xfrm>
            </p:grpSpPr>
            <p:sp>
              <p:nvSpPr>
                <p:cNvPr id="46" name="Rechteck 45"/>
                <p:cNvSpPr/>
                <p:nvPr/>
              </p:nvSpPr>
              <p:spPr>
                <a:xfrm>
                  <a:off x="1755737" y="3933056"/>
                  <a:ext cx="288032"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rot="16200000">
                  <a:off x="882534" y="4526178"/>
                  <a:ext cx="2016224" cy="253916"/>
                </a:xfrm>
                <a:prstGeom prst="rect">
                  <a:avLst/>
                </a:prstGeom>
                <a:noFill/>
              </p:spPr>
              <p:txBody>
                <a:bodyPr wrap="square" rtlCol="0">
                  <a:spAutoFit/>
                </a:bodyPr>
                <a:lstStyle/>
                <a:p>
                  <a:r>
                    <a:rPr lang="de-CH" sz="1050" b="1" dirty="0" smtClean="0">
                      <a:solidFill>
                        <a:schemeClr val="tx2"/>
                      </a:solidFill>
                    </a:rPr>
                    <a:t>Relative </a:t>
                  </a:r>
                  <a:r>
                    <a:rPr lang="de-CH" sz="1050" b="1" dirty="0" err="1" smtClean="0">
                      <a:solidFill>
                        <a:schemeClr val="tx2"/>
                      </a:solidFill>
                    </a:rPr>
                    <a:t>expression</a:t>
                  </a:r>
                  <a:r>
                    <a:rPr lang="de-CH" sz="1050" b="1" dirty="0" smtClean="0">
                      <a:solidFill>
                        <a:schemeClr val="tx2"/>
                      </a:solidFill>
                    </a:rPr>
                    <a:t> </a:t>
                  </a:r>
                  <a:r>
                    <a:rPr lang="de-CH" sz="1050" b="1" dirty="0" err="1" smtClean="0">
                      <a:solidFill>
                        <a:schemeClr val="tx2"/>
                      </a:solidFill>
                    </a:rPr>
                    <a:t>of</a:t>
                  </a:r>
                  <a:r>
                    <a:rPr lang="de-CH" sz="1050" b="1" dirty="0" smtClean="0">
                      <a:solidFill>
                        <a:schemeClr val="tx2"/>
                      </a:solidFill>
                    </a:rPr>
                    <a:t> OCT4B</a:t>
                  </a:r>
                  <a:endParaRPr lang="de-DE" sz="1050" b="1" dirty="0">
                    <a:solidFill>
                      <a:schemeClr val="tx2"/>
                    </a:solidFill>
                  </a:endParaRPr>
                </a:p>
              </p:txBody>
            </p:sp>
          </p:grpSp>
        </p:grpSp>
        <p:grpSp>
          <p:nvGrpSpPr>
            <p:cNvPr id="66" name="Gruppieren 65"/>
            <p:cNvGrpSpPr/>
            <p:nvPr/>
          </p:nvGrpSpPr>
          <p:grpSpPr>
            <a:xfrm>
              <a:off x="4427984" y="3653873"/>
              <a:ext cx="3518001" cy="2512477"/>
              <a:chOff x="4427984" y="3653873"/>
              <a:chExt cx="3518001" cy="2512477"/>
            </a:xfrm>
          </p:grpSpPr>
          <p:grpSp>
            <p:nvGrpSpPr>
              <p:cNvPr id="50" name="Gruppieren 49"/>
              <p:cNvGrpSpPr/>
              <p:nvPr/>
            </p:nvGrpSpPr>
            <p:grpSpPr>
              <a:xfrm>
                <a:off x="4427984" y="3861048"/>
                <a:ext cx="3518001" cy="2305302"/>
                <a:chOff x="4438375" y="3878589"/>
                <a:chExt cx="3518001" cy="2305302"/>
              </a:xfrm>
            </p:grpSpPr>
            <p:pic>
              <p:nvPicPr>
                <p:cNvPr id="1027" name="Picture 3"/>
                <p:cNvPicPr>
                  <a:picLocks noChangeAspect="1" noChangeArrowheads="1"/>
                </p:cNvPicPr>
                <p:nvPr/>
              </p:nvPicPr>
              <p:blipFill>
                <a:blip r:embed="rId4" cstate="print"/>
                <a:srcRect l="7401" t="14466" r="3785" b="6271"/>
                <a:stretch>
                  <a:fillRect/>
                </a:stretch>
              </p:blipFill>
              <p:spPr bwMode="auto">
                <a:xfrm>
                  <a:off x="4438375" y="3878589"/>
                  <a:ext cx="3032236" cy="1998508"/>
                </a:xfrm>
                <a:prstGeom prst="rect">
                  <a:avLst/>
                </a:prstGeom>
                <a:noFill/>
                <a:ln w="9525">
                  <a:noFill/>
                  <a:miter lim="800000"/>
                  <a:headEnd/>
                  <a:tailEnd/>
                </a:ln>
              </p:spPr>
            </p:pic>
            <p:sp>
              <p:nvSpPr>
                <p:cNvPr id="31" name="Rechteck 30"/>
                <p:cNvSpPr/>
                <p:nvPr/>
              </p:nvSpPr>
              <p:spPr>
                <a:xfrm>
                  <a:off x="6445370" y="5701070"/>
                  <a:ext cx="91753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5220072" y="5701452"/>
                  <a:ext cx="91753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p:cNvSpPr txBox="1"/>
                <p:nvPr/>
              </p:nvSpPr>
              <p:spPr>
                <a:xfrm>
                  <a:off x="5436096" y="5629893"/>
                  <a:ext cx="648072" cy="553998"/>
                </a:xfrm>
                <a:prstGeom prst="rect">
                  <a:avLst/>
                </a:prstGeom>
                <a:noFill/>
              </p:spPr>
              <p:txBody>
                <a:bodyPr wrap="square" rtlCol="0">
                  <a:spAutoFit/>
                </a:bodyPr>
                <a:lstStyle/>
                <a:p>
                  <a:r>
                    <a:rPr lang="de-CH" sz="1000" b="1" dirty="0" smtClean="0">
                      <a:solidFill>
                        <a:schemeClr val="tx2"/>
                      </a:solidFill>
                    </a:rPr>
                    <a:t>Normal </a:t>
                  </a:r>
                </a:p>
                <a:p>
                  <a:r>
                    <a:rPr lang="de-CH" sz="1000" b="1" dirty="0" err="1" smtClean="0">
                      <a:solidFill>
                        <a:schemeClr val="tx2"/>
                      </a:solidFill>
                    </a:rPr>
                    <a:t>tissues</a:t>
                  </a:r>
                  <a:endParaRPr lang="de-CH" sz="1000" b="1" dirty="0" smtClean="0">
                    <a:solidFill>
                      <a:schemeClr val="tx2"/>
                    </a:solidFill>
                  </a:endParaRPr>
                </a:p>
                <a:p>
                  <a:endParaRPr lang="de-DE" sz="1000" b="1" dirty="0">
                    <a:solidFill>
                      <a:schemeClr val="tx2"/>
                    </a:solidFill>
                  </a:endParaRPr>
                </a:p>
              </p:txBody>
            </p:sp>
            <p:sp>
              <p:nvSpPr>
                <p:cNvPr id="42" name="Textfeld 41"/>
                <p:cNvSpPr txBox="1"/>
                <p:nvPr/>
              </p:nvSpPr>
              <p:spPr>
                <a:xfrm>
                  <a:off x="6444208" y="5629893"/>
                  <a:ext cx="1512168" cy="400110"/>
                </a:xfrm>
                <a:prstGeom prst="rect">
                  <a:avLst/>
                </a:prstGeom>
                <a:noFill/>
              </p:spPr>
              <p:txBody>
                <a:bodyPr wrap="square" rtlCol="0">
                  <a:spAutoFit/>
                </a:bodyPr>
                <a:lstStyle/>
                <a:p>
                  <a:r>
                    <a:rPr lang="de-CH" sz="1000" b="1" dirty="0" smtClean="0">
                      <a:solidFill>
                        <a:schemeClr val="tx2"/>
                      </a:solidFill>
                    </a:rPr>
                    <a:t>Lung </a:t>
                  </a:r>
                </a:p>
                <a:p>
                  <a:r>
                    <a:rPr lang="de-CH" sz="1000" b="1" dirty="0" err="1" smtClean="0">
                      <a:solidFill>
                        <a:schemeClr val="tx2"/>
                      </a:solidFill>
                    </a:rPr>
                    <a:t>adenocarcinoma</a:t>
                  </a:r>
                  <a:r>
                    <a:rPr lang="de-CH" sz="1000" b="1" dirty="0" smtClean="0">
                      <a:solidFill>
                        <a:schemeClr val="tx2"/>
                      </a:solidFill>
                    </a:rPr>
                    <a:t> </a:t>
                  </a:r>
                  <a:r>
                    <a:rPr lang="de-CH" sz="1000" b="1" dirty="0" err="1" smtClean="0">
                      <a:solidFill>
                        <a:schemeClr val="tx2"/>
                      </a:solidFill>
                    </a:rPr>
                    <a:t>tissues</a:t>
                  </a:r>
                  <a:endParaRPr lang="de-DE" sz="1000" b="1" dirty="0">
                    <a:solidFill>
                      <a:schemeClr val="tx2"/>
                    </a:solidFill>
                  </a:endParaRPr>
                </a:p>
              </p:txBody>
            </p:sp>
          </p:grpSp>
          <p:sp>
            <p:nvSpPr>
              <p:cNvPr id="65" name="Rechteck 64"/>
              <p:cNvSpPr/>
              <p:nvPr/>
            </p:nvSpPr>
            <p:spPr>
              <a:xfrm>
                <a:off x="4515894" y="4005064"/>
                <a:ext cx="207180" cy="15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p:cNvSpPr txBox="1"/>
              <p:nvPr/>
            </p:nvSpPr>
            <p:spPr>
              <a:xfrm rot="16200000">
                <a:off x="3602936" y="4535027"/>
                <a:ext cx="2016224" cy="253916"/>
              </a:xfrm>
              <a:prstGeom prst="rect">
                <a:avLst/>
              </a:prstGeom>
              <a:noFill/>
            </p:spPr>
            <p:txBody>
              <a:bodyPr wrap="square" rtlCol="0">
                <a:spAutoFit/>
              </a:bodyPr>
              <a:lstStyle/>
              <a:p>
                <a:r>
                  <a:rPr lang="de-CH" sz="1000" b="1" dirty="0" smtClean="0">
                    <a:solidFill>
                      <a:schemeClr val="tx2"/>
                    </a:solidFill>
                  </a:rPr>
                  <a:t>Relative </a:t>
                </a:r>
                <a:r>
                  <a:rPr lang="de-CH" sz="1000" b="1" dirty="0" err="1" smtClean="0">
                    <a:solidFill>
                      <a:schemeClr val="tx2"/>
                    </a:solidFill>
                  </a:rPr>
                  <a:t>expression</a:t>
                </a:r>
                <a:r>
                  <a:rPr lang="de-CH" sz="1000" b="1" dirty="0" smtClean="0">
                    <a:solidFill>
                      <a:schemeClr val="tx2"/>
                    </a:solidFill>
                  </a:rPr>
                  <a:t> </a:t>
                </a:r>
                <a:r>
                  <a:rPr lang="de-CH" sz="1000" b="1" dirty="0" err="1" smtClean="0">
                    <a:solidFill>
                      <a:schemeClr val="tx2"/>
                    </a:solidFill>
                  </a:rPr>
                  <a:t>of</a:t>
                </a:r>
                <a:r>
                  <a:rPr lang="de-CH" sz="1000" b="1" dirty="0" smtClean="0">
                    <a:solidFill>
                      <a:schemeClr val="tx2"/>
                    </a:solidFill>
                  </a:rPr>
                  <a:t> OCT4B</a:t>
                </a:r>
                <a:endParaRPr lang="de-DE" sz="1000" b="1" dirty="0">
                  <a:solidFill>
                    <a:schemeClr val="tx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7"/>
                                        </p:tgtEl>
                                        <p:attrNameLst>
                                          <p:attrName>style.opacity</p:attrName>
                                        </p:attrNameLst>
                                      </p:cBhvr>
                                      <p:to>
                                        <p:strVal val="0"/>
                                      </p:to>
                                    </p:set>
                                    <p:animEffect filter="image" prLst="opacity: 0">
                                      <p:cBhvr rctx="IE">
                                        <p:cTn id="7" dur="indefinite"/>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sz="3200" dirty="0" smtClean="0">
                <a:solidFill>
                  <a:srgbClr val="FFC819"/>
                </a:solidFill>
              </a:rPr>
              <a:t>Suppression </a:t>
            </a:r>
            <a:r>
              <a:rPr lang="de-CH" sz="3200" dirty="0" err="1" smtClean="0">
                <a:solidFill>
                  <a:srgbClr val="FFC819"/>
                </a:solidFill>
              </a:rPr>
              <a:t>of</a:t>
            </a:r>
            <a:r>
              <a:rPr lang="de-CH" sz="3200" dirty="0" smtClean="0">
                <a:solidFill>
                  <a:srgbClr val="FFC819"/>
                </a:solidFill>
              </a:rPr>
              <a:t> OCT4B </a:t>
            </a:r>
            <a:r>
              <a:rPr lang="de-CH" sz="3200" dirty="0" err="1" smtClean="0">
                <a:solidFill>
                  <a:srgbClr val="FFC819"/>
                </a:solidFill>
              </a:rPr>
              <a:t>sensitizes</a:t>
            </a:r>
            <a:r>
              <a:rPr lang="de-CH" sz="3200" dirty="0" smtClean="0">
                <a:solidFill>
                  <a:srgbClr val="FFC819"/>
                </a:solidFill>
              </a:rPr>
              <a:t> </a:t>
            </a:r>
            <a:r>
              <a:rPr lang="de-CH" sz="3200" dirty="0" err="1" smtClean="0">
                <a:solidFill>
                  <a:srgbClr val="FFC819"/>
                </a:solidFill>
              </a:rPr>
              <a:t>lung</a:t>
            </a:r>
            <a:r>
              <a:rPr lang="de-CH" sz="3200" dirty="0" smtClean="0">
                <a:solidFill>
                  <a:srgbClr val="FFC819"/>
                </a:solidFill>
              </a:rPr>
              <a:t> </a:t>
            </a:r>
            <a:r>
              <a:rPr lang="de-CH" sz="3200" dirty="0" err="1" smtClean="0">
                <a:solidFill>
                  <a:srgbClr val="FFC819"/>
                </a:solidFill>
              </a:rPr>
              <a:t>adenocarcinoma</a:t>
            </a:r>
            <a:r>
              <a:rPr lang="de-CH" sz="3200" dirty="0" smtClean="0">
                <a:solidFill>
                  <a:srgbClr val="FFC819"/>
                </a:solidFill>
              </a:rPr>
              <a:t> </a:t>
            </a:r>
            <a:r>
              <a:rPr lang="de-CH" sz="3200" dirty="0" err="1" smtClean="0">
                <a:solidFill>
                  <a:srgbClr val="FFC819"/>
                </a:solidFill>
              </a:rPr>
              <a:t>cells</a:t>
            </a:r>
            <a:r>
              <a:rPr lang="de-CH" sz="3200" dirty="0" smtClean="0">
                <a:solidFill>
                  <a:srgbClr val="FFC819"/>
                </a:solidFill>
              </a:rPr>
              <a:t> </a:t>
            </a:r>
            <a:r>
              <a:rPr lang="de-CH" sz="3200" dirty="0" err="1" smtClean="0">
                <a:solidFill>
                  <a:srgbClr val="FFC819"/>
                </a:solidFill>
              </a:rPr>
              <a:t>to</a:t>
            </a:r>
            <a:r>
              <a:rPr lang="de-CH" sz="3200" dirty="0" smtClean="0">
                <a:solidFill>
                  <a:srgbClr val="FFC819"/>
                </a:solidFill>
              </a:rPr>
              <a:t> </a:t>
            </a:r>
            <a:r>
              <a:rPr lang="de-CH" sz="3200" dirty="0" err="1" smtClean="0">
                <a:solidFill>
                  <a:srgbClr val="FFC819"/>
                </a:solidFill>
              </a:rPr>
              <a:t>cisplatin</a:t>
            </a:r>
            <a:r>
              <a:rPr lang="de-CH" sz="3200" dirty="0" smtClean="0">
                <a:solidFill>
                  <a:srgbClr val="FFC819"/>
                </a:solidFill>
              </a:rPr>
              <a:t> </a:t>
            </a:r>
            <a:r>
              <a:rPr lang="de-CH" sz="3200" dirty="0" err="1" smtClean="0">
                <a:solidFill>
                  <a:srgbClr val="FFC819"/>
                </a:solidFill>
              </a:rPr>
              <a:t>treatment</a:t>
            </a:r>
            <a:endParaRPr lang="de-DE" sz="3200" dirty="0">
              <a:solidFill>
                <a:srgbClr val="FFC819"/>
              </a:solidFill>
            </a:endParaRPr>
          </a:p>
        </p:txBody>
      </p:sp>
      <p:pic>
        <p:nvPicPr>
          <p:cNvPr id="3075" name="Picture 3"/>
          <p:cNvPicPr>
            <a:picLocks noGrp="1" noChangeAspect="1" noChangeArrowheads="1"/>
          </p:cNvPicPr>
          <p:nvPr>
            <p:ph idx="1"/>
          </p:nvPr>
        </p:nvPicPr>
        <p:blipFill>
          <a:blip r:embed="rId3" cstate="print">
            <a:lum contrast="10000"/>
          </a:blip>
          <a:srcRect l="4684" t="1705" r="8461" b="48021"/>
          <a:stretch>
            <a:fillRect/>
          </a:stretch>
        </p:blipFill>
        <p:spPr bwMode="auto">
          <a:xfrm>
            <a:off x="107504" y="2103140"/>
            <a:ext cx="2234023" cy="2096947"/>
          </a:xfrm>
          <a:prstGeom prst="rect">
            <a:avLst/>
          </a:prstGeom>
          <a:noFill/>
          <a:ln w="9525">
            <a:noFill/>
            <a:miter lim="800000"/>
            <a:headEnd/>
            <a:tailEnd/>
          </a:ln>
        </p:spPr>
      </p:pic>
      <p:sp>
        <p:nvSpPr>
          <p:cNvPr id="50" name="Rechteck 49"/>
          <p:cNvSpPr/>
          <p:nvPr/>
        </p:nvSpPr>
        <p:spPr>
          <a:xfrm>
            <a:off x="7668344" y="6516052"/>
            <a:ext cx="1872208" cy="338554"/>
          </a:xfrm>
          <a:prstGeom prst="rect">
            <a:avLst/>
          </a:prstGeom>
        </p:spPr>
        <p:txBody>
          <a:bodyPr wrap="square">
            <a:spAutoFit/>
          </a:bodyPr>
          <a:lstStyle/>
          <a:p>
            <a:r>
              <a:rPr lang="de-DE" sz="800" dirty="0" smtClean="0"/>
              <a:t>Cortes-</a:t>
            </a:r>
            <a:r>
              <a:rPr lang="de-DE" sz="800" dirty="0" err="1" smtClean="0"/>
              <a:t>Dericks</a:t>
            </a:r>
            <a:r>
              <a:rPr lang="de-DE" sz="800" dirty="0" smtClean="0"/>
              <a:t> L et al.</a:t>
            </a:r>
          </a:p>
          <a:p>
            <a:r>
              <a:rPr lang="de-DE" sz="800" dirty="0" err="1" smtClean="0"/>
              <a:t>Anticancer</a:t>
            </a:r>
            <a:r>
              <a:rPr lang="de-DE" sz="800" dirty="0" smtClean="0"/>
              <a:t> Res. 2013 Dec;33(12)</a:t>
            </a:r>
            <a:endParaRPr lang="de-DE" sz="800" dirty="0"/>
          </a:p>
        </p:txBody>
      </p:sp>
      <p:sp>
        <p:nvSpPr>
          <p:cNvPr id="28" name="Textfeld 27"/>
          <p:cNvSpPr txBox="1"/>
          <p:nvPr/>
        </p:nvSpPr>
        <p:spPr>
          <a:xfrm>
            <a:off x="0" y="6300920"/>
            <a:ext cx="2411760" cy="707886"/>
          </a:xfrm>
          <a:prstGeom prst="rect">
            <a:avLst/>
          </a:prstGeom>
          <a:noFill/>
        </p:spPr>
        <p:txBody>
          <a:bodyPr wrap="square" rtlCol="0">
            <a:spAutoFit/>
          </a:bodyPr>
          <a:lstStyle/>
          <a:p>
            <a:r>
              <a:rPr lang="de-CH" sz="800" b="1" dirty="0" smtClean="0">
                <a:solidFill>
                  <a:schemeClr val="tx2"/>
                </a:solidFill>
              </a:rPr>
              <a:t>OCT4B </a:t>
            </a:r>
            <a:r>
              <a:rPr lang="de-CH" sz="800" dirty="0" smtClean="0">
                <a:solidFill>
                  <a:schemeClr val="tx2"/>
                </a:solidFill>
              </a:rPr>
              <a:t>– </a:t>
            </a:r>
            <a:r>
              <a:rPr lang="de-CH" sz="800" dirty="0" err="1" smtClean="0">
                <a:solidFill>
                  <a:schemeClr val="tx2"/>
                </a:solidFill>
              </a:rPr>
              <a:t>octamer-binding</a:t>
            </a:r>
            <a:r>
              <a:rPr lang="de-CH" sz="800" dirty="0" smtClean="0">
                <a:solidFill>
                  <a:schemeClr val="tx2"/>
                </a:solidFill>
              </a:rPr>
              <a:t> </a:t>
            </a:r>
            <a:r>
              <a:rPr lang="de-CH" sz="800" dirty="0" err="1" smtClean="0">
                <a:solidFill>
                  <a:schemeClr val="tx2"/>
                </a:solidFill>
              </a:rPr>
              <a:t>transcription</a:t>
            </a:r>
            <a:r>
              <a:rPr lang="de-CH" sz="800" dirty="0" smtClean="0">
                <a:solidFill>
                  <a:schemeClr val="tx2"/>
                </a:solidFill>
              </a:rPr>
              <a:t> </a:t>
            </a:r>
            <a:r>
              <a:rPr lang="de-CH" sz="800" dirty="0" err="1" smtClean="0">
                <a:solidFill>
                  <a:schemeClr val="tx2"/>
                </a:solidFill>
              </a:rPr>
              <a:t>factor</a:t>
            </a:r>
            <a:r>
              <a:rPr lang="de-CH" sz="800" dirty="0" smtClean="0">
                <a:solidFill>
                  <a:schemeClr val="tx2"/>
                </a:solidFill>
              </a:rPr>
              <a:t> 4B</a:t>
            </a:r>
          </a:p>
          <a:p>
            <a:r>
              <a:rPr lang="de-CH" sz="800" b="1" dirty="0" smtClean="0">
                <a:solidFill>
                  <a:schemeClr val="tx2"/>
                </a:solidFill>
              </a:rPr>
              <a:t>A549 </a:t>
            </a:r>
            <a:r>
              <a:rPr lang="de-CH" sz="800" dirty="0" smtClean="0">
                <a:solidFill>
                  <a:schemeClr val="tx2"/>
                </a:solidFill>
              </a:rPr>
              <a:t>– </a:t>
            </a:r>
            <a:r>
              <a:rPr lang="de-CH" sz="800" dirty="0" err="1" smtClean="0">
                <a:solidFill>
                  <a:schemeClr val="tx2"/>
                </a:solidFill>
              </a:rPr>
              <a:t>lung</a:t>
            </a:r>
            <a:r>
              <a:rPr lang="de-CH" sz="800" dirty="0" smtClean="0">
                <a:solidFill>
                  <a:schemeClr val="tx2"/>
                </a:solidFill>
              </a:rPr>
              <a:t> </a:t>
            </a:r>
            <a:r>
              <a:rPr lang="de-CH" sz="800" dirty="0" err="1" smtClean="0">
                <a:solidFill>
                  <a:schemeClr val="tx2"/>
                </a:solidFill>
              </a:rPr>
              <a:t>adenocarcinoma</a:t>
            </a:r>
            <a:r>
              <a:rPr lang="de-CH" sz="800" dirty="0" smtClean="0">
                <a:solidFill>
                  <a:schemeClr val="tx2"/>
                </a:solidFill>
              </a:rPr>
              <a:t> </a:t>
            </a:r>
            <a:r>
              <a:rPr lang="de-CH" sz="800" dirty="0" err="1" smtClean="0">
                <a:solidFill>
                  <a:schemeClr val="tx2"/>
                </a:solidFill>
              </a:rPr>
              <a:t>cell</a:t>
            </a:r>
            <a:r>
              <a:rPr lang="de-CH" sz="800" dirty="0" smtClean="0">
                <a:solidFill>
                  <a:schemeClr val="tx2"/>
                </a:solidFill>
              </a:rPr>
              <a:t> </a:t>
            </a:r>
            <a:r>
              <a:rPr lang="de-CH" sz="800" dirty="0" err="1" smtClean="0">
                <a:solidFill>
                  <a:schemeClr val="tx2"/>
                </a:solidFill>
              </a:rPr>
              <a:t>line</a:t>
            </a:r>
            <a:r>
              <a:rPr lang="de-CH" sz="800" dirty="0" smtClean="0">
                <a:solidFill>
                  <a:schemeClr val="tx2"/>
                </a:solidFill>
              </a:rPr>
              <a:t>;</a:t>
            </a:r>
          </a:p>
          <a:p>
            <a:r>
              <a:rPr lang="de-CH" sz="800" dirty="0" smtClean="0">
                <a:solidFill>
                  <a:schemeClr val="tx2"/>
                </a:solidFill>
              </a:rPr>
              <a:t> </a:t>
            </a:r>
            <a:r>
              <a:rPr lang="de-CH" sz="800" b="1" dirty="0" smtClean="0">
                <a:solidFill>
                  <a:schemeClr val="tx2"/>
                </a:solidFill>
              </a:rPr>
              <a:t>hFb16lu </a:t>
            </a:r>
            <a:r>
              <a:rPr lang="de-CH" sz="800" dirty="0" smtClean="0">
                <a:solidFill>
                  <a:schemeClr val="tx2"/>
                </a:solidFill>
              </a:rPr>
              <a:t>– normal </a:t>
            </a:r>
            <a:r>
              <a:rPr lang="de-CH" sz="800" dirty="0" err="1" smtClean="0">
                <a:solidFill>
                  <a:schemeClr val="tx2"/>
                </a:solidFill>
              </a:rPr>
              <a:t>lung</a:t>
            </a:r>
            <a:r>
              <a:rPr lang="de-CH" sz="800" dirty="0" smtClean="0">
                <a:solidFill>
                  <a:schemeClr val="tx2"/>
                </a:solidFill>
              </a:rPr>
              <a:t> </a:t>
            </a:r>
            <a:r>
              <a:rPr lang="de-CH" sz="800" dirty="0" err="1" smtClean="0">
                <a:solidFill>
                  <a:schemeClr val="tx2"/>
                </a:solidFill>
              </a:rPr>
              <a:t>fibroblasts</a:t>
            </a:r>
            <a:r>
              <a:rPr lang="de-CH" sz="800" dirty="0" smtClean="0">
                <a:solidFill>
                  <a:schemeClr val="tx2"/>
                </a:solidFill>
              </a:rPr>
              <a:t>; </a:t>
            </a:r>
          </a:p>
          <a:p>
            <a:r>
              <a:rPr lang="de-CH" sz="800" b="1" dirty="0" err="1" smtClean="0">
                <a:solidFill>
                  <a:schemeClr val="tx2"/>
                </a:solidFill>
              </a:rPr>
              <a:t>hLMSC</a:t>
            </a:r>
            <a:r>
              <a:rPr lang="de-CH" sz="800" dirty="0" smtClean="0">
                <a:solidFill>
                  <a:schemeClr val="tx2"/>
                </a:solidFill>
              </a:rPr>
              <a:t> – human </a:t>
            </a:r>
            <a:r>
              <a:rPr lang="de-CH" sz="800" dirty="0" err="1" smtClean="0">
                <a:solidFill>
                  <a:schemeClr val="tx2"/>
                </a:solidFill>
              </a:rPr>
              <a:t>lung</a:t>
            </a:r>
            <a:r>
              <a:rPr lang="de-CH" sz="800" dirty="0" smtClean="0">
                <a:solidFill>
                  <a:schemeClr val="tx2"/>
                </a:solidFill>
              </a:rPr>
              <a:t> </a:t>
            </a:r>
            <a:r>
              <a:rPr lang="de-CH" sz="800" dirty="0" err="1" smtClean="0">
                <a:solidFill>
                  <a:schemeClr val="tx2"/>
                </a:solidFill>
              </a:rPr>
              <a:t>mesenchymal</a:t>
            </a:r>
            <a:r>
              <a:rPr lang="de-CH" sz="800" dirty="0" smtClean="0">
                <a:solidFill>
                  <a:schemeClr val="tx2"/>
                </a:solidFill>
              </a:rPr>
              <a:t> </a:t>
            </a:r>
            <a:r>
              <a:rPr lang="de-CH" sz="800" dirty="0" err="1" smtClean="0">
                <a:solidFill>
                  <a:schemeClr val="tx2"/>
                </a:solidFill>
              </a:rPr>
              <a:t>stem</a:t>
            </a:r>
            <a:r>
              <a:rPr lang="de-CH" sz="800" dirty="0" smtClean="0">
                <a:solidFill>
                  <a:schemeClr val="tx2"/>
                </a:solidFill>
              </a:rPr>
              <a:t> </a:t>
            </a:r>
            <a:r>
              <a:rPr lang="de-CH" sz="800" dirty="0" err="1" smtClean="0">
                <a:solidFill>
                  <a:schemeClr val="tx2"/>
                </a:solidFill>
              </a:rPr>
              <a:t>cells</a:t>
            </a:r>
            <a:endParaRPr lang="de-CH" sz="800" dirty="0" smtClean="0">
              <a:solidFill>
                <a:schemeClr val="tx2"/>
              </a:solidFill>
            </a:endParaRPr>
          </a:p>
          <a:p>
            <a:endParaRPr lang="de-DE" sz="800" dirty="0">
              <a:solidFill>
                <a:schemeClr val="tx2"/>
              </a:solidFill>
            </a:endParaRPr>
          </a:p>
        </p:txBody>
      </p:sp>
      <p:grpSp>
        <p:nvGrpSpPr>
          <p:cNvPr id="76" name="Gruppieren 75"/>
          <p:cNvGrpSpPr/>
          <p:nvPr/>
        </p:nvGrpSpPr>
        <p:grpSpPr>
          <a:xfrm>
            <a:off x="2085628" y="1556792"/>
            <a:ext cx="2990428" cy="2508404"/>
            <a:chOff x="2085628" y="1556792"/>
            <a:chExt cx="2990428" cy="2508404"/>
          </a:xfrm>
        </p:grpSpPr>
        <p:sp>
          <p:nvSpPr>
            <p:cNvPr id="12" name="Rechteck 11"/>
            <p:cNvSpPr/>
            <p:nvPr/>
          </p:nvSpPr>
          <p:spPr>
            <a:xfrm>
              <a:off x="4427984" y="155679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2771800" y="155679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3851920" y="1688932"/>
              <a:ext cx="3600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6" name="Picture 4"/>
            <p:cNvPicPr>
              <a:picLocks noChangeAspect="1" noChangeArrowheads="1"/>
            </p:cNvPicPr>
            <p:nvPr/>
          </p:nvPicPr>
          <p:blipFill>
            <a:blip r:embed="rId4" cstate="print">
              <a:lum contrast="10000"/>
            </a:blip>
            <a:srcRect l="11808" t="2672" r="3783" b="27589"/>
            <a:stretch>
              <a:fillRect/>
            </a:stretch>
          </p:blipFill>
          <p:spPr bwMode="auto">
            <a:xfrm>
              <a:off x="2411760" y="1616924"/>
              <a:ext cx="2160240" cy="2448272"/>
            </a:xfrm>
            <a:prstGeom prst="rect">
              <a:avLst/>
            </a:prstGeom>
            <a:noFill/>
            <a:ln w="9525">
              <a:noFill/>
              <a:miter lim="800000"/>
              <a:headEnd/>
              <a:tailEnd/>
            </a:ln>
          </p:spPr>
        </p:pic>
        <p:sp>
          <p:nvSpPr>
            <p:cNvPr id="23" name="Rechteck 22"/>
            <p:cNvSpPr/>
            <p:nvPr/>
          </p:nvSpPr>
          <p:spPr>
            <a:xfrm>
              <a:off x="3779912" y="2985076"/>
              <a:ext cx="648072" cy="9361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B050"/>
                </a:solidFill>
              </a:endParaRPr>
            </a:p>
          </p:txBody>
        </p:sp>
        <p:sp>
          <p:nvSpPr>
            <p:cNvPr id="43" name="Textfeld 42"/>
            <p:cNvSpPr txBox="1"/>
            <p:nvPr/>
          </p:nvSpPr>
          <p:spPr>
            <a:xfrm>
              <a:off x="2915816" y="1832948"/>
              <a:ext cx="2160240" cy="338554"/>
            </a:xfrm>
            <a:prstGeom prst="rect">
              <a:avLst/>
            </a:prstGeom>
            <a:noFill/>
          </p:spPr>
          <p:txBody>
            <a:bodyPr wrap="square" rtlCol="0">
              <a:spAutoFit/>
            </a:bodyPr>
            <a:lstStyle/>
            <a:p>
              <a:r>
                <a:rPr lang="de-CH" sz="1600" b="1" dirty="0" err="1" smtClean="0"/>
                <a:t>Silencing</a:t>
              </a:r>
              <a:r>
                <a:rPr lang="de-CH" sz="1600" b="1" dirty="0" smtClean="0"/>
                <a:t> </a:t>
              </a:r>
              <a:r>
                <a:rPr lang="de-CH" sz="1600" b="1" dirty="0" err="1" smtClean="0"/>
                <a:t>of</a:t>
              </a:r>
              <a:r>
                <a:rPr lang="de-CH" sz="1600" b="1" dirty="0" smtClean="0"/>
                <a:t> OCT4B</a:t>
              </a:r>
              <a:endParaRPr lang="de-DE" sz="1600" b="1" dirty="0"/>
            </a:p>
          </p:txBody>
        </p:sp>
        <p:grpSp>
          <p:nvGrpSpPr>
            <p:cNvPr id="41" name="Gruppieren 40"/>
            <p:cNvGrpSpPr/>
            <p:nvPr/>
          </p:nvGrpSpPr>
          <p:grpSpPr>
            <a:xfrm>
              <a:off x="2085628" y="1916832"/>
              <a:ext cx="360040" cy="576000"/>
              <a:chOff x="2051720" y="2054498"/>
              <a:chExt cx="360040" cy="576000"/>
            </a:xfrm>
          </p:grpSpPr>
          <p:cxnSp>
            <p:nvCxnSpPr>
              <p:cNvPr id="46" name="Gerade Verbindung 45"/>
              <p:cNvCxnSpPr/>
              <p:nvPr/>
            </p:nvCxnSpPr>
            <p:spPr>
              <a:xfrm flipV="1">
                <a:off x="2051720" y="2054498"/>
                <a:ext cx="0" cy="5760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2051720" y="2060848"/>
                <a:ext cx="36004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7" name="Gruppieren 76"/>
          <p:cNvGrpSpPr/>
          <p:nvPr/>
        </p:nvGrpSpPr>
        <p:grpSpPr>
          <a:xfrm>
            <a:off x="3707904" y="1628800"/>
            <a:ext cx="5400600" cy="4884966"/>
            <a:chOff x="3707904" y="1628800"/>
            <a:chExt cx="5400600" cy="4884966"/>
          </a:xfrm>
        </p:grpSpPr>
        <p:grpSp>
          <p:nvGrpSpPr>
            <p:cNvPr id="68" name="Gruppieren 67"/>
            <p:cNvGrpSpPr/>
            <p:nvPr/>
          </p:nvGrpSpPr>
          <p:grpSpPr>
            <a:xfrm>
              <a:off x="5436096" y="1628800"/>
              <a:ext cx="2968955" cy="2411997"/>
              <a:chOff x="5436096" y="1628800"/>
              <a:chExt cx="2968955" cy="2411997"/>
            </a:xfrm>
          </p:grpSpPr>
          <p:sp>
            <p:nvSpPr>
              <p:cNvPr id="16" name="Rechteck 15"/>
              <p:cNvSpPr/>
              <p:nvPr/>
            </p:nvSpPr>
            <p:spPr>
              <a:xfrm>
                <a:off x="6804248" y="177281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9" name="Picture 7"/>
              <p:cNvPicPr>
                <a:picLocks noChangeAspect="1" noChangeArrowheads="1"/>
              </p:cNvPicPr>
              <p:nvPr/>
            </p:nvPicPr>
            <p:blipFill>
              <a:blip r:embed="rId5" cstate="print">
                <a:lum/>
              </a:blip>
              <a:srcRect l="16205" t="5897" r="4043" b="2142"/>
              <a:stretch>
                <a:fillRect/>
              </a:stretch>
            </p:blipFill>
            <p:spPr bwMode="auto">
              <a:xfrm>
                <a:off x="5436096" y="1628800"/>
                <a:ext cx="2968955" cy="2411997"/>
              </a:xfrm>
              <a:prstGeom prst="rect">
                <a:avLst/>
              </a:prstGeom>
              <a:noFill/>
              <a:ln w="9525">
                <a:noFill/>
                <a:miter lim="800000"/>
                <a:headEnd/>
                <a:tailEnd/>
              </a:ln>
            </p:spPr>
          </p:pic>
          <p:sp>
            <p:nvSpPr>
              <p:cNvPr id="113" name="Textfeld 112"/>
              <p:cNvSpPr txBox="1"/>
              <p:nvPr/>
            </p:nvSpPr>
            <p:spPr>
              <a:xfrm>
                <a:off x="6588224" y="1794302"/>
                <a:ext cx="1800200" cy="338554"/>
              </a:xfrm>
              <a:prstGeom prst="rect">
                <a:avLst/>
              </a:prstGeom>
              <a:noFill/>
            </p:spPr>
            <p:txBody>
              <a:bodyPr wrap="square" rtlCol="0">
                <a:spAutoFit/>
              </a:bodyPr>
              <a:lstStyle/>
              <a:p>
                <a:r>
                  <a:rPr lang="de-CH" sz="1600" b="1" dirty="0" smtClean="0"/>
                  <a:t>Cell </a:t>
                </a:r>
                <a:r>
                  <a:rPr lang="de-CH" sz="1600" b="1" dirty="0" err="1" smtClean="0"/>
                  <a:t>cycle</a:t>
                </a:r>
                <a:r>
                  <a:rPr lang="de-CH" sz="1600" b="1" dirty="0" smtClean="0"/>
                  <a:t> </a:t>
                </a:r>
                <a:r>
                  <a:rPr lang="de-CH" sz="1600" b="1" dirty="0" err="1" smtClean="0"/>
                  <a:t>analysis</a:t>
                </a:r>
                <a:endParaRPr lang="de-DE" sz="1600" b="1" dirty="0"/>
              </a:p>
            </p:txBody>
          </p:sp>
        </p:grpSp>
        <p:cxnSp>
          <p:nvCxnSpPr>
            <p:cNvPr id="45" name="Gerade Verbindung mit Pfeil 44"/>
            <p:cNvCxnSpPr/>
            <p:nvPr/>
          </p:nvCxnSpPr>
          <p:spPr>
            <a:xfrm flipV="1">
              <a:off x="6588224" y="2348880"/>
              <a:ext cx="1512168" cy="938783"/>
            </a:xfrm>
            <a:prstGeom prst="straightConnector1">
              <a:avLst/>
            </a:prstGeom>
            <a:ln w="2222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4499992" y="3345116"/>
              <a:ext cx="936104"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4499992" y="3705156"/>
              <a:ext cx="504056" cy="36004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09" name="Gruppieren 108"/>
            <p:cNvGrpSpPr/>
            <p:nvPr/>
          </p:nvGrpSpPr>
          <p:grpSpPr>
            <a:xfrm>
              <a:off x="3707904" y="4065196"/>
              <a:ext cx="5400600" cy="2448570"/>
              <a:chOff x="3707904" y="4065196"/>
              <a:chExt cx="5400600" cy="2448570"/>
            </a:xfrm>
          </p:grpSpPr>
          <p:grpSp>
            <p:nvGrpSpPr>
              <p:cNvPr id="107" name="Gruppieren 106"/>
              <p:cNvGrpSpPr/>
              <p:nvPr/>
            </p:nvGrpSpPr>
            <p:grpSpPr>
              <a:xfrm>
                <a:off x="3707904" y="4065196"/>
                <a:ext cx="5400600" cy="2448570"/>
                <a:chOff x="3923928" y="4065196"/>
                <a:chExt cx="5400600" cy="2448570"/>
              </a:xfrm>
            </p:grpSpPr>
            <p:sp>
              <p:nvSpPr>
                <p:cNvPr id="13" name="Rechteck 12"/>
                <p:cNvSpPr/>
                <p:nvPr/>
              </p:nvSpPr>
              <p:spPr>
                <a:xfrm>
                  <a:off x="6533910" y="4374156"/>
                  <a:ext cx="372855" cy="22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923928" y="4299885"/>
                  <a:ext cx="372855" cy="22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8" name="Picture 6"/>
                <p:cNvPicPr>
                  <a:picLocks noChangeAspect="1" noChangeArrowheads="1"/>
                </p:cNvPicPr>
                <p:nvPr/>
              </p:nvPicPr>
              <p:blipFill>
                <a:blip r:embed="rId6" cstate="print"/>
                <a:srcRect l="5605" t="7491" r="4587" b="1735"/>
                <a:stretch>
                  <a:fillRect/>
                </a:stretch>
              </p:blipFill>
              <p:spPr bwMode="auto">
                <a:xfrm>
                  <a:off x="4078627" y="4065196"/>
                  <a:ext cx="5029877" cy="2405811"/>
                </a:xfrm>
                <a:prstGeom prst="rect">
                  <a:avLst/>
                </a:prstGeom>
                <a:noFill/>
                <a:ln w="9525">
                  <a:noFill/>
                  <a:miter lim="800000"/>
                  <a:headEnd/>
                  <a:tailEnd/>
                </a:ln>
              </p:spPr>
            </p:pic>
            <p:sp>
              <p:nvSpPr>
                <p:cNvPr id="86" name="Rechteck 85"/>
                <p:cNvSpPr/>
                <p:nvPr/>
              </p:nvSpPr>
              <p:spPr>
                <a:xfrm>
                  <a:off x="4566062" y="6210795"/>
                  <a:ext cx="1911928" cy="231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5" name="Gruppieren 84"/>
                <p:cNvGrpSpPr/>
                <p:nvPr/>
              </p:nvGrpSpPr>
              <p:grpSpPr>
                <a:xfrm>
                  <a:off x="4355976" y="6129676"/>
                  <a:ext cx="2376264" cy="384090"/>
                  <a:chOff x="4355976" y="6416956"/>
                  <a:chExt cx="2376264" cy="384090"/>
                </a:xfrm>
              </p:grpSpPr>
              <p:sp>
                <p:nvSpPr>
                  <p:cNvPr id="57" name="Textfeld 56"/>
                  <p:cNvSpPr txBox="1"/>
                  <p:nvPr/>
                </p:nvSpPr>
                <p:spPr>
                  <a:xfrm>
                    <a:off x="4355976" y="6416956"/>
                    <a:ext cx="936104" cy="215444"/>
                  </a:xfrm>
                  <a:prstGeom prst="rect">
                    <a:avLst/>
                  </a:prstGeom>
                  <a:noFill/>
                </p:spPr>
                <p:txBody>
                  <a:bodyPr wrap="square" rtlCol="0">
                    <a:spAutoFit/>
                  </a:bodyPr>
                  <a:lstStyle/>
                  <a:p>
                    <a:r>
                      <a:rPr lang="de-CH" sz="800" b="1" dirty="0" err="1" smtClean="0">
                        <a:solidFill>
                          <a:schemeClr val="tx2"/>
                        </a:solidFill>
                      </a:rPr>
                      <a:t>No</a:t>
                    </a:r>
                    <a:r>
                      <a:rPr lang="de-CH" sz="800" b="1" dirty="0" smtClean="0">
                        <a:solidFill>
                          <a:schemeClr val="tx2"/>
                        </a:solidFill>
                      </a:rPr>
                      <a:t> </a:t>
                    </a:r>
                    <a:r>
                      <a:rPr lang="de-CH" sz="800" b="1" dirty="0" err="1" smtClean="0">
                        <a:solidFill>
                          <a:schemeClr val="tx2"/>
                        </a:solidFill>
                      </a:rPr>
                      <a:t>treatment</a:t>
                    </a:r>
                    <a:endParaRPr lang="de-DE" sz="800" b="1" dirty="0">
                      <a:solidFill>
                        <a:schemeClr val="tx2"/>
                      </a:solidFill>
                    </a:endParaRPr>
                  </a:p>
                </p:txBody>
              </p:sp>
              <p:sp>
                <p:nvSpPr>
                  <p:cNvPr id="58" name="Textfeld 57"/>
                  <p:cNvSpPr txBox="1"/>
                  <p:nvPr/>
                </p:nvSpPr>
                <p:spPr>
                  <a:xfrm>
                    <a:off x="4499992" y="6584724"/>
                    <a:ext cx="648072" cy="215444"/>
                  </a:xfrm>
                  <a:prstGeom prst="rect">
                    <a:avLst/>
                  </a:prstGeom>
                  <a:noFill/>
                </p:spPr>
                <p:txBody>
                  <a:bodyPr wrap="square" rtlCol="0">
                    <a:spAutoFit/>
                  </a:bodyPr>
                  <a:lstStyle/>
                  <a:p>
                    <a:r>
                      <a:rPr lang="de-CH" sz="800" b="1" dirty="0" smtClean="0">
                        <a:solidFill>
                          <a:schemeClr val="tx2"/>
                        </a:solidFill>
                        <a:latin typeface="+mj-lt"/>
                      </a:rPr>
                      <a:t>Parental</a:t>
                    </a:r>
                    <a:endParaRPr lang="de-DE" sz="800" b="1" dirty="0">
                      <a:solidFill>
                        <a:schemeClr val="tx2"/>
                      </a:solidFill>
                      <a:latin typeface="+mj-lt"/>
                    </a:endParaRPr>
                  </a:p>
                </p:txBody>
              </p:sp>
              <p:grpSp>
                <p:nvGrpSpPr>
                  <p:cNvPr id="73" name="Gruppieren 72"/>
                  <p:cNvGrpSpPr/>
                  <p:nvPr/>
                </p:nvGrpSpPr>
                <p:grpSpPr>
                  <a:xfrm>
                    <a:off x="4589814" y="6589902"/>
                    <a:ext cx="1919932" cy="39348"/>
                    <a:chOff x="4589814" y="6589902"/>
                    <a:chExt cx="1919932" cy="39348"/>
                  </a:xfrm>
                </p:grpSpPr>
                <p:cxnSp>
                  <p:nvCxnSpPr>
                    <p:cNvPr id="64" name="Gerade Verbindung 63"/>
                    <p:cNvCxnSpPr/>
                    <p:nvPr/>
                  </p:nvCxnSpPr>
                  <p:spPr>
                    <a:xfrm>
                      <a:off x="4589814" y="6597352"/>
                      <a:ext cx="4320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5105746" y="6597352"/>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6270171" y="6590805"/>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5779792" y="6593250"/>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5309383" y="6591882"/>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4810908" y="6589902"/>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1" name="Textfeld 80"/>
                  <p:cNvSpPr txBox="1"/>
                  <p:nvPr/>
                </p:nvSpPr>
                <p:spPr>
                  <a:xfrm>
                    <a:off x="5148064" y="6416956"/>
                    <a:ext cx="1440160" cy="215444"/>
                  </a:xfrm>
                  <a:prstGeom prst="rect">
                    <a:avLst/>
                  </a:prstGeom>
                  <a:noFill/>
                </p:spPr>
                <p:txBody>
                  <a:bodyPr wrap="square" rtlCol="0">
                    <a:spAutoFit/>
                  </a:bodyPr>
                  <a:lstStyle/>
                  <a:p>
                    <a:r>
                      <a:rPr lang="de-CH" sz="800" b="1" dirty="0" smtClean="0">
                        <a:solidFill>
                          <a:schemeClr val="tx2"/>
                        </a:solidFill>
                        <a:latin typeface="+mj-lt"/>
                        <a:cs typeface="Times New Roman" pitchFamily="18" charset="0"/>
                      </a:rPr>
                      <a:t>48 h </a:t>
                    </a:r>
                    <a:r>
                      <a:rPr lang="de-CH" sz="800" b="1" dirty="0" err="1" smtClean="0">
                        <a:solidFill>
                          <a:schemeClr val="tx2"/>
                        </a:solidFill>
                        <a:latin typeface="+mj-lt"/>
                        <a:cs typeface="Times New Roman" pitchFamily="18" charset="0"/>
                      </a:rPr>
                      <a:t>cisplatin</a:t>
                    </a:r>
                    <a:r>
                      <a:rPr lang="de-CH" sz="800" b="1" dirty="0" smtClean="0">
                        <a:solidFill>
                          <a:schemeClr val="tx2"/>
                        </a:solidFill>
                        <a:latin typeface="+mj-lt"/>
                        <a:cs typeface="Times New Roman" pitchFamily="18" charset="0"/>
                      </a:rPr>
                      <a:t> </a:t>
                    </a:r>
                    <a:r>
                      <a:rPr lang="de-CH" sz="800" b="1" dirty="0" err="1" smtClean="0">
                        <a:solidFill>
                          <a:schemeClr val="tx2"/>
                        </a:solidFill>
                        <a:latin typeface="+mj-lt"/>
                        <a:cs typeface="Times New Roman" pitchFamily="18" charset="0"/>
                      </a:rPr>
                      <a:t>treatment</a:t>
                    </a:r>
                    <a:endParaRPr lang="de-DE" sz="800" b="1" dirty="0">
                      <a:solidFill>
                        <a:schemeClr val="tx2"/>
                      </a:solidFill>
                      <a:latin typeface="+mj-lt"/>
                      <a:cs typeface="Times New Roman" pitchFamily="18" charset="0"/>
                    </a:endParaRPr>
                  </a:p>
                </p:txBody>
              </p:sp>
              <p:sp>
                <p:nvSpPr>
                  <p:cNvPr id="82" name="Textfeld 81"/>
                  <p:cNvSpPr txBox="1"/>
                  <p:nvPr/>
                </p:nvSpPr>
                <p:spPr>
                  <a:xfrm>
                    <a:off x="6012160" y="6581001"/>
                    <a:ext cx="720080" cy="215444"/>
                  </a:xfrm>
                  <a:prstGeom prst="rect">
                    <a:avLst/>
                  </a:prstGeom>
                  <a:noFill/>
                </p:spPr>
                <p:txBody>
                  <a:bodyPr wrap="square" rtlCol="0">
                    <a:spAutoFit/>
                  </a:bodyPr>
                  <a:lstStyle/>
                  <a:p>
                    <a:r>
                      <a:rPr lang="de-CH" sz="800" b="1" dirty="0" smtClean="0">
                        <a:solidFill>
                          <a:schemeClr val="tx2"/>
                        </a:solidFill>
                        <a:cs typeface="Times New Roman" pitchFamily="18" charset="0"/>
                      </a:rPr>
                      <a:t>OCT4B</a:t>
                    </a:r>
                    <a:r>
                      <a:rPr lang="de-CH" sz="800" b="1" baseline="30000" dirty="0" smtClean="0">
                        <a:solidFill>
                          <a:schemeClr val="tx2"/>
                        </a:solidFill>
                      </a:rPr>
                      <a:t>-</a:t>
                    </a:r>
                    <a:endParaRPr lang="de-DE" sz="800" b="1" baseline="30000" dirty="0">
                      <a:solidFill>
                        <a:schemeClr val="tx2"/>
                      </a:solidFill>
                    </a:endParaRPr>
                  </a:p>
                </p:txBody>
              </p:sp>
              <p:sp>
                <p:nvSpPr>
                  <p:cNvPr id="83" name="Textfeld 82"/>
                  <p:cNvSpPr txBox="1"/>
                  <p:nvPr/>
                </p:nvSpPr>
                <p:spPr>
                  <a:xfrm>
                    <a:off x="5436096" y="6579538"/>
                    <a:ext cx="720080" cy="215444"/>
                  </a:xfrm>
                  <a:prstGeom prst="rect">
                    <a:avLst/>
                  </a:prstGeom>
                  <a:noFill/>
                </p:spPr>
                <p:txBody>
                  <a:bodyPr wrap="square" rtlCol="0">
                    <a:spAutoFit/>
                  </a:bodyPr>
                  <a:lstStyle/>
                  <a:p>
                    <a:r>
                      <a:rPr lang="de-CH" sz="800" b="1" dirty="0" err="1" smtClean="0">
                        <a:solidFill>
                          <a:schemeClr val="tx2"/>
                        </a:solidFill>
                      </a:rPr>
                      <a:t>Scrambled</a:t>
                    </a:r>
                    <a:endParaRPr lang="de-DE" sz="800" b="1" dirty="0">
                      <a:solidFill>
                        <a:schemeClr val="tx2"/>
                      </a:solidFill>
                    </a:endParaRPr>
                  </a:p>
                </p:txBody>
              </p:sp>
              <p:sp>
                <p:nvSpPr>
                  <p:cNvPr id="84" name="Textfeld 83"/>
                  <p:cNvSpPr txBox="1"/>
                  <p:nvPr/>
                </p:nvSpPr>
                <p:spPr>
                  <a:xfrm>
                    <a:off x="4986234" y="6585602"/>
                    <a:ext cx="648072" cy="215444"/>
                  </a:xfrm>
                  <a:prstGeom prst="rect">
                    <a:avLst/>
                  </a:prstGeom>
                  <a:noFill/>
                </p:spPr>
                <p:txBody>
                  <a:bodyPr wrap="square" rtlCol="0">
                    <a:spAutoFit/>
                  </a:bodyPr>
                  <a:lstStyle/>
                  <a:p>
                    <a:r>
                      <a:rPr lang="de-CH" sz="800" b="1" dirty="0" smtClean="0">
                        <a:solidFill>
                          <a:schemeClr val="tx2"/>
                        </a:solidFill>
                        <a:latin typeface="+mj-lt"/>
                      </a:rPr>
                      <a:t>Parental</a:t>
                    </a:r>
                    <a:endParaRPr lang="de-DE" sz="800" b="1" dirty="0">
                      <a:solidFill>
                        <a:schemeClr val="tx2"/>
                      </a:solidFill>
                      <a:latin typeface="+mj-lt"/>
                    </a:endParaRPr>
                  </a:p>
                </p:txBody>
              </p:sp>
            </p:grpSp>
            <p:sp>
              <p:nvSpPr>
                <p:cNvPr id="101" name="Rechteck 100"/>
                <p:cNvSpPr/>
                <p:nvPr/>
              </p:nvSpPr>
              <p:spPr>
                <a:xfrm>
                  <a:off x="7156174" y="6198920"/>
                  <a:ext cx="1880322" cy="219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7" name="Gruppieren 86"/>
                <p:cNvGrpSpPr/>
                <p:nvPr/>
              </p:nvGrpSpPr>
              <p:grpSpPr>
                <a:xfrm>
                  <a:off x="6948264" y="6129378"/>
                  <a:ext cx="2376264" cy="384090"/>
                  <a:chOff x="4355976" y="6416956"/>
                  <a:chExt cx="2376264" cy="384090"/>
                </a:xfrm>
              </p:grpSpPr>
              <p:sp>
                <p:nvSpPr>
                  <p:cNvPr id="88" name="Textfeld 87"/>
                  <p:cNvSpPr txBox="1"/>
                  <p:nvPr/>
                </p:nvSpPr>
                <p:spPr>
                  <a:xfrm>
                    <a:off x="4355976" y="6416956"/>
                    <a:ext cx="936104" cy="215444"/>
                  </a:xfrm>
                  <a:prstGeom prst="rect">
                    <a:avLst/>
                  </a:prstGeom>
                  <a:noFill/>
                </p:spPr>
                <p:txBody>
                  <a:bodyPr wrap="square" rtlCol="0">
                    <a:spAutoFit/>
                  </a:bodyPr>
                  <a:lstStyle/>
                  <a:p>
                    <a:r>
                      <a:rPr lang="de-CH" sz="800" b="1" dirty="0" err="1" smtClean="0">
                        <a:solidFill>
                          <a:schemeClr val="tx2"/>
                        </a:solidFill>
                      </a:rPr>
                      <a:t>No</a:t>
                    </a:r>
                    <a:r>
                      <a:rPr lang="de-CH" sz="800" b="1" dirty="0" smtClean="0">
                        <a:solidFill>
                          <a:schemeClr val="tx2"/>
                        </a:solidFill>
                      </a:rPr>
                      <a:t> </a:t>
                    </a:r>
                    <a:r>
                      <a:rPr lang="de-CH" sz="800" b="1" dirty="0" err="1" smtClean="0">
                        <a:solidFill>
                          <a:schemeClr val="tx2"/>
                        </a:solidFill>
                      </a:rPr>
                      <a:t>treatment</a:t>
                    </a:r>
                    <a:endParaRPr lang="de-DE" sz="800" b="1" dirty="0">
                      <a:solidFill>
                        <a:schemeClr val="tx2"/>
                      </a:solidFill>
                    </a:endParaRPr>
                  </a:p>
                </p:txBody>
              </p:sp>
              <p:sp>
                <p:nvSpPr>
                  <p:cNvPr id="89" name="Textfeld 88"/>
                  <p:cNvSpPr txBox="1"/>
                  <p:nvPr/>
                </p:nvSpPr>
                <p:spPr>
                  <a:xfrm>
                    <a:off x="4499992" y="6584724"/>
                    <a:ext cx="648072" cy="215444"/>
                  </a:xfrm>
                  <a:prstGeom prst="rect">
                    <a:avLst/>
                  </a:prstGeom>
                  <a:noFill/>
                </p:spPr>
                <p:txBody>
                  <a:bodyPr wrap="square" rtlCol="0">
                    <a:spAutoFit/>
                  </a:bodyPr>
                  <a:lstStyle/>
                  <a:p>
                    <a:r>
                      <a:rPr lang="de-CH" sz="800" b="1" dirty="0" smtClean="0">
                        <a:solidFill>
                          <a:schemeClr val="tx2"/>
                        </a:solidFill>
                        <a:latin typeface="+mj-lt"/>
                      </a:rPr>
                      <a:t>Parental</a:t>
                    </a:r>
                    <a:endParaRPr lang="de-DE" sz="800" b="1" dirty="0">
                      <a:solidFill>
                        <a:schemeClr val="tx2"/>
                      </a:solidFill>
                      <a:latin typeface="+mj-lt"/>
                    </a:endParaRPr>
                  </a:p>
                </p:txBody>
              </p:sp>
              <p:grpSp>
                <p:nvGrpSpPr>
                  <p:cNvPr id="90" name="Gruppieren 72"/>
                  <p:cNvGrpSpPr/>
                  <p:nvPr/>
                </p:nvGrpSpPr>
                <p:grpSpPr>
                  <a:xfrm>
                    <a:off x="4589814" y="6589902"/>
                    <a:ext cx="1919932" cy="39348"/>
                    <a:chOff x="4589814" y="6589902"/>
                    <a:chExt cx="1919932" cy="39348"/>
                  </a:xfrm>
                </p:grpSpPr>
                <p:cxnSp>
                  <p:nvCxnSpPr>
                    <p:cNvPr id="95" name="Gerade Verbindung 94"/>
                    <p:cNvCxnSpPr/>
                    <p:nvPr/>
                  </p:nvCxnSpPr>
                  <p:spPr>
                    <a:xfrm>
                      <a:off x="4589814" y="6597352"/>
                      <a:ext cx="43204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5105746" y="6597352"/>
                      <a:ext cx="140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6270171" y="6590805"/>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5779792" y="6593250"/>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5309383" y="6591882"/>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4810908" y="6589902"/>
                      <a:ext cx="0" cy="36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1" name="Textfeld 90"/>
                  <p:cNvSpPr txBox="1"/>
                  <p:nvPr/>
                </p:nvSpPr>
                <p:spPr>
                  <a:xfrm>
                    <a:off x="5148064" y="6416956"/>
                    <a:ext cx="1440160" cy="215444"/>
                  </a:xfrm>
                  <a:prstGeom prst="rect">
                    <a:avLst/>
                  </a:prstGeom>
                  <a:noFill/>
                </p:spPr>
                <p:txBody>
                  <a:bodyPr wrap="square" rtlCol="0">
                    <a:spAutoFit/>
                  </a:bodyPr>
                  <a:lstStyle/>
                  <a:p>
                    <a:r>
                      <a:rPr lang="de-CH" sz="800" b="1" dirty="0" smtClean="0">
                        <a:solidFill>
                          <a:schemeClr val="tx2"/>
                        </a:solidFill>
                        <a:latin typeface="+mj-lt"/>
                        <a:cs typeface="Times New Roman" pitchFamily="18" charset="0"/>
                      </a:rPr>
                      <a:t>48 h </a:t>
                    </a:r>
                    <a:r>
                      <a:rPr lang="de-CH" sz="800" b="1" dirty="0" err="1" smtClean="0">
                        <a:solidFill>
                          <a:schemeClr val="tx2"/>
                        </a:solidFill>
                        <a:latin typeface="+mj-lt"/>
                        <a:cs typeface="Times New Roman" pitchFamily="18" charset="0"/>
                      </a:rPr>
                      <a:t>cisplatin</a:t>
                    </a:r>
                    <a:r>
                      <a:rPr lang="de-CH" sz="800" b="1" dirty="0" smtClean="0">
                        <a:solidFill>
                          <a:schemeClr val="tx2"/>
                        </a:solidFill>
                        <a:latin typeface="+mj-lt"/>
                        <a:cs typeface="Times New Roman" pitchFamily="18" charset="0"/>
                      </a:rPr>
                      <a:t> </a:t>
                    </a:r>
                    <a:r>
                      <a:rPr lang="de-CH" sz="800" b="1" dirty="0" err="1" smtClean="0">
                        <a:solidFill>
                          <a:schemeClr val="tx2"/>
                        </a:solidFill>
                        <a:latin typeface="+mj-lt"/>
                        <a:cs typeface="Times New Roman" pitchFamily="18" charset="0"/>
                      </a:rPr>
                      <a:t>treatment</a:t>
                    </a:r>
                    <a:endParaRPr lang="de-DE" sz="800" b="1" dirty="0">
                      <a:solidFill>
                        <a:schemeClr val="tx2"/>
                      </a:solidFill>
                      <a:latin typeface="+mj-lt"/>
                      <a:cs typeface="Times New Roman" pitchFamily="18" charset="0"/>
                    </a:endParaRPr>
                  </a:p>
                </p:txBody>
              </p:sp>
              <p:sp>
                <p:nvSpPr>
                  <p:cNvPr id="92" name="Textfeld 91"/>
                  <p:cNvSpPr txBox="1"/>
                  <p:nvPr/>
                </p:nvSpPr>
                <p:spPr>
                  <a:xfrm>
                    <a:off x="6012160" y="6581001"/>
                    <a:ext cx="720080" cy="215444"/>
                  </a:xfrm>
                  <a:prstGeom prst="rect">
                    <a:avLst/>
                  </a:prstGeom>
                  <a:noFill/>
                </p:spPr>
                <p:txBody>
                  <a:bodyPr wrap="square" rtlCol="0">
                    <a:spAutoFit/>
                  </a:bodyPr>
                  <a:lstStyle/>
                  <a:p>
                    <a:r>
                      <a:rPr lang="de-CH" sz="800" b="1" dirty="0" smtClean="0">
                        <a:solidFill>
                          <a:schemeClr val="tx2"/>
                        </a:solidFill>
                        <a:cs typeface="Times New Roman" pitchFamily="18" charset="0"/>
                      </a:rPr>
                      <a:t>OCT4B</a:t>
                    </a:r>
                    <a:r>
                      <a:rPr lang="de-CH" sz="800" b="1" baseline="30000" dirty="0" smtClean="0">
                        <a:solidFill>
                          <a:schemeClr val="tx2"/>
                        </a:solidFill>
                      </a:rPr>
                      <a:t>-</a:t>
                    </a:r>
                    <a:endParaRPr lang="de-DE" sz="800" b="1" baseline="30000" dirty="0">
                      <a:solidFill>
                        <a:schemeClr val="tx2"/>
                      </a:solidFill>
                    </a:endParaRPr>
                  </a:p>
                </p:txBody>
              </p:sp>
              <p:sp>
                <p:nvSpPr>
                  <p:cNvPr id="93" name="Textfeld 92"/>
                  <p:cNvSpPr txBox="1"/>
                  <p:nvPr/>
                </p:nvSpPr>
                <p:spPr>
                  <a:xfrm>
                    <a:off x="5436096" y="6579538"/>
                    <a:ext cx="720080" cy="215444"/>
                  </a:xfrm>
                  <a:prstGeom prst="rect">
                    <a:avLst/>
                  </a:prstGeom>
                  <a:noFill/>
                </p:spPr>
                <p:txBody>
                  <a:bodyPr wrap="square" rtlCol="0">
                    <a:spAutoFit/>
                  </a:bodyPr>
                  <a:lstStyle/>
                  <a:p>
                    <a:r>
                      <a:rPr lang="de-CH" sz="800" b="1" dirty="0" err="1" smtClean="0">
                        <a:solidFill>
                          <a:schemeClr val="tx2"/>
                        </a:solidFill>
                      </a:rPr>
                      <a:t>Scrambled</a:t>
                    </a:r>
                    <a:endParaRPr lang="de-DE" sz="800" b="1" dirty="0">
                      <a:solidFill>
                        <a:schemeClr val="tx2"/>
                      </a:solidFill>
                    </a:endParaRPr>
                  </a:p>
                </p:txBody>
              </p:sp>
              <p:sp>
                <p:nvSpPr>
                  <p:cNvPr id="94" name="Textfeld 93"/>
                  <p:cNvSpPr txBox="1"/>
                  <p:nvPr/>
                </p:nvSpPr>
                <p:spPr>
                  <a:xfrm>
                    <a:off x="4986234" y="6585602"/>
                    <a:ext cx="648072" cy="215444"/>
                  </a:xfrm>
                  <a:prstGeom prst="rect">
                    <a:avLst/>
                  </a:prstGeom>
                  <a:noFill/>
                </p:spPr>
                <p:txBody>
                  <a:bodyPr wrap="square" rtlCol="0">
                    <a:spAutoFit/>
                  </a:bodyPr>
                  <a:lstStyle/>
                  <a:p>
                    <a:r>
                      <a:rPr lang="de-CH" sz="800" b="1" dirty="0" smtClean="0">
                        <a:solidFill>
                          <a:schemeClr val="tx2"/>
                        </a:solidFill>
                        <a:latin typeface="+mj-lt"/>
                      </a:rPr>
                      <a:t>Parental</a:t>
                    </a:r>
                    <a:endParaRPr lang="de-DE" sz="800" b="1" dirty="0">
                      <a:solidFill>
                        <a:schemeClr val="tx2"/>
                      </a:solidFill>
                      <a:latin typeface="+mj-lt"/>
                    </a:endParaRPr>
                  </a:p>
                </p:txBody>
              </p:sp>
            </p:grpSp>
            <p:sp>
              <p:nvSpPr>
                <p:cNvPr id="102" name="Rechteck 101"/>
                <p:cNvSpPr/>
                <p:nvPr/>
              </p:nvSpPr>
              <p:spPr>
                <a:xfrm>
                  <a:off x="3995936" y="429309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Rechteck 102"/>
                <p:cNvSpPr/>
                <p:nvPr/>
              </p:nvSpPr>
              <p:spPr>
                <a:xfrm>
                  <a:off x="6660232" y="429309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Textfeld 77"/>
              <p:cNvSpPr txBox="1"/>
              <p:nvPr/>
            </p:nvSpPr>
            <p:spPr>
              <a:xfrm>
                <a:off x="8204299" y="4655559"/>
                <a:ext cx="288032"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sp>
            <p:nvSpPr>
              <p:cNvPr id="105" name="Textfeld 104"/>
              <p:cNvSpPr txBox="1"/>
              <p:nvPr/>
            </p:nvSpPr>
            <p:spPr>
              <a:xfrm>
                <a:off x="5633522" y="4477946"/>
                <a:ext cx="288032"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grpSp>
      </p:grpSp>
      <p:sp>
        <p:nvSpPr>
          <p:cNvPr id="108" name="Textfeld 107"/>
          <p:cNvSpPr txBox="1"/>
          <p:nvPr/>
        </p:nvSpPr>
        <p:spPr>
          <a:xfrm>
            <a:off x="1825063" y="2114881"/>
            <a:ext cx="288032"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grpSp>
        <p:nvGrpSpPr>
          <p:cNvPr id="125" name="Gruppieren 124"/>
          <p:cNvGrpSpPr/>
          <p:nvPr/>
        </p:nvGrpSpPr>
        <p:grpSpPr>
          <a:xfrm>
            <a:off x="147613" y="4105647"/>
            <a:ext cx="2357421" cy="2142218"/>
            <a:chOff x="147613" y="4077072"/>
            <a:chExt cx="2357421" cy="2142218"/>
          </a:xfrm>
        </p:grpSpPr>
        <p:sp>
          <p:nvSpPr>
            <p:cNvPr id="106" name="Textfeld 105"/>
            <p:cNvSpPr txBox="1"/>
            <p:nvPr/>
          </p:nvSpPr>
          <p:spPr>
            <a:xfrm flipV="1">
              <a:off x="1742422" y="4282242"/>
              <a:ext cx="309298"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pic>
          <p:nvPicPr>
            <p:cNvPr id="34" name="Picture 2"/>
            <p:cNvPicPr>
              <a:picLocks noChangeAspect="1" noChangeArrowheads="1"/>
            </p:cNvPicPr>
            <p:nvPr/>
          </p:nvPicPr>
          <p:blipFill>
            <a:blip r:embed="rId7" cstate="print"/>
            <a:srcRect l="7622" t="53968" r="17775" b="1158"/>
            <a:stretch>
              <a:fillRect/>
            </a:stretch>
          </p:blipFill>
          <p:spPr bwMode="auto">
            <a:xfrm>
              <a:off x="147613" y="4077072"/>
              <a:ext cx="2068538" cy="1911872"/>
            </a:xfrm>
            <a:prstGeom prst="rect">
              <a:avLst/>
            </a:prstGeom>
            <a:noFill/>
            <a:ln w="9525">
              <a:noFill/>
              <a:miter lim="800000"/>
              <a:headEnd/>
              <a:tailEnd/>
            </a:ln>
          </p:spPr>
        </p:pic>
        <p:grpSp>
          <p:nvGrpSpPr>
            <p:cNvPr id="40" name="Gruppieren 39"/>
            <p:cNvGrpSpPr/>
            <p:nvPr/>
          </p:nvGrpSpPr>
          <p:grpSpPr>
            <a:xfrm>
              <a:off x="488810" y="5759529"/>
              <a:ext cx="2016224" cy="301868"/>
              <a:chOff x="539552" y="5863436"/>
              <a:chExt cx="2016224" cy="301868"/>
            </a:xfrm>
          </p:grpSpPr>
          <p:sp>
            <p:nvSpPr>
              <p:cNvPr id="35" name="Rechteck 34"/>
              <p:cNvSpPr/>
              <p:nvPr/>
            </p:nvSpPr>
            <p:spPr>
              <a:xfrm>
                <a:off x="1556671" y="5931672"/>
                <a:ext cx="67764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726002" y="5949280"/>
                <a:ext cx="67764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539552" y="5863436"/>
                <a:ext cx="1008112" cy="246221"/>
              </a:xfrm>
              <a:prstGeom prst="rect">
                <a:avLst/>
              </a:prstGeom>
              <a:noFill/>
            </p:spPr>
            <p:txBody>
              <a:bodyPr wrap="square" rtlCol="0">
                <a:spAutoFit/>
              </a:bodyPr>
              <a:lstStyle/>
              <a:p>
                <a:r>
                  <a:rPr lang="de-CH" sz="1000" b="1" dirty="0" err="1" smtClean="0">
                    <a:solidFill>
                      <a:schemeClr val="tx2"/>
                    </a:solidFill>
                    <a:cs typeface="Times New Roman" pitchFamily="18" charset="0"/>
                  </a:rPr>
                  <a:t>No</a:t>
                </a:r>
                <a:r>
                  <a:rPr lang="de-CH" sz="1000" b="1" dirty="0" smtClean="0">
                    <a:solidFill>
                      <a:schemeClr val="tx2"/>
                    </a:solidFill>
                    <a:cs typeface="Times New Roman" pitchFamily="18" charset="0"/>
                  </a:rPr>
                  <a:t> </a:t>
                </a:r>
                <a:r>
                  <a:rPr lang="de-CH" sz="1000" b="1" dirty="0" err="1" smtClean="0">
                    <a:solidFill>
                      <a:schemeClr val="tx2"/>
                    </a:solidFill>
                    <a:cs typeface="Times New Roman" pitchFamily="18" charset="0"/>
                  </a:rPr>
                  <a:t>treatment</a:t>
                </a:r>
                <a:endParaRPr lang="de-DE" sz="1000" b="1" dirty="0">
                  <a:solidFill>
                    <a:schemeClr val="tx2"/>
                  </a:solidFill>
                  <a:cs typeface="Times New Roman" pitchFamily="18" charset="0"/>
                </a:endParaRPr>
              </a:p>
            </p:txBody>
          </p:sp>
          <p:sp>
            <p:nvSpPr>
              <p:cNvPr id="39" name="Textfeld 38"/>
              <p:cNvSpPr txBox="1"/>
              <p:nvPr/>
            </p:nvSpPr>
            <p:spPr>
              <a:xfrm>
                <a:off x="1547664" y="5866730"/>
                <a:ext cx="1008112" cy="261610"/>
              </a:xfrm>
              <a:prstGeom prst="rect">
                <a:avLst/>
              </a:prstGeom>
              <a:noFill/>
            </p:spPr>
            <p:txBody>
              <a:bodyPr wrap="square" rtlCol="0">
                <a:spAutoFit/>
              </a:bodyPr>
              <a:lstStyle/>
              <a:p>
                <a:r>
                  <a:rPr lang="de-CH" sz="1050" b="1" dirty="0" smtClean="0">
                    <a:solidFill>
                      <a:schemeClr val="tx2"/>
                    </a:solidFill>
                    <a:cs typeface="Times New Roman" pitchFamily="18" charset="0"/>
                  </a:rPr>
                  <a:t>48 h </a:t>
                </a:r>
                <a:r>
                  <a:rPr lang="de-CH" sz="1050" b="1" dirty="0" err="1" smtClean="0">
                    <a:solidFill>
                      <a:schemeClr val="tx2"/>
                    </a:solidFill>
                    <a:cs typeface="Times New Roman" pitchFamily="18" charset="0"/>
                  </a:rPr>
                  <a:t>cisplatin</a:t>
                </a:r>
                <a:endParaRPr lang="de-DE" sz="1050" b="1" dirty="0">
                  <a:solidFill>
                    <a:schemeClr val="tx2"/>
                  </a:solidFill>
                  <a:cs typeface="Times New Roman" pitchFamily="18" charset="0"/>
                </a:endParaRPr>
              </a:p>
            </p:txBody>
          </p:sp>
        </p:grpSp>
        <p:cxnSp>
          <p:nvCxnSpPr>
            <p:cNvPr id="122" name="Gerade Verbindung 121"/>
            <p:cNvCxnSpPr/>
            <p:nvPr/>
          </p:nvCxnSpPr>
          <p:spPr>
            <a:xfrm>
              <a:off x="971600" y="5997435"/>
              <a:ext cx="10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feld 122"/>
            <p:cNvSpPr txBox="1"/>
            <p:nvPr/>
          </p:nvSpPr>
          <p:spPr>
            <a:xfrm>
              <a:off x="1187624" y="5957680"/>
              <a:ext cx="504056" cy="261610"/>
            </a:xfrm>
            <a:prstGeom prst="rect">
              <a:avLst/>
            </a:prstGeom>
            <a:noFill/>
          </p:spPr>
          <p:txBody>
            <a:bodyPr wrap="square" rtlCol="0">
              <a:spAutoFit/>
            </a:bodyPr>
            <a:lstStyle/>
            <a:p>
              <a:r>
                <a:rPr lang="de-CH" sz="1100" b="1" dirty="0" smtClean="0">
                  <a:solidFill>
                    <a:schemeClr val="tx2"/>
                  </a:solidFill>
                </a:rPr>
                <a:t>A549</a:t>
              </a:r>
              <a:endParaRPr lang="de-DE" sz="1100" b="1" dirty="0">
                <a:solidFill>
                  <a:schemeClr val="tx2"/>
                </a:solidFill>
              </a:endParaRPr>
            </a:p>
          </p:txBody>
        </p:sp>
        <p:sp>
          <p:nvSpPr>
            <p:cNvPr id="124" name="Textfeld 123"/>
            <p:cNvSpPr txBox="1"/>
            <p:nvPr/>
          </p:nvSpPr>
          <p:spPr>
            <a:xfrm>
              <a:off x="1723933" y="4085023"/>
              <a:ext cx="288032" cy="338554"/>
            </a:xfrm>
            <a:prstGeom prst="rect">
              <a:avLst/>
            </a:prstGeom>
            <a:noFill/>
          </p:spPr>
          <p:txBody>
            <a:bodyPr wrap="square" rtlCol="0">
              <a:spAutoFit/>
            </a:bodyPr>
            <a:lstStyle/>
            <a:p>
              <a:r>
                <a:rPr lang="de-CH" sz="1600" b="1" dirty="0" smtClean="0">
                  <a:solidFill>
                    <a:schemeClr val="tx2"/>
                  </a:solidFill>
                </a:rPr>
                <a:t>*</a:t>
              </a:r>
              <a:endParaRPr lang="de-DE" sz="1600" b="1" dirty="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1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linds(horizontal)">
                                      <p:cBhvr>
                                        <p:cTn id="1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698"/>
            <a:ext cx="8686800" cy="1251062"/>
          </a:xfrm>
        </p:spPr>
        <p:txBody>
          <a:bodyPr>
            <a:normAutofit fontScale="90000"/>
          </a:bodyPr>
          <a:lstStyle/>
          <a:p>
            <a:r>
              <a:rPr lang="de-CH" sz="3600" dirty="0" err="1" smtClean="0">
                <a:solidFill>
                  <a:srgbClr val="FFC819"/>
                </a:solidFill>
              </a:rPr>
              <a:t>mRNA</a:t>
            </a:r>
            <a:r>
              <a:rPr lang="de-CH" sz="3600" dirty="0" smtClean="0">
                <a:solidFill>
                  <a:srgbClr val="FFC819"/>
                </a:solidFill>
              </a:rPr>
              <a:t> </a:t>
            </a:r>
            <a:r>
              <a:rPr lang="de-CH" sz="3600" dirty="0" err="1" smtClean="0">
                <a:solidFill>
                  <a:srgbClr val="FFC819"/>
                </a:solidFill>
              </a:rPr>
              <a:t>levels</a:t>
            </a:r>
            <a:r>
              <a:rPr lang="de-CH" sz="3600" dirty="0" smtClean="0">
                <a:solidFill>
                  <a:srgbClr val="FFC819"/>
                </a:solidFill>
              </a:rPr>
              <a:t> </a:t>
            </a:r>
            <a:r>
              <a:rPr lang="de-CH" sz="3600" dirty="0" err="1" smtClean="0">
                <a:solidFill>
                  <a:srgbClr val="FFC819"/>
                </a:solidFill>
              </a:rPr>
              <a:t>of</a:t>
            </a:r>
            <a:r>
              <a:rPr lang="de-CH" sz="3600" dirty="0" smtClean="0">
                <a:solidFill>
                  <a:srgbClr val="FFC819"/>
                </a:solidFill>
              </a:rPr>
              <a:t> CSC-</a:t>
            </a:r>
            <a:r>
              <a:rPr lang="de-CH" sz="3600" dirty="0" err="1" smtClean="0">
                <a:solidFill>
                  <a:srgbClr val="FFC819"/>
                </a:solidFill>
              </a:rPr>
              <a:t>associated</a:t>
            </a:r>
            <a:r>
              <a:rPr lang="de-CH" sz="3600" dirty="0" smtClean="0">
                <a:solidFill>
                  <a:srgbClr val="FFC819"/>
                </a:solidFill>
              </a:rPr>
              <a:t> genes in </a:t>
            </a:r>
            <a:r>
              <a:rPr lang="de-CH" sz="3600" dirty="0" err="1" smtClean="0">
                <a:solidFill>
                  <a:srgbClr val="FFC819"/>
                </a:solidFill>
              </a:rPr>
              <a:t>paired</a:t>
            </a:r>
            <a:r>
              <a:rPr lang="de-CH" sz="3600" dirty="0" smtClean="0">
                <a:solidFill>
                  <a:srgbClr val="FFC819"/>
                </a:solidFill>
              </a:rPr>
              <a:t> normal </a:t>
            </a:r>
            <a:r>
              <a:rPr lang="de-CH" sz="3600" dirty="0" err="1" smtClean="0">
                <a:solidFill>
                  <a:srgbClr val="FFC819"/>
                </a:solidFill>
              </a:rPr>
              <a:t>and</a:t>
            </a:r>
            <a:r>
              <a:rPr lang="de-CH" sz="3600" dirty="0" smtClean="0">
                <a:solidFill>
                  <a:srgbClr val="FFC819"/>
                </a:solidFill>
              </a:rPr>
              <a:t> </a:t>
            </a:r>
            <a:r>
              <a:rPr lang="de-CH" sz="3600" dirty="0" err="1" smtClean="0">
                <a:solidFill>
                  <a:srgbClr val="FFC819"/>
                </a:solidFill>
              </a:rPr>
              <a:t>lung</a:t>
            </a:r>
            <a:r>
              <a:rPr lang="de-CH" sz="3600" dirty="0" smtClean="0">
                <a:solidFill>
                  <a:srgbClr val="FFC819"/>
                </a:solidFill>
              </a:rPr>
              <a:t> </a:t>
            </a:r>
            <a:r>
              <a:rPr lang="de-CH" sz="3600" dirty="0" err="1" smtClean="0">
                <a:solidFill>
                  <a:srgbClr val="FFC819"/>
                </a:solidFill>
              </a:rPr>
              <a:t>adenocarconoma</a:t>
            </a:r>
            <a:r>
              <a:rPr lang="de-CH" sz="3600" dirty="0" smtClean="0">
                <a:solidFill>
                  <a:srgbClr val="FFC819"/>
                </a:solidFill>
              </a:rPr>
              <a:t> </a:t>
            </a:r>
            <a:r>
              <a:rPr lang="de-CH" sz="3600" dirty="0" err="1" smtClean="0">
                <a:solidFill>
                  <a:srgbClr val="FFC819"/>
                </a:solidFill>
              </a:rPr>
              <a:t>biopsies</a:t>
            </a:r>
            <a:endParaRPr lang="de-DE" sz="3600" dirty="0">
              <a:solidFill>
                <a:srgbClr val="FFC819"/>
              </a:solidFill>
            </a:endParaRPr>
          </a:p>
        </p:txBody>
      </p:sp>
      <p:grpSp>
        <p:nvGrpSpPr>
          <p:cNvPr id="16" name="Gruppieren 15"/>
          <p:cNvGrpSpPr/>
          <p:nvPr/>
        </p:nvGrpSpPr>
        <p:grpSpPr>
          <a:xfrm>
            <a:off x="107504" y="4934198"/>
            <a:ext cx="1800200" cy="1231106"/>
            <a:chOff x="179512" y="5373216"/>
            <a:chExt cx="1800200" cy="1231106"/>
          </a:xfrm>
        </p:grpSpPr>
        <p:sp>
          <p:nvSpPr>
            <p:cNvPr id="17" name="Textfeld 16"/>
            <p:cNvSpPr txBox="1"/>
            <p:nvPr/>
          </p:nvSpPr>
          <p:spPr>
            <a:xfrm>
              <a:off x="179512" y="5373216"/>
              <a:ext cx="1800200" cy="1231106"/>
            </a:xfrm>
            <a:prstGeom prst="rect">
              <a:avLst/>
            </a:prstGeom>
            <a:noFill/>
          </p:spPr>
          <p:txBody>
            <a:bodyPr wrap="square" rtlCol="0">
              <a:spAutoFit/>
            </a:bodyPr>
            <a:lstStyle/>
            <a:p>
              <a:endParaRPr lang="de-CH" sz="1200" b="1" dirty="0" smtClean="0">
                <a:solidFill>
                  <a:schemeClr val="tx2"/>
                </a:solidFill>
                <a:latin typeface="Times New Roman" pitchFamily="18" charset="0"/>
                <a:cs typeface="Times New Roman" pitchFamily="18" charset="0"/>
              </a:endParaRPr>
            </a:p>
            <a:p>
              <a:r>
                <a:rPr lang="de-CH" sz="1200" b="1" dirty="0" smtClean="0">
                  <a:solidFill>
                    <a:schemeClr val="tx2"/>
                  </a:solidFill>
                  <a:latin typeface="Times New Roman" pitchFamily="18" charset="0"/>
                  <a:cs typeface="Times New Roman" pitchFamily="18" charset="0"/>
                </a:rPr>
                <a:t>n – 64</a:t>
              </a:r>
            </a:p>
            <a:p>
              <a:r>
                <a:rPr lang="de-CH" sz="1200" b="1" dirty="0" smtClean="0">
                  <a:solidFill>
                    <a:schemeClr val="tx2"/>
                  </a:solidFill>
                  <a:latin typeface="Times New Roman" pitchFamily="18" charset="0"/>
                  <a:cs typeface="Times New Roman" pitchFamily="18" charset="0"/>
                </a:rPr>
                <a:t>male - 34</a:t>
              </a:r>
            </a:p>
            <a:p>
              <a:r>
                <a:rPr lang="de-CH" sz="1200" b="1" dirty="0" err="1" smtClean="0">
                  <a:solidFill>
                    <a:schemeClr val="tx2"/>
                  </a:solidFill>
                  <a:latin typeface="Times New Roman" pitchFamily="18" charset="0"/>
                  <a:cs typeface="Times New Roman" pitchFamily="18" charset="0"/>
                </a:rPr>
                <a:t>female</a:t>
              </a:r>
              <a:r>
                <a:rPr lang="de-CH" sz="1200" b="1" dirty="0" smtClean="0">
                  <a:solidFill>
                    <a:schemeClr val="tx2"/>
                  </a:solidFill>
                  <a:latin typeface="Times New Roman" pitchFamily="18" charset="0"/>
                  <a:cs typeface="Times New Roman" pitchFamily="18" charset="0"/>
                </a:rPr>
                <a:t> - 30</a:t>
              </a:r>
            </a:p>
            <a:p>
              <a:r>
                <a:rPr lang="de-CH" sz="1200" b="1" dirty="0" smtClean="0">
                  <a:solidFill>
                    <a:schemeClr val="tx2"/>
                  </a:solidFill>
                  <a:latin typeface="Times New Roman" pitchFamily="18" charset="0"/>
                  <a:cs typeface="Times New Roman" pitchFamily="18" charset="0"/>
                </a:rPr>
                <a:t>median </a:t>
              </a:r>
              <a:r>
                <a:rPr lang="de-CH" sz="1200" b="1" dirty="0" err="1" smtClean="0">
                  <a:solidFill>
                    <a:schemeClr val="tx2"/>
                  </a:solidFill>
                  <a:latin typeface="Times New Roman" pitchFamily="18" charset="0"/>
                  <a:cs typeface="Times New Roman" pitchFamily="18" charset="0"/>
                </a:rPr>
                <a:t>age</a:t>
              </a:r>
              <a:r>
                <a:rPr lang="de-CH" sz="1200" b="1" dirty="0" smtClean="0">
                  <a:solidFill>
                    <a:schemeClr val="tx2"/>
                  </a:solidFill>
                  <a:latin typeface="Times New Roman" pitchFamily="18" charset="0"/>
                  <a:cs typeface="Times New Roman" pitchFamily="18" charset="0"/>
                </a:rPr>
                <a:t> – 62</a:t>
              </a:r>
            </a:p>
            <a:p>
              <a:r>
                <a:rPr lang="de-CH" sz="1400" dirty="0" smtClean="0">
                  <a:solidFill>
                    <a:schemeClr val="tx2"/>
                  </a:solidFill>
                  <a:latin typeface="Times New Roman" pitchFamily="18" charset="0"/>
                  <a:cs typeface="Times New Roman" pitchFamily="18" charset="0"/>
                </a:rPr>
                <a:t> </a:t>
              </a:r>
              <a:endParaRPr lang="de-DE" sz="1400" dirty="0">
                <a:solidFill>
                  <a:schemeClr val="tx2"/>
                </a:solidFill>
                <a:latin typeface="Times New Roman" pitchFamily="18" charset="0"/>
                <a:cs typeface="Times New Roman" pitchFamily="18" charset="0"/>
              </a:endParaRPr>
            </a:p>
          </p:txBody>
        </p:sp>
        <p:sp>
          <p:nvSpPr>
            <p:cNvPr id="19" name="Rechteck 18"/>
            <p:cNvSpPr/>
            <p:nvPr/>
          </p:nvSpPr>
          <p:spPr>
            <a:xfrm>
              <a:off x="179512" y="5479578"/>
              <a:ext cx="1296144" cy="973758"/>
            </a:xfrm>
            <a:prstGeom prst="rect">
              <a:avLst/>
            </a:prstGeom>
            <a:noFill/>
            <a:ln>
              <a:solidFill>
                <a:schemeClr val="bg2">
                  <a:lumMod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Textfeld 31"/>
          <p:cNvSpPr txBox="1"/>
          <p:nvPr/>
        </p:nvSpPr>
        <p:spPr>
          <a:xfrm>
            <a:off x="0" y="6211669"/>
            <a:ext cx="1800200" cy="646331"/>
          </a:xfrm>
          <a:prstGeom prst="rect">
            <a:avLst/>
          </a:prstGeom>
          <a:noFill/>
        </p:spPr>
        <p:txBody>
          <a:bodyPr wrap="square" rtlCol="0">
            <a:spAutoFit/>
          </a:bodyPr>
          <a:lstStyle/>
          <a:p>
            <a:r>
              <a:rPr lang="de-CH" sz="1200" dirty="0" smtClean="0">
                <a:solidFill>
                  <a:schemeClr val="tx1">
                    <a:lumMod val="75000"/>
                  </a:schemeClr>
                </a:solidFill>
              </a:rPr>
              <a:t>Cortes-Dericks L et al. </a:t>
            </a:r>
            <a:r>
              <a:rPr lang="de-CH" sz="1200" dirty="0" err="1" smtClean="0">
                <a:solidFill>
                  <a:schemeClr val="tx1">
                    <a:lumMod val="75000"/>
                  </a:schemeClr>
                </a:solidFill>
              </a:rPr>
              <a:t>Eur</a:t>
            </a:r>
            <a:r>
              <a:rPr lang="de-CH" sz="1200" dirty="0" smtClean="0">
                <a:solidFill>
                  <a:schemeClr val="tx1">
                    <a:lumMod val="75000"/>
                  </a:schemeClr>
                </a:solidFill>
              </a:rPr>
              <a:t> J </a:t>
            </a:r>
            <a:r>
              <a:rPr lang="de-CH" sz="1200" dirty="0" err="1" smtClean="0">
                <a:solidFill>
                  <a:schemeClr val="tx1">
                    <a:lumMod val="75000"/>
                  </a:schemeClr>
                </a:solidFill>
              </a:rPr>
              <a:t>Cardiothorac</a:t>
            </a:r>
            <a:r>
              <a:rPr lang="de-CH" sz="1200" dirty="0" smtClean="0">
                <a:solidFill>
                  <a:schemeClr val="tx1">
                    <a:lumMod val="75000"/>
                  </a:schemeClr>
                </a:solidFill>
              </a:rPr>
              <a:t> </a:t>
            </a:r>
            <a:r>
              <a:rPr lang="de-CH" sz="1200" dirty="0" err="1" smtClean="0">
                <a:solidFill>
                  <a:schemeClr val="tx1">
                    <a:lumMod val="75000"/>
                  </a:schemeClr>
                </a:solidFill>
              </a:rPr>
              <a:t>Surg</a:t>
            </a:r>
            <a:r>
              <a:rPr lang="de-CH" sz="1200" dirty="0" smtClean="0">
                <a:solidFill>
                  <a:schemeClr val="tx1">
                    <a:lumMod val="75000"/>
                  </a:schemeClr>
                </a:solidFill>
              </a:rPr>
              <a:t> (2012) 41 (6)</a:t>
            </a:r>
            <a:endParaRPr lang="de-DE" sz="1200" dirty="0">
              <a:solidFill>
                <a:schemeClr val="tx1">
                  <a:lumMod val="75000"/>
                </a:schemeClr>
              </a:solidFill>
            </a:endParaRPr>
          </a:p>
        </p:txBody>
      </p:sp>
      <p:grpSp>
        <p:nvGrpSpPr>
          <p:cNvPr id="43" name="Gruppieren 42"/>
          <p:cNvGrpSpPr/>
          <p:nvPr/>
        </p:nvGrpSpPr>
        <p:grpSpPr>
          <a:xfrm>
            <a:off x="2454341" y="1547274"/>
            <a:ext cx="6689659" cy="5310726"/>
            <a:chOff x="2454341" y="1547274"/>
            <a:chExt cx="6689659" cy="5310726"/>
          </a:xfrm>
        </p:grpSpPr>
        <p:grpSp>
          <p:nvGrpSpPr>
            <p:cNvPr id="15" name="Gruppieren 14"/>
            <p:cNvGrpSpPr/>
            <p:nvPr/>
          </p:nvGrpSpPr>
          <p:grpSpPr>
            <a:xfrm>
              <a:off x="2454341" y="1547274"/>
              <a:ext cx="6689659" cy="5310726"/>
              <a:chOff x="1187624" y="1545149"/>
              <a:chExt cx="6624736" cy="5312851"/>
            </a:xfrm>
          </p:grpSpPr>
          <p:pic>
            <p:nvPicPr>
              <p:cNvPr id="2050" name="Picture 2"/>
              <p:cNvPicPr>
                <a:picLocks noChangeAspect="1" noChangeArrowheads="1"/>
              </p:cNvPicPr>
              <p:nvPr/>
            </p:nvPicPr>
            <p:blipFill>
              <a:blip r:embed="rId3" cstate="print"/>
              <a:srcRect l="16002" t="10987" r="16317" b="7250"/>
              <a:stretch>
                <a:fillRect/>
              </a:stretch>
            </p:blipFill>
            <p:spPr bwMode="auto">
              <a:xfrm>
                <a:off x="1187624" y="1545149"/>
                <a:ext cx="6624736" cy="5312851"/>
              </a:xfrm>
              <a:prstGeom prst="rect">
                <a:avLst/>
              </a:prstGeom>
              <a:noFill/>
              <a:ln w="9525">
                <a:noFill/>
                <a:miter lim="800000"/>
                <a:headEnd/>
                <a:tailEnd/>
              </a:ln>
            </p:spPr>
          </p:pic>
          <p:sp>
            <p:nvSpPr>
              <p:cNvPr id="8" name="Rechteck 7"/>
              <p:cNvSpPr/>
              <p:nvPr/>
            </p:nvSpPr>
            <p:spPr>
              <a:xfrm>
                <a:off x="1691680" y="1628800"/>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205708" y="1625699"/>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760937" y="163405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270848" y="1589459"/>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535166" y="420766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814589" y="4233589"/>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288679" y="4202360"/>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Pfeil nach unten 35"/>
            <p:cNvSpPr/>
            <p:nvPr/>
          </p:nvSpPr>
          <p:spPr>
            <a:xfrm>
              <a:off x="3601936" y="1656225"/>
              <a:ext cx="252000" cy="108000"/>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unten 36"/>
            <p:cNvSpPr/>
            <p:nvPr/>
          </p:nvSpPr>
          <p:spPr>
            <a:xfrm>
              <a:off x="5240783" y="1656212"/>
              <a:ext cx="252000" cy="108000"/>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unten 37"/>
            <p:cNvSpPr/>
            <p:nvPr/>
          </p:nvSpPr>
          <p:spPr>
            <a:xfrm>
              <a:off x="8143442" y="1657091"/>
              <a:ext cx="252000" cy="108000"/>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Pfeil nach unten 40"/>
            <p:cNvSpPr/>
            <p:nvPr/>
          </p:nvSpPr>
          <p:spPr>
            <a:xfrm>
              <a:off x="5893656" y="4241250"/>
              <a:ext cx="252000" cy="108000"/>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Pfeil nach unten 41"/>
            <p:cNvSpPr/>
            <p:nvPr/>
          </p:nvSpPr>
          <p:spPr>
            <a:xfrm>
              <a:off x="7468447" y="4257140"/>
              <a:ext cx="252000" cy="108000"/>
            </a:xfrm>
            <a:prstGeom prst="downArrow">
              <a:avLst/>
            </a:prstGeom>
            <a:solidFill>
              <a:srgbClr val="FFC000"/>
            </a:solidFill>
            <a:ln w="28575">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p:cNvGrpSpPr/>
          <p:nvPr/>
        </p:nvGrpSpPr>
        <p:grpSpPr>
          <a:xfrm>
            <a:off x="107504" y="1700808"/>
            <a:ext cx="2699791" cy="3570598"/>
            <a:chOff x="0" y="1556792"/>
            <a:chExt cx="2934555" cy="3881085"/>
          </a:xfrm>
        </p:grpSpPr>
        <p:grpSp>
          <p:nvGrpSpPr>
            <p:cNvPr id="35" name="Gruppieren 34"/>
            <p:cNvGrpSpPr/>
            <p:nvPr/>
          </p:nvGrpSpPr>
          <p:grpSpPr>
            <a:xfrm>
              <a:off x="0" y="2924944"/>
              <a:ext cx="2934555" cy="2512933"/>
              <a:chOff x="0" y="2708920"/>
              <a:chExt cx="2934555" cy="2512933"/>
            </a:xfrm>
          </p:grpSpPr>
          <p:pic>
            <p:nvPicPr>
              <p:cNvPr id="24578" name="Picture 2" descr="lung-cancer"/>
              <p:cNvPicPr>
                <a:picLocks noChangeAspect="1" noChangeArrowheads="1"/>
              </p:cNvPicPr>
              <p:nvPr/>
            </p:nvPicPr>
            <p:blipFill>
              <a:blip r:embed="rId4" cstate="print">
                <a:lum bright="-10000" contrast="20000"/>
              </a:blip>
              <a:srcRect t="3688" b="7806"/>
              <a:stretch>
                <a:fillRect/>
              </a:stretch>
            </p:blipFill>
            <p:spPr bwMode="auto">
              <a:xfrm>
                <a:off x="0" y="2780928"/>
                <a:ext cx="2089473" cy="1655496"/>
              </a:xfrm>
              <a:prstGeom prst="rect">
                <a:avLst/>
              </a:prstGeom>
              <a:noFill/>
            </p:spPr>
          </p:pic>
          <p:sp>
            <p:nvSpPr>
              <p:cNvPr id="18" name="Gleichschenkliges Dreieck 17"/>
              <p:cNvSpPr/>
              <p:nvPr/>
            </p:nvSpPr>
            <p:spPr>
              <a:xfrm>
                <a:off x="1979712" y="3212976"/>
                <a:ext cx="288000" cy="180000"/>
              </a:xfrm>
              <a:prstGeom prst="triangle">
                <a:avLst/>
              </a:prstGeom>
              <a:solidFill>
                <a:srgbClr val="FFCCCC"/>
              </a:solidFill>
              <a:ln>
                <a:solidFill>
                  <a:srgbClr val="FFCCCC"/>
                </a:solidFill>
              </a:ln>
              <a:effectLst>
                <a:outerShdw blurRad="50800" dist="38100" dir="8100000" algn="tr"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Gleichschenkliges Dreieck 24"/>
              <p:cNvSpPr/>
              <p:nvPr/>
            </p:nvSpPr>
            <p:spPr>
              <a:xfrm>
                <a:off x="1259632" y="3573016"/>
                <a:ext cx="360040" cy="216024"/>
              </a:xfrm>
              <a:prstGeom prst="triangle">
                <a:avLst/>
              </a:prstGeom>
              <a:noFill/>
              <a:ln w="254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p:cNvSpPr/>
              <p:nvPr/>
            </p:nvSpPr>
            <p:spPr>
              <a:xfrm>
                <a:off x="1619672" y="4149080"/>
                <a:ext cx="360040" cy="216024"/>
              </a:xfrm>
              <a:prstGeom prst="triangle">
                <a:avLst/>
              </a:prstGeom>
              <a:noFill/>
              <a:ln w="254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Gleichschenkliges Dreieck 26"/>
              <p:cNvSpPr/>
              <p:nvPr/>
            </p:nvSpPr>
            <p:spPr>
              <a:xfrm>
                <a:off x="2123728" y="4509120"/>
                <a:ext cx="288000" cy="180000"/>
              </a:xfrm>
              <a:prstGeom prst="triangle">
                <a:avLst/>
              </a:prstGeom>
              <a:solidFill>
                <a:srgbClr val="FFCCCC"/>
              </a:solidFill>
              <a:ln>
                <a:solidFill>
                  <a:srgbClr val="FFCCCC"/>
                </a:solidFill>
              </a:ln>
              <a:effectLst>
                <a:outerShdw blurRad="50800" dist="38100" dir="8100000" algn="tr" rotWithShape="0">
                  <a:prstClr val="black">
                    <a:alpha val="40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28"/>
              <p:cNvCxnSpPr/>
              <p:nvPr/>
            </p:nvCxnSpPr>
            <p:spPr>
              <a:xfrm flipV="1">
                <a:off x="1619672" y="3429000"/>
                <a:ext cx="288008" cy="216024"/>
              </a:xfrm>
              <a:prstGeom prst="line">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1907704" y="4365104"/>
                <a:ext cx="216024" cy="216024"/>
              </a:xfrm>
              <a:prstGeom prst="line">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1691680" y="2708920"/>
                <a:ext cx="792088" cy="523220"/>
              </a:xfrm>
              <a:prstGeom prst="rect">
                <a:avLst/>
              </a:prstGeom>
              <a:noFill/>
            </p:spPr>
            <p:txBody>
              <a:bodyPr wrap="square" rtlCol="0">
                <a:spAutoFit/>
              </a:bodyPr>
              <a:lstStyle/>
              <a:p>
                <a:r>
                  <a:rPr lang="de-CH" sz="1400" b="1" dirty="0" smtClean="0">
                    <a:solidFill>
                      <a:schemeClr val="tx2"/>
                    </a:solidFill>
                  </a:rPr>
                  <a:t>Tumor </a:t>
                </a:r>
                <a:r>
                  <a:rPr lang="de-CH" sz="1400" b="1" dirty="0" err="1" smtClean="0">
                    <a:solidFill>
                      <a:schemeClr val="tx2"/>
                    </a:solidFill>
                  </a:rPr>
                  <a:t>tissue</a:t>
                </a:r>
                <a:endParaRPr lang="de-DE" sz="1400" b="1" dirty="0">
                  <a:solidFill>
                    <a:schemeClr val="tx2"/>
                  </a:solidFill>
                </a:endParaRPr>
              </a:p>
            </p:txBody>
          </p:sp>
          <p:sp>
            <p:nvSpPr>
              <p:cNvPr id="34" name="Textfeld 33"/>
              <p:cNvSpPr txBox="1"/>
              <p:nvPr/>
            </p:nvSpPr>
            <p:spPr>
              <a:xfrm>
                <a:off x="1907704" y="4653136"/>
                <a:ext cx="1026851" cy="568717"/>
              </a:xfrm>
              <a:prstGeom prst="rect">
                <a:avLst/>
              </a:prstGeom>
              <a:noFill/>
            </p:spPr>
            <p:txBody>
              <a:bodyPr wrap="square" rtlCol="0">
                <a:spAutoFit/>
              </a:bodyPr>
              <a:lstStyle/>
              <a:p>
                <a:r>
                  <a:rPr lang="de-CH" sz="1400" b="1" dirty="0" smtClean="0">
                    <a:solidFill>
                      <a:schemeClr val="tx2"/>
                    </a:solidFill>
                  </a:rPr>
                  <a:t>Normal </a:t>
                </a:r>
                <a:r>
                  <a:rPr lang="de-CH" sz="1400" b="1" dirty="0" err="1" smtClean="0">
                    <a:solidFill>
                      <a:schemeClr val="tx2"/>
                    </a:solidFill>
                  </a:rPr>
                  <a:t>tissue</a:t>
                </a:r>
                <a:endParaRPr lang="de-DE" sz="1400" b="1" dirty="0">
                  <a:solidFill>
                    <a:schemeClr val="tx2"/>
                  </a:solidFill>
                </a:endParaRPr>
              </a:p>
            </p:txBody>
          </p:sp>
        </p:grpSp>
        <p:pic>
          <p:nvPicPr>
            <p:cNvPr id="30" name="Picture 8" descr="http://www.tayfungurbuz.com/images/akcigercerrahisi-5.jpg"/>
            <p:cNvPicPr>
              <a:picLocks noChangeAspect="1" noChangeArrowheads="1"/>
            </p:cNvPicPr>
            <p:nvPr/>
          </p:nvPicPr>
          <p:blipFill>
            <a:blip r:embed="rId5" cstate="print">
              <a:grayscl/>
              <a:lum bright="10000" contrast="10000"/>
            </a:blip>
            <a:srcRect l="1785" t="2450" r="2369" b="4953"/>
            <a:stretch>
              <a:fillRect/>
            </a:stretch>
          </p:blipFill>
          <p:spPr bwMode="auto">
            <a:xfrm>
              <a:off x="107504" y="1556792"/>
              <a:ext cx="1239863" cy="1069324"/>
            </a:xfrm>
            <a:prstGeom prst="rect">
              <a:avLst/>
            </a:prstGeom>
            <a:ln>
              <a:noFill/>
            </a:ln>
            <a:effectLst>
              <a:outerShdw blurRad="292100" dist="139700" dir="2700000" algn="tl" rotWithShape="0">
                <a:srgbClr val="333333">
                  <a:alpha val="65000"/>
                </a:srgbClr>
              </a:outerShdw>
            </a:effectLst>
          </p:spPr>
        </p:pic>
        <p:sp>
          <p:nvSpPr>
            <p:cNvPr id="39" name="Nach links gekrümmter Pfeil 38"/>
            <p:cNvSpPr/>
            <p:nvPr/>
          </p:nvSpPr>
          <p:spPr>
            <a:xfrm rot="20908130" flipH="1">
              <a:off x="591381" y="2305848"/>
              <a:ext cx="493416" cy="1735526"/>
            </a:xfrm>
            <a:prstGeom prst="curvedLeftArrow">
              <a:avLst/>
            </a:prstGeom>
            <a:solidFill>
              <a:schemeClr val="bg2">
                <a:lumMod val="75000"/>
              </a:schemeClr>
            </a:solidFill>
            <a:ln>
              <a:solidFill>
                <a:schemeClr val="bg2">
                  <a:lumMod val="75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251062"/>
          </a:xfrm>
        </p:spPr>
        <p:txBody>
          <a:bodyPr>
            <a:normAutofit/>
          </a:bodyPr>
          <a:lstStyle/>
          <a:p>
            <a:r>
              <a:rPr lang="de-CH" sz="3600" dirty="0" smtClean="0">
                <a:solidFill>
                  <a:srgbClr val="FFC819"/>
                </a:solidFill>
              </a:rPr>
              <a:t>mRNA levels of ALDH, CD133 and OCT4A </a:t>
            </a:r>
            <a:r>
              <a:rPr lang="de-CH" sz="3600" dirty="0" smtClean="0">
                <a:solidFill>
                  <a:srgbClr val="FFC819"/>
                </a:solidFill>
              </a:rPr>
              <a:t>decreases with </a:t>
            </a:r>
            <a:r>
              <a:rPr lang="de-CH" sz="3600" dirty="0" smtClean="0">
                <a:solidFill>
                  <a:srgbClr val="FFC819"/>
                </a:solidFill>
              </a:rPr>
              <a:t>increasing tumor stage</a:t>
            </a:r>
            <a:endParaRPr lang="de-DE" sz="3600" dirty="0">
              <a:solidFill>
                <a:srgbClr val="FFC819"/>
              </a:solidFill>
            </a:endParaRPr>
          </a:p>
        </p:txBody>
      </p:sp>
      <p:grpSp>
        <p:nvGrpSpPr>
          <p:cNvPr id="13" name="Gruppieren 12"/>
          <p:cNvGrpSpPr/>
          <p:nvPr/>
        </p:nvGrpSpPr>
        <p:grpSpPr>
          <a:xfrm>
            <a:off x="323528" y="1608855"/>
            <a:ext cx="7808587" cy="5109866"/>
            <a:chOff x="323528" y="1608855"/>
            <a:chExt cx="7808587" cy="5109866"/>
          </a:xfrm>
        </p:grpSpPr>
        <p:pic>
          <p:nvPicPr>
            <p:cNvPr id="55298" name="Picture 2"/>
            <p:cNvPicPr>
              <a:picLocks noChangeAspect="1" noChangeArrowheads="1"/>
            </p:cNvPicPr>
            <p:nvPr/>
          </p:nvPicPr>
          <p:blipFill>
            <a:blip r:embed="rId3" cstate="print"/>
            <a:srcRect l="9494" t="6343" r="43847" b="48403"/>
            <a:stretch>
              <a:fillRect/>
            </a:stretch>
          </p:blipFill>
          <p:spPr bwMode="auto">
            <a:xfrm>
              <a:off x="1043608" y="1700808"/>
              <a:ext cx="3355450" cy="2456953"/>
            </a:xfrm>
            <a:prstGeom prst="rect">
              <a:avLst/>
            </a:prstGeom>
            <a:solidFill>
              <a:schemeClr val="bg1"/>
            </a:solidFill>
            <a:ln w="9525">
              <a:noFill/>
              <a:miter lim="800000"/>
              <a:headEnd/>
              <a:tailEnd/>
            </a:ln>
          </p:spPr>
        </p:pic>
        <p:pic>
          <p:nvPicPr>
            <p:cNvPr id="4" name="Picture 2"/>
            <p:cNvPicPr>
              <a:picLocks noChangeAspect="1" noChangeArrowheads="1"/>
            </p:cNvPicPr>
            <p:nvPr/>
          </p:nvPicPr>
          <p:blipFill>
            <a:blip r:embed="rId3" cstate="print"/>
            <a:srcRect l="10685" t="51726" r="43927" b="1305"/>
            <a:stretch>
              <a:fillRect/>
            </a:stretch>
          </p:blipFill>
          <p:spPr bwMode="auto">
            <a:xfrm>
              <a:off x="4932040" y="1608855"/>
              <a:ext cx="3200075" cy="25001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9034" t="53218" r="4479" b="1948"/>
            <a:stretch>
              <a:fillRect/>
            </a:stretch>
          </p:blipFill>
          <p:spPr bwMode="auto">
            <a:xfrm>
              <a:off x="3491880" y="4149080"/>
              <a:ext cx="2623931" cy="2434154"/>
            </a:xfrm>
            <a:prstGeom prst="rect">
              <a:avLst/>
            </a:prstGeom>
            <a:noFill/>
            <a:ln w="9525">
              <a:noFill/>
              <a:miter lim="800000"/>
              <a:headEnd/>
              <a:tailEnd/>
            </a:ln>
          </p:spPr>
        </p:pic>
        <p:sp>
          <p:nvSpPr>
            <p:cNvPr id="6" name="Textfeld 5"/>
            <p:cNvSpPr txBox="1"/>
            <p:nvPr/>
          </p:nvSpPr>
          <p:spPr>
            <a:xfrm>
              <a:off x="323528" y="5949280"/>
              <a:ext cx="2088232" cy="769441"/>
            </a:xfrm>
            <a:prstGeom prst="rect">
              <a:avLst/>
            </a:prstGeom>
            <a:noFill/>
          </p:spPr>
          <p:txBody>
            <a:bodyPr wrap="square" rtlCol="0">
              <a:spAutoFit/>
            </a:bodyPr>
            <a:lstStyle/>
            <a:p>
              <a:r>
                <a:rPr lang="de-CH" sz="1100" b="1" dirty="0" smtClean="0">
                  <a:solidFill>
                    <a:schemeClr val="tx1">
                      <a:lumMod val="75000"/>
                    </a:schemeClr>
                  </a:solidFill>
                </a:rPr>
                <a:t>Stage 1-3</a:t>
              </a:r>
              <a:r>
                <a:rPr lang="de-CH" sz="1100" dirty="0" smtClean="0">
                  <a:solidFill>
                    <a:schemeClr val="tx1">
                      <a:lumMod val="75000"/>
                    </a:schemeClr>
                  </a:solidFill>
                </a:rPr>
                <a:t>, </a:t>
              </a:r>
              <a:r>
                <a:rPr lang="de-CH" sz="1100" dirty="0" err="1" smtClean="0">
                  <a:solidFill>
                    <a:schemeClr val="tx1">
                      <a:lumMod val="75000"/>
                    </a:schemeClr>
                  </a:solidFill>
                </a:rPr>
                <a:t>tumor</a:t>
              </a:r>
              <a:r>
                <a:rPr lang="de-CH" sz="1100" dirty="0" smtClean="0">
                  <a:solidFill>
                    <a:schemeClr val="tx1">
                      <a:lumMod val="75000"/>
                    </a:schemeClr>
                  </a:solidFill>
                </a:rPr>
                <a:t> </a:t>
              </a:r>
              <a:r>
                <a:rPr lang="de-CH" sz="1100" dirty="0" err="1" smtClean="0">
                  <a:solidFill>
                    <a:schemeClr val="tx1">
                      <a:lumMod val="75000"/>
                    </a:schemeClr>
                  </a:solidFill>
                </a:rPr>
                <a:t>stage</a:t>
              </a:r>
              <a:endParaRPr lang="de-CH" sz="1100" dirty="0" smtClean="0">
                <a:solidFill>
                  <a:schemeClr val="tx1">
                    <a:lumMod val="75000"/>
                  </a:schemeClr>
                </a:solidFill>
              </a:endParaRPr>
            </a:p>
            <a:p>
              <a:r>
                <a:rPr lang="de-CH" sz="1100" b="1" dirty="0" smtClean="0">
                  <a:solidFill>
                    <a:schemeClr val="tx1">
                      <a:lumMod val="75000"/>
                    </a:schemeClr>
                  </a:solidFill>
                </a:rPr>
                <a:t>G1 -3</a:t>
              </a:r>
              <a:r>
                <a:rPr lang="de-CH" sz="1100" dirty="0" smtClean="0">
                  <a:solidFill>
                    <a:schemeClr val="tx1">
                      <a:lumMod val="75000"/>
                    </a:schemeClr>
                  </a:solidFill>
                </a:rPr>
                <a:t>, </a:t>
              </a:r>
              <a:r>
                <a:rPr lang="de-CH" sz="1100" dirty="0" err="1" smtClean="0">
                  <a:solidFill>
                    <a:schemeClr val="tx1">
                      <a:lumMod val="75000"/>
                    </a:schemeClr>
                  </a:solidFill>
                </a:rPr>
                <a:t>tumor</a:t>
              </a:r>
              <a:r>
                <a:rPr lang="de-CH" sz="1100" dirty="0" smtClean="0">
                  <a:solidFill>
                    <a:schemeClr val="tx1">
                      <a:lumMod val="75000"/>
                    </a:schemeClr>
                  </a:solidFill>
                </a:rPr>
                <a:t> grade</a:t>
              </a:r>
            </a:p>
            <a:p>
              <a:r>
                <a:rPr lang="de-CH" sz="1100" b="1" dirty="0" smtClean="0">
                  <a:solidFill>
                    <a:schemeClr val="tx1">
                      <a:lumMod val="75000"/>
                    </a:schemeClr>
                  </a:solidFill>
                </a:rPr>
                <a:t>&lt; / &gt; 3 cm</a:t>
              </a:r>
              <a:r>
                <a:rPr lang="de-CH" sz="1100" dirty="0" smtClean="0">
                  <a:solidFill>
                    <a:schemeClr val="tx1">
                      <a:lumMod val="75000"/>
                    </a:schemeClr>
                  </a:solidFill>
                </a:rPr>
                <a:t>, </a:t>
              </a:r>
              <a:r>
                <a:rPr lang="de-CH" sz="1100" dirty="0" err="1" smtClean="0">
                  <a:solidFill>
                    <a:schemeClr val="tx1">
                      <a:lumMod val="75000"/>
                    </a:schemeClr>
                  </a:solidFill>
                </a:rPr>
                <a:t>tumor</a:t>
              </a:r>
              <a:r>
                <a:rPr lang="de-CH" sz="1100" dirty="0" smtClean="0">
                  <a:solidFill>
                    <a:schemeClr val="tx1">
                      <a:lumMod val="75000"/>
                    </a:schemeClr>
                  </a:solidFill>
                </a:rPr>
                <a:t> </a:t>
              </a:r>
              <a:r>
                <a:rPr lang="de-CH" sz="1100" dirty="0" err="1" smtClean="0">
                  <a:solidFill>
                    <a:schemeClr val="tx1">
                      <a:lumMod val="75000"/>
                    </a:schemeClr>
                  </a:solidFill>
                </a:rPr>
                <a:t>size</a:t>
              </a:r>
              <a:endParaRPr lang="de-CH" sz="1100" dirty="0" smtClean="0">
                <a:solidFill>
                  <a:schemeClr val="tx1">
                    <a:lumMod val="75000"/>
                  </a:schemeClr>
                </a:solidFill>
              </a:endParaRPr>
            </a:p>
            <a:p>
              <a:r>
                <a:rPr lang="de-CH" sz="1100" b="1" dirty="0" smtClean="0">
                  <a:solidFill>
                    <a:schemeClr val="tx1">
                      <a:lumMod val="75000"/>
                    </a:schemeClr>
                  </a:solidFill>
                </a:rPr>
                <a:t>NO/N+</a:t>
              </a:r>
              <a:r>
                <a:rPr lang="de-CH" sz="1100" dirty="0" smtClean="0">
                  <a:solidFill>
                    <a:schemeClr val="tx1">
                      <a:lumMod val="75000"/>
                    </a:schemeClr>
                  </a:solidFill>
                </a:rPr>
                <a:t>, </a:t>
              </a:r>
              <a:r>
                <a:rPr lang="de-CH" sz="1100" dirty="0" err="1" smtClean="0">
                  <a:solidFill>
                    <a:schemeClr val="tx1">
                      <a:lumMod val="75000"/>
                    </a:schemeClr>
                  </a:solidFill>
                </a:rPr>
                <a:t>lymph</a:t>
              </a:r>
              <a:r>
                <a:rPr lang="de-CH" sz="1100" dirty="0" smtClean="0">
                  <a:solidFill>
                    <a:schemeClr val="tx1">
                      <a:lumMod val="75000"/>
                    </a:schemeClr>
                  </a:solidFill>
                </a:rPr>
                <a:t> </a:t>
              </a:r>
              <a:r>
                <a:rPr lang="de-CH" sz="1100" dirty="0" err="1" smtClean="0">
                  <a:solidFill>
                    <a:schemeClr val="tx1">
                      <a:lumMod val="75000"/>
                    </a:schemeClr>
                  </a:solidFill>
                </a:rPr>
                <a:t>node</a:t>
              </a:r>
              <a:r>
                <a:rPr lang="de-CH" sz="1100" dirty="0" smtClean="0">
                  <a:solidFill>
                    <a:schemeClr val="tx1">
                      <a:lumMod val="75000"/>
                    </a:schemeClr>
                  </a:solidFill>
                </a:rPr>
                <a:t> </a:t>
              </a:r>
              <a:r>
                <a:rPr lang="de-CH" sz="1100" dirty="0" err="1" smtClean="0">
                  <a:solidFill>
                    <a:schemeClr val="tx1">
                      <a:lumMod val="75000"/>
                    </a:schemeClr>
                  </a:solidFill>
                </a:rPr>
                <a:t>metastasis</a:t>
              </a:r>
              <a:endParaRPr lang="de-DE" sz="1100" dirty="0">
                <a:solidFill>
                  <a:schemeClr val="tx1">
                    <a:lumMod val="75000"/>
                  </a:schemeClr>
                </a:solidFill>
              </a:endParaRPr>
            </a:p>
          </p:txBody>
        </p:sp>
        <p:sp>
          <p:nvSpPr>
            <p:cNvPr id="7" name="Rechteck 6"/>
            <p:cNvSpPr/>
            <p:nvPr/>
          </p:nvSpPr>
          <p:spPr>
            <a:xfrm>
              <a:off x="6708651" y="163830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278760" y="1646684"/>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991619" y="1636018"/>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499245" y="1620019"/>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780037" y="4104903"/>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363863" y="4094237"/>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extfeld 15"/>
          <p:cNvSpPr txBox="1"/>
          <p:nvPr/>
        </p:nvSpPr>
        <p:spPr>
          <a:xfrm>
            <a:off x="7092280" y="6397878"/>
            <a:ext cx="2051720" cy="415498"/>
          </a:xfrm>
          <a:prstGeom prst="rect">
            <a:avLst/>
          </a:prstGeom>
          <a:noFill/>
        </p:spPr>
        <p:txBody>
          <a:bodyPr wrap="square" rtlCol="0">
            <a:spAutoFit/>
          </a:bodyPr>
          <a:lstStyle/>
          <a:p>
            <a:r>
              <a:rPr lang="de-CH" sz="1050" dirty="0" smtClean="0">
                <a:solidFill>
                  <a:schemeClr val="tx1">
                    <a:lumMod val="75000"/>
                  </a:schemeClr>
                </a:solidFill>
              </a:rPr>
              <a:t>Cortes-Dericks et al. </a:t>
            </a:r>
            <a:r>
              <a:rPr lang="de-CH" sz="1050" dirty="0" err="1" smtClean="0">
                <a:solidFill>
                  <a:schemeClr val="tx1">
                    <a:lumMod val="75000"/>
                  </a:schemeClr>
                </a:solidFill>
              </a:rPr>
              <a:t>Eur</a:t>
            </a:r>
            <a:r>
              <a:rPr lang="de-CH" sz="1050" dirty="0" smtClean="0">
                <a:solidFill>
                  <a:schemeClr val="tx1">
                    <a:lumMod val="75000"/>
                  </a:schemeClr>
                </a:solidFill>
              </a:rPr>
              <a:t> J </a:t>
            </a:r>
            <a:r>
              <a:rPr lang="de-CH" sz="1050" dirty="0" err="1" smtClean="0">
                <a:solidFill>
                  <a:schemeClr val="tx1">
                    <a:lumMod val="75000"/>
                  </a:schemeClr>
                </a:solidFill>
              </a:rPr>
              <a:t>Cardiothorac</a:t>
            </a:r>
            <a:r>
              <a:rPr lang="de-CH" sz="1050" dirty="0" smtClean="0">
                <a:solidFill>
                  <a:schemeClr val="tx1">
                    <a:lumMod val="75000"/>
                  </a:schemeClr>
                </a:solidFill>
              </a:rPr>
              <a:t> </a:t>
            </a:r>
            <a:r>
              <a:rPr lang="de-CH" sz="1050" dirty="0" err="1" smtClean="0">
                <a:solidFill>
                  <a:schemeClr val="tx1">
                    <a:lumMod val="75000"/>
                  </a:schemeClr>
                </a:solidFill>
              </a:rPr>
              <a:t>Surg</a:t>
            </a:r>
            <a:r>
              <a:rPr lang="de-CH" sz="1050" dirty="0" smtClean="0">
                <a:solidFill>
                  <a:schemeClr val="tx1">
                    <a:lumMod val="75000"/>
                  </a:schemeClr>
                </a:solidFill>
              </a:rPr>
              <a:t> (2012) 41 (6)</a:t>
            </a:r>
            <a:endParaRPr lang="de-DE" sz="1050" dirty="0">
              <a:solidFill>
                <a:schemeClr val="tx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Benutzerdefiniert 1">
      <a:dk1>
        <a:srgbClr val="7F7F7F"/>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TotalTime>
  <Words>2810</Words>
  <Application>Microsoft Office PowerPoint</Application>
  <PresentationFormat>On-screen Show (4:3)</PresentationFormat>
  <Paragraphs>267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vt:lpstr>
      <vt:lpstr>PowerPoint Presentation</vt:lpstr>
      <vt:lpstr>PowerPoint Presentation</vt:lpstr>
      <vt:lpstr>PowerPoint Presentation</vt:lpstr>
      <vt:lpstr>Cancer stem cells within lung tumour are crucial players in cancer therapy </vt:lpstr>
      <vt:lpstr>Our goal…</vt:lpstr>
      <vt:lpstr>Increased OCT4B levels in lung tumor tissues</vt:lpstr>
      <vt:lpstr>Suppression of OCT4B sensitizes lung adenocarcinoma cells to cisplatin treatment</vt:lpstr>
      <vt:lpstr>mRNA levels of CSC-associated genes in paired normal and lung adenocarconoma biopsies</vt:lpstr>
      <vt:lpstr>mRNA levels of ALDH, CD133 and OCT4A decreases with increasing tumor stage</vt:lpstr>
      <vt:lpstr>Increased CSC-associated gene profiles correlate with reduced disease-free intervals in lung adenocarcinoma</vt:lpstr>
      <vt:lpstr>mRNA levels of CSC-associated genes are increased in drug-resistant cells in malignant pleural mesothelioma </vt:lpstr>
      <vt:lpstr>Reliability of ALDH to demarcate a CSC from non-CSC subpopulation in malignant pleural mesothelioma cells</vt:lpstr>
      <vt:lpstr>Phenotypic generation of ALDH-sorted cells</vt:lpstr>
      <vt:lpstr>Both ALDHhigh  and ALDHlow  subpopulations contain cisplatin-resistant tumor spheres</vt:lpstr>
      <vt:lpstr>Conclusions</vt:lpstr>
      <vt:lpstr>Tracking patient-specific cancer stem cells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Des</dc:creator>
  <cp:lastModifiedBy>OMICS</cp:lastModifiedBy>
  <cp:revision>231</cp:revision>
  <dcterms:created xsi:type="dcterms:W3CDTF">2015-04-07T15:11:14Z</dcterms:created>
  <dcterms:modified xsi:type="dcterms:W3CDTF">2015-08-11T14:14:07Z</dcterms:modified>
</cp:coreProperties>
</file>