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5" r:id="rId5"/>
  </p:sldMasterIdLst>
  <p:notesMasterIdLst>
    <p:notesMasterId r:id="rId17"/>
  </p:notesMasterIdLst>
  <p:handoutMasterIdLst>
    <p:handoutMasterId r:id="rId18"/>
  </p:handoutMasterIdLst>
  <p:sldIdLst>
    <p:sldId id="558" r:id="rId6"/>
    <p:sldId id="564" r:id="rId7"/>
    <p:sldId id="580" r:id="rId8"/>
    <p:sldId id="565" r:id="rId9"/>
    <p:sldId id="567" r:id="rId10"/>
    <p:sldId id="581" r:id="rId11"/>
    <p:sldId id="582" r:id="rId12"/>
    <p:sldId id="583" r:id="rId13"/>
    <p:sldId id="586" r:id="rId14"/>
    <p:sldId id="588" r:id="rId15"/>
    <p:sldId id="573" r:id="rId16"/>
  </p:sldIdLst>
  <p:sldSz cx="9144000" cy="6858000" type="screen4x3"/>
  <p:notesSz cx="7023100" cy="93091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ly Zhang" initials="Lilly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DC7"/>
    <a:srgbClr val="3366FF"/>
    <a:srgbClr val="80ED7B"/>
    <a:srgbClr val="0000FF"/>
    <a:srgbClr val="FAE90E"/>
    <a:srgbClr val="FFC000"/>
    <a:srgbClr val="CDCDCD"/>
    <a:srgbClr val="C49500"/>
    <a:srgbClr val="006600"/>
    <a:srgbClr val="E950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3838" autoAdjust="0"/>
  </p:normalViewPr>
  <p:slideViewPr>
    <p:cSldViewPr snapToGrid="0" showGuides="1">
      <p:cViewPr>
        <p:scale>
          <a:sx n="93" d="100"/>
          <a:sy n="93" d="100"/>
        </p:scale>
        <p:origin x="-2412" y="-780"/>
      </p:cViewPr>
      <p:guideLst>
        <p:guide orient="horz" pos="193"/>
        <p:guide orient="horz" pos="1264"/>
        <p:guide orient="horz" pos="850"/>
        <p:guide orient="horz" pos="3985"/>
        <p:guide orient="horz" pos="2927"/>
        <p:guide orient="horz" pos="3550"/>
        <p:guide orient="horz" pos="1111"/>
        <p:guide pos="3353"/>
        <p:guide pos="146"/>
        <p:guide pos="287"/>
        <p:guide pos="5614"/>
        <p:guide pos="5470"/>
        <p:guide pos="917"/>
      </p:guideLst>
    </p:cSldViewPr>
  </p:slideViewPr>
  <p:outlineViewPr>
    <p:cViewPr>
      <p:scale>
        <a:sx n="33" d="100"/>
        <a:sy n="33" d="100"/>
      </p:scale>
      <p:origin x="0" y="6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5A7C9-D551-48A7-A450-2C0D7EFB1A53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994C9-4E5B-4DC6-A437-E09DA20C8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125" cy="465381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78339" y="0"/>
            <a:ext cx="3043125" cy="465381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3A7C58-27CC-4463-907C-5A53DB9FEDED}" type="datetimeFigureOut">
              <a:rPr lang="ja-JP" altLang="en-US"/>
              <a:pPr/>
              <a:t>2014/5/16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2962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2639" y="4421860"/>
            <a:ext cx="5617825" cy="4188426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8842234"/>
            <a:ext cx="3043125" cy="46538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78339" y="8842234"/>
            <a:ext cx="3043125" cy="46538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8542D1-98F4-4908-99BC-3D468189B39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84939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ew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 descr="tkd_ppt_bar_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88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PPT_Top_Dakiyam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9"/>
          <p:cNvSpPr/>
          <p:nvPr userDrawn="1"/>
        </p:nvSpPr>
        <p:spPr>
          <a:xfrm>
            <a:off x="9525" y="6434138"/>
            <a:ext cx="5292725" cy="4048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95288" y="2265363"/>
            <a:ext cx="6928460" cy="12878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+mn-lt"/>
                <a:ea typeface="HGPｺﾞｼｯｸE" pitchFamily="50" charset="-128"/>
              </a:defRPr>
            </a:lvl1pPr>
          </a:lstStyle>
          <a:p>
            <a:r>
              <a:rPr lang="en-US" altLang="ja-JP" dirty="0" smtClean="0"/>
              <a:t>Text</a:t>
            </a:r>
            <a:endParaRPr lang="ja-JP" altLang="en-US" dirty="0"/>
          </a:p>
        </p:txBody>
      </p:sp>
      <p:sp>
        <p:nvSpPr>
          <p:cNvPr id="12" name="テキスト プレースホルダ 10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5696712"/>
            <a:ext cx="4176712" cy="234255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buFontTx/>
              <a:buNone/>
              <a:defRPr sz="1600">
                <a:solidFill>
                  <a:srgbClr val="4C4948"/>
                </a:solidFill>
                <a:latin typeface="+mn-lt"/>
                <a:ea typeface="HGPｺﾞｼｯｸM" pitchFamily="50" charset="-128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altLang="ja-JP" dirty="0" smtClean="0"/>
              <a:t>Text</a:t>
            </a:r>
            <a:endParaRPr lang="ja-JP" altLang="en-US" dirty="0" smtClean="0"/>
          </a:p>
        </p:txBody>
      </p:sp>
      <p:sp>
        <p:nvSpPr>
          <p:cNvPr id="15" name="テキスト プレースホルダ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3578330"/>
            <a:ext cx="6929437" cy="6480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altLang="ja-JP" dirty="0" smtClean="0"/>
              <a:t>Text</a:t>
            </a:r>
            <a:endParaRPr lang="ja-JP" altLang="en-US" dirty="0" smtClean="0"/>
          </a:p>
        </p:txBody>
      </p:sp>
      <p:sp>
        <p:nvSpPr>
          <p:cNvPr id="16" name="スライド番号プレースホル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06A2A2A-6B56-43B4-99A9-7904D5A420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9371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3FA48-17E4-48A8-8C23-6D030630F5E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1C292EB-4292-46A6-8C43-E2DE29B1A2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872" y="1"/>
            <a:ext cx="7927848" cy="404664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872" y="1236663"/>
            <a:ext cx="8793353" cy="4889500"/>
          </a:xfrm>
        </p:spPr>
        <p:txBody>
          <a:bodyPr>
            <a:noAutofit/>
          </a:bodyPr>
          <a:lstStyle>
            <a:lvl1pPr marL="171450" indent="-171450"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-171450">
              <a:defRPr sz="1400">
                <a:solidFill>
                  <a:schemeClr val="tx1"/>
                </a:solidFill>
                <a:latin typeface="+mn-lt"/>
              </a:defRPr>
            </a:lvl2pPr>
            <a:lvl3pPr marL="855663" indent="-169863">
              <a:defRPr sz="1400">
                <a:solidFill>
                  <a:schemeClr val="tx1"/>
                </a:solidFill>
                <a:latin typeface="+mn-lt"/>
              </a:defRPr>
            </a:lvl3pPr>
            <a:lvl4pPr marL="1255713" indent="-169863">
              <a:defRPr sz="1400">
                <a:solidFill>
                  <a:schemeClr val="tx1"/>
                </a:solidFill>
                <a:latin typeface="+mn-lt"/>
              </a:defRPr>
            </a:lvl4pPr>
            <a:lvl5pPr marL="1655763" indent="-169863"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5BDDA7-3C65-48B4-956F-F4C55F52F3BC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872" y="374904"/>
            <a:ext cx="7918704" cy="504056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5708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063" y="1"/>
            <a:ext cx="7929561" cy="404664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5BDDA7-3C65-48B4-956F-F4C55F52F3BC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9064" y="372618"/>
            <a:ext cx="7920036" cy="504056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2138" y="6517175"/>
            <a:ext cx="32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CONFIDENTIAL</a:t>
            </a:r>
            <a:endParaRPr lang="en-US" sz="1000" b="1" dirty="0"/>
          </a:p>
        </p:txBody>
      </p:sp>
    </p:spTree>
    <p:extLst>
      <p:ext uri="{BB962C8B-B14F-4D97-AF65-F5344CB8AC3E}">
        <p14:creationId xmlns="" xmlns:p14="http://schemas.microsoft.com/office/powerpoint/2010/main" val="291015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872" y="172528"/>
            <a:ext cx="7389812" cy="698739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4009AE-E9C7-4608-87D5-18A288085C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2638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872" y="173736"/>
            <a:ext cx="7927848" cy="69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ja-JP" altLang="en-US" b="1" dirty="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15616" y="1236663"/>
            <a:ext cx="6799866" cy="4889500"/>
          </a:xfrm>
        </p:spPr>
        <p:txBody>
          <a:bodyPr anchor="ctr" anchorCtr="1">
            <a:noAutofit/>
          </a:bodyPr>
          <a:lstStyle>
            <a:lvl1pPr marL="171450" indent="-171450">
              <a:spcBef>
                <a:spcPts val="2400"/>
              </a:spcBef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628650" indent="-171450">
              <a:spcBef>
                <a:spcPts val="1200"/>
              </a:spcBef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1084263" indent="-169863">
              <a:spcBef>
                <a:spcPts val="1200"/>
              </a:spcBef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541463" indent="-169863">
              <a:spcBef>
                <a:spcPts val="1200"/>
              </a:spcBef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998663" indent="-169863">
              <a:spcBef>
                <a:spcPts val="1200"/>
              </a:spcBef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5BDDA7-3C65-48B4-956F-F4C55F52F3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7028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C879C1-B90B-4C1C-87F1-8581D55066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9892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7" descr="PPT_LastPage_Dakiyam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4903788"/>
            <a:ext cx="37846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0"/>
          <p:cNvSpPr/>
          <p:nvPr userDrawn="1"/>
        </p:nvSpPr>
        <p:spPr>
          <a:xfrm>
            <a:off x="9525" y="6434138"/>
            <a:ext cx="5292725" cy="4048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sz="quarter" idx="10" hasCustomPrompt="1"/>
          </p:nvPr>
        </p:nvSpPr>
        <p:spPr>
          <a:xfrm>
            <a:off x="1935136" y="2565400"/>
            <a:ext cx="5256584" cy="1723136"/>
          </a:xfrm>
        </p:spPr>
        <p:txBody>
          <a:bodyPr>
            <a:normAutofit/>
          </a:bodyPr>
          <a:lstStyle>
            <a:lvl1pPr algn="ctr">
              <a:buNone/>
              <a:defRPr sz="3200">
                <a:latin typeface="+mj-lt"/>
                <a:ea typeface="+mj-ea"/>
              </a:defRPr>
            </a:lvl1pPr>
          </a:lstStyle>
          <a:p>
            <a:pPr lvl="0"/>
            <a:r>
              <a:rPr lang="en-US" altLang="ja-JP" dirty="0" smtClean="0"/>
              <a:t>Text</a:t>
            </a:r>
            <a:endParaRPr lang="ja-JP" altLang="en-US" dirty="0" smtClean="0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F50AC8-5AFC-4ED2-95B9-E631C6D821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8202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0"/>
            <a:ext cx="8258175" cy="685799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06388" y="914400"/>
            <a:ext cx="8364537" cy="5318125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ja-JP" altLang="en-US" noProof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4C4948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8575" y="650075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2275" y="6429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869C2D-B0A6-44F5-B6DD-BDE7B446511B}" type="slidenum">
              <a:rPr lang="en-US">
                <a:solidFill>
                  <a:srgbClr val="4C494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9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29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ka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 descr="tkd_ppt_bar_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88"/>
            <a:ext cx="914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7938" y="6413500"/>
            <a:ext cx="7419975" cy="4270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0" name="Picture 16" descr="PPT_Sub_Dakiyam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0"/>
            <a:ext cx="1155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PPT_Sub_CorpLogotype_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6413500"/>
            <a:ext cx="28463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288" y="2265363"/>
            <a:ext cx="6913562" cy="12878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A7381D"/>
                </a:solidFill>
                <a:latin typeface="HGPｺﾞｼｯｸE" pitchFamily="50" charset="-128"/>
                <a:ea typeface="HGPｺﾞｼｯｸE" pitchFamily="50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288" y="1168176"/>
            <a:ext cx="6913562" cy="409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C4948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395288" y="5440680"/>
            <a:ext cx="4176712" cy="249119"/>
          </a:xfrm>
        </p:spPr>
        <p:txBody>
          <a:bodyPr anchor="b">
            <a:noAutofit/>
          </a:bodyPr>
          <a:lstStyle>
            <a:lvl1pPr>
              <a:lnSpc>
                <a:spcPts val="1300"/>
              </a:lnSpc>
              <a:buFontTx/>
              <a:buNone/>
              <a:defRPr sz="1200">
                <a:solidFill>
                  <a:srgbClr val="4C4948"/>
                </a:solidFill>
                <a:latin typeface="+mn-ea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" name="テキスト プレースホルダ 10"/>
          <p:cNvSpPr>
            <a:spLocks noGrp="1"/>
          </p:cNvSpPr>
          <p:nvPr>
            <p:ph type="body" sz="quarter" idx="11"/>
          </p:nvPr>
        </p:nvSpPr>
        <p:spPr>
          <a:xfrm>
            <a:off x="395288" y="5696712"/>
            <a:ext cx="4176712" cy="234255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buFontTx/>
              <a:buNone/>
              <a:defRPr sz="1800">
                <a:solidFill>
                  <a:srgbClr val="4C4948"/>
                </a:solidFill>
                <a:latin typeface="HGPｺﾞｼｯｸM" pitchFamily="50" charset="-128"/>
                <a:ea typeface="HGPｺﾞｼｯｸM" pitchFamily="50" charset="-128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3" name="テキスト プレースホルダ 10"/>
          <p:cNvSpPr>
            <a:spLocks noGrp="1"/>
          </p:cNvSpPr>
          <p:nvPr>
            <p:ph type="body" sz="quarter" idx="12"/>
          </p:nvPr>
        </p:nvSpPr>
        <p:spPr>
          <a:xfrm>
            <a:off x="395288" y="4341842"/>
            <a:ext cx="4176712" cy="288007"/>
          </a:xfrm>
        </p:spPr>
        <p:txBody>
          <a:bodyPr>
            <a:noAutofit/>
          </a:bodyPr>
          <a:lstStyle>
            <a:lvl1pPr>
              <a:buFontTx/>
              <a:buNone/>
              <a:defRPr sz="1000">
                <a:solidFill>
                  <a:srgbClr val="A7381D"/>
                </a:solidFill>
                <a:latin typeface="+mn-ea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5" name="テキスト プレースホルダ 10"/>
          <p:cNvSpPr>
            <a:spLocks noGrp="1"/>
          </p:cNvSpPr>
          <p:nvPr>
            <p:ph type="body" sz="quarter" idx="13"/>
          </p:nvPr>
        </p:nvSpPr>
        <p:spPr>
          <a:xfrm>
            <a:off x="395288" y="3578330"/>
            <a:ext cx="6914537" cy="6480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A7381D"/>
                </a:solidFill>
                <a:latin typeface="+mn-ea"/>
                <a:ea typeface="+mn-ea"/>
              </a:defRPr>
            </a:lvl1pPr>
            <a:lvl2pPr>
              <a:buFontTx/>
              <a:buNone/>
              <a:defRPr sz="1200">
                <a:latin typeface="+mn-ea"/>
                <a:ea typeface="+mn-ea"/>
              </a:defRPr>
            </a:lvl2pPr>
            <a:lvl3pPr>
              <a:buFontTx/>
              <a:buNone/>
              <a:defRPr sz="1200">
                <a:latin typeface="+mn-ea"/>
                <a:ea typeface="+mn-ea"/>
              </a:defRPr>
            </a:lvl3pPr>
            <a:lvl4pPr>
              <a:buFontTx/>
              <a:buNone/>
              <a:defRPr sz="1200">
                <a:latin typeface="+mn-ea"/>
                <a:ea typeface="+mn-ea"/>
              </a:defRPr>
            </a:lvl4pPr>
            <a:lvl5pPr>
              <a:buFontTx/>
              <a:buNone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6" name="スライド番号プレースホル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9B4662C-03BA-49E6-BB8E-887E26E957E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9587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6" descr="PPT_Sub_Dakiyama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53" y="6158726"/>
            <a:ext cx="1155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8" descr="PPT_Sub_WhiteBackgroun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247"/>
            <a:ext cx="9144000" cy="561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04813" y="1236663"/>
            <a:ext cx="8281987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400" y="6524625"/>
            <a:ext cx="442913" cy="196850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HGPｺﾞｼｯｸM" pitchFamily="50" charset="-128"/>
              </a:defRPr>
            </a:lvl1pPr>
          </a:lstStyle>
          <a:p>
            <a:fld id="{CCB4DF63-859A-4A98-81E1-8D94E0C1BD91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205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95288" y="152400"/>
            <a:ext cx="7369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subtitle style</a:t>
            </a:r>
            <a:endParaRPr lang="ja-JP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8" r:id="rId2"/>
    <p:sldLayoutId id="2147483969" r:id="rId3"/>
    <p:sldLayoutId id="2147483971" r:id="rId4"/>
    <p:sldLayoutId id="2147484025" r:id="rId5"/>
    <p:sldLayoutId id="2147483973" r:id="rId6"/>
    <p:sldLayoutId id="2147483972" r:id="rId7"/>
    <p:sldLayoutId id="2147484023" r:id="rId8"/>
    <p:sldLayoutId id="2147484026" r:id="rId9"/>
    <p:sldLayoutId id="2147484028" r:id="rId10"/>
    <p:sldLayoutId id="214748402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 kern="1200">
          <a:solidFill>
            <a:srgbClr val="4C49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4C4948"/>
          </a:solidFill>
          <a:latin typeface="Arial" charset="0"/>
          <a:ea typeface="HGPｺﾞｼｯｸM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4C4948"/>
          </a:solidFill>
          <a:latin typeface="Arial" charset="0"/>
          <a:ea typeface="HGPｺﾞｼｯｸM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4C4948"/>
          </a:solidFill>
          <a:latin typeface="Arial" charset="0"/>
          <a:ea typeface="HGPｺﾞｼｯｸM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4C4948"/>
          </a:solidFill>
          <a:latin typeface="Arial" charset="0"/>
          <a:ea typeface="HGPｺﾞｼｯｸM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>
          <a:solidFill>
            <a:srgbClr val="4C4948"/>
          </a:solidFill>
          <a:latin typeface="Arial" charset="0"/>
          <a:ea typeface="HGPｺﾞｼｯｸM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>
          <a:solidFill>
            <a:srgbClr val="4C4948"/>
          </a:solidFill>
          <a:latin typeface="Arial" charset="0"/>
          <a:ea typeface="HGPｺﾞｼｯｸM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>
          <a:solidFill>
            <a:srgbClr val="4C4948"/>
          </a:solidFill>
          <a:latin typeface="Arial" charset="0"/>
          <a:ea typeface="HGPｺﾞｼｯｸM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>
          <a:solidFill>
            <a:srgbClr val="4C4948"/>
          </a:solidFill>
          <a:latin typeface="Arial" charset="0"/>
          <a:ea typeface="HGPｺﾞｼｯｸM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4C49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400" kern="1200">
          <a:solidFill>
            <a:srgbClr val="4C494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4C494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400" kern="1200">
          <a:solidFill>
            <a:srgbClr val="4C494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400" kern="1200">
          <a:solidFill>
            <a:srgbClr val="4C49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1" dirty="0" smtClean="0"/>
              <a:t>Loui Madakamutil, Ph.D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B5BDDA7-3C65-48B4-956F-F4C55F52F3BC}" type="slidenum">
              <a:rPr lang="ja-JP" altLang="en-US" smtClean="0"/>
              <a:pPr/>
              <a:t>0</a:t>
            </a:fld>
            <a:endParaRPr lang="ja-JP" alt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Discovery of a small molecule inhibitor of Burton’s Tyrosine </a:t>
            </a:r>
            <a:r>
              <a:rPr lang="en-US" dirty="0" err="1" smtClean="0"/>
              <a:t>Kinase</a:t>
            </a:r>
            <a:r>
              <a:rPr lang="en-US" dirty="0" smtClean="0"/>
              <a:t> (BTK) for autoimmune diseases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4658" y="3578330"/>
            <a:ext cx="8944655" cy="648072"/>
          </a:xfrm>
        </p:spPr>
        <p:txBody>
          <a:bodyPr/>
          <a:lstStyle/>
          <a:p>
            <a:r>
              <a:rPr lang="en-US" dirty="0" smtClean="0"/>
              <a:t>3rd International Conference and Exhibition on Clinical &amp; Cellular Immunology (Immunology Summit-2014) Sept 29-Oct 1 2014</a:t>
            </a:r>
          </a:p>
          <a:p>
            <a:r>
              <a:rPr lang="en-US" b="1" dirty="0" smtClean="0"/>
              <a:t>Baltimore, USA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3" y="1236663"/>
            <a:ext cx="8639503" cy="4889500"/>
          </a:xfrm>
        </p:spPr>
        <p:txBody>
          <a:bodyPr/>
          <a:lstStyle/>
          <a:p>
            <a:r>
              <a:rPr lang="en-US" sz="2000" dirty="0" smtClean="0">
                <a:solidFill>
                  <a:schemeClr val="bg2"/>
                </a:solidFill>
              </a:rPr>
              <a:t> Compound 9 was identified as a potent and selective inhibitor of BTK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Compound </a:t>
            </a:r>
            <a:r>
              <a:rPr lang="en-US" sz="2000" smtClean="0">
                <a:solidFill>
                  <a:schemeClr val="bg2"/>
                </a:solidFill>
              </a:rPr>
              <a:t>9 prevented downstream </a:t>
            </a:r>
            <a:r>
              <a:rPr lang="en-US" sz="2000" dirty="0" smtClean="0">
                <a:solidFill>
                  <a:schemeClr val="bg2"/>
                </a:solidFill>
              </a:rPr>
              <a:t>events mediated by BCR and </a:t>
            </a:r>
            <a:r>
              <a:rPr lang="en-US" sz="2000" dirty="0" err="1" smtClean="0">
                <a:solidFill>
                  <a:schemeClr val="bg2"/>
                </a:solidFill>
              </a:rPr>
              <a:t>FcR</a:t>
            </a:r>
            <a:r>
              <a:rPr lang="en-US" sz="2000" dirty="0" smtClean="0">
                <a:solidFill>
                  <a:schemeClr val="bg2"/>
                </a:solidFill>
              </a:rPr>
              <a:t> in vitro. Further it also demonstrates the ability to block BAFF mediated B cell survival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Compound 9 shows no appreciable activity in T cell inhibitory activity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Compound 9 shows potent and dose dependent inhibition of clinical arthritis in CIA models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Compound 9 shows unique activity in the IC mediated kidney damage model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BTK inhibitors are promising approach to treat diseases like RA and nephritis mediated by IC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BDDA7-3C65-48B4-956F-F4C55F52F3BC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FA48-17E4-48A8-8C23-6D030630F5E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7" y="960120"/>
            <a:ext cx="3440267" cy="222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3360" y="3498215"/>
            <a:ext cx="2370137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b="1" i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Enzyme </a:t>
            </a:r>
            <a:r>
              <a:rPr lang="en-US" altLang="ja-JP" sz="1200" b="1" i="1" u="sng" dirty="0">
                <a:latin typeface="Calibri" pitchFamily="34" charset="0"/>
                <a:ea typeface="ＭＳ Ｐゴシック" charset="-128"/>
                <a:cs typeface="Calibri" pitchFamily="34" charset="0"/>
              </a:rPr>
              <a:t>Pharmacology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Ched Grimshaw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Petro Halkowycz</a:t>
            </a: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b="1" i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Structural Biology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Doug Dougan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BiChing </a:t>
            </a:r>
            <a:r>
              <a:rPr lang="en-US" altLang="ja-JP" sz="1200" dirty="0">
                <a:latin typeface="Calibri" pitchFamily="34" charset="0"/>
                <a:ea typeface="ＭＳ Ｐゴシック" charset="-128"/>
                <a:cs typeface="Calibri" pitchFamily="34" charset="0"/>
              </a:rPr>
              <a:t>Sang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Michael Klein</a:t>
            </a: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  <a:sym typeface="Wingdings" pitchFamily="2" charset="2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b="1" i="1" u="sng" dirty="0">
                <a:latin typeface="Calibri" pitchFamily="34" charset="0"/>
                <a:ea typeface="ＭＳ Ｐゴシック" charset="-128"/>
                <a:cs typeface="Calibri" pitchFamily="34" charset="0"/>
              </a:rPr>
              <a:t>Computational Sciences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Dave Lawson</a:t>
            </a: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8840" y="3498215"/>
            <a:ext cx="2376487" cy="354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b="1" i="1" u="sng" dirty="0">
                <a:latin typeface="Calibri" pitchFamily="34" charset="0"/>
                <a:ea typeface="ＭＳ Ｐゴシック" charset="-128"/>
                <a:cs typeface="Calibri" pitchFamily="34" charset="0"/>
              </a:rPr>
              <a:t>Experimental Therapeutics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Loui Madakamutil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Jonathan Zalevsky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Keiko Ishigami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Ashleigh </a:t>
            </a:r>
            <a:r>
              <a:rPr lang="en-US" altLang="ja-JP" sz="1200" dirty="0">
                <a:latin typeface="Calibri" pitchFamily="34" charset="0"/>
                <a:ea typeface="ＭＳ Ｐゴシック" charset="-128"/>
                <a:cs typeface="Calibri" pitchFamily="34" charset="0"/>
              </a:rPr>
              <a:t>Keller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Yoshiki </a:t>
            </a:r>
            <a:r>
              <a:rPr lang="en-US" altLang="ja-JP" sz="1200" dirty="0">
                <a:latin typeface="Calibri" pitchFamily="34" charset="0"/>
                <a:ea typeface="ＭＳ Ｐゴシック" charset="-128"/>
                <a:cs typeface="Calibri" pitchFamily="34" charset="0"/>
              </a:rPr>
              <a:t>Nakamura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>
                <a:latin typeface="Calibri" pitchFamily="34" charset="0"/>
                <a:ea typeface="ＭＳ Ｐゴシック" charset="-128"/>
                <a:cs typeface="Calibri" pitchFamily="34" charset="0"/>
              </a:rPr>
              <a:t>Myra Ng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Corey </a:t>
            </a:r>
            <a:r>
              <a:rPr lang="en-US" altLang="ja-JP" sz="1200" dirty="0">
                <a:latin typeface="Calibri" pitchFamily="34" charset="0"/>
                <a:ea typeface="ＭＳ Ｐゴシック" charset="-128"/>
                <a:cs typeface="Calibri" pitchFamily="34" charset="0"/>
              </a:rPr>
              <a:t>Wyrick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endParaRPr lang="en-US" altLang="ja-JP" sz="1200" b="1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b="1" i="1" u="sng" dirty="0">
                <a:latin typeface="Calibri" pitchFamily="34" charset="0"/>
                <a:ea typeface="ＭＳ Ｐゴシック" charset="-128"/>
                <a:cs typeface="Calibri" pitchFamily="34" charset="0"/>
              </a:rPr>
              <a:t>Cell Pharmacology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Ewan Taylor</a:t>
            </a: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Kim Peacock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Joe Russo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Pamela Farrell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Deepika Balakrishna</a:t>
            </a: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endParaRPr lang="en-US" altLang="ja-JP" sz="1200" dirty="0" smtClean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endParaRPr lang="en-US" altLang="ja-JP" sz="1200" dirty="0" smtClean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endParaRPr lang="en-US" altLang="ja-JP" sz="1100" dirty="0" smtClean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97787" y="3498215"/>
            <a:ext cx="1690053" cy="1532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b="1" i="1" u="sng" dirty="0">
                <a:latin typeface="Calibri" pitchFamily="34" charset="0"/>
                <a:ea typeface="ＭＳ Ｐゴシック" charset="-128"/>
                <a:cs typeface="Calibri" pitchFamily="34" charset="0"/>
              </a:rPr>
              <a:t>DMPK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Ron Xu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Ron </a:t>
            </a:r>
            <a:r>
              <a:rPr lang="en-US" altLang="ja-JP" sz="1200" dirty="0">
                <a:latin typeface="Calibri" pitchFamily="34" charset="0"/>
                <a:ea typeface="ＭＳ Ｐゴシック" charset="-128"/>
                <a:cs typeface="Calibri" pitchFamily="34" charset="0"/>
              </a:rPr>
              <a:t>Chen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Heather Garcia</a:t>
            </a: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>
                <a:latin typeface="Calibri" pitchFamily="34" charset="0"/>
                <a:ea typeface="ＭＳ Ｐゴシック" charset="-128"/>
                <a:cs typeface="Calibri" pitchFamily="34" charset="0"/>
              </a:rPr>
              <a:t>Melinda Manuel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>
                <a:latin typeface="Calibri" pitchFamily="34" charset="0"/>
                <a:ea typeface="ＭＳ Ｐゴシック" charset="-128"/>
                <a:cs typeface="Calibri" pitchFamily="34" charset="0"/>
              </a:rPr>
              <a:t>Lisa Rahbaek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Jana </a:t>
            </a:r>
            <a:r>
              <a:rPr lang="en-US" altLang="ja-JP" sz="1200" dirty="0">
                <a:latin typeface="Calibri" pitchFamily="34" charset="0"/>
                <a:ea typeface="ＭＳ Ｐゴシック" charset="-128"/>
                <a:cs typeface="Calibri" pitchFamily="34" charset="0"/>
              </a:rPr>
              <a:t>Yu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endParaRPr lang="en-US" altLang="ja-JP" sz="1200" dirty="0" smtClean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06240" y="3498215"/>
            <a:ext cx="2376487" cy="1532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b="1" i="1" u="sng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Analytical Chemistry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Catherine Pham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Haihong Wu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altLang="ja-JP" sz="12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Lu Zeng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endParaRPr lang="en-US" altLang="ja-JP" sz="1200" dirty="0" smtClean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b="1" i="1" u="sng" dirty="0" smtClean="0">
                <a:latin typeface="Calibri" pitchFamily="34" charset="0"/>
                <a:cs typeface="Calibri" pitchFamily="34" charset="0"/>
              </a:rPr>
              <a:t>CMC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Chunrong Ma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David Provencal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968047" y="3498215"/>
            <a:ext cx="1690053" cy="13480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b="1" i="1" u="sng" dirty="0" smtClean="0">
                <a:latin typeface="Calibri" pitchFamily="34" charset="0"/>
                <a:cs typeface="Calibri" pitchFamily="34" charset="0"/>
              </a:rPr>
              <a:t>Medicinal Chemistry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Christopher Smith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Mark Sabat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Phong Vu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Nick Scorah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Haixia Wang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endParaRPr lang="en-US" altLang="ja-JP" sz="12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" y="975360"/>
            <a:ext cx="250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Takeda California, San Diego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5240" y="967740"/>
            <a:ext cx="398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Shonan Research Center, Yokohama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6160" y="883920"/>
            <a:ext cx="3230602" cy="237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478780" y="876300"/>
            <a:ext cx="2781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Shonan Research Center, Japan</a:t>
            </a:r>
            <a:endParaRPr lang="en-US" sz="14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email"/>
          <a:srcRect l="21067" b="34237"/>
          <a:stretch>
            <a:fillRect/>
          </a:stretch>
        </p:blipFill>
        <p:spPr bwMode="auto">
          <a:xfrm>
            <a:off x="6687760" y="1117283"/>
            <a:ext cx="2456240" cy="195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テキスト ボックス 9"/>
          <p:cNvSpPr txBox="1"/>
          <p:nvPr/>
        </p:nvSpPr>
        <p:spPr>
          <a:xfrm>
            <a:off x="8445500" y="2049145"/>
            <a:ext cx="8270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Tokyo</a:t>
            </a:r>
            <a:endParaRPr lang="ja-JP" altLang="en-US" sz="1600" b="1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Dotum" pitchFamily="34" charset="-127"/>
              <a:cs typeface="Verdana" pitchFamily="34" charset="0"/>
            </a:endParaRPr>
          </a:p>
        </p:txBody>
      </p:sp>
      <p:sp>
        <p:nvSpPr>
          <p:cNvPr id="29" name="テキスト ボックス 15"/>
          <p:cNvSpPr txBox="1">
            <a:spLocks noChangeArrowheads="1"/>
          </p:cNvSpPr>
          <p:nvPr/>
        </p:nvSpPr>
        <p:spPr bwMode="auto">
          <a:xfrm>
            <a:off x="8087360" y="2470785"/>
            <a:ext cx="1008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solidFill>
                  <a:srgbClr val="C00000"/>
                </a:solidFill>
                <a:latin typeface="Calibri" pitchFamily="34" charset="0"/>
                <a:ea typeface="HGPｺﾞｼｯｸM" pitchFamily="50" charset="-128"/>
              </a:rPr>
              <a:t>Shonan</a:t>
            </a:r>
            <a:endParaRPr lang="ja-JP" altLang="en-US" sz="1600" b="1">
              <a:solidFill>
                <a:srgbClr val="C00000"/>
              </a:solidFill>
              <a:latin typeface="Calibri" pitchFamily="34" charset="0"/>
              <a:ea typeface="Dotum" pitchFamily="34" charset="-127"/>
              <a:cs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12480" y="2316480"/>
            <a:ext cx="99060" cy="990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328660" y="2400300"/>
            <a:ext cx="99060" cy="990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Bruton’s</a:t>
            </a:r>
            <a:r>
              <a:rPr lang="en-US" dirty="0" smtClean="0"/>
              <a:t> Tyrosine Kinase - </a:t>
            </a:r>
            <a:r>
              <a:rPr lang="en-US" dirty="0" err="1" smtClean="0"/>
              <a:t>Btk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420" y="1564323"/>
            <a:ext cx="5836921" cy="3861117"/>
          </a:xfrm>
        </p:spPr>
        <p:txBody>
          <a:bodyPr/>
          <a:lstStyle/>
          <a:p>
            <a:r>
              <a:rPr lang="en-US" sz="2000" dirty="0" smtClean="0"/>
              <a:t>Tec family kinase required for B-cell receptor signaling in B cells and </a:t>
            </a:r>
            <a:r>
              <a:rPr lang="en-US" sz="2000" dirty="0" err="1" smtClean="0"/>
              <a:t>FC</a:t>
            </a:r>
            <a:r>
              <a:rPr lang="en-US" sz="2000" dirty="0" err="1" smtClean="0">
                <a:latin typeface="Symbol" pitchFamily="18" charset="2"/>
              </a:rPr>
              <a:t>g</a:t>
            </a:r>
            <a:r>
              <a:rPr lang="en-US" sz="2000" dirty="0" smtClean="0"/>
              <a:t> receptor signaling in myeloid cells</a:t>
            </a:r>
          </a:p>
          <a:p>
            <a:r>
              <a:rPr lang="en-US" sz="2000" dirty="0" err="1" smtClean="0"/>
              <a:t>Btk</a:t>
            </a:r>
            <a:r>
              <a:rPr lang="en-US" sz="2000" dirty="0" smtClean="0"/>
              <a:t> is not expressed in T cells</a:t>
            </a:r>
          </a:p>
          <a:p>
            <a:r>
              <a:rPr lang="en-US" sz="2000" dirty="0" smtClean="0"/>
              <a:t>Aberrant signaling through </a:t>
            </a:r>
            <a:r>
              <a:rPr lang="en-US" sz="2000" dirty="0" err="1" smtClean="0"/>
              <a:t>Btk</a:t>
            </a:r>
            <a:r>
              <a:rPr lang="en-US" sz="2000" dirty="0" smtClean="0"/>
              <a:t> implicated in the pathogenesis of diffuse large B-cell lymphoma, mantle cell lymphoma and chronic B-cell leukemia</a:t>
            </a:r>
          </a:p>
          <a:p>
            <a:r>
              <a:rPr lang="en-US" sz="2000" dirty="0" smtClean="0"/>
              <a:t>Ibrutinib (PCI32765) recently approved for the treatment of mantle cell lymphoma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FA48-17E4-48A8-8C23-6D030630F5E0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 r="49519"/>
          <a:stretch>
            <a:fillRect/>
          </a:stretch>
        </p:blipFill>
        <p:spPr bwMode="auto">
          <a:xfrm>
            <a:off x="127195" y="894434"/>
            <a:ext cx="2250245" cy="27695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40352" y="5935980"/>
            <a:ext cx="29738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Hendrix, </a:t>
            </a:r>
            <a:r>
              <a:rPr lang="en-US" sz="1050" i="1" dirty="0" smtClean="0"/>
              <a:t>Nat Chem Biol</a:t>
            </a:r>
            <a:r>
              <a:rPr lang="en-US" sz="1050" dirty="0" smtClean="0"/>
              <a:t>. </a:t>
            </a:r>
            <a:r>
              <a:rPr lang="en-US" sz="1050" b="1" dirty="0" smtClean="0"/>
              <a:t>2011</a:t>
            </a:r>
          </a:p>
          <a:p>
            <a:pPr algn="ctr"/>
            <a:r>
              <a:rPr lang="en-US" sz="1050" dirty="0" err="1" smtClean="0"/>
              <a:t>Kuppers</a:t>
            </a:r>
            <a:r>
              <a:rPr lang="en-US" sz="1050" dirty="0" smtClean="0"/>
              <a:t>, </a:t>
            </a:r>
            <a:r>
              <a:rPr lang="en-US" sz="1050" i="1" dirty="0" smtClean="0"/>
              <a:t>Nature Rev. Cancer, </a:t>
            </a:r>
            <a:r>
              <a:rPr lang="en-US" sz="1050" b="1" dirty="0" smtClean="0"/>
              <a:t>2005</a:t>
            </a:r>
            <a:r>
              <a:rPr lang="en-US" sz="1050" dirty="0" smtClean="0"/>
              <a:t>, 5, 251-62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 l="50481"/>
          <a:stretch>
            <a:fillRect/>
          </a:stretch>
        </p:blipFill>
        <p:spPr bwMode="auto">
          <a:xfrm>
            <a:off x="192260" y="3670475"/>
            <a:ext cx="2169940" cy="272257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t="1379" r="4348"/>
          <a:stretch>
            <a:fillRect/>
          </a:stretch>
        </p:blipFill>
        <p:spPr bwMode="auto">
          <a:xfrm>
            <a:off x="0" y="1143000"/>
            <a:ext cx="449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Efficacy and Commercial Opportunity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 bwMode="auto">
          <a:xfrm>
            <a:off x="1297272" y="2232124"/>
            <a:ext cx="174080" cy="187876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1705982" y="2301261"/>
            <a:ext cx="174080" cy="187876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3177334" y="5072023"/>
            <a:ext cx="174080" cy="187876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3065318" y="4298760"/>
            <a:ext cx="174080" cy="187876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3200400" y="2776835"/>
            <a:ext cx="15875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9150" y="2706469"/>
            <a:ext cx="174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BTKi</a:t>
            </a:r>
            <a:r>
              <a:rPr lang="en-US" sz="1800" dirty="0" smtClean="0">
                <a:solidFill>
                  <a:srgbClr val="000000"/>
                </a:solidFill>
              </a:rPr>
              <a:t> in SLE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pathology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724400" cy="49530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Efficacy:</a:t>
            </a:r>
            <a:r>
              <a:rPr lang="en-US" sz="1800" dirty="0" smtClean="0"/>
              <a:t> </a:t>
            </a:r>
            <a:r>
              <a:rPr lang="en-US" sz="1800" dirty="0" err="1" smtClean="0"/>
              <a:t>BTKi</a:t>
            </a:r>
            <a:r>
              <a:rPr lang="en-US" sz="1800" dirty="0" smtClean="0"/>
              <a:t> &gt;&gt; </a:t>
            </a:r>
            <a:r>
              <a:rPr lang="en-US" sz="1800" dirty="0" err="1" smtClean="0"/>
              <a:t>Belimumab</a:t>
            </a:r>
            <a:r>
              <a:rPr lang="en-US" sz="1800" dirty="0" smtClean="0"/>
              <a:t> and other single axis biologics.</a:t>
            </a:r>
          </a:p>
          <a:p>
            <a:r>
              <a:rPr lang="en-US" sz="1800" dirty="0" err="1" smtClean="0"/>
              <a:t>BTKi</a:t>
            </a:r>
            <a:r>
              <a:rPr lang="en-US" sz="1800" dirty="0" smtClean="0"/>
              <a:t> has multiple nodes of intervention in SLE pathology</a:t>
            </a:r>
          </a:p>
          <a:p>
            <a:pPr lvl="1"/>
            <a:r>
              <a:rPr lang="en-US" sz="1400" dirty="0" smtClean="0"/>
              <a:t>Immune-modulation</a:t>
            </a:r>
          </a:p>
          <a:p>
            <a:pPr lvl="1"/>
            <a:r>
              <a:rPr lang="en-US" sz="1400" dirty="0" smtClean="0"/>
              <a:t>Prevent tissue damage</a:t>
            </a:r>
          </a:p>
          <a:p>
            <a:pPr lvl="1"/>
            <a:r>
              <a:rPr lang="en-US" sz="1400" dirty="0" smtClean="0"/>
              <a:t>DMARD </a:t>
            </a:r>
          </a:p>
          <a:p>
            <a:pPr lvl="1"/>
            <a:r>
              <a:rPr lang="en-US" sz="1400" dirty="0" smtClean="0"/>
              <a:t>Faster onset due to activity on multiple nodes</a:t>
            </a:r>
          </a:p>
          <a:p>
            <a:r>
              <a:rPr lang="en-US" sz="1800" dirty="0" smtClean="0"/>
              <a:t>Small molecules compartmentalize to organs unlike biologics</a:t>
            </a:r>
          </a:p>
          <a:p>
            <a:r>
              <a:rPr lang="en-US" sz="1800" dirty="0" smtClean="0"/>
              <a:t>Preclinical validation of </a:t>
            </a:r>
            <a:r>
              <a:rPr lang="en-US" sz="1800" dirty="0" err="1" smtClean="0"/>
              <a:t>BTKi</a:t>
            </a:r>
            <a:r>
              <a:rPr lang="en-US" sz="1800" dirty="0" smtClean="0"/>
              <a:t> for SLE published* – PCI32765</a:t>
            </a:r>
          </a:p>
          <a:p>
            <a:pPr>
              <a:buNone/>
            </a:pPr>
            <a:r>
              <a:rPr lang="en-US" sz="1800" b="1" dirty="0" smtClean="0"/>
              <a:t>Commercial Opportunity: </a:t>
            </a:r>
          </a:p>
          <a:p>
            <a:r>
              <a:rPr lang="en-US" sz="1800" dirty="0" smtClean="0"/>
              <a:t>Once daily pill &gt;&gt; biologic</a:t>
            </a:r>
          </a:p>
          <a:p>
            <a:endParaRPr lang="en-US" sz="18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9050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+mn-lt"/>
              </a:rPr>
              <a:t>nature reviews rheumatology, volume 6, 2010 pg547</a:t>
            </a:r>
            <a:endParaRPr lang="en-US" sz="1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7992"/>
            <a:ext cx="7369175" cy="703263"/>
          </a:xfrm>
        </p:spPr>
        <p:txBody>
          <a:bodyPr/>
          <a:lstStyle/>
          <a:p>
            <a:r>
              <a:rPr lang="en-US" dirty="0" smtClean="0"/>
              <a:t>Published Lead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72" y="1124125"/>
            <a:ext cx="8281987" cy="2392802"/>
          </a:xfrm>
        </p:spPr>
        <p:txBody>
          <a:bodyPr/>
          <a:lstStyle/>
          <a:p>
            <a:r>
              <a:rPr lang="en-US" sz="2000" dirty="0" smtClean="0"/>
              <a:t>Published </a:t>
            </a:r>
            <a:r>
              <a:rPr lang="en-US" sz="2000" dirty="0" err="1" smtClean="0"/>
              <a:t>Btk</a:t>
            </a:r>
            <a:r>
              <a:rPr lang="en-US" sz="2000" dirty="0" smtClean="0"/>
              <a:t> inhibitor series were either covalent or high molecular weight &gt;500 </a:t>
            </a:r>
            <a:r>
              <a:rPr lang="en-US" sz="2000" dirty="0" err="1" smtClean="0"/>
              <a:t>Da</a:t>
            </a:r>
            <a:r>
              <a:rPr lang="en-US" sz="2000" dirty="0" smtClean="0"/>
              <a:t> and ligand efficiency ≤ 0.3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Our question</a:t>
            </a:r>
            <a:r>
              <a:rPr lang="en-US" sz="2000" dirty="0" smtClean="0"/>
              <a:t>: Could a fragment based lead generation approach successfully deliver a reversible BTK inhibitor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FA48-17E4-48A8-8C23-6D030630F5E0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306513" y="2170113"/>
          <a:ext cx="6532562" cy="2516187"/>
        </p:xfrm>
        <a:graphic>
          <a:graphicData uri="http://schemas.openxmlformats.org/presentationml/2006/ole">
            <p:oleObj spid="_x0000_s1027" name="CS ChemDraw Drawing" r:id="rId3" imgW="6533007" imgH="2515552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and Crystal structure based discovery of BTK inhibitor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FA48-17E4-48A8-8C23-6D030630F5E0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-163825" y="3562642"/>
            <a:ext cx="3067894" cy="2718315"/>
            <a:chOff x="-81937" y="3562643"/>
            <a:chExt cx="2973931" cy="2523000"/>
          </a:xfrm>
        </p:grpSpPr>
        <p:pic>
          <p:nvPicPr>
            <p:cNvPr id="6" name="Picture 2" descr="X:\projects\btk\graphics\130927_for_MarkS\cinnoline_98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076" y="3562643"/>
              <a:ext cx="2722918" cy="2523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1878153" y="4371648"/>
              <a:ext cx="522109" cy="2353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0099"/>
                  </a:solidFill>
                </a:rPr>
                <a:t>P-Loop</a:t>
              </a: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858171" y="5384809"/>
              <a:ext cx="1486255" cy="387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0099"/>
                  </a:solidFill>
                </a:rPr>
                <a:t>Floor </a:t>
              </a:r>
            </a:p>
            <a:p>
              <a:pPr algn="ctr"/>
              <a:r>
                <a:rPr lang="en-US" sz="1100" b="1" dirty="0" smtClean="0">
                  <a:solidFill>
                    <a:srgbClr val="000099"/>
                  </a:solidFill>
                </a:rPr>
                <a:t>pocket</a:t>
              </a:r>
              <a:endParaRPr lang="en-US" sz="1100" b="1" dirty="0">
                <a:solidFill>
                  <a:srgbClr val="000099"/>
                </a:solidFill>
              </a:endParaRP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-81937" y="4821866"/>
              <a:ext cx="855433" cy="235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0099"/>
                  </a:solidFill>
                </a:rPr>
                <a:t>Hinge</a:t>
              </a:r>
              <a:endParaRPr lang="en-US" sz="18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28951" y="3569497"/>
            <a:ext cx="2808670" cy="2718315"/>
            <a:chOff x="2919767" y="3569498"/>
            <a:chExt cx="2722647" cy="2523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9767" y="3569498"/>
              <a:ext cx="2722647" cy="252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ight Arrow 10"/>
            <p:cNvSpPr/>
            <p:nvPr/>
          </p:nvSpPr>
          <p:spPr>
            <a:xfrm>
              <a:off x="4718919" y="5479269"/>
              <a:ext cx="234672" cy="175208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920288" y="1978775"/>
          <a:ext cx="1200150" cy="700088"/>
        </p:xfrm>
        <a:graphic>
          <a:graphicData uri="http://schemas.openxmlformats.org/presentationml/2006/ole">
            <p:oleObj spid="_x0000_s25601" name="CS ChemDraw Drawing" r:id="rId5" imgW="1191286" imgH="699040" progId="ChemDraw.Document.6.0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1734" y="1896923"/>
            <a:ext cx="14093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Fragment Hit</a:t>
            </a:r>
          </a:p>
          <a:p>
            <a:endParaRPr lang="en-US" sz="1400" b="1" dirty="0" smtClean="0"/>
          </a:p>
          <a:p>
            <a:r>
              <a:rPr lang="en-US" sz="1400" dirty="0" err="1" smtClean="0"/>
              <a:t>Btk</a:t>
            </a:r>
            <a:r>
              <a:rPr lang="en-US" sz="1400" dirty="0" smtClean="0"/>
              <a:t> IC</a:t>
            </a:r>
            <a:r>
              <a:rPr lang="en-US" sz="1400" baseline="-25000" dirty="0" smtClean="0"/>
              <a:t>50</a:t>
            </a:r>
            <a:r>
              <a:rPr lang="en-US" sz="1400" dirty="0" smtClean="0"/>
              <a:t> 3.5 </a:t>
            </a:r>
            <a:r>
              <a:rPr lang="en-US" sz="1400" dirty="0" err="1" smtClean="0">
                <a:latin typeface="Symbol" pitchFamily="18" charset="2"/>
              </a:rPr>
              <a:t>m</a:t>
            </a:r>
            <a:r>
              <a:rPr lang="en-US" sz="1400" dirty="0" err="1" smtClean="0"/>
              <a:t>M</a:t>
            </a:r>
            <a:endParaRPr lang="en-US" sz="1400" dirty="0" smtClean="0"/>
          </a:p>
          <a:p>
            <a:r>
              <a:rPr lang="en-US" sz="1400" dirty="0" smtClean="0"/>
              <a:t>LE 0.53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46020" y="3187432"/>
            <a:ext cx="4184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X-ray Co-crystal Structure – </a:t>
            </a:r>
            <a:r>
              <a:rPr lang="en-US" sz="1400" b="1" dirty="0" err="1" smtClean="0"/>
              <a:t>Btk</a:t>
            </a:r>
            <a:r>
              <a:rPr lang="en-US" sz="1400" b="1" dirty="0" smtClean="0"/>
              <a:t> kinase domain</a:t>
            </a:r>
          </a:p>
        </p:txBody>
      </p:sp>
      <p:pic>
        <p:nvPicPr>
          <p:cNvPr id="28" name="Picture 4" descr="X:\projects\btk\graphics\130927_for_MarkS\cinnoline_5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1873" y="3577805"/>
            <a:ext cx="3214083" cy="2659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6063061" y="1586642"/>
          <a:ext cx="1344613" cy="1444625"/>
        </p:xfrm>
        <a:graphic>
          <a:graphicData uri="http://schemas.openxmlformats.org/presentationml/2006/ole">
            <p:oleObj spid="_x0000_s25602" name="CS ChemDraw Drawing" r:id="rId7" imgW="1345311" imgH="1444308" progId="ChemDraw.Document.6.0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511308" y="1811153"/>
            <a:ext cx="15616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Mwt 318 </a:t>
            </a:r>
            <a:r>
              <a:rPr lang="en-US" sz="1400" b="1" dirty="0" err="1" smtClean="0"/>
              <a:t>Da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LogD 1.8</a:t>
            </a:r>
          </a:p>
          <a:p>
            <a:pPr algn="ctr"/>
            <a:r>
              <a:rPr lang="en-US" sz="1400" b="1" dirty="0" smtClean="0"/>
              <a:t>tPSA 123 Å</a:t>
            </a:r>
          </a:p>
          <a:p>
            <a:pPr algn="ctr"/>
            <a:r>
              <a:rPr lang="en-US" sz="1400" b="1" dirty="0" err="1" smtClean="0"/>
              <a:t>pBtk</a:t>
            </a:r>
            <a:r>
              <a:rPr lang="en-US" sz="1400" b="1" dirty="0" smtClean="0"/>
              <a:t> EC</a:t>
            </a:r>
            <a:r>
              <a:rPr lang="en-US" sz="1400" b="1" baseline="-25000" dirty="0" smtClean="0"/>
              <a:t>50</a:t>
            </a:r>
            <a:r>
              <a:rPr lang="en-US" sz="1400" b="1" dirty="0" smtClean="0"/>
              <a:t> 28 nM  </a:t>
            </a:r>
          </a:p>
          <a:p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70798" y="103639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Compound 9</a:t>
            </a:r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3562067" y="2142699"/>
            <a:ext cx="1951630" cy="655092"/>
          </a:xfrm>
          <a:prstGeom prst="rightArrow">
            <a:avLst/>
          </a:prstGeom>
          <a:solidFill>
            <a:srgbClr val="2B7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BTK inhibitor: Pharmacology in vitro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209005" y="1110341"/>
          <a:ext cx="8673734" cy="246888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40973"/>
                <a:gridCol w="1172127"/>
                <a:gridCol w="1406553"/>
                <a:gridCol w="1406553"/>
                <a:gridCol w="1172127"/>
                <a:gridCol w="1875401"/>
              </a:tblGrid>
              <a:tr h="103130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Compound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pBTK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Rat WB</a:t>
                      </a:r>
                    </a:p>
                    <a:p>
                      <a:pPr algn="ctr"/>
                      <a:r>
                        <a:rPr lang="en-US" sz="1800" dirty="0" smtClean="0"/>
                        <a:t>B cells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FceR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Mast cells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BAFF</a:t>
                      </a:r>
                    </a:p>
                    <a:p>
                      <a:pPr algn="ctr"/>
                      <a:r>
                        <a:rPr lang="en-US" sz="1800" dirty="0" smtClean="0"/>
                        <a:t>B cells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FcgR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Macrophages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CC99"/>
                    </a:solidFill>
                  </a:tcPr>
                </a:tc>
              </a:tr>
              <a:tr h="71878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Compound 9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157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320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733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1878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3333FF"/>
                          </a:solidFill>
                        </a:rPr>
                        <a:t>PCI-32765</a:t>
                      </a:r>
                    </a:p>
                    <a:p>
                      <a:pPr algn="l"/>
                      <a:r>
                        <a:rPr lang="en-US" sz="1800" b="1" dirty="0" err="1" smtClean="0">
                          <a:solidFill>
                            <a:srgbClr val="3333FF"/>
                          </a:solidFill>
                        </a:rPr>
                        <a:t>Ibrutinib</a:t>
                      </a:r>
                      <a:endParaRPr lang="en-US" sz="1800" b="1" dirty="0">
                        <a:solidFill>
                          <a:srgbClr val="3333FF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3.1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380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71C292EB-4292-46A6-8C43-E2DE29B1A2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Content Placeholder 70"/>
          <p:cNvSpPr txBox="1">
            <a:spLocks/>
          </p:cNvSpPr>
          <p:nvPr/>
        </p:nvSpPr>
        <p:spPr>
          <a:xfrm>
            <a:off x="266233" y="3839123"/>
            <a:ext cx="4891414" cy="27489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Activity in several pathology nodes</a:t>
            </a:r>
          </a:p>
          <a:p>
            <a:pPr marL="800100" lvl="1" indent="-342900">
              <a:spcBef>
                <a:spcPct val="5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BCR signaling</a:t>
            </a:r>
          </a:p>
          <a:p>
            <a:pPr marL="800100" lvl="1" indent="-342900">
              <a:spcBef>
                <a:spcPct val="5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000" kern="0" dirty="0" err="1" smtClean="0">
                <a:latin typeface="+mn-lt"/>
              </a:rPr>
              <a:t>Fc</a:t>
            </a:r>
            <a:r>
              <a:rPr lang="en-US" sz="2000" kern="0" dirty="0" err="1" smtClean="0">
                <a:latin typeface="Symbol" pitchFamily="18" charset="2"/>
              </a:rPr>
              <a:t>e</a:t>
            </a:r>
            <a:r>
              <a:rPr lang="en-US" sz="2000" kern="0" dirty="0" err="1" smtClean="0">
                <a:latin typeface="+mn-lt"/>
              </a:rPr>
              <a:t>R</a:t>
            </a:r>
            <a:r>
              <a:rPr lang="en-US" sz="2000" kern="0" dirty="0" smtClean="0">
                <a:latin typeface="+mn-lt"/>
              </a:rPr>
              <a:t> signaling</a:t>
            </a:r>
          </a:p>
          <a:p>
            <a:pPr marL="800100" lvl="1" indent="-342900">
              <a:spcBef>
                <a:spcPct val="5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2000" kern="0" dirty="0" smtClean="0"/>
              <a:t>BAFF signaling</a:t>
            </a:r>
          </a:p>
          <a:p>
            <a:pPr marL="800100" lvl="1" indent="-342900">
              <a:spcBef>
                <a:spcPct val="5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Demonstrates selective activity to B cell and spares T cells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3B7E6-6A42-4CFE-895D-ED7D24A312F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8941" y="1713785"/>
            <a:ext cx="4079875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745" y="1713785"/>
            <a:ext cx="3941763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36541AF-DDED-4D6A-93BF-9AC89C8E9C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2762" y="208617"/>
            <a:ext cx="8158272" cy="6873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Efficacy in CIA models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Calibri" pitchFamily="34" charset="0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02224" y="1618987"/>
            <a:ext cx="4117976" cy="1001712"/>
            <a:chOff x="3060" y="960"/>
            <a:chExt cx="2594" cy="631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390" y="974"/>
              <a:ext cx="26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>
                  <a:solidFill>
                    <a:srgbClr val="CC3300"/>
                  </a:solidFill>
                  <a:latin typeface="+mn-lt"/>
                  <a:cs typeface="Calibri" pitchFamily="34" charset="0"/>
                </a:rPr>
                <a:t>D22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3185" y="1258"/>
              <a:ext cx="23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3185" y="1102"/>
              <a:ext cx="0" cy="3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3794" y="1108"/>
              <a:ext cx="0" cy="3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166" y="1102"/>
              <a:ext cx="0" cy="3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4391" y="1102"/>
              <a:ext cx="0" cy="3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060" y="962"/>
              <a:ext cx="2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>
                  <a:solidFill>
                    <a:schemeClr val="accent2"/>
                  </a:solidFill>
                  <a:latin typeface="+mn-lt"/>
                  <a:cs typeface="Calibri" pitchFamily="34" charset="0"/>
                </a:rPr>
                <a:t>D0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618" y="962"/>
              <a:ext cx="2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>
                  <a:solidFill>
                    <a:schemeClr val="accent2"/>
                  </a:solidFill>
                  <a:latin typeface="+mn-lt"/>
                  <a:cs typeface="Calibri" pitchFamily="34" charset="0"/>
                </a:rPr>
                <a:t>D7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985" y="962"/>
              <a:ext cx="26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>
                  <a:solidFill>
                    <a:schemeClr val="accent2"/>
                  </a:solidFill>
                  <a:latin typeface="+mn-lt"/>
                  <a:cs typeface="Calibri" pitchFamily="34" charset="0"/>
                </a:rPr>
                <a:t>D11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242" y="962"/>
              <a:ext cx="26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 dirty="0">
                  <a:solidFill>
                    <a:schemeClr val="accent2"/>
                  </a:solidFill>
                  <a:latin typeface="+mn-lt"/>
                  <a:cs typeface="Calibri" pitchFamily="34" charset="0"/>
                </a:rPr>
                <a:t>D12</a:t>
              </a: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3185" y="1442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3794" y="1465"/>
              <a:ext cx="0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3201" y="1362"/>
              <a:ext cx="4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400">
                  <a:latin typeface="+mn-lt"/>
                  <a:cs typeface="Calibri" pitchFamily="34" charset="0"/>
                </a:rPr>
                <a:t>Immun.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3901" y="1360"/>
              <a:ext cx="4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400">
                  <a:latin typeface="+mn-lt"/>
                  <a:cs typeface="Calibri" pitchFamily="34" charset="0"/>
                </a:rPr>
                <a:t>Group</a:t>
              </a: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4418" y="1333"/>
              <a:ext cx="925" cy="258"/>
            </a:xfrm>
            <a:prstGeom prst="leftRightArrow">
              <a:avLst>
                <a:gd name="adj1" fmla="val 50000"/>
                <a:gd name="adj2" fmla="val 717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4644" y="1387"/>
              <a:ext cx="6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SzTx/>
                <a:buFontTx/>
                <a:buNone/>
              </a:pPr>
              <a:r>
                <a:rPr lang="en-US" sz="1200">
                  <a:latin typeface="+mn-lt"/>
                  <a:cs typeface="Calibri" pitchFamily="34" charset="0"/>
                </a:rPr>
                <a:t>Treatment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5207" y="971"/>
              <a:ext cx="26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>
                  <a:solidFill>
                    <a:schemeClr val="accent2"/>
                  </a:solidFill>
                  <a:latin typeface="+mn-lt"/>
                  <a:cs typeface="Calibri" pitchFamily="34" charset="0"/>
                </a:rPr>
                <a:t>D21</a:t>
              </a: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5360" y="1099"/>
              <a:ext cx="0" cy="3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4699" y="1097"/>
              <a:ext cx="0" cy="173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4993" y="1094"/>
              <a:ext cx="0" cy="173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5524" y="1094"/>
              <a:ext cx="0" cy="173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4846" y="960"/>
              <a:ext cx="26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 dirty="0" smtClean="0">
                  <a:solidFill>
                    <a:srgbClr val="CC3300"/>
                  </a:solidFill>
                  <a:latin typeface="+mn-lt"/>
                  <a:cs typeface="Calibri" pitchFamily="34" charset="0"/>
                </a:rPr>
                <a:t>D19</a:t>
              </a:r>
              <a:endParaRPr lang="en-US" sz="1000" dirty="0">
                <a:solidFill>
                  <a:srgbClr val="CC3300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4548" y="964"/>
              <a:ext cx="26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 dirty="0" smtClean="0">
                  <a:solidFill>
                    <a:srgbClr val="CC3300"/>
                  </a:solidFill>
                  <a:latin typeface="+mn-lt"/>
                  <a:cs typeface="Calibri" pitchFamily="34" charset="0"/>
                </a:rPr>
                <a:t>D16</a:t>
              </a:r>
              <a:endParaRPr lang="en-US" sz="1000" dirty="0">
                <a:solidFill>
                  <a:srgbClr val="CC3300"/>
                </a:solidFill>
                <a:latin typeface="+mn-lt"/>
                <a:cs typeface="Calibri" pitchFamily="34" charset="0"/>
              </a:endParaRPr>
            </a:p>
          </p:txBody>
        </p:sp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42" y="2612006"/>
            <a:ext cx="4771449" cy="372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Group 36"/>
          <p:cNvGrpSpPr>
            <a:grpSpLocks/>
          </p:cNvGrpSpPr>
          <p:nvPr/>
        </p:nvGrpSpPr>
        <p:grpSpPr bwMode="auto">
          <a:xfrm>
            <a:off x="5026024" y="1459243"/>
            <a:ext cx="3898901" cy="998537"/>
            <a:chOff x="3060" y="962"/>
            <a:chExt cx="2456" cy="629"/>
          </a:xfrm>
        </p:grpSpPr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3185" y="1258"/>
              <a:ext cx="23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3185" y="1102"/>
              <a:ext cx="0" cy="3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3794" y="1108"/>
              <a:ext cx="0" cy="3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4166" y="1102"/>
              <a:ext cx="0" cy="3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391" y="1102"/>
              <a:ext cx="0" cy="3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3060" y="962"/>
              <a:ext cx="2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>
                  <a:solidFill>
                    <a:schemeClr val="accent2"/>
                  </a:solidFill>
                  <a:latin typeface="+mn-lt"/>
                  <a:cs typeface="Calibri" pitchFamily="34" charset="0"/>
                </a:rPr>
                <a:t>D0</a:t>
              </a:r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3618" y="962"/>
              <a:ext cx="26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 dirty="0" smtClean="0">
                  <a:solidFill>
                    <a:schemeClr val="accent2"/>
                  </a:solidFill>
                  <a:latin typeface="+mn-lt"/>
                  <a:cs typeface="Calibri" pitchFamily="34" charset="0"/>
                </a:rPr>
                <a:t>D21</a:t>
              </a:r>
              <a:endParaRPr lang="en-US" sz="1000" dirty="0">
                <a:solidFill>
                  <a:schemeClr val="accent2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3935" y="962"/>
              <a:ext cx="38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 dirty="0" smtClean="0">
                  <a:solidFill>
                    <a:schemeClr val="accent2"/>
                  </a:solidFill>
                  <a:latin typeface="+mn-lt"/>
                  <a:cs typeface="Calibri" pitchFamily="34" charset="0"/>
                </a:rPr>
                <a:t>D21-24</a:t>
              </a:r>
              <a:endParaRPr lang="en-US" sz="1000" dirty="0">
                <a:solidFill>
                  <a:schemeClr val="accent2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4242" y="962"/>
              <a:ext cx="26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 dirty="0" smtClean="0">
                  <a:solidFill>
                    <a:schemeClr val="accent2"/>
                  </a:solidFill>
                  <a:latin typeface="+mn-lt"/>
                  <a:cs typeface="Calibri" pitchFamily="34" charset="0"/>
                </a:rPr>
                <a:t>D24</a:t>
              </a:r>
              <a:endParaRPr lang="en-US" sz="1000" dirty="0">
                <a:solidFill>
                  <a:schemeClr val="accent2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V="1">
              <a:off x="3185" y="1442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V="1">
              <a:off x="3794" y="1465"/>
              <a:ext cx="0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3201" y="1362"/>
              <a:ext cx="4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400">
                  <a:latin typeface="+mn-lt"/>
                  <a:cs typeface="Calibri" pitchFamily="34" charset="0"/>
                </a:rPr>
                <a:t>Immun.</a:t>
              </a:r>
            </a:p>
          </p:txBody>
        </p: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3901" y="1360"/>
              <a:ext cx="4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400">
                  <a:latin typeface="+mn-lt"/>
                  <a:cs typeface="Calibri" pitchFamily="34" charset="0"/>
                </a:rPr>
                <a:t>Group</a:t>
              </a:r>
            </a:p>
          </p:txBody>
        </p:sp>
        <p:sp>
          <p:nvSpPr>
            <p:cNvPr id="50" name="AutoShape 21"/>
            <p:cNvSpPr>
              <a:spLocks noChangeArrowheads="1"/>
            </p:cNvSpPr>
            <p:nvPr/>
          </p:nvSpPr>
          <p:spPr bwMode="auto">
            <a:xfrm>
              <a:off x="4418" y="1333"/>
              <a:ext cx="925" cy="258"/>
            </a:xfrm>
            <a:prstGeom prst="leftRightArrow">
              <a:avLst>
                <a:gd name="adj1" fmla="val 50000"/>
                <a:gd name="adj2" fmla="val 717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4644" y="1387"/>
              <a:ext cx="6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SzTx/>
                <a:buFontTx/>
                <a:buNone/>
              </a:pPr>
              <a:r>
                <a:rPr lang="en-US" sz="1200">
                  <a:latin typeface="+mn-lt"/>
                  <a:cs typeface="Calibri" pitchFamily="34" charset="0"/>
                </a:rPr>
                <a:t>Treatment</a:t>
              </a: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5207" y="971"/>
              <a:ext cx="26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SzTx/>
                <a:buFontTx/>
                <a:buNone/>
              </a:pPr>
              <a:r>
                <a:rPr lang="en-US" sz="1000" dirty="0" smtClean="0">
                  <a:solidFill>
                    <a:schemeClr val="accent2"/>
                  </a:solidFill>
                  <a:latin typeface="+mn-lt"/>
                  <a:cs typeface="Calibri" pitchFamily="34" charset="0"/>
                </a:rPr>
                <a:t>D34</a:t>
              </a:r>
              <a:endParaRPr lang="en-US" sz="1000" dirty="0">
                <a:solidFill>
                  <a:schemeClr val="accent2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5360" y="1099"/>
              <a:ext cx="0" cy="3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n-lt"/>
                <a:cs typeface="Calibri" pitchFamily="34" charset="0"/>
              </a:endParaRP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602" y="2741930"/>
            <a:ext cx="4384164" cy="367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TextBox 59"/>
          <p:cNvSpPr txBox="1"/>
          <p:nvPr/>
        </p:nvSpPr>
        <p:spPr>
          <a:xfrm>
            <a:off x="520262" y="11824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Rat CIA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976780" y="108255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Mouse CIA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36541AF-DDED-4D6A-93BF-9AC89C8E9C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2762" y="152400"/>
            <a:ext cx="8326438" cy="7572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Efficacy in anti-GBM nephritis model</a:t>
            </a: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3993" y="978907"/>
            <a:ext cx="4477012" cy="1354984"/>
            <a:chOff x="3306263" y="1540616"/>
            <a:chExt cx="4477012" cy="1354984"/>
          </a:xfrm>
        </p:grpSpPr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3952875" y="2340173"/>
              <a:ext cx="35052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800"/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H="1">
              <a:off x="4105275" y="2063948"/>
              <a:ext cx="0" cy="2667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sz="1800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3306263" y="1540616"/>
              <a:ext cx="14747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l"/>
              <a:r>
                <a:rPr lang="en-US" sz="1200" b="0" dirty="0" smtClean="0"/>
                <a:t>Day 1 </a:t>
              </a:r>
            </a:p>
            <a:p>
              <a:pPr marL="342900" indent="-342900" algn="l"/>
              <a:r>
                <a:rPr lang="en-US" sz="1200" b="0" dirty="0" smtClean="0"/>
                <a:t>B35</a:t>
              </a:r>
              <a:r>
                <a:rPr lang="en-US" sz="1200" b="0" dirty="0"/>
                <a:t>: </a:t>
              </a:r>
              <a:r>
                <a:rPr lang="en-US" sz="1200" b="0" dirty="0" smtClean="0"/>
                <a:t>30 </a:t>
              </a:r>
              <a:r>
                <a:rPr lang="en-US" sz="1200" b="0" dirty="0" smtClean="0">
                  <a:latin typeface="Symbol" pitchFamily="18" charset="2"/>
                </a:rPr>
                <a:t>m</a:t>
              </a:r>
              <a:r>
                <a:rPr lang="en-US" sz="1200" b="0" dirty="0" smtClean="0"/>
                <a:t>g/rat </a:t>
              </a:r>
              <a:r>
                <a:rPr lang="en-US" sz="1200" b="0" dirty="0" err="1"/>
                <a:t>i.v</a:t>
              </a:r>
              <a:r>
                <a:rPr lang="en-US" sz="1200" b="0" dirty="0"/>
                <a:t>.</a:t>
              </a:r>
              <a:endParaRPr lang="en-US" sz="2000" b="0" dirty="0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5268675" y="1574074"/>
              <a:ext cx="2514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l"/>
              <a:r>
                <a:rPr lang="en-US" sz="1200" b="0" dirty="0"/>
                <a:t>B.W. </a:t>
              </a:r>
              <a:r>
                <a:rPr lang="en-US" sz="1200" dirty="0" smtClean="0"/>
                <a:t>, plasma and u</a:t>
              </a:r>
              <a:r>
                <a:rPr lang="en-US" sz="1200" b="0" dirty="0" smtClean="0"/>
                <a:t>rine </a:t>
              </a:r>
              <a:r>
                <a:rPr lang="en-US" sz="1200" b="0" dirty="0"/>
                <a:t>sampling </a:t>
              </a:r>
              <a:r>
                <a:rPr lang="en-US" sz="1200" b="0" dirty="0" smtClean="0"/>
                <a:t>@ </a:t>
              </a:r>
              <a:r>
                <a:rPr lang="en-US" sz="1200" b="0" dirty="0"/>
                <a:t>Day </a:t>
              </a:r>
              <a:r>
                <a:rPr lang="en-US" sz="1200" b="0" dirty="0" smtClean="0"/>
                <a:t>0,4, </a:t>
              </a:r>
              <a:r>
                <a:rPr lang="en-US" sz="1200" dirty="0" smtClean="0"/>
                <a:t>6</a:t>
              </a:r>
              <a:r>
                <a:rPr lang="en-US" sz="1200" b="0" dirty="0" smtClean="0"/>
                <a:t>, </a:t>
              </a:r>
              <a:r>
                <a:rPr lang="en-US" sz="1200" dirty="0" smtClean="0"/>
                <a:t>9</a:t>
              </a:r>
              <a:r>
                <a:rPr lang="en-US" sz="1200" b="0" dirty="0" smtClean="0"/>
                <a:t>, 12</a:t>
              </a:r>
              <a:endParaRPr lang="en-US" sz="2000" b="0" dirty="0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H="1" flipV="1">
              <a:off x="4943475" y="2340173"/>
              <a:ext cx="0" cy="3238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 sz="1800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4743179" y="2587823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l">
                <a:defRPr/>
              </a:pPr>
              <a:r>
                <a:rPr lang="en-US" sz="1400" b="1" dirty="0" smtClean="0">
                  <a:solidFill>
                    <a:srgbClr val="00B0F0"/>
                  </a:solidFill>
                </a:rPr>
                <a:t>Day </a:t>
              </a:r>
              <a:r>
                <a:rPr lang="en-US" sz="1400" b="1" dirty="0">
                  <a:solidFill>
                    <a:srgbClr val="00B0F0"/>
                  </a:solidFill>
                </a:rPr>
                <a:t>4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35" name="Right Brace 34"/>
            <p:cNvSpPr/>
            <p:nvPr/>
          </p:nvSpPr>
          <p:spPr>
            <a:xfrm rot="16200000">
              <a:off x="5667375" y="568523"/>
              <a:ext cx="304800" cy="3124200"/>
            </a:xfrm>
            <a:prstGeom prst="rightBrace">
              <a:avLst>
                <a:gd name="adj1" fmla="val 8333"/>
                <a:gd name="adj2" fmla="val 743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3705056" y="2578100"/>
              <a:ext cx="1295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l"/>
              <a:r>
                <a:rPr lang="en-US" sz="1400" b="0" dirty="0" smtClean="0"/>
                <a:t>Dosing start</a:t>
              </a:r>
              <a:endParaRPr lang="en-US" sz="1400" b="0" dirty="0"/>
            </a:p>
          </p:txBody>
        </p:sp>
      </p:grp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87" y="3028539"/>
            <a:ext cx="5266962" cy="322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2" descr="A20 treated 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641644" y="3414435"/>
            <a:ext cx="2016224" cy="2520281"/>
          </a:xfrm>
          <a:prstGeom prst="rect">
            <a:avLst/>
          </a:prstGeom>
        </p:spPr>
      </p:pic>
      <p:sp>
        <p:nvSpPr>
          <p:cNvPr id="37" name="TextBox 21"/>
          <p:cNvSpPr txBox="1"/>
          <p:nvPr/>
        </p:nvSpPr>
        <p:spPr>
          <a:xfrm>
            <a:off x="4093305" y="2248224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  <a:cs typeface="Times New Roman" pitchFamily="18" charset="0"/>
              </a:rPr>
              <a:t>Increased prominence of membrane cells </a:t>
            </a:r>
          </a:p>
          <a:p>
            <a:r>
              <a:rPr lang="en-US" sz="1400" b="1" dirty="0" smtClean="0">
                <a:latin typeface="+mn-lt"/>
                <a:cs typeface="Times New Roman" pitchFamily="18" charset="0"/>
              </a:rPr>
              <a:t>(loss of </a:t>
            </a:r>
            <a:r>
              <a:rPr lang="en-US" sz="1400" b="1" dirty="0" smtClean="0">
                <a:latin typeface="+mn-lt"/>
                <a:cs typeface="Times New Roman" pitchFamily="18" charset="0"/>
              </a:rPr>
              <a:t>Bowman's </a:t>
            </a:r>
            <a:r>
              <a:rPr lang="en-US" sz="1400" b="1" dirty="0" smtClean="0">
                <a:latin typeface="+mn-lt"/>
                <a:cs typeface="Times New Roman" pitchFamily="18" charset="0"/>
              </a:rPr>
              <a:t>space)</a:t>
            </a:r>
            <a:endParaRPr lang="en-US" sz="1400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5400000">
            <a:off x="6644936" y="1298356"/>
            <a:ext cx="2016224" cy="2520281"/>
            <a:chOff x="13591643" y="2403855"/>
            <a:chExt cx="2016224" cy="2520281"/>
          </a:xfrm>
        </p:grpSpPr>
        <p:pic>
          <p:nvPicPr>
            <p:cNvPr id="32" name="Picture 31" descr="A6 2 Vehicl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91643" y="2403855"/>
              <a:ext cx="2016224" cy="2520281"/>
            </a:xfrm>
            <a:prstGeom prst="rect">
              <a:avLst/>
            </a:prstGeom>
          </p:spPr>
        </p:pic>
        <p:sp>
          <p:nvSpPr>
            <p:cNvPr id="39" name="Oval 24"/>
            <p:cNvSpPr/>
            <p:nvPr/>
          </p:nvSpPr>
          <p:spPr>
            <a:xfrm>
              <a:off x="14047693" y="2547872"/>
              <a:ext cx="1224136" cy="187220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25"/>
          <p:cNvSpPr txBox="1"/>
          <p:nvPr/>
        </p:nvSpPr>
        <p:spPr>
          <a:xfrm>
            <a:off x="7368858" y="79211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  <a:cs typeface="Times New Roman" pitchFamily="18" charset="0"/>
              </a:rPr>
              <a:t>Infiltration of  </a:t>
            </a:r>
            <a:r>
              <a:rPr lang="en-US" sz="1400" b="1" dirty="0" smtClean="0">
                <a:latin typeface="+mn-lt"/>
                <a:cs typeface="Times New Roman" pitchFamily="18" charset="0"/>
              </a:rPr>
              <a:t>inflammatory </a:t>
            </a:r>
            <a:r>
              <a:rPr lang="en-US" sz="1400" b="1" dirty="0" smtClean="0">
                <a:latin typeface="+mn-lt"/>
                <a:cs typeface="Times New Roman" pitchFamily="18" charset="0"/>
              </a:rPr>
              <a:t>cells</a:t>
            </a:r>
            <a:endParaRPr lang="en-US" sz="1400" b="1" dirty="0">
              <a:latin typeface="+mn-lt"/>
              <a:cs typeface="Times New Roman" pitchFamily="18" charset="0"/>
            </a:endParaRPr>
          </a:p>
        </p:txBody>
      </p:sp>
      <p:cxnSp>
        <p:nvCxnSpPr>
          <p:cNvPr id="41" name="Straight Arrow Connector 22"/>
          <p:cNvCxnSpPr/>
          <p:nvPr/>
        </p:nvCxnSpPr>
        <p:spPr>
          <a:xfrm flipH="1">
            <a:off x="7430462" y="1292772"/>
            <a:ext cx="1051386" cy="8280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2"/>
          <p:cNvCxnSpPr/>
          <p:nvPr/>
        </p:nvCxnSpPr>
        <p:spPr>
          <a:xfrm>
            <a:off x="6239435" y="2543415"/>
            <a:ext cx="1634598" cy="4508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keda_ppt_dakiyama_tpc_akanered">
  <a:themeElements>
    <a:clrScheme name="Takeda Brand Color">
      <a:dk1>
        <a:srgbClr val="4C4948"/>
      </a:dk1>
      <a:lt1>
        <a:srgbClr val="FFFFFF"/>
      </a:lt1>
      <a:dk2>
        <a:srgbClr val="FA0000"/>
      </a:dk2>
      <a:lt2>
        <a:srgbClr val="000000"/>
      </a:lt2>
      <a:accent1>
        <a:srgbClr val="EA5532"/>
      </a:accent1>
      <a:accent2>
        <a:srgbClr val="DA5283"/>
      </a:accent2>
      <a:accent3>
        <a:srgbClr val="9B72B0"/>
      </a:accent3>
      <a:accent4>
        <a:srgbClr val="4C9BCF"/>
      </a:accent4>
      <a:accent5>
        <a:srgbClr val="51B1BF"/>
      </a:accent5>
      <a:accent6>
        <a:srgbClr val="ABB436"/>
      </a:accent6>
      <a:hlink>
        <a:srgbClr val="EBA800"/>
      </a:hlink>
      <a:folHlink>
        <a:srgbClr val="DCDDDD"/>
      </a:folHlink>
    </a:clrScheme>
    <a:fontScheme name="Takeda Typeface">
      <a:majorFont>
        <a:latin typeface="Arial"/>
        <a:ea typeface="HGPｺﾞｼｯｸM"/>
        <a:cs typeface=""/>
      </a:majorFont>
      <a:minorFont>
        <a:latin typeface="Arial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B7DC7"/>
        </a:solidFill>
        <a:ln>
          <a:noFill/>
        </a:ln>
      </a:spPr>
      <a:bodyPr rtlCol="0" anchor="ctr"/>
      <a:lstStyle>
        <a:defPPr algn="ctr">
          <a:defRPr sz="1600" b="1"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ea537be-9edf-4023-ad3d-047036d7f096">2XNRSVZJFUDW-32-136</_dlc_DocId>
    <_dlc_DocIdUrl xmlns="eea537be-9edf-4023-ad3d-047036d7f096">
      <Url>http://science/Departments/Chemistry/_layouts/DocIdRedir.aspx?ID=2XNRSVZJFUDW-32-136</Url>
      <Description>2XNRSVZJFUDW-32-136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AA9FA5A3D13B40B50BA4908D08C70F" ma:contentTypeVersion="1" ma:contentTypeDescription="Create a new document." ma:contentTypeScope="" ma:versionID="dcf1a5790a58898088c1ff0c59bf9be8">
  <xsd:schema xmlns:xsd="http://www.w3.org/2001/XMLSchema" xmlns:xs="http://www.w3.org/2001/XMLSchema" xmlns:p="http://schemas.microsoft.com/office/2006/metadata/properties" xmlns:ns2="eea537be-9edf-4023-ad3d-047036d7f096" targetNamespace="http://schemas.microsoft.com/office/2006/metadata/properties" ma:root="true" ma:fieldsID="12521a8c7c445227068ec3a6677bb089" ns2:_="">
    <xsd:import namespace="eea537be-9edf-4023-ad3d-047036d7f09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537be-9edf-4023-ad3d-047036d7f0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5129FC-97E0-4A48-9300-E12C0BDB1F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C7B9BA-C88D-4827-AA8E-AD6BEA2F6FF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05AEB27-D519-4447-B5D3-7E7352DCFED6}">
  <ds:schemaRefs>
    <ds:schemaRef ds:uri="http://schemas.microsoft.com/office/2006/metadata/properties"/>
    <ds:schemaRef ds:uri="http://schemas.microsoft.com/office/infopath/2007/PartnerControls"/>
    <ds:schemaRef ds:uri="eea537be-9edf-4023-ad3d-047036d7f096"/>
  </ds:schemaRefs>
</ds:datastoreItem>
</file>

<file path=customXml/itemProps4.xml><?xml version="1.0" encoding="utf-8"?>
<ds:datastoreItem xmlns:ds="http://schemas.openxmlformats.org/officeDocument/2006/customXml" ds:itemID="{18D265F4-6F7B-4D03-A7DD-AE6B572AC6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537be-9edf-4023-ad3d-047036d7f0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Takeda_ppt_uroko_tpc_akanered</Template>
  <TotalTime>46649</TotalTime>
  <Words>623</Words>
  <Application>Microsoft Office PowerPoint</Application>
  <PresentationFormat>On-screen Show (4:3)</PresentationFormat>
  <Paragraphs>185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Takeda_ppt_dakiyama_tpc_akanered</vt:lpstr>
      <vt:lpstr>CS ChemDraw Drawing</vt:lpstr>
      <vt:lpstr>Discovery of a small molecule inhibitor of Burton’s Tyrosine Kinase (BTK) for autoimmune diseases</vt:lpstr>
      <vt:lpstr>Bruton’s Tyrosine Kinase - Btk</vt:lpstr>
      <vt:lpstr>Efficacy and Commercial Opportunity</vt:lpstr>
      <vt:lpstr>Published Lead Series</vt:lpstr>
      <vt:lpstr>Fragment and Crystal structure based discovery of BTK inhibitor</vt:lpstr>
      <vt:lpstr>BTK inhibitor: Pharmacology in vitro</vt:lpstr>
      <vt:lpstr>Demonstrates selective activity to B cell and spares T cells</vt:lpstr>
      <vt:lpstr>Slide 7</vt:lpstr>
      <vt:lpstr>Slide 8</vt:lpstr>
      <vt:lpstr>Summary and Conclusions</vt:lpstr>
      <vt:lpstr>Acknowledgements</vt:lpstr>
    </vt:vector>
  </TitlesOfParts>
  <Company>IBJ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Taylor, Ewan (TSD)</dc:creator>
  <cp:lastModifiedBy>lmadakamutil</cp:lastModifiedBy>
  <cp:revision>3040</cp:revision>
  <dcterms:created xsi:type="dcterms:W3CDTF">2011-11-25T05:11:56Z</dcterms:created>
  <dcterms:modified xsi:type="dcterms:W3CDTF">2014-05-16T19:56:41Z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7c4ff1f3-c9ea-4ba3-91fd-0f6f330c3af4</vt:lpwstr>
  </property>
  <property fmtid="{D5CDD505-2E9C-101B-9397-08002B2CF9AE}" pid="3" name="ContentTypeId">
    <vt:lpwstr>0x010100F9AA9FA5A3D13B40B50BA4908D08C70F</vt:lpwstr>
  </property>
</Properties>
</file>