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464" r:id="rId2"/>
    <p:sldId id="465" r:id="rId3"/>
    <p:sldId id="256" r:id="rId4"/>
    <p:sldId id="451" r:id="rId5"/>
    <p:sldId id="373" r:id="rId6"/>
    <p:sldId id="452" r:id="rId7"/>
    <p:sldId id="364" r:id="rId8"/>
    <p:sldId id="442" r:id="rId9"/>
    <p:sldId id="453" r:id="rId10"/>
    <p:sldId id="455" r:id="rId11"/>
    <p:sldId id="456" r:id="rId12"/>
    <p:sldId id="443" r:id="rId13"/>
    <p:sldId id="444" r:id="rId14"/>
    <p:sldId id="445" r:id="rId15"/>
    <p:sldId id="449" r:id="rId16"/>
    <p:sldId id="450" r:id="rId17"/>
    <p:sldId id="434" r:id="rId18"/>
    <p:sldId id="435" r:id="rId19"/>
    <p:sldId id="436" r:id="rId20"/>
    <p:sldId id="437" r:id="rId21"/>
    <p:sldId id="438" r:id="rId22"/>
    <p:sldId id="440" r:id="rId23"/>
    <p:sldId id="407" r:id="rId24"/>
    <p:sldId id="424" r:id="rId25"/>
    <p:sldId id="461" r:id="rId26"/>
    <p:sldId id="462" r:id="rId27"/>
    <p:sldId id="441" r:id="rId28"/>
    <p:sldId id="358" r:id="rId29"/>
    <p:sldId id="359" r:id="rId30"/>
    <p:sldId id="463" r:id="rId31"/>
  </p:sldIdLst>
  <p:sldSz cx="9144000" cy="6858000" type="screen4x3"/>
  <p:notesSz cx="6858000" cy="9236075"/>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5FF"/>
    <a:srgbClr val="00589F"/>
    <a:srgbClr val="005898"/>
    <a:srgbClr val="005892"/>
    <a:srgbClr val="006496"/>
    <a:srgbClr val="00679A"/>
    <a:srgbClr val="D5EDFF"/>
    <a:srgbClr val="99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0" autoAdjust="0"/>
    <p:restoredTop sz="99516" autoAdjust="0"/>
  </p:normalViewPr>
  <p:slideViewPr>
    <p:cSldViewPr>
      <p:cViewPr>
        <p:scale>
          <a:sx n="100" d="100"/>
          <a:sy n="100" d="100"/>
        </p:scale>
        <p:origin x="-8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7587"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7588" name="Rectangle 4"/>
          <p:cNvSpPr>
            <a:spLocks noGrp="1" noChangeArrowheads="1"/>
          </p:cNvSpPr>
          <p:nvPr>
            <p:ph type="ftr" sz="quarter" idx="2"/>
          </p:nvPr>
        </p:nvSpPr>
        <p:spPr bwMode="auto">
          <a:xfrm>
            <a:off x="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7589" name="Rectangle 5"/>
          <p:cNvSpPr>
            <a:spLocks noGrp="1" noChangeArrowheads="1"/>
          </p:cNvSpPr>
          <p:nvPr>
            <p:ph type="sldNum" sz="quarter" idx="3"/>
          </p:nvPr>
        </p:nvSpPr>
        <p:spPr bwMode="auto">
          <a:xfrm>
            <a:off x="388620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570BC46-EE40-4414-AC0D-311E1580259C}" type="slidenum">
              <a:rPr lang="de-DE"/>
              <a:pPr>
                <a:defRPr/>
              </a:pPr>
              <a:t>‹#›</a:t>
            </a:fld>
            <a:endParaRPr lang="de-DE"/>
          </a:p>
        </p:txBody>
      </p:sp>
    </p:spTree>
    <p:extLst>
      <p:ext uri="{BB962C8B-B14F-4D97-AF65-F5344CB8AC3E}">
        <p14:creationId xmlns:p14="http://schemas.microsoft.com/office/powerpoint/2010/main" val="12481481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B91F69E-DBDB-4443-BF11-001E4D316628}" type="slidenum">
              <a:rPr lang="de-DE"/>
              <a:pPr>
                <a:defRPr/>
              </a:pPr>
              <a:t>‹#›</a:t>
            </a:fld>
            <a:endParaRPr lang="de-DE"/>
          </a:p>
        </p:txBody>
      </p:sp>
    </p:spTree>
    <p:extLst>
      <p:ext uri="{BB962C8B-B14F-4D97-AF65-F5344CB8AC3E}">
        <p14:creationId xmlns:p14="http://schemas.microsoft.com/office/powerpoint/2010/main" val="312278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FDA674B-67BB-49F1-8A78-AEB3D8231B4E}" type="slidenum">
              <a:rPr lang="de-DE"/>
              <a:pPr>
                <a:defRPr/>
              </a:pPr>
              <a:t>‹#›</a:t>
            </a:fld>
            <a:endParaRPr lang="de-DE"/>
          </a:p>
        </p:txBody>
      </p:sp>
    </p:spTree>
    <p:extLst>
      <p:ext uri="{BB962C8B-B14F-4D97-AF65-F5344CB8AC3E}">
        <p14:creationId xmlns:p14="http://schemas.microsoft.com/office/powerpoint/2010/main" val="140925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3B92A81-96B5-4473-9A3D-BFE344C3BBA4}" type="slidenum">
              <a:rPr lang="de-DE"/>
              <a:pPr>
                <a:defRPr/>
              </a:pPr>
              <a:t>‹#›</a:t>
            </a:fld>
            <a:endParaRPr lang="de-DE"/>
          </a:p>
        </p:txBody>
      </p:sp>
    </p:spTree>
    <p:extLst>
      <p:ext uri="{BB962C8B-B14F-4D97-AF65-F5344CB8AC3E}">
        <p14:creationId xmlns:p14="http://schemas.microsoft.com/office/powerpoint/2010/main" val="15678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F3B1D85-4A61-40AE-BE4F-45BC6A11A060}" type="slidenum">
              <a:rPr lang="de-DE"/>
              <a:pPr>
                <a:defRPr/>
              </a:pPr>
              <a:t>‹#›</a:t>
            </a:fld>
            <a:endParaRPr lang="de-DE"/>
          </a:p>
        </p:txBody>
      </p:sp>
    </p:spTree>
    <p:extLst>
      <p:ext uri="{BB962C8B-B14F-4D97-AF65-F5344CB8AC3E}">
        <p14:creationId xmlns:p14="http://schemas.microsoft.com/office/powerpoint/2010/main" val="25990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504425E-521B-4CB6-A690-65BA359A08E1}" type="slidenum">
              <a:rPr lang="de-DE"/>
              <a:pPr>
                <a:defRPr/>
              </a:pPr>
              <a:t>‹#›</a:t>
            </a:fld>
            <a:endParaRPr lang="de-DE"/>
          </a:p>
        </p:txBody>
      </p:sp>
    </p:spTree>
    <p:extLst>
      <p:ext uri="{BB962C8B-B14F-4D97-AF65-F5344CB8AC3E}">
        <p14:creationId xmlns:p14="http://schemas.microsoft.com/office/powerpoint/2010/main" val="99522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1714E09-457F-455D-94AA-3E9E5953E413}" type="slidenum">
              <a:rPr lang="de-DE"/>
              <a:pPr>
                <a:defRPr/>
              </a:pPr>
              <a:t>‹#›</a:t>
            </a:fld>
            <a:endParaRPr lang="de-DE"/>
          </a:p>
        </p:txBody>
      </p:sp>
    </p:spTree>
    <p:extLst>
      <p:ext uri="{BB962C8B-B14F-4D97-AF65-F5344CB8AC3E}">
        <p14:creationId xmlns:p14="http://schemas.microsoft.com/office/powerpoint/2010/main" val="211641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17F1037-69D3-4F43-AEC3-7B4AD0BF8EE6}" type="slidenum">
              <a:rPr lang="de-DE"/>
              <a:pPr>
                <a:defRPr/>
              </a:pPr>
              <a:t>‹#›</a:t>
            </a:fld>
            <a:endParaRPr lang="de-DE"/>
          </a:p>
        </p:txBody>
      </p:sp>
    </p:spTree>
    <p:extLst>
      <p:ext uri="{BB962C8B-B14F-4D97-AF65-F5344CB8AC3E}">
        <p14:creationId xmlns:p14="http://schemas.microsoft.com/office/powerpoint/2010/main" val="395763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A07957D-AF36-413B-8737-AC25CA8F1FF5}" type="slidenum">
              <a:rPr lang="de-DE"/>
              <a:pPr>
                <a:defRPr/>
              </a:pPr>
              <a:t>‹#›</a:t>
            </a:fld>
            <a:endParaRPr lang="de-DE"/>
          </a:p>
        </p:txBody>
      </p:sp>
    </p:spTree>
    <p:extLst>
      <p:ext uri="{BB962C8B-B14F-4D97-AF65-F5344CB8AC3E}">
        <p14:creationId xmlns:p14="http://schemas.microsoft.com/office/powerpoint/2010/main" val="18959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856B62A7-6FEF-4DFA-BAB3-B0E913CF2085}" type="slidenum">
              <a:rPr lang="de-DE"/>
              <a:pPr>
                <a:defRPr/>
              </a:pPr>
              <a:t>‹#›</a:t>
            </a:fld>
            <a:endParaRPr lang="de-DE"/>
          </a:p>
        </p:txBody>
      </p:sp>
    </p:spTree>
    <p:extLst>
      <p:ext uri="{BB962C8B-B14F-4D97-AF65-F5344CB8AC3E}">
        <p14:creationId xmlns:p14="http://schemas.microsoft.com/office/powerpoint/2010/main" val="156866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351CA64-1BB6-42F9-BBD9-1CCBDA6923E3}" type="slidenum">
              <a:rPr lang="de-DE"/>
              <a:pPr>
                <a:defRPr/>
              </a:pPr>
              <a:t>‹#›</a:t>
            </a:fld>
            <a:endParaRPr lang="de-DE"/>
          </a:p>
        </p:txBody>
      </p:sp>
    </p:spTree>
    <p:extLst>
      <p:ext uri="{BB962C8B-B14F-4D97-AF65-F5344CB8AC3E}">
        <p14:creationId xmlns:p14="http://schemas.microsoft.com/office/powerpoint/2010/main" val="183497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B455CA4-A644-4374-B32C-E784AE7A95AE}" type="slidenum">
              <a:rPr lang="de-DE"/>
              <a:pPr>
                <a:defRPr/>
              </a:pPr>
              <a:t>‹#›</a:t>
            </a:fld>
            <a:endParaRPr lang="de-DE"/>
          </a:p>
        </p:txBody>
      </p:sp>
    </p:spTree>
    <p:extLst>
      <p:ext uri="{BB962C8B-B14F-4D97-AF65-F5344CB8AC3E}">
        <p14:creationId xmlns:p14="http://schemas.microsoft.com/office/powerpoint/2010/main" val="187654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DB43E5F-ED95-4241-BC66-83A343398099}"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190151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685800"/>
            <a:ext cx="9144000" cy="304800"/>
            <a:chOff x="0" y="1056"/>
            <a:chExt cx="5760" cy="608"/>
          </a:xfrm>
        </p:grpSpPr>
        <p:sp>
          <p:nvSpPr>
            <p:cNvPr id="10255"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0256"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0257"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58"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59"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0"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1"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2"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3"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4"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5"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6"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67"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10243"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7"/>
          <p:cNvSpPr txBox="1">
            <a:spLocks noChangeArrowheads="1"/>
          </p:cNvSpPr>
          <p:nvPr/>
        </p:nvSpPr>
        <p:spPr bwMode="auto">
          <a:xfrm>
            <a:off x="85725"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buFontTx/>
              <a:buChar char=" "/>
            </a:pPr>
            <a:r>
              <a:rPr lang="en-GB" b="1">
                <a:latin typeface="Arial" charset="0"/>
                <a:sym typeface="Symbol" pitchFamily="18" charset="2"/>
              </a:rPr>
              <a:t>-Ketolase – Enzyme Catalysed Hydrolysis</a:t>
            </a:r>
          </a:p>
        </p:txBody>
      </p:sp>
      <p:pic>
        <p:nvPicPr>
          <p:cNvPr id="10245" name="Picture 34" descr="C:\Documents and Settings\Daten Lothar\Institute\Vorträge\V18_Habil-07\Folie13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229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33"/>
          <p:cNvGrpSpPr>
            <a:grpSpLocks/>
          </p:cNvGrpSpPr>
          <p:nvPr/>
        </p:nvGrpSpPr>
        <p:grpSpPr bwMode="auto">
          <a:xfrm>
            <a:off x="4197350" y="2667000"/>
            <a:ext cx="4400550" cy="3387725"/>
            <a:chOff x="2644" y="1680"/>
            <a:chExt cx="2772" cy="2134"/>
          </a:xfrm>
        </p:grpSpPr>
        <p:pic>
          <p:nvPicPr>
            <p:cNvPr id="10248" name="Picture 32" descr="C:\Documents and Settings\Daten Lothar\Institute\Vorträge\V18_Habil-07\Folie_13\Graphic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 y="1886"/>
              <a:ext cx="2240" cy="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20"/>
            <p:cNvSpPr>
              <a:spLocks noChangeArrowheads="1"/>
            </p:cNvSpPr>
            <p:nvPr/>
          </p:nvSpPr>
          <p:spPr bwMode="auto">
            <a:xfrm>
              <a:off x="3552" y="1680"/>
              <a:ext cx="144" cy="96"/>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10250" name="Rectangle 23"/>
            <p:cNvSpPr>
              <a:spLocks noChangeArrowheads="1"/>
            </p:cNvSpPr>
            <p:nvPr/>
          </p:nvSpPr>
          <p:spPr bwMode="auto">
            <a:xfrm>
              <a:off x="3642" y="1770"/>
              <a:ext cx="546"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0251" name="Rectangle 24"/>
            <p:cNvSpPr>
              <a:spLocks noChangeArrowheads="1"/>
            </p:cNvSpPr>
            <p:nvPr/>
          </p:nvSpPr>
          <p:spPr bwMode="auto">
            <a:xfrm>
              <a:off x="2790" y="1782"/>
              <a:ext cx="402"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0252" name="Rectangle 28"/>
            <p:cNvSpPr>
              <a:spLocks noChangeArrowheads="1"/>
            </p:cNvSpPr>
            <p:nvPr/>
          </p:nvSpPr>
          <p:spPr bwMode="auto">
            <a:xfrm>
              <a:off x="2644" y="3636"/>
              <a:ext cx="1762" cy="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10253" name="Picture 27" descr="C:\Documents and Settings\Daten Lothar\Institute\Vorträge\V18_Habil-07\1HAchse2.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 y="3665"/>
              <a:ext cx="16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0"/>
            <p:cNvSpPr>
              <a:spLocks noChangeArrowheads="1"/>
            </p:cNvSpPr>
            <p:nvPr/>
          </p:nvSpPr>
          <p:spPr bwMode="auto">
            <a:xfrm>
              <a:off x="4802" y="3272"/>
              <a:ext cx="61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de-AT" sz="1700" b="1">
                  <a:latin typeface="Arial" charset="0"/>
                </a:rPr>
                <a:t>R = CH</a:t>
              </a:r>
              <a:r>
                <a:rPr lang="de-AT" sz="1700" b="1" baseline="-25000">
                  <a:latin typeface="Arial" charset="0"/>
                </a:rPr>
                <a:t>3</a:t>
              </a:r>
              <a:endParaRPr lang="de-DE" sz="1700" b="1" baseline="-25000">
                <a:latin typeface="Arial" charset="0"/>
              </a:endParaRPr>
            </a:p>
          </p:txBody>
        </p:sp>
      </p:grpSp>
      <p:sp>
        <p:nvSpPr>
          <p:cNvPr id="10247"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AT" sz="1600" dirty="0" smtClean="0">
                <a:latin typeface="Arial" charset="0"/>
              </a:rPr>
              <a:t>08/27</a:t>
            </a:r>
            <a:endParaRPr lang="de-AT"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8" descr="C:\Documents and Settings\Daten Lothar\Institute\Vorträge\V18_Habil-07\Folie_14\Graphic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38" y="1589088"/>
            <a:ext cx="456723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2"/>
          <p:cNvGrpSpPr>
            <a:grpSpLocks/>
          </p:cNvGrpSpPr>
          <p:nvPr/>
        </p:nvGrpSpPr>
        <p:grpSpPr bwMode="auto">
          <a:xfrm>
            <a:off x="0" y="685800"/>
            <a:ext cx="9144000" cy="304800"/>
            <a:chOff x="0" y="1056"/>
            <a:chExt cx="5760" cy="608"/>
          </a:xfrm>
        </p:grpSpPr>
        <p:sp>
          <p:nvSpPr>
            <p:cNvPr id="11286"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1287"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1288"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89"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0"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1"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2"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3"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4"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5"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6"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7"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98"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11268" name="Picture 16" descr="C:\Documents and Settings\Daten Lothar\Institute\Diverses\Logos\logo_farbe_300dpi_7,4cm.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7"/>
          <p:cNvSpPr txBox="1">
            <a:spLocks noChangeArrowheads="1"/>
          </p:cNvSpPr>
          <p:nvPr/>
        </p:nvSpPr>
        <p:spPr bwMode="auto">
          <a:xfrm>
            <a:off x="85725"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buFontTx/>
              <a:buChar char=" "/>
            </a:pPr>
            <a:r>
              <a:rPr lang="en-GB" b="1">
                <a:latin typeface="Arial" charset="0"/>
                <a:sym typeface="Symbol" pitchFamily="18" charset="2"/>
              </a:rPr>
              <a:t>-Ketolase – Hydrolysis of the Enol-Form</a:t>
            </a:r>
          </a:p>
        </p:txBody>
      </p:sp>
      <p:sp>
        <p:nvSpPr>
          <p:cNvPr id="11270" name="Rectangle 26"/>
          <p:cNvSpPr>
            <a:spLocks noChangeArrowheads="1"/>
          </p:cNvSpPr>
          <p:nvPr/>
        </p:nvSpPr>
        <p:spPr bwMode="auto">
          <a:xfrm>
            <a:off x="533400" y="5553075"/>
            <a:ext cx="4724400" cy="228600"/>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11271" name="Rectangle 27"/>
          <p:cNvSpPr>
            <a:spLocks noChangeArrowheads="1"/>
          </p:cNvSpPr>
          <p:nvPr/>
        </p:nvSpPr>
        <p:spPr bwMode="auto">
          <a:xfrm>
            <a:off x="609600" y="1695450"/>
            <a:ext cx="152400" cy="4343400"/>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11272" name="Rectangle 28"/>
          <p:cNvSpPr>
            <a:spLocks noChangeArrowheads="1"/>
          </p:cNvSpPr>
          <p:nvPr/>
        </p:nvSpPr>
        <p:spPr bwMode="auto">
          <a:xfrm>
            <a:off x="533400" y="1590675"/>
            <a:ext cx="4724400" cy="152400"/>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11273" name="Rectangle 29"/>
          <p:cNvSpPr>
            <a:spLocks noChangeArrowheads="1"/>
          </p:cNvSpPr>
          <p:nvPr/>
        </p:nvSpPr>
        <p:spPr bwMode="auto">
          <a:xfrm>
            <a:off x="5105400" y="1666875"/>
            <a:ext cx="228600" cy="4343400"/>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11274" name="Rectangle 34"/>
          <p:cNvSpPr>
            <a:spLocks noChangeArrowheads="1"/>
          </p:cNvSpPr>
          <p:nvPr/>
        </p:nvSpPr>
        <p:spPr bwMode="auto">
          <a:xfrm>
            <a:off x="790575" y="2667000"/>
            <a:ext cx="333375" cy="1381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1275" name="Rectangle 35"/>
          <p:cNvSpPr>
            <a:spLocks noChangeArrowheads="1"/>
          </p:cNvSpPr>
          <p:nvPr/>
        </p:nvSpPr>
        <p:spPr bwMode="auto">
          <a:xfrm>
            <a:off x="574675" y="3175000"/>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de-AT" sz="1400" b="1">
                <a:latin typeface="Arial" charset="0"/>
              </a:rPr>
              <a:t>Conc.</a:t>
            </a:r>
          </a:p>
          <a:p>
            <a:pPr algn="ctr" eaLnBrk="0" hangingPunct="0"/>
            <a:r>
              <a:rPr lang="de-AT" sz="1400" b="1">
                <a:latin typeface="Arial" charset="0"/>
              </a:rPr>
              <a:t>[mM]</a:t>
            </a:r>
            <a:endParaRPr lang="de-DE" sz="1400" b="1">
              <a:latin typeface="Arial" charset="0"/>
            </a:endParaRPr>
          </a:p>
        </p:txBody>
      </p:sp>
      <p:sp>
        <p:nvSpPr>
          <p:cNvPr id="11276" name="Rectangle 50"/>
          <p:cNvSpPr>
            <a:spLocks noChangeArrowheads="1"/>
          </p:cNvSpPr>
          <p:nvPr/>
        </p:nvSpPr>
        <p:spPr bwMode="auto">
          <a:xfrm>
            <a:off x="2705100" y="5276850"/>
            <a:ext cx="1047750" cy="447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1277" name="Rectangle 49"/>
          <p:cNvSpPr>
            <a:spLocks noChangeArrowheads="1"/>
          </p:cNvSpPr>
          <p:nvPr/>
        </p:nvSpPr>
        <p:spPr bwMode="auto">
          <a:xfrm>
            <a:off x="2432050" y="5264150"/>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de-AT" sz="1400" b="1">
                <a:latin typeface="Arial" charset="0"/>
              </a:rPr>
              <a:t>Time[s]</a:t>
            </a:r>
            <a:endParaRPr lang="de-DE" sz="1400" b="1">
              <a:latin typeface="Arial" charset="0"/>
            </a:endParaRPr>
          </a:p>
        </p:txBody>
      </p:sp>
      <p:sp>
        <p:nvSpPr>
          <p:cNvPr id="11278" name="Rectangle 51"/>
          <p:cNvSpPr>
            <a:spLocks noChangeArrowheads="1"/>
          </p:cNvSpPr>
          <p:nvPr/>
        </p:nvSpPr>
        <p:spPr bwMode="auto">
          <a:xfrm>
            <a:off x="-15875" y="6361113"/>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de-DE" sz="1400">
                <a:latin typeface="Arial" charset="0"/>
              </a:rPr>
              <a:t>Brecker et al. </a:t>
            </a:r>
            <a:r>
              <a:rPr lang="de-DE" sz="1400" i="1">
                <a:latin typeface="Arial" charset="0"/>
              </a:rPr>
              <a:t>New J. Chem.</a:t>
            </a:r>
            <a:r>
              <a:rPr lang="de-AT" sz="1400" i="1">
                <a:latin typeface="Arial" charset="0"/>
              </a:rPr>
              <a:t> </a:t>
            </a:r>
            <a:r>
              <a:rPr lang="de-AT" sz="1400" b="1">
                <a:latin typeface="Arial" charset="0"/>
              </a:rPr>
              <a:t>1999</a:t>
            </a:r>
            <a:r>
              <a:rPr lang="de-AT" sz="1400">
                <a:latin typeface="Arial" charset="0"/>
              </a:rPr>
              <a:t>,</a:t>
            </a:r>
            <a:r>
              <a:rPr lang="de-DE" sz="1400">
                <a:latin typeface="Arial" charset="0"/>
              </a:rPr>
              <a:t> </a:t>
            </a:r>
            <a:r>
              <a:rPr lang="de-DE" sz="1400" i="1">
                <a:latin typeface="Arial" charset="0"/>
              </a:rPr>
              <a:t>23</a:t>
            </a:r>
            <a:r>
              <a:rPr lang="de-AT" sz="1400">
                <a:latin typeface="Arial" charset="0"/>
              </a:rPr>
              <a:t>, </a:t>
            </a:r>
            <a:r>
              <a:rPr lang="de-DE" sz="1400">
                <a:latin typeface="Arial" charset="0"/>
              </a:rPr>
              <a:t>437.</a:t>
            </a:r>
          </a:p>
          <a:p>
            <a:pPr eaLnBrk="0" hangingPunct="0"/>
            <a:r>
              <a:rPr lang="de-DE" sz="1400">
                <a:latin typeface="Arial" charset="0"/>
              </a:rPr>
              <a:t>Pokorny et al.</a:t>
            </a:r>
            <a:r>
              <a:rPr lang="de-AT" sz="1400">
                <a:latin typeface="Arial" charset="0"/>
              </a:rPr>
              <a:t> </a:t>
            </a:r>
            <a:r>
              <a:rPr lang="de-DE" sz="1400" i="1">
                <a:latin typeface="Arial" charset="0"/>
              </a:rPr>
              <a:t>J. Bacteriol.</a:t>
            </a:r>
            <a:r>
              <a:rPr lang="de-DE" sz="1400" b="1">
                <a:latin typeface="Arial" charset="0"/>
              </a:rPr>
              <a:t> 1999</a:t>
            </a:r>
            <a:r>
              <a:rPr lang="de-AT" sz="1400">
                <a:latin typeface="Arial" charset="0"/>
              </a:rPr>
              <a:t>,</a:t>
            </a:r>
            <a:r>
              <a:rPr lang="de-DE" sz="1400" b="1">
                <a:latin typeface="Arial" charset="0"/>
              </a:rPr>
              <a:t> </a:t>
            </a:r>
            <a:r>
              <a:rPr lang="de-DE" sz="1400" i="1">
                <a:latin typeface="Arial" charset="0"/>
              </a:rPr>
              <a:t>181</a:t>
            </a:r>
            <a:r>
              <a:rPr lang="de-AT" sz="1400">
                <a:latin typeface="Arial" charset="0"/>
              </a:rPr>
              <a:t>, </a:t>
            </a:r>
            <a:r>
              <a:rPr lang="de-DE" sz="1400">
                <a:latin typeface="Arial" charset="0"/>
              </a:rPr>
              <a:t>5051.</a:t>
            </a:r>
          </a:p>
        </p:txBody>
      </p:sp>
      <p:pic>
        <p:nvPicPr>
          <p:cNvPr id="11279" name="Picture 53" descr="C:\Documents and Settings\Daten Lothar\Institute\Vorträge\V18_Habil-07\Folie16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0"/>
            <a:ext cx="356552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64"/>
          <p:cNvGrpSpPr>
            <a:grpSpLocks/>
          </p:cNvGrpSpPr>
          <p:nvPr/>
        </p:nvGrpSpPr>
        <p:grpSpPr bwMode="auto">
          <a:xfrm>
            <a:off x="5791200" y="2943225"/>
            <a:ext cx="2286000" cy="2695575"/>
            <a:chOff x="3648" y="1854"/>
            <a:chExt cx="1440" cy="1698"/>
          </a:xfrm>
        </p:grpSpPr>
        <p:sp>
          <p:nvSpPr>
            <p:cNvPr id="11282" name="Rectangle 41"/>
            <p:cNvSpPr>
              <a:spLocks noChangeArrowheads="1"/>
            </p:cNvSpPr>
            <p:nvPr/>
          </p:nvSpPr>
          <p:spPr bwMode="auto">
            <a:xfrm>
              <a:off x="3696" y="3504"/>
              <a:ext cx="1392" cy="48"/>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de-DE"/>
            </a:p>
          </p:txBody>
        </p:sp>
        <p:sp>
          <p:nvSpPr>
            <p:cNvPr id="11283" name="Rectangle 42"/>
            <p:cNvSpPr>
              <a:spLocks noChangeArrowheads="1"/>
            </p:cNvSpPr>
            <p:nvPr/>
          </p:nvSpPr>
          <p:spPr bwMode="auto">
            <a:xfrm>
              <a:off x="3648" y="1854"/>
              <a:ext cx="1392" cy="165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pic>
          <p:nvPicPr>
            <p:cNvPr id="11284" name="Picture 54" descr="C:\Documents and Settings\Daten Lothar\Institute\Vorträge\V18_Habil-07\Folie16b.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2470"/>
              <a:ext cx="1315"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61"/>
            <p:cNvSpPr>
              <a:spLocks noChangeArrowheads="1"/>
            </p:cNvSpPr>
            <p:nvPr/>
          </p:nvSpPr>
          <p:spPr bwMode="auto">
            <a:xfrm>
              <a:off x="5040" y="1920"/>
              <a:ext cx="48" cy="1584"/>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de-DE"/>
            </a:p>
          </p:txBody>
        </p:sp>
      </p:grpSp>
      <p:sp>
        <p:nvSpPr>
          <p:cNvPr id="11281"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09/27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050"/>
          <p:cNvGrpSpPr>
            <a:grpSpLocks/>
          </p:cNvGrpSpPr>
          <p:nvPr/>
        </p:nvGrpSpPr>
        <p:grpSpPr bwMode="auto">
          <a:xfrm>
            <a:off x="0" y="685800"/>
            <a:ext cx="9144000" cy="304800"/>
            <a:chOff x="0" y="1056"/>
            <a:chExt cx="5760" cy="608"/>
          </a:xfrm>
        </p:grpSpPr>
        <p:sp>
          <p:nvSpPr>
            <p:cNvPr id="12332" name="Rectangle 2051"/>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2333" name="Rectangle 2052"/>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2334" name="Rectangle 2053"/>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5" name="Rectangle 2054"/>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6" name="Rectangle 2055"/>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7" name="Rectangle 2056"/>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8" name="Rectangle 2057"/>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9" name="Rectangle 2058"/>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0" name="Rectangle 2059"/>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1" name="Rectangle 2060"/>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2" name="Rectangle 2061"/>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3" name="Rectangle 2062"/>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4" name="Rectangle 2063"/>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12291" name="Picture 2064"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2065"/>
          <p:cNvSpPr txBox="1">
            <a:spLocks noChangeArrowheads="1"/>
          </p:cNvSpPr>
          <p:nvPr/>
        </p:nvSpPr>
        <p:spPr bwMode="auto">
          <a:xfrm>
            <a:off x="17145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Saturation Transfer Difference (STD) NMR</a:t>
            </a:r>
          </a:p>
        </p:txBody>
      </p:sp>
      <p:grpSp>
        <p:nvGrpSpPr>
          <p:cNvPr id="18" name="Gruppieren 58"/>
          <p:cNvGrpSpPr>
            <a:grpSpLocks/>
          </p:cNvGrpSpPr>
          <p:nvPr/>
        </p:nvGrpSpPr>
        <p:grpSpPr bwMode="auto">
          <a:xfrm>
            <a:off x="990600" y="3786188"/>
            <a:ext cx="7391400" cy="2009775"/>
            <a:chOff x="990600" y="7134260"/>
            <a:chExt cx="7391400" cy="2009780"/>
          </a:xfrm>
        </p:grpSpPr>
        <p:grpSp>
          <p:nvGrpSpPr>
            <p:cNvPr id="12308" name="Gruppieren 57"/>
            <p:cNvGrpSpPr>
              <a:grpSpLocks/>
            </p:cNvGrpSpPr>
            <p:nvPr/>
          </p:nvGrpSpPr>
          <p:grpSpPr bwMode="auto">
            <a:xfrm>
              <a:off x="990600" y="7134260"/>
              <a:ext cx="7391400" cy="1295400"/>
              <a:chOff x="990600" y="9420276"/>
              <a:chExt cx="7391400" cy="1295400"/>
            </a:xfrm>
          </p:grpSpPr>
          <p:sp>
            <p:nvSpPr>
              <p:cNvPr id="12316" name="Line 1043"/>
              <p:cNvSpPr>
                <a:spLocks noChangeShapeType="1"/>
              </p:cNvSpPr>
              <p:nvPr/>
            </p:nvSpPr>
            <p:spPr bwMode="auto">
              <a:xfrm flipV="1">
                <a:off x="990600" y="10182276"/>
                <a:ext cx="10668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17" name="Line 1044"/>
              <p:cNvSpPr>
                <a:spLocks noChangeShapeType="1"/>
              </p:cNvSpPr>
              <p:nvPr/>
            </p:nvSpPr>
            <p:spPr bwMode="auto">
              <a:xfrm flipH="1" flipV="1">
                <a:off x="1066800" y="10182276"/>
                <a:ext cx="11430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18" name="Line 1045"/>
              <p:cNvSpPr>
                <a:spLocks noChangeShapeType="1"/>
              </p:cNvSpPr>
              <p:nvPr/>
            </p:nvSpPr>
            <p:spPr bwMode="auto">
              <a:xfrm flipV="1">
                <a:off x="1600200" y="9420276"/>
                <a:ext cx="1588"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19" name="Line 1046"/>
              <p:cNvSpPr>
                <a:spLocks noChangeShapeType="1"/>
              </p:cNvSpPr>
              <p:nvPr/>
            </p:nvSpPr>
            <p:spPr bwMode="auto">
              <a:xfrm flipV="1">
                <a:off x="4876800" y="10182276"/>
                <a:ext cx="10668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0" name="Line 1047"/>
              <p:cNvSpPr>
                <a:spLocks noChangeShapeType="1"/>
              </p:cNvSpPr>
              <p:nvPr/>
            </p:nvSpPr>
            <p:spPr bwMode="auto">
              <a:xfrm flipH="1" flipV="1">
                <a:off x="4876800" y="10182276"/>
                <a:ext cx="11430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1" name="Line 1048"/>
              <p:cNvSpPr>
                <a:spLocks noChangeShapeType="1"/>
              </p:cNvSpPr>
              <p:nvPr/>
            </p:nvSpPr>
            <p:spPr bwMode="auto">
              <a:xfrm flipV="1">
                <a:off x="5410200" y="9420276"/>
                <a:ext cx="1588"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2" name="Line 1049"/>
              <p:cNvSpPr>
                <a:spLocks noChangeShapeType="1"/>
              </p:cNvSpPr>
              <p:nvPr/>
            </p:nvSpPr>
            <p:spPr bwMode="auto">
              <a:xfrm flipV="1">
                <a:off x="7239000" y="10182276"/>
                <a:ext cx="10668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3" name="Line 1050"/>
              <p:cNvSpPr>
                <a:spLocks noChangeShapeType="1"/>
              </p:cNvSpPr>
              <p:nvPr/>
            </p:nvSpPr>
            <p:spPr bwMode="auto">
              <a:xfrm flipH="1" flipV="1">
                <a:off x="7239000" y="10182276"/>
                <a:ext cx="11430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4" name="Line 1051"/>
              <p:cNvSpPr>
                <a:spLocks noChangeShapeType="1"/>
              </p:cNvSpPr>
              <p:nvPr/>
            </p:nvSpPr>
            <p:spPr bwMode="auto">
              <a:xfrm flipV="1">
                <a:off x="7772400" y="9420276"/>
                <a:ext cx="1588"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5" name="Line 1052"/>
              <p:cNvSpPr>
                <a:spLocks noChangeShapeType="1"/>
              </p:cNvSpPr>
              <p:nvPr/>
            </p:nvSpPr>
            <p:spPr bwMode="auto">
              <a:xfrm flipV="1">
                <a:off x="2971800" y="10182276"/>
                <a:ext cx="10668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6" name="Line 1053"/>
              <p:cNvSpPr>
                <a:spLocks noChangeShapeType="1"/>
              </p:cNvSpPr>
              <p:nvPr/>
            </p:nvSpPr>
            <p:spPr bwMode="auto">
              <a:xfrm flipH="1" flipV="1">
                <a:off x="2971800" y="10182276"/>
                <a:ext cx="11430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7" name="Line 1054"/>
              <p:cNvSpPr>
                <a:spLocks noChangeShapeType="1"/>
              </p:cNvSpPr>
              <p:nvPr/>
            </p:nvSpPr>
            <p:spPr bwMode="auto">
              <a:xfrm flipV="1">
                <a:off x="3505200" y="9420276"/>
                <a:ext cx="1588"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28" name="Oval 1055"/>
              <p:cNvSpPr>
                <a:spLocks noChangeArrowheads="1"/>
              </p:cNvSpPr>
              <p:nvPr/>
            </p:nvSpPr>
            <p:spPr bwMode="auto">
              <a:xfrm>
                <a:off x="1066800" y="10182276"/>
                <a:ext cx="1066800" cy="457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329" name="Oval 1056"/>
              <p:cNvSpPr>
                <a:spLocks noChangeArrowheads="1"/>
              </p:cNvSpPr>
              <p:nvPr/>
            </p:nvSpPr>
            <p:spPr bwMode="auto">
              <a:xfrm>
                <a:off x="2971800" y="10182276"/>
                <a:ext cx="1066800" cy="457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330" name="Oval 1057"/>
              <p:cNvSpPr>
                <a:spLocks noChangeArrowheads="1"/>
              </p:cNvSpPr>
              <p:nvPr/>
            </p:nvSpPr>
            <p:spPr bwMode="auto">
              <a:xfrm>
                <a:off x="4876800" y="10182276"/>
                <a:ext cx="1066800" cy="457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331" name="Oval 1058"/>
              <p:cNvSpPr>
                <a:spLocks noChangeArrowheads="1"/>
              </p:cNvSpPr>
              <p:nvPr/>
            </p:nvSpPr>
            <p:spPr bwMode="auto">
              <a:xfrm>
                <a:off x="7239000" y="10182276"/>
                <a:ext cx="1066800" cy="457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grpSp>
          <p:nvGrpSpPr>
            <p:cNvPr id="12309" name="Group 1075"/>
            <p:cNvGrpSpPr>
              <a:grpSpLocks/>
            </p:cNvGrpSpPr>
            <p:nvPr/>
          </p:nvGrpSpPr>
          <p:grpSpPr bwMode="auto">
            <a:xfrm>
              <a:off x="1057608" y="7146965"/>
              <a:ext cx="7317504" cy="1997075"/>
              <a:chOff x="666" y="1236"/>
              <a:chExt cx="4608" cy="1258"/>
            </a:xfrm>
          </p:grpSpPr>
          <p:sp>
            <p:nvSpPr>
              <p:cNvPr id="12310" name="Line 1060"/>
              <p:cNvSpPr>
                <a:spLocks noChangeShapeType="1"/>
              </p:cNvSpPr>
              <p:nvPr/>
            </p:nvSpPr>
            <p:spPr bwMode="auto">
              <a:xfrm flipV="1">
                <a:off x="1002" y="1332"/>
                <a:ext cx="1" cy="528"/>
              </a:xfrm>
              <a:prstGeom prst="line">
                <a:avLst/>
              </a:prstGeom>
              <a:noFill/>
              <a:ln w="57150">
                <a:solidFill>
                  <a:srgbClr val="2DA5FF"/>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11" name="Line 1061"/>
              <p:cNvSpPr>
                <a:spLocks noChangeShapeType="1"/>
              </p:cNvSpPr>
              <p:nvPr/>
            </p:nvSpPr>
            <p:spPr bwMode="auto">
              <a:xfrm flipV="1">
                <a:off x="3402" y="1236"/>
                <a:ext cx="1" cy="624"/>
              </a:xfrm>
              <a:prstGeom prst="line">
                <a:avLst/>
              </a:prstGeom>
              <a:noFill/>
              <a:ln w="57150">
                <a:solidFill>
                  <a:srgbClr val="2DA5FF"/>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12" name="Line 1062"/>
              <p:cNvSpPr>
                <a:spLocks noChangeShapeType="1"/>
              </p:cNvSpPr>
              <p:nvPr/>
            </p:nvSpPr>
            <p:spPr bwMode="auto">
              <a:xfrm>
                <a:off x="4890" y="1860"/>
                <a:ext cx="384" cy="192"/>
              </a:xfrm>
              <a:prstGeom prst="line">
                <a:avLst/>
              </a:prstGeom>
              <a:noFill/>
              <a:ln w="57150">
                <a:solidFill>
                  <a:srgbClr val="2DA5FF"/>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13" name="Line 1063"/>
              <p:cNvSpPr>
                <a:spLocks noChangeShapeType="1"/>
              </p:cNvSpPr>
              <p:nvPr/>
            </p:nvSpPr>
            <p:spPr bwMode="auto">
              <a:xfrm flipV="1">
                <a:off x="2202" y="1284"/>
                <a:ext cx="1" cy="576"/>
              </a:xfrm>
              <a:prstGeom prst="line">
                <a:avLst/>
              </a:prstGeom>
              <a:noFill/>
              <a:ln w="57150">
                <a:solidFill>
                  <a:srgbClr val="2DA5FF"/>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14" name="Rectangle 1064"/>
              <p:cNvSpPr>
                <a:spLocks noChangeArrowheads="1"/>
              </p:cNvSpPr>
              <p:nvPr/>
            </p:nvSpPr>
            <p:spPr bwMode="auto">
              <a:xfrm>
                <a:off x="666" y="2292"/>
                <a:ext cx="144" cy="144"/>
              </a:xfrm>
              <a:prstGeom prst="rect">
                <a:avLst/>
              </a:prstGeom>
              <a:solidFill>
                <a:srgbClr val="2DA5FF"/>
              </a:solidFill>
              <a:ln w="9525">
                <a:solidFill>
                  <a:srgbClr val="2DA5FF"/>
                </a:solidFill>
                <a:miter lim="800000"/>
                <a:headEnd/>
                <a:tailEnd/>
              </a:ln>
            </p:spPr>
            <p:txBody>
              <a:bodyPr wrap="none" anchor="ctr"/>
              <a:lstStyle/>
              <a:p>
                <a:endParaRPr lang="de-DE"/>
              </a:p>
            </p:txBody>
          </p:sp>
          <p:sp>
            <p:nvSpPr>
              <p:cNvPr id="12315" name="Text Box 1065"/>
              <p:cNvSpPr txBox="1">
                <a:spLocks noChangeArrowheads="1"/>
              </p:cNvSpPr>
              <p:nvPr/>
            </p:nvSpPr>
            <p:spPr bwMode="auto">
              <a:xfrm>
                <a:off x="906" y="2244"/>
                <a:ext cx="42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a:latin typeface="Arial" charset="0"/>
                  </a:rPr>
                  <a:t>1. Experiment: Selective irradiation of a protein frequency</a:t>
                </a:r>
              </a:p>
            </p:txBody>
          </p:sp>
        </p:grpSp>
      </p:grpSp>
      <p:grpSp>
        <p:nvGrpSpPr>
          <p:cNvPr id="43" name="Group 1074"/>
          <p:cNvGrpSpPr>
            <a:grpSpLocks/>
          </p:cNvGrpSpPr>
          <p:nvPr/>
        </p:nvGrpSpPr>
        <p:grpSpPr bwMode="auto">
          <a:xfrm>
            <a:off x="1057275" y="3929063"/>
            <a:ext cx="7162800" cy="2301875"/>
            <a:chOff x="672" y="2544"/>
            <a:chExt cx="4512" cy="1450"/>
          </a:xfrm>
        </p:grpSpPr>
        <p:sp>
          <p:nvSpPr>
            <p:cNvPr id="12302" name="Line 1067"/>
            <p:cNvSpPr>
              <a:spLocks noChangeShapeType="1"/>
            </p:cNvSpPr>
            <p:nvPr/>
          </p:nvSpPr>
          <p:spPr bwMode="auto">
            <a:xfrm flipV="1">
              <a:off x="1008" y="2544"/>
              <a:ext cx="1" cy="528"/>
            </a:xfrm>
            <a:prstGeom prst="line">
              <a:avLst/>
            </a:prstGeom>
            <a:noFill/>
            <a:ln w="57150">
              <a:solidFill>
                <a:schemeClr val="accent2"/>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03" name="Line 1068"/>
            <p:cNvSpPr>
              <a:spLocks noChangeShapeType="1"/>
            </p:cNvSpPr>
            <p:nvPr/>
          </p:nvSpPr>
          <p:spPr bwMode="auto">
            <a:xfrm flipV="1">
              <a:off x="2208" y="2544"/>
              <a:ext cx="1" cy="528"/>
            </a:xfrm>
            <a:prstGeom prst="line">
              <a:avLst/>
            </a:prstGeom>
            <a:noFill/>
            <a:ln w="57150">
              <a:solidFill>
                <a:schemeClr val="accent2"/>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04" name="Line 1069"/>
            <p:cNvSpPr>
              <a:spLocks noChangeShapeType="1"/>
            </p:cNvSpPr>
            <p:nvPr/>
          </p:nvSpPr>
          <p:spPr bwMode="auto">
            <a:xfrm flipV="1">
              <a:off x="3408" y="2544"/>
              <a:ext cx="1" cy="528"/>
            </a:xfrm>
            <a:prstGeom prst="line">
              <a:avLst/>
            </a:prstGeom>
            <a:noFill/>
            <a:ln w="57150">
              <a:solidFill>
                <a:schemeClr val="accent2"/>
              </a:solidFill>
              <a:round/>
              <a:headEnd/>
              <a:tailEnd type="triangle" w="med" len="lg"/>
            </a:ln>
            <a:extLst>
              <a:ext uri="{909E8E84-426E-40DD-AFC4-6F175D3DCCD1}">
                <a14:hiddenFill xmlns:a14="http://schemas.microsoft.com/office/drawing/2010/main">
                  <a:noFill/>
                </a14:hiddenFill>
              </a:ext>
            </a:extLst>
          </p:spPr>
          <p:txBody>
            <a:bodyPr/>
            <a:lstStyle/>
            <a:p>
              <a:endParaRPr lang="de-AT"/>
            </a:p>
          </p:txBody>
        </p:sp>
        <p:sp>
          <p:nvSpPr>
            <p:cNvPr id="12305" name="Line 1070"/>
            <p:cNvSpPr>
              <a:spLocks noChangeShapeType="1"/>
            </p:cNvSpPr>
            <p:nvPr/>
          </p:nvSpPr>
          <p:spPr bwMode="auto">
            <a:xfrm>
              <a:off x="4896" y="3072"/>
              <a:ext cx="288" cy="144"/>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12306" name="Rectangle 1071"/>
            <p:cNvSpPr>
              <a:spLocks noChangeArrowheads="1"/>
            </p:cNvSpPr>
            <p:nvPr/>
          </p:nvSpPr>
          <p:spPr bwMode="auto">
            <a:xfrm>
              <a:off x="672" y="3792"/>
              <a:ext cx="144" cy="144"/>
            </a:xfrm>
            <a:prstGeom prst="rect">
              <a:avLst/>
            </a:prstGeom>
            <a:solidFill>
              <a:schemeClr val="accent2"/>
            </a:solidFill>
            <a:ln w="9525">
              <a:solidFill>
                <a:srgbClr val="006666"/>
              </a:solidFill>
              <a:miter lim="800000"/>
              <a:headEnd/>
              <a:tailEnd/>
            </a:ln>
          </p:spPr>
          <p:txBody>
            <a:bodyPr wrap="none" anchor="ctr"/>
            <a:lstStyle/>
            <a:p>
              <a:endParaRPr lang="de-DE"/>
            </a:p>
          </p:txBody>
        </p:sp>
        <p:sp>
          <p:nvSpPr>
            <p:cNvPr id="12307" name="Text Box 1072"/>
            <p:cNvSpPr txBox="1">
              <a:spLocks noChangeArrowheads="1"/>
            </p:cNvSpPr>
            <p:nvPr/>
          </p:nvSpPr>
          <p:spPr bwMode="auto">
            <a:xfrm>
              <a:off x="912" y="3744"/>
              <a:ext cx="4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sz="2000" dirty="0">
                  <a:latin typeface="Arial" charset="0"/>
                </a:rPr>
                <a:t>2. </a:t>
              </a:r>
              <a:r>
                <a:rPr lang="en-GB" sz="2000" dirty="0">
                  <a:latin typeface="Arial" charset="0"/>
                </a:rPr>
                <a:t>Experiment: Irradiation at ~40 ppm</a:t>
              </a:r>
            </a:p>
          </p:txBody>
        </p:sp>
      </p:grpSp>
      <p:sp>
        <p:nvSpPr>
          <p:cNvPr id="12295" name="Text Box 1080"/>
          <p:cNvSpPr txBox="1">
            <a:spLocks noChangeArrowheads="1"/>
          </p:cNvSpPr>
          <p:nvPr/>
        </p:nvSpPr>
        <p:spPr bwMode="auto">
          <a:xfrm>
            <a:off x="466725" y="1133475"/>
            <a:ext cx="303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GB" sz="2000" b="1" dirty="0">
                <a:latin typeface="Arial" charset="0"/>
                <a:sym typeface="Symbol" pitchFamily="18" charset="2"/>
              </a:rPr>
              <a:t>Principle</a:t>
            </a:r>
            <a:endParaRPr lang="en-GB" sz="1000" b="1" dirty="0">
              <a:latin typeface="Arial" charset="0"/>
              <a:sym typeface="Symbol" pitchFamily="18" charset="2"/>
            </a:endParaRPr>
          </a:p>
        </p:txBody>
      </p:sp>
      <p:grpSp>
        <p:nvGrpSpPr>
          <p:cNvPr id="51" name="Group 1095"/>
          <p:cNvGrpSpPr>
            <a:grpSpLocks/>
          </p:cNvGrpSpPr>
          <p:nvPr/>
        </p:nvGrpSpPr>
        <p:grpSpPr bwMode="auto">
          <a:xfrm>
            <a:off x="8077200" y="5000625"/>
            <a:ext cx="304800" cy="304800"/>
            <a:chOff x="5088" y="3216"/>
            <a:chExt cx="192" cy="192"/>
          </a:xfrm>
        </p:grpSpPr>
        <p:sp>
          <p:nvSpPr>
            <p:cNvPr id="12299" name="Line 1091"/>
            <p:cNvSpPr>
              <a:spLocks noChangeShapeType="1"/>
            </p:cNvSpPr>
            <p:nvPr/>
          </p:nvSpPr>
          <p:spPr bwMode="auto">
            <a:xfrm flipH="1">
              <a:off x="5088" y="3216"/>
              <a:ext cx="96" cy="1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00" name="Line 1092"/>
            <p:cNvSpPr>
              <a:spLocks noChangeShapeType="1"/>
            </p:cNvSpPr>
            <p:nvPr/>
          </p:nvSpPr>
          <p:spPr bwMode="auto">
            <a:xfrm flipH="1">
              <a:off x="5184" y="3264"/>
              <a:ext cx="96" cy="1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2301" name="Line 1094"/>
            <p:cNvSpPr>
              <a:spLocks noChangeShapeType="1"/>
            </p:cNvSpPr>
            <p:nvPr/>
          </p:nvSpPr>
          <p:spPr bwMode="auto">
            <a:xfrm>
              <a:off x="5088" y="3360"/>
              <a:ext cx="96" cy="4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AT"/>
            </a:p>
          </p:txBody>
        </p:sp>
      </p:grpSp>
      <p:pic>
        <p:nvPicPr>
          <p:cNvPr id="12297" name="Picture 1097" descr="C:\Documents and Settings\Daten Lothar\Institute\Vorträge\V20_Luebeck-07\Folie0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05000"/>
            <a:ext cx="76200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10/27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685800"/>
            <a:ext cx="9144000" cy="304800"/>
            <a:chOff x="0" y="1056"/>
            <a:chExt cx="5760" cy="608"/>
          </a:xfrm>
        </p:grpSpPr>
        <p:sp>
          <p:nvSpPr>
            <p:cNvPr id="13322"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3323"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3324"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25"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26"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27"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28"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29"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30"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31"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32"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33"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34"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13315"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7"/>
          <p:cNvSpPr txBox="1">
            <a:spLocks noChangeArrowheads="1"/>
          </p:cNvSpPr>
          <p:nvPr/>
        </p:nvSpPr>
        <p:spPr bwMode="auto">
          <a:xfrm>
            <a:off x="17145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Saturation Transfer Difference (STD) NMR</a:t>
            </a:r>
          </a:p>
        </p:txBody>
      </p:sp>
      <p:sp>
        <p:nvSpPr>
          <p:cNvPr id="13317" name="Rectangle 19"/>
          <p:cNvSpPr>
            <a:spLocks noChangeArrowheads="1"/>
          </p:cNvSpPr>
          <p:nvPr/>
        </p:nvSpPr>
        <p:spPr bwMode="auto">
          <a:xfrm>
            <a:off x="304800" y="1314450"/>
            <a:ext cx="85153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chemeClr val="tx1"/>
              </a:buClr>
            </a:pPr>
            <a:r>
              <a:rPr lang="en-US" sz="2000" b="1">
                <a:latin typeface="Arial" charset="0"/>
              </a:rPr>
              <a:t>Premises</a:t>
            </a:r>
            <a:endParaRPr lang="en-US" sz="2000" b="1">
              <a:latin typeface="Arial" charset="0"/>
              <a:sym typeface="Symbol" pitchFamily="18" charset="2"/>
            </a:endParaRPr>
          </a:p>
          <a:p>
            <a:pPr marL="1143000" lvl="2" indent="-228600">
              <a:lnSpc>
                <a:spcPct val="130000"/>
              </a:lnSpc>
              <a:spcBef>
                <a:spcPct val="40000"/>
              </a:spcBef>
              <a:buClr>
                <a:schemeClr val="tx1"/>
              </a:buClr>
            </a:pPr>
            <a:r>
              <a:rPr lang="en-US" sz="2000">
                <a:latin typeface="Arial" charset="0"/>
                <a:cs typeface="Arial" charset="0"/>
                <a:sym typeface="Symbol" pitchFamily="18" charset="2"/>
              </a:rPr>
              <a:t>-  </a:t>
            </a:r>
            <a:r>
              <a:rPr lang="en-US" sz="2000">
                <a:latin typeface="Arial" charset="0"/>
                <a:sym typeface="Symbol" pitchFamily="18" charset="2"/>
              </a:rPr>
              <a:t>Small amounts of the protein    [µg scale]</a:t>
            </a:r>
            <a:r>
              <a:rPr lang="en-US" sz="2000">
                <a:latin typeface="Arial" charset="0"/>
                <a:cs typeface="Arial" charset="0"/>
                <a:sym typeface="Symbol" pitchFamily="18" charset="2"/>
              </a:rPr>
              <a:t> </a:t>
            </a:r>
            <a:r>
              <a:rPr lang="en-US" sz="2000">
                <a:latin typeface="Arial" charset="0"/>
                <a:sym typeface="Symbol" pitchFamily="18" charset="2"/>
              </a:rPr>
              <a:t>	</a:t>
            </a:r>
          </a:p>
          <a:p>
            <a:pPr marL="1143000" lvl="2" indent="-228600">
              <a:lnSpc>
                <a:spcPct val="130000"/>
              </a:lnSpc>
              <a:buClr>
                <a:schemeClr val="tx1"/>
              </a:buClr>
            </a:pPr>
            <a:r>
              <a:rPr lang="en-US" sz="2000">
                <a:latin typeface="Arial" charset="0"/>
                <a:sym typeface="Symbol" pitchFamily="18" charset="2"/>
              </a:rPr>
              <a:t>-  </a:t>
            </a:r>
            <a:r>
              <a:rPr lang="en-US" sz="2000">
                <a:latin typeface="Arial" charset="0"/>
                <a:cs typeface="Arial" charset="0"/>
                <a:sym typeface="Symbol" pitchFamily="18" charset="2"/>
              </a:rPr>
              <a:t>Isotopic labeling is not necessary </a:t>
            </a:r>
            <a:endParaRPr lang="en-US" sz="2000">
              <a:latin typeface="Arial" charset="0"/>
              <a:sym typeface="Symbol" pitchFamily="18" charset="2"/>
            </a:endParaRPr>
          </a:p>
          <a:p>
            <a:pPr marL="1143000" lvl="2" indent="-228600">
              <a:lnSpc>
                <a:spcPct val="130000"/>
              </a:lnSpc>
              <a:buClr>
                <a:schemeClr val="tx1"/>
              </a:buClr>
            </a:pPr>
            <a:r>
              <a:rPr lang="en-US" sz="2000">
                <a:latin typeface="Arial" charset="0"/>
              </a:rPr>
              <a:t>-  </a:t>
            </a:r>
            <a:r>
              <a:rPr lang="en-US" sz="2000">
                <a:latin typeface="Arial" charset="0"/>
                <a:cs typeface="Times New Roman" pitchFamily="18" charset="0"/>
              </a:rPr>
              <a:t>Independent of knowledge about the protein structure</a:t>
            </a:r>
            <a:endParaRPr lang="en-US" sz="2000">
              <a:latin typeface="Arial" charset="0"/>
            </a:endParaRPr>
          </a:p>
          <a:p>
            <a:pPr marL="1143000" lvl="2" indent="-228600">
              <a:buClr>
                <a:schemeClr val="tx1"/>
              </a:buClr>
            </a:pPr>
            <a:endParaRPr lang="en-US" sz="2000">
              <a:latin typeface="Arial" charset="0"/>
            </a:endParaRPr>
          </a:p>
        </p:txBody>
      </p:sp>
      <p:grpSp>
        <p:nvGrpSpPr>
          <p:cNvPr id="19" name="Group 20"/>
          <p:cNvGrpSpPr>
            <a:grpSpLocks/>
          </p:cNvGrpSpPr>
          <p:nvPr/>
        </p:nvGrpSpPr>
        <p:grpSpPr bwMode="auto">
          <a:xfrm>
            <a:off x="285750" y="3638550"/>
            <a:ext cx="8515350" cy="2762250"/>
            <a:chOff x="312" y="2316"/>
            <a:chExt cx="5364" cy="1740"/>
          </a:xfrm>
        </p:grpSpPr>
        <p:sp>
          <p:nvSpPr>
            <p:cNvPr id="13320" name="Rectangle 21"/>
            <p:cNvSpPr>
              <a:spLocks noChangeArrowheads="1"/>
            </p:cNvSpPr>
            <p:nvPr/>
          </p:nvSpPr>
          <p:spPr bwMode="auto">
            <a:xfrm>
              <a:off x="312" y="2316"/>
              <a:ext cx="5364"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chemeClr val="tx1"/>
                </a:buClr>
              </a:pPr>
              <a:r>
                <a:rPr lang="en-US" sz="2000" b="1">
                  <a:latin typeface="Arial" charset="0"/>
                  <a:sym typeface="Symbol" pitchFamily="18" charset="2"/>
                </a:rPr>
                <a:t>Results</a:t>
              </a:r>
              <a:endParaRPr lang="en-US" sz="2000" b="1">
                <a:latin typeface="Arial" charset="0"/>
              </a:endParaRPr>
            </a:p>
            <a:p>
              <a:pPr marL="1143000" lvl="2" indent="-228600">
                <a:lnSpc>
                  <a:spcPct val="130000"/>
                </a:lnSpc>
                <a:spcBef>
                  <a:spcPct val="40000"/>
                </a:spcBef>
                <a:buClr>
                  <a:schemeClr val="tx1"/>
                </a:buClr>
              </a:pPr>
              <a:r>
                <a:rPr lang="en-US" sz="2000">
                  <a:latin typeface="Arial" charset="0"/>
                  <a:cs typeface="Arial" charset="0"/>
                  <a:sym typeface="Symbol" pitchFamily="18" charset="2"/>
                </a:rPr>
                <a:t>-  </a:t>
              </a:r>
              <a:r>
                <a:rPr lang="en-US" sz="2000">
                  <a:latin typeface="Arial" charset="0"/>
                  <a:sym typeface="Symbol" pitchFamily="18" charset="2"/>
                </a:rPr>
                <a:t>Spatial closeness of ligand-protons to the protein</a:t>
              </a:r>
            </a:p>
            <a:p>
              <a:pPr marL="1143000" lvl="2" indent="-228600">
                <a:lnSpc>
                  <a:spcPct val="130000"/>
                </a:lnSpc>
                <a:buClr>
                  <a:schemeClr val="tx1"/>
                </a:buClr>
              </a:pPr>
              <a:r>
                <a:rPr lang="en-US" sz="2000">
                  <a:latin typeface="Arial" charset="0"/>
                  <a:sym typeface="Symbol" pitchFamily="18" charset="2"/>
                </a:rPr>
                <a:t>-  </a:t>
              </a:r>
              <a:r>
                <a:rPr lang="en-US" sz="2000">
                  <a:latin typeface="Arial" charset="0"/>
                  <a:cs typeface="Arial" charset="0"/>
                  <a:sym typeface="Symbol" pitchFamily="18" charset="2"/>
                </a:rPr>
                <a:t>Binding epitope of the ligands</a:t>
              </a:r>
              <a:endParaRPr lang="en-US" sz="2000">
                <a:latin typeface="Arial" charset="0"/>
                <a:sym typeface="Symbol" pitchFamily="18" charset="2"/>
              </a:endParaRPr>
            </a:p>
            <a:p>
              <a:pPr marL="1143000" lvl="2" indent="-228600">
                <a:lnSpc>
                  <a:spcPct val="130000"/>
                </a:lnSpc>
                <a:buClr>
                  <a:schemeClr val="tx1"/>
                </a:buClr>
                <a:buFontTx/>
                <a:buChar char="-"/>
              </a:pPr>
              <a:r>
                <a:rPr lang="en-US" sz="2000">
                  <a:latin typeface="Arial" charset="0"/>
                </a:rPr>
                <a:t>Information about protein</a:t>
              </a:r>
              <a:r>
                <a:rPr lang="en-US" sz="1800">
                  <a:latin typeface="Arial" charset="0"/>
                  <a:sym typeface="Symbol" pitchFamily="18" charset="2"/>
                </a:rPr>
                <a:t>-</a:t>
              </a:r>
              <a:r>
                <a:rPr lang="en-US" sz="2000">
                  <a:latin typeface="Arial" charset="0"/>
                </a:rPr>
                <a:t>ligand interactions </a:t>
              </a:r>
            </a:p>
          </p:txBody>
        </p:sp>
        <p:sp>
          <p:nvSpPr>
            <p:cNvPr id="13321" name="Rectangle 22"/>
            <p:cNvSpPr>
              <a:spLocks noChangeArrowheads="1"/>
            </p:cNvSpPr>
            <p:nvPr/>
          </p:nvSpPr>
          <p:spPr bwMode="auto">
            <a:xfrm>
              <a:off x="1422" y="3636"/>
              <a:ext cx="66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sp>
        <p:nvSpPr>
          <p:cNvPr id="13319"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11/27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9"/>
          <p:cNvGrpSpPr>
            <a:grpSpLocks/>
          </p:cNvGrpSpPr>
          <p:nvPr/>
        </p:nvGrpSpPr>
        <p:grpSpPr bwMode="auto">
          <a:xfrm>
            <a:off x="0" y="685800"/>
            <a:ext cx="9144000" cy="304800"/>
            <a:chOff x="0" y="1056"/>
            <a:chExt cx="5760" cy="608"/>
          </a:xfrm>
        </p:grpSpPr>
        <p:sp>
          <p:nvSpPr>
            <p:cNvPr id="16399" name="Rectangle 20"/>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6400" name="Rectangle 21"/>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6401" name="Rectangle 22"/>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2" name="Rectangle 23"/>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3" name="Rectangle 24"/>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4" name="Rectangle 25"/>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5" name="Rectangle 26"/>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6" name="Rectangle 27"/>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7" name="Rectangle 28"/>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8" name="Rectangle 29"/>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09" name="Rectangle 30"/>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10" name="Rectangle 31"/>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411" name="Rectangle 32"/>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16387" name="Picture 33"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34"/>
          <p:cNvSpPr txBox="1">
            <a:spLocks noChangeArrowheads="1"/>
          </p:cNvSpPr>
          <p:nvPr/>
        </p:nvSpPr>
        <p:spPr bwMode="auto">
          <a:xfrm>
            <a:off x="17145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STD NMR in Biocatalysis</a:t>
            </a:r>
          </a:p>
        </p:txBody>
      </p:sp>
      <p:sp>
        <p:nvSpPr>
          <p:cNvPr id="16389" name="Rectangle 1047"/>
          <p:cNvSpPr>
            <a:spLocks noChangeArrowheads="1"/>
          </p:cNvSpPr>
          <p:nvPr/>
        </p:nvSpPr>
        <p:spPr bwMode="auto">
          <a:xfrm>
            <a:off x="-30163" y="6550025"/>
            <a:ext cx="748347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DE" sz="1400">
                <a:latin typeface="Arial" charset="0"/>
              </a:rPr>
              <a:t>Brecker et al. </a:t>
            </a:r>
            <a:r>
              <a:rPr lang="de-AT" sz="1400" i="1">
                <a:latin typeface="Arial" charset="0"/>
                <a:cs typeface="Times New Roman" pitchFamily="18" charset="0"/>
              </a:rPr>
              <a:t>Carbohydr. Res. </a:t>
            </a:r>
            <a:r>
              <a:rPr lang="en-GB" sz="1400" b="1">
                <a:latin typeface="Arial" charset="0"/>
                <a:cs typeface="Times New Roman" pitchFamily="18" charset="0"/>
              </a:rPr>
              <a:t>2008</a:t>
            </a:r>
            <a:r>
              <a:rPr lang="en-GB" sz="1400">
                <a:latin typeface="Arial" charset="0"/>
                <a:cs typeface="Times New Roman" pitchFamily="18" charset="0"/>
              </a:rPr>
              <a:t>, </a:t>
            </a:r>
            <a:r>
              <a:rPr lang="en-GB" sz="1400" i="1">
                <a:latin typeface="Arial" charset="0"/>
                <a:cs typeface="Times New Roman" pitchFamily="18" charset="0"/>
              </a:rPr>
              <a:t>343</a:t>
            </a:r>
            <a:r>
              <a:rPr lang="en-GB" sz="1400">
                <a:latin typeface="Arial" charset="0"/>
                <a:cs typeface="Times New Roman" pitchFamily="18" charset="0"/>
              </a:rPr>
              <a:t>, 2153.</a:t>
            </a:r>
            <a:r>
              <a:rPr lang="de-DE" sz="1400">
                <a:latin typeface="Arial" charset="0"/>
              </a:rPr>
              <a:t> </a:t>
            </a:r>
          </a:p>
        </p:txBody>
      </p:sp>
      <p:sp>
        <p:nvSpPr>
          <p:cNvPr id="16390" name="Rectangle 41"/>
          <p:cNvSpPr>
            <a:spLocks noChangeArrowheads="1"/>
          </p:cNvSpPr>
          <p:nvPr/>
        </p:nvSpPr>
        <p:spPr bwMode="auto">
          <a:xfrm>
            <a:off x="0" y="1000125"/>
            <a:ext cx="51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000">
                <a:latin typeface="Arial" charset="0"/>
                <a:cs typeface="Times New Roman" pitchFamily="18" charset="0"/>
                <a:sym typeface="Symbol" pitchFamily="18" charset="2"/>
              </a:rPr>
              <a:t></a:t>
            </a:r>
            <a:r>
              <a:rPr lang="de-AT" sz="2000">
                <a:latin typeface="Arial" charset="0"/>
              </a:rPr>
              <a:t>E</a:t>
            </a:r>
            <a:endParaRPr lang="de-DE" sz="2000">
              <a:latin typeface="Arial" charset="0"/>
            </a:endParaRPr>
          </a:p>
        </p:txBody>
      </p:sp>
      <p:sp>
        <p:nvSpPr>
          <p:cNvPr id="16391" name="Rectangle 51"/>
          <p:cNvSpPr>
            <a:spLocks noChangeArrowheads="1"/>
          </p:cNvSpPr>
          <p:nvPr/>
        </p:nvSpPr>
        <p:spPr bwMode="auto">
          <a:xfrm>
            <a:off x="428625" y="1614488"/>
            <a:ext cx="517525"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16392" name="Grafik 26" descr="Figure01_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100138"/>
            <a:ext cx="83550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1" descr="Figure01_2.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100138"/>
            <a:ext cx="83550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descr="Figure01_3.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100138"/>
            <a:ext cx="83550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23" descr="Figure01_4.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100138"/>
            <a:ext cx="83550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Figure01_5.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100138"/>
            <a:ext cx="83550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fik 25" descr="Figure01_6.t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063" y="1100138"/>
            <a:ext cx="83550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12/27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7"/>
          <p:cNvGrpSpPr>
            <a:grpSpLocks/>
          </p:cNvGrpSpPr>
          <p:nvPr/>
        </p:nvGrpSpPr>
        <p:grpSpPr bwMode="auto">
          <a:xfrm>
            <a:off x="0" y="685800"/>
            <a:ext cx="9144000" cy="304800"/>
            <a:chOff x="0" y="1056"/>
            <a:chExt cx="5760" cy="608"/>
          </a:xfrm>
        </p:grpSpPr>
        <p:sp>
          <p:nvSpPr>
            <p:cNvPr id="21515" name="Rectangle 8"/>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1516" name="Rectangle 9"/>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1517" name="Rectangle 10"/>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18" name="Rectangle 11"/>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19" name="Rectangle 12"/>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0" name="Rectangle 13"/>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1" name="Rectangle 14"/>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2" name="Rectangle 15"/>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3" name="Rectangle 16"/>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4" name="Rectangle 17"/>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5" name="Rectangle 18"/>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6" name="Rectangle 19"/>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27" name="Rectangle 20"/>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1507" name="Picture 21"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22"/>
          <p:cNvSpPr txBox="1">
            <a:spLocks noChangeArrowheads="1"/>
          </p:cNvSpPr>
          <p:nvPr/>
        </p:nvSpPr>
        <p:spPr bwMode="auto">
          <a:xfrm>
            <a:off x="17145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Binding of Intermediates during Reaction</a:t>
            </a:r>
          </a:p>
        </p:txBody>
      </p:sp>
      <p:sp>
        <p:nvSpPr>
          <p:cNvPr id="21509" name="Rectangle 21"/>
          <p:cNvSpPr>
            <a:spLocks noChangeArrowheads="1"/>
          </p:cNvSpPr>
          <p:nvPr/>
        </p:nvSpPr>
        <p:spPr bwMode="auto">
          <a:xfrm>
            <a:off x="7772400" y="1784350"/>
            <a:ext cx="76200" cy="16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1510" name="Text Box 74"/>
          <p:cNvSpPr txBox="1">
            <a:spLocks noChangeArrowheads="1"/>
          </p:cNvSpPr>
          <p:nvPr/>
        </p:nvSpPr>
        <p:spPr bwMode="auto">
          <a:xfrm>
            <a:off x="611188" y="1214438"/>
            <a:ext cx="5357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GB" sz="2000" b="1" i="1">
                <a:latin typeface="Arial" charset="0"/>
                <a:sym typeface="Symbol" pitchFamily="18" charset="2"/>
              </a:rPr>
              <a:t>Candida tenuis </a:t>
            </a:r>
            <a:r>
              <a:rPr lang="en-GB" sz="2000" b="1">
                <a:latin typeface="Arial" charset="0"/>
                <a:sym typeface="Symbol" pitchFamily="18" charset="2"/>
              </a:rPr>
              <a:t>Xylose Reductase (</a:t>
            </a:r>
            <a:r>
              <a:rPr lang="en-GB" sz="2000" b="1" i="1">
                <a:latin typeface="Arial" charset="0"/>
                <a:sym typeface="Symbol" pitchFamily="18" charset="2"/>
              </a:rPr>
              <a:t>Ct</a:t>
            </a:r>
            <a:r>
              <a:rPr lang="en-GB" sz="2000" b="1">
                <a:latin typeface="Arial" charset="0"/>
                <a:sym typeface="Symbol" pitchFamily="18" charset="2"/>
              </a:rPr>
              <a:t>XR)</a:t>
            </a:r>
            <a:endParaRPr lang="en-GB" sz="1000" b="1">
              <a:latin typeface="Arial" charset="0"/>
              <a:sym typeface="Symbol" pitchFamily="18" charset="2"/>
            </a:endParaRPr>
          </a:p>
        </p:txBody>
      </p:sp>
      <p:sp>
        <p:nvSpPr>
          <p:cNvPr id="20" name="Text Box 74"/>
          <p:cNvSpPr txBox="1">
            <a:spLocks noChangeArrowheads="1"/>
          </p:cNvSpPr>
          <p:nvPr/>
        </p:nvSpPr>
        <p:spPr bwMode="auto">
          <a:xfrm>
            <a:off x="642938" y="3246438"/>
            <a:ext cx="7500937"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GB" sz="2000">
                <a:latin typeface="Arial" charset="0"/>
                <a:sym typeface="Symbol" pitchFamily="18" charset="2"/>
              </a:rPr>
              <a:t>Acceptance of a very broad variety of unnatural substrates</a:t>
            </a:r>
          </a:p>
          <a:p>
            <a:pPr>
              <a:spcBef>
                <a:spcPct val="20000"/>
              </a:spcBef>
              <a:spcAft>
                <a:spcPts val="600"/>
              </a:spcAft>
              <a:buClr>
                <a:schemeClr val="accent2"/>
              </a:buClr>
            </a:pPr>
            <a:endParaRPr lang="de-AT" sz="800">
              <a:latin typeface="Arial" charset="0"/>
              <a:sym typeface="Symbol" pitchFamily="18" charset="2"/>
            </a:endParaRPr>
          </a:p>
          <a:p>
            <a:pPr>
              <a:spcBef>
                <a:spcPct val="20000"/>
              </a:spcBef>
              <a:spcAft>
                <a:spcPts val="600"/>
              </a:spcAft>
              <a:buClr>
                <a:schemeClr val="accent2"/>
              </a:buClr>
            </a:pPr>
            <a:r>
              <a:rPr lang="de-AT" sz="2000">
                <a:latin typeface="Arial" charset="0"/>
                <a:sym typeface="Symbol" pitchFamily="18" charset="2"/>
              </a:rPr>
              <a:t>		-</a:t>
            </a:r>
            <a:r>
              <a:rPr lang="de-DE" sz="2000" b="1">
                <a:solidFill>
                  <a:srgbClr val="000000"/>
                </a:solidFill>
                <a:latin typeface="Arial" charset="0"/>
                <a:cs typeface="Times New Roman" pitchFamily="18" charset="0"/>
                <a:sym typeface="Symbol" pitchFamily="18" charset="2"/>
              </a:rPr>
              <a:t> </a:t>
            </a:r>
            <a:r>
              <a:rPr lang="de-DE" sz="2000">
                <a:solidFill>
                  <a:srgbClr val="000000"/>
                </a:solidFill>
                <a:latin typeface="Arial" charset="0"/>
                <a:cs typeface="Times New Roman" pitchFamily="18" charset="0"/>
                <a:sym typeface="Symbol" pitchFamily="18" charset="2"/>
              </a:rPr>
              <a:t>-keto-ester</a:t>
            </a:r>
            <a:r>
              <a:rPr lang="de-AT" sz="2000">
                <a:latin typeface="Arial" charset="0"/>
                <a:sym typeface="Symbol" pitchFamily="18" charset="2"/>
              </a:rPr>
              <a:t> </a:t>
            </a:r>
          </a:p>
          <a:p>
            <a:pPr>
              <a:spcBef>
                <a:spcPct val="20000"/>
              </a:spcBef>
              <a:spcAft>
                <a:spcPts val="600"/>
              </a:spcAft>
              <a:buClr>
                <a:schemeClr val="accent2"/>
              </a:buClr>
            </a:pPr>
            <a:r>
              <a:rPr lang="de-AT" sz="2000">
                <a:latin typeface="Arial" charset="0"/>
                <a:sym typeface="Symbol" pitchFamily="18" charset="2"/>
              </a:rPr>
              <a:t>   		-</a:t>
            </a:r>
            <a:r>
              <a:rPr lang="de-DE" sz="2000" b="1">
                <a:solidFill>
                  <a:srgbClr val="000000"/>
                </a:solidFill>
                <a:latin typeface="Arial" charset="0"/>
                <a:cs typeface="Times New Roman" pitchFamily="18" charset="0"/>
                <a:sym typeface="Symbol" pitchFamily="18" charset="2"/>
              </a:rPr>
              <a:t> </a:t>
            </a:r>
            <a:r>
              <a:rPr lang="de-DE" sz="2000">
                <a:latin typeface="Arial" charset="0"/>
                <a:cs typeface="Arial" charset="0"/>
                <a:sym typeface="Symbol" pitchFamily="18" charset="2"/>
              </a:rPr>
              <a:t>β</a:t>
            </a:r>
            <a:r>
              <a:rPr lang="de-DE" sz="2000">
                <a:solidFill>
                  <a:srgbClr val="000000"/>
                </a:solidFill>
                <a:latin typeface="Arial" charset="0"/>
                <a:cs typeface="Times New Roman" pitchFamily="18" charset="0"/>
                <a:sym typeface="Symbol" pitchFamily="18" charset="2"/>
              </a:rPr>
              <a:t>-keto-ester</a:t>
            </a:r>
            <a:r>
              <a:rPr lang="de-AT" sz="2000">
                <a:latin typeface="Arial" charset="0"/>
                <a:sym typeface="Symbol" pitchFamily="18" charset="2"/>
              </a:rPr>
              <a:t> </a:t>
            </a:r>
          </a:p>
          <a:p>
            <a:pPr>
              <a:spcBef>
                <a:spcPct val="20000"/>
              </a:spcBef>
              <a:spcAft>
                <a:spcPts val="600"/>
              </a:spcAft>
              <a:buClr>
                <a:schemeClr val="accent2"/>
              </a:buClr>
            </a:pPr>
            <a:r>
              <a:rPr lang="de-AT" sz="2000">
                <a:latin typeface="Arial" charset="0"/>
                <a:sym typeface="Symbol" pitchFamily="18" charset="2"/>
              </a:rPr>
              <a:t>   		- </a:t>
            </a:r>
            <a:r>
              <a:rPr lang="de-AT" sz="2000" i="1">
                <a:latin typeface="Arial" charset="0"/>
                <a:sym typeface="Symbol" pitchFamily="18" charset="2"/>
              </a:rPr>
              <a:t>ortho</a:t>
            </a:r>
            <a:r>
              <a:rPr lang="de-AT" sz="2000">
                <a:latin typeface="Arial" charset="0"/>
                <a:sym typeface="Symbol" pitchFamily="18" charset="2"/>
              </a:rPr>
              <a:t>-halo-acetophenone</a:t>
            </a:r>
          </a:p>
          <a:p>
            <a:pPr>
              <a:spcBef>
                <a:spcPct val="20000"/>
              </a:spcBef>
              <a:buClr>
                <a:schemeClr val="accent2"/>
              </a:buClr>
            </a:pPr>
            <a:endParaRPr lang="de-AT" sz="2000">
              <a:latin typeface="Arial" charset="0"/>
              <a:sym typeface="Symbol" pitchFamily="18" charset="2"/>
            </a:endParaRPr>
          </a:p>
          <a:p>
            <a:pPr>
              <a:spcBef>
                <a:spcPct val="20000"/>
              </a:spcBef>
              <a:buClr>
                <a:schemeClr val="accent2"/>
              </a:buClr>
            </a:pPr>
            <a:endParaRPr lang="en-GB" sz="2000">
              <a:latin typeface="Arial" charset="0"/>
              <a:sym typeface="Symbol" pitchFamily="18" charset="2"/>
            </a:endParaRPr>
          </a:p>
        </p:txBody>
      </p:sp>
      <p:pic>
        <p:nvPicPr>
          <p:cNvPr id="21512" name="Grafik 20" descr="Grafik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844675"/>
            <a:ext cx="6916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C:\Dokumente und Einstellungen\Lothar\Desktop\Grafik36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214938"/>
            <a:ext cx="5470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13/27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7"/>
          <p:cNvGrpSpPr>
            <a:grpSpLocks/>
          </p:cNvGrpSpPr>
          <p:nvPr/>
        </p:nvGrpSpPr>
        <p:grpSpPr bwMode="auto">
          <a:xfrm>
            <a:off x="0" y="685800"/>
            <a:ext cx="9144000" cy="304800"/>
            <a:chOff x="0" y="1056"/>
            <a:chExt cx="5760" cy="608"/>
          </a:xfrm>
        </p:grpSpPr>
        <p:sp>
          <p:nvSpPr>
            <p:cNvPr id="22541" name="Rectangle 8"/>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2542" name="Rectangle 9"/>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2543" name="Rectangle 10"/>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4" name="Rectangle 11"/>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5" name="Rectangle 12"/>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6" name="Rectangle 13"/>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7" name="Rectangle 14"/>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8" name="Rectangle 15"/>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9" name="Rectangle 16"/>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50" name="Rectangle 17"/>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51" name="Rectangle 18"/>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52" name="Rectangle 19"/>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53" name="Rectangle 20"/>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2531" name="Picture 21"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22"/>
          <p:cNvSpPr txBox="1">
            <a:spLocks noChangeArrowheads="1"/>
          </p:cNvSpPr>
          <p:nvPr/>
        </p:nvSpPr>
        <p:spPr bwMode="auto">
          <a:xfrm>
            <a:off x="17145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Binding of Intermediates during Reaction</a:t>
            </a:r>
          </a:p>
        </p:txBody>
      </p:sp>
      <p:sp>
        <p:nvSpPr>
          <p:cNvPr id="22533" name="Rectangle 21"/>
          <p:cNvSpPr>
            <a:spLocks noChangeArrowheads="1"/>
          </p:cNvSpPr>
          <p:nvPr/>
        </p:nvSpPr>
        <p:spPr bwMode="auto">
          <a:xfrm>
            <a:off x="7772400" y="1784350"/>
            <a:ext cx="76200" cy="16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2534" name="Text Box 74"/>
          <p:cNvSpPr txBox="1">
            <a:spLocks noChangeArrowheads="1"/>
          </p:cNvSpPr>
          <p:nvPr/>
        </p:nvSpPr>
        <p:spPr bwMode="auto">
          <a:xfrm>
            <a:off x="611188" y="1214438"/>
            <a:ext cx="5357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GB" sz="2000" b="1" i="1">
                <a:latin typeface="Arial" charset="0"/>
                <a:sym typeface="Symbol" pitchFamily="18" charset="2"/>
              </a:rPr>
              <a:t>Candida tenuis </a:t>
            </a:r>
            <a:r>
              <a:rPr lang="en-GB" sz="2000" b="1">
                <a:latin typeface="Arial" charset="0"/>
                <a:sym typeface="Symbol" pitchFamily="18" charset="2"/>
              </a:rPr>
              <a:t>Xylose Reductase (</a:t>
            </a:r>
            <a:r>
              <a:rPr lang="en-GB" sz="2000" b="1" i="1">
                <a:latin typeface="Arial" charset="0"/>
                <a:sym typeface="Symbol" pitchFamily="18" charset="2"/>
              </a:rPr>
              <a:t>Ct</a:t>
            </a:r>
            <a:r>
              <a:rPr lang="en-GB" sz="2000" b="1">
                <a:latin typeface="Arial" charset="0"/>
                <a:sym typeface="Symbol" pitchFamily="18" charset="2"/>
              </a:rPr>
              <a:t>XR)</a:t>
            </a:r>
            <a:endParaRPr lang="en-GB" sz="1000" b="1">
              <a:latin typeface="Arial" charset="0"/>
              <a:sym typeface="Symbol" pitchFamily="18" charset="2"/>
            </a:endParaRPr>
          </a:p>
        </p:txBody>
      </p:sp>
      <p:pic>
        <p:nvPicPr>
          <p:cNvPr id="22535" name="Grafik 20" descr="Grafik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844675"/>
            <a:ext cx="6916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74"/>
          <p:cNvSpPr txBox="1">
            <a:spLocks noChangeArrowheads="1"/>
          </p:cNvSpPr>
          <p:nvPr/>
        </p:nvSpPr>
        <p:spPr bwMode="auto">
          <a:xfrm>
            <a:off x="1825625" y="3016250"/>
            <a:ext cx="5584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GB" sz="2000">
                <a:latin typeface="Arial" charset="0"/>
                <a:sym typeface="Symbol" pitchFamily="18" charset="2"/>
              </a:rPr>
              <a:t>Very high catalytic efficiency:    680,000 M</a:t>
            </a:r>
            <a:r>
              <a:rPr lang="en-GB" sz="2000" baseline="30000">
                <a:latin typeface="Arial" charset="0"/>
                <a:sym typeface="Symbol" pitchFamily="18" charset="2"/>
              </a:rPr>
              <a:t>-1</a:t>
            </a:r>
            <a:r>
              <a:rPr lang="en-GB" sz="2000">
                <a:latin typeface="Arial" charset="0"/>
                <a:sym typeface="Symbol" pitchFamily="18" charset="2"/>
              </a:rPr>
              <a:t> s</a:t>
            </a:r>
            <a:r>
              <a:rPr lang="en-GB" sz="2000" baseline="30000">
                <a:latin typeface="Arial" charset="0"/>
                <a:sym typeface="Symbol" pitchFamily="18" charset="2"/>
              </a:rPr>
              <a:t>-1</a:t>
            </a:r>
            <a:r>
              <a:rPr lang="en-GB" sz="2000">
                <a:latin typeface="Arial" charset="0"/>
                <a:sym typeface="Symbol" pitchFamily="18" charset="2"/>
              </a:rPr>
              <a:t>  </a:t>
            </a:r>
          </a:p>
          <a:p>
            <a:pPr>
              <a:spcBef>
                <a:spcPct val="20000"/>
              </a:spcBef>
              <a:buClr>
                <a:schemeClr val="accent2"/>
              </a:buClr>
            </a:pPr>
            <a:endParaRPr lang="en-GB" sz="2000">
              <a:latin typeface="Arial" charset="0"/>
              <a:sym typeface="Symbol" pitchFamily="18" charset="2"/>
            </a:endParaRPr>
          </a:p>
        </p:txBody>
      </p:sp>
      <p:grpSp>
        <p:nvGrpSpPr>
          <p:cNvPr id="22" name="Gruppieren 30"/>
          <p:cNvGrpSpPr>
            <a:grpSpLocks/>
          </p:cNvGrpSpPr>
          <p:nvPr/>
        </p:nvGrpSpPr>
        <p:grpSpPr bwMode="auto">
          <a:xfrm>
            <a:off x="539750" y="3786188"/>
            <a:ext cx="7677150" cy="2957512"/>
            <a:chOff x="395536" y="3786190"/>
            <a:chExt cx="7676926" cy="2956726"/>
          </a:xfrm>
        </p:grpSpPr>
        <p:sp>
          <p:nvSpPr>
            <p:cNvPr id="22539" name="Rechteck 25"/>
            <p:cNvSpPr>
              <a:spLocks noChangeArrowheads="1"/>
            </p:cNvSpPr>
            <p:nvPr/>
          </p:nvSpPr>
          <p:spPr bwMode="auto">
            <a:xfrm>
              <a:off x="395536" y="4000500"/>
              <a:ext cx="3213557" cy="10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20000"/>
                </a:spcBef>
                <a:buClr>
                  <a:schemeClr val="accent2"/>
                </a:buClr>
              </a:pPr>
              <a:r>
                <a:rPr lang="en-GB" sz="2000" i="1">
                  <a:latin typeface="Arial" charset="0"/>
                  <a:sym typeface="Symbol" pitchFamily="18" charset="2"/>
                </a:rPr>
                <a:t>In situ </a:t>
              </a:r>
              <a:r>
                <a:rPr lang="en-GB" sz="2000">
                  <a:latin typeface="Arial" charset="0"/>
                  <a:sym typeface="Symbol" pitchFamily="18" charset="2"/>
                </a:rPr>
                <a:t>NMR of </a:t>
              </a:r>
              <a:r>
                <a:rPr lang="en-GB" sz="2000" i="1">
                  <a:latin typeface="Arial" charset="0"/>
                  <a:sym typeface="Symbol" pitchFamily="18" charset="2"/>
                </a:rPr>
                <a:t>Ct</a:t>
              </a:r>
              <a:r>
                <a:rPr lang="en-GB" sz="2000">
                  <a:latin typeface="Arial" charset="0"/>
                  <a:sym typeface="Symbol" pitchFamily="18" charset="2"/>
                </a:rPr>
                <a:t>XR catalysed xylose</a:t>
              </a:r>
              <a:br>
                <a:rPr lang="en-GB" sz="2000">
                  <a:latin typeface="Arial" charset="0"/>
                  <a:sym typeface="Symbol" pitchFamily="18" charset="2"/>
                </a:rPr>
              </a:br>
              <a:r>
                <a:rPr lang="en-GB" sz="2000">
                  <a:latin typeface="Arial" charset="0"/>
                  <a:sym typeface="Symbol" pitchFamily="18" charset="2"/>
                </a:rPr>
                <a:t> reduction at 303 K</a:t>
              </a:r>
            </a:p>
          </p:txBody>
        </p:sp>
        <p:pic>
          <p:nvPicPr>
            <p:cNvPr id="22540" name="Grafik 28" descr="Grafik1a.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7548" y="3786190"/>
              <a:ext cx="4254914" cy="295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8"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14/27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836613" y="1420813"/>
            <a:ext cx="4464050" cy="28813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4" name="Rechteck 23"/>
          <p:cNvSpPr/>
          <p:nvPr/>
        </p:nvSpPr>
        <p:spPr>
          <a:xfrm>
            <a:off x="684213" y="1268413"/>
            <a:ext cx="4464050" cy="2881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nvGrpSpPr>
          <p:cNvPr id="23556" name="Group 2"/>
          <p:cNvGrpSpPr>
            <a:grpSpLocks/>
          </p:cNvGrpSpPr>
          <p:nvPr/>
        </p:nvGrpSpPr>
        <p:grpSpPr bwMode="auto">
          <a:xfrm>
            <a:off x="0" y="676275"/>
            <a:ext cx="9144000" cy="304800"/>
            <a:chOff x="0" y="1056"/>
            <a:chExt cx="5760" cy="608"/>
          </a:xfrm>
        </p:grpSpPr>
        <p:sp>
          <p:nvSpPr>
            <p:cNvPr id="23570"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3571"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3572"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3"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4"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5"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6"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7"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8"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79"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80"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81"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82"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3557"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7"/>
          <p:cNvSpPr txBox="1">
            <a:spLocks noChangeArrowheads="1"/>
          </p:cNvSpPr>
          <p:nvPr/>
        </p:nvSpPr>
        <p:spPr bwMode="auto">
          <a:xfrm>
            <a:off x="15240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i="1">
                <a:latin typeface="Arial" charset="0"/>
                <a:sym typeface="Symbol" pitchFamily="18" charset="2"/>
              </a:rPr>
              <a:t>In situ </a:t>
            </a:r>
            <a:r>
              <a:rPr lang="en-GB" b="1">
                <a:latin typeface="Arial" charset="0"/>
                <a:sym typeface="Symbol" pitchFamily="18" charset="2"/>
              </a:rPr>
              <a:t>NMR of </a:t>
            </a:r>
            <a:r>
              <a:rPr lang="en-GB" b="1" i="1">
                <a:latin typeface="Arial" charset="0"/>
                <a:sym typeface="Symbol" pitchFamily="18" charset="2"/>
              </a:rPr>
              <a:t>Ct</a:t>
            </a:r>
            <a:r>
              <a:rPr lang="en-GB" b="1">
                <a:latin typeface="Arial" charset="0"/>
                <a:sym typeface="Symbol" pitchFamily="18" charset="2"/>
              </a:rPr>
              <a:t>XR</a:t>
            </a:r>
            <a:r>
              <a:rPr lang="en-GB" b="1" i="1">
                <a:latin typeface="Arial" charset="0"/>
                <a:sym typeface="Symbol" pitchFamily="18" charset="2"/>
              </a:rPr>
              <a:t> </a:t>
            </a:r>
            <a:r>
              <a:rPr lang="en-GB" b="1">
                <a:latin typeface="Arial" charset="0"/>
                <a:sym typeface="Symbol" pitchFamily="18" charset="2"/>
              </a:rPr>
              <a:t>catalysed reductions</a:t>
            </a:r>
            <a:endParaRPr lang="de-DE" b="1">
              <a:latin typeface="Arial" charset="0"/>
              <a:cs typeface="Times New Roman" pitchFamily="18" charset="0"/>
            </a:endParaRPr>
          </a:p>
        </p:txBody>
      </p:sp>
      <p:pic>
        <p:nvPicPr>
          <p:cNvPr id="235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488" y="1492250"/>
            <a:ext cx="3976687"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uppieren 41"/>
          <p:cNvGrpSpPr>
            <a:grpSpLocks/>
          </p:cNvGrpSpPr>
          <p:nvPr/>
        </p:nvGrpSpPr>
        <p:grpSpPr bwMode="auto">
          <a:xfrm>
            <a:off x="2332038" y="2339975"/>
            <a:ext cx="4616450" cy="3033713"/>
            <a:chOff x="-1100360" y="4153585"/>
            <a:chExt cx="4616896" cy="3032720"/>
          </a:xfrm>
        </p:grpSpPr>
        <p:sp>
          <p:nvSpPr>
            <p:cNvPr id="43" name="Rechteck 42"/>
            <p:cNvSpPr/>
            <p:nvPr/>
          </p:nvSpPr>
          <p:spPr>
            <a:xfrm>
              <a:off x="-947945" y="4305935"/>
              <a:ext cx="4464481" cy="2880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44" name="Rechteck 43"/>
            <p:cNvSpPr/>
            <p:nvPr/>
          </p:nvSpPr>
          <p:spPr>
            <a:xfrm>
              <a:off x="-1100360" y="4153585"/>
              <a:ext cx="4464481" cy="2880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235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56" y="4316613"/>
              <a:ext cx="3976687"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uppieren 45"/>
          <p:cNvGrpSpPr>
            <a:grpSpLocks/>
          </p:cNvGrpSpPr>
          <p:nvPr/>
        </p:nvGrpSpPr>
        <p:grpSpPr bwMode="auto">
          <a:xfrm>
            <a:off x="3843338" y="3348038"/>
            <a:ext cx="4616450" cy="3033712"/>
            <a:chOff x="-1448296" y="4318712"/>
            <a:chExt cx="4616896" cy="3032720"/>
          </a:xfrm>
        </p:grpSpPr>
        <p:sp>
          <p:nvSpPr>
            <p:cNvPr id="47" name="Rechteck 46"/>
            <p:cNvSpPr/>
            <p:nvPr/>
          </p:nvSpPr>
          <p:spPr>
            <a:xfrm>
              <a:off x="-1295881" y="4471062"/>
              <a:ext cx="4464481" cy="2880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48" name="Rechteck 47"/>
            <p:cNvSpPr/>
            <p:nvPr/>
          </p:nvSpPr>
          <p:spPr>
            <a:xfrm>
              <a:off x="-1448296" y="4318712"/>
              <a:ext cx="4464481" cy="2880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2356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392" y="4512684"/>
              <a:ext cx="3976687"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62" name="Text Box 74"/>
          <p:cNvSpPr txBox="1">
            <a:spLocks noChangeArrowheads="1"/>
          </p:cNvSpPr>
          <p:nvPr/>
        </p:nvSpPr>
        <p:spPr bwMode="auto">
          <a:xfrm>
            <a:off x="6011863" y="1196975"/>
            <a:ext cx="28114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accent2"/>
              </a:buClr>
            </a:pPr>
            <a:r>
              <a:rPr lang="en-GB" sz="2000">
                <a:latin typeface="Arial" charset="0"/>
                <a:sym typeface="Symbol" pitchFamily="18" charset="2"/>
              </a:rPr>
              <a:t>Anomeric ratio  </a:t>
            </a:r>
          </a:p>
          <a:p>
            <a:pPr>
              <a:buClr>
                <a:schemeClr val="accent2"/>
              </a:buClr>
            </a:pPr>
            <a:r>
              <a:rPr lang="en-GB" sz="2000">
                <a:latin typeface="Arial" charset="0"/>
                <a:sym typeface="Symbol" pitchFamily="18" charset="2"/>
              </a:rPr>
              <a:t>during the reaction </a:t>
            </a:r>
            <a:br>
              <a:rPr lang="en-GB" sz="2000">
                <a:latin typeface="Arial" charset="0"/>
                <a:sym typeface="Symbol" pitchFamily="18" charset="2"/>
              </a:rPr>
            </a:br>
            <a:r>
              <a:rPr lang="en-GB" sz="2000">
                <a:latin typeface="Arial" charset="0"/>
                <a:sym typeface="Symbol" pitchFamily="18" charset="2"/>
              </a:rPr>
              <a:t>at 283 K</a:t>
            </a:r>
          </a:p>
          <a:p>
            <a:pPr>
              <a:spcBef>
                <a:spcPct val="20000"/>
              </a:spcBef>
              <a:buClr>
                <a:schemeClr val="accent2"/>
              </a:buClr>
            </a:pPr>
            <a:endParaRPr lang="de-AT" sz="2000">
              <a:latin typeface="Arial" charset="0"/>
              <a:sym typeface="Symbol" pitchFamily="18" charset="2"/>
            </a:endParaRPr>
          </a:p>
        </p:txBody>
      </p:sp>
      <p:sp>
        <p:nvSpPr>
          <p:cNvPr id="23563"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15/27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676275"/>
            <a:ext cx="9144000" cy="304800"/>
            <a:chOff x="0" y="1056"/>
            <a:chExt cx="5760" cy="608"/>
          </a:xfrm>
        </p:grpSpPr>
        <p:sp>
          <p:nvSpPr>
            <p:cNvPr id="24588"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4589"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4590"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1"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2"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3"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4"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5"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6"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7"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8"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99"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00"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4579"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7"/>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STD NMR of Ternary Complexes</a:t>
            </a:r>
          </a:p>
        </p:txBody>
      </p:sp>
      <p:pic>
        <p:nvPicPr>
          <p:cNvPr id="24581" name="Picture 2" descr="C:\Daten Lothar\Institute\Publikationen\Pub-A_CtXR_Bindungspaper\Figure_2\Figure_2_0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989138"/>
            <a:ext cx="855821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hteck 41"/>
          <p:cNvSpPr/>
          <p:nvPr/>
        </p:nvSpPr>
        <p:spPr>
          <a:xfrm>
            <a:off x="3635375" y="1557338"/>
            <a:ext cx="5276850" cy="381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nvGrpSpPr>
          <p:cNvPr id="44" name="Gruppieren 43"/>
          <p:cNvGrpSpPr>
            <a:grpSpLocks/>
          </p:cNvGrpSpPr>
          <p:nvPr/>
        </p:nvGrpSpPr>
        <p:grpSpPr bwMode="auto">
          <a:xfrm>
            <a:off x="392113" y="1557338"/>
            <a:ext cx="8558212" cy="3816350"/>
            <a:chOff x="392113" y="1557338"/>
            <a:chExt cx="8558212" cy="3816350"/>
          </a:xfrm>
        </p:grpSpPr>
        <p:pic>
          <p:nvPicPr>
            <p:cNvPr id="24586" name="Picture 2" descr="C:\Daten Lothar\Institute\Publikationen\Pub-A_CtXR_Bindungspaper\Figure_2\Figure_2_0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989138"/>
              <a:ext cx="855821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hteck 45"/>
            <p:cNvSpPr/>
            <p:nvPr/>
          </p:nvSpPr>
          <p:spPr>
            <a:xfrm>
              <a:off x="5940425" y="1557338"/>
              <a:ext cx="2971800" cy="381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grpSp>
      <p:pic>
        <p:nvPicPr>
          <p:cNvPr id="47" name="Picture 2" descr="C:\Daten Lothar\Institute\Publikationen\Pub-A_CtXR_Bindungspaper\Figure_2\Figure_2_0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855821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16/27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685800"/>
            <a:ext cx="9144000" cy="304800"/>
            <a:chOff x="0" y="1056"/>
            <a:chExt cx="5760" cy="608"/>
          </a:xfrm>
        </p:grpSpPr>
        <p:sp>
          <p:nvSpPr>
            <p:cNvPr id="25642"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5643"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5644"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45"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46"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47"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48"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49"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50"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51"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52"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53"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54"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5603"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7"/>
          <p:cNvSpPr txBox="1">
            <a:spLocks noChangeArrowheads="1"/>
          </p:cNvSpPr>
          <p:nvPr/>
        </p:nvSpPr>
        <p:spPr bwMode="auto">
          <a:xfrm>
            <a:off x="171450" y="228600"/>
            <a:ext cx="732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Binding of Intermediates during Reaction</a:t>
            </a:r>
          </a:p>
        </p:txBody>
      </p:sp>
      <p:sp>
        <p:nvSpPr>
          <p:cNvPr id="25605" name="Rectangle 36"/>
          <p:cNvSpPr>
            <a:spLocks noChangeArrowheads="1"/>
          </p:cNvSpPr>
          <p:nvPr/>
        </p:nvSpPr>
        <p:spPr bwMode="auto">
          <a:xfrm>
            <a:off x="76200" y="4800600"/>
            <a:ext cx="5943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5606" name="Rectangle 29"/>
          <p:cNvSpPr>
            <a:spLocks noChangeArrowheads="1"/>
          </p:cNvSpPr>
          <p:nvPr/>
        </p:nvSpPr>
        <p:spPr bwMode="auto">
          <a:xfrm>
            <a:off x="-28575" y="6537325"/>
            <a:ext cx="748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DE" sz="1400">
                <a:latin typeface="Arial" charset="0"/>
              </a:rPr>
              <a:t>Brecker et al. </a:t>
            </a:r>
            <a:r>
              <a:rPr lang="de-AT" sz="1400" i="1">
                <a:latin typeface="Arial" charset="0"/>
                <a:cs typeface="Times New Roman" pitchFamily="18" charset="0"/>
              </a:rPr>
              <a:t>Carbohydr. Res. </a:t>
            </a:r>
            <a:r>
              <a:rPr lang="en-GB" sz="1400" b="1">
                <a:latin typeface="Arial" charset="0"/>
                <a:cs typeface="Times New Roman" pitchFamily="18" charset="0"/>
              </a:rPr>
              <a:t>2008</a:t>
            </a:r>
            <a:r>
              <a:rPr lang="en-GB" sz="1400">
                <a:latin typeface="Arial" charset="0"/>
                <a:cs typeface="Times New Roman" pitchFamily="18" charset="0"/>
              </a:rPr>
              <a:t>, </a:t>
            </a:r>
            <a:r>
              <a:rPr lang="en-GB" sz="1400" i="1">
                <a:latin typeface="Arial" charset="0"/>
                <a:cs typeface="Times New Roman" pitchFamily="18" charset="0"/>
              </a:rPr>
              <a:t>343</a:t>
            </a:r>
            <a:r>
              <a:rPr lang="en-GB" sz="1400">
                <a:latin typeface="Arial" charset="0"/>
                <a:cs typeface="Times New Roman" pitchFamily="18" charset="0"/>
              </a:rPr>
              <a:t>, 2153.</a:t>
            </a:r>
            <a:r>
              <a:rPr lang="de-DE" sz="1400">
                <a:latin typeface="Arial" charset="0"/>
              </a:rPr>
              <a:t> </a:t>
            </a:r>
          </a:p>
        </p:txBody>
      </p:sp>
      <p:sp>
        <p:nvSpPr>
          <p:cNvPr id="25607" name="Rectangle 29"/>
          <p:cNvSpPr>
            <a:spLocks noChangeArrowheads="1"/>
          </p:cNvSpPr>
          <p:nvPr/>
        </p:nvSpPr>
        <p:spPr bwMode="auto">
          <a:xfrm>
            <a:off x="6000750" y="2643188"/>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AT" sz="1400" baseline="30000">
                <a:latin typeface="Arial" charset="0"/>
              </a:rPr>
              <a:t>1</a:t>
            </a:r>
            <a:r>
              <a:rPr lang="de-AT" sz="1400">
                <a:latin typeface="Arial" charset="0"/>
              </a:rPr>
              <a:t>H-NMR 	0 min</a:t>
            </a:r>
          </a:p>
        </p:txBody>
      </p:sp>
      <p:sp>
        <p:nvSpPr>
          <p:cNvPr id="25608" name="Rectangle 29"/>
          <p:cNvSpPr>
            <a:spLocks noChangeArrowheads="1"/>
          </p:cNvSpPr>
          <p:nvPr/>
        </p:nvSpPr>
        <p:spPr bwMode="auto">
          <a:xfrm>
            <a:off x="6000750" y="5715000"/>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AT" sz="1400" baseline="30000">
                <a:latin typeface="Arial" charset="0"/>
              </a:rPr>
              <a:t>1</a:t>
            </a:r>
            <a:r>
              <a:rPr lang="de-AT" sz="1400">
                <a:latin typeface="Arial" charset="0"/>
              </a:rPr>
              <a:t>H-NMR 	61 min</a:t>
            </a:r>
          </a:p>
        </p:txBody>
      </p:sp>
      <p:sp>
        <p:nvSpPr>
          <p:cNvPr id="25609" name="Rectangle 29"/>
          <p:cNvSpPr>
            <a:spLocks noChangeArrowheads="1"/>
          </p:cNvSpPr>
          <p:nvPr/>
        </p:nvSpPr>
        <p:spPr bwMode="auto">
          <a:xfrm>
            <a:off x="6000750" y="3286125"/>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AT" sz="1400">
                <a:latin typeface="Arial" charset="0"/>
              </a:rPr>
              <a:t>STD-NMR 	1-15 min</a:t>
            </a:r>
          </a:p>
        </p:txBody>
      </p:sp>
      <p:sp>
        <p:nvSpPr>
          <p:cNvPr id="25610" name="Rectangle 29"/>
          <p:cNvSpPr>
            <a:spLocks noChangeArrowheads="1"/>
          </p:cNvSpPr>
          <p:nvPr/>
        </p:nvSpPr>
        <p:spPr bwMode="auto">
          <a:xfrm>
            <a:off x="6000750" y="3857625"/>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AT" sz="1400">
                <a:latin typeface="Arial" charset="0"/>
              </a:rPr>
              <a:t>STD-NMR 	16-30 min</a:t>
            </a:r>
          </a:p>
        </p:txBody>
      </p:sp>
      <p:sp>
        <p:nvSpPr>
          <p:cNvPr id="25611" name="Rectangle 29"/>
          <p:cNvSpPr>
            <a:spLocks noChangeArrowheads="1"/>
          </p:cNvSpPr>
          <p:nvPr/>
        </p:nvSpPr>
        <p:spPr bwMode="auto">
          <a:xfrm>
            <a:off x="6000750" y="4478338"/>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AT" sz="1400">
                <a:latin typeface="Arial" charset="0"/>
              </a:rPr>
              <a:t>STD-NMR 	31-45 min</a:t>
            </a:r>
          </a:p>
        </p:txBody>
      </p:sp>
      <p:sp>
        <p:nvSpPr>
          <p:cNvPr id="25612" name="Rectangle 29"/>
          <p:cNvSpPr>
            <a:spLocks noChangeArrowheads="1"/>
          </p:cNvSpPr>
          <p:nvPr/>
        </p:nvSpPr>
        <p:spPr bwMode="auto">
          <a:xfrm>
            <a:off x="6000750" y="5121275"/>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de-AT" sz="1400">
                <a:latin typeface="Arial" charset="0"/>
              </a:rPr>
              <a:t>STD-NMR 	46-60 min</a:t>
            </a:r>
          </a:p>
        </p:txBody>
      </p:sp>
      <p:sp>
        <p:nvSpPr>
          <p:cNvPr id="55" name="Ellipse 54"/>
          <p:cNvSpPr/>
          <p:nvPr/>
        </p:nvSpPr>
        <p:spPr>
          <a:xfrm>
            <a:off x="7929563" y="5715000"/>
            <a:ext cx="285750" cy="28575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Torte 41"/>
          <p:cNvSpPr/>
          <p:nvPr/>
        </p:nvSpPr>
        <p:spPr>
          <a:xfrm>
            <a:off x="7929563" y="4500563"/>
            <a:ext cx="285750" cy="285750"/>
          </a:xfrm>
          <a:prstGeom prst="pie">
            <a:avLst>
              <a:gd name="adj1" fmla="val 5399977"/>
              <a:gd name="adj2" fmla="val 10806646"/>
            </a:avLst>
          </a:prstGeom>
          <a:solidFill>
            <a:srgbClr val="2DA5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57" name="Torte 42"/>
          <p:cNvSpPr/>
          <p:nvPr/>
        </p:nvSpPr>
        <p:spPr>
          <a:xfrm>
            <a:off x="7929563" y="5143500"/>
            <a:ext cx="285750" cy="285750"/>
          </a:xfrm>
          <a:prstGeom prst="pie">
            <a:avLst>
              <a:gd name="adj1" fmla="val 10800000"/>
              <a:gd name="adj2" fmla="val 16200000"/>
            </a:avLst>
          </a:prstGeom>
          <a:solidFill>
            <a:srgbClr val="2DA5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58" name="Torte 43"/>
          <p:cNvSpPr/>
          <p:nvPr/>
        </p:nvSpPr>
        <p:spPr>
          <a:xfrm>
            <a:off x="7929563" y="3286125"/>
            <a:ext cx="285750" cy="285750"/>
          </a:xfrm>
          <a:prstGeom prst="pie">
            <a:avLst>
              <a:gd name="adj1" fmla="val 16200018"/>
              <a:gd name="adj2" fmla="val 21534743"/>
            </a:avLst>
          </a:prstGeom>
          <a:solidFill>
            <a:srgbClr val="2DA5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59" name="Torte 44"/>
          <p:cNvSpPr/>
          <p:nvPr/>
        </p:nvSpPr>
        <p:spPr>
          <a:xfrm>
            <a:off x="7929563" y="3857625"/>
            <a:ext cx="285750" cy="285750"/>
          </a:xfrm>
          <a:prstGeom prst="pie">
            <a:avLst>
              <a:gd name="adj1" fmla="val 0"/>
              <a:gd name="adj2" fmla="val 5400000"/>
            </a:avLst>
          </a:prstGeom>
          <a:solidFill>
            <a:srgbClr val="2DA5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60" name="Ellipse 59"/>
          <p:cNvSpPr/>
          <p:nvPr/>
        </p:nvSpPr>
        <p:spPr>
          <a:xfrm>
            <a:off x="7929563" y="2643188"/>
            <a:ext cx="285750" cy="28575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1" name="Ellipse 60"/>
          <p:cNvSpPr/>
          <p:nvPr/>
        </p:nvSpPr>
        <p:spPr>
          <a:xfrm>
            <a:off x="7929563" y="3286125"/>
            <a:ext cx="285750" cy="28575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2" name="Ellipse 61"/>
          <p:cNvSpPr/>
          <p:nvPr/>
        </p:nvSpPr>
        <p:spPr>
          <a:xfrm>
            <a:off x="7929563" y="3857625"/>
            <a:ext cx="285750" cy="28575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3" name="Ellipse 62"/>
          <p:cNvSpPr/>
          <p:nvPr/>
        </p:nvSpPr>
        <p:spPr>
          <a:xfrm>
            <a:off x="7929563" y="4500563"/>
            <a:ext cx="285750" cy="28575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4" name="Ellipse 63"/>
          <p:cNvSpPr/>
          <p:nvPr/>
        </p:nvSpPr>
        <p:spPr>
          <a:xfrm>
            <a:off x="7929563" y="5143500"/>
            <a:ext cx="285750" cy="28575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5" name="Gerade Verbindung 64"/>
          <p:cNvCxnSpPr/>
          <p:nvPr/>
        </p:nvCxnSpPr>
        <p:spPr>
          <a:xfrm rot="5400000">
            <a:off x="8001794" y="5785644"/>
            <a:ext cx="142875" cy="1587"/>
          </a:xfrm>
          <a:prstGeom prst="line">
            <a:avLst/>
          </a:prstGeom>
          <a:ln w="28575">
            <a:solidFill>
              <a:srgbClr val="2DA5FF"/>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rot="5400000">
            <a:off x="8001794" y="2713832"/>
            <a:ext cx="142875" cy="1587"/>
          </a:xfrm>
          <a:prstGeom prst="line">
            <a:avLst/>
          </a:prstGeom>
          <a:ln w="28575">
            <a:solidFill>
              <a:srgbClr val="2DA5FF"/>
            </a:solidFill>
          </a:ln>
        </p:spPr>
        <p:style>
          <a:lnRef idx="1">
            <a:schemeClr val="accent1"/>
          </a:lnRef>
          <a:fillRef idx="0">
            <a:schemeClr val="accent1"/>
          </a:fillRef>
          <a:effectRef idx="0">
            <a:schemeClr val="accent1"/>
          </a:effectRef>
          <a:fontRef idx="minor">
            <a:schemeClr val="tx1"/>
          </a:fontRef>
        </p:style>
      </p:cxnSp>
      <p:pic>
        <p:nvPicPr>
          <p:cNvPr id="25625" name="Grafik 56" descr="Figure03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857375"/>
            <a:ext cx="44481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Gruppieren 62"/>
          <p:cNvGrpSpPr>
            <a:grpSpLocks/>
          </p:cNvGrpSpPr>
          <p:nvPr/>
        </p:nvGrpSpPr>
        <p:grpSpPr bwMode="auto">
          <a:xfrm>
            <a:off x="1071563" y="1857375"/>
            <a:ext cx="4448175" cy="4286250"/>
            <a:chOff x="-2224440" y="7643842"/>
            <a:chExt cx="4448879" cy="4286280"/>
          </a:xfrm>
        </p:grpSpPr>
        <p:pic>
          <p:nvPicPr>
            <p:cNvPr id="25640" name="Grafik 55" descr="Figure03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4440" y="7643842"/>
              <a:ext cx="4448879" cy="42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hteck 69"/>
            <p:cNvSpPr/>
            <p:nvPr/>
          </p:nvSpPr>
          <p:spPr bwMode="auto">
            <a:xfrm>
              <a:off x="-1929118" y="8215346"/>
              <a:ext cx="428693" cy="35004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1" name="Gruppieren 63"/>
          <p:cNvGrpSpPr>
            <a:grpSpLocks/>
          </p:cNvGrpSpPr>
          <p:nvPr/>
        </p:nvGrpSpPr>
        <p:grpSpPr bwMode="auto">
          <a:xfrm>
            <a:off x="1071563" y="1857375"/>
            <a:ext cx="4448175" cy="4286250"/>
            <a:chOff x="2714580" y="7643842"/>
            <a:chExt cx="4448879" cy="4286280"/>
          </a:xfrm>
        </p:grpSpPr>
        <p:pic>
          <p:nvPicPr>
            <p:cNvPr id="25637" name="Grafik 54" descr="Figure03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580" y="7643842"/>
              <a:ext cx="4448879" cy="42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hteck 72"/>
            <p:cNvSpPr/>
            <p:nvPr/>
          </p:nvSpPr>
          <p:spPr bwMode="auto">
            <a:xfrm>
              <a:off x="2857478" y="8215346"/>
              <a:ext cx="214346" cy="35004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4" name="Rechteck 73"/>
            <p:cNvSpPr/>
            <p:nvPr/>
          </p:nvSpPr>
          <p:spPr bwMode="auto">
            <a:xfrm>
              <a:off x="3357619" y="8215346"/>
              <a:ext cx="285795" cy="35004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5" name="Gruppieren 64"/>
          <p:cNvGrpSpPr>
            <a:grpSpLocks/>
          </p:cNvGrpSpPr>
          <p:nvPr/>
        </p:nvGrpSpPr>
        <p:grpSpPr bwMode="auto">
          <a:xfrm>
            <a:off x="1071563" y="1857375"/>
            <a:ext cx="4448175" cy="4286250"/>
            <a:chOff x="7358082" y="7572404"/>
            <a:chExt cx="4448879" cy="4286280"/>
          </a:xfrm>
        </p:grpSpPr>
        <p:pic>
          <p:nvPicPr>
            <p:cNvPr id="25634" name="Grafik 52" descr="Figure03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82" y="7572404"/>
              <a:ext cx="4448879" cy="42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hteck 76"/>
            <p:cNvSpPr/>
            <p:nvPr/>
          </p:nvSpPr>
          <p:spPr bwMode="auto">
            <a:xfrm>
              <a:off x="8858506" y="8143908"/>
              <a:ext cx="285795" cy="35004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Rechteck 77"/>
            <p:cNvSpPr/>
            <p:nvPr/>
          </p:nvSpPr>
          <p:spPr bwMode="auto">
            <a:xfrm>
              <a:off x="10358932" y="8143908"/>
              <a:ext cx="285795" cy="35004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9" name="Gruppieren 65"/>
          <p:cNvGrpSpPr>
            <a:grpSpLocks/>
          </p:cNvGrpSpPr>
          <p:nvPr/>
        </p:nvGrpSpPr>
        <p:grpSpPr bwMode="auto">
          <a:xfrm>
            <a:off x="1071563" y="1857375"/>
            <a:ext cx="4448175" cy="4286250"/>
            <a:chOff x="12053203" y="7786718"/>
            <a:chExt cx="4448879" cy="4286280"/>
          </a:xfrm>
        </p:grpSpPr>
        <p:pic>
          <p:nvPicPr>
            <p:cNvPr id="25632" name="Grafik 53" descr="Figure03b.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53203" y="7786718"/>
              <a:ext cx="4448879" cy="42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hteck 80"/>
            <p:cNvSpPr/>
            <p:nvPr/>
          </p:nvSpPr>
          <p:spPr bwMode="auto">
            <a:xfrm>
              <a:off x="14001373" y="8358222"/>
              <a:ext cx="571590" cy="35004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pic>
        <p:nvPicPr>
          <p:cNvPr id="25630" name="Grafik 26" descr="$$$333333.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1214438"/>
            <a:ext cx="61166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17/27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extLst>
      <p:ext uri="{BB962C8B-B14F-4D97-AF65-F5344CB8AC3E}">
        <p14:creationId xmlns:p14="http://schemas.microsoft.com/office/powerpoint/2010/main" val="24226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676275"/>
            <a:ext cx="9144000" cy="304800"/>
            <a:chOff x="0" y="1056"/>
            <a:chExt cx="5760" cy="608"/>
          </a:xfrm>
        </p:grpSpPr>
        <p:sp>
          <p:nvSpPr>
            <p:cNvPr id="26632"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6633"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6634"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5"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6"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7"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8"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9"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40"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41"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42"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43"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44"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6627"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7"/>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STD NMR of Xyl/Coenzym/</a:t>
            </a:r>
            <a:r>
              <a:rPr lang="en-GB" b="1" i="1">
                <a:latin typeface="Arial" charset="0"/>
                <a:cs typeface="Times New Roman" pitchFamily="18" charset="0"/>
              </a:rPr>
              <a:t>Ct</a:t>
            </a:r>
            <a:r>
              <a:rPr lang="en-GB" b="1">
                <a:latin typeface="Arial" charset="0"/>
                <a:cs typeface="Times New Roman" pitchFamily="18" charset="0"/>
              </a:rPr>
              <a:t>XR-Complexes</a:t>
            </a:r>
          </a:p>
        </p:txBody>
      </p:sp>
      <p:pic>
        <p:nvPicPr>
          <p:cNvPr id="26629" name="Picture 2" descr="C:\Daten Lothar\Institute\Publikationen\Pub-A_CtXR_Bindungspaper\Figure_3\Figure_3_0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33475"/>
            <a:ext cx="5091112"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hteck 17"/>
          <p:cNvSpPr>
            <a:spLocks noChangeArrowheads="1"/>
          </p:cNvSpPr>
          <p:nvPr/>
        </p:nvSpPr>
        <p:spPr bwMode="auto">
          <a:xfrm>
            <a:off x="5580063" y="2543175"/>
            <a:ext cx="356393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cs typeface="Arial" charset="0"/>
              </a:rPr>
              <a:t>STD NMR Xyl/</a:t>
            </a:r>
            <a:r>
              <a:rPr lang="en-US" sz="2000" i="1">
                <a:latin typeface="Arial" charset="0"/>
                <a:cs typeface="Arial" charset="0"/>
              </a:rPr>
              <a:t>Ct</a:t>
            </a:r>
            <a:r>
              <a:rPr lang="en-US" sz="2000">
                <a:latin typeface="Arial" charset="0"/>
                <a:cs typeface="Arial" charset="0"/>
              </a:rPr>
              <a:t>XR</a:t>
            </a:r>
          </a:p>
          <a:p>
            <a:endParaRPr lang="en-US" sz="2200">
              <a:latin typeface="Arial" charset="0"/>
              <a:cs typeface="Arial" charset="0"/>
            </a:endParaRPr>
          </a:p>
          <a:p>
            <a:endParaRPr lang="en-US" sz="2200">
              <a:latin typeface="Arial" charset="0"/>
              <a:cs typeface="Arial" charset="0"/>
            </a:endParaRPr>
          </a:p>
          <a:p>
            <a:r>
              <a:rPr lang="en-US" sz="2000">
                <a:latin typeface="Arial" charset="0"/>
                <a:cs typeface="Arial" charset="0"/>
              </a:rPr>
              <a:t>STD NMR Xyl/NADH/</a:t>
            </a:r>
            <a:r>
              <a:rPr lang="en-US" sz="2000" i="1">
                <a:latin typeface="Arial" charset="0"/>
                <a:cs typeface="Arial" charset="0"/>
              </a:rPr>
              <a:t>Ct</a:t>
            </a:r>
            <a:r>
              <a:rPr lang="en-US" sz="2000">
                <a:latin typeface="Arial" charset="0"/>
                <a:cs typeface="Arial" charset="0"/>
              </a:rPr>
              <a:t>XR</a:t>
            </a:r>
          </a:p>
          <a:p>
            <a:endParaRPr lang="en-US" sz="2200">
              <a:latin typeface="Arial" charset="0"/>
              <a:cs typeface="Arial" charset="0"/>
            </a:endParaRPr>
          </a:p>
          <a:p>
            <a:endParaRPr lang="en-US" sz="2200">
              <a:latin typeface="Arial" charset="0"/>
              <a:cs typeface="Arial" charset="0"/>
            </a:endParaRPr>
          </a:p>
          <a:p>
            <a:r>
              <a:rPr lang="en-US" sz="2000">
                <a:latin typeface="Arial" charset="0"/>
                <a:cs typeface="Arial" charset="0"/>
              </a:rPr>
              <a:t>STD NMR Xyl/NAD</a:t>
            </a:r>
            <a:r>
              <a:rPr lang="en-US" sz="2000" baseline="30000">
                <a:latin typeface="Arial" charset="0"/>
                <a:cs typeface="Arial" charset="0"/>
              </a:rPr>
              <a:t>+</a:t>
            </a:r>
            <a:r>
              <a:rPr lang="en-US" sz="2000">
                <a:latin typeface="Arial" charset="0"/>
                <a:cs typeface="Arial" charset="0"/>
              </a:rPr>
              <a:t>/</a:t>
            </a:r>
            <a:r>
              <a:rPr lang="en-US" sz="2000" i="1">
                <a:latin typeface="Arial" charset="0"/>
                <a:cs typeface="Arial" charset="0"/>
              </a:rPr>
              <a:t>Ct</a:t>
            </a:r>
            <a:r>
              <a:rPr lang="en-US" sz="2000">
                <a:latin typeface="Arial" charset="0"/>
                <a:cs typeface="Arial" charset="0"/>
              </a:rPr>
              <a:t>XR</a:t>
            </a:r>
          </a:p>
          <a:p>
            <a:r>
              <a:rPr lang="en-US" sz="2200">
                <a:latin typeface="Arial" charset="0"/>
                <a:cs typeface="Arial" charset="0"/>
              </a:rPr>
              <a:t> </a:t>
            </a:r>
          </a:p>
          <a:p>
            <a:r>
              <a:rPr lang="en-US" sz="2200">
                <a:latin typeface="Arial" charset="0"/>
                <a:cs typeface="Arial" charset="0"/>
              </a:rPr>
              <a:t> </a:t>
            </a:r>
          </a:p>
          <a:p>
            <a:r>
              <a:rPr lang="en-US" sz="2000" baseline="30000">
                <a:latin typeface="Arial" charset="0"/>
                <a:cs typeface="Arial" charset="0"/>
              </a:rPr>
              <a:t>1</a:t>
            </a:r>
            <a:r>
              <a:rPr lang="en-US" sz="2000">
                <a:latin typeface="Arial" charset="0"/>
                <a:cs typeface="Arial" charset="0"/>
              </a:rPr>
              <a:t>H NMR Xyl </a:t>
            </a:r>
            <a:endParaRPr lang="de-AT" sz="2000">
              <a:latin typeface="Arial" charset="0"/>
              <a:cs typeface="Arial" charset="0"/>
            </a:endParaRPr>
          </a:p>
        </p:txBody>
      </p:sp>
      <p:sp>
        <p:nvSpPr>
          <p:cNvPr id="26631"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18/27</a:t>
            </a:r>
            <a:endParaRPr lang="en-US" sz="1600" dirty="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676275"/>
            <a:ext cx="9144000" cy="304800"/>
            <a:chOff x="0" y="1056"/>
            <a:chExt cx="5760" cy="608"/>
          </a:xfrm>
        </p:grpSpPr>
        <p:sp>
          <p:nvSpPr>
            <p:cNvPr id="27657"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7658"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7659"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0"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1"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2"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3"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4"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5"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6"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7"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8"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9"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7651"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17"/>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Times New Roman" pitchFamily="18" charset="0"/>
              </a:rPr>
              <a:t>Molecular Docking in the Active Site</a:t>
            </a:r>
          </a:p>
        </p:txBody>
      </p:sp>
      <p:pic>
        <p:nvPicPr>
          <p:cNvPr id="276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 y="1412875"/>
            <a:ext cx="278288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50" y="4178300"/>
            <a:ext cx="2782888"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288" y="1997075"/>
            <a:ext cx="4378325"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19/27</a:t>
            </a:r>
            <a:endParaRPr lang="en-US" sz="1600" dirty="0">
              <a:latin typeface="Arial" charset="0"/>
            </a:endParaRPr>
          </a:p>
        </p:txBody>
      </p:sp>
      <p:sp>
        <p:nvSpPr>
          <p:cNvPr id="22" name="Rectangle 20"/>
          <p:cNvSpPr>
            <a:spLocks noChangeArrowheads="1"/>
          </p:cNvSpPr>
          <p:nvPr/>
        </p:nvSpPr>
        <p:spPr bwMode="auto">
          <a:xfrm>
            <a:off x="3672408" y="6550025"/>
            <a:ext cx="4644008"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de-DE" sz="1400" dirty="0" smtClean="0">
                <a:latin typeface="Arial" charset="0"/>
              </a:rPr>
              <a:t>Vogl, Brecker.</a:t>
            </a:r>
            <a:r>
              <a:rPr lang="de-DE" sz="1400" dirty="0" smtClean="0">
                <a:latin typeface="Arial" charset="0"/>
                <a:cs typeface="Arial" charset="0"/>
              </a:rPr>
              <a:t> </a:t>
            </a:r>
            <a:r>
              <a:rPr lang="en-US" sz="1400" i="1" dirty="0">
                <a:latin typeface="Arial" charset="0"/>
                <a:cs typeface="Arial" charset="0"/>
              </a:rPr>
              <a:t>RSC Adv.</a:t>
            </a:r>
            <a:r>
              <a:rPr lang="en-US" sz="1400" dirty="0">
                <a:latin typeface="Arial" charset="0"/>
                <a:cs typeface="Arial" charset="0"/>
              </a:rPr>
              <a:t> </a:t>
            </a:r>
            <a:r>
              <a:rPr lang="en-US" sz="1400" b="1" dirty="0">
                <a:latin typeface="Arial" charset="0"/>
                <a:cs typeface="Arial" charset="0"/>
              </a:rPr>
              <a:t>2013</a:t>
            </a:r>
            <a:r>
              <a:rPr lang="en-US" sz="1400" dirty="0">
                <a:latin typeface="Arial" charset="0"/>
                <a:cs typeface="Arial" charset="0"/>
              </a:rPr>
              <a:t>, </a:t>
            </a:r>
            <a:r>
              <a:rPr lang="en-US" sz="1400" i="1" dirty="0">
                <a:latin typeface="Arial" charset="0"/>
                <a:cs typeface="Arial" charset="0"/>
              </a:rPr>
              <a:t>3</a:t>
            </a:r>
            <a:r>
              <a:rPr lang="en-US" sz="1400" dirty="0">
                <a:latin typeface="Arial" charset="0"/>
                <a:cs typeface="Arial" charset="0"/>
              </a:rPr>
              <a:t>, </a:t>
            </a:r>
            <a:r>
              <a:rPr lang="en-US" sz="1400" dirty="0" smtClean="0">
                <a:latin typeface="Arial" charset="0"/>
                <a:cs typeface="Arial" charset="0"/>
              </a:rPr>
              <a:t>25997.</a:t>
            </a:r>
            <a:endParaRPr lang="de-DE" sz="14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Dokumente und Einstellungen\Lothar\Desktop\Grafik36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092450"/>
            <a:ext cx="5470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2"/>
          <p:cNvGrpSpPr>
            <a:grpSpLocks/>
          </p:cNvGrpSpPr>
          <p:nvPr/>
        </p:nvGrpSpPr>
        <p:grpSpPr bwMode="auto">
          <a:xfrm>
            <a:off x="0" y="676275"/>
            <a:ext cx="9144000" cy="304800"/>
            <a:chOff x="0" y="1056"/>
            <a:chExt cx="5760" cy="608"/>
          </a:xfrm>
        </p:grpSpPr>
        <p:sp>
          <p:nvSpPr>
            <p:cNvPr id="29708"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9709"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9710"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1"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2"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3"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4"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5"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6"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7"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8"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19"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20"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29700" name="Picture 16" descr="C:\Documents and Settings\Daten Lothar\Institute\Diverses\Logos\logo_farbe_300dpi_7,4cm.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7"/>
          <p:cNvSpPr txBox="1">
            <a:spLocks noChangeArrowheads="1"/>
          </p:cNvSpPr>
          <p:nvPr/>
        </p:nvSpPr>
        <p:spPr bwMode="auto">
          <a:xfrm>
            <a:off x="15240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i="1">
                <a:latin typeface="Arial" charset="0"/>
                <a:sym typeface="Symbol" pitchFamily="18" charset="2"/>
              </a:rPr>
              <a:t>Candida tenuis </a:t>
            </a:r>
            <a:r>
              <a:rPr lang="en-GB" b="1">
                <a:latin typeface="Arial" charset="0"/>
                <a:sym typeface="Symbol" pitchFamily="18" charset="2"/>
              </a:rPr>
              <a:t>Xylose Reductase (</a:t>
            </a:r>
            <a:r>
              <a:rPr lang="en-GB" b="1" i="1">
                <a:latin typeface="Arial" charset="0"/>
                <a:sym typeface="Symbol" pitchFamily="18" charset="2"/>
              </a:rPr>
              <a:t>Ct</a:t>
            </a:r>
            <a:r>
              <a:rPr lang="en-GB" b="1">
                <a:latin typeface="Arial" charset="0"/>
                <a:sym typeface="Symbol" pitchFamily="18" charset="2"/>
              </a:rPr>
              <a:t>XR)</a:t>
            </a:r>
            <a:endParaRPr lang="de-DE" b="1">
              <a:latin typeface="Arial" charset="0"/>
              <a:cs typeface="Times New Roman" pitchFamily="18" charset="0"/>
            </a:endParaRPr>
          </a:p>
        </p:txBody>
      </p:sp>
      <p:pic>
        <p:nvPicPr>
          <p:cNvPr id="41" name="Picture 3" descr="Grafi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724400"/>
            <a:ext cx="640873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74"/>
          <p:cNvSpPr txBox="1">
            <a:spLocks noChangeArrowheads="1"/>
          </p:cNvSpPr>
          <p:nvPr/>
        </p:nvSpPr>
        <p:spPr bwMode="auto">
          <a:xfrm>
            <a:off x="642938" y="1125538"/>
            <a:ext cx="75009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GB" sz="2000" dirty="0">
                <a:latin typeface="Arial" charset="0"/>
                <a:sym typeface="Symbol" pitchFamily="18" charset="2"/>
              </a:rPr>
              <a:t>Acceptance of a very broad variety of unnatural substrates</a:t>
            </a:r>
          </a:p>
          <a:p>
            <a:pPr>
              <a:spcBef>
                <a:spcPct val="20000"/>
              </a:spcBef>
              <a:spcAft>
                <a:spcPts val="600"/>
              </a:spcAft>
              <a:buClr>
                <a:schemeClr val="accent2"/>
              </a:buClr>
            </a:pPr>
            <a:endParaRPr lang="de-AT" sz="800" dirty="0">
              <a:latin typeface="Arial" charset="0"/>
              <a:sym typeface="Symbol" pitchFamily="18" charset="2"/>
            </a:endParaRPr>
          </a:p>
          <a:p>
            <a:pPr>
              <a:spcBef>
                <a:spcPct val="20000"/>
              </a:spcBef>
              <a:spcAft>
                <a:spcPts val="600"/>
              </a:spcAft>
              <a:buClr>
                <a:schemeClr val="accent2"/>
              </a:buClr>
            </a:pPr>
            <a:r>
              <a:rPr lang="de-AT" sz="2000" dirty="0">
                <a:latin typeface="Arial" charset="0"/>
                <a:sym typeface="Symbol" pitchFamily="18" charset="2"/>
              </a:rPr>
              <a:t>		-</a:t>
            </a:r>
            <a:r>
              <a:rPr lang="de-DE" sz="2000" b="1" dirty="0">
                <a:solidFill>
                  <a:srgbClr val="000000"/>
                </a:solidFill>
                <a:latin typeface="Arial" charset="0"/>
                <a:cs typeface="Times New Roman" pitchFamily="18" charset="0"/>
                <a:sym typeface="Symbol" pitchFamily="18" charset="2"/>
              </a:rPr>
              <a:t> </a:t>
            </a:r>
            <a:r>
              <a:rPr lang="de-DE" sz="2000" dirty="0">
                <a:solidFill>
                  <a:srgbClr val="000000"/>
                </a:solidFill>
                <a:latin typeface="Arial" charset="0"/>
                <a:cs typeface="Times New Roman" pitchFamily="18" charset="0"/>
                <a:sym typeface="Symbol" pitchFamily="18" charset="2"/>
              </a:rPr>
              <a:t>-</a:t>
            </a:r>
            <a:r>
              <a:rPr lang="de-DE" sz="2000" dirty="0" err="1">
                <a:solidFill>
                  <a:srgbClr val="000000"/>
                </a:solidFill>
                <a:latin typeface="Arial" charset="0"/>
                <a:cs typeface="Times New Roman" pitchFamily="18" charset="0"/>
                <a:sym typeface="Symbol" pitchFamily="18" charset="2"/>
              </a:rPr>
              <a:t>keto</a:t>
            </a:r>
            <a:r>
              <a:rPr lang="de-DE" sz="2000" dirty="0">
                <a:solidFill>
                  <a:srgbClr val="000000"/>
                </a:solidFill>
                <a:latin typeface="Arial" charset="0"/>
                <a:cs typeface="Times New Roman" pitchFamily="18" charset="0"/>
                <a:sym typeface="Symbol" pitchFamily="18" charset="2"/>
              </a:rPr>
              <a:t>-ester</a:t>
            </a:r>
            <a:r>
              <a:rPr lang="de-AT" sz="2000" dirty="0">
                <a:latin typeface="Arial" charset="0"/>
                <a:sym typeface="Symbol" pitchFamily="18" charset="2"/>
              </a:rPr>
              <a:t> </a:t>
            </a:r>
          </a:p>
          <a:p>
            <a:pPr>
              <a:spcBef>
                <a:spcPct val="20000"/>
              </a:spcBef>
              <a:spcAft>
                <a:spcPts val="600"/>
              </a:spcAft>
              <a:buClr>
                <a:schemeClr val="accent2"/>
              </a:buClr>
            </a:pPr>
            <a:r>
              <a:rPr lang="de-AT" sz="2000" dirty="0">
                <a:latin typeface="Arial" charset="0"/>
                <a:sym typeface="Symbol" pitchFamily="18" charset="2"/>
              </a:rPr>
              <a:t>   		-</a:t>
            </a:r>
            <a:r>
              <a:rPr lang="de-DE" sz="2000" b="1" dirty="0">
                <a:solidFill>
                  <a:srgbClr val="000000"/>
                </a:solidFill>
                <a:latin typeface="Arial" charset="0"/>
                <a:cs typeface="Times New Roman" pitchFamily="18" charset="0"/>
                <a:sym typeface="Symbol" pitchFamily="18" charset="2"/>
              </a:rPr>
              <a:t> </a:t>
            </a:r>
            <a:r>
              <a:rPr lang="de-DE" sz="2000" dirty="0">
                <a:latin typeface="Arial" charset="0"/>
                <a:cs typeface="Arial" charset="0"/>
                <a:sym typeface="Symbol" pitchFamily="18" charset="2"/>
              </a:rPr>
              <a:t>β</a:t>
            </a:r>
            <a:r>
              <a:rPr lang="de-DE" sz="2000" dirty="0">
                <a:solidFill>
                  <a:srgbClr val="000000"/>
                </a:solidFill>
                <a:latin typeface="Arial" charset="0"/>
                <a:cs typeface="Times New Roman" pitchFamily="18" charset="0"/>
                <a:sym typeface="Symbol" pitchFamily="18" charset="2"/>
              </a:rPr>
              <a:t>-</a:t>
            </a:r>
            <a:r>
              <a:rPr lang="de-DE" sz="2000" dirty="0" err="1">
                <a:solidFill>
                  <a:srgbClr val="000000"/>
                </a:solidFill>
                <a:latin typeface="Arial" charset="0"/>
                <a:cs typeface="Times New Roman" pitchFamily="18" charset="0"/>
                <a:sym typeface="Symbol" pitchFamily="18" charset="2"/>
              </a:rPr>
              <a:t>keto</a:t>
            </a:r>
            <a:r>
              <a:rPr lang="de-DE" sz="2000" dirty="0">
                <a:solidFill>
                  <a:srgbClr val="000000"/>
                </a:solidFill>
                <a:latin typeface="Arial" charset="0"/>
                <a:cs typeface="Times New Roman" pitchFamily="18" charset="0"/>
                <a:sym typeface="Symbol" pitchFamily="18" charset="2"/>
              </a:rPr>
              <a:t>-ester</a:t>
            </a:r>
            <a:r>
              <a:rPr lang="de-AT" sz="2000" dirty="0">
                <a:latin typeface="Arial" charset="0"/>
                <a:sym typeface="Symbol" pitchFamily="18" charset="2"/>
              </a:rPr>
              <a:t> </a:t>
            </a:r>
          </a:p>
          <a:p>
            <a:pPr>
              <a:spcBef>
                <a:spcPct val="20000"/>
              </a:spcBef>
              <a:spcAft>
                <a:spcPts val="600"/>
              </a:spcAft>
              <a:buClr>
                <a:schemeClr val="accent2"/>
              </a:buClr>
            </a:pPr>
            <a:r>
              <a:rPr lang="de-AT" sz="2000" dirty="0">
                <a:latin typeface="Arial" charset="0"/>
                <a:sym typeface="Symbol" pitchFamily="18" charset="2"/>
              </a:rPr>
              <a:t>   		- </a:t>
            </a:r>
            <a:r>
              <a:rPr lang="de-AT" sz="2000" i="1" dirty="0" err="1">
                <a:latin typeface="Arial" charset="0"/>
                <a:sym typeface="Symbol" pitchFamily="18" charset="2"/>
              </a:rPr>
              <a:t>ortho</a:t>
            </a:r>
            <a:r>
              <a:rPr lang="de-AT" sz="2000" dirty="0">
                <a:latin typeface="Arial" charset="0"/>
                <a:sym typeface="Symbol" pitchFamily="18" charset="2"/>
              </a:rPr>
              <a:t>-halo-</a:t>
            </a:r>
            <a:r>
              <a:rPr lang="de-AT" sz="2000" dirty="0" err="1">
                <a:latin typeface="Arial" charset="0"/>
                <a:sym typeface="Symbol" pitchFamily="18" charset="2"/>
              </a:rPr>
              <a:t>acetophenone</a:t>
            </a:r>
            <a:endParaRPr lang="de-AT" sz="2000" dirty="0">
              <a:latin typeface="Arial" charset="0"/>
              <a:sym typeface="Symbol" pitchFamily="18" charset="2"/>
            </a:endParaRPr>
          </a:p>
          <a:p>
            <a:pPr>
              <a:spcBef>
                <a:spcPct val="20000"/>
              </a:spcBef>
              <a:buClr>
                <a:schemeClr val="accent2"/>
              </a:buClr>
            </a:pPr>
            <a:endParaRPr lang="de-AT" sz="2000" dirty="0">
              <a:latin typeface="Arial" charset="0"/>
              <a:sym typeface="Symbol" pitchFamily="18" charset="2"/>
            </a:endParaRPr>
          </a:p>
          <a:p>
            <a:pPr>
              <a:spcBef>
                <a:spcPct val="20000"/>
              </a:spcBef>
              <a:buClr>
                <a:schemeClr val="accent2"/>
              </a:buClr>
            </a:pPr>
            <a:endParaRPr lang="en-GB" sz="2000" dirty="0">
              <a:latin typeface="Arial" charset="0"/>
              <a:sym typeface="Symbol" pitchFamily="18" charset="2"/>
            </a:endParaRPr>
          </a:p>
        </p:txBody>
      </p:sp>
      <p:grpSp>
        <p:nvGrpSpPr>
          <p:cNvPr id="42" name="Gruppieren 41"/>
          <p:cNvGrpSpPr>
            <a:grpSpLocks/>
          </p:cNvGrpSpPr>
          <p:nvPr/>
        </p:nvGrpSpPr>
        <p:grpSpPr bwMode="auto">
          <a:xfrm>
            <a:off x="2478088" y="2636838"/>
            <a:ext cx="5046662" cy="1779587"/>
            <a:chOff x="2915816" y="2724894"/>
            <a:chExt cx="5047371" cy="1778473"/>
          </a:xfrm>
        </p:grpSpPr>
        <p:sp>
          <p:nvSpPr>
            <p:cNvPr id="29706" name="Rectangle 26"/>
            <p:cNvSpPr>
              <a:spLocks noChangeArrowheads="1"/>
            </p:cNvSpPr>
            <p:nvPr/>
          </p:nvSpPr>
          <p:spPr bwMode="auto">
            <a:xfrm>
              <a:off x="2915816" y="2724894"/>
              <a:ext cx="3214688" cy="357188"/>
            </a:xfrm>
            <a:prstGeom prst="rect">
              <a:avLst/>
            </a:prstGeom>
            <a:noFill/>
            <a:ln w="28575">
              <a:solidFill>
                <a:srgbClr val="2DA5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9707" name="Rectangle 26"/>
            <p:cNvSpPr>
              <a:spLocks noChangeArrowheads="1"/>
            </p:cNvSpPr>
            <p:nvPr/>
          </p:nvSpPr>
          <p:spPr bwMode="auto">
            <a:xfrm>
              <a:off x="6655955" y="3084713"/>
              <a:ext cx="1307232" cy="1418654"/>
            </a:xfrm>
            <a:prstGeom prst="rect">
              <a:avLst/>
            </a:prstGeom>
            <a:noFill/>
            <a:ln w="28575">
              <a:solidFill>
                <a:srgbClr val="2DA5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29705"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20/27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685800"/>
            <a:ext cx="9144000" cy="304800"/>
            <a:chOff x="0" y="1056"/>
            <a:chExt cx="5760" cy="608"/>
          </a:xfrm>
        </p:grpSpPr>
        <p:sp>
          <p:nvSpPr>
            <p:cNvPr id="33801"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3802"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3803"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04"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05"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06"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07"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08"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09"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10"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11"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12"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813"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33795"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7"/>
          <p:cNvSpPr txBox="1">
            <a:spLocks noChangeArrowheads="1"/>
          </p:cNvSpPr>
          <p:nvPr/>
        </p:nvSpPr>
        <p:spPr bwMode="auto">
          <a:xfrm>
            <a:off x="17145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b="1">
                <a:latin typeface="Arial" charset="0"/>
                <a:cs typeface="Times New Roman" pitchFamily="18" charset="0"/>
              </a:rPr>
              <a:t>Molekular Docking of an Acetophenone</a:t>
            </a:r>
          </a:p>
        </p:txBody>
      </p:sp>
      <p:pic>
        <p:nvPicPr>
          <p:cNvPr id="43" name="Picture 21" descr="C:\Daten Lothar\Institute\Publikationen\Pub-A_CtXR_Bindungspaper\Figure_7\Bild6Y_neu.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781300"/>
            <a:ext cx="74422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2" descr="C:\Daten Lothar\Institute\Publikationen\Pub-A_CtXR_Bindungspaper\Figure_6\Figure_6.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1484313"/>
            <a:ext cx="44767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hteck 44"/>
          <p:cNvSpPr>
            <a:spLocks noChangeArrowheads="1"/>
          </p:cNvSpPr>
          <p:nvPr/>
        </p:nvSpPr>
        <p:spPr bwMode="auto">
          <a:xfrm>
            <a:off x="5778500" y="3213100"/>
            <a:ext cx="1314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4400" b="1">
                <a:solidFill>
                  <a:schemeClr val="bg1"/>
                </a:solidFill>
                <a:latin typeface="Arial" charset="0"/>
                <a:cs typeface="Times New Roman" pitchFamily="18" charset="0"/>
              </a:rPr>
              <a:t>?</a:t>
            </a:r>
            <a:endParaRPr lang="de-AT" sz="14400">
              <a:solidFill>
                <a:schemeClr val="bg1"/>
              </a:solidFill>
            </a:endParaRPr>
          </a:p>
        </p:txBody>
      </p:sp>
      <p:sp>
        <p:nvSpPr>
          <p:cNvPr id="33800"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21/27</a:t>
            </a:r>
            <a:endParaRPr lang="en-US" sz="1600" dirty="0">
              <a:latin typeface="Arial" charset="0"/>
            </a:endParaRPr>
          </a:p>
        </p:txBody>
      </p:sp>
      <p:sp>
        <p:nvSpPr>
          <p:cNvPr id="22" name="Rectangle 20"/>
          <p:cNvSpPr>
            <a:spLocks noChangeArrowheads="1"/>
          </p:cNvSpPr>
          <p:nvPr/>
        </p:nvSpPr>
        <p:spPr bwMode="auto">
          <a:xfrm>
            <a:off x="0" y="6550025"/>
            <a:ext cx="748347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de-DE" sz="1400" dirty="0" smtClean="0">
                <a:latin typeface="Arial" charset="0"/>
              </a:rPr>
              <a:t>Vogl, Brecker.</a:t>
            </a:r>
            <a:r>
              <a:rPr lang="de-DE" sz="1400" dirty="0" smtClean="0">
                <a:latin typeface="Arial" charset="0"/>
                <a:cs typeface="Arial" charset="0"/>
              </a:rPr>
              <a:t> </a:t>
            </a:r>
            <a:r>
              <a:rPr lang="en-US" sz="1400" i="1" dirty="0">
                <a:latin typeface="Arial" charset="0"/>
                <a:cs typeface="Arial" charset="0"/>
              </a:rPr>
              <a:t>RSC Adv.</a:t>
            </a:r>
            <a:r>
              <a:rPr lang="en-US" sz="1400" dirty="0">
                <a:latin typeface="Arial" charset="0"/>
                <a:cs typeface="Arial" charset="0"/>
              </a:rPr>
              <a:t> </a:t>
            </a:r>
            <a:r>
              <a:rPr lang="en-US" sz="1400" b="1" dirty="0">
                <a:latin typeface="Arial" charset="0"/>
                <a:cs typeface="Arial" charset="0"/>
              </a:rPr>
              <a:t>2013</a:t>
            </a:r>
            <a:r>
              <a:rPr lang="en-US" sz="1400" dirty="0">
                <a:latin typeface="Arial" charset="0"/>
                <a:cs typeface="Arial" charset="0"/>
              </a:rPr>
              <a:t>, </a:t>
            </a:r>
            <a:r>
              <a:rPr lang="en-US" sz="1400" i="1" dirty="0">
                <a:latin typeface="Arial" charset="0"/>
                <a:cs typeface="Arial" charset="0"/>
              </a:rPr>
              <a:t>3</a:t>
            </a:r>
            <a:r>
              <a:rPr lang="en-US" sz="1400" dirty="0">
                <a:latin typeface="Arial" charset="0"/>
                <a:cs typeface="Arial" charset="0"/>
              </a:rPr>
              <a:t>, </a:t>
            </a:r>
            <a:r>
              <a:rPr lang="en-US" sz="1400" dirty="0" smtClean="0">
                <a:latin typeface="Arial" charset="0"/>
                <a:cs typeface="Arial" charset="0"/>
              </a:rPr>
              <a:t>25997.</a:t>
            </a:r>
            <a:endParaRPr lang="de-DE" sz="14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685800"/>
            <a:ext cx="9144000" cy="304800"/>
            <a:chOff x="0" y="1056"/>
            <a:chExt cx="5760" cy="608"/>
          </a:xfrm>
        </p:grpSpPr>
        <p:sp>
          <p:nvSpPr>
            <p:cNvPr id="34828"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9"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0"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1"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2"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3"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4"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5"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6"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7"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8"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9"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0"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34819"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7"/>
          <p:cNvSpPr txBox="1">
            <a:spLocks noChangeArrowheads="1"/>
          </p:cNvSpPr>
          <p:nvPr/>
        </p:nvSpPr>
        <p:spPr bwMode="auto">
          <a:xfrm>
            <a:off x="17145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Arial" charset="0"/>
                <a:cs typeface="Arial" charset="0"/>
              </a:rPr>
              <a:t>Applications in Synthesis of Drugs</a:t>
            </a:r>
            <a:endParaRPr lang="en-US" b="1">
              <a:latin typeface="Arial" charset="0"/>
              <a:cs typeface="Times New Roman" pitchFamily="18" charset="0"/>
            </a:endParaRPr>
          </a:p>
        </p:txBody>
      </p:sp>
      <p:sp>
        <p:nvSpPr>
          <p:cNvPr id="34821" name="Text Box 74"/>
          <p:cNvSpPr txBox="1">
            <a:spLocks noChangeArrowheads="1"/>
          </p:cNvSpPr>
          <p:nvPr/>
        </p:nvSpPr>
        <p:spPr bwMode="auto">
          <a:xfrm>
            <a:off x="214313" y="1071563"/>
            <a:ext cx="842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US" sz="2000">
                <a:latin typeface="Arial" charset="0"/>
                <a:sym typeface="Symbol" pitchFamily="18" charset="2"/>
              </a:rPr>
              <a:t>2-Chlor-acetophenone as substrate for PLK-1 inhibitor (cancer therapy)</a:t>
            </a:r>
          </a:p>
        </p:txBody>
      </p:sp>
      <p:sp>
        <p:nvSpPr>
          <p:cNvPr id="38" name="Text Box 74"/>
          <p:cNvSpPr txBox="1">
            <a:spLocks noChangeArrowheads="1"/>
          </p:cNvSpPr>
          <p:nvPr/>
        </p:nvSpPr>
        <p:spPr bwMode="auto">
          <a:xfrm>
            <a:off x="214312" y="3571875"/>
            <a:ext cx="8472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US" sz="2000" dirty="0" err="1">
                <a:latin typeface="Arial" charset="0"/>
                <a:sym typeface="Symbol" pitchFamily="18" charset="2"/>
              </a:rPr>
              <a:t>Propiophenone</a:t>
            </a:r>
            <a:r>
              <a:rPr lang="en-US" sz="2000" dirty="0">
                <a:latin typeface="Arial" charset="0"/>
                <a:sym typeface="Symbol" pitchFamily="18" charset="2"/>
              </a:rPr>
              <a:t> as substrate for </a:t>
            </a:r>
            <a:r>
              <a:rPr lang="en-US" sz="2000" dirty="0" err="1">
                <a:latin typeface="Arial" charset="0"/>
                <a:sym typeface="Symbol" pitchFamily="18" charset="2"/>
              </a:rPr>
              <a:t>oxetines</a:t>
            </a:r>
            <a:r>
              <a:rPr lang="en-US" sz="2000" dirty="0">
                <a:latin typeface="Arial" charset="0"/>
                <a:sym typeface="Symbol" pitchFamily="18" charset="2"/>
              </a:rPr>
              <a:t> (</a:t>
            </a:r>
            <a:r>
              <a:rPr lang="en-US" sz="2000" dirty="0" err="1">
                <a:latin typeface="Arial" charset="0"/>
                <a:sym typeface="Symbol" pitchFamily="18" charset="2"/>
              </a:rPr>
              <a:t>antidepressent</a:t>
            </a:r>
            <a:r>
              <a:rPr lang="en-US" sz="2000" dirty="0">
                <a:latin typeface="Arial" charset="0"/>
                <a:sym typeface="Symbol" pitchFamily="18" charset="2"/>
              </a:rPr>
              <a:t> </a:t>
            </a:r>
            <a:r>
              <a:rPr lang="en-US" sz="2000" dirty="0" smtClean="0">
                <a:latin typeface="Arial" charset="0"/>
                <a:sym typeface="Symbol" pitchFamily="18" charset="2"/>
              </a:rPr>
              <a:t>drug)</a:t>
            </a:r>
            <a:endParaRPr lang="en-US" sz="2000" dirty="0">
              <a:latin typeface="Arial" charset="0"/>
              <a:sym typeface="Symbol" pitchFamily="18" charset="2"/>
            </a:endParaRPr>
          </a:p>
        </p:txBody>
      </p:sp>
      <p:sp>
        <p:nvSpPr>
          <p:cNvPr id="34823" name="Rechteck 19"/>
          <p:cNvSpPr>
            <a:spLocks noChangeArrowheads="1"/>
          </p:cNvSpPr>
          <p:nvPr/>
        </p:nvSpPr>
        <p:spPr bwMode="auto">
          <a:xfrm>
            <a:off x="0" y="6146800"/>
            <a:ext cx="5643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Arial" charset="0"/>
                <a:cs typeface="Arial" charset="0"/>
              </a:rPr>
              <a:t>Kratzer et al. </a:t>
            </a:r>
            <a:r>
              <a:rPr lang="en-US" sz="1400" i="1">
                <a:latin typeface="Arial" charset="0"/>
                <a:cs typeface="Arial" charset="0"/>
              </a:rPr>
              <a:t>Biotechnol. Bioeng.</a:t>
            </a:r>
            <a:r>
              <a:rPr lang="en-US" sz="1400">
                <a:latin typeface="Arial" charset="0"/>
                <a:cs typeface="Arial" charset="0"/>
              </a:rPr>
              <a:t> </a:t>
            </a:r>
            <a:r>
              <a:rPr lang="en-US" sz="1400" b="1">
                <a:latin typeface="Arial" charset="0"/>
                <a:cs typeface="Arial" charset="0"/>
              </a:rPr>
              <a:t>2011</a:t>
            </a:r>
            <a:r>
              <a:rPr lang="en-US" sz="1400">
                <a:latin typeface="Arial" charset="0"/>
                <a:cs typeface="Arial" charset="0"/>
              </a:rPr>
              <a:t>, </a:t>
            </a:r>
            <a:r>
              <a:rPr lang="en-US" sz="1400" i="1">
                <a:latin typeface="Arial" charset="0"/>
                <a:cs typeface="Arial" charset="0"/>
              </a:rPr>
              <a:t>108</a:t>
            </a:r>
            <a:r>
              <a:rPr lang="en-US" sz="1400">
                <a:latin typeface="Arial" charset="0"/>
                <a:cs typeface="Arial" charset="0"/>
              </a:rPr>
              <a:t>, 797.</a:t>
            </a:r>
            <a:r>
              <a:rPr lang="de-DE" sz="1400">
                <a:latin typeface="Arial" charset="0"/>
              </a:rPr>
              <a:t> </a:t>
            </a:r>
          </a:p>
          <a:p>
            <a:r>
              <a:rPr lang="de-DE" sz="1400">
                <a:latin typeface="Arial" charset="0"/>
              </a:rPr>
              <a:t>Vogl et al. </a:t>
            </a:r>
            <a:r>
              <a:rPr lang="de-DE" sz="1400" i="1">
                <a:latin typeface="Arial" charset="0"/>
              </a:rPr>
              <a:t>Org. Biomol. Chem.</a:t>
            </a:r>
            <a:r>
              <a:rPr lang="de-AT" sz="1400" i="1">
                <a:latin typeface="Arial" charset="0"/>
              </a:rPr>
              <a:t> </a:t>
            </a:r>
            <a:r>
              <a:rPr lang="de-AT" sz="1400" b="1">
                <a:latin typeface="Arial" charset="0"/>
              </a:rPr>
              <a:t>2011</a:t>
            </a:r>
            <a:r>
              <a:rPr lang="de-AT" sz="1400">
                <a:latin typeface="Arial" charset="0"/>
              </a:rPr>
              <a:t>,</a:t>
            </a:r>
            <a:r>
              <a:rPr lang="de-AT" sz="1400" i="1">
                <a:latin typeface="Arial" charset="0"/>
              </a:rPr>
              <a:t> 9</a:t>
            </a:r>
            <a:r>
              <a:rPr lang="de-AT" sz="1400">
                <a:latin typeface="Arial" charset="0"/>
              </a:rPr>
              <a:t>, 5863</a:t>
            </a:r>
            <a:r>
              <a:rPr lang="de-DE" sz="1400">
                <a:latin typeface="Arial" charset="0"/>
              </a:rPr>
              <a:t>.</a:t>
            </a:r>
            <a:r>
              <a:rPr lang="en-US" sz="1400">
                <a:latin typeface="Arial" charset="0"/>
                <a:cs typeface="Arial" charset="0"/>
              </a:rPr>
              <a:t> </a:t>
            </a:r>
          </a:p>
          <a:p>
            <a:r>
              <a:rPr lang="en-US" sz="1400">
                <a:latin typeface="Arial" charset="0"/>
                <a:cs typeface="Arial" charset="0"/>
              </a:rPr>
              <a:t>PLK-1 Hemmer: Sato et al. </a:t>
            </a:r>
            <a:r>
              <a:rPr lang="en-US" sz="1400" i="1">
                <a:latin typeface="Arial" charset="0"/>
                <a:cs typeface="Arial" charset="0"/>
              </a:rPr>
              <a:t>Bioorg. Med. Chem. Lett.</a:t>
            </a:r>
            <a:r>
              <a:rPr lang="en-US" sz="1400">
                <a:latin typeface="Arial" charset="0"/>
                <a:cs typeface="Arial" charset="0"/>
              </a:rPr>
              <a:t> </a:t>
            </a:r>
            <a:r>
              <a:rPr lang="en-US" sz="1400" b="1">
                <a:latin typeface="Arial" charset="0"/>
                <a:cs typeface="Arial" charset="0"/>
              </a:rPr>
              <a:t>2009</a:t>
            </a:r>
            <a:r>
              <a:rPr lang="en-US" sz="1400">
                <a:latin typeface="Arial" charset="0"/>
                <a:cs typeface="Arial" charset="0"/>
              </a:rPr>
              <a:t>, </a:t>
            </a:r>
            <a:r>
              <a:rPr lang="en-US" sz="1400" i="1">
                <a:latin typeface="Arial" charset="0"/>
                <a:cs typeface="Arial" charset="0"/>
              </a:rPr>
              <a:t>19</a:t>
            </a:r>
            <a:r>
              <a:rPr lang="en-US" sz="1400">
                <a:latin typeface="Arial" charset="0"/>
                <a:cs typeface="Arial" charset="0"/>
              </a:rPr>
              <a:t>, 4673.</a:t>
            </a:r>
          </a:p>
        </p:txBody>
      </p:sp>
      <p:pic>
        <p:nvPicPr>
          <p:cNvPr id="34824" name="Picture 2" descr="C:\Dokumente und Einstellungen\Daten Lothar\Institute\Vorträge\V34_Linz_BioorganischeChemie_2011\Bilder\Grafik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785938"/>
            <a:ext cx="63865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hteck 40"/>
          <p:cNvSpPr/>
          <p:nvPr/>
        </p:nvSpPr>
        <p:spPr bwMode="auto">
          <a:xfrm>
            <a:off x="214313" y="3429000"/>
            <a:ext cx="8715375" cy="257175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 name="Picture 6" descr="C:\Dokumente und Einstellungen\Daten Lothar\Institute\Vorträge\V34_Linz_BioorganischeChemie_2011\Bilder\YYYYYYYYYYY.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4357688"/>
            <a:ext cx="57356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22/27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685800"/>
            <a:ext cx="9144000" cy="304800"/>
            <a:chOff x="0" y="1056"/>
            <a:chExt cx="5760" cy="608"/>
          </a:xfrm>
        </p:grpSpPr>
        <p:sp>
          <p:nvSpPr>
            <p:cNvPr id="3"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4"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5"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6"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7"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8"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9"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10"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11"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12"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13"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14"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sp>
          <p:nvSpPr>
            <p:cNvPr id="15"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a:p>
          </p:txBody>
        </p:sp>
      </p:grpSp>
      <p:pic>
        <p:nvPicPr>
          <p:cNvPr id="16"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17145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US" altLang="de-DE" b="1">
                <a:latin typeface="Arial" charset="0"/>
                <a:sym typeface="Symbol" pitchFamily="18" charset="2"/>
              </a:rPr>
              <a:t>Oxetines (Antidepressent Drugs)</a:t>
            </a:r>
          </a:p>
        </p:txBody>
      </p:sp>
      <p:pic>
        <p:nvPicPr>
          <p:cNvPr id="18" name="Picture 2" descr="C:\Dokumente und Einstellungen\Daten Lothar\Institute\Vorträge\V34_Linz_BioorganischeChemie_2011\Bilder\yxcv222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571625"/>
            <a:ext cx="63881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4"/>
          <p:cNvSpPr txBox="1">
            <a:spLocks noChangeArrowheads="1"/>
          </p:cNvSpPr>
          <p:nvPr/>
        </p:nvSpPr>
        <p:spPr bwMode="auto">
          <a:xfrm>
            <a:off x="1714500" y="1071563"/>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US" altLang="de-DE" sz="2000">
                <a:latin typeface="Arial" charset="0"/>
                <a:sym typeface="Symbol" pitchFamily="18" charset="2"/>
              </a:rPr>
              <a:t>Fluoxetin                   Nisoxetin               Tomoxetin</a:t>
            </a:r>
          </a:p>
        </p:txBody>
      </p:sp>
      <p:sp>
        <p:nvSpPr>
          <p:cNvPr id="20" name="Text Box 74"/>
          <p:cNvSpPr txBox="1">
            <a:spLocks noChangeArrowheads="1"/>
          </p:cNvSpPr>
          <p:nvPr/>
        </p:nvSpPr>
        <p:spPr bwMode="auto">
          <a:xfrm>
            <a:off x="1071563" y="3857625"/>
            <a:ext cx="7858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Clr>
                <a:schemeClr val="accent2"/>
              </a:buClr>
            </a:pPr>
            <a:r>
              <a:rPr lang="en-US" altLang="de-DE" sz="2000" dirty="0">
                <a:latin typeface="Arial" charset="0"/>
                <a:sym typeface="Symbol" pitchFamily="18" charset="2"/>
              </a:rPr>
              <a:t>- Worldwide use as </a:t>
            </a:r>
            <a:r>
              <a:rPr lang="en-US" altLang="de-DE" sz="2000" dirty="0" err="1">
                <a:latin typeface="Arial" charset="0"/>
                <a:sym typeface="Symbol" pitchFamily="18" charset="2"/>
              </a:rPr>
              <a:t>antidepressent</a:t>
            </a:r>
            <a:r>
              <a:rPr lang="en-US" altLang="de-DE" sz="2000" dirty="0">
                <a:latin typeface="Arial" charset="0"/>
                <a:sym typeface="Symbol" pitchFamily="18" charset="2"/>
              </a:rPr>
              <a:t> drug </a:t>
            </a:r>
          </a:p>
          <a:p>
            <a:pPr>
              <a:spcBef>
                <a:spcPts val="1200"/>
              </a:spcBef>
              <a:buClr>
                <a:schemeClr val="accent2"/>
              </a:buClr>
            </a:pPr>
            <a:r>
              <a:rPr lang="en-US" altLang="de-DE" sz="2000" dirty="0">
                <a:latin typeface="Arial" charset="0"/>
                <a:sym typeface="Symbol" pitchFamily="18" charset="2"/>
              </a:rPr>
              <a:t>- Sales volume in the billion-dollar region</a:t>
            </a:r>
          </a:p>
          <a:p>
            <a:pPr>
              <a:spcBef>
                <a:spcPts val="1200"/>
              </a:spcBef>
              <a:buClr>
                <a:schemeClr val="accent2"/>
              </a:buClr>
            </a:pPr>
            <a:r>
              <a:rPr lang="en-US" altLang="de-DE" sz="2000" dirty="0">
                <a:latin typeface="Arial" charset="0"/>
                <a:sym typeface="Symbol" pitchFamily="18" charset="2"/>
              </a:rPr>
              <a:t>- Application as racemic mixtures</a:t>
            </a:r>
          </a:p>
          <a:p>
            <a:pPr>
              <a:spcBef>
                <a:spcPts val="1200"/>
              </a:spcBef>
              <a:buClr>
                <a:schemeClr val="accent2"/>
              </a:buClr>
            </a:pPr>
            <a:r>
              <a:rPr lang="en-US" altLang="de-DE" sz="2000" dirty="0">
                <a:latin typeface="Arial" charset="0"/>
                <a:sym typeface="Symbol" pitchFamily="18" charset="2"/>
              </a:rPr>
              <a:t>- Side effects lead to intensive critique</a:t>
            </a:r>
          </a:p>
          <a:p>
            <a:pPr>
              <a:spcBef>
                <a:spcPct val="20000"/>
              </a:spcBef>
              <a:buClr>
                <a:schemeClr val="accent2"/>
              </a:buClr>
            </a:pPr>
            <a:endParaRPr lang="en-US" altLang="de-DE" sz="2000" dirty="0">
              <a:latin typeface="Arial" charset="0"/>
              <a:sym typeface="Symbol" pitchFamily="18" charset="2"/>
            </a:endParaRPr>
          </a:p>
          <a:p>
            <a:pPr>
              <a:spcBef>
                <a:spcPct val="20000"/>
              </a:spcBef>
              <a:buClr>
                <a:schemeClr val="accent2"/>
              </a:buClr>
            </a:pPr>
            <a:r>
              <a:rPr lang="en-US" altLang="de-DE" sz="2000" dirty="0">
                <a:latin typeface="Arial" charset="0"/>
                <a:sym typeface="Wingdings" pitchFamily="2" charset="2"/>
              </a:rPr>
              <a:t> </a:t>
            </a:r>
            <a:r>
              <a:rPr lang="en-US" altLang="de-DE" sz="2000" dirty="0" err="1">
                <a:latin typeface="Arial" charset="0"/>
                <a:sym typeface="Wingdings" pitchFamily="2" charset="2"/>
              </a:rPr>
              <a:t>Enantiomerical</a:t>
            </a:r>
            <a:r>
              <a:rPr lang="en-US" altLang="de-DE" sz="2000" dirty="0">
                <a:latin typeface="Arial" charset="0"/>
                <a:sym typeface="Wingdings" pitchFamily="2" charset="2"/>
              </a:rPr>
              <a:t> pure synthesis using </a:t>
            </a:r>
            <a:r>
              <a:rPr lang="en-US" altLang="de-DE" sz="2000" i="1" dirty="0" err="1">
                <a:latin typeface="Arial" charset="0"/>
                <a:sym typeface="Wingdings" pitchFamily="2" charset="2"/>
              </a:rPr>
              <a:t>Ct</a:t>
            </a:r>
            <a:r>
              <a:rPr lang="en-US" altLang="de-DE" sz="2000" dirty="0" err="1">
                <a:latin typeface="Arial" charset="0"/>
                <a:sym typeface="Wingdings" pitchFamily="2" charset="2"/>
              </a:rPr>
              <a:t>XR</a:t>
            </a:r>
            <a:endParaRPr lang="en-US" altLang="de-DE" sz="2000" dirty="0">
              <a:latin typeface="Arial" charset="0"/>
              <a:sym typeface="Symbol" pitchFamily="18" charset="2"/>
            </a:endParaRPr>
          </a:p>
        </p:txBody>
      </p:sp>
      <p:sp>
        <p:nvSpPr>
          <p:cNvPr id="21" name="Text Box 74"/>
          <p:cNvSpPr txBox="1">
            <a:spLocks noChangeArrowheads="1"/>
          </p:cNvSpPr>
          <p:nvPr/>
        </p:nvSpPr>
        <p:spPr bwMode="auto">
          <a:xfrm>
            <a:off x="1785938" y="2957513"/>
            <a:ext cx="1214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US" altLang="de-DE" sz="2000">
                <a:latin typeface="Arial" charset="0"/>
                <a:sym typeface="Symbol" pitchFamily="18" charset="2"/>
              </a:rPr>
              <a:t>„Prozac“</a:t>
            </a:r>
          </a:p>
        </p:txBody>
      </p:sp>
      <p:sp>
        <p:nvSpPr>
          <p:cNvPr id="22"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AT" altLang="de-DE" sz="1600" dirty="0" smtClean="0">
                <a:latin typeface="Arial" charset="0"/>
              </a:rPr>
              <a:t>23/27</a:t>
            </a:r>
            <a:endParaRPr lang="de-AT" altLang="de-DE" sz="1600" dirty="0">
              <a:latin typeface="Arial" charset="0"/>
            </a:endParaRPr>
          </a:p>
        </p:txBody>
      </p:sp>
    </p:spTree>
    <p:extLst>
      <p:ext uri="{BB962C8B-B14F-4D97-AF65-F5344CB8AC3E}">
        <p14:creationId xmlns:p14="http://schemas.microsoft.com/office/powerpoint/2010/main" val="2457631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C:\Dokumente und Einstellungen\Daten Lothar\Institute\Vorträge\V34_Linz_BioorganischeChemie_2011\Bilder\Grafik2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1143000"/>
            <a:ext cx="85613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C:\Dokumente und Einstellungen\Daten Lothar\Institute\Vorträge\V34_Linz_BioorganischeChemie_2011\Bilder\Grafik2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143000"/>
            <a:ext cx="85613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C:\Dokumente und Einstellungen\Daten Lothar\Institute\Vorträge\V34_Linz_BioorganischeChemie_2011\Bilder\Grafik2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1143000"/>
            <a:ext cx="85613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C:\Dokumente und Einstellungen\Daten Lothar\Institute\Vorträge\V34_Linz_BioorganischeChemie_2011\Bilder\Grafik23.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1143000"/>
            <a:ext cx="85613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Dokumente und Einstellungen\Daten Lothar\Institute\Vorträge\V34_Linz_BioorganischeChemie_2011\Bilder\Grafik24.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50" y="1143000"/>
            <a:ext cx="85613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Dokumente und Einstellungen\Daten Lothar\Institute\Vorträge\V34_Linz_BioorganischeChemie_2011\Bilder\Grafik25.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750" y="1143000"/>
            <a:ext cx="85613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
          <p:cNvGrpSpPr>
            <a:grpSpLocks/>
          </p:cNvGrpSpPr>
          <p:nvPr/>
        </p:nvGrpSpPr>
        <p:grpSpPr bwMode="auto">
          <a:xfrm>
            <a:off x="0" y="685800"/>
            <a:ext cx="9144000" cy="304800"/>
            <a:chOff x="0" y="1056"/>
            <a:chExt cx="5760" cy="608"/>
          </a:xfrm>
        </p:grpSpPr>
        <p:sp>
          <p:nvSpPr>
            <p:cNvPr id="9"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0"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1"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2"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3"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4"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5"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6"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7"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8"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19"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20"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21"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grpSp>
      <p:pic>
        <p:nvPicPr>
          <p:cNvPr id="22" name="Picture 16" descr="C:\Documents and Settings\Daten Lothar\Institute\Diverses\Logos\logo_farbe_300dpi_7,4cm.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7"/>
          <p:cNvSpPr txBox="1">
            <a:spLocks noChangeArrowheads="1"/>
          </p:cNvSpPr>
          <p:nvPr/>
        </p:nvSpPr>
        <p:spPr bwMode="auto">
          <a:xfrm>
            <a:off x="17145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pPr>
            <a:r>
              <a:rPr lang="en-US" altLang="de-DE" b="1">
                <a:latin typeface="Arial" charset="0"/>
                <a:sym typeface="Wingdings" pitchFamily="2" charset="2"/>
              </a:rPr>
              <a:t>Enantiomerical pure synthesis using </a:t>
            </a:r>
            <a:r>
              <a:rPr lang="en-US" altLang="de-DE" b="1" i="1">
                <a:latin typeface="Arial" charset="0"/>
                <a:sym typeface="Wingdings" pitchFamily="2" charset="2"/>
              </a:rPr>
              <a:t>Ct</a:t>
            </a:r>
            <a:r>
              <a:rPr lang="en-US" altLang="de-DE" b="1">
                <a:latin typeface="Arial" charset="0"/>
                <a:sym typeface="Wingdings" pitchFamily="2" charset="2"/>
              </a:rPr>
              <a:t>XR</a:t>
            </a:r>
            <a:endParaRPr lang="en-US" altLang="de-DE" b="1">
              <a:latin typeface="Arial" charset="0"/>
              <a:sym typeface="Symbol" pitchFamily="18" charset="2"/>
            </a:endParaRPr>
          </a:p>
        </p:txBody>
      </p:sp>
      <p:sp>
        <p:nvSpPr>
          <p:cNvPr id="24"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AT" altLang="de-DE" sz="1600" dirty="0" smtClean="0">
                <a:latin typeface="Arial" charset="0"/>
              </a:rPr>
              <a:t>24/27</a:t>
            </a:r>
            <a:endParaRPr lang="de-AT" altLang="de-DE" sz="1600" dirty="0">
              <a:latin typeface="Arial" charset="0"/>
            </a:endParaRPr>
          </a:p>
        </p:txBody>
      </p:sp>
    </p:spTree>
    <p:extLst>
      <p:ext uri="{BB962C8B-B14F-4D97-AF65-F5344CB8AC3E}">
        <p14:creationId xmlns:p14="http://schemas.microsoft.com/office/powerpoint/2010/main" val="22424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1"/>
          <p:cNvSpPr>
            <a:spLocks noChangeArrowheads="1"/>
          </p:cNvSpPr>
          <p:nvPr/>
        </p:nvSpPr>
        <p:spPr bwMode="auto">
          <a:xfrm>
            <a:off x="1143000" y="2857500"/>
            <a:ext cx="6929438" cy="2357438"/>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35843" name="Rectangle 82"/>
          <p:cNvSpPr>
            <a:spLocks noChangeArrowheads="1"/>
          </p:cNvSpPr>
          <p:nvPr/>
        </p:nvSpPr>
        <p:spPr bwMode="auto">
          <a:xfrm>
            <a:off x="1000125" y="2786063"/>
            <a:ext cx="7000875" cy="2286000"/>
          </a:xfrm>
          <a:prstGeom prst="rect">
            <a:avLst/>
          </a:prstGeom>
          <a:solidFill>
            <a:schemeClr val="bg1"/>
          </a:solidFill>
          <a:ln w="28575">
            <a:solidFill>
              <a:schemeClr val="tx1"/>
            </a:solidFill>
            <a:miter lim="800000"/>
            <a:headEnd/>
            <a:tailEnd/>
          </a:ln>
        </p:spPr>
        <p:txBody>
          <a:bodyPr wrap="none" anchor="ctr"/>
          <a:lstStyle/>
          <a:p>
            <a:endParaRPr lang="en-US"/>
          </a:p>
        </p:txBody>
      </p:sp>
      <p:grpSp>
        <p:nvGrpSpPr>
          <p:cNvPr id="35844" name="Group 2"/>
          <p:cNvGrpSpPr>
            <a:grpSpLocks/>
          </p:cNvGrpSpPr>
          <p:nvPr/>
        </p:nvGrpSpPr>
        <p:grpSpPr bwMode="auto">
          <a:xfrm>
            <a:off x="0" y="685800"/>
            <a:ext cx="9144000" cy="304800"/>
            <a:chOff x="0" y="1056"/>
            <a:chExt cx="5760" cy="608"/>
          </a:xfrm>
        </p:grpSpPr>
        <p:sp>
          <p:nvSpPr>
            <p:cNvPr id="35851"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2"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3"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4"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5"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6"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7"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8"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9"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0"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1"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2"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3"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35845"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17"/>
          <p:cNvSpPr txBox="1">
            <a:spLocks noChangeArrowheads="1"/>
          </p:cNvSpPr>
          <p:nvPr/>
        </p:nvSpPr>
        <p:spPr bwMode="auto">
          <a:xfrm>
            <a:off x="17145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Arial" charset="0"/>
                <a:sym typeface="Symbol" pitchFamily="18" charset="2"/>
              </a:rPr>
              <a:t>Patent application</a:t>
            </a:r>
            <a:endParaRPr lang="en-US" b="1">
              <a:latin typeface="Arial" charset="0"/>
              <a:cs typeface="Arial" charset="0"/>
            </a:endParaRPr>
          </a:p>
        </p:txBody>
      </p:sp>
      <p:pic>
        <p:nvPicPr>
          <p:cNvPr id="35847" name="Picture 2" descr="Grafi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857500"/>
            <a:ext cx="67310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74"/>
          <p:cNvSpPr txBox="1">
            <a:spLocks noChangeArrowheads="1"/>
          </p:cNvSpPr>
          <p:nvPr/>
        </p:nvSpPr>
        <p:spPr bwMode="auto">
          <a:xfrm>
            <a:off x="928688" y="1714500"/>
            <a:ext cx="728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ts val="1200"/>
              </a:spcBef>
              <a:buClr>
                <a:schemeClr val="accent2"/>
              </a:buClr>
            </a:pPr>
            <a:r>
              <a:rPr lang="en-US" sz="2000">
                <a:latin typeface="Arial" charset="0"/>
                <a:sym typeface="Symbol" pitchFamily="18" charset="2"/>
              </a:rPr>
              <a:t>Patent application and marketing since 2010</a:t>
            </a:r>
          </a:p>
        </p:txBody>
      </p:sp>
      <p:sp>
        <p:nvSpPr>
          <p:cNvPr id="35849" name="Rectangle 20"/>
          <p:cNvSpPr>
            <a:spLocks noChangeArrowheads="1"/>
          </p:cNvSpPr>
          <p:nvPr/>
        </p:nvSpPr>
        <p:spPr bwMode="auto">
          <a:xfrm>
            <a:off x="0" y="6550025"/>
            <a:ext cx="748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de-DE" sz="1400" dirty="0">
                <a:latin typeface="Arial" charset="0"/>
              </a:rPr>
              <a:t>Vogl et </a:t>
            </a:r>
            <a:r>
              <a:rPr lang="de-DE" sz="1400" dirty="0">
                <a:latin typeface="Arial" charset="0"/>
                <a:cs typeface="Arial" charset="0"/>
              </a:rPr>
              <a:t>al. </a:t>
            </a:r>
            <a:r>
              <a:rPr lang="de-DE" sz="1400" i="1" dirty="0" err="1">
                <a:latin typeface="Arial" charset="0"/>
                <a:cs typeface="Arial" charset="0"/>
              </a:rPr>
              <a:t>Chirality</a:t>
            </a:r>
            <a:r>
              <a:rPr lang="de-DE" sz="1400" dirty="0">
                <a:latin typeface="Arial" charset="0"/>
                <a:cs typeface="Arial" charset="0"/>
              </a:rPr>
              <a:t> </a:t>
            </a:r>
            <a:r>
              <a:rPr lang="de-DE" sz="1400" b="1" dirty="0">
                <a:latin typeface="Arial" charset="0"/>
                <a:cs typeface="Arial" charset="0"/>
              </a:rPr>
              <a:t>2012</a:t>
            </a:r>
            <a:r>
              <a:rPr lang="de-DE" sz="1400" dirty="0">
                <a:latin typeface="Arial" charset="0"/>
                <a:cs typeface="Arial" charset="0"/>
              </a:rPr>
              <a:t>, </a:t>
            </a:r>
            <a:r>
              <a:rPr lang="de-DE" sz="1400" i="1" dirty="0">
                <a:latin typeface="Arial" charset="0"/>
                <a:cs typeface="Arial" charset="0"/>
              </a:rPr>
              <a:t>24</a:t>
            </a:r>
            <a:r>
              <a:rPr lang="de-DE" sz="1400" dirty="0">
                <a:latin typeface="Arial" charset="0"/>
                <a:cs typeface="Arial" charset="0"/>
              </a:rPr>
              <a:t>, 847; </a:t>
            </a:r>
            <a:r>
              <a:rPr lang="de-DE" sz="1400" dirty="0" smtClean="0">
                <a:latin typeface="Arial" charset="0"/>
                <a:cs typeface="Arial" charset="0"/>
              </a:rPr>
              <a:t>     Brecker et al. EP </a:t>
            </a:r>
            <a:r>
              <a:rPr lang="de-DE" sz="1400" dirty="0">
                <a:latin typeface="Arial" charset="0"/>
                <a:cs typeface="Arial" charset="0"/>
              </a:rPr>
              <a:t>2348120 </a:t>
            </a:r>
            <a:r>
              <a:rPr lang="de-DE" sz="1400" dirty="0" smtClean="0">
                <a:latin typeface="Arial" charset="0"/>
                <a:cs typeface="Arial" charset="0"/>
              </a:rPr>
              <a:t>B1, </a:t>
            </a:r>
            <a:r>
              <a:rPr lang="en-US" sz="1400" b="1" dirty="0" smtClean="0">
                <a:latin typeface="Arial" charset="0"/>
                <a:cs typeface="Arial" charset="0"/>
              </a:rPr>
              <a:t>2014</a:t>
            </a:r>
            <a:r>
              <a:rPr lang="en-US" sz="1400" dirty="0" smtClean="0">
                <a:latin typeface="Arial" charset="0"/>
                <a:cs typeface="Arial" charset="0"/>
              </a:rPr>
              <a:t>, </a:t>
            </a:r>
            <a:r>
              <a:rPr lang="en-US" sz="1400" dirty="0">
                <a:latin typeface="Arial" charset="0"/>
                <a:cs typeface="Arial" charset="0"/>
              </a:rPr>
              <a:t>28 </a:t>
            </a:r>
            <a:r>
              <a:rPr lang="en-US" sz="1400" dirty="0" smtClean="0">
                <a:latin typeface="Arial" charset="0"/>
                <a:cs typeface="Arial" charset="0"/>
              </a:rPr>
              <a:t>pp.</a:t>
            </a:r>
            <a:endParaRPr lang="de-DE" sz="1400" dirty="0">
              <a:latin typeface="Arial" charset="0"/>
              <a:cs typeface="Arial" charset="0"/>
            </a:endParaRPr>
          </a:p>
        </p:txBody>
      </p:sp>
      <p:sp>
        <p:nvSpPr>
          <p:cNvPr id="35850"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25/27</a:t>
            </a:r>
            <a:endParaRPr lang="en-US" sz="1600" dirty="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7"/>
          <p:cNvGrpSpPr>
            <a:grpSpLocks/>
          </p:cNvGrpSpPr>
          <p:nvPr/>
        </p:nvGrpSpPr>
        <p:grpSpPr bwMode="auto">
          <a:xfrm>
            <a:off x="0" y="685800"/>
            <a:ext cx="9144000" cy="304800"/>
            <a:chOff x="0" y="1056"/>
            <a:chExt cx="5760" cy="608"/>
          </a:xfrm>
        </p:grpSpPr>
        <p:sp>
          <p:nvSpPr>
            <p:cNvPr id="36876" name="Rectangle 38"/>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6877" name="Rectangle 39"/>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6878" name="Rectangle 40"/>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79" name="Rectangle 41"/>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0" name="Rectangle 42"/>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1" name="Rectangle 43"/>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2" name="Rectangle 44"/>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3" name="Rectangle 45"/>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4" name="Rectangle 46"/>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5" name="Rectangle 47"/>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6" name="Rectangle 48"/>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7" name="Rectangle 49"/>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888" name="Rectangle 50"/>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36867" name="Picture 51"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3495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7"/>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Arial" charset="0"/>
                <a:cs typeface="Times New Roman" pitchFamily="18" charset="0"/>
              </a:rPr>
              <a:t>Acknowledegent</a:t>
            </a:r>
          </a:p>
        </p:txBody>
      </p:sp>
      <p:sp>
        <p:nvSpPr>
          <p:cNvPr id="36869" name="Text Box 21"/>
          <p:cNvSpPr txBox="1">
            <a:spLocks noChangeArrowheads="1"/>
          </p:cNvSpPr>
          <p:nvPr/>
        </p:nvSpPr>
        <p:spPr bwMode="auto">
          <a:xfrm>
            <a:off x="5462588" y="3159125"/>
            <a:ext cx="2252662"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400"/>
              </a:spcAft>
            </a:pPr>
            <a:r>
              <a:rPr lang="en-GB" sz="1800" dirty="0">
                <a:latin typeface="Arial" charset="0"/>
                <a:cs typeface="Times New Roman" pitchFamily="18" charset="0"/>
              </a:rPr>
              <a:t>B. </a:t>
            </a:r>
            <a:r>
              <a:rPr lang="en-GB" sz="1800" dirty="0" err="1">
                <a:latin typeface="Arial" charset="0"/>
                <a:cs typeface="Times New Roman" pitchFamily="18" charset="0"/>
              </a:rPr>
              <a:t>Nidetzky</a:t>
            </a:r>
            <a:endParaRPr lang="en-GB" sz="1800" dirty="0">
              <a:latin typeface="Arial" charset="0"/>
              <a:cs typeface="Times New Roman" pitchFamily="18" charset="0"/>
            </a:endParaRPr>
          </a:p>
          <a:p>
            <a:pPr>
              <a:spcAft>
                <a:spcPts val="400"/>
              </a:spcAft>
            </a:pPr>
            <a:r>
              <a:rPr lang="en-GB" sz="1800" dirty="0">
                <a:latin typeface="Arial" charset="0"/>
                <a:cs typeface="Times New Roman" pitchFamily="18" charset="0"/>
              </a:rPr>
              <a:t>R. </a:t>
            </a:r>
            <a:r>
              <a:rPr lang="en-GB" sz="1800" dirty="0" err="1">
                <a:latin typeface="Arial" charset="0"/>
                <a:cs typeface="Times New Roman" pitchFamily="18" charset="0"/>
              </a:rPr>
              <a:t>Kratzer</a:t>
            </a:r>
            <a:endParaRPr lang="en-GB" sz="1800" dirty="0">
              <a:latin typeface="Arial" charset="0"/>
              <a:cs typeface="Times New Roman" pitchFamily="18" charset="0"/>
            </a:endParaRPr>
          </a:p>
          <a:p>
            <a:pPr>
              <a:spcAft>
                <a:spcPts val="400"/>
              </a:spcAft>
            </a:pPr>
            <a:r>
              <a:rPr lang="en-US" sz="1800" dirty="0">
                <a:latin typeface="Arial" charset="0"/>
                <a:cs typeface="Times New Roman" pitchFamily="18" charset="0"/>
              </a:rPr>
              <a:t>C. </a:t>
            </a:r>
            <a:r>
              <a:rPr lang="en-US" sz="1800" dirty="0" err="1">
                <a:latin typeface="Arial" charset="0"/>
                <a:cs typeface="Times New Roman" pitchFamily="18" charset="0"/>
              </a:rPr>
              <a:t>Luley-Gödl</a:t>
            </a:r>
            <a:endParaRPr lang="en-US" sz="1800" dirty="0">
              <a:latin typeface="Arial" charset="0"/>
              <a:cs typeface="Times New Roman" pitchFamily="18" charset="0"/>
            </a:endParaRPr>
          </a:p>
          <a:p>
            <a:pPr>
              <a:spcAft>
                <a:spcPts val="400"/>
              </a:spcAft>
            </a:pPr>
            <a:r>
              <a:rPr lang="en-US" sz="1800" dirty="0">
                <a:latin typeface="Arial" charset="0"/>
                <a:cs typeface="Times New Roman" pitchFamily="18" charset="0"/>
              </a:rPr>
              <a:t>T. </a:t>
            </a:r>
            <a:r>
              <a:rPr lang="en-US" sz="1800" dirty="0" err="1">
                <a:latin typeface="Arial" charset="0"/>
                <a:cs typeface="Times New Roman" pitchFamily="18" charset="0"/>
              </a:rPr>
              <a:t>Eixelsberger</a:t>
            </a:r>
            <a:endParaRPr lang="en-US" sz="1800" dirty="0">
              <a:latin typeface="Arial" charset="0"/>
              <a:cs typeface="Times New Roman" pitchFamily="18" charset="0"/>
            </a:endParaRPr>
          </a:p>
          <a:p>
            <a:pPr>
              <a:spcAft>
                <a:spcPts val="400"/>
              </a:spcAft>
            </a:pPr>
            <a:r>
              <a:rPr lang="en-US" sz="1800" dirty="0">
                <a:latin typeface="Arial" charset="0"/>
                <a:cs typeface="Times New Roman" pitchFamily="18" charset="0"/>
              </a:rPr>
              <a:t>S. </a:t>
            </a:r>
            <a:r>
              <a:rPr lang="en-US" sz="1800" dirty="0" smtClean="0">
                <a:latin typeface="Arial" charset="0"/>
                <a:cs typeface="Times New Roman" pitchFamily="18" charset="0"/>
              </a:rPr>
              <a:t>Schwarz</a:t>
            </a:r>
          </a:p>
          <a:p>
            <a:pPr>
              <a:spcAft>
                <a:spcPts val="400"/>
              </a:spcAft>
            </a:pPr>
            <a:endParaRPr lang="en-US" sz="1800" dirty="0" smtClean="0">
              <a:latin typeface="Arial" charset="0"/>
              <a:cs typeface="Times New Roman" pitchFamily="18" charset="0"/>
            </a:endParaRPr>
          </a:p>
          <a:p>
            <a:pPr>
              <a:spcAft>
                <a:spcPts val="400"/>
              </a:spcAft>
            </a:pPr>
            <a:r>
              <a:rPr lang="en-US" sz="1800" dirty="0" smtClean="0">
                <a:latin typeface="Arial" charset="0"/>
                <a:cs typeface="Times New Roman" pitchFamily="18" charset="0"/>
              </a:rPr>
              <a:t>H. </a:t>
            </a:r>
            <a:r>
              <a:rPr lang="en-US" sz="1800" dirty="0" err="1" smtClean="0">
                <a:latin typeface="Arial" charset="0"/>
                <a:cs typeface="Times New Roman" pitchFamily="18" charset="0"/>
              </a:rPr>
              <a:t>Griengl</a:t>
            </a:r>
            <a:endParaRPr lang="en-US" sz="1800" dirty="0" smtClean="0">
              <a:latin typeface="Arial" charset="0"/>
              <a:cs typeface="Times New Roman" pitchFamily="18" charset="0"/>
            </a:endParaRPr>
          </a:p>
          <a:p>
            <a:pPr>
              <a:spcAft>
                <a:spcPts val="400"/>
              </a:spcAft>
            </a:pPr>
            <a:r>
              <a:rPr lang="en-US" sz="1800" dirty="0" smtClean="0">
                <a:latin typeface="Arial" charset="0"/>
                <a:cs typeface="Times New Roman" pitchFamily="18" charset="0"/>
              </a:rPr>
              <a:t>D. W. Ribbons</a:t>
            </a:r>
            <a:endParaRPr lang="en-US" sz="1800" dirty="0">
              <a:latin typeface="Arial" charset="0"/>
              <a:cs typeface="Times New Roman" pitchFamily="18" charset="0"/>
            </a:endParaRPr>
          </a:p>
          <a:p>
            <a:pPr>
              <a:spcBef>
                <a:spcPts val="400"/>
              </a:spcBef>
            </a:pPr>
            <a:endParaRPr lang="en-GB" sz="1800" dirty="0">
              <a:latin typeface="Arial" charset="0"/>
              <a:cs typeface="Times New Roman" pitchFamily="18" charset="0"/>
            </a:endParaRPr>
          </a:p>
          <a:p>
            <a:pPr>
              <a:spcBef>
                <a:spcPts val="400"/>
              </a:spcBef>
            </a:pPr>
            <a:r>
              <a:rPr lang="en-GB" sz="1800" dirty="0">
                <a:latin typeface="Arial" charset="0"/>
                <a:cs typeface="Times New Roman" pitchFamily="18" charset="0"/>
              </a:rPr>
              <a:t>  </a:t>
            </a:r>
          </a:p>
        </p:txBody>
      </p:sp>
      <p:pic>
        <p:nvPicPr>
          <p:cNvPr id="36870" name="Picture 24" descr="C:\Daten Lothar\Institute\Vorträge\V13_STD_Valtice-05\logo_farbe_300dpi_7,4cm.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165350"/>
            <a:ext cx="2057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32"/>
          <p:cNvSpPr txBox="1">
            <a:spLocks noChangeArrowheads="1"/>
          </p:cNvSpPr>
          <p:nvPr/>
        </p:nvSpPr>
        <p:spPr bwMode="auto">
          <a:xfrm>
            <a:off x="4429125" y="1268413"/>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b="1">
                <a:latin typeface="Arial" charset="0"/>
                <a:cs typeface="Times New Roman" pitchFamily="18" charset="0"/>
              </a:rPr>
              <a:t>Graz Technical University</a:t>
            </a:r>
          </a:p>
        </p:txBody>
      </p:sp>
      <p:sp>
        <p:nvSpPr>
          <p:cNvPr id="36872" name="Text Box 34"/>
          <p:cNvSpPr txBox="1">
            <a:spLocks noChangeArrowheads="1"/>
          </p:cNvSpPr>
          <p:nvPr/>
        </p:nvSpPr>
        <p:spPr bwMode="auto">
          <a:xfrm>
            <a:off x="971550" y="1268413"/>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latin typeface="Arial" charset="0"/>
              </a:rPr>
              <a:t>University of Vienna</a:t>
            </a:r>
          </a:p>
        </p:txBody>
      </p:sp>
      <p:sp>
        <p:nvSpPr>
          <p:cNvPr id="36873" name="Text Box 36"/>
          <p:cNvSpPr txBox="1">
            <a:spLocks noChangeArrowheads="1"/>
          </p:cNvSpPr>
          <p:nvPr/>
        </p:nvSpPr>
        <p:spPr bwMode="auto">
          <a:xfrm>
            <a:off x="1571625" y="3197225"/>
            <a:ext cx="2500313" cy="287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400"/>
              </a:spcBef>
            </a:pPr>
            <a:r>
              <a:rPr lang="en-GB" sz="1800" dirty="0">
                <a:latin typeface="Arial" charset="0"/>
                <a:cs typeface="Times New Roman" pitchFamily="18" charset="0"/>
              </a:rPr>
              <a:t>M. </a:t>
            </a:r>
            <a:r>
              <a:rPr lang="en-GB" sz="1800" dirty="0" err="1">
                <a:latin typeface="Arial" charset="0"/>
                <a:cs typeface="Times New Roman" pitchFamily="18" charset="0"/>
              </a:rPr>
              <a:t>Vogl</a:t>
            </a:r>
            <a:endParaRPr lang="en-GB" sz="1800" dirty="0">
              <a:latin typeface="Arial" charset="0"/>
              <a:cs typeface="Times New Roman" pitchFamily="18" charset="0"/>
            </a:endParaRPr>
          </a:p>
          <a:p>
            <a:pPr>
              <a:spcBef>
                <a:spcPts val="400"/>
              </a:spcBef>
            </a:pPr>
            <a:r>
              <a:rPr lang="en-GB" sz="1800" dirty="0" smtClean="0">
                <a:latin typeface="Arial" charset="0"/>
                <a:cs typeface="Times New Roman" pitchFamily="18" charset="0"/>
              </a:rPr>
              <a:t>C</a:t>
            </a:r>
            <a:r>
              <a:rPr lang="en-GB" sz="1800" dirty="0">
                <a:latin typeface="Arial" charset="0"/>
                <a:cs typeface="Times New Roman" pitchFamily="18" charset="0"/>
              </a:rPr>
              <a:t>. </a:t>
            </a:r>
            <a:r>
              <a:rPr lang="en-GB" sz="1800" dirty="0" err="1">
                <a:latin typeface="Arial" charset="0"/>
                <a:cs typeface="Times New Roman" pitchFamily="18" charset="0"/>
              </a:rPr>
              <a:t>Puchner</a:t>
            </a:r>
            <a:endParaRPr lang="en-GB" sz="1800" dirty="0">
              <a:latin typeface="Arial" charset="0"/>
              <a:cs typeface="Times New Roman" pitchFamily="18" charset="0"/>
            </a:endParaRPr>
          </a:p>
          <a:p>
            <a:pPr>
              <a:spcBef>
                <a:spcPts val="400"/>
              </a:spcBef>
            </a:pPr>
            <a:r>
              <a:rPr lang="en-GB" sz="1800" dirty="0">
                <a:latin typeface="Arial" charset="0"/>
                <a:cs typeface="Times New Roman" pitchFamily="18" charset="0"/>
              </a:rPr>
              <a:t>C. </a:t>
            </a:r>
            <a:r>
              <a:rPr lang="en-GB" sz="1800" dirty="0" err="1">
                <a:latin typeface="Arial" charset="0"/>
                <a:cs typeface="Times New Roman" pitchFamily="18" charset="0"/>
              </a:rPr>
              <a:t>Tyl</a:t>
            </a:r>
            <a:endParaRPr lang="en-GB" sz="1800" dirty="0">
              <a:latin typeface="Arial" charset="0"/>
              <a:cs typeface="Times New Roman" pitchFamily="18" charset="0"/>
            </a:endParaRPr>
          </a:p>
          <a:p>
            <a:pPr>
              <a:spcBef>
                <a:spcPts val="400"/>
              </a:spcBef>
            </a:pPr>
            <a:r>
              <a:rPr lang="en-GB" sz="1800" dirty="0">
                <a:latin typeface="Arial" charset="0"/>
                <a:cs typeface="Times New Roman" pitchFamily="18" charset="0"/>
              </a:rPr>
              <a:t>H. </a:t>
            </a:r>
            <a:r>
              <a:rPr lang="en-GB" sz="1800" dirty="0" err="1">
                <a:latin typeface="Arial" charset="0"/>
                <a:cs typeface="Times New Roman" pitchFamily="18" charset="0"/>
              </a:rPr>
              <a:t>Fasshuber</a:t>
            </a:r>
            <a:endParaRPr lang="en-GB" sz="1800" dirty="0">
              <a:latin typeface="Arial" charset="0"/>
              <a:cs typeface="Times New Roman" pitchFamily="18" charset="0"/>
            </a:endParaRPr>
          </a:p>
          <a:p>
            <a:pPr>
              <a:spcBef>
                <a:spcPts val="400"/>
              </a:spcBef>
            </a:pPr>
            <a:r>
              <a:rPr lang="en-GB" sz="1800" dirty="0">
                <a:latin typeface="Arial" charset="0"/>
                <a:cs typeface="Times New Roman" pitchFamily="18" charset="0"/>
              </a:rPr>
              <a:t> </a:t>
            </a:r>
          </a:p>
          <a:p>
            <a:r>
              <a:rPr lang="en-GB" sz="1800" dirty="0">
                <a:latin typeface="Arial" charset="0"/>
                <a:cs typeface="Times New Roman" pitchFamily="18" charset="0"/>
              </a:rPr>
              <a:t>S. </a:t>
            </a:r>
            <a:r>
              <a:rPr lang="en-GB" sz="1800" dirty="0" err="1">
                <a:latin typeface="Arial" charset="0"/>
                <a:cs typeface="Times New Roman" pitchFamily="18" charset="0"/>
              </a:rPr>
              <a:t>Felsinger</a:t>
            </a:r>
            <a:endParaRPr lang="en-GB" sz="1800" dirty="0">
              <a:latin typeface="Arial" charset="0"/>
              <a:cs typeface="Times New Roman" pitchFamily="18" charset="0"/>
            </a:endParaRPr>
          </a:p>
          <a:p>
            <a:pPr>
              <a:spcBef>
                <a:spcPts val="400"/>
              </a:spcBef>
            </a:pPr>
            <a:r>
              <a:rPr lang="en-GB" sz="1800" dirty="0">
                <a:latin typeface="Arial" charset="0"/>
                <a:cs typeface="Times New Roman" pitchFamily="18" charset="0"/>
              </a:rPr>
              <a:t>H. </a:t>
            </a:r>
            <a:r>
              <a:rPr lang="en-GB" sz="1800" dirty="0" err="1">
                <a:latin typeface="Arial" charset="0"/>
                <a:cs typeface="Times New Roman" pitchFamily="18" charset="0"/>
              </a:rPr>
              <a:t>Kählig</a:t>
            </a:r>
            <a:endParaRPr lang="en-GB" sz="1800" dirty="0">
              <a:latin typeface="Arial" charset="0"/>
              <a:cs typeface="Times New Roman" pitchFamily="18" charset="0"/>
            </a:endParaRPr>
          </a:p>
          <a:p>
            <a:pPr>
              <a:spcBef>
                <a:spcPts val="2400"/>
              </a:spcBef>
            </a:pPr>
            <a:r>
              <a:rPr lang="en-GB" sz="1800" dirty="0">
                <a:latin typeface="Arial" charset="0"/>
                <a:cs typeface="Times New Roman" pitchFamily="18" charset="0"/>
              </a:rPr>
              <a:t>K. P. </a:t>
            </a:r>
            <a:r>
              <a:rPr lang="en-GB" sz="1800" dirty="0" err="1">
                <a:latin typeface="Arial" charset="0"/>
                <a:cs typeface="Times New Roman" pitchFamily="18" charset="0"/>
              </a:rPr>
              <a:t>Wolschann</a:t>
            </a:r>
            <a:endParaRPr lang="en-GB" sz="1800" dirty="0">
              <a:latin typeface="Arial" charset="0"/>
              <a:cs typeface="Times New Roman" pitchFamily="18" charset="0"/>
            </a:endParaRPr>
          </a:p>
        </p:txBody>
      </p:sp>
      <p:pic>
        <p:nvPicPr>
          <p:cNvPr id="36874" name="Grafik 27" descr="logo_TUG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2108200"/>
            <a:ext cx="14351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6"/>
          <p:cNvSpPr txBox="1">
            <a:spLocks noChangeArrowheads="1"/>
          </p:cNvSpPr>
          <p:nvPr/>
        </p:nvSpPr>
        <p:spPr bwMode="auto">
          <a:xfrm>
            <a:off x="8429625" y="6521450"/>
            <a:ext cx="71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26/27</a:t>
            </a:r>
            <a:endParaRPr lang="en-US" sz="16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9"/>
          <p:cNvGrpSpPr>
            <a:grpSpLocks/>
          </p:cNvGrpSpPr>
          <p:nvPr/>
        </p:nvGrpSpPr>
        <p:grpSpPr bwMode="auto">
          <a:xfrm>
            <a:off x="0" y="1143000"/>
            <a:ext cx="9144000" cy="965200"/>
            <a:chOff x="0" y="1056"/>
            <a:chExt cx="5760" cy="608"/>
          </a:xfrm>
        </p:grpSpPr>
        <p:sp>
          <p:nvSpPr>
            <p:cNvPr id="37895" name="Rectangle 20"/>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7896" name="Rectangle 21"/>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7897" name="Rectangle 22"/>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898" name="Rectangle 23"/>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899" name="Rectangle 24"/>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0" name="Rectangle 25"/>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1" name="Rectangle 26"/>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2" name="Rectangle 27"/>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3" name="Rectangle 28"/>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4" name="Rectangle 29"/>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5" name="Rectangle 30"/>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6" name="Rectangle 31"/>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07" name="Rectangle 32"/>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37891" name="Picture 3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8925"/>
            <a:ext cx="36544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57438"/>
            <a:ext cx="17113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38"/>
          <p:cNvSpPr txBox="1">
            <a:spLocks noChangeArrowheads="1"/>
          </p:cNvSpPr>
          <p:nvPr/>
        </p:nvSpPr>
        <p:spPr bwMode="auto">
          <a:xfrm>
            <a:off x="2857500" y="3643313"/>
            <a:ext cx="5786438" cy="2246312"/>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sz="2800" b="1">
              <a:latin typeface="Arial" charset="0"/>
              <a:cs typeface="Arial" charset="0"/>
            </a:endParaRPr>
          </a:p>
          <a:p>
            <a:r>
              <a:rPr lang="en-GB" sz="2800" b="1">
                <a:latin typeface="Arial" charset="0"/>
                <a:cs typeface="Arial" charset="0"/>
              </a:rPr>
              <a:t> Thank you </a:t>
            </a:r>
          </a:p>
          <a:p>
            <a:endParaRPr lang="en-GB" sz="2800" b="1">
              <a:latin typeface="Arial" charset="0"/>
              <a:cs typeface="Arial" charset="0"/>
            </a:endParaRPr>
          </a:p>
          <a:p>
            <a:r>
              <a:rPr lang="en-GB" sz="2800" b="1">
                <a:latin typeface="Arial" charset="0"/>
                <a:cs typeface="Arial" charset="0"/>
              </a:rPr>
              <a:t>               for your kind attention !</a:t>
            </a:r>
          </a:p>
          <a:p>
            <a:endParaRPr lang="en-GB" sz="2800" b="1">
              <a:cs typeface="Times New Roman" pitchFamily="18" charset="0"/>
            </a:endParaRPr>
          </a:p>
        </p:txBody>
      </p:sp>
      <p:cxnSp>
        <p:nvCxnSpPr>
          <p:cNvPr id="38" name="Gerade Verbindung 37"/>
          <p:cNvCxnSpPr/>
          <p:nvPr/>
        </p:nvCxnSpPr>
        <p:spPr>
          <a:xfrm rot="5400000">
            <a:off x="857250" y="4143375"/>
            <a:ext cx="4000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8"/>
          <p:cNvGrpSpPr>
            <a:grpSpLocks/>
          </p:cNvGrpSpPr>
          <p:nvPr/>
        </p:nvGrpSpPr>
        <p:grpSpPr bwMode="auto">
          <a:xfrm>
            <a:off x="0" y="1143000"/>
            <a:ext cx="9144000" cy="965200"/>
            <a:chOff x="0" y="1056"/>
            <a:chExt cx="5760" cy="608"/>
          </a:xfrm>
        </p:grpSpPr>
        <p:sp>
          <p:nvSpPr>
            <p:cNvPr id="2053" name="Rectangle 26"/>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054" name="Rectangle 27"/>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055" name="Rectangle 6"/>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6" name="Rectangle 7"/>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7" name="Rectangle 8"/>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8" name="Rectangle 9"/>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9" name="Rectangle 10"/>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60" name="Rectangle 11"/>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61" name="Rectangle 12"/>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62" name="Rectangle 13"/>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63" name="Rectangle 14"/>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64" name="Rectangle 15"/>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65" name="Rectangle 16"/>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051" name="Text Box 17"/>
          <p:cNvSpPr txBox="1">
            <a:spLocks noChangeArrowheads="1"/>
          </p:cNvSpPr>
          <p:nvPr/>
        </p:nvSpPr>
        <p:spPr bwMode="auto">
          <a:xfrm>
            <a:off x="228600" y="2227263"/>
            <a:ext cx="8686800" cy="409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15000"/>
              </a:lnSpc>
            </a:pPr>
            <a:r>
              <a:rPr lang="en-US" sz="2800" b="1" i="1" dirty="0">
                <a:latin typeface="Arial" charset="0"/>
                <a:cs typeface="Arial" charset="0"/>
              </a:rPr>
              <a:t>In situ </a:t>
            </a:r>
            <a:r>
              <a:rPr lang="en-US" sz="2800" b="1" dirty="0">
                <a:latin typeface="Arial" charset="0"/>
                <a:cs typeface="Arial" charset="0"/>
              </a:rPr>
              <a:t>NMR and STD NMR to Study Mechanisms of Enzyme Catalyzed Reactions to Optimize Use of Enzymes in Organic </a:t>
            </a:r>
            <a:r>
              <a:rPr lang="en-US" sz="2800" b="1" dirty="0" smtClean="0">
                <a:latin typeface="Arial" charset="0"/>
                <a:cs typeface="Arial" charset="0"/>
              </a:rPr>
              <a:t>Synthesis</a:t>
            </a:r>
            <a:endParaRPr lang="en-US" sz="2800" b="1" dirty="0">
              <a:latin typeface="Arial" charset="0"/>
              <a:cs typeface="Arial" charset="0"/>
            </a:endParaRPr>
          </a:p>
          <a:p>
            <a:pPr algn="ctr">
              <a:lnSpc>
                <a:spcPct val="115000"/>
              </a:lnSpc>
            </a:pPr>
            <a:endParaRPr lang="de-DE" b="1" dirty="0">
              <a:latin typeface="Arial" charset="0"/>
              <a:cs typeface="Arial" charset="0"/>
            </a:endParaRPr>
          </a:p>
          <a:p>
            <a:pPr algn="ctr"/>
            <a:r>
              <a:rPr lang="de-DE" sz="2000" b="1" u="sng" dirty="0">
                <a:latin typeface="Arial" charset="0"/>
                <a:cs typeface="Arial" charset="0"/>
              </a:rPr>
              <a:t>Lothar </a:t>
            </a:r>
            <a:r>
              <a:rPr lang="de-DE" sz="2000" b="1" u="sng" dirty="0" smtClean="0">
                <a:latin typeface="Arial" charset="0"/>
                <a:cs typeface="Arial" charset="0"/>
              </a:rPr>
              <a:t>Brecker</a:t>
            </a:r>
          </a:p>
          <a:p>
            <a:pPr algn="ctr"/>
            <a:endParaRPr lang="de-DE" b="1" dirty="0">
              <a:latin typeface="Arial" charset="0"/>
              <a:cs typeface="Arial" charset="0"/>
            </a:endParaRPr>
          </a:p>
          <a:p>
            <a:pPr algn="ctr"/>
            <a:r>
              <a:rPr lang="en-US" dirty="0">
                <a:latin typeface="Arial" charset="0"/>
                <a:cs typeface="Arial" charset="0"/>
              </a:rPr>
              <a:t>International Summit </a:t>
            </a:r>
            <a:r>
              <a:rPr lang="en-US" dirty="0" smtClean="0">
                <a:latin typeface="Arial" charset="0"/>
                <a:cs typeface="Arial" charset="0"/>
              </a:rPr>
              <a:t>on Past </a:t>
            </a:r>
            <a:r>
              <a:rPr lang="en-US" dirty="0">
                <a:latin typeface="Arial" charset="0"/>
                <a:cs typeface="Arial" charset="0"/>
              </a:rPr>
              <a:t>and Present</a:t>
            </a:r>
          </a:p>
          <a:p>
            <a:pPr algn="ctr"/>
            <a:r>
              <a:rPr lang="en-US" dirty="0">
                <a:latin typeface="Arial" charset="0"/>
                <a:cs typeface="Arial" charset="0"/>
              </a:rPr>
              <a:t>Research Systems of Green </a:t>
            </a:r>
            <a:r>
              <a:rPr lang="en-US" dirty="0" smtClean="0">
                <a:latin typeface="Arial" charset="0"/>
                <a:cs typeface="Arial" charset="0"/>
              </a:rPr>
              <a:t>Chemistry</a:t>
            </a:r>
          </a:p>
          <a:p>
            <a:pPr algn="ctr"/>
            <a:endParaRPr lang="en-GB" dirty="0">
              <a:latin typeface="Arial" charset="0"/>
              <a:cs typeface="Arial" charset="0"/>
            </a:endParaRPr>
          </a:p>
          <a:p>
            <a:pPr algn="ctr"/>
            <a:r>
              <a:rPr lang="en-GB" sz="2000" dirty="0">
                <a:latin typeface="Arial" charset="0"/>
                <a:cs typeface="Arial" charset="0"/>
              </a:rPr>
              <a:t>Philadelphia (</a:t>
            </a:r>
            <a:r>
              <a:rPr lang="en-GB" sz="2000" dirty="0" smtClean="0">
                <a:latin typeface="Arial" charset="0"/>
                <a:cs typeface="Arial" charset="0"/>
              </a:rPr>
              <a:t>Pennsylvania, USA</a:t>
            </a:r>
            <a:r>
              <a:rPr lang="en-GB" sz="2000" dirty="0">
                <a:latin typeface="Arial" charset="0"/>
                <a:cs typeface="Arial" charset="0"/>
              </a:rPr>
              <a:t>), </a:t>
            </a:r>
            <a:r>
              <a:rPr lang="en-GB" sz="2000" dirty="0" smtClean="0">
                <a:latin typeface="Arial" charset="0"/>
                <a:cs typeface="Arial" charset="0"/>
              </a:rPr>
              <a:t>August 25</a:t>
            </a:r>
            <a:r>
              <a:rPr lang="en-GB" sz="2000" baseline="30000" dirty="0" smtClean="0">
                <a:latin typeface="Arial" charset="0"/>
                <a:cs typeface="Arial" charset="0"/>
              </a:rPr>
              <a:t>th</a:t>
            </a:r>
            <a:r>
              <a:rPr lang="en-GB" sz="2000" dirty="0" smtClean="0">
                <a:latin typeface="Arial" charset="0"/>
                <a:cs typeface="Arial" charset="0"/>
              </a:rPr>
              <a:t> </a:t>
            </a:r>
            <a:r>
              <a:rPr lang="en-GB" sz="2000" dirty="0">
                <a:latin typeface="Arial" charset="0"/>
                <a:cs typeface="Arial" charset="0"/>
              </a:rPr>
              <a:t>– </a:t>
            </a:r>
            <a:r>
              <a:rPr lang="en-GB" sz="2000" dirty="0" smtClean="0">
                <a:latin typeface="Arial" charset="0"/>
                <a:cs typeface="Arial" charset="0"/>
              </a:rPr>
              <a:t>27</a:t>
            </a:r>
            <a:r>
              <a:rPr lang="en-GB" sz="2000" baseline="30000" dirty="0" smtClean="0">
                <a:latin typeface="Arial" charset="0"/>
                <a:cs typeface="Arial" charset="0"/>
              </a:rPr>
              <a:t>th</a:t>
            </a:r>
            <a:r>
              <a:rPr lang="en-GB" sz="2000" dirty="0" smtClean="0">
                <a:latin typeface="Arial" charset="0"/>
                <a:cs typeface="Arial" charset="0"/>
              </a:rPr>
              <a:t> 2014</a:t>
            </a:r>
            <a:endParaRPr lang="en-GB" sz="2000" dirty="0">
              <a:latin typeface="Arial" charset="0"/>
              <a:cs typeface="Arial" charset="0"/>
            </a:endParaRPr>
          </a:p>
        </p:txBody>
      </p:sp>
      <p:pic>
        <p:nvPicPr>
          <p:cNvPr id="2052" name="Picture 18"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8925"/>
            <a:ext cx="36544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428625"/>
            <a:ext cx="8186737" cy="1143000"/>
          </a:xfrm>
          <a:extLst>
            <a:ext uri="{91240B29-F687-4F45-9708-019B960494DF}">
              <a14:hiddenLine xmlns:a14="http://schemas.microsoft.com/office/drawing/2010/main" w="3175">
                <a:solidFill>
                  <a:srgbClr val="000000"/>
                </a:solidFill>
                <a:miter lim="800000"/>
                <a:headEnd/>
                <a:tailEnd/>
              </a14:hiddenLine>
            </a:ext>
          </a:extLst>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87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7"/>
          <p:cNvGrpSpPr>
            <a:grpSpLocks/>
          </p:cNvGrpSpPr>
          <p:nvPr/>
        </p:nvGrpSpPr>
        <p:grpSpPr bwMode="auto">
          <a:xfrm>
            <a:off x="0" y="685800"/>
            <a:ext cx="9144000" cy="304800"/>
            <a:chOff x="0" y="1056"/>
            <a:chExt cx="5760" cy="608"/>
          </a:xfrm>
        </p:grpSpPr>
        <p:sp>
          <p:nvSpPr>
            <p:cNvPr id="3105" name="Rectangle 18"/>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106" name="Rectangle 19"/>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107" name="Rectangle 20"/>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08" name="Rectangle 21"/>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09" name="Rectangle 22"/>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0" name="Rectangle 23"/>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1" name="Rectangle 24"/>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2" name="Rectangle 25"/>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3" name="Rectangle 26"/>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4" name="Rectangle 27"/>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5" name="Rectangle 28"/>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6" name="Rectangle 29"/>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17" name="Rectangle 30"/>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3075" name="Picture 31"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32"/>
          <p:cNvSpPr txBox="1">
            <a:spLocks noChangeArrowheads="1"/>
          </p:cNvSpPr>
          <p:nvPr/>
        </p:nvSpPr>
        <p:spPr bwMode="auto">
          <a:xfrm>
            <a:off x="152399" y="228600"/>
            <a:ext cx="8232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Modern Synthesis in Green Chemistry</a:t>
            </a:r>
            <a:endParaRPr lang="en-US" b="1" dirty="0">
              <a:latin typeface="Arial" charset="0"/>
              <a:cs typeface="Times New Roman" pitchFamily="18" charset="0"/>
            </a:endParaRPr>
          </a:p>
        </p:txBody>
      </p:sp>
      <p:sp>
        <p:nvSpPr>
          <p:cNvPr id="3077" name="Text Box 34"/>
          <p:cNvSpPr txBox="1">
            <a:spLocks noChangeArrowheads="1"/>
          </p:cNvSpPr>
          <p:nvPr/>
        </p:nvSpPr>
        <p:spPr bwMode="auto">
          <a:xfrm>
            <a:off x="381000" y="1563852"/>
            <a:ext cx="594360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pPr>
            <a:r>
              <a:rPr lang="en-US" sz="2000" dirty="0">
                <a:latin typeface="Arial" charset="0"/>
                <a:cs typeface="Times New Roman" pitchFamily="18" charset="0"/>
              </a:rPr>
              <a:t>is used to synthesize complex </a:t>
            </a:r>
            <a:r>
              <a:rPr lang="en-US" sz="2000" dirty="0" smtClean="0">
                <a:latin typeface="Arial" charset="0"/>
                <a:cs typeface="Times New Roman" pitchFamily="18" charset="0"/>
              </a:rPr>
              <a:t>molecules.</a:t>
            </a:r>
            <a:endParaRPr lang="en-US" sz="2000" dirty="0">
              <a:latin typeface="Arial" charset="0"/>
              <a:cs typeface="Times New Roman" pitchFamily="18" charset="0"/>
            </a:endParaRPr>
          </a:p>
        </p:txBody>
      </p:sp>
      <p:sp>
        <p:nvSpPr>
          <p:cNvPr id="3078" name="Text Box 52"/>
          <p:cNvSpPr txBox="1">
            <a:spLocks noChangeArrowheads="1"/>
          </p:cNvSpPr>
          <p:nvPr/>
        </p:nvSpPr>
        <p:spPr bwMode="auto">
          <a:xfrm>
            <a:off x="76200" y="1583581"/>
            <a:ext cx="53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pPr>
            <a:r>
              <a:rPr lang="de-DE" sz="2000" dirty="0">
                <a:latin typeface="Arial" charset="0"/>
                <a:cs typeface="Times New Roman" pitchFamily="18" charset="0"/>
              </a:rPr>
              <a:t>... </a:t>
            </a:r>
          </a:p>
        </p:txBody>
      </p:sp>
      <p:grpSp>
        <p:nvGrpSpPr>
          <p:cNvPr id="3079" name="Group 111"/>
          <p:cNvGrpSpPr>
            <a:grpSpLocks/>
          </p:cNvGrpSpPr>
          <p:nvPr/>
        </p:nvGrpSpPr>
        <p:grpSpPr bwMode="auto">
          <a:xfrm>
            <a:off x="6629400" y="990600"/>
            <a:ext cx="1981200" cy="1828800"/>
            <a:chOff x="4320" y="624"/>
            <a:chExt cx="1248" cy="1152"/>
          </a:xfrm>
        </p:grpSpPr>
        <p:pic>
          <p:nvPicPr>
            <p:cNvPr id="3101" name="Picture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624"/>
              <a:ext cx="111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Rectangle 90"/>
            <p:cNvSpPr>
              <a:spLocks noChangeArrowheads="1"/>
            </p:cNvSpPr>
            <p:nvPr/>
          </p:nvSpPr>
          <p:spPr bwMode="auto">
            <a:xfrm>
              <a:off x="5520" y="720"/>
              <a:ext cx="48" cy="1008"/>
            </a:xfrm>
            <a:prstGeom prst="rect">
              <a:avLst/>
            </a:prstGeom>
            <a:solidFill>
              <a:schemeClr val="tx1"/>
            </a:solidFill>
            <a:ln w="19050">
              <a:solidFill>
                <a:schemeClr val="tx1"/>
              </a:solidFill>
              <a:miter lim="800000"/>
              <a:headEnd/>
              <a:tailEnd/>
            </a:ln>
          </p:spPr>
          <p:txBody>
            <a:bodyPr wrap="none" anchor="ctr"/>
            <a:lstStyle/>
            <a:p>
              <a:endParaRPr lang="de-DE"/>
            </a:p>
          </p:txBody>
        </p:sp>
        <p:sp>
          <p:nvSpPr>
            <p:cNvPr id="3103" name="Rectangle 91"/>
            <p:cNvSpPr>
              <a:spLocks noChangeArrowheads="1"/>
            </p:cNvSpPr>
            <p:nvPr/>
          </p:nvSpPr>
          <p:spPr bwMode="auto">
            <a:xfrm>
              <a:off x="4320" y="672"/>
              <a:ext cx="1200" cy="10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104" name="Rectangle 93"/>
            <p:cNvSpPr>
              <a:spLocks noChangeArrowheads="1"/>
            </p:cNvSpPr>
            <p:nvPr/>
          </p:nvSpPr>
          <p:spPr bwMode="auto">
            <a:xfrm>
              <a:off x="4368" y="1680"/>
              <a:ext cx="1200" cy="48"/>
            </a:xfrm>
            <a:prstGeom prst="rect">
              <a:avLst/>
            </a:prstGeom>
            <a:solidFill>
              <a:schemeClr val="tx1"/>
            </a:solidFill>
            <a:ln w="19050">
              <a:solidFill>
                <a:schemeClr val="tx1"/>
              </a:solidFill>
              <a:miter lim="800000"/>
              <a:headEnd/>
              <a:tailEnd/>
            </a:ln>
          </p:spPr>
          <p:txBody>
            <a:bodyPr wrap="none" anchor="ctr"/>
            <a:lstStyle/>
            <a:p>
              <a:endParaRPr lang="de-DE"/>
            </a:p>
          </p:txBody>
        </p:sp>
      </p:grpSp>
      <p:grpSp>
        <p:nvGrpSpPr>
          <p:cNvPr id="25" name="Group 116"/>
          <p:cNvGrpSpPr>
            <a:grpSpLocks/>
          </p:cNvGrpSpPr>
          <p:nvPr/>
        </p:nvGrpSpPr>
        <p:grpSpPr bwMode="auto">
          <a:xfrm>
            <a:off x="381000" y="4784725"/>
            <a:ext cx="7696200" cy="1768475"/>
            <a:chOff x="240" y="3014"/>
            <a:chExt cx="4848" cy="1114"/>
          </a:xfrm>
        </p:grpSpPr>
        <p:sp>
          <p:nvSpPr>
            <p:cNvPr id="3090" name="Rectangle 107"/>
            <p:cNvSpPr>
              <a:spLocks noChangeArrowheads="1"/>
            </p:cNvSpPr>
            <p:nvPr/>
          </p:nvSpPr>
          <p:spPr bwMode="auto">
            <a:xfrm>
              <a:off x="3648" y="3120"/>
              <a:ext cx="1296" cy="1008"/>
            </a:xfrm>
            <a:prstGeom prst="rect">
              <a:avLst/>
            </a:prstGeom>
            <a:solidFill>
              <a:schemeClr val="tx1"/>
            </a:solidFill>
            <a:ln w="19050">
              <a:solidFill>
                <a:schemeClr val="tx1"/>
              </a:solidFill>
              <a:miter lim="800000"/>
              <a:headEnd/>
              <a:tailEnd/>
            </a:ln>
          </p:spPr>
          <p:txBody>
            <a:bodyPr wrap="none" anchor="ctr"/>
            <a:lstStyle/>
            <a:p>
              <a:endParaRPr lang="de-DE"/>
            </a:p>
          </p:txBody>
        </p:sp>
        <p:sp>
          <p:nvSpPr>
            <p:cNvPr id="3091" name="Rectangle 108"/>
            <p:cNvSpPr>
              <a:spLocks noChangeArrowheads="1"/>
            </p:cNvSpPr>
            <p:nvPr/>
          </p:nvSpPr>
          <p:spPr bwMode="auto">
            <a:xfrm>
              <a:off x="3600" y="3072"/>
              <a:ext cx="1296" cy="1008"/>
            </a:xfrm>
            <a:prstGeom prst="rect">
              <a:avLst/>
            </a:prstGeom>
            <a:solidFill>
              <a:schemeClr val="bg1"/>
            </a:solidFill>
            <a:ln w="19050">
              <a:solidFill>
                <a:schemeClr val="tx1"/>
              </a:solidFill>
              <a:miter lim="800000"/>
              <a:headEnd/>
              <a:tailEnd/>
            </a:ln>
          </p:spPr>
          <p:txBody>
            <a:bodyPr wrap="none" anchor="ctr"/>
            <a:lstStyle/>
            <a:p>
              <a:endParaRPr lang="de-DE"/>
            </a:p>
          </p:txBody>
        </p:sp>
        <p:sp>
          <p:nvSpPr>
            <p:cNvPr id="3092" name="Rectangle 53"/>
            <p:cNvSpPr>
              <a:spLocks noChangeArrowheads="1"/>
            </p:cNvSpPr>
            <p:nvPr/>
          </p:nvSpPr>
          <p:spPr bwMode="auto">
            <a:xfrm>
              <a:off x="240" y="3014"/>
              <a:ext cx="3216"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en-US" sz="2000">
                  <a:latin typeface="Arial" charset="0"/>
                  <a:cs typeface="Times New Roman" pitchFamily="18" charset="0"/>
                </a:rPr>
                <a:t>An effective application requires</a:t>
              </a:r>
              <a:br>
                <a:rPr lang="en-US" sz="2000">
                  <a:latin typeface="Arial" charset="0"/>
                  <a:cs typeface="Times New Roman" pitchFamily="18" charset="0"/>
                </a:rPr>
              </a:br>
              <a:r>
                <a:rPr lang="en-US" sz="2000">
                  <a:latin typeface="Arial" charset="0"/>
                  <a:cs typeface="Times New Roman" pitchFamily="18" charset="0"/>
                </a:rPr>
                <a:t>knowledge about details of the reactions, </a:t>
              </a:r>
              <a:br>
                <a:rPr lang="en-US" sz="2000">
                  <a:latin typeface="Arial" charset="0"/>
                  <a:cs typeface="Times New Roman" pitchFamily="18" charset="0"/>
                </a:rPr>
              </a:br>
              <a:r>
                <a:rPr lang="en-US" sz="2000">
                  <a:latin typeface="Arial" charset="0"/>
                  <a:cs typeface="Times New Roman" pitchFamily="18" charset="0"/>
                </a:rPr>
                <a:t>in particular in the field of biocatalysis.</a:t>
              </a:r>
            </a:p>
          </p:txBody>
        </p:sp>
        <p:grpSp>
          <p:nvGrpSpPr>
            <p:cNvPr id="3093" name="Group 106"/>
            <p:cNvGrpSpPr>
              <a:grpSpLocks/>
            </p:cNvGrpSpPr>
            <p:nvPr/>
          </p:nvGrpSpPr>
          <p:grpSpPr bwMode="auto">
            <a:xfrm>
              <a:off x="3744" y="3120"/>
              <a:ext cx="1344" cy="912"/>
              <a:chOff x="3744" y="3216"/>
              <a:chExt cx="1344" cy="912"/>
            </a:xfrm>
          </p:grpSpPr>
          <p:pic>
            <p:nvPicPr>
              <p:cNvPr id="3095"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3216"/>
                <a:ext cx="1296"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Rectangle 102"/>
              <p:cNvSpPr>
                <a:spLocks noChangeArrowheads="1"/>
              </p:cNvSpPr>
              <p:nvPr/>
            </p:nvSpPr>
            <p:spPr bwMode="auto">
              <a:xfrm>
                <a:off x="4512" y="3504"/>
                <a:ext cx="576"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97" name="Rectangle 103"/>
              <p:cNvSpPr>
                <a:spLocks noChangeArrowheads="1"/>
              </p:cNvSpPr>
              <p:nvPr/>
            </p:nvSpPr>
            <p:spPr bwMode="auto">
              <a:xfrm>
                <a:off x="4416" y="3552"/>
                <a:ext cx="1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98" name="Rectangle 104"/>
              <p:cNvSpPr>
                <a:spLocks noChangeArrowheads="1"/>
              </p:cNvSpPr>
              <p:nvPr/>
            </p:nvSpPr>
            <p:spPr bwMode="auto">
              <a:xfrm>
                <a:off x="4320" y="3696"/>
                <a:ext cx="192"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99" name="Rectangle 105"/>
              <p:cNvSpPr>
                <a:spLocks noChangeArrowheads="1"/>
              </p:cNvSpPr>
              <p:nvPr/>
            </p:nvSpPr>
            <p:spPr bwMode="auto">
              <a:xfrm>
                <a:off x="4368" y="3600"/>
                <a:ext cx="19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100"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 y="36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4" name="Rectangle 110"/>
            <p:cNvSpPr>
              <a:spLocks noChangeArrowheads="1"/>
            </p:cNvSpPr>
            <p:nvPr/>
          </p:nvSpPr>
          <p:spPr bwMode="auto">
            <a:xfrm>
              <a:off x="4896" y="3120"/>
              <a:ext cx="48" cy="960"/>
            </a:xfrm>
            <a:prstGeom prst="rect">
              <a:avLst/>
            </a:prstGeom>
            <a:solidFill>
              <a:schemeClr val="tx1"/>
            </a:solidFill>
            <a:ln w="19050">
              <a:solidFill>
                <a:schemeClr val="tx1"/>
              </a:solidFill>
              <a:miter lim="800000"/>
              <a:headEnd/>
              <a:tailEnd/>
            </a:ln>
          </p:spPr>
          <p:txBody>
            <a:bodyPr wrap="none" anchor="ctr"/>
            <a:lstStyle/>
            <a:p>
              <a:endParaRPr lang="de-DE"/>
            </a:p>
          </p:txBody>
        </p:sp>
      </p:grpSp>
      <p:grpSp>
        <p:nvGrpSpPr>
          <p:cNvPr id="37" name="Group 115"/>
          <p:cNvGrpSpPr>
            <a:grpSpLocks/>
          </p:cNvGrpSpPr>
          <p:nvPr/>
        </p:nvGrpSpPr>
        <p:grpSpPr bwMode="auto">
          <a:xfrm>
            <a:off x="381000" y="2514600"/>
            <a:ext cx="8458200" cy="2209800"/>
            <a:chOff x="240" y="1584"/>
            <a:chExt cx="5328" cy="1392"/>
          </a:xfrm>
        </p:grpSpPr>
        <p:sp>
          <p:nvSpPr>
            <p:cNvPr id="3083" name="Rectangle 88"/>
            <p:cNvSpPr>
              <a:spLocks noChangeArrowheads="1"/>
            </p:cNvSpPr>
            <p:nvPr/>
          </p:nvSpPr>
          <p:spPr bwMode="auto">
            <a:xfrm>
              <a:off x="2928" y="1632"/>
              <a:ext cx="1152" cy="1008"/>
            </a:xfrm>
            <a:prstGeom prst="rect">
              <a:avLst/>
            </a:prstGeom>
            <a:solidFill>
              <a:schemeClr val="tx1"/>
            </a:solidFill>
            <a:ln w="19050">
              <a:solidFill>
                <a:schemeClr val="tx1"/>
              </a:solidFill>
              <a:miter lim="800000"/>
              <a:headEnd/>
              <a:tailEnd/>
            </a:ln>
          </p:spPr>
          <p:txBody>
            <a:bodyPr wrap="none" anchor="ctr"/>
            <a:lstStyle/>
            <a:p>
              <a:endParaRPr lang="de-DE"/>
            </a:p>
          </p:txBody>
        </p:sp>
        <p:sp>
          <p:nvSpPr>
            <p:cNvPr id="3084" name="Rectangle 87"/>
            <p:cNvSpPr>
              <a:spLocks noChangeArrowheads="1"/>
            </p:cNvSpPr>
            <p:nvPr/>
          </p:nvSpPr>
          <p:spPr bwMode="auto">
            <a:xfrm>
              <a:off x="2880" y="1584"/>
              <a:ext cx="1152" cy="1008"/>
            </a:xfrm>
            <a:prstGeom prst="rect">
              <a:avLst/>
            </a:prstGeom>
            <a:solidFill>
              <a:schemeClr val="bg1"/>
            </a:solidFill>
            <a:ln w="19050">
              <a:solidFill>
                <a:schemeClr val="tx1"/>
              </a:solidFill>
              <a:miter lim="800000"/>
              <a:headEnd/>
              <a:tailEnd/>
            </a:ln>
          </p:spPr>
          <p:txBody>
            <a:bodyPr wrap="none" anchor="ctr"/>
            <a:lstStyle/>
            <a:p>
              <a:endParaRPr lang="de-DE"/>
            </a:p>
          </p:txBody>
        </p:sp>
        <p:sp>
          <p:nvSpPr>
            <p:cNvPr id="3085" name="Rectangle 50"/>
            <p:cNvSpPr>
              <a:spLocks noChangeArrowheads="1"/>
            </p:cNvSpPr>
            <p:nvPr/>
          </p:nvSpPr>
          <p:spPr bwMode="auto">
            <a:xfrm>
              <a:off x="240" y="1747"/>
              <a:ext cx="2832"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en-US" sz="2000" dirty="0">
                  <a:latin typeface="Arial" charset="0"/>
                  <a:cs typeface="Times New Roman" pitchFamily="18" charset="0"/>
                </a:rPr>
                <a:t>The syntheses often include</a:t>
              </a:r>
              <a:br>
                <a:rPr lang="en-US" sz="2000" dirty="0">
                  <a:latin typeface="Arial" charset="0"/>
                  <a:cs typeface="Times New Roman" pitchFamily="18" charset="0"/>
                </a:rPr>
              </a:br>
              <a:r>
                <a:rPr lang="en-US" sz="2000" dirty="0">
                  <a:latin typeface="Arial" charset="0"/>
                  <a:cs typeface="Times New Roman" pitchFamily="18" charset="0"/>
                </a:rPr>
                <a:t> </a:t>
              </a:r>
              <a:r>
                <a:rPr lang="en-US" sz="2000" dirty="0" smtClean="0">
                  <a:latin typeface="Arial" charset="0"/>
                  <a:cs typeface="Times New Roman" pitchFamily="18" charset="0"/>
                </a:rPr>
                <a:t>  - </a:t>
              </a:r>
              <a:r>
                <a:rPr lang="en-US" sz="2000" dirty="0">
                  <a:latin typeface="Arial" charset="0"/>
                  <a:cs typeface="Times New Roman" pitchFamily="18" charset="0"/>
                </a:rPr>
                <a:t>new chemical reactions</a:t>
              </a:r>
              <a:br>
                <a:rPr lang="en-US" sz="2000" dirty="0">
                  <a:latin typeface="Arial" charset="0"/>
                  <a:cs typeface="Times New Roman" pitchFamily="18" charset="0"/>
                </a:rPr>
              </a:br>
              <a:r>
                <a:rPr lang="en-US" sz="2000" dirty="0" smtClean="0">
                  <a:latin typeface="Arial" charset="0"/>
                  <a:cs typeface="Times New Roman" pitchFamily="18" charset="0"/>
                </a:rPr>
                <a:t>   </a:t>
              </a:r>
              <a:r>
                <a:rPr lang="en-US" sz="2000" dirty="0">
                  <a:latin typeface="Arial" charset="0"/>
                  <a:cs typeface="Times New Roman" pitchFamily="18" charset="0"/>
                </a:rPr>
                <a:t>- </a:t>
              </a:r>
              <a:r>
                <a:rPr lang="en-US" sz="2000" dirty="0" err="1">
                  <a:latin typeface="Arial" charset="0"/>
                  <a:cs typeface="Times New Roman" pitchFamily="18" charset="0"/>
                </a:rPr>
                <a:t>biocatalyzed</a:t>
              </a:r>
              <a:r>
                <a:rPr lang="en-US" sz="2000" dirty="0">
                  <a:latin typeface="Arial" charset="0"/>
                  <a:cs typeface="Times New Roman" pitchFamily="18" charset="0"/>
                </a:rPr>
                <a:t> transformations</a:t>
              </a:r>
            </a:p>
          </p:txBody>
        </p:sp>
        <p:pic>
          <p:nvPicPr>
            <p:cNvPr id="3086"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632"/>
              <a:ext cx="1056"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97"/>
            <p:cNvSpPr>
              <a:spLocks noChangeArrowheads="1"/>
            </p:cNvSpPr>
            <p:nvPr/>
          </p:nvSpPr>
          <p:spPr bwMode="auto">
            <a:xfrm>
              <a:off x="4272" y="1968"/>
              <a:ext cx="1296" cy="1008"/>
            </a:xfrm>
            <a:prstGeom prst="rect">
              <a:avLst/>
            </a:prstGeom>
            <a:solidFill>
              <a:schemeClr val="tx1"/>
            </a:solidFill>
            <a:ln w="19050">
              <a:solidFill>
                <a:schemeClr val="tx1"/>
              </a:solidFill>
              <a:miter lim="800000"/>
              <a:headEnd/>
              <a:tailEnd/>
            </a:ln>
          </p:spPr>
          <p:txBody>
            <a:bodyPr wrap="none" anchor="ctr"/>
            <a:lstStyle/>
            <a:p>
              <a:endParaRPr lang="de-DE"/>
            </a:p>
          </p:txBody>
        </p:sp>
        <p:sp>
          <p:nvSpPr>
            <p:cNvPr id="3088" name="Rectangle 98"/>
            <p:cNvSpPr>
              <a:spLocks noChangeArrowheads="1"/>
            </p:cNvSpPr>
            <p:nvPr/>
          </p:nvSpPr>
          <p:spPr bwMode="auto">
            <a:xfrm>
              <a:off x="4224" y="1920"/>
              <a:ext cx="1296" cy="1008"/>
            </a:xfrm>
            <a:prstGeom prst="rect">
              <a:avLst/>
            </a:prstGeom>
            <a:solidFill>
              <a:schemeClr val="bg1"/>
            </a:solidFill>
            <a:ln w="19050">
              <a:solidFill>
                <a:schemeClr val="tx1"/>
              </a:solidFill>
              <a:miter lim="800000"/>
              <a:headEnd/>
              <a:tailEnd/>
            </a:ln>
          </p:spPr>
          <p:txBody>
            <a:bodyPr wrap="none" anchor="ctr"/>
            <a:lstStyle/>
            <a:p>
              <a:endParaRPr lang="de-DE"/>
            </a:p>
          </p:txBody>
        </p:sp>
        <p:pic>
          <p:nvPicPr>
            <p:cNvPr id="3089" name="Picture 114" descr="D:\Daten Lothar\Institute\Vorträge\V18_Habil-07\Folie_02\Folie2a.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1968"/>
              <a:ext cx="1200"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02/27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p:cNvGrpSpPr>
            <a:grpSpLocks/>
          </p:cNvGrpSpPr>
          <p:nvPr/>
        </p:nvGrpSpPr>
        <p:grpSpPr bwMode="auto">
          <a:xfrm>
            <a:off x="0" y="685800"/>
            <a:ext cx="9144000" cy="304800"/>
            <a:chOff x="0" y="1056"/>
            <a:chExt cx="5760" cy="608"/>
          </a:xfrm>
        </p:grpSpPr>
        <p:sp>
          <p:nvSpPr>
            <p:cNvPr id="4107" name="Rectangle 4"/>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4108" name="Rectangle 5"/>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4109" name="Rectangle 6"/>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0" name="Rectangle 7"/>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1" name="Rectangle 8"/>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2" name="Rectangle 9"/>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3" name="Rectangle 10"/>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4" name="Rectangle 11"/>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5" name="Rectangle 12"/>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6" name="Rectangle 13"/>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7" name="Rectangle 14"/>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8" name="Rectangle 15"/>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19" name="Rectangle 16"/>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4099" name="Picture 17"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ChangeArrowheads="1"/>
          </p:cNvSpPr>
          <p:nvPr/>
        </p:nvSpPr>
        <p:spPr bwMode="auto">
          <a:xfrm>
            <a:off x="1331913" y="2924175"/>
            <a:ext cx="72644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000">
                <a:latin typeface="Arial" charset="0"/>
                <a:cs typeface="Times New Roman" pitchFamily="18" charset="0"/>
              </a:rPr>
              <a:t>-  Solutions structure of starting materials</a:t>
            </a:r>
          </a:p>
          <a:p>
            <a:pPr eaLnBrk="0" hangingPunct="0">
              <a:spcBef>
                <a:spcPct val="50000"/>
              </a:spcBef>
            </a:pPr>
            <a:r>
              <a:rPr lang="en-US" sz="2000">
                <a:latin typeface="Arial" charset="0"/>
                <a:cs typeface="Times New Roman" pitchFamily="18" charset="0"/>
              </a:rPr>
              <a:t>-  Progress of the reaction and reaction rate </a:t>
            </a:r>
          </a:p>
          <a:p>
            <a:pPr eaLnBrk="0" hangingPunct="0">
              <a:spcBef>
                <a:spcPct val="50000"/>
              </a:spcBef>
            </a:pPr>
            <a:r>
              <a:rPr lang="en-US" sz="2000">
                <a:latin typeface="Arial" charset="0"/>
                <a:cs typeface="Times New Roman" pitchFamily="18" charset="0"/>
              </a:rPr>
              <a:t>-  Kinetic data</a:t>
            </a:r>
          </a:p>
          <a:p>
            <a:pPr eaLnBrk="0" hangingPunct="0">
              <a:spcBef>
                <a:spcPct val="50000"/>
              </a:spcBef>
            </a:pPr>
            <a:r>
              <a:rPr lang="en-US" sz="2000">
                <a:latin typeface="Arial" charset="0"/>
                <a:cs typeface="Times New Roman" pitchFamily="18" charset="0"/>
              </a:rPr>
              <a:t>-  Parallel and consecutive reactions as well as metabolisms</a:t>
            </a:r>
          </a:p>
          <a:p>
            <a:pPr eaLnBrk="0" hangingPunct="0">
              <a:spcBef>
                <a:spcPct val="50000"/>
              </a:spcBef>
            </a:pPr>
            <a:r>
              <a:rPr lang="en-US" sz="2000">
                <a:latin typeface="Arial" charset="0"/>
                <a:cs typeface="Times New Roman" pitchFamily="18" charset="0"/>
              </a:rPr>
              <a:t>-  Identification of intermediates</a:t>
            </a:r>
          </a:p>
          <a:p>
            <a:pPr eaLnBrk="0" hangingPunct="0">
              <a:spcBef>
                <a:spcPct val="50000"/>
              </a:spcBef>
            </a:pPr>
            <a:r>
              <a:rPr lang="en-US" sz="2000">
                <a:latin typeface="Arial" charset="0"/>
                <a:cs typeface="Times New Roman" pitchFamily="18" charset="0"/>
              </a:rPr>
              <a:t>-  Substrate and product binding to enzymes</a:t>
            </a:r>
          </a:p>
          <a:p>
            <a:pPr eaLnBrk="0" hangingPunct="0">
              <a:spcBef>
                <a:spcPct val="50000"/>
              </a:spcBef>
            </a:pPr>
            <a:r>
              <a:rPr lang="en-US" sz="2000">
                <a:latin typeface="Arial" charset="0"/>
                <a:cs typeface="Times New Roman" pitchFamily="18" charset="0"/>
              </a:rPr>
              <a:t>-  Reaction mechanisms</a:t>
            </a:r>
          </a:p>
          <a:p>
            <a:pPr eaLnBrk="0" hangingPunct="0">
              <a:spcBef>
                <a:spcPct val="50000"/>
              </a:spcBef>
            </a:pPr>
            <a:r>
              <a:rPr lang="en-US" sz="2000">
                <a:latin typeface="Arial" charset="0"/>
                <a:cs typeface="Times New Roman" pitchFamily="18" charset="0"/>
              </a:rPr>
              <a:t>-  Structure of products</a:t>
            </a:r>
          </a:p>
        </p:txBody>
      </p:sp>
      <p:pic>
        <p:nvPicPr>
          <p:cNvPr id="4101" name="Grafik 24" descr="Backup_of_Folie3.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71563"/>
            <a:ext cx="67151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8"/>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Arial" charset="0"/>
                <a:cs typeface="Times New Roman" pitchFamily="18" charset="0"/>
              </a:rPr>
              <a:t>Details of Biocatalyzed Reactions</a:t>
            </a:r>
          </a:p>
        </p:txBody>
      </p:sp>
      <p:grpSp>
        <p:nvGrpSpPr>
          <p:cNvPr id="5" name="Gruppieren 4"/>
          <p:cNvGrpSpPr>
            <a:grpSpLocks/>
          </p:cNvGrpSpPr>
          <p:nvPr/>
        </p:nvGrpSpPr>
        <p:grpSpPr bwMode="auto">
          <a:xfrm>
            <a:off x="1116013" y="2924175"/>
            <a:ext cx="7666037" cy="3889375"/>
            <a:chOff x="-252678" y="4509120"/>
            <a:chExt cx="7666409" cy="3888432"/>
          </a:xfrm>
        </p:grpSpPr>
        <p:sp>
          <p:nvSpPr>
            <p:cNvPr id="4" name="Rechteck 3"/>
            <p:cNvSpPr/>
            <p:nvPr/>
          </p:nvSpPr>
          <p:spPr>
            <a:xfrm>
              <a:off x="-252678" y="4509120"/>
              <a:ext cx="7666409"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7" name="Rectangle 2"/>
            <p:cNvSpPr>
              <a:spLocks noChangeArrowheads="1"/>
            </p:cNvSpPr>
            <p:nvPr/>
          </p:nvSpPr>
          <p:spPr bwMode="auto">
            <a:xfrm>
              <a:off x="-36768" y="4509120"/>
              <a:ext cx="7264753" cy="3632907"/>
            </a:xfrm>
            <a:prstGeom prst="rect">
              <a:avLst/>
            </a:prstGeom>
            <a:noFill/>
            <a:ln w="9525">
              <a:noFill/>
              <a:miter lim="800000"/>
              <a:headEnd/>
              <a:tailEnd/>
            </a:ln>
          </p:spPr>
          <p:txBody>
            <a:bodyPr>
              <a:spAutoFit/>
            </a:bodyPr>
            <a:lstStyle/>
            <a:p>
              <a:pPr eaLnBrk="0" hangingPunct="0">
                <a:spcBef>
                  <a:spcPct val="50000"/>
                </a:spcBef>
                <a:defRPr/>
              </a:pPr>
              <a:r>
                <a:rPr lang="en-US" sz="2000" dirty="0">
                  <a:solidFill>
                    <a:schemeClr val="accent2"/>
                  </a:solidFill>
                  <a:latin typeface="Arial" charset="0"/>
                  <a:cs typeface="Times New Roman" pitchFamily="18" charset="0"/>
                </a:rPr>
                <a:t>-  Solutions structure of starting materials</a:t>
              </a:r>
            </a:p>
            <a:p>
              <a:pPr eaLnBrk="0" hangingPunct="0">
                <a:spcBef>
                  <a:spcPct val="50000"/>
                </a:spcBef>
                <a:defRPr/>
              </a:pPr>
              <a:r>
                <a:rPr lang="en-US" sz="2000" dirty="0">
                  <a:solidFill>
                    <a:schemeClr val="bg1">
                      <a:lumMod val="65000"/>
                    </a:schemeClr>
                  </a:solidFill>
                  <a:latin typeface="Arial" charset="0"/>
                  <a:cs typeface="Times New Roman" pitchFamily="18" charset="0"/>
                </a:rPr>
                <a:t>-  Progress of the reaction and reaction rate </a:t>
              </a:r>
            </a:p>
            <a:p>
              <a:pPr eaLnBrk="0" hangingPunct="0">
                <a:spcBef>
                  <a:spcPct val="50000"/>
                </a:spcBef>
                <a:defRPr/>
              </a:pPr>
              <a:r>
                <a:rPr lang="en-US" sz="2000" dirty="0">
                  <a:solidFill>
                    <a:schemeClr val="bg1">
                      <a:lumMod val="65000"/>
                    </a:schemeClr>
                  </a:solidFill>
                  <a:latin typeface="Arial" charset="0"/>
                  <a:cs typeface="Times New Roman" pitchFamily="18" charset="0"/>
                </a:rPr>
                <a:t>-  Kinetic data</a:t>
              </a:r>
            </a:p>
            <a:p>
              <a:pPr eaLnBrk="0" hangingPunct="0">
                <a:spcBef>
                  <a:spcPct val="50000"/>
                </a:spcBef>
                <a:defRPr/>
              </a:pPr>
              <a:r>
                <a:rPr lang="en-US" sz="2000" dirty="0">
                  <a:solidFill>
                    <a:schemeClr val="bg1">
                      <a:lumMod val="65000"/>
                    </a:schemeClr>
                  </a:solidFill>
                  <a:latin typeface="Arial" charset="0"/>
                  <a:cs typeface="Times New Roman" pitchFamily="18" charset="0"/>
                </a:rPr>
                <a:t>-  Parallel and consecutive reactions as well as metabolisms</a:t>
              </a:r>
            </a:p>
            <a:p>
              <a:pPr eaLnBrk="0" hangingPunct="0">
                <a:spcBef>
                  <a:spcPct val="50000"/>
                </a:spcBef>
                <a:defRPr/>
              </a:pPr>
              <a:r>
                <a:rPr lang="en-US" sz="2000" dirty="0">
                  <a:solidFill>
                    <a:schemeClr val="bg1">
                      <a:lumMod val="65000"/>
                    </a:schemeClr>
                  </a:solidFill>
                  <a:latin typeface="Arial" charset="0"/>
                  <a:cs typeface="Times New Roman" pitchFamily="18" charset="0"/>
                </a:rPr>
                <a:t>-  Identification of intermediates</a:t>
              </a:r>
            </a:p>
            <a:p>
              <a:pPr eaLnBrk="0" hangingPunct="0">
                <a:spcBef>
                  <a:spcPct val="50000"/>
                </a:spcBef>
                <a:defRPr/>
              </a:pPr>
              <a:r>
                <a:rPr lang="en-US" sz="2000" dirty="0">
                  <a:solidFill>
                    <a:schemeClr val="accent2"/>
                  </a:solidFill>
                  <a:latin typeface="Arial" charset="0"/>
                  <a:cs typeface="Times New Roman" pitchFamily="18" charset="0"/>
                </a:rPr>
                <a:t>-  Substrate and product binding to enzymes</a:t>
              </a:r>
            </a:p>
            <a:p>
              <a:pPr eaLnBrk="0" hangingPunct="0">
                <a:spcBef>
                  <a:spcPct val="50000"/>
                </a:spcBef>
                <a:defRPr/>
              </a:pPr>
              <a:r>
                <a:rPr lang="en-US" sz="2000" dirty="0">
                  <a:solidFill>
                    <a:schemeClr val="accent2"/>
                  </a:solidFill>
                  <a:latin typeface="Arial" charset="0"/>
                  <a:cs typeface="Times New Roman" pitchFamily="18" charset="0"/>
                </a:rPr>
                <a:t>-  Reaction mechanisms</a:t>
              </a:r>
            </a:p>
            <a:p>
              <a:pPr eaLnBrk="0" hangingPunct="0">
                <a:spcBef>
                  <a:spcPct val="50000"/>
                </a:spcBef>
                <a:defRPr/>
              </a:pPr>
              <a:r>
                <a:rPr lang="en-US" sz="2000" dirty="0">
                  <a:solidFill>
                    <a:schemeClr val="bg1">
                      <a:lumMod val="65000"/>
                    </a:schemeClr>
                  </a:solidFill>
                  <a:latin typeface="Arial" charset="0"/>
                  <a:cs typeface="Times New Roman" pitchFamily="18" charset="0"/>
                </a:rPr>
                <a:t>-  Structure of products</a:t>
              </a:r>
            </a:p>
          </p:txBody>
        </p:sp>
      </p:grpSp>
      <p:sp>
        <p:nvSpPr>
          <p:cNvPr id="4104"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03/27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026"/>
          <p:cNvGrpSpPr>
            <a:grpSpLocks/>
          </p:cNvGrpSpPr>
          <p:nvPr/>
        </p:nvGrpSpPr>
        <p:grpSpPr bwMode="auto">
          <a:xfrm>
            <a:off x="0" y="685800"/>
            <a:ext cx="9144000" cy="304800"/>
            <a:chOff x="0" y="1056"/>
            <a:chExt cx="5760" cy="608"/>
          </a:xfrm>
        </p:grpSpPr>
        <p:sp>
          <p:nvSpPr>
            <p:cNvPr id="5133" name="Rectangle 1027"/>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5134" name="Rectangle 1028"/>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5135" name="Rectangle 1029"/>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36" name="Rectangle 1030"/>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37" name="Rectangle 1031"/>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38" name="Rectangle 1032"/>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39" name="Rectangle 1033"/>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40" name="Rectangle 1034"/>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41" name="Rectangle 1035"/>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42" name="Rectangle 1036"/>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43" name="Rectangle 1037"/>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44" name="Rectangle 1038"/>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45" name="Rectangle 1039"/>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5123" name="Picture 1040"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041"/>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Arial" charset="0"/>
                <a:cs typeface="Times New Roman" pitchFamily="18" charset="0"/>
              </a:rPr>
              <a:t>NMR as Analytical Method </a:t>
            </a:r>
          </a:p>
        </p:txBody>
      </p:sp>
      <p:sp>
        <p:nvSpPr>
          <p:cNvPr id="5125" name="Rectangle 1045"/>
          <p:cNvSpPr>
            <a:spLocks noChangeArrowheads="1"/>
          </p:cNvSpPr>
          <p:nvPr/>
        </p:nvSpPr>
        <p:spPr bwMode="auto">
          <a:xfrm>
            <a:off x="6019800" y="1447800"/>
            <a:ext cx="2286000" cy="4800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de-DE"/>
          </a:p>
        </p:txBody>
      </p:sp>
      <p:sp>
        <p:nvSpPr>
          <p:cNvPr id="5126" name="Rectangle 1046"/>
          <p:cNvSpPr>
            <a:spLocks noChangeArrowheads="1"/>
          </p:cNvSpPr>
          <p:nvPr/>
        </p:nvSpPr>
        <p:spPr bwMode="auto">
          <a:xfrm>
            <a:off x="5943600" y="1371600"/>
            <a:ext cx="2286000" cy="4800600"/>
          </a:xfrm>
          <a:prstGeom prst="rect">
            <a:avLst/>
          </a:prstGeom>
          <a:solidFill>
            <a:schemeClr val="bg1"/>
          </a:solidFill>
          <a:ln w="19050">
            <a:solidFill>
              <a:schemeClr val="tx1"/>
            </a:solidFill>
            <a:miter lim="800000"/>
            <a:headEnd/>
            <a:tailEnd/>
          </a:ln>
        </p:spPr>
        <p:txBody>
          <a:bodyPr wrap="none" anchor="ctr"/>
          <a:lstStyle/>
          <a:p>
            <a:endParaRPr lang="de-DE"/>
          </a:p>
        </p:txBody>
      </p:sp>
      <p:pic>
        <p:nvPicPr>
          <p:cNvPr id="5127" name="Picture 1043" descr="Z:\Lothar\nmr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133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048"/>
          <p:cNvSpPr>
            <a:spLocks noChangeArrowheads="1"/>
          </p:cNvSpPr>
          <p:nvPr/>
        </p:nvSpPr>
        <p:spPr bwMode="auto">
          <a:xfrm>
            <a:off x="381000" y="1517650"/>
            <a:ext cx="5181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50000"/>
              </a:lnSpc>
              <a:spcBef>
                <a:spcPct val="50000"/>
              </a:spcBef>
            </a:pPr>
            <a:r>
              <a:rPr lang="en-GB" sz="2000" b="1" i="1">
                <a:latin typeface="Arial" charset="0"/>
                <a:cs typeface="Times New Roman" pitchFamily="18" charset="0"/>
              </a:rPr>
              <a:t>“NMR Spectroscopy is a window to the</a:t>
            </a:r>
            <a:br>
              <a:rPr lang="en-GB" sz="2000" b="1" i="1">
                <a:latin typeface="Arial" charset="0"/>
                <a:cs typeface="Times New Roman" pitchFamily="18" charset="0"/>
              </a:rPr>
            </a:br>
            <a:r>
              <a:rPr lang="en-GB" sz="2000" b="1" i="1">
                <a:latin typeface="Arial" charset="0"/>
                <a:cs typeface="Times New Roman" pitchFamily="18" charset="0"/>
              </a:rPr>
              <a:t> world of biocatalysed reactions!”</a:t>
            </a:r>
          </a:p>
          <a:p>
            <a:pPr algn="r" eaLnBrk="0" hangingPunct="0">
              <a:lnSpc>
                <a:spcPct val="200000"/>
              </a:lnSpc>
              <a:spcBef>
                <a:spcPct val="50000"/>
              </a:spcBef>
            </a:pPr>
            <a:r>
              <a:rPr lang="de-DE" sz="1600" b="1">
                <a:latin typeface="Arial" charset="0"/>
                <a:cs typeface="Times New Roman" pitchFamily="18" charset="0"/>
              </a:rPr>
              <a:t>D. W. Ribbons, 1997</a:t>
            </a:r>
            <a:endParaRPr lang="de-AT" sz="1600" b="1">
              <a:latin typeface="Arial" charset="0"/>
              <a:cs typeface="Times New Roman" pitchFamily="18" charset="0"/>
            </a:endParaRPr>
          </a:p>
        </p:txBody>
      </p:sp>
      <p:grpSp>
        <p:nvGrpSpPr>
          <p:cNvPr id="22" name="Group 1054"/>
          <p:cNvGrpSpPr>
            <a:grpSpLocks/>
          </p:cNvGrpSpPr>
          <p:nvPr/>
        </p:nvGrpSpPr>
        <p:grpSpPr bwMode="auto">
          <a:xfrm>
            <a:off x="381000" y="3581400"/>
            <a:ext cx="5029200" cy="2400300"/>
            <a:chOff x="240" y="2256"/>
            <a:chExt cx="2928" cy="1512"/>
          </a:xfrm>
        </p:grpSpPr>
        <p:sp>
          <p:nvSpPr>
            <p:cNvPr id="5131" name="Rectangle 1051"/>
            <p:cNvSpPr>
              <a:spLocks noChangeArrowheads="1"/>
            </p:cNvSpPr>
            <p:nvPr/>
          </p:nvSpPr>
          <p:spPr bwMode="auto">
            <a:xfrm>
              <a:off x="336" y="2256"/>
              <a:ext cx="2832"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50000"/>
                </a:lnSpc>
                <a:spcBef>
                  <a:spcPct val="50000"/>
                </a:spcBef>
              </a:pPr>
              <a:r>
                <a:rPr lang="en-US" sz="2000" dirty="0">
                  <a:latin typeface="Arial" charset="0"/>
                  <a:cs typeface="Times New Roman" pitchFamily="18" charset="0"/>
                </a:rPr>
                <a:t>Which details of reactions can be</a:t>
              </a:r>
              <a:br>
                <a:rPr lang="en-US" sz="2000" dirty="0">
                  <a:latin typeface="Arial" charset="0"/>
                  <a:cs typeface="Times New Roman" pitchFamily="18" charset="0"/>
                </a:rPr>
              </a:br>
              <a:r>
                <a:rPr lang="en-US" sz="2000" dirty="0">
                  <a:latin typeface="Arial" charset="0"/>
                  <a:cs typeface="Times New Roman" pitchFamily="18" charset="0"/>
                </a:rPr>
                <a:t>investigated by NMR?</a:t>
              </a:r>
            </a:p>
            <a:p>
              <a:pPr algn="ctr" eaLnBrk="0" hangingPunct="0">
                <a:lnSpc>
                  <a:spcPct val="150000"/>
                </a:lnSpc>
                <a:spcBef>
                  <a:spcPct val="150000"/>
                </a:spcBef>
              </a:pPr>
              <a:r>
                <a:rPr lang="en-US" sz="2000" dirty="0">
                  <a:latin typeface="Arial" charset="0"/>
                  <a:cs typeface="Times New Roman" pitchFamily="18" charset="0"/>
                </a:rPr>
                <a:t>Which concepts und methods</a:t>
              </a:r>
              <a:br>
                <a:rPr lang="en-US" sz="2000" dirty="0">
                  <a:latin typeface="Arial" charset="0"/>
                  <a:cs typeface="Times New Roman" pitchFamily="18" charset="0"/>
                </a:rPr>
              </a:br>
              <a:r>
                <a:rPr lang="en-US" sz="2000" dirty="0">
                  <a:latin typeface="Arial" charset="0"/>
                  <a:cs typeface="Times New Roman" pitchFamily="18" charset="0"/>
                </a:rPr>
                <a:t>have to be applied?</a:t>
              </a:r>
            </a:p>
          </p:txBody>
        </p:sp>
        <p:sp>
          <p:nvSpPr>
            <p:cNvPr id="5132" name="Rectangle 1053"/>
            <p:cNvSpPr>
              <a:spLocks noChangeArrowheads="1"/>
            </p:cNvSpPr>
            <p:nvPr/>
          </p:nvSpPr>
          <p:spPr bwMode="auto">
            <a:xfrm>
              <a:off x="240" y="2880"/>
              <a:ext cx="38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sp>
        <p:nvSpPr>
          <p:cNvPr id="5130"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04/27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685800"/>
            <a:ext cx="9144000" cy="304800"/>
            <a:chOff x="0" y="1056"/>
            <a:chExt cx="5760" cy="608"/>
          </a:xfrm>
        </p:grpSpPr>
        <p:sp>
          <p:nvSpPr>
            <p:cNvPr id="6183"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6184"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6185"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86"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87"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88"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89"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90"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91"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92"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93"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94"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195"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6147"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7"/>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Arial" charset="0"/>
                <a:cs typeface="Times New Roman" pitchFamily="18" charset="0"/>
              </a:rPr>
              <a:t>Time-Dependence of NMR-Measuring Methods</a:t>
            </a:r>
          </a:p>
        </p:txBody>
      </p:sp>
      <p:grpSp>
        <p:nvGrpSpPr>
          <p:cNvPr id="73" name="Group 87"/>
          <p:cNvGrpSpPr>
            <a:grpSpLocks/>
          </p:cNvGrpSpPr>
          <p:nvPr/>
        </p:nvGrpSpPr>
        <p:grpSpPr bwMode="auto">
          <a:xfrm>
            <a:off x="762000" y="2209800"/>
            <a:ext cx="1295400" cy="4314825"/>
            <a:chOff x="480" y="1392"/>
            <a:chExt cx="816" cy="2718"/>
          </a:xfrm>
        </p:grpSpPr>
        <p:sp>
          <p:nvSpPr>
            <p:cNvPr id="6178" name="Rectangle 53"/>
            <p:cNvSpPr>
              <a:spLocks noChangeArrowheads="1"/>
            </p:cNvSpPr>
            <p:nvPr/>
          </p:nvSpPr>
          <p:spPr bwMode="auto">
            <a:xfrm>
              <a:off x="480" y="3780"/>
              <a:ext cx="8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400" b="1">
                  <a:latin typeface="Arial" charset="0"/>
                  <a:cs typeface="Times New Roman" pitchFamily="18" charset="0"/>
                </a:rPr>
                <a:t>direct with          </a:t>
              </a:r>
              <a:r>
                <a:rPr lang="en-US" sz="1400" b="1" i="1">
                  <a:latin typeface="Arial" charset="0"/>
                  <a:cs typeface="Times New Roman" pitchFamily="18" charset="0"/>
                </a:rPr>
                <a:t>in situ</a:t>
              </a:r>
              <a:r>
                <a:rPr lang="en-US" sz="1400" b="1">
                  <a:latin typeface="Arial" charset="0"/>
                  <a:cs typeface="Times New Roman" pitchFamily="18" charset="0"/>
                </a:rPr>
                <a:t> NMR</a:t>
              </a:r>
            </a:p>
          </p:txBody>
        </p:sp>
        <p:sp>
          <p:nvSpPr>
            <p:cNvPr id="6179" name="Rectangle 28"/>
            <p:cNvSpPr>
              <a:spLocks noChangeArrowheads="1"/>
            </p:cNvSpPr>
            <p:nvPr/>
          </p:nvSpPr>
          <p:spPr bwMode="auto">
            <a:xfrm>
              <a:off x="480" y="3456"/>
              <a:ext cx="720" cy="144"/>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6180" name="Rectangle 54"/>
            <p:cNvSpPr>
              <a:spLocks noChangeArrowheads="1"/>
            </p:cNvSpPr>
            <p:nvPr/>
          </p:nvSpPr>
          <p:spPr bwMode="auto">
            <a:xfrm>
              <a:off x="528" y="3552"/>
              <a:ext cx="672" cy="144"/>
            </a:xfrm>
            <a:prstGeom prst="rect">
              <a:avLst/>
            </a:prstGeom>
            <a:solidFill>
              <a:srgbClr val="2DA5FF"/>
            </a:solidFill>
            <a:ln w="28575">
              <a:solidFill>
                <a:schemeClr val="tx1"/>
              </a:solidFill>
              <a:miter lim="800000"/>
              <a:headEnd/>
              <a:tailEnd/>
            </a:ln>
          </p:spPr>
          <p:txBody>
            <a:bodyPr wrap="none" anchor="ctr"/>
            <a:lstStyle/>
            <a:p>
              <a:endParaRPr lang="de-DE"/>
            </a:p>
          </p:txBody>
        </p:sp>
        <p:sp>
          <p:nvSpPr>
            <p:cNvPr id="6181" name="Rectangle 58"/>
            <p:cNvSpPr>
              <a:spLocks noChangeArrowheads="1"/>
            </p:cNvSpPr>
            <p:nvPr/>
          </p:nvSpPr>
          <p:spPr bwMode="auto">
            <a:xfrm>
              <a:off x="480" y="3456"/>
              <a:ext cx="76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6182" name="Rectangle 29"/>
            <p:cNvSpPr>
              <a:spLocks noChangeArrowheads="1"/>
            </p:cNvSpPr>
            <p:nvPr/>
          </p:nvSpPr>
          <p:spPr bwMode="auto">
            <a:xfrm>
              <a:off x="528" y="1392"/>
              <a:ext cx="672" cy="2208"/>
            </a:xfrm>
            <a:prstGeom prst="rect">
              <a:avLst/>
            </a:prstGeom>
            <a:gradFill rotWithShape="0">
              <a:gsLst>
                <a:gs pos="0">
                  <a:srgbClr val="99D3FF"/>
                </a:gs>
                <a:gs pos="100000">
                  <a:srgbClr val="2DA5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grpSp>
        <p:nvGrpSpPr>
          <p:cNvPr id="84" name="Group 89"/>
          <p:cNvGrpSpPr>
            <a:grpSpLocks/>
          </p:cNvGrpSpPr>
          <p:nvPr/>
        </p:nvGrpSpPr>
        <p:grpSpPr bwMode="auto">
          <a:xfrm>
            <a:off x="3733800" y="2209800"/>
            <a:ext cx="1981200" cy="4314825"/>
            <a:chOff x="2352" y="1392"/>
            <a:chExt cx="1248" cy="2718"/>
          </a:xfrm>
        </p:grpSpPr>
        <p:sp>
          <p:nvSpPr>
            <p:cNvPr id="6174" name="Rectangle 56"/>
            <p:cNvSpPr>
              <a:spLocks noChangeArrowheads="1"/>
            </p:cNvSpPr>
            <p:nvPr/>
          </p:nvSpPr>
          <p:spPr bwMode="auto">
            <a:xfrm>
              <a:off x="2400" y="3552"/>
              <a:ext cx="1152" cy="144"/>
            </a:xfrm>
            <a:prstGeom prst="rect">
              <a:avLst/>
            </a:prstGeom>
            <a:solidFill>
              <a:srgbClr val="2DA5FF"/>
            </a:solidFill>
            <a:ln w="28575">
              <a:solidFill>
                <a:schemeClr val="tx1"/>
              </a:solidFill>
              <a:miter lim="800000"/>
              <a:headEnd/>
              <a:tailEnd/>
            </a:ln>
          </p:spPr>
          <p:txBody>
            <a:bodyPr wrap="none" anchor="ctr"/>
            <a:lstStyle/>
            <a:p>
              <a:endParaRPr lang="de-DE"/>
            </a:p>
          </p:txBody>
        </p:sp>
        <p:sp>
          <p:nvSpPr>
            <p:cNvPr id="6175" name="Rectangle 76"/>
            <p:cNvSpPr>
              <a:spLocks noChangeArrowheads="1"/>
            </p:cNvSpPr>
            <p:nvPr/>
          </p:nvSpPr>
          <p:spPr bwMode="auto">
            <a:xfrm>
              <a:off x="2352" y="3456"/>
              <a:ext cx="124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6176" name="Rectangle 51"/>
            <p:cNvSpPr>
              <a:spLocks noChangeArrowheads="1"/>
            </p:cNvSpPr>
            <p:nvPr/>
          </p:nvSpPr>
          <p:spPr bwMode="auto">
            <a:xfrm>
              <a:off x="2400" y="3780"/>
              <a:ext cx="115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400" b="1">
                  <a:latin typeface="Arial" charset="0"/>
                  <a:cs typeface="Times New Roman" pitchFamily="18" charset="0"/>
                </a:rPr>
                <a:t>indirect with </a:t>
              </a:r>
              <a:br>
                <a:rPr lang="en-US" sz="1400" b="1">
                  <a:latin typeface="Arial" charset="0"/>
                  <a:cs typeface="Times New Roman" pitchFamily="18" charset="0"/>
                </a:rPr>
              </a:br>
              <a:r>
                <a:rPr lang="en-US" sz="1400" b="1">
                  <a:latin typeface="Arial" charset="0"/>
                  <a:cs typeface="Times New Roman" pitchFamily="18" charset="0"/>
                </a:rPr>
                <a:t>STD NMR</a:t>
              </a:r>
            </a:p>
          </p:txBody>
        </p:sp>
        <p:sp>
          <p:nvSpPr>
            <p:cNvPr id="6177" name="Rectangle 64"/>
            <p:cNvSpPr>
              <a:spLocks noChangeArrowheads="1"/>
            </p:cNvSpPr>
            <p:nvPr/>
          </p:nvSpPr>
          <p:spPr bwMode="auto">
            <a:xfrm>
              <a:off x="2400" y="1392"/>
              <a:ext cx="1152" cy="2208"/>
            </a:xfrm>
            <a:prstGeom prst="rect">
              <a:avLst/>
            </a:prstGeom>
            <a:gradFill rotWithShape="0">
              <a:gsLst>
                <a:gs pos="0">
                  <a:srgbClr val="99D3FF"/>
                </a:gs>
                <a:gs pos="100000">
                  <a:srgbClr val="2DA5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pic>
        <p:nvPicPr>
          <p:cNvPr id="6151" name="Picture 20" descr="D:\Daten Lothar\Institute\Vorträge\Folie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5342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Group 72"/>
          <p:cNvGrpSpPr>
            <a:grpSpLocks/>
          </p:cNvGrpSpPr>
          <p:nvPr/>
        </p:nvGrpSpPr>
        <p:grpSpPr bwMode="auto">
          <a:xfrm>
            <a:off x="838200" y="2643188"/>
            <a:ext cx="7239000" cy="1260475"/>
            <a:chOff x="432" y="1584"/>
            <a:chExt cx="4560" cy="794"/>
          </a:xfrm>
        </p:grpSpPr>
        <p:sp>
          <p:nvSpPr>
            <p:cNvPr id="6166" name="Line 30"/>
            <p:cNvSpPr>
              <a:spLocks noChangeShapeType="1"/>
            </p:cNvSpPr>
            <p:nvPr/>
          </p:nvSpPr>
          <p:spPr bwMode="auto">
            <a:xfrm>
              <a:off x="432" y="1728"/>
              <a:ext cx="18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67" name="Line 33"/>
            <p:cNvSpPr>
              <a:spLocks noChangeShapeType="1"/>
            </p:cNvSpPr>
            <p:nvPr/>
          </p:nvSpPr>
          <p:spPr bwMode="auto">
            <a:xfrm>
              <a:off x="432" y="1920"/>
              <a:ext cx="244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68" name="Line 34"/>
            <p:cNvSpPr>
              <a:spLocks noChangeShapeType="1"/>
            </p:cNvSpPr>
            <p:nvPr/>
          </p:nvSpPr>
          <p:spPr bwMode="auto">
            <a:xfrm>
              <a:off x="3504" y="2304"/>
              <a:ext cx="14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69" name="Line 38"/>
            <p:cNvSpPr>
              <a:spLocks noChangeShapeType="1"/>
            </p:cNvSpPr>
            <p:nvPr/>
          </p:nvSpPr>
          <p:spPr bwMode="auto">
            <a:xfrm>
              <a:off x="1536" y="2112"/>
              <a:ext cx="18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70" name="Rectangle 40"/>
            <p:cNvSpPr>
              <a:spLocks noChangeArrowheads="1"/>
            </p:cNvSpPr>
            <p:nvPr/>
          </p:nvSpPr>
          <p:spPr bwMode="auto">
            <a:xfrm>
              <a:off x="2880" y="1776"/>
              <a:ext cx="96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en-US" sz="1400" b="1">
                  <a:latin typeface="Arial" charset="0"/>
                  <a:cs typeface="Times New Roman" pitchFamily="18" charset="0"/>
                </a:rPr>
                <a:t>isomerization</a:t>
              </a:r>
            </a:p>
          </p:txBody>
        </p:sp>
        <p:sp>
          <p:nvSpPr>
            <p:cNvPr id="6171" name="Rectangle 42"/>
            <p:cNvSpPr>
              <a:spLocks noChangeArrowheads="1"/>
            </p:cNvSpPr>
            <p:nvPr/>
          </p:nvSpPr>
          <p:spPr bwMode="auto">
            <a:xfrm>
              <a:off x="2304" y="1584"/>
              <a:ext cx="240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en-US" sz="1400" b="1">
                  <a:latin typeface="Arial" charset="0"/>
                  <a:cs typeface="Times New Roman" pitchFamily="18" charset="0"/>
                </a:rPr>
                <a:t>accumulated products and intermediates</a:t>
              </a:r>
            </a:p>
          </p:txBody>
        </p:sp>
        <p:sp>
          <p:nvSpPr>
            <p:cNvPr id="6172" name="Rectangle 43"/>
            <p:cNvSpPr>
              <a:spLocks noChangeArrowheads="1"/>
            </p:cNvSpPr>
            <p:nvPr/>
          </p:nvSpPr>
          <p:spPr bwMode="auto">
            <a:xfrm>
              <a:off x="2469" y="2141"/>
              <a:ext cx="96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en-US" sz="1400" b="1">
                  <a:latin typeface="Arial" charset="0"/>
                  <a:cs typeface="Times New Roman" pitchFamily="18" charset="0"/>
                </a:rPr>
                <a:t>correlation time</a:t>
              </a:r>
            </a:p>
          </p:txBody>
        </p:sp>
        <p:sp>
          <p:nvSpPr>
            <p:cNvPr id="6173" name="Rectangle 44"/>
            <p:cNvSpPr>
              <a:spLocks noChangeArrowheads="1"/>
            </p:cNvSpPr>
            <p:nvPr/>
          </p:nvSpPr>
          <p:spPr bwMode="auto">
            <a:xfrm>
              <a:off x="3408" y="1968"/>
              <a:ext cx="158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en-US" sz="1400" b="1">
                  <a:latin typeface="Arial" charset="0"/>
                  <a:cs typeface="Times New Roman" pitchFamily="18" charset="0"/>
                </a:rPr>
                <a:t>enyzme-substrate binding</a:t>
              </a:r>
            </a:p>
          </p:txBody>
        </p:sp>
      </p:grpSp>
      <p:grpSp>
        <p:nvGrpSpPr>
          <p:cNvPr id="99" name="Group 74"/>
          <p:cNvGrpSpPr>
            <a:grpSpLocks/>
          </p:cNvGrpSpPr>
          <p:nvPr/>
        </p:nvGrpSpPr>
        <p:grpSpPr bwMode="auto">
          <a:xfrm>
            <a:off x="1676400" y="4548188"/>
            <a:ext cx="4343400" cy="995362"/>
            <a:chOff x="960" y="2592"/>
            <a:chExt cx="2736" cy="627"/>
          </a:xfrm>
        </p:grpSpPr>
        <p:sp>
          <p:nvSpPr>
            <p:cNvPr id="6160" name="Line 31"/>
            <p:cNvSpPr>
              <a:spLocks noChangeShapeType="1"/>
            </p:cNvSpPr>
            <p:nvPr/>
          </p:nvSpPr>
          <p:spPr bwMode="auto">
            <a:xfrm>
              <a:off x="960" y="2736"/>
              <a:ext cx="7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61" name="Line 32"/>
            <p:cNvSpPr>
              <a:spLocks noChangeShapeType="1"/>
            </p:cNvSpPr>
            <p:nvPr/>
          </p:nvSpPr>
          <p:spPr bwMode="auto">
            <a:xfrm>
              <a:off x="1488" y="2928"/>
              <a:ext cx="624"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62" name="Line 35"/>
            <p:cNvSpPr>
              <a:spLocks noChangeShapeType="1"/>
            </p:cNvSpPr>
            <p:nvPr/>
          </p:nvSpPr>
          <p:spPr bwMode="auto">
            <a:xfrm>
              <a:off x="1488" y="3120"/>
              <a:ext cx="105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63" name="Rectangle 47"/>
            <p:cNvSpPr>
              <a:spLocks noChangeArrowheads="1"/>
            </p:cNvSpPr>
            <p:nvPr/>
          </p:nvSpPr>
          <p:spPr bwMode="auto">
            <a:xfrm>
              <a:off x="1728" y="2592"/>
              <a:ext cx="1248"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de-DE" sz="1400" b="1" i="1">
                  <a:latin typeface="Arial" charset="0"/>
                  <a:cs typeface="Times New Roman" pitchFamily="18" charset="0"/>
                </a:rPr>
                <a:t>T</a:t>
              </a:r>
              <a:r>
                <a:rPr lang="de-DE" sz="1400" b="1" baseline="-25000">
                  <a:latin typeface="Arial" charset="0"/>
                  <a:cs typeface="Times New Roman" pitchFamily="18" charset="0"/>
                </a:rPr>
                <a:t>1</a:t>
              </a:r>
              <a:r>
                <a:rPr lang="de-DE" sz="1400" b="1">
                  <a:latin typeface="Arial" charset="0"/>
                  <a:cs typeface="Times New Roman" pitchFamily="18" charset="0"/>
                </a:rPr>
                <a:t>/</a:t>
              </a:r>
              <a:r>
                <a:rPr lang="de-DE" sz="1400" b="1" i="1">
                  <a:latin typeface="Arial" charset="0"/>
                  <a:cs typeface="Times New Roman" pitchFamily="18" charset="0"/>
                </a:rPr>
                <a:t>T</a:t>
              </a:r>
              <a:r>
                <a:rPr lang="de-DE" sz="1400" b="1" baseline="-25000">
                  <a:latin typeface="Arial" charset="0"/>
                  <a:cs typeface="Times New Roman" pitchFamily="18" charset="0"/>
                </a:rPr>
                <a:t>2</a:t>
              </a:r>
              <a:r>
                <a:rPr lang="de-DE" sz="1400" b="1">
                  <a:latin typeface="Arial" charset="0"/>
                  <a:cs typeface="Times New Roman" pitchFamily="18" charset="0"/>
                </a:rPr>
                <a:t>-relaxation</a:t>
              </a:r>
            </a:p>
          </p:txBody>
        </p:sp>
        <p:sp>
          <p:nvSpPr>
            <p:cNvPr id="6164" name="Rectangle 48"/>
            <p:cNvSpPr>
              <a:spLocks noChangeArrowheads="1"/>
            </p:cNvSpPr>
            <p:nvPr/>
          </p:nvSpPr>
          <p:spPr bwMode="auto">
            <a:xfrm>
              <a:off x="2112" y="2784"/>
              <a:ext cx="67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de-DE" sz="1400" b="1">
                  <a:latin typeface="Arial" charset="0"/>
                  <a:cs typeface="Times New Roman" pitchFamily="18" charset="0"/>
                </a:rPr>
                <a:t>couplings</a:t>
              </a:r>
            </a:p>
          </p:txBody>
        </p:sp>
        <p:sp>
          <p:nvSpPr>
            <p:cNvPr id="6165" name="Rectangle 49"/>
            <p:cNvSpPr>
              <a:spLocks noChangeArrowheads="1"/>
            </p:cNvSpPr>
            <p:nvPr/>
          </p:nvSpPr>
          <p:spPr bwMode="auto">
            <a:xfrm>
              <a:off x="2544" y="2957"/>
              <a:ext cx="115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de-DE" sz="1400" b="1">
                  <a:latin typeface="Arial" charset="0"/>
                  <a:cs typeface="Times New Roman" pitchFamily="18" charset="0"/>
                </a:rPr>
                <a:t>chemical shift</a:t>
              </a:r>
            </a:p>
          </p:txBody>
        </p:sp>
      </p:grpSp>
      <p:grpSp>
        <p:nvGrpSpPr>
          <p:cNvPr id="106" name="Group 73"/>
          <p:cNvGrpSpPr>
            <a:grpSpLocks/>
          </p:cNvGrpSpPr>
          <p:nvPr/>
        </p:nvGrpSpPr>
        <p:grpSpPr bwMode="auto">
          <a:xfrm>
            <a:off x="5791200" y="4014788"/>
            <a:ext cx="1524000" cy="715962"/>
            <a:chOff x="3552" y="2448"/>
            <a:chExt cx="960" cy="451"/>
          </a:xfrm>
        </p:grpSpPr>
        <p:sp>
          <p:nvSpPr>
            <p:cNvPr id="6156" name="Line 36"/>
            <p:cNvSpPr>
              <a:spLocks noChangeShapeType="1"/>
            </p:cNvSpPr>
            <p:nvPr/>
          </p:nvSpPr>
          <p:spPr bwMode="auto">
            <a:xfrm>
              <a:off x="3696" y="2592"/>
              <a:ext cx="24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7" name="Line 37"/>
            <p:cNvSpPr>
              <a:spLocks noChangeShapeType="1"/>
            </p:cNvSpPr>
            <p:nvPr/>
          </p:nvSpPr>
          <p:spPr bwMode="auto">
            <a:xfrm>
              <a:off x="3552" y="2784"/>
              <a:ext cx="1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158" name="Rectangle 46"/>
            <p:cNvSpPr>
              <a:spLocks noChangeArrowheads="1"/>
            </p:cNvSpPr>
            <p:nvPr/>
          </p:nvSpPr>
          <p:spPr bwMode="auto">
            <a:xfrm>
              <a:off x="3744" y="2640"/>
              <a:ext cx="6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de-DE" sz="1400" b="1" baseline="30000">
                  <a:latin typeface="Arial" charset="0"/>
                  <a:cs typeface="Times New Roman" pitchFamily="18" charset="0"/>
                </a:rPr>
                <a:t>13</a:t>
              </a:r>
              <a:r>
                <a:rPr lang="de-DE" sz="1400" b="1">
                  <a:latin typeface="Arial" charset="0"/>
                  <a:cs typeface="Times New Roman" pitchFamily="18" charset="0"/>
                </a:rPr>
                <a:t>C-NMR</a:t>
              </a:r>
            </a:p>
          </p:txBody>
        </p:sp>
        <p:sp>
          <p:nvSpPr>
            <p:cNvPr id="6159" name="Rectangle 45"/>
            <p:cNvSpPr>
              <a:spLocks noChangeArrowheads="1"/>
            </p:cNvSpPr>
            <p:nvPr/>
          </p:nvSpPr>
          <p:spPr bwMode="auto">
            <a:xfrm>
              <a:off x="3936" y="2448"/>
              <a:ext cx="57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lang="de-DE" sz="1400" b="1" baseline="30000">
                  <a:latin typeface="Arial" charset="0"/>
                  <a:cs typeface="Times New Roman" pitchFamily="18" charset="0"/>
                </a:rPr>
                <a:t>1</a:t>
              </a:r>
              <a:r>
                <a:rPr lang="de-DE" sz="1400" b="1">
                  <a:latin typeface="Arial" charset="0"/>
                  <a:cs typeface="Times New Roman" pitchFamily="18" charset="0"/>
                </a:rPr>
                <a:t>H-NMR</a:t>
              </a:r>
            </a:p>
          </p:txBody>
        </p:sp>
      </p:grpSp>
      <p:sp>
        <p:nvSpPr>
          <p:cNvPr id="6155"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05/27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left)">
                                      <p:cBhvr>
                                        <p:cTn id="12" dur="500"/>
                                        <p:tgtEl>
                                          <p:spTgt spid="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left)">
                                      <p:cBhvr>
                                        <p:cTn id="17" dur="500"/>
                                        <p:tgtEl>
                                          <p:spTgt spid="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dissolve">
                                      <p:cBhvr>
                                        <p:cTn id="22" dur="500"/>
                                        <p:tgtEl>
                                          <p:spTgt spid="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dissolve">
                                      <p:cBhvr>
                                        <p:cTn id="2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16"/>
          <p:cNvGrpSpPr>
            <a:grpSpLocks/>
          </p:cNvGrpSpPr>
          <p:nvPr/>
        </p:nvGrpSpPr>
        <p:grpSpPr bwMode="auto">
          <a:xfrm>
            <a:off x="0" y="685800"/>
            <a:ext cx="9144000" cy="304800"/>
            <a:chOff x="0" y="1056"/>
            <a:chExt cx="5760" cy="608"/>
          </a:xfrm>
        </p:grpSpPr>
        <p:sp>
          <p:nvSpPr>
            <p:cNvPr id="7179" name="Rectangle 117"/>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7180" name="Rectangle 118"/>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7181" name="Rectangle 119"/>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2" name="Rectangle 120"/>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3" name="Rectangle 121"/>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4" name="Rectangle 122"/>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5" name="Rectangle 123"/>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6" name="Rectangle 124"/>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7" name="Rectangle 125"/>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8" name="Rectangle 126"/>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89" name="Rectangle 127"/>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90" name="Rectangle 128"/>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191" name="Rectangle 129"/>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7171" name="Picture 130"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31"/>
          <p:cNvSpPr txBox="1">
            <a:spLocks noChangeArrowheads="1"/>
          </p:cNvSpPr>
          <p:nvPr/>
        </p:nvSpPr>
        <p:spPr bwMode="auto">
          <a:xfrm>
            <a:off x="1524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i="1">
                <a:latin typeface="Arial" charset="0"/>
              </a:rPr>
              <a:t>In situ</a:t>
            </a:r>
            <a:r>
              <a:rPr lang="en-US" b="1">
                <a:latin typeface="Arial" charset="0"/>
              </a:rPr>
              <a:t> </a:t>
            </a:r>
            <a:r>
              <a:rPr lang="en-US" b="1" baseline="30000">
                <a:latin typeface="Arial" charset="0"/>
              </a:rPr>
              <a:t>1</a:t>
            </a:r>
            <a:r>
              <a:rPr lang="en-US" b="1">
                <a:latin typeface="Arial" charset="0"/>
              </a:rPr>
              <a:t>H-NMR Monitoring</a:t>
            </a:r>
          </a:p>
        </p:txBody>
      </p:sp>
      <p:sp>
        <p:nvSpPr>
          <p:cNvPr id="7173" name="Rectangle 132"/>
          <p:cNvSpPr>
            <a:spLocks noChangeArrowheads="1"/>
          </p:cNvSpPr>
          <p:nvPr/>
        </p:nvSpPr>
        <p:spPr bwMode="auto">
          <a:xfrm>
            <a:off x="304800" y="1219200"/>
            <a:ext cx="8610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130000"/>
              </a:lnSpc>
              <a:buClr>
                <a:schemeClr val="tx1"/>
              </a:buClr>
            </a:pPr>
            <a:r>
              <a:rPr lang="en-US" sz="2000" dirty="0">
                <a:latin typeface="Arial" charset="0"/>
              </a:rPr>
              <a:t>-	No sampling necessary</a:t>
            </a:r>
          </a:p>
          <a:p>
            <a:pPr marL="742950" lvl="1" indent="-285750">
              <a:lnSpc>
                <a:spcPct val="130000"/>
              </a:lnSpc>
              <a:buClr>
                <a:schemeClr val="tx1"/>
              </a:buClr>
            </a:pPr>
            <a:r>
              <a:rPr lang="en-US" sz="2000" dirty="0">
                <a:latin typeface="Arial" charset="0"/>
              </a:rPr>
              <a:t>-	Reaction is not influenced</a:t>
            </a:r>
          </a:p>
          <a:p>
            <a:pPr marL="742950" lvl="1" indent="-285750">
              <a:lnSpc>
                <a:spcPct val="130000"/>
              </a:lnSpc>
              <a:buClr>
                <a:schemeClr val="tx1"/>
              </a:buClr>
            </a:pPr>
            <a:r>
              <a:rPr lang="en-US" sz="2000" dirty="0">
                <a:latin typeface="Arial" charset="0"/>
              </a:rPr>
              <a:t>-	Direct substrate and product analysis possible</a:t>
            </a:r>
          </a:p>
          <a:p>
            <a:pPr marL="742950" lvl="1" indent="-285750">
              <a:lnSpc>
                <a:spcPct val="130000"/>
              </a:lnSpc>
              <a:buClr>
                <a:schemeClr val="tx1"/>
              </a:buClr>
            </a:pPr>
            <a:r>
              <a:rPr lang="en-US" sz="2000" dirty="0">
                <a:latin typeface="Arial" charset="0"/>
              </a:rPr>
              <a:t>-	</a:t>
            </a:r>
            <a:r>
              <a:rPr lang="en-US" sz="2000" dirty="0" smtClean="0">
                <a:latin typeface="Arial" charset="0"/>
              </a:rPr>
              <a:t>‘Separation’ </a:t>
            </a:r>
            <a:r>
              <a:rPr lang="en-US" sz="2000" dirty="0">
                <a:latin typeface="Arial" charset="0"/>
              </a:rPr>
              <a:t>can be made in the spectrum </a:t>
            </a:r>
          </a:p>
          <a:p>
            <a:pPr marL="742950" lvl="1" indent="-285750">
              <a:lnSpc>
                <a:spcPct val="130000"/>
              </a:lnSpc>
              <a:buClr>
                <a:schemeClr val="tx1"/>
              </a:buClr>
            </a:pPr>
            <a:r>
              <a:rPr lang="en-US" sz="2000" dirty="0">
                <a:latin typeface="Arial" charset="0"/>
              </a:rPr>
              <a:t>-	(Almost) all organic compounds contain protons</a:t>
            </a:r>
          </a:p>
          <a:p>
            <a:pPr marL="742950" lvl="1" indent="-285750">
              <a:lnSpc>
                <a:spcPct val="130000"/>
              </a:lnSpc>
              <a:buClr>
                <a:schemeClr val="tx1"/>
              </a:buClr>
            </a:pPr>
            <a:r>
              <a:rPr lang="en-US" sz="2000" dirty="0">
                <a:latin typeface="Arial" charset="0"/>
              </a:rPr>
              <a:t>-	Expensive isotope labeling is not necessary</a:t>
            </a:r>
          </a:p>
          <a:p>
            <a:pPr marL="742950" lvl="1" indent="-285750">
              <a:lnSpc>
                <a:spcPct val="130000"/>
              </a:lnSpc>
              <a:buClr>
                <a:schemeClr val="tx1"/>
              </a:buClr>
              <a:buFontTx/>
              <a:buChar char="-"/>
            </a:pPr>
            <a:r>
              <a:rPr lang="en-US" sz="2000" dirty="0">
                <a:latin typeface="Arial" charset="0"/>
              </a:rPr>
              <a:t>Concentrations down to ca. 100 µM are well detectable</a:t>
            </a:r>
          </a:p>
        </p:txBody>
      </p:sp>
      <p:sp>
        <p:nvSpPr>
          <p:cNvPr id="7174" name="Rectangle 134"/>
          <p:cNvSpPr>
            <a:spLocks noChangeArrowheads="1"/>
          </p:cNvSpPr>
          <p:nvPr/>
        </p:nvSpPr>
        <p:spPr bwMode="auto">
          <a:xfrm>
            <a:off x="0" y="6330950"/>
            <a:ext cx="477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de-DE" sz="1400">
                <a:latin typeface="Arial" charset="0"/>
              </a:rPr>
              <a:t>Brecker, Ribbons. </a:t>
            </a:r>
            <a:r>
              <a:rPr lang="en-GB" sz="1400" i="1">
                <a:latin typeface="Arial" charset="0"/>
              </a:rPr>
              <a:t>Trends Biotechnol.</a:t>
            </a:r>
            <a:r>
              <a:rPr lang="de-DE" sz="1400">
                <a:latin typeface="Arial" charset="0"/>
              </a:rPr>
              <a:t> </a:t>
            </a:r>
            <a:r>
              <a:rPr lang="de-DE" sz="1400" b="1">
                <a:latin typeface="Arial" charset="0"/>
              </a:rPr>
              <a:t>2000</a:t>
            </a:r>
            <a:r>
              <a:rPr lang="de-DE" sz="1400">
                <a:latin typeface="Arial" charset="0"/>
              </a:rPr>
              <a:t>, </a:t>
            </a:r>
            <a:r>
              <a:rPr lang="de-DE" sz="1400" i="1">
                <a:latin typeface="Arial" charset="0"/>
              </a:rPr>
              <a:t>18</a:t>
            </a:r>
            <a:r>
              <a:rPr lang="de-DE" sz="1400">
                <a:latin typeface="Arial" charset="0"/>
              </a:rPr>
              <a:t>, 197.  </a:t>
            </a:r>
          </a:p>
          <a:p>
            <a:pPr eaLnBrk="0" hangingPunct="0"/>
            <a:r>
              <a:rPr lang="de-DE" sz="1400">
                <a:latin typeface="Arial" charset="0"/>
              </a:rPr>
              <a:t>Weber, Brecker</a:t>
            </a:r>
            <a:r>
              <a:rPr lang="de-AT" sz="1400">
                <a:latin typeface="Arial" charset="0"/>
              </a:rPr>
              <a:t>.</a:t>
            </a:r>
            <a:r>
              <a:rPr lang="de-DE" sz="1400">
                <a:latin typeface="Arial" charset="0"/>
              </a:rPr>
              <a:t> </a:t>
            </a:r>
            <a:r>
              <a:rPr lang="en-GB" sz="1400" i="1">
                <a:latin typeface="Arial" charset="0"/>
              </a:rPr>
              <a:t>Curr. Opinions Biotechnol.</a:t>
            </a:r>
            <a:r>
              <a:rPr lang="de-DE" sz="1400">
                <a:latin typeface="Arial" charset="0"/>
              </a:rPr>
              <a:t> </a:t>
            </a:r>
            <a:r>
              <a:rPr lang="de-DE" sz="1400" b="1">
                <a:latin typeface="Arial" charset="0"/>
              </a:rPr>
              <a:t>2000</a:t>
            </a:r>
            <a:r>
              <a:rPr lang="de-DE" sz="1400">
                <a:latin typeface="Arial" charset="0"/>
              </a:rPr>
              <a:t>, </a:t>
            </a:r>
            <a:r>
              <a:rPr lang="de-DE" sz="1400" i="1">
                <a:latin typeface="Arial" charset="0"/>
              </a:rPr>
              <a:t>11</a:t>
            </a:r>
            <a:r>
              <a:rPr lang="de-DE" sz="1400">
                <a:latin typeface="Arial" charset="0"/>
              </a:rPr>
              <a:t>, 572.</a:t>
            </a:r>
          </a:p>
        </p:txBody>
      </p:sp>
      <p:grpSp>
        <p:nvGrpSpPr>
          <p:cNvPr id="20" name="Group 137"/>
          <p:cNvGrpSpPr>
            <a:grpSpLocks/>
          </p:cNvGrpSpPr>
          <p:nvPr/>
        </p:nvGrpSpPr>
        <p:grpSpPr bwMode="auto">
          <a:xfrm>
            <a:off x="304800" y="4310063"/>
            <a:ext cx="7239000" cy="1492250"/>
            <a:chOff x="192" y="2649"/>
            <a:chExt cx="4560" cy="940"/>
          </a:xfrm>
        </p:grpSpPr>
        <p:sp>
          <p:nvSpPr>
            <p:cNvPr id="7177" name="Rectangle 135"/>
            <p:cNvSpPr>
              <a:spLocks noChangeArrowheads="1"/>
            </p:cNvSpPr>
            <p:nvPr/>
          </p:nvSpPr>
          <p:spPr bwMode="auto">
            <a:xfrm>
              <a:off x="192" y="2649"/>
              <a:ext cx="441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30000"/>
                </a:lnSpc>
                <a:spcBef>
                  <a:spcPct val="50000"/>
                </a:spcBef>
                <a:buClr>
                  <a:schemeClr val="tx1"/>
                </a:buClr>
                <a:buFontTx/>
                <a:buChar char="-"/>
              </a:pPr>
              <a:endParaRPr lang="de-DE" sz="1000">
                <a:latin typeface="Arial" charset="0"/>
              </a:endParaRPr>
            </a:p>
            <a:p>
              <a:pPr lvl="1">
                <a:lnSpc>
                  <a:spcPct val="130000"/>
                </a:lnSpc>
                <a:buClr>
                  <a:schemeClr val="tx1"/>
                </a:buClr>
                <a:buFontTx/>
                <a:buChar char="-"/>
              </a:pPr>
              <a:r>
                <a:rPr lang="de-DE" sz="2000">
                  <a:latin typeface="Arial" charset="0"/>
                  <a:sym typeface="Symbol" pitchFamily="18" charset="2"/>
                </a:rPr>
                <a:t>   </a:t>
              </a:r>
              <a:r>
                <a:rPr lang="en-US" sz="2000">
                  <a:latin typeface="Arial" charset="0"/>
                  <a:sym typeface="Symbol" pitchFamily="18" charset="2"/>
                </a:rPr>
                <a:t>Water-suppression</a:t>
              </a:r>
              <a:endParaRPr lang="en-US" sz="2000">
                <a:latin typeface="Arial" charset="0"/>
              </a:endParaRPr>
            </a:p>
            <a:p>
              <a:pPr lvl="1">
                <a:lnSpc>
                  <a:spcPct val="130000"/>
                </a:lnSpc>
                <a:buClr>
                  <a:schemeClr val="tx1"/>
                </a:buClr>
                <a:buFontTx/>
                <a:buChar char="-"/>
              </a:pPr>
              <a:r>
                <a:rPr lang="en-US" sz="2000">
                  <a:latin typeface="Arial" charset="0"/>
                </a:rPr>
                <a:t>   D</a:t>
              </a:r>
              <a:r>
                <a:rPr lang="en-US" sz="2000" baseline="-25000">
                  <a:latin typeface="Arial" charset="0"/>
                </a:rPr>
                <a:t>2</a:t>
              </a:r>
              <a:r>
                <a:rPr lang="en-US" sz="2000">
                  <a:latin typeface="Arial" charset="0"/>
                </a:rPr>
                <a:t>O must be added for a Lock-signal</a:t>
              </a:r>
            </a:p>
            <a:p>
              <a:pPr lvl="1">
                <a:lnSpc>
                  <a:spcPct val="130000"/>
                </a:lnSpc>
                <a:buClr>
                  <a:schemeClr val="tx1"/>
                </a:buClr>
                <a:buFontTx/>
                <a:buChar char="-"/>
              </a:pPr>
              <a:r>
                <a:rPr lang="en-US" sz="2000">
                  <a:latin typeface="Arial" charset="0"/>
                </a:rPr>
                <a:t>   Small spectral width</a:t>
              </a:r>
            </a:p>
          </p:txBody>
        </p:sp>
        <p:sp>
          <p:nvSpPr>
            <p:cNvPr id="7178" name="Rectangle 136"/>
            <p:cNvSpPr>
              <a:spLocks noChangeArrowheads="1"/>
            </p:cNvSpPr>
            <p:nvPr/>
          </p:nvSpPr>
          <p:spPr bwMode="auto">
            <a:xfrm>
              <a:off x="4368" y="3120"/>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sp>
        <p:nvSpPr>
          <p:cNvPr id="7176"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06/27</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685800"/>
            <a:ext cx="9144000" cy="304800"/>
            <a:chOff x="0" y="1056"/>
            <a:chExt cx="5760" cy="608"/>
          </a:xfrm>
        </p:grpSpPr>
        <p:sp>
          <p:nvSpPr>
            <p:cNvPr id="8200" name="Rectangle 3"/>
            <p:cNvSpPr>
              <a:spLocks noChangeArrowheads="1"/>
            </p:cNvSpPr>
            <p:nvPr/>
          </p:nvSpPr>
          <p:spPr bwMode="auto">
            <a:xfrm>
              <a:off x="0" y="1296"/>
              <a:ext cx="2592" cy="192"/>
            </a:xfrm>
            <a:prstGeom prst="rect">
              <a:avLst/>
            </a:prstGeom>
            <a:solidFill>
              <a:srgbClr val="0058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8201" name="Rectangle 4"/>
            <p:cNvSpPr>
              <a:spLocks noChangeArrowheads="1"/>
            </p:cNvSpPr>
            <p:nvPr/>
          </p:nvSpPr>
          <p:spPr bwMode="auto">
            <a:xfrm>
              <a:off x="2640" y="1296"/>
              <a:ext cx="3120" cy="192"/>
            </a:xfrm>
            <a:prstGeom prst="rect">
              <a:avLst/>
            </a:prstGeom>
            <a:gradFill rotWithShape="0">
              <a:gsLst>
                <a:gs pos="0">
                  <a:srgbClr val="00589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8202" name="Rectangle 5"/>
            <p:cNvSpPr>
              <a:spLocks noChangeArrowheads="1"/>
            </p:cNvSpPr>
            <p:nvPr/>
          </p:nvSpPr>
          <p:spPr bwMode="auto">
            <a:xfrm>
              <a:off x="3602" y="1088"/>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3" name="Rectangle 6"/>
            <p:cNvSpPr>
              <a:spLocks noChangeArrowheads="1"/>
            </p:cNvSpPr>
            <p:nvPr/>
          </p:nvSpPr>
          <p:spPr bwMode="auto">
            <a:xfrm>
              <a:off x="403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4" name="Rectangle 7"/>
            <p:cNvSpPr>
              <a:spLocks noChangeArrowheads="1"/>
            </p:cNvSpPr>
            <p:nvPr/>
          </p:nvSpPr>
          <p:spPr bwMode="auto">
            <a:xfrm>
              <a:off x="4418"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5" name="Rectangle 8"/>
            <p:cNvSpPr>
              <a:spLocks noChangeArrowheads="1"/>
            </p:cNvSpPr>
            <p:nvPr/>
          </p:nvSpPr>
          <p:spPr bwMode="auto">
            <a:xfrm>
              <a:off x="475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6" name="Rectangle 9"/>
            <p:cNvSpPr>
              <a:spLocks noChangeArrowheads="1"/>
            </p:cNvSpPr>
            <p:nvPr/>
          </p:nvSpPr>
          <p:spPr bwMode="auto">
            <a:xfrm>
              <a:off x="5040"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7" name="Rectangle 10"/>
            <p:cNvSpPr>
              <a:spLocks noChangeArrowheads="1"/>
            </p:cNvSpPr>
            <p:nvPr/>
          </p:nvSpPr>
          <p:spPr bwMode="auto">
            <a:xfrm>
              <a:off x="528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8" name="Rectangle 11"/>
            <p:cNvSpPr>
              <a:spLocks noChangeArrowheads="1"/>
            </p:cNvSpPr>
            <p:nvPr/>
          </p:nvSpPr>
          <p:spPr bwMode="auto">
            <a:xfrm>
              <a:off x="547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09" name="Rectangle 12"/>
            <p:cNvSpPr>
              <a:spLocks noChangeArrowheads="1"/>
            </p:cNvSpPr>
            <p:nvPr/>
          </p:nvSpPr>
          <p:spPr bwMode="auto">
            <a:xfrm>
              <a:off x="5616"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10" name="Rectangle 13"/>
            <p:cNvSpPr>
              <a:spLocks noChangeArrowheads="1"/>
            </p:cNvSpPr>
            <p:nvPr/>
          </p:nvSpPr>
          <p:spPr bwMode="auto">
            <a:xfrm>
              <a:off x="5712" y="1056"/>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11" name="Rectangle 14"/>
            <p:cNvSpPr>
              <a:spLocks noChangeArrowheads="1"/>
            </p:cNvSpPr>
            <p:nvPr/>
          </p:nvSpPr>
          <p:spPr bwMode="auto">
            <a:xfrm>
              <a:off x="3122"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12" name="Rectangle 15"/>
            <p:cNvSpPr>
              <a:spLocks noChangeArrowheads="1"/>
            </p:cNvSpPr>
            <p:nvPr/>
          </p:nvSpPr>
          <p:spPr bwMode="auto">
            <a:xfrm>
              <a:off x="2594" y="1072"/>
              <a:ext cx="48"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8195" name="Picture 16" descr="C:\Documents and Settings\Daten Lothar\Institute\Diverses\Logos\logo_farbe_300dpi_7,4c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1368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7"/>
          <p:cNvSpPr txBox="1">
            <a:spLocks noChangeArrowheads="1"/>
          </p:cNvSpPr>
          <p:nvPr/>
        </p:nvSpPr>
        <p:spPr bwMode="auto">
          <a:xfrm>
            <a:off x="889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buFontTx/>
              <a:buChar char=" "/>
            </a:pPr>
            <a:r>
              <a:rPr lang="en-US" b="1">
                <a:latin typeface="Arial" charset="0"/>
                <a:sym typeface="Symbol" pitchFamily="18" charset="2"/>
              </a:rPr>
              <a:t>-Ketolase – Reaction</a:t>
            </a:r>
          </a:p>
        </p:txBody>
      </p:sp>
      <p:sp>
        <p:nvSpPr>
          <p:cNvPr id="8197" name="Rectangle 75"/>
          <p:cNvSpPr>
            <a:spLocks noChangeArrowheads="1"/>
          </p:cNvSpPr>
          <p:nvPr/>
        </p:nvSpPr>
        <p:spPr bwMode="auto">
          <a:xfrm>
            <a:off x="2209800" y="1600200"/>
            <a:ext cx="536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buClr>
                <a:schemeClr val="accent2"/>
              </a:buClr>
              <a:buFontTx/>
              <a:buChar char=" "/>
            </a:pPr>
            <a:r>
              <a:rPr lang="en-US" sz="2000">
                <a:latin typeface="Arial" charset="0"/>
                <a:sym typeface="Symbol" pitchFamily="18" charset="2"/>
              </a:rPr>
              <a:t>Isolated from</a:t>
            </a:r>
            <a:r>
              <a:rPr lang="en-US" sz="2000" i="1">
                <a:latin typeface="Arial" charset="0"/>
                <a:sym typeface="Symbol" pitchFamily="18" charset="2"/>
              </a:rPr>
              <a:t> Pseudomonas putida</a:t>
            </a:r>
            <a:r>
              <a:rPr lang="en-US" sz="2000">
                <a:latin typeface="Arial" charset="0"/>
                <a:sym typeface="Symbol" pitchFamily="18" charset="2"/>
              </a:rPr>
              <a:t> ORC</a:t>
            </a:r>
          </a:p>
        </p:txBody>
      </p:sp>
      <p:pic>
        <p:nvPicPr>
          <p:cNvPr id="8198" name="Picture 80" descr="C:\Documents and Settings\Daten Lothar\Institute\Vorträge\V18_Habil-07\Folie10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28988"/>
            <a:ext cx="746760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6"/>
          <p:cNvSpPr txBox="1">
            <a:spLocks noChangeArrowheads="1"/>
          </p:cNvSpPr>
          <p:nvPr/>
        </p:nvSpPr>
        <p:spPr bwMode="auto">
          <a:xfrm>
            <a:off x="8429625" y="6521450"/>
            <a:ext cx="71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smtClean="0">
                <a:latin typeface="Arial" charset="0"/>
              </a:rPr>
              <a:t>07/27</a:t>
            </a:r>
            <a:endParaRPr lang="en-US" sz="16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855</Words>
  <Application>Microsoft Office PowerPoint</Application>
  <PresentationFormat>On-screen Show (4:3)</PresentationFormat>
  <Paragraphs>214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Standarddesign</vt:lpstr>
      <vt:lpstr>About OMICS Group</vt:lpstr>
      <vt:lpstr>About OMICS Group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Company>Universität 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Lothar Brecker / NMR</dc:creator>
  <cp:lastModifiedBy>John</cp:lastModifiedBy>
  <cp:revision>421</cp:revision>
  <dcterms:created xsi:type="dcterms:W3CDTF">2005-04-08T09:47:12Z</dcterms:created>
  <dcterms:modified xsi:type="dcterms:W3CDTF">2014-10-09T17:51:45Z</dcterms:modified>
</cp:coreProperties>
</file>