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6" r:id="rId2"/>
    <p:sldId id="259" r:id="rId3"/>
    <p:sldId id="292" r:id="rId4"/>
    <p:sldId id="323" r:id="rId5"/>
    <p:sldId id="295" r:id="rId6"/>
    <p:sldId id="282" r:id="rId7"/>
    <p:sldId id="284" r:id="rId8"/>
    <p:sldId id="311" r:id="rId9"/>
    <p:sldId id="308" r:id="rId10"/>
    <p:sldId id="335" r:id="rId11"/>
    <p:sldId id="314" r:id="rId12"/>
    <p:sldId id="309" r:id="rId13"/>
    <p:sldId id="312" r:id="rId14"/>
    <p:sldId id="277" r:id="rId15"/>
    <p:sldId id="324" r:id="rId16"/>
    <p:sldId id="325" r:id="rId17"/>
    <p:sldId id="326" r:id="rId18"/>
    <p:sldId id="327" r:id="rId19"/>
    <p:sldId id="315" r:id="rId20"/>
    <p:sldId id="331" r:id="rId21"/>
    <p:sldId id="313" r:id="rId22"/>
    <p:sldId id="300" r:id="rId23"/>
    <p:sldId id="328" r:id="rId24"/>
    <p:sldId id="329" r:id="rId25"/>
    <p:sldId id="330" r:id="rId26"/>
    <p:sldId id="278" r:id="rId27"/>
    <p:sldId id="334" r:id="rId28"/>
    <p:sldId id="333" r:id="rId29"/>
    <p:sldId id="318" r:id="rId30"/>
    <p:sldId id="33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3622"/>
    <a:srgbClr val="FB9205"/>
    <a:srgbClr val="009900"/>
    <a:srgbClr val="059F64"/>
    <a:srgbClr val="33CC33"/>
    <a:srgbClr val="00CC66"/>
    <a:srgbClr val="66FF66"/>
    <a:srgbClr val="CAA008"/>
    <a:srgbClr val="144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578" autoAdjust="0"/>
  </p:normalViewPr>
  <p:slideViewPr>
    <p:cSldViewPr snapToGrid="0">
      <p:cViewPr varScale="1">
        <p:scale>
          <a:sx n="57" d="100"/>
          <a:sy n="57" d="100"/>
        </p:scale>
        <p:origin x="1032" y="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92D4B-047A-4710-B20B-922F5A232E24}" type="datetimeFigureOut">
              <a:rPr lang="en-US" smtClean="0"/>
              <a:t>12/7/2015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68990-A3E7-4746-98A0-8A77A22AC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8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68990-A3E7-4746-98A0-8A77A22ACF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8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68990-A3E7-4746-98A0-8A77A22ACF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27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68990-A3E7-4746-98A0-8A77A22ACF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70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68990-A3E7-4746-98A0-8A77A22ACF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42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(Bray et al. 2009)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68990-A3E7-4746-98A0-8A77A22ACF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26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68990-A3E7-4746-98A0-8A77A22ACF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81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2644" y="4611946"/>
            <a:ext cx="10587318" cy="1641490"/>
          </a:xfrm>
        </p:spPr>
        <p:txBody>
          <a:bodyPr>
            <a:noAutofit/>
          </a:bodyPr>
          <a:lstStyle/>
          <a:p>
            <a:r>
              <a:rPr lang="en-US" sz="5000" dirty="0" smtClean="0">
                <a:solidFill>
                  <a:schemeClr val="tx1"/>
                </a:solidFill>
              </a:rPr>
              <a:t>Maintaining Weight Loss  After Bariatric  Surgery:  </a:t>
            </a:r>
            <a:br>
              <a:rPr lang="en-US" sz="5000" dirty="0" smtClean="0">
                <a:solidFill>
                  <a:schemeClr val="tx1"/>
                </a:solidFill>
              </a:rPr>
            </a:br>
            <a:r>
              <a:rPr lang="en-US" sz="5000" dirty="0" smtClean="0">
                <a:solidFill>
                  <a:schemeClr val="tx1"/>
                </a:solidFill>
              </a:rPr>
              <a:t>A qualitative study</a:t>
            </a:r>
            <a:endParaRPr lang="en-US" sz="5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2091019"/>
            <a:ext cx="9144000" cy="2357382"/>
          </a:xfrm>
        </p:spPr>
        <p:txBody>
          <a:bodyPr>
            <a:normAutofit/>
          </a:bodyPr>
          <a:lstStyle/>
          <a:p>
            <a:r>
              <a:rPr lang="en-US" dirty="0" smtClean="0"/>
              <a:t>Lori Liebl, PhD, RN, </a:t>
            </a:r>
            <a:r>
              <a:rPr lang="en-US" dirty="0" smtClean="0"/>
              <a:t>CNE</a:t>
            </a:r>
          </a:p>
          <a:p>
            <a:r>
              <a:rPr lang="en-US" dirty="0" smtClean="0"/>
              <a:t>Assistant Professor of Nursing</a:t>
            </a:r>
          </a:p>
          <a:p>
            <a:r>
              <a:rPr lang="en-US" dirty="0" smtClean="0"/>
              <a:t>University of Wyoming</a:t>
            </a:r>
            <a:endParaRPr lang="en-US" dirty="0"/>
          </a:p>
        </p:txBody>
      </p:sp>
      <p:pic>
        <p:nvPicPr>
          <p:cNvPr id="1026" name="Picture 2" descr="Weight-Loss-Surgery-Real-Skinn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7" t="46582" r="7987" b="15795"/>
          <a:stretch/>
        </p:blipFill>
        <p:spPr bwMode="auto">
          <a:xfrm>
            <a:off x="477078" y="333444"/>
            <a:ext cx="5569225" cy="3691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29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Recruitment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20 adults agreed to participate</a:t>
            </a:r>
          </a:p>
          <a:p>
            <a:pPr lvl="1"/>
            <a:endParaRPr lang="en-US" sz="3600" dirty="0" smtClean="0"/>
          </a:p>
          <a:p>
            <a:pPr lvl="1"/>
            <a:r>
              <a:rPr lang="en-US" sz="3600" dirty="0" smtClean="0"/>
              <a:t>14 Successfully maintained weight loss</a:t>
            </a:r>
          </a:p>
          <a:p>
            <a:pPr lvl="2"/>
            <a:r>
              <a:rPr lang="en-US" sz="3200" dirty="0" smtClean="0"/>
              <a:t>3 more recruited – did not participate</a:t>
            </a:r>
          </a:p>
          <a:p>
            <a:pPr lvl="1"/>
            <a:endParaRPr lang="en-US" sz="3600" dirty="0" smtClean="0"/>
          </a:p>
          <a:p>
            <a:pPr lvl="1"/>
            <a:r>
              <a:rPr lang="en-US" sz="3600" dirty="0" smtClean="0"/>
              <a:t>6 Regained weight </a:t>
            </a:r>
          </a:p>
          <a:p>
            <a:pPr lvl="2"/>
            <a:r>
              <a:rPr lang="en-US" sz="3200" dirty="0" smtClean="0"/>
              <a:t>At least 6 more adults were recruited but did not participate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5725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Findings:  Successful </a:t>
            </a:r>
            <a:r>
              <a:rPr lang="en-US" dirty="0">
                <a:solidFill>
                  <a:schemeClr val="tx1"/>
                </a:solidFill>
              </a:rPr>
              <a:t>Participant Interviews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044286"/>
            <a:ext cx="10233800" cy="4351338"/>
          </a:xfrm>
        </p:spPr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M=82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minutes, </a:t>
            </a:r>
            <a:r>
              <a:rPr lang="en-US" dirty="0" smtClean="0">
                <a:solidFill>
                  <a:schemeClr val="tx1"/>
                </a:solidFill>
              </a:rPr>
              <a:t>between </a:t>
            </a:r>
            <a:r>
              <a:rPr lang="en-US" dirty="0">
                <a:solidFill>
                  <a:schemeClr val="tx1"/>
                </a:solidFill>
              </a:rPr>
              <a:t>60 and 117 minutes</a:t>
            </a:r>
          </a:p>
          <a:p>
            <a:r>
              <a:rPr lang="en-US" dirty="0">
                <a:solidFill>
                  <a:schemeClr val="tx1"/>
                </a:solidFill>
              </a:rPr>
              <a:t>Upbeat and very willing to share information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Participant </a:t>
            </a:r>
            <a:r>
              <a:rPr lang="en-US" dirty="0">
                <a:solidFill>
                  <a:schemeClr val="tx1"/>
                </a:solidFill>
              </a:rPr>
              <a:t>did the majority of speaking, with minimal use of probing </a:t>
            </a:r>
            <a:r>
              <a:rPr lang="en-US" dirty="0" smtClean="0">
                <a:solidFill>
                  <a:schemeClr val="tx1"/>
                </a:solidFill>
              </a:rPr>
              <a:t>questions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Demeanor </a:t>
            </a:r>
            <a:r>
              <a:rPr lang="en-US" dirty="0">
                <a:solidFill>
                  <a:schemeClr val="tx1"/>
                </a:solidFill>
              </a:rPr>
              <a:t>and outlook on life were </a:t>
            </a:r>
            <a:r>
              <a:rPr lang="en-US" dirty="0" smtClean="0">
                <a:solidFill>
                  <a:schemeClr val="tx1"/>
                </a:solidFill>
              </a:rPr>
              <a:t>positive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Awakened </a:t>
            </a:r>
            <a:r>
              <a:rPr lang="en-US" dirty="0">
                <a:solidFill>
                  <a:schemeClr val="tx1"/>
                </a:solidFill>
              </a:rPr>
              <a:t>to a new life that came with a healthier weight</a:t>
            </a:r>
          </a:p>
        </p:txBody>
      </p:sp>
    </p:spTree>
    <p:extLst>
      <p:ext uri="{BB962C8B-B14F-4D97-AF65-F5344CB8AC3E}">
        <p14:creationId xmlns:p14="http://schemas.microsoft.com/office/powerpoint/2010/main" val="388752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623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Successful Participant Description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557656"/>
              </p:ext>
            </p:extLst>
          </p:nvPr>
        </p:nvGraphicFramePr>
        <p:xfrm>
          <a:off x="536713" y="1411356"/>
          <a:ext cx="10962861" cy="5088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3358"/>
                <a:gridCol w="913375"/>
                <a:gridCol w="1266299"/>
                <a:gridCol w="1055248"/>
                <a:gridCol w="1371824"/>
                <a:gridCol w="1484383"/>
                <a:gridCol w="1696176"/>
                <a:gridCol w="1562198"/>
              </a:tblGrid>
              <a:tr h="5356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Participant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Race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Marital Status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Education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Employment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Residence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356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Cauca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Divorced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College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Part time &amp; Self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Rural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78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Asian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Married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College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Full Time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Suburban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78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Cauca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Married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S. College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Unemployed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Suburban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356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Cauca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Separated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S. College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Unemployed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Suburban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356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Hispan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Married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S. College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Part time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Urban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78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Cauca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Married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College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Other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Urban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78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Cauca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Divorced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College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Unemployed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Rural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78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Cauca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Married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College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Other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Suburban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78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Cauca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Married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College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Retired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Urban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78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Cauca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Divorced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College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Full Time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Suburban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78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Cauca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Married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Tech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Full Time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Suburban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78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Cauca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Married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Tech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Part time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Rural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78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Cauca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Married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College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Retired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Suburban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783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Af. Am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Single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College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Full Time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Urban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26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Successful participant surgical </a:t>
            </a:r>
            <a:r>
              <a:rPr lang="en-US" dirty="0" smtClean="0">
                <a:solidFill>
                  <a:schemeClr val="tx1"/>
                </a:solidFill>
              </a:rPr>
              <a:t>&amp; weight information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931659"/>
              </p:ext>
            </p:extLst>
          </p:nvPr>
        </p:nvGraphicFramePr>
        <p:xfrm>
          <a:off x="646045" y="1829832"/>
          <a:ext cx="10823711" cy="4561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6481"/>
                <a:gridCol w="1519116"/>
                <a:gridCol w="1476920"/>
                <a:gridCol w="1656260"/>
                <a:gridCol w="1592964"/>
                <a:gridCol w="1487469"/>
                <a:gridCol w="1814501"/>
              </a:tblGrid>
              <a:tr h="7663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Participant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Surgery Type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Months Post-Surgery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Highest Pre-surgical Weight &amp; BMI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Lowest Post-surgical Weight &amp; BMI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Current Weight &amp; BMI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Successful Weight &amp; Ideal Body Weight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10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RYGB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386 / 62.3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180 / 29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195 / 31.5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270 / 144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10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RYGB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412 / 41.7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245 / 32.3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255 / 33.6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293 / 174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10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RYGB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482 / 60.2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275 / 34.4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295 / 39.6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332 / 182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10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RYGB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225/ 38.6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110 / 18.9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115 / 19.7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182 / 138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10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RYGB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256/ 42.6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110 / 18.3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164 / 27.3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199 / 141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10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RYGB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297 / 56.1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136 / 25.7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136 / 25.7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213 / 129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10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RYGB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500 / 91.4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235 / 43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275 / 50.3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316 / 132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10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RYGB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301 / 55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118 / 21.6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143 / 26.2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219 / 137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10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LAGB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300 / 38.5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220 / 28.2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235 / 30.2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248 / 195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10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RYGB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238 / 43.5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116 / 21.2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131 / 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188 / 137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10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LAGB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225 / 36.3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162 / 26.1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175 / 28.2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185 / 144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10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LSG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248 / 40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138 / 22.3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189 / 30.5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196 / 144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10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LAGB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207 / 37.9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115 / 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122 / 22.3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170 / 132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10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LAGB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298 / 49.6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163 / 27.1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195 / 32.4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220 / 141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671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Awakening:  Major Themes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Taking </a:t>
            </a:r>
            <a:r>
              <a:rPr lang="en-US" sz="2400" dirty="0">
                <a:solidFill>
                  <a:schemeClr val="tx1"/>
                </a:solidFill>
              </a:rPr>
              <a:t>My Life Back		</a:t>
            </a:r>
          </a:p>
          <a:p>
            <a:r>
              <a:rPr lang="en-US" sz="2400" dirty="0">
                <a:solidFill>
                  <a:schemeClr val="tx1"/>
                </a:solidFill>
              </a:rPr>
              <a:t>New Lease on Life  </a:t>
            </a:r>
          </a:p>
          <a:p>
            <a:r>
              <a:rPr lang="en-US" sz="2400" dirty="0">
                <a:solidFill>
                  <a:schemeClr val="tx1"/>
                </a:solidFill>
              </a:rPr>
              <a:t>Without Supportive People Around You, You’re Lost </a:t>
            </a:r>
          </a:p>
          <a:p>
            <a:r>
              <a:rPr lang="en-US" sz="2400" dirty="0">
                <a:solidFill>
                  <a:schemeClr val="tx1"/>
                </a:solidFill>
              </a:rPr>
              <a:t>I Do Not Like Focusing on the Negative	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 Void  	</a:t>
            </a:r>
          </a:p>
          <a:p>
            <a:r>
              <a:rPr lang="en-US" sz="2400" dirty="0">
                <a:solidFill>
                  <a:schemeClr val="tx1"/>
                </a:solidFill>
              </a:rPr>
              <a:t>Food Demons  </a:t>
            </a:r>
          </a:p>
          <a:p>
            <a:r>
              <a:rPr lang="en-US" sz="2400" dirty="0">
                <a:solidFill>
                  <a:schemeClr val="tx1"/>
                </a:solidFill>
              </a:rPr>
              <a:t>Finding the Happy </a:t>
            </a:r>
          </a:p>
          <a:p>
            <a:r>
              <a:rPr lang="en-US" sz="2400" dirty="0">
                <a:solidFill>
                  <a:schemeClr val="tx1"/>
                </a:solidFill>
              </a:rPr>
              <a:t>Ripple Effects 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90979" y="4378225"/>
            <a:ext cx="5516217" cy="769441"/>
          </a:xfrm>
          <a:prstGeom prst="rect">
            <a:avLst/>
          </a:prstGeom>
          <a:solidFill>
            <a:schemeClr val="tx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</a:rPr>
              <a:t>“I decided it's my responsibility to take care of it and that's just how it is.” 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01478" y="1896459"/>
            <a:ext cx="6495221" cy="646331"/>
          </a:xfrm>
          <a:prstGeom prst="rect">
            <a:avLst/>
          </a:prstGeom>
          <a:solidFill>
            <a:schemeClr val="tx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“There’s no way I could've lived and enjoyed life in general the way I was then as compared to how I am now.”  </a:t>
            </a:r>
          </a:p>
        </p:txBody>
      </p:sp>
    </p:spTree>
    <p:extLst>
      <p:ext uri="{BB962C8B-B14F-4D97-AF65-F5344CB8AC3E}">
        <p14:creationId xmlns:p14="http://schemas.microsoft.com/office/powerpoint/2010/main" val="418179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712" y="377687"/>
            <a:ext cx="10787270" cy="5799276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Taking My Life 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Lease on Life  </a:t>
            </a:r>
            <a:endParaRPr lang="en-US" sz="3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Energy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Physical ability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Family life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Confidence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Appreciation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01755" y="1074436"/>
            <a:ext cx="10587904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“I cannot be 72 and pass away because I didn't take care of myself.  So she was really the reason why I was like ‘Oh my goodness I can't be my mom.”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93973" y="476398"/>
            <a:ext cx="3268844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“My goal is to take my life back”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12977" y="1970172"/>
            <a:ext cx="6215507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tabLst>
                <a:tab pos="1119505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“To participate more with my kids… to be active in their lives.”  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79843" y="3602821"/>
            <a:ext cx="60960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“I wasn't happy, fat, and I'm happy now and it makes a lot of difference in your life emotionally and physically.”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71640" y="5691839"/>
            <a:ext cx="9098182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“I'd probably still be sleeping 10 to12 hours a day because I didn't have energy or just sitting around the house because I couldn't move, I was so sore. Now, I'm never home.”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7169" y="5073102"/>
            <a:ext cx="6950767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“If I drop something I enjoy bending over to pick it up because I can.”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37279" y="4441968"/>
            <a:ext cx="753054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“My oldest daughter now she says ‘Mom stop stealing my pants!’  I love it!”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443097" y="3015152"/>
            <a:ext cx="3518912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just">
              <a:tabLst>
                <a:tab pos="104902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“Life now as I know it, I love life!”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78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991" y="417442"/>
            <a:ext cx="10976114" cy="5759520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Supportive People Around You, You’re 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Encouraging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 You’re not alone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Honest professionals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Like Focusing on the 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This is something for me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Shedding the negative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Not the support I needed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50905" y="1188229"/>
            <a:ext cx="6351104" cy="646331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“Without supportive people around you, you’re lost…I think if I didn't have those people in my life my success would be minimal.”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991" y="5853796"/>
            <a:ext cx="8835887" cy="646331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“If I was still was with the same old guy, he would be asking if I wanted ice cream at night because he thought that was the way you took care of each other, you fed each other.”  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51722" y="2282180"/>
            <a:ext cx="9432235" cy="646331"/>
          </a:xfrm>
          <a:prstGeom prst="rect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“I know that they’re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be very honest with me and do things not just from a ‘friend’ perspective but from a nursing perspective and from someone who’s been a patient perspective.”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7800" y="3790350"/>
            <a:ext cx="5764696" cy="646331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“He didn't really want me to have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it. He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would say ‘Your fine the way you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are’…We’re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not together anymore.”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2227" y="4884301"/>
            <a:ext cx="9114182" cy="646331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“The boyfriend at the time, who I had been together with for seven years, was not so supportive.  I had lost about 100 pounds, and he decided he didn't want to be together anymore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50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87" y="298174"/>
            <a:ext cx="10976113" cy="5878789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Food is an addiction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Filling the void with another addiction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Center of my life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  </a:t>
            </a:r>
            <a:endParaRPr lang="en-US" sz="3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Cravings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Negotiating with food demons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Distractions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How, why, and what I eat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Tuning into your mind and body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82548" y="224677"/>
            <a:ext cx="6912665" cy="646331"/>
          </a:xfrm>
          <a:prstGeom prst="rect">
            <a:avLst/>
          </a:prstGeom>
          <a:solidFill>
            <a:srgbClr val="FB920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“Those first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two or three weeks after surgery it sets in very quickly that you had an addiction and you’re going through detox and its hell.”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399" y="2446161"/>
            <a:ext cx="7190961" cy="646331"/>
          </a:xfrm>
          <a:prstGeom prst="rect">
            <a:avLst/>
          </a:prstGeom>
          <a:solidFill>
            <a:srgbClr val="FB920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“I just have never been big on taking care of myself, it’s always everybody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else….I've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just never been okay with that.  I'm getting ok with that.”  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9398" y="1253642"/>
            <a:ext cx="4270514" cy="646331"/>
          </a:xfrm>
          <a:prstGeom prst="rect">
            <a:avLst/>
          </a:prstGeom>
          <a:solidFill>
            <a:srgbClr val="FB920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“I've been through the gamete of the different things that you can be addicted to.”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23890" y="4542738"/>
            <a:ext cx="6096000" cy="646331"/>
          </a:xfrm>
          <a:prstGeom prst="rect">
            <a:avLst/>
          </a:prstGeom>
          <a:solidFill>
            <a:srgbClr val="B0362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“There are times I'll get Magnum ice cream bars and I'll want to eat three of them, right off the bat…That never goes away.”  </a:t>
            </a:r>
            <a:endParaRPr lang="en-US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81668" y="3859978"/>
            <a:ext cx="7099853" cy="369332"/>
          </a:xfrm>
          <a:prstGeom prst="rect">
            <a:avLst/>
          </a:prstGeom>
          <a:solidFill>
            <a:srgbClr val="B0362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“I had to change my way of thinking. How I eat, why I eat, what I eat.”</a:t>
            </a:r>
            <a:endParaRPr lang="en-US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64525" y="5346698"/>
            <a:ext cx="5289275" cy="646331"/>
          </a:xfrm>
          <a:prstGeom prst="rect">
            <a:avLst/>
          </a:prstGeom>
          <a:solidFill>
            <a:srgbClr val="B0362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“I can eat half a burger and throw it away…And before I didn’t eat half of something and throw it away.”</a:t>
            </a:r>
            <a:endParaRPr lang="en-US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12095" y="6301578"/>
            <a:ext cx="7169426" cy="369332"/>
          </a:xfrm>
          <a:prstGeom prst="rect">
            <a:avLst/>
          </a:prstGeom>
          <a:solidFill>
            <a:srgbClr val="B0362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“Surgery doesn't fix everything and you have to always pay attention to it.”  </a:t>
            </a:r>
            <a:endParaRPr lang="en-US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43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017" y="327992"/>
            <a:ext cx="10866783" cy="5848972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 the </a:t>
            </a: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Happy Weight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Ripple Effects</a:t>
            </a:r>
            <a:endParaRPr 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562" y="1377330"/>
            <a:ext cx="5218095" cy="369332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“I feel good about myself. I feel good about my size.”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4667" y="2149669"/>
            <a:ext cx="4331767" cy="64633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“I couldn't believe I was that skinny and I’d still see myself as fat though.”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20408" y="465463"/>
            <a:ext cx="4429418" cy="369332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“Scary weight is 175…168 is happy weight.”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00392" y="1284997"/>
            <a:ext cx="5131879" cy="92333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“I like my weight best at 140, that's where I'm happiest,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I wasn't too skinny, I wasn't too fat, I'm comfortable in that skin.”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15811" y="2564401"/>
            <a:ext cx="4838612" cy="646331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“Probably about 145 pounds, people said ‘Your face looks a little bit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gaunt”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7017" y="5534766"/>
            <a:ext cx="6483564" cy="646331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“With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the kids, we want to make sure they are instilled with good healthy values so that they don't have to go through what we did.”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6252" y="4118245"/>
            <a:ext cx="6925094" cy="92333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“I think they’re probably more conscious about making good choices than they would have been if I had not had the surgery, because I wouldn't have been conscious about it.”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446837" y="3724351"/>
            <a:ext cx="3939331" cy="646331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“If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I don't eat it, the rest of the family doesn't really get it either.”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457597" y="4888124"/>
            <a:ext cx="3912387" cy="1477328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“We don't really do the whole in-house fitness or going to the gym or whatnot.  But we go out swimming.  We go camping, hiking, a lot of cardio, ride our bikes, stuff like that.”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48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Findings:  Unsuccessful Participant Interviews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2054225"/>
            <a:ext cx="10233800" cy="4351338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M=54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minutes, </a:t>
            </a:r>
            <a:r>
              <a:rPr lang="en-US" dirty="0" smtClean="0">
                <a:solidFill>
                  <a:schemeClr val="tx1"/>
                </a:solidFill>
              </a:rPr>
              <a:t>between </a:t>
            </a:r>
            <a:r>
              <a:rPr lang="en-US" dirty="0">
                <a:solidFill>
                  <a:schemeClr val="tx1"/>
                </a:solidFill>
              </a:rPr>
              <a:t>40 and 70 minutes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Hesitant </a:t>
            </a:r>
            <a:r>
              <a:rPr lang="en-US" dirty="0">
                <a:solidFill>
                  <a:schemeClr val="tx1"/>
                </a:solidFill>
              </a:rPr>
              <a:t>to share </a:t>
            </a:r>
            <a:r>
              <a:rPr lang="en-US" dirty="0" smtClean="0">
                <a:solidFill>
                  <a:schemeClr val="tx1"/>
                </a:solidFill>
              </a:rPr>
              <a:t>details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Reserve </a:t>
            </a:r>
            <a:r>
              <a:rPr lang="en-US" dirty="0">
                <a:solidFill>
                  <a:schemeClr val="tx1"/>
                </a:solidFill>
              </a:rPr>
              <a:t>and a sadness </a:t>
            </a:r>
            <a:r>
              <a:rPr lang="en-US" dirty="0" smtClean="0">
                <a:solidFill>
                  <a:schemeClr val="tx1"/>
                </a:solidFill>
              </a:rPr>
              <a:t>resonated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Multiple </a:t>
            </a:r>
            <a:r>
              <a:rPr lang="en-US" dirty="0">
                <a:solidFill>
                  <a:schemeClr val="tx1"/>
                </a:solidFill>
              </a:rPr>
              <a:t>probing questions were used to extract </a:t>
            </a:r>
            <a:r>
              <a:rPr lang="en-US" dirty="0" smtClean="0">
                <a:solidFill>
                  <a:schemeClr val="tx1"/>
                </a:solidFill>
              </a:rPr>
              <a:t>information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Somber but hopeful </a:t>
            </a:r>
            <a:r>
              <a:rPr lang="en-US" dirty="0">
                <a:solidFill>
                  <a:schemeClr val="tx1"/>
                </a:solidFill>
              </a:rPr>
              <a:t>outlook on </a:t>
            </a:r>
            <a:r>
              <a:rPr lang="en-US" dirty="0" smtClean="0">
                <a:solidFill>
                  <a:schemeClr val="tx1"/>
                </a:solidFill>
              </a:rPr>
              <a:t>life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Not </a:t>
            </a:r>
            <a:r>
              <a:rPr lang="en-US" dirty="0">
                <a:solidFill>
                  <a:schemeClr val="tx1"/>
                </a:solidFill>
              </a:rPr>
              <a:t>ready to give up on their weight loss </a:t>
            </a:r>
            <a:r>
              <a:rPr lang="en-US" dirty="0" smtClean="0">
                <a:solidFill>
                  <a:schemeClr val="tx1"/>
                </a:solidFill>
              </a:rPr>
              <a:t>efforts  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8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Weight Loss Maintenance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Within </a:t>
            </a:r>
            <a:r>
              <a:rPr lang="en-US" dirty="0">
                <a:solidFill>
                  <a:schemeClr val="tx1"/>
                </a:solidFill>
              </a:rPr>
              <a:t>one year of nonsurgical weight </a:t>
            </a:r>
            <a:r>
              <a:rPr lang="en-US" dirty="0" smtClean="0">
                <a:solidFill>
                  <a:schemeClr val="tx1"/>
                </a:solidFill>
              </a:rPr>
              <a:t>loss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verweight </a:t>
            </a:r>
            <a:r>
              <a:rPr lang="en-US" dirty="0">
                <a:solidFill>
                  <a:schemeClr val="tx1"/>
                </a:solidFill>
              </a:rPr>
              <a:t>adults </a:t>
            </a:r>
            <a:r>
              <a:rPr lang="en-US" dirty="0" smtClean="0">
                <a:solidFill>
                  <a:schemeClr val="tx1"/>
                </a:solidFill>
              </a:rPr>
              <a:t>regain ~ 50</a:t>
            </a:r>
            <a:r>
              <a:rPr lang="en-US" dirty="0">
                <a:solidFill>
                  <a:schemeClr val="tx1"/>
                </a:solidFill>
              </a:rPr>
              <a:t>% of </a:t>
            </a:r>
            <a:r>
              <a:rPr lang="en-US" dirty="0" smtClean="0">
                <a:solidFill>
                  <a:schemeClr val="tx1"/>
                </a:solidFill>
              </a:rPr>
              <a:t>weight lost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Past 1 year- regain </a:t>
            </a:r>
            <a:r>
              <a:rPr lang="en-US" dirty="0">
                <a:solidFill>
                  <a:schemeClr val="tx1"/>
                </a:solidFill>
              </a:rPr>
              <a:t>of all or more of the weight </a:t>
            </a:r>
            <a:r>
              <a:rPr lang="en-US" dirty="0" smtClean="0">
                <a:solidFill>
                  <a:schemeClr val="tx1"/>
                </a:solidFill>
              </a:rPr>
              <a:t>lost 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Within 2 to 5 years</a:t>
            </a:r>
            <a:r>
              <a:rPr lang="en-US" dirty="0">
                <a:solidFill>
                  <a:schemeClr val="tx1"/>
                </a:solidFill>
              </a:rPr>
              <a:t> of </a:t>
            </a:r>
            <a:r>
              <a:rPr lang="en-US" b="1" dirty="0">
                <a:solidFill>
                  <a:schemeClr val="tx1"/>
                </a:solidFill>
              </a:rPr>
              <a:t>nonsurgical</a:t>
            </a:r>
            <a:r>
              <a:rPr lang="en-US" dirty="0">
                <a:solidFill>
                  <a:schemeClr val="tx1"/>
                </a:solidFill>
              </a:rPr>
              <a:t> weight loss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92% will </a:t>
            </a:r>
            <a:r>
              <a:rPr lang="en-US" dirty="0">
                <a:solidFill>
                  <a:schemeClr val="tx1"/>
                </a:solidFill>
              </a:rPr>
              <a:t>regain most or more of the weight </a:t>
            </a:r>
            <a:r>
              <a:rPr lang="en-US" dirty="0" smtClean="0">
                <a:solidFill>
                  <a:schemeClr val="tx1"/>
                </a:solidFill>
              </a:rPr>
              <a:t>lost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Within 2 </a:t>
            </a:r>
            <a:r>
              <a:rPr lang="en-US" dirty="0">
                <a:solidFill>
                  <a:schemeClr val="tx1"/>
                </a:solidFill>
              </a:rPr>
              <a:t>to 5 years </a:t>
            </a:r>
            <a:r>
              <a:rPr lang="en-US" dirty="0" smtClean="0">
                <a:solidFill>
                  <a:schemeClr val="tx1"/>
                </a:solidFill>
              </a:rPr>
              <a:t>of </a:t>
            </a:r>
            <a:r>
              <a:rPr lang="en-US" b="1" dirty="0" smtClean="0">
                <a:solidFill>
                  <a:schemeClr val="tx1"/>
                </a:solidFill>
              </a:rPr>
              <a:t>bariatric</a:t>
            </a:r>
            <a:r>
              <a:rPr lang="en-US" dirty="0" smtClean="0">
                <a:solidFill>
                  <a:schemeClr val="tx1"/>
                </a:solidFill>
              </a:rPr>
              <a:t> surgical patients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20% will regain &gt;50%EWL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&lt; 5% will regain all of weight loss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5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Unsuccessful Participant </a:t>
            </a:r>
            <a:r>
              <a:rPr lang="en-US" dirty="0">
                <a:solidFill>
                  <a:schemeClr val="tx1"/>
                </a:solidFill>
              </a:rPr>
              <a:t>Description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286777"/>
              </p:ext>
            </p:extLst>
          </p:nvPr>
        </p:nvGraphicFramePr>
        <p:xfrm>
          <a:off x="665923" y="1570382"/>
          <a:ext cx="11012554" cy="4870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0671"/>
                <a:gridCol w="915161"/>
                <a:gridCol w="1227281"/>
                <a:gridCol w="1125990"/>
                <a:gridCol w="1354485"/>
                <a:gridCol w="1495823"/>
                <a:gridCol w="1809121"/>
                <a:gridCol w="1464022"/>
              </a:tblGrid>
              <a:tr h="10822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Participant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Gender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Race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Marital Status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Education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Employment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Residence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11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Cauca.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Single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Masters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Full Time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Suburban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11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Cauca.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Married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S. College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Self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Suburban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11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Cauca.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Married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H. School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Self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Suburban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11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Cauca.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Divorced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S. College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Other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Urban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822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Hispan.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Widowed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S. College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Full Time &amp; Self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Urban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11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Female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Cauca.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Married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College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Part Time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Rural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39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5" y="365125"/>
            <a:ext cx="10956235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Unsuccessful participant surgical and weight </a:t>
            </a:r>
            <a:r>
              <a:rPr lang="en-US" dirty="0" smtClean="0">
                <a:solidFill>
                  <a:schemeClr val="tx1"/>
                </a:solidFill>
              </a:rPr>
              <a:t>information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687555"/>
              </p:ext>
            </p:extLst>
          </p:nvPr>
        </p:nvGraphicFramePr>
        <p:xfrm>
          <a:off x="440637" y="2007707"/>
          <a:ext cx="11436623" cy="44527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9904"/>
                <a:gridCol w="1656124"/>
                <a:gridCol w="1551964"/>
                <a:gridCol w="1718619"/>
                <a:gridCol w="1593627"/>
                <a:gridCol w="1676955"/>
                <a:gridCol w="1989430"/>
              </a:tblGrid>
              <a:tr h="11277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Participant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Surgery Type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Months Post-Surgery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Highest Pre-surgical Weight &amp; BMI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Lowest Post-surgical Weight &amp; BMI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Current Weight &amp; BMI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Successful Weight &amp; Ideal Body Weight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41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RYGB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329 / 45.9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190 / 26.5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269 / 37.5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254 / 179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41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RYGB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430 / 55.2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260 / 33.4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317 / 40.7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313 / 195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41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LSG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263 / 39.3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165 / 32.8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197 / 32.8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193 / 150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41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LAGB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496 / 62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340 / 42.5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445 / 55.6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348 / 200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41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RYGB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276 / 44.5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207 / 33.4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214/ 34.5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216 / 155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41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LAGB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298 / 49.6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196 / 32.6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238 / 39.6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224 / 150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83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Giving Up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To Be Healthy and Active  			</a:t>
            </a:r>
          </a:p>
          <a:p>
            <a:r>
              <a:rPr lang="en-US" dirty="0">
                <a:solidFill>
                  <a:schemeClr val="tx1"/>
                </a:solidFill>
              </a:rPr>
              <a:t>Lasting Changes  		</a:t>
            </a:r>
          </a:p>
          <a:p>
            <a:r>
              <a:rPr lang="en-US" dirty="0">
                <a:solidFill>
                  <a:schemeClr val="tx1"/>
                </a:solidFill>
              </a:rPr>
              <a:t>I Failed the Surgery  </a:t>
            </a:r>
          </a:p>
          <a:p>
            <a:r>
              <a:rPr lang="en-US" dirty="0">
                <a:solidFill>
                  <a:schemeClr val="tx1"/>
                </a:solidFill>
              </a:rPr>
              <a:t>I’m Working On It </a:t>
            </a:r>
          </a:p>
          <a:p>
            <a:r>
              <a:rPr lang="en-US" dirty="0">
                <a:solidFill>
                  <a:schemeClr val="tx1"/>
                </a:solidFill>
              </a:rPr>
              <a:t>Support Systems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88245" y="3826034"/>
            <a:ext cx="6556090" cy="430887"/>
          </a:xfrm>
          <a:prstGeom prst="rect">
            <a:avLst/>
          </a:prstGeom>
          <a:solidFill>
            <a:schemeClr val="tx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“The surgery was a success, yes but I failed the surgery”</a:t>
            </a:r>
            <a:endParaRPr lang="en-US" sz="2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52321" y="1502460"/>
            <a:ext cx="5814683" cy="1631216"/>
          </a:xfrm>
          <a:prstGeom prst="rect">
            <a:avLst/>
          </a:prstGeom>
          <a:solidFill>
            <a:schemeClr val="tx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R="457200" algn="ctr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“I wanted it so bad and I wanted the surgery for so long and I had read all about how it wasn't successful for some people and I said ‘I will not be one of those people’ and two years later I feel like I am one of those people.” </a:t>
            </a:r>
            <a:endParaRPr lang="en-US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50505" y="5054260"/>
            <a:ext cx="6096000" cy="707886"/>
          </a:xfrm>
          <a:prstGeom prst="rect">
            <a:avLst/>
          </a:prstGeom>
          <a:solidFill>
            <a:schemeClr val="tx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“Giving up is a big thing. I don't think there's anything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can do to help me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change.  I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have to do it.”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5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104" y="311972"/>
            <a:ext cx="11662741" cy="62876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Healthy and Active </a:t>
            </a:r>
            <a:endParaRPr lang="en-US" sz="3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		</a:t>
            </a:r>
          </a:p>
          <a:p>
            <a:pPr marL="0" indent="0">
              <a:buNone/>
            </a:pPr>
            <a:endParaRPr lang="en-US" sz="3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Lasting 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 </a:t>
            </a:r>
            <a:endParaRPr lang="en-US" sz="3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What and how much I eat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way I eat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Increase in activity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	</a:t>
            </a:r>
          </a:p>
        </p:txBody>
      </p:sp>
      <p:sp>
        <p:nvSpPr>
          <p:cNvPr id="4" name="Rectangle 3"/>
          <p:cNvSpPr/>
          <p:nvPr/>
        </p:nvSpPr>
        <p:spPr>
          <a:xfrm>
            <a:off x="689940" y="845910"/>
            <a:ext cx="7146235" cy="923330"/>
          </a:xfrm>
          <a:prstGeom prst="rect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“I had high cholesterol and was having some knee pains and…my mom has had both of her knees replaced.  I didn't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wanna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end up like her.  I just wanted to do what I could to try and be proactive.”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62470" y="2057474"/>
            <a:ext cx="8348869" cy="646331"/>
          </a:xfrm>
          <a:prstGeom prst="rect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R="45720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“I couldn't walk to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mailbox…All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did was stay around the house and go to the store and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the store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I'd need one of those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carts.  That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was always embarrassing.”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79892" y="3514742"/>
            <a:ext cx="6096000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I’m</a:t>
            </a:r>
            <a:r>
              <a:rPr lang="en-US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ery aware of what I eat and what I'm doing…I'm more aware of what I'm buying and why I'm buying it.”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9940" y="5798022"/>
            <a:ext cx="6096000" cy="646331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“Now,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am much more focused on three planned meals a day…I used to eat whenever I wanted.”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37940" y="4586458"/>
            <a:ext cx="8179905" cy="92333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R="457200" algn="ctr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get out a lot more.  I get exercise.  I go to the gym and exercise, and I can walk on my paper route…I'm just more active…It’s more fun because I can ride my bike and go to the gym and lift weights, and I can just be more mobile.”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12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383" y="168965"/>
            <a:ext cx="10926417" cy="6007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Failed the Surgery  </a:t>
            </a: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 the beginning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Sabotaging my stomach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I’m struggling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I quit exercising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Old eating habits resurfaced	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Emotional eating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Love of food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Poor food choices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Mindless eating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Anger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Balance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Social, Work and Home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The fault is mine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96639" y="501295"/>
            <a:ext cx="5573456" cy="369332"/>
          </a:xfrm>
          <a:prstGeom prst="rect">
            <a:avLst/>
          </a:prstGeom>
          <a:solidFill>
            <a:srgbClr val="FB920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“I feel ashamed, I feel embarrassed that I got the surgery.”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0327" y="5675541"/>
            <a:ext cx="4118435" cy="369332"/>
          </a:xfrm>
          <a:prstGeom prst="rect">
            <a:avLst/>
          </a:prstGeom>
          <a:solidFill>
            <a:srgbClr val="FB920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“I'm disgusted and mad…mad at myself.” </a:t>
            </a:r>
            <a:endParaRPr lang="en-US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77009" y="3405146"/>
            <a:ext cx="5493086" cy="646331"/>
          </a:xfrm>
          <a:prstGeom prst="rect">
            <a:avLst/>
          </a:prstGeom>
          <a:solidFill>
            <a:srgbClr val="FB920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“I feel the need to take care of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people…I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think that hopefully over time I’ll find that right balance.”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93305" y="4393590"/>
            <a:ext cx="6460495" cy="646331"/>
          </a:xfrm>
          <a:prstGeom prst="rect">
            <a:avLst/>
          </a:prstGeom>
          <a:solidFill>
            <a:srgbClr val="FB920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“I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still choose French fries and the bread on a sandwich instead of getting fruit and a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salad...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It's all about poor decision-making.”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96639" y="1170384"/>
            <a:ext cx="5573456" cy="923330"/>
          </a:xfrm>
          <a:prstGeom prst="rect">
            <a:avLst/>
          </a:prstGeom>
          <a:solidFill>
            <a:srgbClr val="FB920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“I'll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try something, and I don't just try a couple bites, I usually try like a big piece of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something…Then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really do feel sick which makes no sense.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That's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just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stupid.”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28420" y="5398542"/>
            <a:ext cx="4650239" cy="923330"/>
          </a:xfrm>
          <a:prstGeom prst="rect">
            <a:avLst/>
          </a:prstGeom>
          <a:solidFill>
            <a:srgbClr val="FB920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“It's so hard to have control in so many areas.  Right now, I'm struggling with how to change and not lose everything.”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75871" y="2315414"/>
            <a:ext cx="4295362" cy="646331"/>
          </a:xfrm>
          <a:prstGeom prst="rect">
            <a:avLst/>
          </a:prstGeom>
          <a:solidFill>
            <a:srgbClr val="FB920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 started dating a guy…and I have changed my diet a lot since he's been in my life.”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443" y="477078"/>
            <a:ext cx="10936357" cy="569988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I’m Working On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 </a:t>
            </a: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Support groups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Family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Non-judgmental support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Health care support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Co-workers</a:t>
            </a:r>
          </a:p>
          <a:p>
            <a:pPr lvl="1"/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36104" y="2181495"/>
            <a:ext cx="4701209" cy="923330"/>
          </a:xfrm>
          <a:prstGeom prst="rect">
            <a:avLst/>
          </a:prstGeom>
          <a:solidFill>
            <a:srgbClr val="B03622"/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I'm responsible for my own actions.  Eating is my own action.  If I eat too much lasagna I am responsible for that.”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2317" y="993484"/>
            <a:ext cx="3679135" cy="923330"/>
          </a:xfrm>
          <a:prstGeom prst="rect">
            <a:avLst/>
          </a:prstGeom>
          <a:solidFill>
            <a:srgbClr val="B03622"/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R="457200"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“I just need to try to forgive myself and say ‘Well I got to do better’ and start over.” </a:t>
            </a:r>
            <a:endParaRPr lang="en-US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83356" y="2104356"/>
            <a:ext cx="5370444" cy="923330"/>
          </a:xfrm>
          <a:prstGeom prst="rect">
            <a:avLst/>
          </a:prstGeom>
          <a:solidFill>
            <a:srgbClr val="B03622"/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“I'm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prioritize things in my life.  I need to make healthy eating and exercise and spending quality time with my kids.”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96070" y="4596739"/>
            <a:ext cx="5728252" cy="92333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“When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you're really, really down and then you think ‘I'm going to quit and not do it anymore’ and then you think ‘well what did they tell me in the support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group”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48609" y="5795313"/>
            <a:ext cx="5221356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“My husband would get on me and say like my plate looks like a man’s plate.”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64426" y="3408728"/>
            <a:ext cx="5191540" cy="92333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“I think he was happy that I was losing weight but…he never says anything about my weight or that I didn't look good after I had my surgery or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anything.”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68712" y="5901111"/>
            <a:ext cx="2382383" cy="369332"/>
          </a:xfrm>
          <a:prstGeom prst="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“I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felt a little bit alone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7313" y="929625"/>
            <a:ext cx="6096000" cy="923330"/>
          </a:xfrm>
          <a:prstGeom prst="rect">
            <a:avLst/>
          </a:prstGeom>
          <a:solidFill>
            <a:srgbClr val="B03622"/>
          </a:solidFill>
          <a:ln>
            <a:solidFill>
              <a:schemeClr val="tx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marR="457200" algn="ctr">
              <a:spcBef>
                <a:spcPts val="0"/>
              </a:spcBef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“I go out and look at my motorcycle sitting there…I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gotta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something, or I'm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gonna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end up selling my bike and I'm never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gonna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 able to get another one.”</a:t>
            </a:r>
            <a:endParaRPr lang="en-US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37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542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Conclusions:  Reciprocal Determinism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75671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Previous studies focus – initial weight loss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Long-term challenges</a:t>
            </a:r>
          </a:p>
          <a:p>
            <a:r>
              <a:rPr lang="en-US" sz="3200" b="1" u="sng" dirty="0" smtClean="0">
                <a:solidFill>
                  <a:schemeClr val="tx1"/>
                </a:solidFill>
              </a:rPr>
              <a:t>Reciprocal </a:t>
            </a:r>
            <a:r>
              <a:rPr lang="en-US" sz="3200" b="1" u="sng" dirty="0" smtClean="0">
                <a:solidFill>
                  <a:schemeClr val="tx1"/>
                </a:solidFill>
              </a:rPr>
              <a:t>Determinism</a:t>
            </a:r>
            <a:r>
              <a:rPr lang="en-US" sz="3200" b="1" dirty="0" smtClean="0">
                <a:solidFill>
                  <a:schemeClr val="tx1"/>
                </a:solidFill>
              </a:rPr>
              <a:t>: </a:t>
            </a:r>
            <a:r>
              <a:rPr lang="en-US" sz="3200" dirty="0" smtClean="0">
                <a:solidFill>
                  <a:schemeClr val="tx1"/>
                </a:solidFill>
              </a:rPr>
              <a:t>Interaction </a:t>
            </a:r>
            <a:r>
              <a:rPr lang="en-US" sz="3200" dirty="0" smtClean="0">
                <a:solidFill>
                  <a:schemeClr val="tx1"/>
                </a:solidFill>
              </a:rPr>
              <a:t>between intrapersonal</a:t>
            </a:r>
            <a:r>
              <a:rPr lang="en-US" sz="3200" dirty="0">
                <a:solidFill>
                  <a:schemeClr val="tx1"/>
                </a:solidFill>
              </a:rPr>
              <a:t>, behavioral, and environmental </a:t>
            </a:r>
            <a:r>
              <a:rPr lang="en-US" sz="3200" dirty="0" smtClean="0">
                <a:solidFill>
                  <a:schemeClr val="tx1"/>
                </a:solidFill>
              </a:rPr>
              <a:t>influences</a:t>
            </a:r>
          </a:p>
          <a:p>
            <a:pPr lvl="1"/>
            <a:r>
              <a:rPr lang="en-US" sz="2800" u="sng" dirty="0" smtClean="0">
                <a:solidFill>
                  <a:schemeClr val="tx1"/>
                </a:solidFill>
              </a:rPr>
              <a:t>Individual’s </a:t>
            </a:r>
            <a:r>
              <a:rPr lang="en-US" sz="2800" u="sng" dirty="0">
                <a:solidFill>
                  <a:schemeClr val="tx1"/>
                </a:solidFill>
              </a:rPr>
              <a:t>ability to interact, modify, and alter their environment to regulate their behavior </a:t>
            </a:r>
            <a:endParaRPr lang="en-US" sz="2800" u="sng" dirty="0" smtClean="0">
              <a:solidFill>
                <a:schemeClr val="tx1"/>
              </a:solidFill>
            </a:endParaRP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Successful - </a:t>
            </a:r>
            <a:r>
              <a:rPr lang="en-US" sz="2400" dirty="0">
                <a:solidFill>
                  <a:schemeClr val="tx1"/>
                </a:solidFill>
              </a:rPr>
              <a:t>identify negative attitudes, influences, and behaviors </a:t>
            </a:r>
            <a:r>
              <a:rPr lang="en-US" sz="2400" dirty="0" smtClean="0">
                <a:solidFill>
                  <a:schemeClr val="tx1"/>
                </a:solidFill>
              </a:rPr>
              <a:t>then </a:t>
            </a:r>
            <a:r>
              <a:rPr lang="en-US" sz="2400" dirty="0">
                <a:solidFill>
                  <a:schemeClr val="tx1"/>
                </a:solidFill>
              </a:rPr>
              <a:t>modified their environment to support </a:t>
            </a:r>
            <a:r>
              <a:rPr lang="en-US" sz="2400" dirty="0" smtClean="0">
                <a:solidFill>
                  <a:schemeClr val="tx1"/>
                </a:solidFill>
              </a:rPr>
              <a:t>healthy behavior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Unsuccessful – failed to modify </a:t>
            </a:r>
            <a:r>
              <a:rPr lang="en-US" sz="2400" dirty="0">
                <a:solidFill>
                  <a:schemeClr val="tx1"/>
                </a:solidFill>
              </a:rPr>
              <a:t>or alter their environment to support healthy behaviors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958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Discussion:  Confirmed &amp; Expanded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Intrapersonal influences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Self-efficacy to make lasting changes (diet &amp; physical activity (PA))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Behavioral </a:t>
            </a:r>
            <a:r>
              <a:rPr lang="en-US" dirty="0" smtClean="0">
                <a:solidFill>
                  <a:schemeClr val="tx1"/>
                </a:solidFill>
              </a:rPr>
              <a:t>influences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Self-regulate healthy behaviors (seeking support, dietary, &amp; PA)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Follow-up meetings, exercise classes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Coping strategies – disturbed eating patterns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Overcoming replacement addictions – Support groups (NA, AA, OA)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Environmental </a:t>
            </a:r>
            <a:r>
              <a:rPr lang="en-US" dirty="0" smtClean="0">
                <a:solidFill>
                  <a:schemeClr val="tx1"/>
                </a:solidFill>
              </a:rPr>
              <a:t>influences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Support systems- seek out models &amp; emulate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Spousal support – keep positive, eliminate negative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5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Discussion:  Inconsistent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Reciprocal determinism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Vulnerability, ill-prepared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“Now I can, so I will”   vs.  “Now I can, so I should”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Paradoxical – anger, fear, or frustrations with others perceptions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Further out, not discussed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Behavioral &amp; Intrapersonal influences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Motivated to lose weight and make lasting healthy lifestyle choices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Obtainable realistic goals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High self-efficacy to make lasting changes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0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Implications for Practice &amp; Future Research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690688"/>
            <a:ext cx="10233800" cy="448627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Therapeutic education &amp; counseling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Changes in relationships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Communication techniques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Negativity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Support groups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Different stages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Sponsors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Weight fluctuations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Comfortable and maintainable weight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Guilt, shame, anger, and  frustrations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5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Obesity Treatments:  </a:t>
            </a:r>
            <a:r>
              <a:rPr lang="en-US" dirty="0" smtClean="0">
                <a:solidFill>
                  <a:schemeClr val="tx1"/>
                </a:solidFill>
              </a:rPr>
              <a:t>Surgical Types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999" y="1825625"/>
            <a:ext cx="5429887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Roux-</a:t>
            </a:r>
            <a:r>
              <a:rPr lang="en-US" dirty="0" err="1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-Y gastric bypass (</a:t>
            </a:r>
            <a:r>
              <a:rPr lang="en-US" dirty="0" smtClean="0">
                <a:solidFill>
                  <a:schemeClr val="tx1"/>
                </a:solidFill>
              </a:rPr>
              <a:t>RYGB)- Criterion Standard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15.34 reduction in BMI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Laparoscopic sleeve gastrectomy (LSG)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11.87 reduction in BMI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Laparoscopic adjustable gastric band (LAGB)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7.05 reduction in BMI 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378" y="1656177"/>
            <a:ext cx="4414422" cy="469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3396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Questions &amp; Comments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Thank you for your time!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540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Background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Pre- and post-surgical </a:t>
            </a:r>
            <a:r>
              <a:rPr lang="en-US" dirty="0" smtClean="0">
                <a:solidFill>
                  <a:schemeClr val="tx1"/>
                </a:solidFill>
              </a:rPr>
              <a:t>interventions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Psychological screening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Nutrition, behavior, exercise support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Support groups &amp; exercise classes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Percent </a:t>
            </a:r>
            <a:r>
              <a:rPr lang="en-US" dirty="0">
                <a:solidFill>
                  <a:schemeClr val="tx1"/>
                </a:solidFill>
              </a:rPr>
              <a:t>&amp;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rate of weight </a:t>
            </a:r>
            <a:r>
              <a:rPr lang="en-US" dirty="0" smtClean="0">
                <a:solidFill>
                  <a:schemeClr val="tx1"/>
                </a:solidFill>
              </a:rPr>
              <a:t>regain - estimated </a:t>
            </a:r>
            <a:r>
              <a:rPr lang="en-US" dirty="0">
                <a:solidFill>
                  <a:schemeClr val="tx1"/>
                </a:solidFill>
              </a:rPr>
              <a:t>20% of the </a:t>
            </a:r>
            <a:r>
              <a:rPr lang="en-US" dirty="0" smtClean="0">
                <a:solidFill>
                  <a:schemeClr val="tx1"/>
                </a:solidFill>
              </a:rPr>
              <a:t>time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Within 2 to 5 years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4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Review of Literature &amp; Gaps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Factors </a:t>
            </a:r>
            <a:r>
              <a:rPr lang="en-US" dirty="0" smtClean="0">
                <a:solidFill>
                  <a:schemeClr val="tx1"/>
                </a:solidFill>
              </a:rPr>
              <a:t>&amp;Traits </a:t>
            </a:r>
            <a:r>
              <a:rPr lang="en-US" dirty="0" smtClean="0">
                <a:solidFill>
                  <a:schemeClr val="tx1"/>
                </a:solidFill>
              </a:rPr>
              <a:t>oriented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Long-term does not consider bariatric surgical patients (pts)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Initial weight loss (12 to 18 mo)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Minimal weight loss maintenance (&gt;24 mo)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Caucasian females 25 to 55, urban </a:t>
            </a:r>
            <a:r>
              <a:rPr lang="en-US" dirty="0" smtClean="0">
                <a:solidFill>
                  <a:schemeClr val="tx1"/>
                </a:solidFill>
              </a:rPr>
              <a:t>locations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Quantitative: 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Quality of life; self-efficacy r/t behavior changes, self-regulation, self-talk, goal setting, support systems, behaviors.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Qualitative: 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New identity clashing with old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Loss, shame, anger, frustration, fear, joy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excitement, support systems, coping mechanisms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Behavior change theories – Bandura’s Social Cognitive Theory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Minimally studied  with bariatric surgical pts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272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Theoretical Underpinnings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41" y="1825624"/>
            <a:ext cx="10970559" cy="460206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Bandura’s behavioral </a:t>
            </a:r>
            <a:r>
              <a:rPr lang="en-US" dirty="0">
                <a:solidFill>
                  <a:schemeClr val="tx1"/>
                </a:solidFill>
              </a:rPr>
              <a:t>change </a:t>
            </a:r>
            <a:r>
              <a:rPr lang="en-US" dirty="0" smtClean="0">
                <a:solidFill>
                  <a:schemeClr val="tx1"/>
                </a:solidFill>
              </a:rPr>
              <a:t>theory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Social Cognitive Theory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Triadic </a:t>
            </a:r>
            <a:r>
              <a:rPr lang="en-US" dirty="0">
                <a:solidFill>
                  <a:schemeClr val="tx1"/>
                </a:solidFill>
              </a:rPr>
              <a:t>reciprocal causation </a:t>
            </a:r>
            <a:r>
              <a:rPr lang="en-US" dirty="0" smtClean="0">
                <a:solidFill>
                  <a:schemeClr val="tx1"/>
                </a:solidFill>
              </a:rPr>
              <a:t>model</a:t>
            </a:r>
          </a:p>
          <a:p>
            <a:r>
              <a:rPr lang="en-US" dirty="0">
                <a:solidFill>
                  <a:schemeClr val="tx1"/>
                </a:solidFill>
              </a:rPr>
              <a:t>Broad assumptions </a:t>
            </a:r>
            <a:r>
              <a:rPr lang="en-US" dirty="0" smtClean="0">
                <a:solidFill>
                  <a:schemeClr val="tx1"/>
                </a:solidFill>
              </a:rPr>
              <a:t>used </a:t>
            </a:r>
            <a:r>
              <a:rPr lang="en-US" dirty="0">
                <a:solidFill>
                  <a:schemeClr val="tx1"/>
                </a:solidFill>
              </a:rPr>
              <a:t>as </a:t>
            </a:r>
            <a:r>
              <a:rPr lang="en-US" dirty="0" smtClean="0">
                <a:solidFill>
                  <a:schemeClr val="tx1"/>
                </a:solidFill>
              </a:rPr>
              <a:t>framework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Semi-structured interview guide</a:t>
            </a:r>
          </a:p>
          <a:p>
            <a:r>
              <a:rPr lang="en-US" dirty="0">
                <a:solidFill>
                  <a:schemeClr val="tx1"/>
                </a:solidFill>
              </a:rPr>
              <a:t>“open minded yet mindful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of </a:t>
            </a:r>
            <a:r>
              <a:rPr lang="en-US" dirty="0">
                <a:solidFill>
                  <a:schemeClr val="tx1"/>
                </a:solidFill>
              </a:rPr>
              <a:t>the preconceptions”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>
                <a:solidFill>
                  <a:schemeClr val="tx1"/>
                </a:solidFill>
              </a:rPr>
              <a:t>Sandelowski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2010,p</a:t>
            </a:r>
            <a:r>
              <a:rPr lang="en-US" sz="2000" dirty="0">
                <a:solidFill>
                  <a:schemeClr val="tx1"/>
                </a:solidFill>
              </a:rPr>
              <a:t>. 80)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“Lasting </a:t>
            </a:r>
            <a:r>
              <a:rPr lang="en-US" dirty="0">
                <a:solidFill>
                  <a:schemeClr val="tx1"/>
                </a:solidFill>
              </a:rPr>
              <a:t>change is dependent on </a:t>
            </a:r>
            <a:r>
              <a:rPr lang="en-US" dirty="0" smtClean="0">
                <a:solidFill>
                  <a:schemeClr val="tx1"/>
                </a:solidFill>
              </a:rPr>
              <a:t>reciprocal </a:t>
            </a:r>
            <a:r>
              <a:rPr lang="en-US" dirty="0">
                <a:solidFill>
                  <a:schemeClr val="tx1"/>
                </a:solidFill>
              </a:rPr>
              <a:t>interaction of </a:t>
            </a:r>
            <a:r>
              <a:rPr lang="en-US" dirty="0" smtClean="0">
                <a:solidFill>
                  <a:schemeClr val="tx1"/>
                </a:solidFill>
              </a:rPr>
              <a:t>intrapersonal, behavioral,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environmental </a:t>
            </a:r>
            <a:r>
              <a:rPr lang="en-US" dirty="0" smtClean="0">
                <a:solidFill>
                  <a:schemeClr val="tx1"/>
                </a:solidFill>
              </a:rPr>
              <a:t>influences…”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" t="1897" r="4165" b="22095"/>
          <a:stretch/>
        </p:blipFill>
        <p:spPr>
          <a:xfrm>
            <a:off x="7346344" y="1825625"/>
            <a:ext cx="4007456" cy="341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5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Purpose </a:t>
            </a:r>
            <a:r>
              <a:rPr lang="en-US" dirty="0" smtClean="0">
                <a:solidFill>
                  <a:schemeClr val="tx1"/>
                </a:solidFill>
              </a:rPr>
              <a:t>Statement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The </a:t>
            </a:r>
            <a:r>
              <a:rPr lang="en-US" sz="3600" dirty="0">
                <a:solidFill>
                  <a:schemeClr val="tx1"/>
                </a:solidFill>
              </a:rPr>
              <a:t>purpose of this qualitative descriptive study </a:t>
            </a:r>
            <a:r>
              <a:rPr lang="en-US" sz="3600" dirty="0" smtClean="0">
                <a:solidFill>
                  <a:schemeClr val="tx1"/>
                </a:solidFill>
              </a:rPr>
              <a:t>was </a:t>
            </a:r>
            <a:r>
              <a:rPr lang="en-US" sz="3600" dirty="0">
                <a:solidFill>
                  <a:schemeClr val="tx1"/>
                </a:solidFill>
              </a:rPr>
              <a:t>to describe </a:t>
            </a:r>
            <a:r>
              <a:rPr lang="en-US" sz="3600" dirty="0" smtClean="0">
                <a:solidFill>
                  <a:schemeClr val="tx1"/>
                </a:solidFill>
              </a:rPr>
              <a:t>the </a:t>
            </a:r>
            <a:r>
              <a:rPr lang="en-US" sz="3600" dirty="0">
                <a:solidFill>
                  <a:schemeClr val="tx1"/>
                </a:solidFill>
              </a:rPr>
              <a:t>experiences of adults who were successful </a:t>
            </a:r>
            <a:r>
              <a:rPr lang="en-US" sz="3600" dirty="0" smtClean="0">
                <a:solidFill>
                  <a:schemeClr val="tx1"/>
                </a:solidFill>
              </a:rPr>
              <a:t>and those who </a:t>
            </a:r>
            <a:r>
              <a:rPr lang="en-US" sz="3600" dirty="0">
                <a:solidFill>
                  <a:schemeClr val="tx1"/>
                </a:solidFill>
              </a:rPr>
              <a:t>were </a:t>
            </a:r>
            <a:r>
              <a:rPr lang="en-US" sz="3600" dirty="0" smtClean="0">
                <a:solidFill>
                  <a:schemeClr val="tx1"/>
                </a:solidFill>
              </a:rPr>
              <a:t>unsuccessful at maintaining weight loss </a:t>
            </a:r>
            <a:r>
              <a:rPr lang="en-US" sz="3600" dirty="0" smtClean="0">
                <a:solidFill>
                  <a:schemeClr val="tx1"/>
                </a:solidFill>
              </a:rPr>
              <a:t>AT LEAST 2 YEARS after </a:t>
            </a:r>
            <a:r>
              <a:rPr lang="en-US" sz="3600" dirty="0" smtClean="0">
                <a:solidFill>
                  <a:schemeClr val="tx1"/>
                </a:solidFill>
              </a:rPr>
              <a:t>a bariatric surgery.   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Interview Guide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Box 2"/>
          <p:cNvSpPr txBox="1"/>
          <p:nvPr/>
        </p:nvSpPr>
        <p:spPr>
          <a:xfrm>
            <a:off x="768626" y="1690688"/>
            <a:ext cx="10585174" cy="484353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Semi-structured questions were asked to allow the participant to answer and freely discuss their post-surgical experience.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Question Examples: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Prior to surgery, why did you believe your goal weight to be realistic? 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Why do you believe you have been able to maintain your weight loss? 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Tell me about the lifestyle changes have you made since your surgery?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Tell me about the people who have supported you throughout this journey?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Probing questions were used during the interview in order to keep participants on topic or to help the participant find a place to start or transition.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Probing Question Examples: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Has anyone helped you in your efforts to make these changes?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What makes it difficult to choose healthy diet options?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What type of activities do you do now?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Are you satisfied with your current weight? 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1730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147" y="14997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Inclusion Criteria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94" y="1425388"/>
            <a:ext cx="10869706" cy="513677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Adult </a:t>
            </a:r>
            <a:r>
              <a:rPr lang="en-US" u="sng" dirty="0">
                <a:solidFill>
                  <a:schemeClr val="tx1"/>
                </a:solidFill>
              </a:rPr>
              <a:t>&gt;</a:t>
            </a:r>
            <a:r>
              <a:rPr lang="en-US" dirty="0">
                <a:solidFill>
                  <a:schemeClr val="tx1"/>
                </a:solidFill>
              </a:rPr>
              <a:t>19 years of </a:t>
            </a:r>
            <a:r>
              <a:rPr lang="en-US" dirty="0" smtClean="0">
                <a:solidFill>
                  <a:schemeClr val="tx1"/>
                </a:solidFill>
              </a:rPr>
              <a:t>age</a:t>
            </a:r>
          </a:p>
          <a:p>
            <a:pPr marL="514350" indent="-514350">
              <a:buFont typeface="+mj-lt"/>
              <a:buAutoNum type="arabicPeriod"/>
            </a:pPr>
            <a:endParaRPr lang="en-US" sz="15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>
                <a:solidFill>
                  <a:schemeClr val="tx1"/>
                </a:solidFill>
              </a:rPr>
              <a:t>&gt;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24 months after a laparoscopic Roux-</a:t>
            </a:r>
            <a:r>
              <a:rPr lang="en-US" b="1" dirty="0" err="1">
                <a:solidFill>
                  <a:schemeClr val="tx1"/>
                </a:solidFill>
              </a:rPr>
              <a:t>en</a:t>
            </a:r>
            <a:r>
              <a:rPr lang="en-US" b="1" dirty="0">
                <a:solidFill>
                  <a:schemeClr val="tx1"/>
                </a:solidFill>
              </a:rPr>
              <a:t>-Y gastric bypass, laparoscopic sleeve gastrectomy, or laparoscopic adjustable gastric band </a:t>
            </a:r>
            <a:r>
              <a:rPr lang="en-US" b="1" dirty="0" smtClean="0">
                <a:solidFill>
                  <a:schemeClr val="tx1"/>
                </a:solidFill>
              </a:rPr>
              <a:t>surgery</a:t>
            </a:r>
          </a:p>
          <a:p>
            <a:pPr marL="514350" indent="-514350">
              <a:buFont typeface="+mj-lt"/>
              <a:buAutoNum type="arabicPeriod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Able </a:t>
            </a:r>
            <a:r>
              <a:rPr lang="en-US" dirty="0">
                <a:solidFill>
                  <a:schemeClr val="tx1"/>
                </a:solidFill>
              </a:rPr>
              <a:t>to speak, read, and understand </a:t>
            </a:r>
            <a:r>
              <a:rPr lang="en-US" dirty="0" smtClean="0">
                <a:solidFill>
                  <a:schemeClr val="tx1"/>
                </a:solidFill>
              </a:rPr>
              <a:t>English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Success defined:  </a:t>
            </a:r>
            <a:r>
              <a:rPr lang="en-US" u="sng" dirty="0" smtClean="0">
                <a:solidFill>
                  <a:schemeClr val="tx1"/>
                </a:solidFill>
              </a:rPr>
              <a:t>&gt;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50% of excessive weight loss (EWL)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Unsuccessful: </a:t>
            </a:r>
            <a:r>
              <a:rPr lang="en-US" i="1" u="sng" dirty="0" smtClean="0">
                <a:solidFill>
                  <a:schemeClr val="tx1"/>
                </a:solidFill>
              </a:rPr>
              <a:t>&lt;</a:t>
            </a:r>
            <a:r>
              <a:rPr lang="en-US" dirty="0" smtClean="0">
                <a:solidFill>
                  <a:schemeClr val="tx1"/>
                </a:solidFill>
              </a:rPr>
              <a:t> 50% of EWL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EWL</a:t>
            </a:r>
            <a:r>
              <a:rPr lang="en-US" dirty="0">
                <a:solidFill>
                  <a:schemeClr val="tx1"/>
                </a:solidFill>
              </a:rPr>
              <a:t>:  (</a:t>
            </a:r>
            <a:r>
              <a:rPr lang="en-US" b="1" u="sng" dirty="0">
                <a:solidFill>
                  <a:schemeClr val="tx1"/>
                </a:solidFill>
              </a:rPr>
              <a:t>preoperative </a:t>
            </a:r>
            <a:r>
              <a:rPr lang="en-US" b="1" u="sng" dirty="0"/>
              <a:t>weight</a:t>
            </a:r>
            <a:r>
              <a:rPr lang="en-US" dirty="0"/>
              <a:t> minus </a:t>
            </a:r>
            <a:r>
              <a:rPr lang="en-US" b="1" i="1" dirty="0"/>
              <a:t>postoperative weight</a:t>
            </a:r>
            <a:r>
              <a:rPr lang="en-US" dirty="0"/>
              <a:t>) / (</a:t>
            </a:r>
            <a:r>
              <a:rPr lang="en-US" b="1" u="sng" dirty="0"/>
              <a:t>preoperative weight </a:t>
            </a:r>
            <a:r>
              <a:rPr lang="en-US" dirty="0"/>
              <a:t>minus </a:t>
            </a:r>
            <a:r>
              <a:rPr lang="en-US" dirty="0">
                <a:solidFill>
                  <a:schemeClr val="accent5"/>
                </a:solidFill>
              </a:rPr>
              <a:t>ideal body weight</a:t>
            </a:r>
            <a:r>
              <a:rPr lang="en-US" dirty="0"/>
              <a:t>)</a:t>
            </a:r>
          </a:p>
          <a:p>
            <a:pPr marL="457200" lvl="1" indent="0">
              <a:buNone/>
            </a:pPr>
            <a:r>
              <a:rPr lang="en-US" b="1" u="sng" dirty="0"/>
              <a:t>380</a:t>
            </a:r>
            <a:r>
              <a:rPr lang="en-US" dirty="0"/>
              <a:t> – </a:t>
            </a:r>
            <a:r>
              <a:rPr lang="en-US" b="1" i="1" dirty="0"/>
              <a:t>250</a:t>
            </a:r>
            <a:r>
              <a:rPr lang="en-US" dirty="0"/>
              <a:t> / </a:t>
            </a:r>
            <a:r>
              <a:rPr lang="en-US" b="1" u="sng" dirty="0"/>
              <a:t>380</a:t>
            </a:r>
            <a:r>
              <a:rPr lang="en-US" dirty="0"/>
              <a:t> – </a:t>
            </a:r>
            <a:r>
              <a:rPr lang="en-US" dirty="0">
                <a:solidFill>
                  <a:schemeClr val="accent5"/>
                </a:solidFill>
              </a:rPr>
              <a:t>155</a:t>
            </a:r>
            <a:r>
              <a:rPr lang="en-US" dirty="0"/>
              <a:t> = </a:t>
            </a:r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57% 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</a:rPr>
              <a:t>EWL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1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1609</TotalTime>
  <Words>3045</Words>
  <Application>Microsoft Office PowerPoint</Application>
  <PresentationFormat>Widescreen</PresentationFormat>
  <Paragraphs>636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Corbel</vt:lpstr>
      <vt:lpstr>Tahoma</vt:lpstr>
      <vt:lpstr>Times New Roman</vt:lpstr>
      <vt:lpstr>Depth</vt:lpstr>
      <vt:lpstr>Maintaining Weight Loss  After Bariatric  Surgery:   A qualitative study</vt:lpstr>
      <vt:lpstr>Weight Loss Maintenance</vt:lpstr>
      <vt:lpstr>Obesity Treatments:  Surgical Types</vt:lpstr>
      <vt:lpstr>Background</vt:lpstr>
      <vt:lpstr>Review of Literature &amp; Gaps</vt:lpstr>
      <vt:lpstr>Theoretical Underpinnings</vt:lpstr>
      <vt:lpstr>Purpose Statement</vt:lpstr>
      <vt:lpstr>Interview Guide</vt:lpstr>
      <vt:lpstr>Inclusion Criteria</vt:lpstr>
      <vt:lpstr>Recruitment results</vt:lpstr>
      <vt:lpstr>Findings:  Successful Participant Interviews</vt:lpstr>
      <vt:lpstr>Successful Participant Description </vt:lpstr>
      <vt:lpstr>Successful participant surgical &amp; weight information</vt:lpstr>
      <vt:lpstr>Awakening:  Major Themes </vt:lpstr>
      <vt:lpstr>PowerPoint Presentation</vt:lpstr>
      <vt:lpstr>PowerPoint Presentation</vt:lpstr>
      <vt:lpstr>PowerPoint Presentation</vt:lpstr>
      <vt:lpstr>PowerPoint Presentation</vt:lpstr>
      <vt:lpstr>Findings:  Unsuccessful Participant Interviews</vt:lpstr>
      <vt:lpstr>Unsuccessful Participant Description</vt:lpstr>
      <vt:lpstr>Unsuccessful participant surgical and weight information</vt:lpstr>
      <vt:lpstr>Not Giving Up </vt:lpstr>
      <vt:lpstr>PowerPoint Presentation</vt:lpstr>
      <vt:lpstr>PowerPoint Presentation</vt:lpstr>
      <vt:lpstr>PowerPoint Presentation</vt:lpstr>
      <vt:lpstr>Conclusions:  Reciprocal Determinism </vt:lpstr>
      <vt:lpstr>Discussion:  Confirmed &amp; Expanded</vt:lpstr>
      <vt:lpstr>Discussion:  Inconsistent</vt:lpstr>
      <vt:lpstr>Implications for Practice &amp; Future Research</vt:lpstr>
      <vt:lpstr>Questions &amp; Comments  Thank you for your time!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Long-term Weight Loss  After Bariatric  Surgery</dc:title>
  <dc:creator>Lori Liebl</dc:creator>
  <cp:lastModifiedBy>Lori Dawn Liebl</cp:lastModifiedBy>
  <cp:revision>114</cp:revision>
  <cp:lastPrinted>2015-12-07T02:46:23Z</cp:lastPrinted>
  <dcterms:created xsi:type="dcterms:W3CDTF">2015-02-15T17:21:58Z</dcterms:created>
  <dcterms:modified xsi:type="dcterms:W3CDTF">2015-12-07T18:24:32Z</dcterms:modified>
</cp:coreProperties>
</file>