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73" r:id="rId2"/>
    <p:sldId id="275" r:id="rId3"/>
    <p:sldId id="277" r:id="rId4"/>
    <p:sldId id="276" r:id="rId5"/>
    <p:sldId id="283" r:id="rId6"/>
    <p:sldId id="274" r:id="rId7"/>
    <p:sldId id="286" r:id="rId8"/>
    <p:sldId id="289" r:id="rId9"/>
    <p:sldId id="291" r:id="rId10"/>
    <p:sldId id="292" r:id="rId11"/>
    <p:sldId id="293" r:id="rId12"/>
    <p:sldId id="294" r:id="rId13"/>
    <p:sldId id="295" r:id="rId14"/>
    <p:sldId id="297" r:id="rId15"/>
    <p:sldId id="298" r:id="rId16"/>
    <p:sldId id="299" r:id="rId17"/>
    <p:sldId id="280" r:id="rId18"/>
    <p:sldId id="257" r:id="rId19"/>
    <p:sldId id="256" r:id="rId20"/>
    <p:sldId id="272" r:id="rId21"/>
    <p:sldId id="285" r:id="rId22"/>
    <p:sldId id="258" r:id="rId23"/>
    <p:sldId id="271" r:id="rId24"/>
    <p:sldId id="259" r:id="rId25"/>
    <p:sldId id="260" r:id="rId26"/>
    <p:sldId id="261" r:id="rId27"/>
    <p:sldId id="262" r:id="rId28"/>
    <p:sldId id="263" r:id="rId29"/>
    <p:sldId id="266" r:id="rId30"/>
    <p:sldId id="267" r:id="rId31"/>
    <p:sldId id="269" r:id="rId32"/>
    <p:sldId id="281" r:id="rId33"/>
    <p:sldId id="282" r:id="rId34"/>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4" autoAdjust="0"/>
    <p:restoredTop sz="86355" autoAdjust="0"/>
  </p:normalViewPr>
  <p:slideViewPr>
    <p:cSldViewPr>
      <p:cViewPr varScale="1">
        <p:scale>
          <a:sx n="50" d="100"/>
          <a:sy n="50" d="100"/>
        </p:scale>
        <p:origin x="-1243" y="-86"/>
      </p:cViewPr>
      <p:guideLst>
        <p:guide orient="horz" pos="2160"/>
        <p:guide pos="2880"/>
      </p:guideLst>
    </p:cSldViewPr>
  </p:slideViewPr>
  <p:notesTextViewPr>
    <p:cViewPr>
      <p:scale>
        <a:sx n="1" d="1"/>
        <a:sy n="1" d="1"/>
      </p:scale>
      <p:origin x="0" y="0"/>
    </p:cViewPr>
  </p:notesTextViewPr>
  <p:notesViewPr>
    <p:cSldViewPr>
      <p:cViewPr varScale="1">
        <p:scale>
          <a:sx n="82" d="100"/>
          <a:sy n="82" d="100"/>
        </p:scale>
        <p:origin x="-2406" y="-78"/>
      </p:cViewPr>
      <p:guideLst>
        <p:guide orient="horz" pos="2160"/>
        <p:guide pos="288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9E34113E-AC45-4151-8739-2E2DCBF75427}" type="datetimeFigureOut">
              <a:rPr lang="en-US" smtClean="0"/>
              <a:pPr/>
              <a:t>8/12/2014</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8730C6A-F9C3-47EC-892B-30D6DAFA441D}" type="slidenum">
              <a:rPr lang="en-US" smtClean="0"/>
              <a:pPr/>
              <a:t>‹#›</a:t>
            </a:fld>
            <a:endParaRPr lang="en-US"/>
          </a:p>
        </p:txBody>
      </p:sp>
    </p:spTree>
    <p:extLst>
      <p:ext uri="{BB962C8B-B14F-4D97-AF65-F5344CB8AC3E}">
        <p14:creationId xmlns="" xmlns:p14="http://schemas.microsoft.com/office/powerpoint/2010/main" val="1286478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cbi.nlm.nih.gov/pmc/articles/PMC59787/figure/F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7850E-D056-454C-8BEB-B825908F0114}" type="slidenum">
              <a:rPr lang="en-US" smtClean="0"/>
              <a:pPr/>
              <a:t>1</a:t>
            </a:fld>
            <a:endParaRPr lang="en-US"/>
          </a:p>
        </p:txBody>
      </p:sp>
    </p:spTree>
    <p:extLst>
      <p:ext uri="{BB962C8B-B14F-4D97-AF65-F5344CB8AC3E}">
        <p14:creationId xmlns="" xmlns:p14="http://schemas.microsoft.com/office/powerpoint/2010/main" val="3889085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a:t>
            </a:r>
            <a:r>
              <a:rPr lang="en-US" baseline="0" dirty="0" smtClean="0"/>
              <a:t>st looked at the constitutive Pkd1 expression. </a:t>
            </a:r>
            <a:r>
              <a:rPr lang="en-US" dirty="0" smtClean="0"/>
              <a:t>The</a:t>
            </a:r>
            <a:r>
              <a:rPr lang="en-US" baseline="0" dirty="0" smtClean="0"/>
              <a:t> mice have a </a:t>
            </a:r>
            <a:r>
              <a:rPr lang="en-US" baseline="0" dirty="0" err="1" smtClean="0"/>
              <a:t>LacZ</a:t>
            </a:r>
            <a:r>
              <a:rPr lang="en-US" baseline="0" dirty="0" smtClean="0"/>
              <a:t> gene inserted in </a:t>
            </a:r>
            <a:r>
              <a:rPr lang="en-US" i="1" baseline="0" dirty="0" smtClean="0"/>
              <a:t>Pkd1</a:t>
            </a:r>
            <a:r>
              <a:rPr lang="en-US" baseline="0" dirty="0" smtClean="0"/>
              <a:t> allele. We use homozygous mice because they have two copy of </a:t>
            </a:r>
            <a:r>
              <a:rPr lang="en-US" baseline="0" dirty="0" err="1" smtClean="0"/>
              <a:t>Lacz</a:t>
            </a:r>
            <a:r>
              <a:rPr lang="en-US" baseline="0" dirty="0" smtClean="0"/>
              <a:t> gen and staining is much stronger than hetero. At E12, </a:t>
            </a:r>
            <a:r>
              <a:rPr lang="en-US" i="1" baseline="0" dirty="0" smtClean="0"/>
              <a:t>Pkd1</a:t>
            </a:r>
            <a:r>
              <a:rPr lang="en-US" baseline="0" dirty="0" smtClean="0"/>
              <a:t> is present in epithelium of the </a:t>
            </a:r>
            <a:r>
              <a:rPr lang="en-US" baseline="0" dirty="0" err="1" smtClean="0"/>
              <a:t>Wolffian</a:t>
            </a:r>
            <a:r>
              <a:rPr lang="en-US" baseline="0" dirty="0" smtClean="0"/>
              <a:t> duct and </a:t>
            </a:r>
            <a:r>
              <a:rPr lang="en-US" baseline="0" dirty="0" err="1" smtClean="0"/>
              <a:t>mesonephric</a:t>
            </a:r>
            <a:r>
              <a:rPr lang="en-US" baseline="0" dirty="0" smtClean="0"/>
              <a:t> tubules. Later at E16.5 expression shifted more to the mesenchyme of developing epididymis. It is also seen in the testis. Sectioning showed it is abundant in the interstitial cells. Spatiotemporal dynamics of Pkd1 expression suggest that Pkd1 has a role in male </a:t>
            </a:r>
            <a:r>
              <a:rPr lang="en-US" baseline="0" dirty="0" err="1" smtClean="0"/>
              <a:t>gonadal</a:t>
            </a:r>
            <a:r>
              <a:rPr lang="en-US" baseline="0" dirty="0" smtClean="0"/>
              <a:t> development. </a:t>
            </a:r>
            <a:endParaRPr lang="en-US" dirty="0"/>
          </a:p>
        </p:txBody>
      </p:sp>
      <p:sp>
        <p:nvSpPr>
          <p:cNvPr id="4" name="Slide Number Placeholder 3"/>
          <p:cNvSpPr>
            <a:spLocks noGrp="1"/>
          </p:cNvSpPr>
          <p:nvPr>
            <p:ph type="sldNum" sz="quarter" idx="10"/>
          </p:nvPr>
        </p:nvSpPr>
        <p:spPr/>
        <p:txBody>
          <a:bodyPr/>
          <a:lstStyle/>
          <a:p>
            <a:fld id="{45D7850E-D056-454C-8BEB-B825908F0114}" type="slidenum">
              <a:rPr lang="en-US" smtClean="0"/>
              <a:pPr/>
              <a:t>10</a:t>
            </a:fld>
            <a:endParaRPr lang="en-US"/>
          </a:p>
        </p:txBody>
      </p:sp>
    </p:spTree>
    <p:extLst>
      <p:ext uri="{BB962C8B-B14F-4D97-AF65-F5344CB8AC3E}">
        <p14:creationId xmlns="" xmlns:p14="http://schemas.microsoft.com/office/powerpoint/2010/main" val="1695940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Earliest visible defect is cystic</a:t>
            </a:r>
            <a:r>
              <a:rPr lang="en-US" baseline="0" dirty="0" smtClean="0"/>
              <a:t> dilation of efferent ducts</a:t>
            </a:r>
            <a:endParaRPr lang="en-US" dirty="0" smtClean="0"/>
          </a:p>
          <a:p>
            <a:endParaRPr lang="en-US" dirty="0" smtClean="0"/>
          </a:p>
          <a:p>
            <a:r>
              <a:rPr lang="en-US" dirty="0" smtClean="0"/>
              <a:t>Majority of </a:t>
            </a:r>
            <a:r>
              <a:rPr lang="en-US" dirty="0" err="1" smtClean="0"/>
              <a:t>Pkd</a:t>
            </a:r>
            <a:r>
              <a:rPr lang="en-US" dirty="0" smtClean="0"/>
              <a:t>-/- mice died</a:t>
            </a:r>
            <a:r>
              <a:rPr lang="en-US" baseline="0" dirty="0" smtClean="0"/>
              <a:t> at E15.5-16.5 – multi-system defects, cysts in kidneys and pancreas.</a:t>
            </a:r>
            <a:endParaRPr lang="en-US" dirty="0" smtClean="0"/>
          </a:p>
          <a:p>
            <a:r>
              <a:rPr lang="en-US" dirty="0" err="1" smtClean="0"/>
              <a:t>Eff</a:t>
            </a:r>
            <a:r>
              <a:rPr lang="en-US" baseline="0" dirty="0" smtClean="0"/>
              <a:t> duct dilation in Pkd1-/- mice beginning at E15.0</a:t>
            </a:r>
          </a:p>
          <a:p>
            <a:r>
              <a:rPr lang="en-US" baseline="0" dirty="0" smtClean="0"/>
              <a:t>A&amp;B: E15.0 </a:t>
            </a:r>
            <a:r>
              <a:rPr lang="en-US" baseline="0" dirty="0" err="1" smtClean="0"/>
              <a:t>eff</a:t>
            </a:r>
            <a:r>
              <a:rPr lang="en-US" baseline="0" dirty="0" smtClean="0"/>
              <a:t> duct dilation </a:t>
            </a:r>
          </a:p>
          <a:p>
            <a:r>
              <a:rPr lang="en-US" baseline="0" dirty="0" smtClean="0"/>
              <a:t>C&amp;D: E15.5</a:t>
            </a:r>
          </a:p>
          <a:p>
            <a:r>
              <a:rPr lang="en-US" baseline="0" dirty="0" smtClean="0"/>
              <a:t>E&amp;F:  E16.5 marked dilation of </a:t>
            </a:r>
            <a:r>
              <a:rPr lang="en-US" baseline="0" dirty="0" err="1" smtClean="0"/>
              <a:t>eff</a:t>
            </a:r>
            <a:r>
              <a:rPr lang="en-US" baseline="0" dirty="0" smtClean="0"/>
              <a:t> ducts</a:t>
            </a:r>
          </a:p>
          <a:p>
            <a:r>
              <a:rPr lang="en-US" baseline="0" dirty="0" smtClean="0"/>
              <a:t>Histology:  at E16,5, showing dilated ducts. Flattened epithelial cells.</a:t>
            </a:r>
            <a:endParaRPr lang="en-US" dirty="0"/>
          </a:p>
        </p:txBody>
      </p:sp>
      <p:sp>
        <p:nvSpPr>
          <p:cNvPr id="4" name="Slide Number Placeholder 3"/>
          <p:cNvSpPr>
            <a:spLocks noGrp="1"/>
          </p:cNvSpPr>
          <p:nvPr>
            <p:ph type="sldNum" sz="quarter" idx="10"/>
          </p:nvPr>
        </p:nvSpPr>
        <p:spPr/>
        <p:txBody>
          <a:bodyPr/>
          <a:lstStyle/>
          <a:p>
            <a:fld id="{45D7850E-D056-454C-8BEB-B825908F0114}" type="slidenum">
              <a:rPr lang="en-US" smtClean="0"/>
              <a:pPr/>
              <a:t>11</a:t>
            </a:fld>
            <a:endParaRPr lang="en-US"/>
          </a:p>
        </p:txBody>
      </p:sp>
    </p:spTree>
    <p:extLst>
      <p:ext uri="{BB962C8B-B14F-4D97-AF65-F5344CB8AC3E}">
        <p14:creationId xmlns="" xmlns:p14="http://schemas.microsoft.com/office/powerpoint/2010/main" val="102016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ADPKD, basement membrane is abnormal. </a:t>
            </a:r>
            <a:r>
              <a:rPr lang="en-US" dirty="0" smtClean="0"/>
              <a:t>Laminin</a:t>
            </a:r>
            <a:r>
              <a:rPr lang="en-US" baseline="0" dirty="0" smtClean="0"/>
              <a:t> staining showed thicken and laminated basement membrane in the mutant, suggesting </a:t>
            </a:r>
            <a:r>
              <a:rPr lang="en-US" baseline="0" dirty="0" err="1" smtClean="0"/>
              <a:t>dysregulated</a:t>
            </a:r>
            <a:r>
              <a:rPr lang="en-US" baseline="0" dirty="0" smtClean="0"/>
              <a:t> ECM formation.</a:t>
            </a:r>
          </a:p>
          <a:p>
            <a:r>
              <a:rPr lang="en-US" dirty="0" smtClean="0"/>
              <a:t>Increased proliferation</a:t>
            </a:r>
            <a:r>
              <a:rPr lang="en-US" baseline="0" dirty="0" smtClean="0"/>
              <a:t> reflecting rapid expansion of epithelium.</a:t>
            </a:r>
          </a:p>
          <a:p>
            <a:r>
              <a:rPr lang="en-US" baseline="0" dirty="0" smtClean="0"/>
              <a:t>All these observations conforms to findings in renal cysts.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45D7850E-D056-454C-8BEB-B825908F0114}" type="slidenum">
              <a:rPr lang="en-US" smtClean="0"/>
              <a:pPr/>
              <a:t>12</a:t>
            </a:fld>
            <a:endParaRPr lang="en-US"/>
          </a:p>
        </p:txBody>
      </p:sp>
    </p:spTree>
    <p:extLst>
      <p:ext uri="{BB962C8B-B14F-4D97-AF65-F5344CB8AC3E}">
        <p14:creationId xmlns="" xmlns:p14="http://schemas.microsoft.com/office/powerpoint/2010/main" val="3730403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Pkd1 mutant </a:t>
            </a:r>
            <a:r>
              <a:rPr lang="en-US" dirty="0" err="1" smtClean="0"/>
              <a:t>epididymis</a:t>
            </a:r>
            <a:r>
              <a:rPr lang="en-US" dirty="0" smtClean="0"/>
              <a:t> showed lack of coiling and reduce interstitial cells.</a:t>
            </a:r>
          </a:p>
          <a:p>
            <a:r>
              <a:rPr lang="en-US" dirty="0" smtClean="0"/>
              <a:t>Proliferation is decreased</a:t>
            </a:r>
            <a:r>
              <a:rPr lang="en-US" baseline="0" dirty="0" smtClean="0"/>
              <a:t>, suggesting that growth and elongation is delayed or arrested in the mutants.</a:t>
            </a:r>
          </a:p>
          <a:p>
            <a:r>
              <a:rPr lang="en-US" baseline="0" dirty="0" smtClean="0"/>
              <a:t>In vitro culture experiments showed that coiling defect is intrinsic, not due to dilation. </a:t>
            </a:r>
          </a:p>
          <a:p>
            <a:r>
              <a:rPr lang="en-US" baseline="0" dirty="0" smtClean="0"/>
              <a:t>Lack of response of </a:t>
            </a:r>
            <a:r>
              <a:rPr lang="en-US" baseline="0" dirty="0" err="1" smtClean="0"/>
              <a:t>epididymis</a:t>
            </a:r>
            <a:r>
              <a:rPr lang="en-US" baseline="0" dirty="0" smtClean="0"/>
              <a:t> to respond to growth factor stimulating coiling, shows defect in responsiveness of epithelium in the mutant.</a:t>
            </a:r>
            <a:endParaRPr lang="en-US" dirty="0"/>
          </a:p>
        </p:txBody>
      </p:sp>
      <p:sp>
        <p:nvSpPr>
          <p:cNvPr id="4" name="Slide Number Placeholder 3"/>
          <p:cNvSpPr>
            <a:spLocks noGrp="1"/>
          </p:cNvSpPr>
          <p:nvPr>
            <p:ph type="sldNum" sz="quarter" idx="10"/>
          </p:nvPr>
        </p:nvSpPr>
        <p:spPr/>
        <p:txBody>
          <a:bodyPr/>
          <a:lstStyle/>
          <a:p>
            <a:fld id="{45D7850E-D056-454C-8BEB-B825908F0114}" type="slidenum">
              <a:rPr lang="en-US" smtClean="0"/>
              <a:pPr/>
              <a:t>13</a:t>
            </a:fld>
            <a:endParaRPr lang="en-US"/>
          </a:p>
        </p:txBody>
      </p:sp>
    </p:spTree>
    <p:extLst>
      <p:ext uri="{BB962C8B-B14F-4D97-AF65-F5344CB8AC3E}">
        <p14:creationId xmlns="" xmlns:p14="http://schemas.microsoft.com/office/powerpoint/2010/main" val="483637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Tgf</a:t>
            </a:r>
            <a:r>
              <a:rPr lang="en-US" dirty="0" smtClean="0"/>
              <a:t>-beta/Bmp signaling pathways are </a:t>
            </a:r>
            <a:r>
              <a:rPr lang="en-US" dirty="0" err="1" smtClean="0"/>
              <a:t>impt</a:t>
            </a:r>
            <a:r>
              <a:rPr lang="en-US" dirty="0" smtClean="0"/>
              <a:t> for </a:t>
            </a:r>
            <a:r>
              <a:rPr lang="en-US" dirty="0" err="1" smtClean="0"/>
              <a:t>ductal</a:t>
            </a:r>
            <a:r>
              <a:rPr lang="en-US" dirty="0" smtClean="0"/>
              <a:t> system development</a:t>
            </a:r>
            <a:r>
              <a:rPr lang="en-US" baseline="0" dirty="0" smtClean="0"/>
              <a:t> and maintenance (disrupting signaling leads to loss of coiling DiGiovanni2007 and Tomaszewsi2011)</a:t>
            </a:r>
          </a:p>
          <a:p>
            <a:r>
              <a:rPr lang="en-US" baseline="0" dirty="0" err="1" smtClean="0"/>
              <a:t>Smad</a:t>
            </a:r>
            <a:r>
              <a:rPr lang="en-US" baseline="0" dirty="0" smtClean="0"/>
              <a:t> 2/3 and </a:t>
            </a:r>
            <a:r>
              <a:rPr lang="en-US" baseline="0" dirty="0" err="1" smtClean="0"/>
              <a:t>phospho-Smad</a:t>
            </a:r>
            <a:r>
              <a:rPr lang="en-US" baseline="0" dirty="0" smtClean="0"/>
              <a:t> 1/5 intracellular mediators of </a:t>
            </a:r>
            <a:r>
              <a:rPr lang="en-US" baseline="0" dirty="0" err="1" smtClean="0"/>
              <a:t>Tgf</a:t>
            </a:r>
            <a:r>
              <a:rPr lang="en-US" baseline="0" dirty="0" smtClean="0"/>
              <a:t>-B and Bmp, respectively.</a:t>
            </a:r>
          </a:p>
          <a:p>
            <a:r>
              <a:rPr lang="en-US" baseline="0" dirty="0" smtClean="0"/>
              <a:t>Smad2/3: high in </a:t>
            </a:r>
            <a:r>
              <a:rPr lang="en-US" baseline="0" dirty="0" err="1" smtClean="0"/>
              <a:t>epidydimis</a:t>
            </a:r>
            <a:r>
              <a:rPr lang="en-US" baseline="0" dirty="0" smtClean="0"/>
              <a:t> epithelium of normal, but reduced in mutant. Also reduced in mutant efferent ducts.</a:t>
            </a:r>
          </a:p>
          <a:p>
            <a:r>
              <a:rPr lang="en-US" baseline="0" dirty="0" smtClean="0"/>
              <a:t>Disrupted </a:t>
            </a:r>
            <a:r>
              <a:rPr lang="en-US" baseline="0" dirty="0" err="1" smtClean="0"/>
              <a:t>Tgf</a:t>
            </a:r>
            <a:r>
              <a:rPr lang="en-US" baseline="0" dirty="0" smtClean="0"/>
              <a:t>-beta signaling in mutant</a:t>
            </a:r>
            <a:endParaRPr lang="en-US" dirty="0"/>
          </a:p>
        </p:txBody>
      </p:sp>
      <p:sp>
        <p:nvSpPr>
          <p:cNvPr id="4" name="Slide Number Placeholder 3"/>
          <p:cNvSpPr>
            <a:spLocks noGrp="1"/>
          </p:cNvSpPr>
          <p:nvPr>
            <p:ph type="sldNum" sz="quarter" idx="10"/>
          </p:nvPr>
        </p:nvSpPr>
        <p:spPr/>
        <p:txBody>
          <a:bodyPr/>
          <a:lstStyle/>
          <a:p>
            <a:fld id="{45D7850E-D056-454C-8BEB-B825908F0114}" type="slidenum">
              <a:rPr lang="en-US" smtClean="0"/>
              <a:pPr/>
              <a:t>14</a:t>
            </a:fld>
            <a:endParaRPr lang="en-US"/>
          </a:p>
        </p:txBody>
      </p:sp>
    </p:spTree>
    <p:extLst>
      <p:ext uri="{BB962C8B-B14F-4D97-AF65-F5344CB8AC3E}">
        <p14:creationId xmlns="" xmlns:p14="http://schemas.microsoft.com/office/powerpoint/2010/main" val="420590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Phospho-Smad</a:t>
            </a:r>
            <a:r>
              <a:rPr lang="en-US" dirty="0" smtClean="0"/>
              <a:t> 1/5 is intracellular mediator of Bmp signaling. </a:t>
            </a:r>
          </a:p>
          <a:p>
            <a:r>
              <a:rPr lang="en-US" dirty="0" smtClean="0"/>
              <a:t>In contrast to Smad2/3, pSmad1/5 is expressed in both mesenchyme and epithelium, and is reduced to a greater extent in the epithelial</a:t>
            </a:r>
            <a:r>
              <a:rPr lang="en-US" baseline="0" dirty="0" smtClean="0"/>
              <a:t> cells of the mutant in both </a:t>
            </a:r>
            <a:r>
              <a:rPr lang="en-US" baseline="0" dirty="0" err="1" smtClean="0"/>
              <a:t>eff</a:t>
            </a:r>
            <a:r>
              <a:rPr lang="en-US" baseline="0" dirty="0" smtClean="0"/>
              <a:t> ducts and </a:t>
            </a:r>
            <a:r>
              <a:rPr lang="en-US" baseline="0" dirty="0" err="1" smtClean="0"/>
              <a:t>epididymis</a:t>
            </a:r>
            <a:r>
              <a:rPr lang="en-US" baseline="0" dirty="0" smtClean="0"/>
              <a:t>. </a:t>
            </a:r>
          </a:p>
          <a:p>
            <a:r>
              <a:rPr lang="en-US" baseline="0" dirty="0" smtClean="0"/>
              <a:t>Suggest a link between PC1 and </a:t>
            </a:r>
            <a:r>
              <a:rPr lang="en-US" baseline="0" dirty="0" err="1" smtClean="0"/>
              <a:t>Tgf</a:t>
            </a:r>
            <a:r>
              <a:rPr lang="en-US" baseline="0" dirty="0" smtClean="0"/>
              <a:t>-beta/Bmp signaling pathways.</a:t>
            </a:r>
            <a:endParaRPr lang="en-US" dirty="0" smtClean="0"/>
          </a:p>
          <a:p>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15</a:t>
            </a:fld>
            <a:endParaRPr lang="en-US"/>
          </a:p>
        </p:txBody>
      </p:sp>
    </p:spTree>
    <p:extLst>
      <p:ext uri="{BB962C8B-B14F-4D97-AF65-F5344CB8AC3E}">
        <p14:creationId xmlns="" xmlns:p14="http://schemas.microsoft.com/office/powerpoint/2010/main" val="3673637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examining male reproductive system in global and epithelial knockout mice, we found that Pkd1 is critical for reproductive system development. As a result of disrupting Pkd1, </a:t>
            </a:r>
          </a:p>
          <a:p>
            <a:endParaRPr lang="en-US" baseline="0" dirty="0" smtClean="0"/>
          </a:p>
          <a:p>
            <a:r>
              <a:rPr lang="en-US" baseline="0" dirty="0" smtClean="0"/>
              <a:t>Also looked at PC-2, which had similar expression as PC-1, but also showed high testicular expression, and Pkd2 k/o showed reduced # of testicular cords, reduced mitotic activity, and reduced phospho-Smad2 levels suggesting altered </a:t>
            </a:r>
            <a:r>
              <a:rPr lang="en-US" baseline="0" dirty="0" err="1" smtClean="0"/>
              <a:t>Tgf</a:t>
            </a:r>
            <a:r>
              <a:rPr lang="en-US" baseline="0" dirty="0" smtClean="0"/>
              <a:t>-beta signaling</a:t>
            </a:r>
          </a:p>
          <a:p>
            <a:endParaRPr lang="en-US" baseline="0" dirty="0" smtClean="0"/>
          </a:p>
          <a:p>
            <a:r>
              <a:rPr lang="en-US" baseline="0" dirty="0" smtClean="0"/>
              <a:t>Taken together, these findings demonstrate an important role for </a:t>
            </a:r>
            <a:r>
              <a:rPr lang="en-US" baseline="0" dirty="0" err="1" smtClean="0"/>
              <a:t>Pkd</a:t>
            </a:r>
            <a:r>
              <a:rPr lang="en-US" baseline="0" dirty="0" smtClean="0"/>
              <a:t> genes in male repro tract development and may explain in part the infertility problems in patients with ADPKD, (but not required for early </a:t>
            </a:r>
            <a:r>
              <a:rPr lang="en-US" baseline="0" dirty="0" err="1" smtClean="0"/>
              <a:t>tubulogenesis</a:t>
            </a:r>
            <a:r>
              <a:rPr lang="en-US" baseline="0" dirty="0" smtClean="0"/>
              <a:t> in the </a:t>
            </a:r>
            <a:r>
              <a:rPr lang="en-US" baseline="0" dirty="0" err="1" smtClean="0"/>
              <a:t>mesonephros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5D7850E-D056-454C-8BEB-B825908F0114}" type="slidenum">
              <a:rPr lang="en-US" smtClean="0"/>
              <a:pPr/>
              <a:t>16</a:t>
            </a:fld>
            <a:endParaRPr lang="en-US"/>
          </a:p>
        </p:txBody>
      </p:sp>
    </p:spTree>
    <p:extLst>
      <p:ext uri="{BB962C8B-B14F-4D97-AF65-F5344CB8AC3E}">
        <p14:creationId xmlns="" xmlns:p14="http://schemas.microsoft.com/office/powerpoint/2010/main" val="3421336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introduction of inducible</a:t>
            </a:r>
            <a:r>
              <a:rPr lang="en-US" baseline="0" dirty="0" smtClean="0"/>
              <a:t> gene expression techniques in genetic studies provide a powerful tool for studying gene function and genetics. Recently, several studies using inducible gene knockout system have generated strong evidence to extend our understandings of ADPKD, also, challenged our current theories. </a:t>
            </a:r>
          </a:p>
          <a:p>
            <a:endParaRPr lang="en-US" baseline="0" dirty="0" smtClean="0"/>
          </a:p>
          <a:p>
            <a:r>
              <a:rPr lang="en-US" dirty="0" smtClean="0"/>
              <a:t>, other than loss of </a:t>
            </a:r>
            <a:r>
              <a:rPr lang="en-US" dirty="0" err="1" smtClean="0"/>
              <a:t>heterozygosity</a:t>
            </a:r>
            <a:r>
              <a:rPr lang="en-US" dirty="0" smtClean="0"/>
              <a:t> in epithelial cells ,</a:t>
            </a:r>
          </a:p>
          <a:p>
            <a:endParaRPr lang="en-US" dirty="0" smtClean="0"/>
          </a:p>
          <a:p>
            <a:r>
              <a:rPr lang="en-US" dirty="0" smtClean="0"/>
              <a:t>Made difficult since global deletion of pkd1</a:t>
            </a:r>
            <a:r>
              <a:rPr lang="en-US" baseline="0" dirty="0" smtClean="0"/>
              <a:t> leads to embryonic lethality</a:t>
            </a:r>
          </a:p>
          <a:p>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17</a:t>
            </a:fld>
            <a:endParaRPr lang="en-US"/>
          </a:p>
        </p:txBody>
      </p:sp>
    </p:spTree>
    <p:extLst>
      <p:ext uri="{BB962C8B-B14F-4D97-AF65-F5344CB8AC3E}">
        <p14:creationId xmlns="" xmlns:p14="http://schemas.microsoft.com/office/powerpoint/2010/main" val="2779510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Indeed, besides roles in epithelia, ADPKD genes are  important for maintenance of  a number of non-epithelial tissues. For example, stromal compartment defects are common in ADPKD patients, including fibrosis, basement membrane thickness, and abnormal apoptosis.</a:t>
            </a:r>
          </a:p>
          <a:p>
            <a:endParaRPr lang="en-US" b="1" dirty="0" smtClean="0"/>
          </a:p>
          <a:p>
            <a:r>
              <a:rPr lang="en-US" dirty="0" smtClean="0"/>
              <a:t>During early metanephric development, up to E15.5, </a:t>
            </a:r>
            <a:r>
              <a:rPr lang="en-US" i="1" dirty="0" smtClean="0"/>
              <a:t>Pkd1</a:t>
            </a:r>
            <a:r>
              <a:rPr lang="en-US" dirty="0" smtClean="0"/>
              <a:t> expression was seen only in renal vessels and weakly in </a:t>
            </a:r>
            <a:r>
              <a:rPr lang="en-US" dirty="0" err="1" smtClean="0"/>
              <a:t>uninduced</a:t>
            </a:r>
            <a:r>
              <a:rPr lang="en-US" dirty="0" smtClean="0"/>
              <a:t> and induced mesenchyme (from E13.5), with the </a:t>
            </a:r>
            <a:r>
              <a:rPr lang="en-US" dirty="0" err="1" smtClean="0"/>
              <a:t>ureteric</a:t>
            </a:r>
            <a:r>
              <a:rPr lang="en-US" dirty="0" smtClean="0"/>
              <a:t> bud, comma, and S-shaped bodies negative (Fig. </a:t>
            </a:r>
            <a:r>
              <a:rPr lang="en-US" u="none" strike="noStrike" dirty="0" smtClean="0">
                <a:hlinkClick r:id="rId3" action="ppaction://hlinkfile"/>
              </a:rPr>
              <a:t>​(Fig.2</a:t>
            </a:r>
            <a:r>
              <a:rPr lang="en-US" dirty="0" smtClean="0">
                <a:hlinkClick r:id="rId3" action="ppaction://hlinkfile"/>
              </a:rPr>
              <a:t>2</a:t>
            </a:r>
            <a:r>
              <a:rPr lang="en-US" i="1" dirty="0" smtClean="0"/>
              <a:t>g</a:t>
            </a:r>
            <a:r>
              <a:rPr lang="en-US" dirty="0" smtClean="0"/>
              <a:t>). This is consistent with the observation that renal development of </a:t>
            </a:r>
            <a:r>
              <a:rPr lang="en-US" i="1" dirty="0" smtClean="0"/>
              <a:t>Pkd1</a:t>
            </a:r>
            <a:r>
              <a:rPr lang="en-US" i="1" baseline="30000" dirty="0" smtClean="0"/>
              <a:t>del17–21βgeo</a:t>
            </a:r>
            <a:r>
              <a:rPr lang="en-US" dirty="0" smtClean="0"/>
              <a:t> −/− embryos was normal until their deaths at E13.5-E14.5. From E15.5 to E18.5, </a:t>
            </a:r>
            <a:r>
              <a:rPr lang="en-US" i="1" dirty="0" smtClean="0"/>
              <a:t>Pkd1</a:t>
            </a:r>
            <a:r>
              <a:rPr lang="en-US" dirty="0" smtClean="0"/>
              <a:t> expression was increased dramatically in </a:t>
            </a:r>
            <a:r>
              <a:rPr lang="en-US" dirty="0" err="1" smtClean="0"/>
              <a:t>mesenchymal</a:t>
            </a:r>
            <a:r>
              <a:rPr lang="en-US" dirty="0" smtClean="0"/>
              <a:t> cells and endothelial cells in the nephrogenic zone and most significantly in the differentiating tubules of the nephron and collecting duct system (Boulter.PNAS.2001)</a:t>
            </a:r>
          </a:p>
          <a:p>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18</a:t>
            </a:fld>
            <a:endParaRPr lang="en-US"/>
          </a:p>
        </p:txBody>
      </p:sp>
    </p:spTree>
    <p:extLst>
      <p:ext uri="{BB962C8B-B14F-4D97-AF65-F5344CB8AC3E}">
        <p14:creationId xmlns="" xmlns:p14="http://schemas.microsoft.com/office/powerpoint/2010/main" val="948574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new hypothesis:</a:t>
            </a:r>
            <a:r>
              <a:rPr lang="en-US" baseline="0" dirty="0" smtClean="0"/>
              <a:t>  PCs are critical for maintenance of the stromal compartment and this function is important for epithelial structural integrity.  impairing this function may initiate cyst formation</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19</a:t>
            </a:fld>
            <a:endParaRPr lang="en-US"/>
          </a:p>
        </p:txBody>
      </p:sp>
    </p:spTree>
    <p:extLst>
      <p:ext uri="{BB962C8B-B14F-4D97-AF65-F5344CB8AC3E}">
        <p14:creationId xmlns="" xmlns:p14="http://schemas.microsoft.com/office/powerpoint/2010/main" val="358681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ADPKD is one of the most common genetic diseases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major problem in ADPKD is cyst</a:t>
            </a:r>
            <a:r>
              <a:rPr lang="en-US" baseline="0" dirty="0" smtClean="0"/>
              <a:t> formation in the kidneys, which gradually disrupts kidneys function and eventually leads to renal failure. </a:t>
            </a:r>
            <a:r>
              <a:rPr lang="en-US" dirty="0" smtClean="0"/>
              <a:t>The last resort is</a:t>
            </a:r>
            <a:r>
              <a:rPr lang="en-US" baseline="0" dirty="0" smtClean="0"/>
              <a:t> kidney transplantation for ESRD. This is a huge burden to the society as ADPKD affects 1 in up to 400 people, regardless of genetic background. ADPKD is caused by PKD gene mutations.</a:t>
            </a:r>
            <a:r>
              <a:rPr lang="en-US" sz="1200" dirty="0" smtClean="0"/>
              <a:t> Infertility can be a problem</a:t>
            </a:r>
          </a:p>
          <a:p>
            <a:endParaRPr lang="en-US" baseline="0" dirty="0" smtClean="0"/>
          </a:p>
          <a:p>
            <a:endParaRPr lang="en-US" baseline="0" dirty="0" smtClean="0"/>
          </a:p>
          <a:p>
            <a:r>
              <a:rPr lang="en-US" sz="1200" kern="1200" baseline="0" dirty="0" smtClean="0">
                <a:solidFill>
                  <a:schemeClr val="tx1"/>
                </a:solidFill>
                <a:latin typeface="+mn-lt"/>
                <a:ea typeface="+mn-ea"/>
                <a:cs typeface="+mn-cs"/>
              </a:rPr>
              <a:t>Reproductive system abnormalities and infertility in male ADPKD patients are very common and have a higher incidence than in the general population, suggesting that ADPKD genes are required for development or maintenance of the male reproductive system</a:t>
            </a:r>
            <a:endParaRPr lang="en-US" dirty="0"/>
          </a:p>
        </p:txBody>
      </p:sp>
      <p:sp>
        <p:nvSpPr>
          <p:cNvPr id="4" name="Slide Number Placeholder 3"/>
          <p:cNvSpPr>
            <a:spLocks noGrp="1"/>
          </p:cNvSpPr>
          <p:nvPr>
            <p:ph type="sldNum" sz="quarter" idx="10"/>
          </p:nvPr>
        </p:nvSpPr>
        <p:spPr/>
        <p:txBody>
          <a:bodyPr/>
          <a:lstStyle/>
          <a:p>
            <a:fld id="{45D7850E-D056-454C-8BEB-B825908F0114}" type="slidenum">
              <a:rPr lang="en-US" smtClean="0"/>
              <a:pPr/>
              <a:t>2</a:t>
            </a:fld>
            <a:endParaRPr lang="en-US"/>
          </a:p>
        </p:txBody>
      </p:sp>
    </p:spTree>
    <p:extLst>
      <p:ext uri="{BB962C8B-B14F-4D97-AF65-F5344CB8AC3E}">
        <p14:creationId xmlns="" xmlns:p14="http://schemas.microsoft.com/office/powerpoint/2010/main" val="2851161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stromal cells are a cell lineage other than the </a:t>
            </a:r>
            <a:r>
              <a:rPr lang="en-US" sz="1200" kern="1200" dirty="0" err="1" smtClean="0">
                <a:solidFill>
                  <a:schemeClr val="tx1"/>
                </a:solidFill>
                <a:latin typeface="+mn-lt"/>
                <a:ea typeface="+mn-ea"/>
                <a:cs typeface="+mn-cs"/>
              </a:rPr>
              <a:t>mesenchymal</a:t>
            </a:r>
            <a:r>
              <a:rPr lang="en-US" sz="1200" kern="1200" dirty="0" smtClean="0">
                <a:solidFill>
                  <a:schemeClr val="tx1"/>
                </a:solidFill>
                <a:latin typeface="+mn-lt"/>
                <a:ea typeface="+mn-ea"/>
                <a:cs typeface="+mn-cs"/>
              </a:rPr>
              <a:t> cells that are destined for renal epithelia. Stromal cells differentiate to several cell types, forming a set of supporting structures for the kidney including glomerular mesangial stalk, interstitium, vascular wall, smooth muscles. The stromal compartment is critical for maintaining kidney structural integrity and proper function</a:t>
            </a:r>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20</a:t>
            </a:fld>
            <a:endParaRPr lang="en-US"/>
          </a:p>
        </p:txBody>
      </p:sp>
    </p:spTree>
    <p:extLst>
      <p:ext uri="{BB962C8B-B14F-4D97-AF65-F5344CB8AC3E}">
        <p14:creationId xmlns="" xmlns:p14="http://schemas.microsoft.com/office/powerpoint/2010/main" val="2276912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address</a:t>
            </a:r>
            <a:r>
              <a:rPr lang="en-US" baseline="0" dirty="0" smtClean="0"/>
              <a:t> these issues, we specifically deleted PKD genes from the renal stromal cells using Foxd1-cre mice. Foxd1is  a transcription factor regulating stromal cell development in the kidney (non-epithelial cells), first reported in 1996.</a:t>
            </a:r>
          </a:p>
          <a:p>
            <a:r>
              <a:rPr lang="en-US" baseline="0" dirty="0" smtClean="0"/>
              <a:t>Foxd1CreEgfp/+ mice contain a fused Cre-</a:t>
            </a:r>
            <a:r>
              <a:rPr lang="en-US" baseline="0" dirty="0" err="1" smtClean="0"/>
              <a:t>Egfp</a:t>
            </a:r>
            <a:r>
              <a:rPr lang="en-US" baseline="0" dirty="0" smtClean="0"/>
              <a:t> construct inserted in the Foxd1 domains under the control of Foxd1 promoter.</a:t>
            </a:r>
          </a:p>
          <a:p>
            <a:r>
              <a:rPr lang="en-US" sz="1200" kern="1200" dirty="0" smtClean="0">
                <a:solidFill>
                  <a:schemeClr val="tx1"/>
                </a:solidFill>
                <a:latin typeface="+mn-lt"/>
                <a:ea typeface="+mn-ea"/>
                <a:cs typeface="+mn-cs"/>
              </a:rPr>
              <a:t>The </a:t>
            </a:r>
            <a:r>
              <a:rPr lang="en-US" sz="1200" i="1" kern="1200" dirty="0" smtClean="0">
                <a:solidFill>
                  <a:schemeClr val="tx1"/>
                </a:solidFill>
                <a:latin typeface="+mn-lt"/>
                <a:ea typeface="+mn-ea"/>
                <a:cs typeface="+mn-cs"/>
              </a:rPr>
              <a:t>Foxd1</a:t>
            </a:r>
            <a:r>
              <a:rPr lang="en-US" sz="1200" i="1" kern="1200" baseline="30000" dirty="0" smtClean="0">
                <a:solidFill>
                  <a:schemeClr val="tx1"/>
                </a:solidFill>
                <a:latin typeface="+mn-lt"/>
                <a:ea typeface="+mn-ea"/>
                <a:cs typeface="+mn-cs"/>
              </a:rPr>
              <a:t>CreEgfp/+ </a:t>
            </a:r>
            <a:r>
              <a:rPr lang="en-US" sz="1200" kern="1200" dirty="0" smtClean="0">
                <a:solidFill>
                  <a:schemeClr val="tx1"/>
                </a:solidFill>
                <a:latin typeface="+mn-lt"/>
                <a:ea typeface="+mn-ea"/>
                <a:cs typeface="+mn-cs"/>
              </a:rPr>
              <a:t>mice have a </a:t>
            </a:r>
            <a:r>
              <a:rPr lang="en-US" sz="1200" i="1" kern="1200" dirty="0" smtClean="0">
                <a:solidFill>
                  <a:schemeClr val="tx1"/>
                </a:solidFill>
                <a:latin typeface="+mn-lt"/>
                <a:ea typeface="+mn-ea"/>
                <a:cs typeface="+mn-cs"/>
              </a:rPr>
              <a:t>Cre-</a:t>
            </a:r>
            <a:r>
              <a:rPr lang="en-US" sz="1200" i="1" kern="1200" dirty="0" err="1" smtClean="0">
                <a:solidFill>
                  <a:schemeClr val="tx1"/>
                </a:solidFill>
                <a:latin typeface="+mn-lt"/>
                <a:ea typeface="+mn-ea"/>
                <a:cs typeface="+mn-cs"/>
              </a:rPr>
              <a:t>Egfp</a:t>
            </a:r>
            <a:r>
              <a:rPr lang="en-US" sz="1200" kern="1200" dirty="0" smtClean="0">
                <a:solidFill>
                  <a:schemeClr val="tx1"/>
                </a:solidFill>
                <a:latin typeface="+mn-lt"/>
                <a:ea typeface="+mn-ea"/>
                <a:cs typeface="+mn-cs"/>
              </a:rPr>
              <a:t> fusion construct inserted downstream of the </a:t>
            </a:r>
            <a:r>
              <a:rPr lang="en-US" sz="1200" i="1" kern="1200" dirty="0" smtClean="0">
                <a:solidFill>
                  <a:schemeClr val="tx1"/>
                </a:solidFill>
                <a:latin typeface="+mn-lt"/>
                <a:ea typeface="+mn-ea"/>
                <a:cs typeface="+mn-cs"/>
              </a:rPr>
              <a:t>Foxd1</a:t>
            </a:r>
            <a:r>
              <a:rPr lang="en-US" sz="1200" kern="1200" dirty="0" smtClean="0">
                <a:solidFill>
                  <a:schemeClr val="tx1"/>
                </a:solidFill>
                <a:latin typeface="+mn-lt"/>
                <a:ea typeface="+mn-ea"/>
                <a:cs typeface="+mn-cs"/>
              </a:rPr>
              <a:t> promoter </a:t>
            </a:r>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21</a:t>
            </a:fld>
            <a:endParaRPr lang="en-US"/>
          </a:p>
        </p:txBody>
      </p:sp>
    </p:spTree>
    <p:extLst>
      <p:ext uri="{BB962C8B-B14F-4D97-AF65-F5344CB8AC3E}">
        <p14:creationId xmlns="" xmlns:p14="http://schemas.microsoft.com/office/powerpoint/2010/main" val="475855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Foxd1 </a:t>
            </a:r>
            <a:r>
              <a:rPr lang="en-US" baseline="0" dirty="0" err="1" smtClean="0"/>
              <a:t>knockin</a:t>
            </a:r>
            <a:r>
              <a:rPr lang="en-US" baseline="0" dirty="0" smtClean="0"/>
              <a:t> mouse, has a fused Cre-</a:t>
            </a:r>
            <a:r>
              <a:rPr lang="en-US" baseline="0" dirty="0" err="1" smtClean="0"/>
              <a:t>Egfp</a:t>
            </a:r>
            <a:r>
              <a:rPr lang="en-US" baseline="0" dirty="0" smtClean="0"/>
              <a:t> construct inserted in the Foxd1 domain under the control of Foxd1 promoter. </a:t>
            </a:r>
          </a:p>
          <a:p>
            <a:r>
              <a:rPr lang="en-US" baseline="0" dirty="0" smtClean="0"/>
              <a:t>Foxd1, also know as bf-2, is a transcription factor, specifically regulate stromal cell development in the kidney, first reported in 1996. </a:t>
            </a:r>
          </a:p>
          <a:p>
            <a:r>
              <a:rPr lang="en-US" dirty="0" smtClean="0"/>
              <a:t>Foxd1</a:t>
            </a:r>
            <a:r>
              <a:rPr lang="en-US" sz="1200" i="1" kern="1200" baseline="30000" dirty="0" smtClean="0">
                <a:solidFill>
                  <a:schemeClr val="tx1"/>
                </a:solidFill>
                <a:latin typeface="+mn-lt"/>
                <a:ea typeface="+mn-ea"/>
                <a:cs typeface="+mn-cs"/>
              </a:rPr>
              <a:t>CreEgfp/+ </a:t>
            </a:r>
            <a:r>
              <a:rPr lang="en-US" dirty="0" smtClean="0"/>
              <a:t>Pkd1LacZ/</a:t>
            </a:r>
            <a:r>
              <a:rPr lang="en-US" dirty="0" err="1" smtClean="0"/>
              <a:t>LoxP</a:t>
            </a:r>
            <a:r>
              <a:rPr lang="en-US" dirty="0" smtClean="0"/>
              <a:t> mutant mice have</a:t>
            </a:r>
            <a:r>
              <a:rPr lang="en-US" baseline="0" dirty="0" smtClean="0"/>
              <a:t> one null allele of PKD1, similar to human ADPKD subject, and a </a:t>
            </a:r>
            <a:r>
              <a:rPr lang="en-US" baseline="0" dirty="0" err="1" smtClean="0"/>
              <a:t>floxed</a:t>
            </a:r>
            <a:r>
              <a:rPr lang="en-US" baseline="0" dirty="0" smtClean="0"/>
              <a:t> allele that is only deleted in tissues where Foxd1 is expressed.</a:t>
            </a:r>
            <a:endParaRPr lang="en-US" dirty="0" smtClean="0"/>
          </a:p>
          <a:p>
            <a:r>
              <a:rPr lang="en-US" dirty="0" smtClean="0"/>
              <a:t>The Cre activity specifically targets</a:t>
            </a:r>
            <a:r>
              <a:rPr lang="en-US" baseline="0" dirty="0" smtClean="0"/>
              <a:t> renal stromal cells and their derivatives</a:t>
            </a:r>
          </a:p>
          <a:p>
            <a:r>
              <a:rPr lang="en-US" baseline="0" dirty="0" smtClean="0"/>
              <a:t>We produced stromal cell-specific deletion of Pkd1 by crossing Foxd1</a:t>
            </a:r>
            <a:r>
              <a:rPr lang="en-US" sz="1200" i="1" kern="1200" baseline="30000" dirty="0" smtClean="0">
                <a:solidFill>
                  <a:schemeClr val="tx1"/>
                </a:solidFill>
                <a:latin typeface="+mn-lt"/>
                <a:ea typeface="+mn-ea"/>
                <a:cs typeface="+mn-cs"/>
              </a:rPr>
              <a:t>CreEgfp/+  </a:t>
            </a:r>
            <a:r>
              <a:rPr lang="en-US" baseline="0" dirty="0" smtClean="0"/>
              <a:t>mice with Pkd1</a:t>
            </a:r>
            <a:r>
              <a:rPr lang="en-US" b="0" i="1" baseline="30000" dirty="0" smtClean="0"/>
              <a:t>LacZ/+  </a:t>
            </a:r>
            <a:r>
              <a:rPr lang="en-US" b="0" i="1" baseline="0" dirty="0" smtClean="0"/>
              <a:t> </a:t>
            </a:r>
            <a:r>
              <a:rPr lang="en-US" baseline="0" dirty="0" smtClean="0"/>
              <a:t>mice and their offspring were crossed with Pkd1</a:t>
            </a:r>
            <a:r>
              <a:rPr lang="en-US" b="0" i="1" baseline="30000" dirty="0" smtClean="0"/>
              <a:t>LoxP/</a:t>
            </a:r>
            <a:r>
              <a:rPr lang="en-US" b="0" i="1" baseline="30000" dirty="0" err="1" smtClean="0"/>
              <a:t>LoxP</a:t>
            </a:r>
            <a:r>
              <a:rPr lang="en-US" baseline="0" dirty="0" smtClean="0"/>
              <a:t> mice</a:t>
            </a:r>
          </a:p>
          <a:p>
            <a:r>
              <a:rPr lang="en-US" baseline="0" dirty="0" smtClean="0"/>
              <a:t>From paper: </a:t>
            </a:r>
            <a:r>
              <a:rPr lang="en-US" sz="1200" kern="1200" dirty="0" smtClean="0">
                <a:solidFill>
                  <a:schemeClr val="tx1"/>
                </a:solidFill>
                <a:latin typeface="+mn-lt"/>
                <a:ea typeface="+mn-ea"/>
                <a:cs typeface="+mn-cs"/>
              </a:rPr>
              <a:t>To inactivate </a:t>
            </a:r>
            <a:r>
              <a:rPr lang="en-US" sz="1200" i="1" kern="1200" dirty="0" smtClean="0">
                <a:solidFill>
                  <a:schemeClr val="tx1"/>
                </a:solidFill>
                <a:latin typeface="+mn-lt"/>
                <a:ea typeface="+mn-ea"/>
                <a:cs typeface="+mn-cs"/>
              </a:rPr>
              <a:t>Pkd1</a:t>
            </a:r>
            <a:r>
              <a:rPr lang="en-US" sz="1200" kern="1200" dirty="0" smtClean="0">
                <a:solidFill>
                  <a:schemeClr val="tx1"/>
                </a:solidFill>
                <a:latin typeface="+mn-lt"/>
                <a:ea typeface="+mn-ea"/>
                <a:cs typeface="+mn-cs"/>
              </a:rPr>
              <a:t> in stromal cell derivatives, we used the </a:t>
            </a:r>
            <a:r>
              <a:rPr lang="en-US" sz="1200" i="1" kern="1200" dirty="0" smtClean="0">
                <a:solidFill>
                  <a:schemeClr val="tx1"/>
                </a:solidFill>
                <a:latin typeface="+mn-lt"/>
                <a:ea typeface="+mn-ea"/>
                <a:cs typeface="+mn-cs"/>
              </a:rPr>
              <a:t>Foxd1</a:t>
            </a:r>
            <a:r>
              <a:rPr lang="en-US" sz="1200" i="1" kern="1200" baseline="30000" dirty="0" smtClean="0">
                <a:solidFill>
                  <a:schemeClr val="tx1"/>
                </a:solidFill>
                <a:latin typeface="+mn-lt"/>
                <a:ea typeface="+mn-ea"/>
                <a:cs typeface="+mn-cs"/>
              </a:rPr>
              <a:t>CreEgfp/+</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mouse, which contains a fused </a:t>
            </a:r>
            <a:r>
              <a:rPr lang="en-US" sz="1200" i="1" kern="1200" dirty="0" smtClean="0">
                <a:solidFill>
                  <a:schemeClr val="tx1"/>
                </a:solidFill>
                <a:latin typeface="+mn-lt"/>
                <a:ea typeface="+mn-ea"/>
                <a:cs typeface="+mn-cs"/>
              </a:rPr>
              <a:t>Cre-</a:t>
            </a:r>
            <a:r>
              <a:rPr lang="en-US" sz="1200" i="1" kern="1200" dirty="0" err="1" smtClean="0">
                <a:solidFill>
                  <a:schemeClr val="tx1"/>
                </a:solidFill>
                <a:latin typeface="+mn-lt"/>
                <a:ea typeface="+mn-ea"/>
                <a:cs typeface="+mn-cs"/>
              </a:rPr>
              <a:t>Egfp</a:t>
            </a:r>
            <a:r>
              <a:rPr lang="en-US" sz="1200" i="1"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transgene</a:t>
            </a:r>
            <a:r>
              <a:rPr lang="en-US" sz="1200" kern="1200" dirty="0" smtClean="0">
                <a:solidFill>
                  <a:schemeClr val="tx1"/>
                </a:solidFill>
                <a:latin typeface="+mn-lt"/>
                <a:ea typeface="+mn-ea"/>
                <a:cs typeface="+mn-cs"/>
              </a:rPr>
              <a:t> inserted in the </a:t>
            </a:r>
            <a:r>
              <a:rPr lang="en-US" sz="1200" i="1" kern="1200" dirty="0" smtClean="0">
                <a:solidFill>
                  <a:schemeClr val="tx1"/>
                </a:solidFill>
                <a:latin typeface="+mn-lt"/>
                <a:ea typeface="+mn-ea"/>
                <a:cs typeface="+mn-cs"/>
              </a:rPr>
              <a:t>Foxd1</a:t>
            </a:r>
            <a:r>
              <a:rPr lang="en-US" sz="1200" kern="1200" dirty="0" smtClean="0">
                <a:solidFill>
                  <a:schemeClr val="tx1"/>
                </a:solidFill>
                <a:latin typeface="+mn-lt"/>
                <a:ea typeface="+mn-ea"/>
                <a:cs typeface="+mn-cs"/>
              </a:rPr>
              <a:t> locus. We first established </a:t>
            </a:r>
            <a:r>
              <a:rPr lang="en-US" sz="1200" i="1" kern="1200" dirty="0" smtClean="0">
                <a:solidFill>
                  <a:schemeClr val="tx1"/>
                </a:solidFill>
                <a:latin typeface="+mn-lt"/>
                <a:ea typeface="+mn-ea"/>
                <a:cs typeface="+mn-cs"/>
              </a:rPr>
              <a:t>Foxd1</a:t>
            </a:r>
            <a:r>
              <a:rPr lang="en-US" sz="1200" i="1" kern="1200" baseline="30000" dirty="0" smtClean="0">
                <a:solidFill>
                  <a:schemeClr val="tx1"/>
                </a:solidFill>
                <a:latin typeface="+mn-lt"/>
                <a:ea typeface="+mn-ea"/>
                <a:cs typeface="+mn-cs"/>
              </a:rPr>
              <a:t>CreEgfp/+</a:t>
            </a:r>
            <a:r>
              <a:rPr lang="en-US" sz="1200" i="1" kern="1200" dirty="0" smtClean="0">
                <a:solidFill>
                  <a:schemeClr val="tx1"/>
                </a:solidFill>
                <a:latin typeface="+mn-lt"/>
                <a:ea typeface="+mn-ea"/>
                <a:cs typeface="+mn-cs"/>
              </a:rPr>
              <a:t>;Pkd1</a:t>
            </a:r>
            <a:r>
              <a:rPr lang="en-US" sz="1200" i="1" kern="1200" baseline="30000" dirty="0" smtClean="0">
                <a:solidFill>
                  <a:schemeClr val="tx1"/>
                </a:solidFill>
                <a:latin typeface="+mn-lt"/>
                <a:ea typeface="+mn-ea"/>
                <a:cs typeface="+mn-cs"/>
              </a:rPr>
              <a:t>LacZ/+</a:t>
            </a:r>
            <a:r>
              <a:rPr lang="en-US" sz="1200" kern="1200" baseline="30000" dirty="0" smtClean="0">
                <a:solidFill>
                  <a:schemeClr val="tx1"/>
                </a:solidFill>
                <a:latin typeface="+mn-lt"/>
                <a:ea typeface="+mn-ea"/>
                <a:cs typeface="+mn-cs"/>
              </a:rPr>
              <a:t> </a:t>
            </a:r>
            <a:r>
              <a:rPr lang="en-US" sz="1200" kern="1200" dirty="0" smtClean="0">
                <a:solidFill>
                  <a:schemeClr val="tx1"/>
                </a:solidFill>
                <a:latin typeface="+mn-lt"/>
                <a:ea typeface="+mn-ea"/>
                <a:cs typeface="+mn-cs"/>
              </a:rPr>
              <a:t>double heterozygous mice. Double heterozygous mice were fertile. We then used </a:t>
            </a:r>
            <a:r>
              <a:rPr lang="en-US" sz="1200" i="1" kern="1200" dirty="0" smtClean="0">
                <a:solidFill>
                  <a:schemeClr val="tx1"/>
                </a:solidFill>
                <a:latin typeface="+mn-lt"/>
                <a:ea typeface="+mn-ea"/>
                <a:cs typeface="+mn-cs"/>
              </a:rPr>
              <a:t>Foxd1</a:t>
            </a:r>
            <a:r>
              <a:rPr lang="en-US" sz="1200" i="1" kern="1200" baseline="30000" dirty="0" smtClean="0">
                <a:solidFill>
                  <a:schemeClr val="tx1"/>
                </a:solidFill>
                <a:latin typeface="+mn-lt"/>
                <a:ea typeface="+mn-ea"/>
                <a:cs typeface="+mn-cs"/>
              </a:rPr>
              <a:t>CreEgfp/+</a:t>
            </a:r>
            <a:r>
              <a:rPr lang="en-US" sz="1200" i="1" kern="1200" dirty="0" smtClean="0">
                <a:solidFill>
                  <a:schemeClr val="tx1"/>
                </a:solidFill>
                <a:latin typeface="+mn-lt"/>
                <a:ea typeface="+mn-ea"/>
                <a:cs typeface="+mn-cs"/>
              </a:rPr>
              <a:t>;Pkd1</a:t>
            </a:r>
            <a:r>
              <a:rPr lang="en-US" sz="1200" i="1" kern="1200" baseline="30000" dirty="0" smtClean="0">
                <a:solidFill>
                  <a:schemeClr val="tx1"/>
                </a:solidFill>
                <a:latin typeface="+mn-lt"/>
                <a:ea typeface="+mn-ea"/>
                <a:cs typeface="+mn-cs"/>
              </a:rPr>
              <a:t>LacZ/+</a:t>
            </a:r>
            <a:r>
              <a:rPr lang="en-US" sz="1200" kern="1200" baseline="3000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male mice to cross with </a:t>
            </a:r>
            <a:r>
              <a:rPr lang="en-US" sz="1200" i="1" kern="1200" dirty="0" smtClean="0">
                <a:solidFill>
                  <a:schemeClr val="tx1"/>
                </a:solidFill>
                <a:latin typeface="+mn-lt"/>
                <a:ea typeface="+mn-ea"/>
                <a:cs typeface="+mn-cs"/>
              </a:rPr>
              <a:t>Pkd1</a:t>
            </a:r>
            <a:r>
              <a:rPr lang="en-US" sz="1200" i="1" kern="1200" baseline="30000" dirty="0" smtClean="0">
                <a:solidFill>
                  <a:schemeClr val="tx1"/>
                </a:solidFill>
                <a:latin typeface="+mn-lt"/>
                <a:ea typeface="+mn-ea"/>
                <a:cs typeface="+mn-cs"/>
              </a:rPr>
              <a:t>LoxP/</a:t>
            </a:r>
            <a:r>
              <a:rPr lang="en-US" sz="1200" i="1" kern="1200" baseline="30000" dirty="0" err="1" smtClean="0">
                <a:solidFill>
                  <a:schemeClr val="tx1"/>
                </a:solidFill>
                <a:latin typeface="+mn-lt"/>
                <a:ea typeface="+mn-ea"/>
                <a:cs typeface="+mn-cs"/>
              </a:rPr>
              <a:t>LoxP</a:t>
            </a:r>
            <a:r>
              <a:rPr lang="en-US" sz="1200" kern="1200" baseline="30000" dirty="0" smtClean="0">
                <a:solidFill>
                  <a:schemeClr val="tx1"/>
                </a:solidFill>
                <a:latin typeface="+mn-lt"/>
                <a:ea typeface="+mn-ea"/>
                <a:cs typeface="+mn-cs"/>
              </a:rPr>
              <a:t> </a:t>
            </a:r>
            <a:r>
              <a:rPr lang="en-US" sz="1200" kern="1200" dirty="0" smtClean="0">
                <a:solidFill>
                  <a:schemeClr val="tx1"/>
                </a:solidFill>
                <a:latin typeface="+mn-lt"/>
                <a:ea typeface="+mn-ea"/>
                <a:cs typeface="+mn-cs"/>
              </a:rPr>
              <a:t>female mice to produce </a:t>
            </a:r>
            <a:r>
              <a:rPr lang="en-US" sz="1200" i="1" kern="1200" dirty="0" smtClean="0">
                <a:solidFill>
                  <a:schemeClr val="tx1"/>
                </a:solidFill>
                <a:latin typeface="+mn-lt"/>
                <a:ea typeface="+mn-ea"/>
                <a:cs typeface="+mn-cs"/>
              </a:rPr>
              <a:t>Foxd1</a:t>
            </a:r>
            <a:r>
              <a:rPr lang="en-US" sz="1200" i="1" kern="1200" baseline="30000" dirty="0" smtClean="0">
                <a:solidFill>
                  <a:schemeClr val="tx1"/>
                </a:solidFill>
                <a:latin typeface="+mn-lt"/>
                <a:ea typeface="+mn-ea"/>
                <a:cs typeface="+mn-cs"/>
              </a:rPr>
              <a:t>CreEgfp/+</a:t>
            </a:r>
            <a:r>
              <a:rPr lang="en-US" sz="1200" i="1" kern="1200" dirty="0" smtClean="0">
                <a:solidFill>
                  <a:schemeClr val="tx1"/>
                </a:solidFill>
                <a:latin typeface="+mn-lt"/>
                <a:ea typeface="+mn-ea"/>
                <a:cs typeface="+mn-cs"/>
              </a:rPr>
              <a:t>;Pkd1</a:t>
            </a:r>
            <a:r>
              <a:rPr lang="en-US" sz="1200" i="1" kern="1200" baseline="30000" dirty="0" smtClean="0">
                <a:solidFill>
                  <a:schemeClr val="tx1"/>
                </a:solidFill>
                <a:latin typeface="+mn-lt"/>
                <a:ea typeface="+mn-ea"/>
                <a:cs typeface="+mn-cs"/>
              </a:rPr>
              <a:t>LacZ/</a:t>
            </a:r>
            <a:r>
              <a:rPr lang="en-US" sz="1200" i="1" kern="1200" baseline="30000" dirty="0" err="1" smtClean="0">
                <a:solidFill>
                  <a:schemeClr val="tx1"/>
                </a:solidFill>
                <a:latin typeface="+mn-lt"/>
                <a:ea typeface="+mn-ea"/>
                <a:cs typeface="+mn-cs"/>
              </a:rPr>
              <a:t>LoxP</a:t>
            </a:r>
            <a:r>
              <a:rPr lang="en-US" sz="1200" kern="1200" baseline="30000" dirty="0" smtClean="0">
                <a:solidFill>
                  <a:schemeClr val="tx1"/>
                </a:solidFill>
                <a:latin typeface="+mn-lt"/>
                <a:ea typeface="+mn-ea"/>
                <a:cs typeface="+mn-cs"/>
              </a:rPr>
              <a:t> </a:t>
            </a:r>
            <a:r>
              <a:rPr lang="en-US" sz="1200" kern="1200" dirty="0" smtClean="0">
                <a:solidFill>
                  <a:schemeClr val="tx1"/>
                </a:solidFill>
                <a:latin typeface="+mn-lt"/>
                <a:ea typeface="+mn-ea"/>
                <a:cs typeface="+mn-cs"/>
              </a:rPr>
              <a:t>mutant mice, which contain one null </a:t>
            </a:r>
            <a:r>
              <a:rPr lang="en-US" sz="1200" i="1" kern="1200" dirty="0" smtClean="0">
                <a:solidFill>
                  <a:schemeClr val="tx1"/>
                </a:solidFill>
                <a:latin typeface="+mn-lt"/>
                <a:ea typeface="+mn-ea"/>
                <a:cs typeface="+mn-cs"/>
              </a:rPr>
              <a:t>Pkd1 </a:t>
            </a:r>
            <a:r>
              <a:rPr lang="en-US" sz="1200" kern="1200" dirty="0" smtClean="0">
                <a:solidFill>
                  <a:schemeClr val="tx1"/>
                </a:solidFill>
                <a:latin typeface="+mn-lt"/>
                <a:ea typeface="+mn-ea"/>
                <a:cs typeface="+mn-cs"/>
              </a:rPr>
              <a:t>allele and one </a:t>
            </a:r>
            <a:r>
              <a:rPr lang="en-US" sz="1200" kern="1200" dirty="0" err="1" smtClean="0">
                <a:solidFill>
                  <a:schemeClr val="tx1"/>
                </a:solidFill>
                <a:latin typeface="+mn-lt"/>
                <a:ea typeface="+mn-ea"/>
                <a:cs typeface="+mn-cs"/>
              </a:rPr>
              <a:t>floxed</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Pkd1 </a:t>
            </a:r>
            <a:r>
              <a:rPr lang="en-US" sz="1200" kern="1200" dirty="0" smtClean="0">
                <a:solidFill>
                  <a:schemeClr val="tx1"/>
                </a:solidFill>
                <a:latin typeface="+mn-lt"/>
                <a:ea typeface="+mn-ea"/>
                <a:cs typeface="+mn-cs"/>
              </a:rPr>
              <a:t> allele that is disrupted in </a:t>
            </a:r>
            <a:r>
              <a:rPr lang="en-US" sz="1200" i="1" kern="1200" dirty="0" smtClean="0">
                <a:solidFill>
                  <a:schemeClr val="tx1"/>
                </a:solidFill>
                <a:latin typeface="+mn-lt"/>
                <a:ea typeface="+mn-ea"/>
                <a:cs typeface="+mn-cs"/>
              </a:rPr>
              <a:t>Foxd1+</a:t>
            </a:r>
            <a:r>
              <a:rPr lang="en-US" sz="1200" kern="1200" dirty="0" smtClean="0">
                <a:solidFill>
                  <a:schemeClr val="tx1"/>
                </a:solidFill>
                <a:latin typeface="+mn-lt"/>
                <a:ea typeface="+mn-ea"/>
                <a:cs typeface="+mn-cs"/>
              </a:rPr>
              <a:t> cells. </a:t>
            </a:r>
            <a:r>
              <a:rPr lang="en-US" sz="1200" i="1" kern="1200" dirty="0" smtClean="0">
                <a:solidFill>
                  <a:schemeClr val="tx1"/>
                </a:solidFill>
                <a:latin typeface="+mn-lt"/>
                <a:ea typeface="+mn-ea"/>
                <a:cs typeface="+mn-cs"/>
              </a:rPr>
              <a:t>Foxd1</a:t>
            </a:r>
            <a:r>
              <a:rPr lang="en-US" sz="1200" i="1" kern="1200" baseline="30000" dirty="0" smtClean="0">
                <a:solidFill>
                  <a:schemeClr val="tx1"/>
                </a:solidFill>
                <a:latin typeface="+mn-lt"/>
                <a:ea typeface="+mn-ea"/>
                <a:cs typeface="+mn-cs"/>
              </a:rPr>
              <a:t>CreEgfp/+</a:t>
            </a:r>
            <a:r>
              <a:rPr lang="en-US" sz="1200" i="1" kern="1200" dirty="0" smtClean="0">
                <a:solidFill>
                  <a:schemeClr val="tx1"/>
                </a:solidFill>
                <a:latin typeface="+mn-lt"/>
                <a:ea typeface="+mn-ea"/>
                <a:cs typeface="+mn-cs"/>
              </a:rPr>
              <a:t>;Pkd1</a:t>
            </a:r>
            <a:r>
              <a:rPr lang="en-US" sz="1200" i="1" kern="1200" baseline="30000" dirty="0" smtClean="0">
                <a:solidFill>
                  <a:schemeClr val="tx1"/>
                </a:solidFill>
                <a:latin typeface="+mn-lt"/>
                <a:ea typeface="+mn-ea"/>
                <a:cs typeface="+mn-cs"/>
              </a:rPr>
              <a:t>LacZ/</a:t>
            </a:r>
            <a:r>
              <a:rPr lang="en-US" sz="1200" i="1" kern="1200" baseline="30000" dirty="0" err="1" smtClean="0">
                <a:solidFill>
                  <a:schemeClr val="tx1"/>
                </a:solidFill>
                <a:latin typeface="+mn-lt"/>
                <a:ea typeface="+mn-ea"/>
                <a:cs typeface="+mn-cs"/>
              </a:rPr>
              <a:t>LoxP</a:t>
            </a:r>
            <a:r>
              <a:rPr lang="en-US" sz="1200" kern="1200" baseline="30000" dirty="0" smtClean="0">
                <a:solidFill>
                  <a:schemeClr val="tx1"/>
                </a:solidFill>
                <a:latin typeface="+mn-lt"/>
                <a:ea typeface="+mn-ea"/>
                <a:cs typeface="+mn-cs"/>
              </a:rPr>
              <a:t> </a:t>
            </a:r>
            <a:r>
              <a:rPr lang="en-US" sz="1200" kern="1200" dirty="0" smtClean="0">
                <a:solidFill>
                  <a:schemeClr val="tx1"/>
                </a:solidFill>
                <a:latin typeface="+mn-lt"/>
                <a:ea typeface="+mn-ea"/>
                <a:cs typeface="+mn-cs"/>
              </a:rPr>
              <a:t>mutant mice were found at an expected ratio at an early postnatal stage (14dpp), suggesting that inactivation of </a:t>
            </a:r>
            <a:r>
              <a:rPr lang="en-US" sz="1200" i="1" kern="1200" dirty="0" smtClean="0">
                <a:solidFill>
                  <a:schemeClr val="tx1"/>
                </a:solidFill>
                <a:latin typeface="+mn-lt"/>
                <a:ea typeface="+mn-ea"/>
                <a:cs typeface="+mn-cs"/>
              </a:rPr>
              <a:t>Pkd1</a:t>
            </a:r>
            <a:r>
              <a:rPr lang="en-US" sz="1200" kern="1200" dirty="0" smtClean="0">
                <a:solidFill>
                  <a:schemeClr val="tx1"/>
                </a:solidFill>
                <a:latin typeface="+mn-lt"/>
                <a:ea typeface="+mn-ea"/>
                <a:cs typeface="+mn-cs"/>
              </a:rPr>
              <a:t> using </a:t>
            </a:r>
            <a:r>
              <a:rPr lang="en-US" sz="1200" i="1" kern="1200" dirty="0" smtClean="0">
                <a:solidFill>
                  <a:schemeClr val="tx1"/>
                </a:solidFill>
                <a:latin typeface="+mn-lt"/>
                <a:ea typeface="+mn-ea"/>
                <a:cs typeface="+mn-cs"/>
              </a:rPr>
              <a:t>Foxd1</a:t>
            </a:r>
            <a:r>
              <a:rPr lang="en-US" sz="1200" i="1" kern="1200" baseline="30000" dirty="0" smtClean="0">
                <a:solidFill>
                  <a:schemeClr val="tx1"/>
                </a:solidFill>
                <a:latin typeface="+mn-lt"/>
                <a:ea typeface="+mn-ea"/>
                <a:cs typeface="+mn-cs"/>
              </a:rPr>
              <a:t>CreEgfp/+</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did not cause embryonic lethality. Mutant mice displayed unique craniofacial features, including dome-shaped heads, short noses and malocclusion (data not shown). Majority of mutant mice survived to adulthood, but a significant number of mutant mice died in early adulthood due to extra-renal problems.</a:t>
            </a:r>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22</a:t>
            </a:fld>
            <a:endParaRPr lang="en-US"/>
          </a:p>
        </p:txBody>
      </p:sp>
    </p:spTree>
    <p:extLst>
      <p:ext uri="{BB962C8B-B14F-4D97-AF65-F5344CB8AC3E}">
        <p14:creationId xmlns="" xmlns:p14="http://schemas.microsoft.com/office/powerpoint/2010/main" val="1552005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 Foxd1CreEgfp/+;Pkd1LacZ/</a:t>
            </a:r>
            <a:r>
              <a:rPr lang="en-US" sz="1200" i="1" kern="1200" dirty="0" err="1" smtClean="0">
                <a:solidFill>
                  <a:schemeClr val="tx1"/>
                </a:solidFill>
                <a:latin typeface="+mn-lt"/>
                <a:ea typeface="+mn-ea"/>
                <a:cs typeface="+mn-cs"/>
              </a:rPr>
              <a:t>LoxP</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mice survived to adulthood with apparently normal kidney development</a:t>
            </a:r>
          </a:p>
          <a:p>
            <a:r>
              <a:rPr lang="en-US" sz="1200" kern="1200" dirty="0" smtClean="0">
                <a:solidFill>
                  <a:schemeClr val="tx1"/>
                </a:solidFill>
                <a:latin typeface="+mn-lt"/>
                <a:ea typeface="+mn-ea"/>
                <a:cs typeface="+mn-cs"/>
              </a:rPr>
              <a:t>-A significant number of mutant mice survived beyond 1 year old now</a:t>
            </a:r>
          </a:p>
          <a:p>
            <a:r>
              <a:rPr lang="en-US" sz="1200" kern="1200" dirty="0" smtClean="0">
                <a:solidFill>
                  <a:schemeClr val="tx1"/>
                </a:solidFill>
                <a:latin typeface="+mn-lt"/>
                <a:ea typeface="+mn-ea"/>
                <a:cs typeface="+mn-cs"/>
              </a:rPr>
              <a:t>-Altered craniofacial development: vaulted head, malocclusion</a:t>
            </a:r>
          </a:p>
          <a:p>
            <a:r>
              <a:rPr lang="en-US" sz="1200" kern="1200" dirty="0" smtClean="0">
                <a:solidFill>
                  <a:schemeClr val="tx1"/>
                </a:solidFill>
                <a:latin typeface="+mn-lt"/>
                <a:ea typeface="+mn-ea"/>
                <a:cs typeface="+mn-cs"/>
              </a:rPr>
              <a:t>-Infertility</a:t>
            </a:r>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23</a:t>
            </a:fld>
            <a:endParaRPr lang="en-US"/>
          </a:p>
        </p:txBody>
      </p:sp>
    </p:spTree>
    <p:extLst>
      <p:ext uri="{BB962C8B-B14F-4D97-AF65-F5344CB8AC3E}">
        <p14:creationId xmlns="" xmlns:p14="http://schemas.microsoft.com/office/powerpoint/2010/main" val="2967417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mutant mice displayed progressive cyst formation in adulthood. Both cyst number and cyst</a:t>
            </a:r>
            <a:r>
              <a:rPr lang="en-US" baseline="0" dirty="0" smtClean="0"/>
              <a:t> area increased as mutant mice aged, modeling clinical course of human ADPKD. BUN levels were higher in mutants when examined at one year old.</a:t>
            </a:r>
          </a:p>
          <a:p>
            <a:r>
              <a:rPr lang="en-US" baseline="0" dirty="0" smtClean="0"/>
              <a:t>Since large amount of renal parenchyma remained and </a:t>
            </a:r>
            <a:r>
              <a:rPr lang="en-US" baseline="0" dirty="0" err="1" smtClean="0"/>
              <a:t>cystogenesis</a:t>
            </a:r>
            <a:r>
              <a:rPr lang="en-US" baseline="0" dirty="0" smtClean="0"/>
              <a:t> does not proceed in the same speed bilaterally, BUN levels of most of the mutant mice at 1 year old still falls into normal range. </a:t>
            </a:r>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24</a:t>
            </a:fld>
            <a:endParaRPr lang="en-US"/>
          </a:p>
        </p:txBody>
      </p:sp>
    </p:spTree>
    <p:extLst>
      <p:ext uri="{BB962C8B-B14F-4D97-AF65-F5344CB8AC3E}">
        <p14:creationId xmlns="" xmlns:p14="http://schemas.microsoft.com/office/powerpoint/2010/main" val="2834474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Segmental markers for</a:t>
            </a:r>
            <a:r>
              <a:rPr lang="en-US" baseline="0" dirty="0" smtClean="0"/>
              <a:t> cyst origin</a:t>
            </a:r>
            <a:r>
              <a:rPr lang="en-US" dirty="0" smtClean="0"/>
              <a:t>:</a:t>
            </a:r>
            <a:r>
              <a:rPr lang="en-US" baseline="0" dirty="0" smtClean="0"/>
              <a:t> DBA lectin for collecting ducts (brown) and E-cadherin for proximal tubules (blue). At 6 weeks, most cysts arose from cd. Later, cyst also arose from tubules and glomeruli.</a:t>
            </a:r>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25</a:t>
            </a:fld>
            <a:endParaRPr lang="en-US"/>
          </a:p>
        </p:txBody>
      </p:sp>
    </p:spTree>
    <p:extLst>
      <p:ext uri="{BB962C8B-B14F-4D97-AF65-F5344CB8AC3E}">
        <p14:creationId xmlns="" xmlns:p14="http://schemas.microsoft.com/office/powerpoint/2010/main" val="3013614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 increased proliferation and apoptosis are hallmarks of cellular changes in ADPKD</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we therefore performed proliferation and apoptosis assays.</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Proliferating cells in control adult kidney are very few. By contrast, apoptosis is abundant in mutant.</a:t>
            </a:r>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26</a:t>
            </a:fld>
            <a:endParaRPr lang="en-US"/>
          </a:p>
        </p:txBody>
      </p:sp>
    </p:spTree>
    <p:extLst>
      <p:ext uri="{BB962C8B-B14F-4D97-AF65-F5344CB8AC3E}">
        <p14:creationId xmlns="" xmlns:p14="http://schemas.microsoft.com/office/powerpoint/2010/main" val="2781190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Apoptosis increased as well in the mutant at multiple adult stages</a:t>
            </a:r>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27</a:t>
            </a:fld>
            <a:endParaRPr lang="en-US"/>
          </a:p>
        </p:txBody>
      </p:sp>
    </p:spTree>
    <p:extLst>
      <p:ext uri="{BB962C8B-B14F-4D97-AF65-F5344CB8AC3E}">
        <p14:creationId xmlns="" xmlns:p14="http://schemas.microsoft.com/office/powerpoint/2010/main" val="1539839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Stromal cells are responsible for interstitial ECM deposition and maintenance. We detected significant ECM reduction in mutant.</a:t>
            </a:r>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28</a:t>
            </a:fld>
            <a:endParaRPr lang="en-US"/>
          </a:p>
        </p:txBody>
      </p:sp>
    </p:spTree>
    <p:extLst>
      <p:ext uri="{BB962C8B-B14F-4D97-AF65-F5344CB8AC3E}">
        <p14:creationId xmlns="" xmlns:p14="http://schemas.microsoft.com/office/powerpoint/2010/main" val="2554232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Changes in the stromal cell compartment elicit epithelial changes, include increased </a:t>
            </a:r>
            <a:r>
              <a:rPr lang="en-US" sz="1200" kern="1200" dirty="0" err="1" smtClean="0">
                <a:solidFill>
                  <a:schemeClr val="tx1"/>
                </a:solidFill>
                <a:latin typeface="+mn-lt"/>
                <a:ea typeface="+mn-ea"/>
                <a:cs typeface="+mn-cs"/>
              </a:rPr>
              <a:t>Wnt</a:t>
            </a:r>
            <a:r>
              <a:rPr lang="en-US" sz="1200" kern="1200" dirty="0" smtClean="0">
                <a:solidFill>
                  <a:schemeClr val="tx1"/>
                </a:solidFill>
                <a:latin typeface="+mn-lt"/>
                <a:ea typeface="+mn-ea"/>
                <a:cs typeface="+mn-cs"/>
              </a:rPr>
              <a:t> signaling</a:t>
            </a:r>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29</a:t>
            </a:fld>
            <a:endParaRPr lang="en-US"/>
          </a:p>
        </p:txBody>
      </p:sp>
    </p:spTree>
    <p:extLst>
      <p:ext uri="{BB962C8B-B14F-4D97-AF65-F5344CB8AC3E}">
        <p14:creationId xmlns="" xmlns:p14="http://schemas.microsoft.com/office/powerpoint/2010/main" val="3653089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protein products</a:t>
            </a:r>
            <a:r>
              <a:rPr lang="en-US" baseline="0" dirty="0" smtClean="0"/>
              <a:t> of ADPKD genes are polycystins, including PC-1 and PC-2. </a:t>
            </a:r>
          </a:p>
          <a:p>
            <a:endParaRPr lang="en-US" baseline="0" dirty="0" smtClean="0"/>
          </a:p>
          <a:p>
            <a:r>
              <a:rPr lang="en-US" dirty="0" smtClean="0"/>
              <a:t>Polycystin-1 is a glycoprotein which contains a large N-terminal extracellular region, multiple </a:t>
            </a:r>
            <a:r>
              <a:rPr lang="en-US" dirty="0" err="1" smtClean="0"/>
              <a:t>transmembrane</a:t>
            </a:r>
            <a:r>
              <a:rPr lang="en-US" dirty="0" smtClean="0"/>
              <a:t> domains and a cytoplasmic C-tail. It may function as an integral membrane protein involved in cell-cell/matrix interactions, and may modulate intracellular calcium homoeostasis and other signal-transduction pathways.</a:t>
            </a:r>
          </a:p>
          <a:p>
            <a:endParaRPr lang="en-US" dirty="0" smtClean="0"/>
          </a:p>
          <a:p>
            <a:r>
              <a:rPr lang="en-US" dirty="0" smtClean="0"/>
              <a:t>Substantial evidence support that PC-2 acts as calcium channel, and PC-1 can regulates the channel activity of PC-2.  It is firmly established that PC-1/PC-2 interact  at the coiled-coil domains regulating calcium inflow. </a:t>
            </a:r>
          </a:p>
          <a:p>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3</a:t>
            </a:fld>
            <a:endParaRPr lang="en-US"/>
          </a:p>
        </p:txBody>
      </p:sp>
    </p:spTree>
    <p:extLst>
      <p:ext uri="{BB962C8B-B14F-4D97-AF65-F5344CB8AC3E}">
        <p14:creationId xmlns="" xmlns:p14="http://schemas.microsoft.com/office/powerpoint/2010/main" val="504956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Changes</a:t>
            </a:r>
            <a:r>
              <a:rPr lang="en-US" baseline="0" dirty="0" smtClean="0"/>
              <a:t> in large vessels: reduced expression of collagen and smooth muscle actin, possible aneurysms, increased apoptosis.</a:t>
            </a:r>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30</a:t>
            </a:fld>
            <a:endParaRPr lang="en-US"/>
          </a:p>
        </p:txBody>
      </p:sp>
    </p:spTree>
    <p:extLst>
      <p:ext uri="{BB962C8B-B14F-4D97-AF65-F5344CB8AC3E}">
        <p14:creationId xmlns="" xmlns:p14="http://schemas.microsoft.com/office/powerpoint/2010/main" val="3632807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31</a:t>
            </a:fld>
            <a:endParaRPr lang="en-US"/>
          </a:p>
        </p:txBody>
      </p:sp>
    </p:spTree>
    <p:extLst>
      <p:ext uri="{BB962C8B-B14F-4D97-AF65-F5344CB8AC3E}">
        <p14:creationId xmlns="" xmlns:p14="http://schemas.microsoft.com/office/powerpoint/2010/main" val="2002273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Dr Timothy H. Moran </a:t>
            </a:r>
            <a:r>
              <a:rPr lang="en-US" dirty="0" smtClean="0"/>
              <a:t>of the Department of Psychiatry and Behavioral Sciences at Johns Hopkins University School of Medicine  </a:t>
            </a:r>
          </a:p>
          <a:p>
            <a:r>
              <a:rPr lang="en-US" b="1" dirty="0" smtClean="0"/>
              <a:t>Dr Noel Rose</a:t>
            </a:r>
            <a:r>
              <a:rPr lang="en-US" dirty="0" smtClean="0"/>
              <a:t> at the Department of Pathology at Johns Hopkins University School of Medicine    </a:t>
            </a:r>
          </a:p>
          <a:p>
            <a:r>
              <a:rPr lang="de-DE" b="1" dirty="0" smtClean="0"/>
              <a:t>Dr. Charles Steenbergen </a:t>
            </a:r>
            <a:r>
              <a:rPr lang="de-DE" dirty="0" smtClean="0"/>
              <a:t>at the Deparment of Pathology, Johns Hopkins University School of Medicine</a:t>
            </a:r>
            <a:endParaRPr lang="en-US" dirty="0" smtClean="0"/>
          </a:p>
          <a:p>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32</a:t>
            </a:fld>
            <a:endParaRPr lang="en-US"/>
          </a:p>
        </p:txBody>
      </p:sp>
    </p:spTree>
    <p:extLst>
      <p:ext uri="{BB962C8B-B14F-4D97-AF65-F5344CB8AC3E}">
        <p14:creationId xmlns="" xmlns:p14="http://schemas.microsoft.com/office/powerpoint/2010/main" val="3958625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Substantial evidence support that PC-2 acts as calcium channel, and PC-1 can regulates the channel activity of PC-2 via an interaction at the coiled-coil domains regulating calcium inflow. </a:t>
            </a:r>
          </a:p>
          <a:p>
            <a:endParaRPr lang="en-US" baseline="0" dirty="0" smtClean="0"/>
          </a:p>
          <a:p>
            <a:r>
              <a:rPr lang="en-US" baseline="0" dirty="0" smtClean="0"/>
              <a:t>In a number of epithelial cells, polycystin1/polycystin2 co-exist in the primary cilia  and act as </a:t>
            </a:r>
            <a:r>
              <a:rPr lang="en-US" baseline="0" dirty="0" err="1" smtClean="0"/>
              <a:t>mechanosensor</a:t>
            </a:r>
            <a:r>
              <a:rPr lang="en-US" baseline="0" dirty="0" smtClean="0"/>
              <a:t>, transducing environmental stress signal into cellular molecular cascades by regulating calcium flow. </a:t>
            </a:r>
          </a:p>
          <a:p>
            <a:endParaRPr lang="en-US" baseline="0" dirty="0" smtClean="0"/>
          </a:p>
          <a:p>
            <a:r>
              <a:rPr lang="en-US" dirty="0" err="1" smtClean="0"/>
              <a:t>Polycystin</a:t>
            </a:r>
            <a:r>
              <a:rPr lang="en-US" dirty="0" smtClean="0"/>
              <a:t> activity regulates a set of cellular processes including cytoskeleton arrangement, cell-cell adhesion, proliferation and apoptosis. </a:t>
            </a:r>
          </a:p>
          <a:p>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4</a:t>
            </a:fld>
            <a:endParaRPr lang="en-US"/>
          </a:p>
        </p:txBody>
      </p:sp>
    </p:spTree>
    <p:extLst>
      <p:ext uri="{BB962C8B-B14F-4D97-AF65-F5344CB8AC3E}">
        <p14:creationId xmlns="" xmlns:p14="http://schemas.microsoft.com/office/powerpoint/2010/main" val="1212203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hit theory is the most</a:t>
            </a:r>
            <a:r>
              <a:rPr lang="en-US" baseline="0" dirty="0" smtClean="0"/>
              <a:t> accepted genetic explanation of ADPKD. It is proposed that a </a:t>
            </a:r>
            <a:r>
              <a:rPr lang="en-US" baseline="0" dirty="0" err="1" smtClean="0"/>
              <a:t>germline</a:t>
            </a:r>
            <a:r>
              <a:rPr lang="en-US" baseline="0" dirty="0" smtClean="0"/>
              <a:t> mutation and a second hit mutation in the other PKD allele, causing </a:t>
            </a:r>
            <a:r>
              <a:rPr lang="en-US" dirty="0" smtClean="0"/>
              <a:t>loss of </a:t>
            </a:r>
            <a:r>
              <a:rPr lang="en-US" dirty="0" err="1" smtClean="0"/>
              <a:t>heterozygosity</a:t>
            </a:r>
            <a:r>
              <a:rPr lang="en-US" dirty="0" smtClean="0"/>
              <a:t> in an ADPKD gene initiates cyst formation</a:t>
            </a:r>
            <a:r>
              <a:rPr lang="en-US" baseline="0" dirty="0" smtClean="0"/>
              <a:t> from one single cell.</a:t>
            </a:r>
            <a:endParaRPr lang="en-US" dirty="0"/>
          </a:p>
        </p:txBody>
      </p:sp>
      <p:sp>
        <p:nvSpPr>
          <p:cNvPr id="4" name="Slide Number Placeholder 3"/>
          <p:cNvSpPr>
            <a:spLocks noGrp="1"/>
          </p:cNvSpPr>
          <p:nvPr>
            <p:ph type="sldNum" sz="quarter" idx="10"/>
          </p:nvPr>
        </p:nvSpPr>
        <p:spPr/>
        <p:txBody>
          <a:bodyPr/>
          <a:lstStyle/>
          <a:p>
            <a:fld id="{B8730C6A-F9C3-47EC-892B-30D6DAFA441D}" type="slidenum">
              <a:rPr lang="en-US" smtClean="0"/>
              <a:pPr/>
              <a:t>5</a:t>
            </a:fld>
            <a:endParaRPr lang="en-US"/>
          </a:p>
        </p:txBody>
      </p:sp>
    </p:spTree>
    <p:extLst>
      <p:ext uri="{BB962C8B-B14F-4D97-AF65-F5344CB8AC3E}">
        <p14:creationId xmlns="" xmlns:p14="http://schemas.microsoft.com/office/powerpoint/2010/main" val="902342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first project, we have revealed novel roles of ADPKD genes in male</a:t>
            </a:r>
            <a:r>
              <a:rPr lang="en-US" baseline="0" dirty="0" smtClean="0"/>
              <a:t> reproductive system development. We found that ADPKD genes are not only required for </a:t>
            </a:r>
            <a:r>
              <a:rPr lang="en-US" baseline="0" dirty="0" err="1" smtClean="0"/>
              <a:t>metanephros</a:t>
            </a:r>
            <a:r>
              <a:rPr lang="en-US" baseline="0" dirty="0" smtClean="0"/>
              <a:t> development but also for </a:t>
            </a:r>
            <a:r>
              <a:rPr lang="en-US" baseline="0" dirty="0" err="1" smtClean="0"/>
              <a:t>mesonephros</a:t>
            </a:r>
            <a:r>
              <a:rPr lang="en-US" baseline="0" dirty="0" smtClean="0"/>
              <a:t> development. PKD genes are also required for epididymis development. </a:t>
            </a:r>
          </a:p>
          <a:p>
            <a:endParaRPr lang="en-US" baseline="0" dirty="0" smtClean="0"/>
          </a:p>
          <a:p>
            <a:r>
              <a:rPr lang="en-US" baseline="0" dirty="0" smtClean="0"/>
              <a:t>In our ongoing project, we are studying mechanism of ADPKD.</a:t>
            </a:r>
            <a:endParaRPr lang="en-US" dirty="0"/>
          </a:p>
        </p:txBody>
      </p:sp>
      <p:sp>
        <p:nvSpPr>
          <p:cNvPr id="4" name="Slide Number Placeholder 3"/>
          <p:cNvSpPr>
            <a:spLocks noGrp="1"/>
          </p:cNvSpPr>
          <p:nvPr>
            <p:ph type="sldNum" sz="quarter" idx="10"/>
          </p:nvPr>
        </p:nvSpPr>
        <p:spPr/>
        <p:txBody>
          <a:bodyPr/>
          <a:lstStyle/>
          <a:p>
            <a:fld id="{45D7850E-D056-454C-8BEB-B825908F0114}" type="slidenum">
              <a:rPr lang="en-US" smtClean="0"/>
              <a:pPr/>
              <a:t>6</a:t>
            </a:fld>
            <a:endParaRPr lang="en-US"/>
          </a:p>
        </p:txBody>
      </p:sp>
    </p:spTree>
    <p:extLst>
      <p:ext uri="{BB962C8B-B14F-4D97-AF65-F5344CB8AC3E}">
        <p14:creationId xmlns="" xmlns:p14="http://schemas.microsoft.com/office/powerpoint/2010/main" val="3505712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first project, we have revealed novel roles of ADPKD genes in male</a:t>
            </a:r>
            <a:r>
              <a:rPr lang="en-US" baseline="0" dirty="0" smtClean="0"/>
              <a:t> reproductive system development. We found that ADPKD genes are not only required for </a:t>
            </a:r>
            <a:r>
              <a:rPr lang="en-US" baseline="0" dirty="0" err="1" smtClean="0"/>
              <a:t>metanephros</a:t>
            </a:r>
            <a:r>
              <a:rPr lang="en-US" baseline="0" dirty="0" smtClean="0"/>
              <a:t> development but also for </a:t>
            </a:r>
            <a:r>
              <a:rPr lang="en-US" baseline="0" dirty="0" err="1" smtClean="0"/>
              <a:t>mesonephros</a:t>
            </a:r>
            <a:r>
              <a:rPr lang="en-US" baseline="0" dirty="0" smtClean="0"/>
              <a:t> development. PKD genes are also required for epididymis development. </a:t>
            </a:r>
          </a:p>
          <a:p>
            <a:endParaRPr lang="en-US" baseline="0" dirty="0" smtClean="0"/>
          </a:p>
        </p:txBody>
      </p:sp>
      <p:sp>
        <p:nvSpPr>
          <p:cNvPr id="4" name="Slide Number Placeholder 3"/>
          <p:cNvSpPr>
            <a:spLocks noGrp="1"/>
          </p:cNvSpPr>
          <p:nvPr>
            <p:ph type="sldNum" sz="quarter" idx="10"/>
          </p:nvPr>
        </p:nvSpPr>
        <p:spPr/>
        <p:txBody>
          <a:bodyPr/>
          <a:lstStyle/>
          <a:p>
            <a:fld id="{45D7850E-D056-454C-8BEB-B825908F0114}" type="slidenum">
              <a:rPr lang="en-US" smtClean="0"/>
              <a:pPr/>
              <a:t>7</a:t>
            </a:fld>
            <a:endParaRPr lang="en-US"/>
          </a:p>
        </p:txBody>
      </p:sp>
    </p:spTree>
    <p:extLst>
      <p:ext uri="{BB962C8B-B14F-4D97-AF65-F5344CB8AC3E}">
        <p14:creationId xmlns="" xmlns:p14="http://schemas.microsoft.com/office/powerpoint/2010/main" val="3505712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Reproductive</a:t>
            </a:r>
            <a:r>
              <a:rPr lang="en-US" baseline="0" dirty="0" smtClean="0"/>
              <a:t> system is derived from intermediate mesoderm (labeled with red color at the cross section of the early embryos). Initially, an epithelium tube is formed in the IM, that is the </a:t>
            </a:r>
            <a:r>
              <a:rPr lang="en-US" baseline="0" dirty="0" err="1" smtClean="0"/>
              <a:t>Wolffian</a:t>
            </a:r>
            <a:r>
              <a:rPr lang="en-US" baseline="0" dirty="0" smtClean="0"/>
              <a:t> duct. It extends caudally and give rise to epithelial duct/tubules. These </a:t>
            </a:r>
            <a:r>
              <a:rPr lang="en-US" baseline="0" dirty="0" err="1" smtClean="0"/>
              <a:t>Wolffian</a:t>
            </a:r>
            <a:r>
              <a:rPr lang="en-US" baseline="0" dirty="0" smtClean="0"/>
              <a:t> ducts derivatives (epithelial duct/ tubules grow out from the </a:t>
            </a:r>
            <a:r>
              <a:rPr lang="en-US" baseline="0" dirty="0" err="1" smtClean="0"/>
              <a:t>Wolffian</a:t>
            </a:r>
            <a:r>
              <a:rPr lang="en-US" baseline="0" dirty="0" smtClean="0"/>
              <a:t> duct), together with mesoderm mesenchyme,  to form </a:t>
            </a:r>
            <a:r>
              <a:rPr lang="en-US" baseline="0" dirty="0" err="1" smtClean="0"/>
              <a:t>pronephro</a:t>
            </a:r>
            <a:r>
              <a:rPr lang="en-US" baseline="0" dirty="0" smtClean="0"/>
              <a:t> and </a:t>
            </a:r>
            <a:r>
              <a:rPr lang="en-US" baseline="0" dirty="0" err="1" smtClean="0"/>
              <a:t>mesonephros</a:t>
            </a:r>
            <a:r>
              <a:rPr lang="en-US" baseline="0" dirty="0" smtClean="0"/>
              <a:t> and </a:t>
            </a:r>
            <a:r>
              <a:rPr lang="en-US" baseline="0" dirty="0" err="1" smtClean="0"/>
              <a:t>metanephros</a:t>
            </a:r>
            <a:r>
              <a:rPr lang="en-US" baseline="0" dirty="0" smtClean="0"/>
              <a:t>. </a:t>
            </a:r>
            <a:r>
              <a:rPr lang="en-US" baseline="0" dirty="0" err="1" smtClean="0"/>
              <a:t>Pronephoros</a:t>
            </a:r>
            <a:r>
              <a:rPr lang="en-US" baseline="0" dirty="0" smtClean="0"/>
              <a:t> degenerates shortly after being formed, </a:t>
            </a:r>
            <a:r>
              <a:rPr lang="en-US" baseline="0" dirty="0" err="1" smtClean="0"/>
              <a:t>metanephros</a:t>
            </a:r>
            <a:r>
              <a:rPr lang="en-US" baseline="0" dirty="0" smtClean="0"/>
              <a:t> will form the adult kidneys, </a:t>
            </a:r>
            <a:r>
              <a:rPr lang="en-US" baseline="0" dirty="0" err="1" smtClean="0"/>
              <a:t>mesonephros</a:t>
            </a:r>
            <a:r>
              <a:rPr lang="en-US" baseline="0" dirty="0" smtClean="0"/>
              <a:t> is related to reproductive organ development. </a:t>
            </a:r>
          </a:p>
          <a:p>
            <a:r>
              <a:rPr lang="en-US" baseline="0" dirty="0" err="1" smtClean="0"/>
              <a:t>Mullerian</a:t>
            </a:r>
            <a:r>
              <a:rPr lang="en-US" baseline="0" dirty="0" smtClean="0"/>
              <a:t> duct is being formed parallel to </a:t>
            </a:r>
            <a:r>
              <a:rPr lang="en-US" baseline="0" dirty="0" err="1" smtClean="0"/>
              <a:t>wolffian</a:t>
            </a:r>
            <a:r>
              <a:rPr lang="en-US" baseline="0" dirty="0" smtClean="0"/>
              <a:t> duct start from E11.5</a:t>
            </a:r>
          </a:p>
          <a:p>
            <a:r>
              <a:rPr lang="en-US" baseline="0" dirty="0" err="1" smtClean="0"/>
              <a:t>Gonadogenesis</a:t>
            </a:r>
            <a:r>
              <a:rPr lang="en-US" baseline="0" dirty="0" smtClean="0"/>
              <a:t>: </a:t>
            </a:r>
            <a:r>
              <a:rPr lang="en-US" dirty="0" smtClean="0"/>
              <a:t>the gonadal </a:t>
            </a:r>
            <a:r>
              <a:rPr lang="en-US" dirty="0" err="1" smtClean="0"/>
              <a:t>primordium</a:t>
            </a:r>
            <a:r>
              <a:rPr lang="en-US" dirty="0" smtClean="0"/>
              <a:t> arises from the thickening of the </a:t>
            </a:r>
            <a:r>
              <a:rPr lang="en-US" dirty="0" err="1" smtClean="0"/>
              <a:t>coelomic</a:t>
            </a:r>
            <a:r>
              <a:rPr lang="en-US" dirty="0" smtClean="0"/>
              <a:t> epithelium.</a:t>
            </a:r>
            <a:endParaRPr lang="en-US" dirty="0"/>
          </a:p>
        </p:txBody>
      </p:sp>
      <p:sp>
        <p:nvSpPr>
          <p:cNvPr id="4" name="Slide Number Placeholder 3"/>
          <p:cNvSpPr>
            <a:spLocks noGrp="1"/>
          </p:cNvSpPr>
          <p:nvPr>
            <p:ph type="sldNum" sz="quarter" idx="10"/>
          </p:nvPr>
        </p:nvSpPr>
        <p:spPr/>
        <p:txBody>
          <a:bodyPr/>
          <a:lstStyle/>
          <a:p>
            <a:fld id="{45D7850E-D056-454C-8BEB-B825908F0114}" type="slidenum">
              <a:rPr lang="en-US" smtClean="0"/>
              <a:pPr/>
              <a:t>8</a:t>
            </a:fld>
            <a:endParaRPr lang="en-US"/>
          </a:p>
        </p:txBody>
      </p:sp>
    </p:spTree>
    <p:extLst>
      <p:ext uri="{BB962C8B-B14F-4D97-AF65-F5344CB8AC3E}">
        <p14:creationId xmlns="" xmlns:p14="http://schemas.microsoft.com/office/powerpoint/2010/main" val="2597672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The efferent ducts (lower), connecting the testis to the epididymis, derive from </a:t>
            </a:r>
            <a:r>
              <a:rPr lang="en-US" sz="1200" kern="1200" baseline="0" dirty="0" err="1" smtClean="0">
                <a:solidFill>
                  <a:schemeClr val="tx1"/>
                </a:solidFill>
                <a:latin typeface="+mn-lt"/>
                <a:ea typeface="+mn-ea"/>
                <a:cs typeface="+mn-cs"/>
              </a:rPr>
              <a:t>mesonephric</a:t>
            </a:r>
            <a:r>
              <a:rPr lang="en-US" sz="1200" kern="1200" baseline="0" dirty="0" smtClean="0">
                <a:solidFill>
                  <a:schemeClr val="tx1"/>
                </a:solidFill>
                <a:latin typeface="+mn-lt"/>
                <a:ea typeface="+mn-ea"/>
                <a:cs typeface="+mn-cs"/>
              </a:rPr>
              <a:t> tubule remodeling. Other structures are derived mostly from the</a:t>
            </a:r>
          </a:p>
          <a:p>
            <a:r>
              <a:rPr lang="en-US" sz="1200" kern="1200" baseline="0" dirty="0" err="1" smtClean="0">
                <a:solidFill>
                  <a:schemeClr val="tx1"/>
                </a:solidFill>
                <a:latin typeface="+mn-lt"/>
                <a:ea typeface="+mn-ea"/>
                <a:cs typeface="+mn-cs"/>
              </a:rPr>
              <a:t>Wolffian</a:t>
            </a:r>
            <a:r>
              <a:rPr lang="en-US" sz="1200" kern="1200" baseline="0" dirty="0" smtClean="0">
                <a:solidFill>
                  <a:schemeClr val="tx1"/>
                </a:solidFill>
                <a:latin typeface="+mn-lt"/>
                <a:ea typeface="+mn-ea"/>
                <a:cs typeface="+mn-cs"/>
              </a:rPr>
              <a:t> duct.</a:t>
            </a:r>
            <a:endParaRPr lang="en-US" dirty="0" smtClean="0"/>
          </a:p>
          <a:p>
            <a:endParaRPr lang="en-US" dirty="0" smtClean="0"/>
          </a:p>
          <a:p>
            <a:r>
              <a:rPr lang="en-US" dirty="0" smtClean="0"/>
              <a:t>The</a:t>
            </a:r>
            <a:r>
              <a:rPr lang="en-US" baseline="0" dirty="0" smtClean="0"/>
              <a:t> testes</a:t>
            </a:r>
            <a:r>
              <a:rPr lang="en-US" dirty="0" smtClean="0"/>
              <a:t> turn down and descend, placing the epididymis on top. The epididymis undergoes</a:t>
            </a:r>
            <a:r>
              <a:rPr lang="en-US" baseline="0" dirty="0" smtClean="0"/>
              <a:t> coiling to form a long tortuous tube</a:t>
            </a:r>
            <a:r>
              <a:rPr lang="en-US" i="0" baseline="0" dirty="0" smtClean="0"/>
              <a:t>.  The interstitial compartment of the gonads is formed </a:t>
            </a:r>
            <a:r>
              <a:rPr lang="en-US" i="0" baseline="0" dirty="0" err="1" smtClean="0"/>
              <a:t>mesenchymal</a:t>
            </a:r>
            <a:r>
              <a:rPr lang="en-US" i="0" baseline="0" dirty="0" smtClean="0"/>
              <a:t> cells, some of which differentiate into endothelial cells, </a:t>
            </a:r>
            <a:r>
              <a:rPr lang="en-US" i="0" baseline="0" dirty="0" err="1" smtClean="0"/>
              <a:t>peritubular</a:t>
            </a:r>
            <a:r>
              <a:rPr lang="en-US" i="0" baseline="0" dirty="0" smtClean="0"/>
              <a:t> </a:t>
            </a:r>
            <a:r>
              <a:rPr lang="en-US" i="0" baseline="0" dirty="0" err="1" smtClean="0"/>
              <a:t>myoid</a:t>
            </a:r>
            <a:r>
              <a:rPr lang="en-US" i="0" baseline="0" dirty="0" smtClean="0"/>
              <a:t> cells, and </a:t>
            </a:r>
            <a:r>
              <a:rPr lang="en-US" i="0" baseline="0" dirty="0" err="1" smtClean="0"/>
              <a:t>Leydig</a:t>
            </a:r>
            <a:r>
              <a:rPr lang="en-US" i="0" baseline="0" dirty="0" smtClean="0"/>
              <a:t> cells.</a:t>
            </a:r>
          </a:p>
          <a:p>
            <a:r>
              <a:rPr lang="en-US" i="0" baseline="0" dirty="0" err="1" smtClean="0"/>
              <a:t>Wolffian</a:t>
            </a:r>
            <a:r>
              <a:rPr lang="en-US" i="0" baseline="0" dirty="0" smtClean="0"/>
              <a:t> duct will make a twist forming two segments: epididymis </a:t>
            </a:r>
            <a:r>
              <a:rPr lang="en-US" i="0" baseline="0" dirty="0" err="1" smtClean="0"/>
              <a:t>primordium</a:t>
            </a:r>
            <a:r>
              <a:rPr lang="en-US" i="0" baseline="0" dirty="0" smtClean="0"/>
              <a:t> and vas deferens</a:t>
            </a:r>
            <a:r>
              <a:rPr lang="en-US" dirty="0" smtClean="0"/>
              <a:t> twist.</a:t>
            </a:r>
          </a:p>
          <a:p>
            <a:r>
              <a:rPr lang="en-US" dirty="0" smtClean="0"/>
              <a:t>The </a:t>
            </a:r>
            <a:r>
              <a:rPr lang="en-US" dirty="0" err="1" smtClean="0"/>
              <a:t>epididymal</a:t>
            </a:r>
            <a:r>
              <a:rPr lang="en-US" baseline="0" dirty="0" smtClean="0"/>
              <a:t> epithelium will </a:t>
            </a:r>
            <a:r>
              <a:rPr lang="en-US" dirty="0" smtClean="0"/>
              <a:t>coil and form a lengthy</a:t>
            </a:r>
            <a:r>
              <a:rPr lang="en-US" baseline="0" dirty="0" smtClean="0"/>
              <a:t> and tortuous tube which is 1 meter long in mice</a:t>
            </a:r>
            <a:r>
              <a:rPr lang="en-US" dirty="0" smtClean="0"/>
              <a:t>.</a:t>
            </a:r>
          </a:p>
          <a:p>
            <a:endParaRPr lang="en-US" dirty="0" smtClean="0"/>
          </a:p>
          <a:p>
            <a:r>
              <a:rPr lang="en-US" dirty="0" smtClean="0"/>
              <a:t>Testis development is initiated by establishment of a group of specialized epithelial cells during early </a:t>
            </a:r>
            <a:r>
              <a:rPr lang="en-US" dirty="0" err="1" smtClean="0"/>
              <a:t>gonadogenesis</a:t>
            </a:r>
            <a:r>
              <a:rPr lang="en-US" dirty="0" smtClean="0"/>
              <a:t>, the </a:t>
            </a:r>
            <a:r>
              <a:rPr lang="en-US" dirty="0" err="1" smtClean="0"/>
              <a:t>Sertoli</a:t>
            </a:r>
            <a:r>
              <a:rPr lang="en-US" dirty="0" smtClean="0"/>
              <a:t> cells. The interstitial compartment of the male gonad is formed by </a:t>
            </a:r>
            <a:r>
              <a:rPr lang="en-US" dirty="0" err="1" smtClean="0"/>
              <a:t>mesenchymal</a:t>
            </a:r>
            <a:r>
              <a:rPr lang="en-US" dirty="0" smtClean="0"/>
              <a:t> cells which migrate from the </a:t>
            </a:r>
            <a:r>
              <a:rPr lang="en-US" dirty="0" err="1" smtClean="0"/>
              <a:t>mesonephros</a:t>
            </a:r>
            <a:r>
              <a:rPr lang="en-US" dirty="0" smtClean="0"/>
              <a:t> during. These </a:t>
            </a:r>
            <a:r>
              <a:rPr lang="en-US" dirty="0" err="1" smtClean="0"/>
              <a:t>mesenchymal</a:t>
            </a:r>
            <a:r>
              <a:rPr lang="en-US" dirty="0" smtClean="0"/>
              <a:t> cells differentiate into various cell types, including endothelial cells, peritubular </a:t>
            </a:r>
            <a:r>
              <a:rPr lang="en-US" dirty="0" err="1" smtClean="0"/>
              <a:t>myoid</a:t>
            </a:r>
            <a:r>
              <a:rPr lang="en-US" dirty="0" smtClean="0"/>
              <a:t> cells, and the </a:t>
            </a:r>
            <a:r>
              <a:rPr lang="en-US" dirty="0" err="1" smtClean="0"/>
              <a:t>Leydig</a:t>
            </a:r>
            <a:r>
              <a:rPr lang="en-US" dirty="0" smtClean="0"/>
              <a:t> cells. The testicular cords, after being formed, continuously grow and convolute, and eventually mature into the </a:t>
            </a:r>
            <a:r>
              <a:rPr lang="en-US" dirty="0" err="1" smtClean="0"/>
              <a:t>seminiferous</a:t>
            </a:r>
            <a:r>
              <a:rPr lang="en-US" dirty="0" smtClean="0"/>
              <a:t> ducts. </a:t>
            </a:r>
            <a:endParaRPr lang="en-US" dirty="0"/>
          </a:p>
        </p:txBody>
      </p:sp>
      <p:sp>
        <p:nvSpPr>
          <p:cNvPr id="4" name="Slide Number Placeholder 3"/>
          <p:cNvSpPr>
            <a:spLocks noGrp="1"/>
          </p:cNvSpPr>
          <p:nvPr>
            <p:ph type="sldNum" sz="quarter" idx="10"/>
          </p:nvPr>
        </p:nvSpPr>
        <p:spPr/>
        <p:txBody>
          <a:bodyPr/>
          <a:lstStyle/>
          <a:p>
            <a:fld id="{45D7850E-D056-454C-8BEB-B825908F0114}" type="slidenum">
              <a:rPr lang="en-US" smtClean="0"/>
              <a:pPr/>
              <a:t>9</a:t>
            </a:fld>
            <a:endParaRPr lang="en-US"/>
          </a:p>
        </p:txBody>
      </p:sp>
    </p:spTree>
    <p:extLst>
      <p:ext uri="{BB962C8B-B14F-4D97-AF65-F5344CB8AC3E}">
        <p14:creationId xmlns="" xmlns:p14="http://schemas.microsoft.com/office/powerpoint/2010/main" val="2650173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1DE2E0-2AC7-44F7-89F4-680861E308F1}" type="datetime1">
              <a:rPr lang="en-US" smtClean="0"/>
              <a:pPr/>
              <a:t>8/12/2014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13DD8-BDE4-4DFC-9B96-C42DA6DD2CB9}" type="slidenum">
              <a:rPr lang="en-US" smtClean="0"/>
              <a:pPr/>
              <a:t>‹#›</a:t>
            </a:fld>
            <a:endParaRPr lang="en-US"/>
          </a:p>
        </p:txBody>
      </p:sp>
    </p:spTree>
    <p:extLst>
      <p:ext uri="{BB962C8B-B14F-4D97-AF65-F5344CB8AC3E}">
        <p14:creationId xmlns="" xmlns:p14="http://schemas.microsoft.com/office/powerpoint/2010/main" val="160552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1949A-434B-4BDB-83EF-68C203A35F0C}" type="datetime1">
              <a:rPr lang="en-US" smtClean="0"/>
              <a:pPr/>
              <a:t>8/12/2014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13DD8-BDE4-4DFC-9B96-C42DA6DD2CB9}" type="slidenum">
              <a:rPr lang="en-US" smtClean="0"/>
              <a:pPr/>
              <a:t>‹#›</a:t>
            </a:fld>
            <a:endParaRPr lang="en-US"/>
          </a:p>
        </p:txBody>
      </p:sp>
    </p:spTree>
    <p:extLst>
      <p:ext uri="{BB962C8B-B14F-4D97-AF65-F5344CB8AC3E}">
        <p14:creationId xmlns="" xmlns:p14="http://schemas.microsoft.com/office/powerpoint/2010/main" val="1230896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81D083-0AE0-4886-8C85-77D32F294D74}" type="datetime1">
              <a:rPr lang="en-US" smtClean="0"/>
              <a:pPr/>
              <a:t>8/12/2014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13DD8-BDE4-4DFC-9B96-C42DA6DD2CB9}" type="slidenum">
              <a:rPr lang="en-US" smtClean="0"/>
              <a:pPr/>
              <a:t>‹#›</a:t>
            </a:fld>
            <a:endParaRPr lang="en-US"/>
          </a:p>
        </p:txBody>
      </p:sp>
    </p:spTree>
    <p:extLst>
      <p:ext uri="{BB962C8B-B14F-4D97-AF65-F5344CB8AC3E}">
        <p14:creationId xmlns="" xmlns:p14="http://schemas.microsoft.com/office/powerpoint/2010/main" val="155283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71228C-01E2-4E9D-9DCB-016FCBE35682}" type="datetime1">
              <a:rPr lang="en-US" smtClean="0"/>
              <a:pPr/>
              <a:t>8/12/2014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13DD8-BDE4-4DFC-9B96-C42DA6DD2CB9}" type="slidenum">
              <a:rPr lang="en-US" smtClean="0"/>
              <a:pPr/>
              <a:t>‹#›</a:t>
            </a:fld>
            <a:endParaRPr lang="en-US"/>
          </a:p>
        </p:txBody>
      </p:sp>
    </p:spTree>
    <p:extLst>
      <p:ext uri="{BB962C8B-B14F-4D97-AF65-F5344CB8AC3E}">
        <p14:creationId xmlns="" xmlns:p14="http://schemas.microsoft.com/office/powerpoint/2010/main" val="1296662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B7F223-AAC3-41A7-AD12-3BDE07AAC29A}" type="datetime1">
              <a:rPr lang="en-US" smtClean="0"/>
              <a:pPr/>
              <a:t>8/12/2014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13DD8-BDE4-4DFC-9B96-C42DA6DD2CB9}" type="slidenum">
              <a:rPr lang="en-US" smtClean="0"/>
              <a:pPr/>
              <a:t>‹#›</a:t>
            </a:fld>
            <a:endParaRPr lang="en-US"/>
          </a:p>
        </p:txBody>
      </p:sp>
    </p:spTree>
    <p:extLst>
      <p:ext uri="{BB962C8B-B14F-4D97-AF65-F5344CB8AC3E}">
        <p14:creationId xmlns="" xmlns:p14="http://schemas.microsoft.com/office/powerpoint/2010/main" val="2465844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62A93D-12DC-44E9-8E1C-302BFED6DB31}" type="datetime1">
              <a:rPr lang="en-US" smtClean="0"/>
              <a:pPr/>
              <a:t>8/12/2014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13DD8-BDE4-4DFC-9B96-C42DA6DD2CB9}" type="slidenum">
              <a:rPr lang="en-US" smtClean="0"/>
              <a:pPr/>
              <a:t>‹#›</a:t>
            </a:fld>
            <a:endParaRPr lang="en-US"/>
          </a:p>
        </p:txBody>
      </p:sp>
    </p:spTree>
    <p:extLst>
      <p:ext uri="{BB962C8B-B14F-4D97-AF65-F5344CB8AC3E}">
        <p14:creationId xmlns="" xmlns:p14="http://schemas.microsoft.com/office/powerpoint/2010/main" val="217570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DF9138-D9D7-4F64-89BE-1DB240FCC14F}" type="datetime1">
              <a:rPr lang="en-US" smtClean="0"/>
              <a:pPr/>
              <a:t>8/12/2014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413DD8-BDE4-4DFC-9B96-C42DA6DD2CB9}" type="slidenum">
              <a:rPr lang="en-US" smtClean="0"/>
              <a:pPr/>
              <a:t>‹#›</a:t>
            </a:fld>
            <a:endParaRPr lang="en-US"/>
          </a:p>
        </p:txBody>
      </p:sp>
    </p:spTree>
    <p:extLst>
      <p:ext uri="{BB962C8B-B14F-4D97-AF65-F5344CB8AC3E}">
        <p14:creationId xmlns="" xmlns:p14="http://schemas.microsoft.com/office/powerpoint/2010/main" val="2553334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4C56A5-978A-4BCE-82D3-827280A639A2}" type="datetime1">
              <a:rPr lang="en-US" smtClean="0"/>
              <a:pPr/>
              <a:t>8/12/2014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413DD8-BDE4-4DFC-9B96-C42DA6DD2CB9}" type="slidenum">
              <a:rPr lang="en-US" smtClean="0"/>
              <a:pPr/>
              <a:t>‹#›</a:t>
            </a:fld>
            <a:endParaRPr lang="en-US"/>
          </a:p>
        </p:txBody>
      </p:sp>
    </p:spTree>
    <p:extLst>
      <p:ext uri="{BB962C8B-B14F-4D97-AF65-F5344CB8AC3E}">
        <p14:creationId xmlns="" xmlns:p14="http://schemas.microsoft.com/office/powerpoint/2010/main" val="1426018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0D282-D1BF-42F3-BC71-20CB8B268122}" type="datetime1">
              <a:rPr lang="en-US" smtClean="0"/>
              <a:pPr/>
              <a:t>8/12/2014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413DD8-BDE4-4DFC-9B96-C42DA6DD2CB9}" type="slidenum">
              <a:rPr lang="en-US" smtClean="0"/>
              <a:pPr/>
              <a:t>‹#›</a:t>
            </a:fld>
            <a:endParaRPr lang="en-US"/>
          </a:p>
        </p:txBody>
      </p:sp>
    </p:spTree>
    <p:extLst>
      <p:ext uri="{BB962C8B-B14F-4D97-AF65-F5344CB8AC3E}">
        <p14:creationId xmlns="" xmlns:p14="http://schemas.microsoft.com/office/powerpoint/2010/main" val="123525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C84E9A-A821-42FE-8827-97BA14169FCE}" type="datetime1">
              <a:rPr lang="en-US" smtClean="0"/>
              <a:pPr/>
              <a:t>8/12/2014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13DD8-BDE4-4DFC-9B96-C42DA6DD2CB9}" type="slidenum">
              <a:rPr lang="en-US" smtClean="0"/>
              <a:pPr/>
              <a:t>‹#›</a:t>
            </a:fld>
            <a:endParaRPr lang="en-US"/>
          </a:p>
        </p:txBody>
      </p:sp>
    </p:spTree>
    <p:extLst>
      <p:ext uri="{BB962C8B-B14F-4D97-AF65-F5344CB8AC3E}">
        <p14:creationId xmlns="" xmlns:p14="http://schemas.microsoft.com/office/powerpoint/2010/main" val="367726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4544C-247D-421E-A66C-C735F32309DB}" type="datetime1">
              <a:rPr lang="en-US" smtClean="0"/>
              <a:pPr/>
              <a:t>8/12/2014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13DD8-BDE4-4DFC-9B96-C42DA6DD2CB9}" type="slidenum">
              <a:rPr lang="en-US" smtClean="0"/>
              <a:pPr/>
              <a:t>‹#›</a:t>
            </a:fld>
            <a:endParaRPr lang="en-US"/>
          </a:p>
        </p:txBody>
      </p:sp>
    </p:spTree>
    <p:extLst>
      <p:ext uri="{BB962C8B-B14F-4D97-AF65-F5344CB8AC3E}">
        <p14:creationId xmlns="" xmlns:p14="http://schemas.microsoft.com/office/powerpoint/2010/main" val="427962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6E218-3158-4224-9AE4-300A4FCBDDFC}" type="datetime1">
              <a:rPr lang="en-US" smtClean="0"/>
              <a:pPr/>
              <a:t>8/12/2014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13DD8-BDE4-4DFC-9B96-C42DA6DD2CB9}" type="slidenum">
              <a:rPr lang="en-US" smtClean="0"/>
              <a:pPr/>
              <a:t>‹#›</a:t>
            </a:fld>
            <a:endParaRPr lang="en-US"/>
          </a:p>
        </p:txBody>
      </p:sp>
    </p:spTree>
    <p:extLst>
      <p:ext uri="{BB962C8B-B14F-4D97-AF65-F5344CB8AC3E}">
        <p14:creationId xmlns="" xmlns:p14="http://schemas.microsoft.com/office/powerpoint/2010/main" val="106190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1"/>
            <a:ext cx="7964978" cy="13716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3600" dirty="0" smtClean="0"/>
              <a:t>Novel roles for PKD genes in the reproductive tract and in stromal cells of the kidney</a:t>
            </a:r>
            <a:endParaRPr lang="en-US" sz="3600" dirty="0"/>
          </a:p>
        </p:txBody>
      </p:sp>
      <p:sp>
        <p:nvSpPr>
          <p:cNvPr id="5" name="TextBox 4"/>
          <p:cNvSpPr txBox="1"/>
          <p:nvPr/>
        </p:nvSpPr>
        <p:spPr>
          <a:xfrm>
            <a:off x="685800" y="2194560"/>
            <a:ext cx="7924800" cy="36625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dirty="0"/>
              <a:t>Lois Arend</a:t>
            </a:r>
          </a:p>
          <a:p>
            <a:r>
              <a:rPr lang="en-US" sz="3600" dirty="0" smtClean="0"/>
              <a:t>Johns Hopkins University</a:t>
            </a:r>
          </a:p>
          <a:p>
            <a:r>
              <a:rPr lang="en-US" sz="3600" dirty="0" smtClean="0"/>
              <a:t>Department of Pathology</a:t>
            </a:r>
          </a:p>
          <a:p>
            <a:endParaRPr lang="en-US" sz="1400" dirty="0" smtClean="0"/>
          </a:p>
          <a:p>
            <a:endParaRPr lang="en-US" sz="1400" dirty="0" smtClean="0"/>
          </a:p>
          <a:p>
            <a:r>
              <a:rPr lang="en-US" sz="3200" b="1" dirty="0" smtClean="0"/>
              <a:t>Lab Members</a:t>
            </a:r>
            <a:r>
              <a:rPr lang="en-US" sz="3200" dirty="0" smtClean="0"/>
              <a:t>: </a:t>
            </a:r>
          </a:p>
          <a:p>
            <a:r>
              <a:rPr lang="en-US" sz="3200" dirty="0" err="1" smtClean="0"/>
              <a:t>Xuguang</a:t>
            </a:r>
            <a:r>
              <a:rPr lang="en-US" sz="3200" dirty="0" smtClean="0"/>
              <a:t> </a:t>
            </a:r>
            <a:r>
              <a:rPr lang="en-US" sz="3200" dirty="0" err="1" smtClean="0"/>
              <a:t>Nie</a:t>
            </a:r>
            <a:endParaRPr lang="en-US" sz="3200" dirty="0" smtClean="0"/>
          </a:p>
          <a:p>
            <a:r>
              <a:rPr lang="en-US" sz="3200" dirty="0" smtClean="0"/>
              <a:t>Humera Khan</a:t>
            </a:r>
            <a:endParaRPr lang="en-US" sz="3200" dirty="0"/>
          </a:p>
        </p:txBody>
      </p:sp>
      <p:pic>
        <p:nvPicPr>
          <p:cNvPr id="1027" name="Picture 3"/>
          <p:cNvPicPr>
            <a:picLocks noChangeAspect="1" noChangeArrowheads="1"/>
          </p:cNvPicPr>
          <p:nvPr/>
        </p:nvPicPr>
        <p:blipFill>
          <a:blip r:embed="rId3" cstate="screen"/>
          <a:srcRect/>
          <a:stretch>
            <a:fillRect/>
          </a:stretch>
        </p:blipFill>
        <p:spPr bwMode="auto">
          <a:xfrm>
            <a:off x="4986337" y="4519613"/>
            <a:ext cx="3243263" cy="1347787"/>
          </a:xfrm>
          <a:prstGeom prst="rect">
            <a:avLst/>
          </a:prstGeom>
          <a:noFill/>
          <a:ln w="9525">
            <a:noFill/>
            <a:miter lim="800000"/>
            <a:headEnd/>
            <a:tailEnd/>
          </a:ln>
        </p:spPr>
      </p:pic>
    </p:spTree>
    <p:extLst>
      <p:ext uri="{BB962C8B-B14F-4D97-AF65-F5344CB8AC3E}">
        <p14:creationId xmlns="" xmlns:p14="http://schemas.microsoft.com/office/powerpoint/2010/main" val="3059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Autofit/>
          </a:bodyPr>
          <a:lstStyle/>
          <a:p>
            <a:r>
              <a:rPr lang="en-US" sz="3600" i="1" dirty="0" smtClean="0"/>
              <a:t>Pkd1</a:t>
            </a:r>
            <a:r>
              <a:rPr lang="en-US" sz="3600" dirty="0" smtClean="0"/>
              <a:t> expression in developing male reproductive system</a:t>
            </a:r>
            <a:endParaRPr lang="en-US" sz="3600"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457200" y="1600200"/>
            <a:ext cx="8305800" cy="50465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F4413DD8-BDE4-4DFC-9B96-C42DA6DD2CB9}" type="slidenum">
              <a:rPr lang="en-US" smtClean="0"/>
              <a:pPr/>
              <a:t>10</a:t>
            </a:fld>
            <a:endParaRPr lang="en-US"/>
          </a:p>
        </p:txBody>
      </p:sp>
    </p:spTree>
    <p:extLst>
      <p:ext uri="{BB962C8B-B14F-4D97-AF65-F5344CB8AC3E}">
        <p14:creationId xmlns="" xmlns:p14="http://schemas.microsoft.com/office/powerpoint/2010/main" val="3105498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7782" cy="11731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t>Efferent duct dilation and </a:t>
            </a:r>
            <a:r>
              <a:rPr lang="en-US" sz="3600" dirty="0" err="1" smtClean="0"/>
              <a:t>cystogenesis</a:t>
            </a:r>
            <a:r>
              <a:rPr lang="en-US" sz="3600" dirty="0" smtClean="0"/>
              <a:t> in</a:t>
            </a:r>
            <a:r>
              <a:rPr lang="en-US" sz="3600" i="1" dirty="0"/>
              <a:t> </a:t>
            </a:r>
            <a:r>
              <a:rPr lang="en-US" sz="3600" i="1" dirty="0" smtClean="0"/>
              <a:t>Pkd1</a:t>
            </a:r>
            <a:r>
              <a:rPr lang="en-US" sz="3600" i="1" baseline="30000" dirty="0" smtClean="0"/>
              <a:t>LacZ/</a:t>
            </a:r>
            <a:r>
              <a:rPr lang="en-US" sz="3600" i="1" baseline="30000" dirty="0" err="1" smtClean="0"/>
              <a:t>LacZ</a:t>
            </a:r>
            <a:r>
              <a:rPr lang="en-US" sz="3600" dirty="0" smtClean="0"/>
              <a:t> (</a:t>
            </a:r>
            <a:r>
              <a:rPr lang="en-US" sz="3600" i="1" dirty="0" smtClean="0"/>
              <a:t>Pkd1</a:t>
            </a:r>
            <a:r>
              <a:rPr lang="en-US" sz="3600" i="1" baseline="30000" dirty="0" smtClean="0"/>
              <a:t>-/-</a:t>
            </a:r>
            <a:r>
              <a:rPr lang="en-US" sz="3600" baseline="30000" dirty="0" smtClean="0"/>
              <a:t> </a:t>
            </a:r>
            <a:r>
              <a:rPr lang="en-US" sz="3600" dirty="0" smtClean="0"/>
              <a:t>)mice</a:t>
            </a:r>
            <a:endParaRPr lang="en-US" sz="3600" dirty="0"/>
          </a:p>
        </p:txBody>
      </p:sp>
      <p:pic>
        <p:nvPicPr>
          <p:cNvPr id="2050"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381000" y="1600200"/>
            <a:ext cx="4267200" cy="4880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4953000" y="2209800"/>
            <a:ext cx="3901022"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410200" y="1828800"/>
            <a:ext cx="915764" cy="369332"/>
          </a:xfrm>
          <a:prstGeom prst="rect">
            <a:avLst/>
          </a:prstGeom>
          <a:noFill/>
        </p:spPr>
        <p:txBody>
          <a:bodyPr wrap="none" rtlCol="0">
            <a:spAutoFit/>
          </a:bodyPr>
          <a:lstStyle/>
          <a:p>
            <a:r>
              <a:rPr lang="en-US" dirty="0" smtClean="0"/>
              <a:t>Pkd1+/-</a:t>
            </a:r>
            <a:endParaRPr lang="en-US" dirty="0"/>
          </a:p>
        </p:txBody>
      </p:sp>
      <p:sp>
        <p:nvSpPr>
          <p:cNvPr id="7" name="TextBox 6"/>
          <p:cNvSpPr txBox="1"/>
          <p:nvPr/>
        </p:nvSpPr>
        <p:spPr>
          <a:xfrm>
            <a:off x="7315200" y="1828800"/>
            <a:ext cx="870879" cy="369332"/>
          </a:xfrm>
          <a:prstGeom prst="rect">
            <a:avLst/>
          </a:prstGeom>
          <a:noFill/>
        </p:spPr>
        <p:txBody>
          <a:bodyPr wrap="none" rtlCol="0">
            <a:spAutoFit/>
          </a:bodyPr>
          <a:lstStyle/>
          <a:p>
            <a:r>
              <a:rPr lang="en-US" dirty="0" smtClean="0"/>
              <a:t>Pkd1-/-</a:t>
            </a:r>
            <a:endParaRPr lang="en-US" dirty="0"/>
          </a:p>
        </p:txBody>
      </p:sp>
      <p:sp>
        <p:nvSpPr>
          <p:cNvPr id="8" name="Slide Number Placeholder 7"/>
          <p:cNvSpPr>
            <a:spLocks noGrp="1"/>
          </p:cNvSpPr>
          <p:nvPr>
            <p:ph type="sldNum" sz="quarter" idx="12"/>
          </p:nvPr>
        </p:nvSpPr>
        <p:spPr/>
        <p:txBody>
          <a:bodyPr/>
          <a:lstStyle/>
          <a:p>
            <a:fld id="{F4413DD8-BDE4-4DFC-9B96-C42DA6DD2CB9}" type="slidenum">
              <a:rPr lang="en-US" smtClean="0"/>
              <a:pPr/>
              <a:t>11</a:t>
            </a:fld>
            <a:endParaRPr lang="en-US"/>
          </a:p>
        </p:txBody>
      </p:sp>
      <p:sp>
        <p:nvSpPr>
          <p:cNvPr id="3" name="TextBox 2"/>
          <p:cNvSpPr txBox="1"/>
          <p:nvPr/>
        </p:nvSpPr>
        <p:spPr>
          <a:xfrm>
            <a:off x="6629400" y="4964668"/>
            <a:ext cx="1752600" cy="369332"/>
          </a:xfrm>
          <a:prstGeom prst="rect">
            <a:avLst/>
          </a:prstGeom>
          <a:noFill/>
        </p:spPr>
        <p:txBody>
          <a:bodyPr wrap="square" rtlCol="0">
            <a:spAutoFit/>
          </a:bodyPr>
          <a:lstStyle/>
          <a:p>
            <a:r>
              <a:rPr lang="en-US" dirty="0" smtClean="0"/>
              <a:t>E16.5</a:t>
            </a:r>
            <a:endParaRPr lang="en-US" sz="1800" kern="1200" dirty="0">
              <a:solidFill>
                <a:schemeClr val="tx1"/>
              </a:solidFill>
              <a:latin typeface="+mn-lt"/>
              <a:ea typeface="+mn-ea"/>
              <a:cs typeface="+mn-cs"/>
            </a:endParaRPr>
          </a:p>
        </p:txBody>
      </p:sp>
      <p:sp>
        <p:nvSpPr>
          <p:cNvPr id="4" name="TextBox 3"/>
          <p:cNvSpPr txBox="1"/>
          <p:nvPr/>
        </p:nvSpPr>
        <p:spPr>
          <a:xfrm>
            <a:off x="6934200" y="6019800"/>
            <a:ext cx="1981200" cy="261610"/>
          </a:xfrm>
          <a:prstGeom prst="rect">
            <a:avLst/>
          </a:prstGeom>
          <a:noFill/>
        </p:spPr>
        <p:txBody>
          <a:bodyPr wrap="square" rtlCol="0">
            <a:spAutoFit/>
          </a:bodyPr>
          <a:lstStyle/>
          <a:p>
            <a:r>
              <a:rPr lang="en-US" sz="1100" kern="1200" dirty="0" smtClean="0">
                <a:solidFill>
                  <a:schemeClr val="tx1"/>
                </a:solidFill>
              </a:rPr>
              <a:t>Nie X, Arend L. </a:t>
            </a:r>
            <a:r>
              <a:rPr lang="en-US" sz="1100" dirty="0" err="1"/>
              <a:t>M</a:t>
            </a:r>
            <a:r>
              <a:rPr lang="en-US" sz="1100" kern="1200" dirty="0" err="1" smtClean="0">
                <a:solidFill>
                  <a:schemeClr val="tx1"/>
                </a:solidFill>
              </a:rPr>
              <a:t>ech</a:t>
            </a:r>
            <a:r>
              <a:rPr lang="en-US" sz="1100" kern="1200" dirty="0" smtClean="0">
                <a:solidFill>
                  <a:schemeClr val="tx1"/>
                </a:solidFill>
              </a:rPr>
              <a:t> </a:t>
            </a:r>
            <a:r>
              <a:rPr lang="en-US" sz="1100" kern="1200" dirty="0" err="1" smtClean="0">
                <a:solidFill>
                  <a:schemeClr val="tx1"/>
                </a:solidFill>
              </a:rPr>
              <a:t>Dev</a:t>
            </a:r>
            <a:r>
              <a:rPr lang="en-US" sz="1100" kern="1200" dirty="0" smtClean="0">
                <a:solidFill>
                  <a:schemeClr val="tx1"/>
                </a:solidFill>
              </a:rPr>
              <a:t> 2013</a:t>
            </a:r>
            <a:endParaRPr lang="en-US" sz="1100" kern="1200" dirty="0">
              <a:solidFill>
                <a:schemeClr val="tx1"/>
              </a:solidFill>
            </a:endParaRPr>
          </a:p>
        </p:txBody>
      </p:sp>
    </p:spTree>
    <p:extLst>
      <p:ext uri="{BB962C8B-B14F-4D97-AF65-F5344CB8AC3E}">
        <p14:creationId xmlns="" xmlns:p14="http://schemas.microsoft.com/office/powerpoint/2010/main" val="3199644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8382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t>Changes in basement membrane and proliferation rate</a:t>
            </a:r>
            <a:endParaRPr lang="en-US" sz="3600" dirty="0"/>
          </a:p>
        </p:txBody>
      </p:sp>
      <p:sp>
        <p:nvSpPr>
          <p:cNvPr id="3" name="Content Placeholder 2"/>
          <p:cNvSpPr>
            <a:spLocks noGrp="1"/>
          </p:cNvSpPr>
          <p:nvPr>
            <p:ph idx="1"/>
          </p:nvPr>
        </p:nvSpPr>
        <p:spPr>
          <a:xfrm>
            <a:off x="457200" y="1600200"/>
            <a:ext cx="8382000" cy="4876800"/>
          </a:xfrm>
        </p:spPr>
        <p:txBody>
          <a:bodyPr/>
          <a:lstStyle/>
          <a:p>
            <a:endParaRPr lang="en-US" dirty="0"/>
          </a:p>
        </p:txBody>
      </p:sp>
      <p:pic>
        <p:nvPicPr>
          <p:cNvPr id="3074"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508337" y="1752600"/>
            <a:ext cx="4139863"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4786745" y="1981200"/>
            <a:ext cx="3976255" cy="311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F4413DD8-BDE4-4DFC-9B96-C42DA6DD2CB9}" type="slidenum">
              <a:rPr lang="en-US" smtClean="0"/>
              <a:pPr/>
              <a:t>12</a:t>
            </a:fld>
            <a:endParaRPr lang="en-US"/>
          </a:p>
        </p:txBody>
      </p:sp>
      <p:sp>
        <p:nvSpPr>
          <p:cNvPr id="7" name="TextBox 6"/>
          <p:cNvSpPr txBox="1"/>
          <p:nvPr/>
        </p:nvSpPr>
        <p:spPr>
          <a:xfrm>
            <a:off x="6858000" y="6248400"/>
            <a:ext cx="1981200" cy="261610"/>
          </a:xfrm>
          <a:prstGeom prst="rect">
            <a:avLst/>
          </a:prstGeom>
          <a:noFill/>
        </p:spPr>
        <p:txBody>
          <a:bodyPr wrap="square" rtlCol="0">
            <a:spAutoFit/>
          </a:bodyPr>
          <a:lstStyle/>
          <a:p>
            <a:r>
              <a:rPr lang="en-US" sz="1100" kern="1200" dirty="0" smtClean="0">
                <a:solidFill>
                  <a:schemeClr val="tx1"/>
                </a:solidFill>
              </a:rPr>
              <a:t>Nie X, Arend L. </a:t>
            </a:r>
            <a:r>
              <a:rPr lang="en-US" sz="1100" dirty="0" err="1"/>
              <a:t>M</a:t>
            </a:r>
            <a:r>
              <a:rPr lang="en-US" sz="1100" kern="1200" dirty="0" err="1" smtClean="0">
                <a:solidFill>
                  <a:schemeClr val="tx1"/>
                </a:solidFill>
              </a:rPr>
              <a:t>ech</a:t>
            </a:r>
            <a:r>
              <a:rPr lang="en-US" sz="1100" kern="1200" dirty="0" smtClean="0">
                <a:solidFill>
                  <a:schemeClr val="tx1"/>
                </a:solidFill>
              </a:rPr>
              <a:t> </a:t>
            </a:r>
            <a:r>
              <a:rPr lang="en-US" sz="1100" kern="1200" dirty="0" err="1" smtClean="0">
                <a:solidFill>
                  <a:schemeClr val="tx1"/>
                </a:solidFill>
              </a:rPr>
              <a:t>Dev</a:t>
            </a:r>
            <a:r>
              <a:rPr lang="en-US" sz="1100" kern="1200" dirty="0" smtClean="0">
                <a:solidFill>
                  <a:schemeClr val="tx1"/>
                </a:solidFill>
              </a:rPr>
              <a:t> 2013</a:t>
            </a:r>
            <a:endParaRPr lang="en-US" sz="1100" kern="1200" dirty="0">
              <a:solidFill>
                <a:schemeClr val="tx1"/>
              </a:solidFill>
            </a:endParaRPr>
          </a:p>
        </p:txBody>
      </p:sp>
    </p:spTree>
    <p:extLst>
      <p:ext uri="{BB962C8B-B14F-4D97-AF65-F5344CB8AC3E}">
        <p14:creationId xmlns="" xmlns:p14="http://schemas.microsoft.com/office/powerpoint/2010/main" val="3761755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3581400" cy="13255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t>Epididymis defects in </a:t>
            </a:r>
            <a:r>
              <a:rPr lang="en-US" sz="3600" i="1" dirty="0" smtClean="0"/>
              <a:t>Pkd1</a:t>
            </a:r>
            <a:r>
              <a:rPr lang="en-US" sz="3600" i="1" baseline="30000" dirty="0" smtClean="0"/>
              <a:t>-</a:t>
            </a:r>
            <a:r>
              <a:rPr lang="en-US" sz="3600" i="1" baseline="30000" dirty="0"/>
              <a:t>/-</a:t>
            </a:r>
            <a:r>
              <a:rPr lang="en-US" sz="3600" baseline="30000" dirty="0"/>
              <a:t> </a:t>
            </a:r>
            <a:r>
              <a:rPr lang="en-US" sz="3600" dirty="0"/>
              <a:t>mice</a:t>
            </a:r>
          </a:p>
        </p:txBody>
      </p:sp>
      <p:sp>
        <p:nvSpPr>
          <p:cNvPr id="3" name="Content Placeholder 2"/>
          <p:cNvSpPr>
            <a:spLocks noGrp="1"/>
          </p:cNvSpPr>
          <p:nvPr>
            <p:ph idx="1"/>
          </p:nvPr>
        </p:nvSpPr>
        <p:spPr>
          <a:xfrm>
            <a:off x="457200" y="1993577"/>
            <a:ext cx="3590925" cy="4648200"/>
          </a:xfrm>
        </p:spPr>
        <p:style>
          <a:lnRef idx="2">
            <a:schemeClr val="accent2"/>
          </a:lnRef>
          <a:fillRef idx="1">
            <a:schemeClr val="lt1"/>
          </a:fillRef>
          <a:effectRef idx="0">
            <a:schemeClr val="accent2"/>
          </a:effectRef>
          <a:fontRef idx="minor">
            <a:schemeClr val="dk1"/>
          </a:fontRef>
        </p:style>
        <p:txBody>
          <a:bodyPr/>
          <a:lstStyle/>
          <a:p>
            <a:r>
              <a:rPr lang="en-US" dirty="0" smtClean="0"/>
              <a:t>Lack of coiling</a:t>
            </a:r>
          </a:p>
          <a:p>
            <a:pPr marL="0" indent="0">
              <a:buNone/>
            </a:pPr>
            <a:endParaRPr lang="en-US" dirty="0" smtClean="0"/>
          </a:p>
          <a:p>
            <a:r>
              <a:rPr lang="en-US" dirty="0" smtClean="0"/>
              <a:t>Reduced proliferation</a:t>
            </a:r>
          </a:p>
          <a:p>
            <a:endParaRPr lang="en-US" dirty="0"/>
          </a:p>
          <a:p>
            <a:r>
              <a:rPr lang="en-US" dirty="0" smtClean="0"/>
              <a:t>Lack of hormone responsiveness</a:t>
            </a:r>
            <a:endParaRPr lang="en-US" dirty="0"/>
          </a:p>
        </p:txBody>
      </p:sp>
      <p:pic>
        <p:nvPicPr>
          <p:cNvPr id="6146"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4181475" y="249872"/>
            <a:ext cx="4698517" cy="63919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F4413DD8-BDE4-4DFC-9B96-C42DA6DD2CB9}" type="slidenum">
              <a:rPr lang="en-US" smtClean="0"/>
              <a:pPr/>
              <a:t>13</a:t>
            </a:fld>
            <a:endParaRPr lang="en-US"/>
          </a:p>
        </p:txBody>
      </p:sp>
    </p:spTree>
    <p:extLst>
      <p:ext uri="{BB962C8B-B14F-4D97-AF65-F5344CB8AC3E}">
        <p14:creationId xmlns="" xmlns:p14="http://schemas.microsoft.com/office/powerpoint/2010/main" val="1579315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239000" cy="805568"/>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t>Decreased </a:t>
            </a:r>
            <a:r>
              <a:rPr lang="en-US" sz="3600" dirty="0" err="1" smtClean="0"/>
              <a:t>Tgf</a:t>
            </a:r>
            <a:r>
              <a:rPr lang="en-US" sz="3600" dirty="0" smtClean="0"/>
              <a:t>-</a:t>
            </a:r>
            <a:r>
              <a:rPr lang="en-US" sz="3200" dirty="0" smtClean="0">
                <a:latin typeface="Symbol" pitchFamily="18" charset="2"/>
              </a:rPr>
              <a:t>b</a:t>
            </a:r>
            <a:r>
              <a:rPr lang="en-US" sz="3600" dirty="0" smtClean="0"/>
              <a:t> signaling</a:t>
            </a:r>
            <a:endParaRPr lang="en-US" sz="3600" dirty="0"/>
          </a:p>
        </p:txBody>
      </p:sp>
      <p:pic>
        <p:nvPicPr>
          <p:cNvPr id="2050"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615456" y="1034168"/>
            <a:ext cx="7614144" cy="54374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F4413DD8-BDE4-4DFC-9B96-C42DA6DD2CB9}" type="slidenum">
              <a:rPr lang="en-US" smtClean="0"/>
              <a:pPr/>
              <a:t>14</a:t>
            </a:fld>
            <a:endParaRPr lang="en-US"/>
          </a:p>
        </p:txBody>
      </p:sp>
    </p:spTree>
    <p:extLst>
      <p:ext uri="{BB962C8B-B14F-4D97-AF65-F5344CB8AC3E}">
        <p14:creationId xmlns="" xmlns:p14="http://schemas.microsoft.com/office/powerpoint/2010/main" val="1501746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903" y="457200"/>
            <a:ext cx="8567913" cy="762000"/>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t>Decreased Bmp signaling</a:t>
            </a:r>
            <a:endParaRPr lang="en-US" sz="3600" dirty="0"/>
          </a:p>
        </p:txBody>
      </p:sp>
      <p:sp>
        <p:nvSpPr>
          <p:cNvPr id="3" name="Content Placeholder 2"/>
          <p:cNvSpPr>
            <a:spLocks noGrp="1"/>
          </p:cNvSpPr>
          <p:nvPr>
            <p:ph idx="1"/>
          </p:nvPr>
        </p:nvSpPr>
        <p:spPr>
          <a:xfrm>
            <a:off x="534776" y="6510053"/>
            <a:ext cx="7772400" cy="332707"/>
          </a:xfrm>
        </p:spPr>
        <p:txBody>
          <a:bodyPr>
            <a:normAutofit fontScale="55000" lnSpcReduction="20000"/>
          </a:bodyPr>
          <a:lstStyle/>
          <a:p>
            <a:endParaRPr lang="en-US" dirty="0"/>
          </a:p>
        </p:txBody>
      </p:sp>
      <p:pic>
        <p:nvPicPr>
          <p:cNvPr id="9218"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243903" y="1447800"/>
            <a:ext cx="4177073" cy="358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4648200" y="1630680"/>
            <a:ext cx="4163616" cy="3429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cstate="screen">
            <a:extLst>
              <a:ext uri="{28A0092B-C50C-407E-A947-70E740481C1C}">
                <a14:useLocalDpi xmlns="" xmlns:a14="http://schemas.microsoft.com/office/drawing/2010/main" val="0"/>
              </a:ext>
            </a:extLst>
          </a:blip>
          <a:srcRect/>
          <a:stretch>
            <a:fillRect/>
          </a:stretch>
        </p:blipFill>
        <p:spPr bwMode="auto">
          <a:xfrm>
            <a:off x="1524000" y="5257800"/>
            <a:ext cx="6918897" cy="1071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F4413DD8-BDE4-4DFC-9B96-C42DA6DD2CB9}" type="slidenum">
              <a:rPr lang="en-US" smtClean="0"/>
              <a:pPr/>
              <a:t>15</a:t>
            </a:fld>
            <a:endParaRPr lang="en-US"/>
          </a:p>
        </p:txBody>
      </p:sp>
    </p:spTree>
    <p:extLst>
      <p:ext uri="{BB962C8B-B14F-4D97-AF65-F5344CB8AC3E}">
        <p14:creationId xmlns="" xmlns:p14="http://schemas.microsoft.com/office/powerpoint/2010/main" val="4277294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style>
          <a:lnRef idx="1">
            <a:schemeClr val="accent1"/>
          </a:lnRef>
          <a:fillRef idx="2">
            <a:schemeClr val="accent1"/>
          </a:fillRef>
          <a:effectRef idx="1">
            <a:schemeClr val="accent1"/>
          </a:effectRef>
          <a:fontRef idx="minor">
            <a:schemeClr val="dk1"/>
          </a:fontRef>
        </p:style>
        <p:txBody>
          <a:bodyPr>
            <a:normAutofit/>
          </a:bodyPr>
          <a:lstStyle/>
          <a:p>
            <a:r>
              <a:rPr lang="en-US" sz="4800" dirty="0" smtClean="0"/>
              <a:t>Summary 1</a:t>
            </a:r>
            <a:endParaRPr lang="en-US" sz="4800" dirty="0"/>
          </a:p>
        </p:txBody>
      </p:sp>
      <p:sp>
        <p:nvSpPr>
          <p:cNvPr id="3" name="Content Placeholder 2"/>
          <p:cNvSpPr>
            <a:spLocks noGrp="1"/>
          </p:cNvSpPr>
          <p:nvPr>
            <p:ph idx="1"/>
          </p:nvPr>
        </p:nvSpPr>
        <p:spPr>
          <a:xfrm>
            <a:off x="533400" y="1524000"/>
            <a:ext cx="8153400" cy="5105400"/>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dirty="0" smtClean="0"/>
              <a:t>PC-1 deficient mice showed reproductive system defects in males, including: </a:t>
            </a:r>
          </a:p>
          <a:p>
            <a:r>
              <a:rPr lang="en-US" dirty="0" smtClean="0"/>
              <a:t>Efferent duct dilation</a:t>
            </a:r>
          </a:p>
          <a:p>
            <a:r>
              <a:rPr lang="en-US" dirty="0" smtClean="0"/>
              <a:t>Coiling defect and dilation of epididymis</a:t>
            </a:r>
          </a:p>
          <a:p>
            <a:r>
              <a:rPr lang="en-US" dirty="0" smtClean="0"/>
              <a:t>Phenotypic change of epithelium: columnar cells to highly proliferating flattened cells</a:t>
            </a:r>
          </a:p>
          <a:p>
            <a:r>
              <a:rPr lang="en-US" dirty="0" smtClean="0"/>
              <a:t>Abnormal </a:t>
            </a:r>
            <a:r>
              <a:rPr lang="en-US" dirty="0" err="1" smtClean="0"/>
              <a:t>Tgf</a:t>
            </a:r>
            <a:r>
              <a:rPr lang="en-US" dirty="0" smtClean="0"/>
              <a:t>-</a:t>
            </a:r>
            <a:r>
              <a:rPr lang="en-US" sz="2800" dirty="0" smtClean="0">
                <a:latin typeface="Symbol" pitchFamily="18" charset="2"/>
              </a:rPr>
              <a:t>b</a:t>
            </a:r>
            <a:r>
              <a:rPr lang="en-US" dirty="0" smtClean="0"/>
              <a:t>/Bmp signaling </a:t>
            </a:r>
          </a:p>
          <a:p>
            <a:r>
              <a:rPr lang="en-US" dirty="0" smtClean="0"/>
              <a:t>Pkd2 knockout mice show similar features, but also show atypical testicular cords</a:t>
            </a:r>
            <a:endParaRPr lang="en-US" dirty="0"/>
          </a:p>
        </p:txBody>
      </p:sp>
      <p:sp>
        <p:nvSpPr>
          <p:cNvPr id="4" name="Slide Number Placeholder 3"/>
          <p:cNvSpPr>
            <a:spLocks noGrp="1"/>
          </p:cNvSpPr>
          <p:nvPr>
            <p:ph type="sldNum" sz="quarter" idx="12"/>
          </p:nvPr>
        </p:nvSpPr>
        <p:spPr/>
        <p:txBody>
          <a:bodyPr/>
          <a:lstStyle/>
          <a:p>
            <a:fld id="{F4413DD8-BDE4-4DFC-9B96-C42DA6DD2CB9}" type="slidenum">
              <a:rPr lang="en-US" smtClean="0"/>
              <a:pPr/>
              <a:t>16</a:t>
            </a:fld>
            <a:endParaRPr lang="en-US"/>
          </a:p>
        </p:txBody>
      </p:sp>
    </p:spTree>
    <p:extLst>
      <p:ext uri="{BB962C8B-B14F-4D97-AF65-F5344CB8AC3E}">
        <p14:creationId xmlns="" xmlns:p14="http://schemas.microsoft.com/office/powerpoint/2010/main" val="1598421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731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New insights from genetic engineered mouse models</a:t>
            </a:r>
            <a:endParaRPr lang="en-US" dirty="0"/>
          </a:p>
        </p:txBody>
      </p:sp>
      <p:sp>
        <p:nvSpPr>
          <p:cNvPr id="3" name="Content Placeholder 2"/>
          <p:cNvSpPr>
            <a:spLocks noGrp="1"/>
          </p:cNvSpPr>
          <p:nvPr>
            <p:ph idx="1"/>
          </p:nvPr>
        </p:nvSpPr>
        <p:spPr>
          <a:xfrm>
            <a:off x="457200" y="1676400"/>
            <a:ext cx="8382000" cy="4724400"/>
          </a:xfrm>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r>
              <a:rPr lang="en-US" dirty="0" smtClean="0"/>
              <a:t>Conditional </a:t>
            </a:r>
            <a:r>
              <a:rPr lang="en-US" dirty="0"/>
              <a:t>inactivation of ADPKD genes in </a:t>
            </a:r>
            <a:r>
              <a:rPr lang="en-US" dirty="0" smtClean="0"/>
              <a:t>adulthood or late postnatal development only leads </a:t>
            </a:r>
            <a:r>
              <a:rPr lang="en-US" dirty="0"/>
              <a:t>to focal cyst formation in mice, failing to model human </a:t>
            </a:r>
            <a:r>
              <a:rPr lang="en-US" dirty="0" smtClean="0"/>
              <a:t>ADPKD</a:t>
            </a:r>
          </a:p>
          <a:p>
            <a:pPr marL="0" indent="0">
              <a:buNone/>
            </a:pPr>
            <a:endParaRPr lang="en-US" dirty="0" smtClean="0"/>
          </a:p>
          <a:p>
            <a:r>
              <a:rPr lang="en-US" dirty="0" smtClean="0"/>
              <a:t>Cilium ablation or disrupting </a:t>
            </a:r>
            <a:r>
              <a:rPr lang="en-US" dirty="0"/>
              <a:t>cilium-dependent calcium inflow, which is regulated by PC-1and PC-2, does not elicit cyst formation in both mice and </a:t>
            </a:r>
            <a:r>
              <a:rPr lang="en-US" dirty="0" err="1" smtClean="0"/>
              <a:t>zebrafish</a:t>
            </a:r>
            <a:r>
              <a:rPr lang="en-US" dirty="0" smtClean="0"/>
              <a:t>, challenging the “cilium </a:t>
            </a:r>
            <a:r>
              <a:rPr lang="en-US" dirty="0" err="1" smtClean="0"/>
              <a:t>polycystin</a:t>
            </a:r>
            <a:r>
              <a:rPr lang="en-US" dirty="0" smtClean="0"/>
              <a:t> theory”</a:t>
            </a:r>
          </a:p>
          <a:p>
            <a:pPr marL="0" indent="0">
              <a:buNone/>
            </a:pPr>
            <a:endParaRPr lang="en-US" dirty="0"/>
          </a:p>
          <a:p>
            <a:r>
              <a:rPr lang="en-US" dirty="0" smtClean="0"/>
              <a:t>Other mechanisms likely </a:t>
            </a:r>
            <a:r>
              <a:rPr lang="en-US" dirty="0"/>
              <a:t>contribute to cystogenesis</a:t>
            </a:r>
          </a:p>
          <a:p>
            <a:endParaRPr lang="en-US" dirty="0"/>
          </a:p>
        </p:txBody>
      </p:sp>
      <p:sp>
        <p:nvSpPr>
          <p:cNvPr id="4" name="Slide Number Placeholder 3"/>
          <p:cNvSpPr>
            <a:spLocks noGrp="1"/>
          </p:cNvSpPr>
          <p:nvPr>
            <p:ph type="sldNum" sz="quarter" idx="12"/>
          </p:nvPr>
        </p:nvSpPr>
        <p:spPr/>
        <p:txBody>
          <a:bodyPr/>
          <a:lstStyle/>
          <a:p>
            <a:fld id="{F4413DD8-BDE4-4DFC-9B96-C42DA6DD2CB9}" type="slidenum">
              <a:rPr lang="en-US" smtClean="0"/>
              <a:pPr/>
              <a:t>17</a:t>
            </a:fld>
            <a:endParaRPr lang="en-US"/>
          </a:p>
        </p:txBody>
      </p:sp>
    </p:spTree>
    <p:extLst>
      <p:ext uri="{BB962C8B-B14F-4D97-AF65-F5344CB8AC3E}">
        <p14:creationId xmlns="" xmlns:p14="http://schemas.microsoft.com/office/powerpoint/2010/main" val="1491946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Stromal compartment in ADPKD</a:t>
            </a:r>
            <a:endParaRPr lang="en-US" dirty="0"/>
          </a:p>
        </p:txBody>
      </p:sp>
      <p:sp>
        <p:nvSpPr>
          <p:cNvPr id="3" name="Content Placeholder 2"/>
          <p:cNvSpPr>
            <a:spLocks noGrp="1"/>
          </p:cNvSpPr>
          <p:nvPr>
            <p:ph idx="1"/>
          </p:nvPr>
        </p:nvSpPr>
        <p:spPr>
          <a:xfrm>
            <a:off x="533400" y="1676400"/>
            <a:ext cx="8153400" cy="4953000"/>
          </a:xfrm>
        </p:spPr>
        <p:style>
          <a:lnRef idx="2">
            <a:schemeClr val="accent1"/>
          </a:lnRef>
          <a:fillRef idx="1">
            <a:schemeClr val="lt1"/>
          </a:fillRef>
          <a:effectRef idx="0">
            <a:schemeClr val="accent1"/>
          </a:effectRef>
          <a:fontRef idx="minor">
            <a:schemeClr val="dk1"/>
          </a:fontRef>
        </p:style>
        <p:txBody>
          <a:bodyPr>
            <a:normAutofit/>
          </a:bodyPr>
          <a:lstStyle/>
          <a:p>
            <a:r>
              <a:rPr lang="en-US" dirty="0" smtClean="0"/>
              <a:t>Stromal compartment defects are common in ADPKD patients </a:t>
            </a:r>
          </a:p>
          <a:p>
            <a:pPr marL="0" indent="0">
              <a:buNone/>
            </a:pPr>
            <a:r>
              <a:rPr lang="en-US" sz="2800" dirty="0" smtClean="0"/>
              <a:t>     -Apoptosis </a:t>
            </a:r>
          </a:p>
          <a:p>
            <a:pPr marL="400050" lvl="1" indent="0">
              <a:buNone/>
            </a:pPr>
            <a:r>
              <a:rPr lang="en-US" dirty="0" smtClean="0"/>
              <a:t>-ECM changes, fibrosis, basement membrane thickness</a:t>
            </a:r>
            <a:endParaRPr lang="en-US" dirty="0"/>
          </a:p>
          <a:p>
            <a:pPr marL="0" indent="0"/>
            <a:r>
              <a:rPr lang="en-US" i="1" dirty="0" smtClean="0"/>
              <a:t>  Pkd1</a:t>
            </a:r>
            <a:r>
              <a:rPr lang="en-US" dirty="0" smtClean="0"/>
              <a:t> is expressed in undifferentiated</a:t>
            </a:r>
          </a:p>
          <a:p>
            <a:pPr marL="0" indent="0">
              <a:buNone/>
            </a:pPr>
            <a:r>
              <a:rPr lang="en-US" dirty="0" smtClean="0"/>
              <a:t>   mesenchyme during embryogenesis</a:t>
            </a:r>
          </a:p>
          <a:p>
            <a:r>
              <a:rPr lang="en-US" dirty="0" smtClean="0"/>
              <a:t>Little is </a:t>
            </a:r>
            <a:r>
              <a:rPr lang="en-US" dirty="0"/>
              <a:t>known </a:t>
            </a:r>
            <a:r>
              <a:rPr lang="en-US" dirty="0" smtClean="0"/>
              <a:t>is about functional </a:t>
            </a:r>
            <a:r>
              <a:rPr lang="en-US" dirty="0"/>
              <a:t>roles of ADPKD genes in renal stromal compartment</a:t>
            </a:r>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F4413DD8-BDE4-4DFC-9B96-C42DA6DD2CB9}" type="slidenum">
              <a:rPr lang="en-US" smtClean="0"/>
              <a:pPr/>
              <a:t>18</a:t>
            </a:fld>
            <a:endParaRPr lang="en-US"/>
          </a:p>
        </p:txBody>
      </p:sp>
    </p:spTree>
    <p:extLst>
      <p:ext uri="{BB962C8B-B14F-4D97-AF65-F5344CB8AC3E}">
        <p14:creationId xmlns="" xmlns:p14="http://schemas.microsoft.com/office/powerpoint/2010/main" val="2517787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610600" cy="5943600"/>
          </a:xfrm>
        </p:spPr>
        <p:style>
          <a:lnRef idx="1">
            <a:schemeClr val="accent1"/>
          </a:lnRef>
          <a:fillRef idx="3">
            <a:schemeClr val="accent1"/>
          </a:fillRef>
          <a:effectRef idx="2">
            <a:schemeClr val="accent1"/>
          </a:effectRef>
          <a:fontRef idx="minor">
            <a:schemeClr val="lt1"/>
          </a:fontRef>
        </p:style>
        <p:txBody>
          <a:bodyPr>
            <a:normAutofit/>
          </a:bodyPr>
          <a:lstStyle/>
          <a:p>
            <a:r>
              <a:rPr lang="en-US" dirty="0" smtClean="0"/>
              <a:t>Does disruption of PKD genes in the  stromal compartment initiate cystogenesis? </a:t>
            </a:r>
            <a:endParaRPr lang="en-US" dirty="0"/>
          </a:p>
        </p:txBody>
      </p:sp>
      <p:sp>
        <p:nvSpPr>
          <p:cNvPr id="4" name="Content Placeholder 3"/>
          <p:cNvSpPr>
            <a:spLocks noGrp="1"/>
          </p:cNvSpPr>
          <p:nvPr>
            <p:ph idx="1"/>
          </p:nvPr>
        </p:nvSpPr>
        <p:spPr>
          <a:xfrm flipV="1">
            <a:off x="762000" y="7954963"/>
            <a:ext cx="7848600" cy="274637"/>
          </a:xfrm>
        </p:spPr>
        <p:txBody>
          <a:bodyPr>
            <a:normAutofit fontScale="47500" lnSpcReduction="20000"/>
          </a:bodyPr>
          <a:lstStyle/>
          <a:p>
            <a:pPr marL="0" indent="0">
              <a:buNone/>
            </a:pPr>
            <a:r>
              <a:rPr lang="en-US" dirty="0" smtClean="0"/>
              <a:t> </a:t>
            </a:r>
            <a:endParaRPr lang="en-US" dirty="0"/>
          </a:p>
        </p:txBody>
      </p:sp>
      <p:sp>
        <p:nvSpPr>
          <p:cNvPr id="5" name="Slide Number Placeholder 4"/>
          <p:cNvSpPr>
            <a:spLocks noGrp="1"/>
          </p:cNvSpPr>
          <p:nvPr>
            <p:ph type="sldNum" sz="quarter" idx="12"/>
          </p:nvPr>
        </p:nvSpPr>
        <p:spPr/>
        <p:txBody>
          <a:bodyPr/>
          <a:lstStyle/>
          <a:p>
            <a:fld id="{F4413DD8-BDE4-4DFC-9B96-C42DA6DD2CB9}" type="slidenum">
              <a:rPr lang="en-US" smtClean="0"/>
              <a:pPr/>
              <a:t>19</a:t>
            </a:fld>
            <a:endParaRPr lang="en-US"/>
          </a:p>
        </p:txBody>
      </p:sp>
    </p:spTree>
    <p:extLst>
      <p:ext uri="{BB962C8B-B14F-4D97-AF65-F5344CB8AC3E}">
        <p14:creationId xmlns="" xmlns:p14="http://schemas.microsoft.com/office/powerpoint/2010/main" val="2331642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45880" cy="11430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t>Some facts about Autosomal Dominant Polycystic Kidney Disease (ADPKD)</a:t>
            </a:r>
            <a:endParaRPr lang="en-US" sz="3600" dirty="0"/>
          </a:p>
        </p:txBody>
      </p:sp>
      <p:sp>
        <p:nvSpPr>
          <p:cNvPr id="3" name="Content Placeholder 2"/>
          <p:cNvSpPr>
            <a:spLocks noGrp="1"/>
          </p:cNvSpPr>
          <p:nvPr>
            <p:ph idx="1"/>
          </p:nvPr>
        </p:nvSpPr>
        <p:spPr>
          <a:xfrm>
            <a:off x="152400" y="1447800"/>
            <a:ext cx="5715000" cy="5181600"/>
          </a:xfrm>
        </p:spPr>
        <p:style>
          <a:lnRef idx="2">
            <a:schemeClr val="accent2"/>
          </a:lnRef>
          <a:fillRef idx="1">
            <a:schemeClr val="lt1"/>
          </a:fillRef>
          <a:effectRef idx="0">
            <a:schemeClr val="accent2"/>
          </a:effectRef>
          <a:fontRef idx="minor">
            <a:schemeClr val="dk1"/>
          </a:fontRef>
        </p:style>
        <p:txBody>
          <a:bodyPr>
            <a:noAutofit/>
          </a:bodyPr>
          <a:lstStyle/>
          <a:p>
            <a:r>
              <a:rPr lang="en-US" sz="2300" dirty="0" smtClean="0"/>
              <a:t>Epidemiology: Incidence of 1:500 to 1:1000 live births, affecting all ethnicities</a:t>
            </a:r>
          </a:p>
          <a:p>
            <a:r>
              <a:rPr lang="en-US" sz="2300" dirty="0" smtClean="0"/>
              <a:t>Etiology</a:t>
            </a:r>
            <a:r>
              <a:rPr lang="en-US" sz="2300" i="1" dirty="0" smtClean="0"/>
              <a:t>: Pkd1</a:t>
            </a:r>
            <a:r>
              <a:rPr lang="en-US" sz="2300" dirty="0" smtClean="0"/>
              <a:t> </a:t>
            </a:r>
            <a:r>
              <a:rPr lang="en-US" sz="2300" dirty="0"/>
              <a:t>mutations account for over 85% of ADPKD cases, </a:t>
            </a:r>
            <a:r>
              <a:rPr lang="en-US" sz="2300" i="1" dirty="0"/>
              <a:t>Pkd2</a:t>
            </a:r>
            <a:r>
              <a:rPr lang="en-US" sz="2300" dirty="0"/>
              <a:t> mutations account for </a:t>
            </a:r>
            <a:r>
              <a:rPr lang="en-US" sz="2300" dirty="0" smtClean="0"/>
              <a:t>approximately 15</a:t>
            </a:r>
            <a:r>
              <a:rPr lang="en-US" sz="2300" dirty="0"/>
              <a:t>% </a:t>
            </a:r>
            <a:r>
              <a:rPr lang="en-US" sz="2300" dirty="0" smtClean="0"/>
              <a:t>of ADPKD</a:t>
            </a:r>
            <a:r>
              <a:rPr lang="en-US" sz="2300" dirty="0"/>
              <a:t>. </a:t>
            </a:r>
            <a:endParaRPr lang="en-US" sz="2300" dirty="0" smtClean="0"/>
          </a:p>
          <a:p>
            <a:r>
              <a:rPr lang="en-US" sz="2300" dirty="0" smtClean="0"/>
              <a:t>Clinical signs: Progressive development of cysts, enlargement of kidneys and progressive loss of renal function</a:t>
            </a:r>
          </a:p>
          <a:p>
            <a:r>
              <a:rPr lang="en-US" sz="2300" dirty="0" smtClean="0"/>
              <a:t>Over half of the cases proceed to end stage renal disease by fifth to sixth decades</a:t>
            </a:r>
          </a:p>
          <a:p>
            <a:r>
              <a:rPr lang="en-US" sz="2300" dirty="0" smtClean="0"/>
              <a:t>Treatment: dialysis and kidney transplantation</a:t>
            </a:r>
          </a:p>
          <a:p>
            <a:r>
              <a:rPr lang="en-US" sz="2300" dirty="0" smtClean="0"/>
              <a:t>Infertility </a:t>
            </a:r>
            <a:r>
              <a:rPr lang="en-US" sz="2300" dirty="0"/>
              <a:t>can be a problem</a:t>
            </a:r>
          </a:p>
          <a:p>
            <a:endParaRPr lang="en-US" sz="2300" dirty="0" smtClean="0"/>
          </a:p>
          <a:p>
            <a:pPr marL="0" indent="0">
              <a:buNone/>
            </a:pPr>
            <a:endParaRPr lang="en-US" sz="2300" dirty="0" smtClean="0"/>
          </a:p>
          <a:p>
            <a:pPr marL="0" indent="0">
              <a:buNone/>
            </a:pPr>
            <a:endParaRPr lang="en-US" sz="2400" dirty="0"/>
          </a:p>
        </p:txBody>
      </p:sp>
      <p:pic>
        <p:nvPicPr>
          <p:cNvPr id="4098"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6040899" y="1524001"/>
            <a:ext cx="3057381" cy="2590800"/>
          </a:xfrm>
          <a:prstGeom prst="rect">
            <a:avLst/>
          </a:prstGeom>
          <a:ln/>
        </p:spPr>
        <p:style>
          <a:lnRef idx="2">
            <a:schemeClr val="accent2"/>
          </a:lnRef>
          <a:fillRef idx="1">
            <a:schemeClr val="lt1"/>
          </a:fillRef>
          <a:effectRef idx="0">
            <a:schemeClr val="accent2"/>
          </a:effectRef>
          <a:fontRef idx="minor">
            <a:schemeClr val="dk1"/>
          </a:fontRef>
        </p:style>
      </p:pic>
      <p:pic>
        <p:nvPicPr>
          <p:cNvPr id="1026" name="Picture 2"/>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6021196" y="4267200"/>
            <a:ext cx="3096785" cy="21589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F4413DD8-BDE4-4DFC-9B96-C42DA6DD2CB9}" type="slidenum">
              <a:rPr lang="en-US" smtClean="0"/>
              <a:pPr/>
              <a:t>2</a:t>
            </a:fld>
            <a:endParaRPr lang="en-US"/>
          </a:p>
        </p:txBody>
      </p:sp>
    </p:spTree>
    <p:extLst>
      <p:ext uri="{BB962C8B-B14F-4D97-AF65-F5344CB8AC3E}">
        <p14:creationId xmlns="" xmlns:p14="http://schemas.microsoft.com/office/powerpoint/2010/main" val="1378291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4038600" cy="2133600"/>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The renal stromal cells</a:t>
            </a:r>
            <a:endParaRPr lang="en-US" dirty="0"/>
          </a:p>
        </p:txBody>
      </p:sp>
      <p:sp>
        <p:nvSpPr>
          <p:cNvPr id="3" name="Content Placeholder 2"/>
          <p:cNvSpPr>
            <a:spLocks noGrp="1"/>
          </p:cNvSpPr>
          <p:nvPr>
            <p:ph idx="1"/>
          </p:nvPr>
        </p:nvSpPr>
        <p:spPr>
          <a:xfrm>
            <a:off x="228600" y="2575558"/>
            <a:ext cx="8819743" cy="4267201"/>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en-US" b="1" dirty="0" smtClean="0"/>
              <a:t>Renal cell lineages during development:</a:t>
            </a:r>
          </a:p>
          <a:p>
            <a:pPr>
              <a:buFontTx/>
              <a:buChar char="-"/>
            </a:pPr>
            <a:r>
              <a:rPr lang="en-US" b="1" dirty="0" smtClean="0"/>
              <a:t>Cap mesenchyme-epithelial cells</a:t>
            </a:r>
            <a:r>
              <a:rPr lang="en-US" dirty="0" smtClean="0"/>
              <a:t>: tubules and CDs</a:t>
            </a:r>
          </a:p>
          <a:p>
            <a:pPr>
              <a:buFontTx/>
              <a:buChar char="-"/>
            </a:pPr>
            <a:r>
              <a:rPr lang="en-US" b="1" dirty="0" smtClean="0"/>
              <a:t>Endothelial progenitors(</a:t>
            </a:r>
            <a:r>
              <a:rPr lang="en-US" b="1" dirty="0" err="1" smtClean="0"/>
              <a:t>hemangioblasts</a:t>
            </a:r>
            <a:r>
              <a:rPr lang="en-US" b="1" dirty="0" smtClean="0"/>
              <a:t>)</a:t>
            </a:r>
            <a:r>
              <a:rPr lang="en-US" dirty="0" smtClean="0"/>
              <a:t>: endothelia of renal vasculature </a:t>
            </a:r>
          </a:p>
          <a:p>
            <a:pPr>
              <a:buFontTx/>
              <a:buChar char="-"/>
            </a:pPr>
            <a:r>
              <a:rPr lang="en-US" b="1" dirty="0" smtClean="0"/>
              <a:t>Stromal </a:t>
            </a:r>
            <a:r>
              <a:rPr lang="en-US" b="1" dirty="0"/>
              <a:t>cells and Stromal cell derivatives</a:t>
            </a:r>
            <a:r>
              <a:rPr lang="en-US" dirty="0" smtClean="0"/>
              <a:t>: mesangial cells, interstitial fibroblasts, smooth muscle cells, pericytes</a:t>
            </a:r>
          </a:p>
          <a:p>
            <a:pPr>
              <a:buFontTx/>
              <a:buChar char="-"/>
            </a:pPr>
            <a:r>
              <a:rPr lang="en-US" dirty="0" smtClean="0"/>
              <a:t>glomerular mesangial stalk, interstitium, vascular wall, smooth muscle</a:t>
            </a:r>
            <a:endParaRPr lang="en-US" dirty="0"/>
          </a:p>
        </p:txBody>
      </p:sp>
      <p:pic>
        <p:nvPicPr>
          <p:cNvPr id="2050"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4378097" y="53339"/>
            <a:ext cx="4750663" cy="24536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F4413DD8-BDE4-4DFC-9B96-C42DA6DD2CB9}" type="slidenum">
              <a:rPr lang="en-US" smtClean="0"/>
              <a:pPr/>
              <a:t>20</a:t>
            </a:fld>
            <a:endParaRPr lang="en-US"/>
          </a:p>
        </p:txBody>
      </p:sp>
    </p:spTree>
    <p:extLst>
      <p:ext uri="{BB962C8B-B14F-4D97-AF65-F5344CB8AC3E}">
        <p14:creationId xmlns="" xmlns:p14="http://schemas.microsoft.com/office/powerpoint/2010/main" val="3812040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Stromal cell-specific deletion of </a:t>
            </a:r>
            <a:r>
              <a:rPr lang="en-US" i="1" dirty="0" smtClean="0"/>
              <a:t>Pkd1</a:t>
            </a:r>
            <a:endParaRPr lang="en-US" i="1" dirty="0"/>
          </a:p>
        </p:txBody>
      </p:sp>
      <p:sp>
        <p:nvSpPr>
          <p:cNvPr id="3" name="Content Placeholder 2"/>
          <p:cNvSpPr>
            <a:spLocks noGrp="1"/>
          </p:cNvSpPr>
          <p:nvPr>
            <p:ph idx="1"/>
          </p:nvPr>
        </p:nvSpPr>
        <p:spPr>
          <a:xfrm>
            <a:off x="457200" y="2514600"/>
            <a:ext cx="8229600" cy="3611563"/>
          </a:xfrm>
        </p:spPr>
        <p:style>
          <a:lnRef idx="2">
            <a:schemeClr val="accent1"/>
          </a:lnRef>
          <a:fillRef idx="1">
            <a:schemeClr val="lt1"/>
          </a:fillRef>
          <a:effectRef idx="0">
            <a:schemeClr val="accent1"/>
          </a:effectRef>
          <a:fontRef idx="minor">
            <a:schemeClr val="dk1"/>
          </a:fontRef>
        </p:style>
        <p:txBody>
          <a:bodyPr/>
          <a:lstStyle/>
          <a:p>
            <a:r>
              <a:rPr lang="en-US" dirty="0" smtClean="0"/>
              <a:t>Using</a:t>
            </a:r>
            <a:r>
              <a:rPr lang="en-US" i="1" dirty="0" smtClean="0"/>
              <a:t> Foxd1</a:t>
            </a:r>
            <a:r>
              <a:rPr lang="en-US" i="1" baseline="30000" dirty="0" smtClean="0"/>
              <a:t>CreEgfp</a:t>
            </a:r>
            <a:r>
              <a:rPr lang="en-US" i="1" baseline="30000" dirty="0"/>
              <a:t>/+ </a:t>
            </a:r>
            <a:r>
              <a:rPr lang="en-US" dirty="0"/>
              <a:t>mice </a:t>
            </a:r>
            <a:r>
              <a:rPr lang="en-US" dirty="0" smtClean="0"/>
              <a:t>to delete ADPKD genes from stromal cell derivatives</a:t>
            </a:r>
          </a:p>
          <a:p>
            <a:pPr marL="0" indent="0">
              <a:buNone/>
            </a:pPr>
            <a:endParaRPr lang="en-US" dirty="0" smtClean="0"/>
          </a:p>
          <a:p>
            <a:r>
              <a:rPr lang="en-US" i="1" dirty="0" smtClean="0"/>
              <a:t>Foxd1</a:t>
            </a:r>
            <a:r>
              <a:rPr lang="en-US" dirty="0"/>
              <a:t>: </a:t>
            </a:r>
            <a:r>
              <a:rPr lang="en-US" dirty="0" smtClean="0"/>
              <a:t>a </a:t>
            </a:r>
            <a:r>
              <a:rPr lang="en-US" dirty="0"/>
              <a:t>transcription factor regulating stromal cell development in the kidney (non-epithelial cells)</a:t>
            </a:r>
          </a:p>
          <a:p>
            <a:endParaRPr lang="en-US" dirty="0"/>
          </a:p>
        </p:txBody>
      </p:sp>
      <p:sp>
        <p:nvSpPr>
          <p:cNvPr id="4" name="Slide Number Placeholder 3"/>
          <p:cNvSpPr>
            <a:spLocks noGrp="1"/>
          </p:cNvSpPr>
          <p:nvPr>
            <p:ph type="sldNum" sz="quarter" idx="12"/>
          </p:nvPr>
        </p:nvSpPr>
        <p:spPr/>
        <p:txBody>
          <a:bodyPr/>
          <a:lstStyle/>
          <a:p>
            <a:fld id="{F4413DD8-BDE4-4DFC-9B96-C42DA6DD2CB9}" type="slidenum">
              <a:rPr lang="en-US" smtClean="0"/>
              <a:pPr/>
              <a:t>21</a:t>
            </a:fld>
            <a:endParaRPr lang="en-US"/>
          </a:p>
        </p:txBody>
      </p:sp>
    </p:spTree>
    <p:extLst>
      <p:ext uri="{BB962C8B-B14F-4D97-AF65-F5344CB8AC3E}">
        <p14:creationId xmlns="" xmlns:p14="http://schemas.microsoft.com/office/powerpoint/2010/main" val="3696498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smtClean="0"/>
              <a:t>Experimental Approaches</a:t>
            </a:r>
            <a:endParaRPr lang="en-US"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r>
              <a:rPr lang="en-US" dirty="0">
                <a:solidFill>
                  <a:prstClr val="black"/>
                </a:solidFill>
              </a:rPr>
              <a:t> </a:t>
            </a:r>
            <a:r>
              <a:rPr lang="en-US" b="1" i="1" dirty="0">
                <a:solidFill>
                  <a:prstClr val="black"/>
                </a:solidFill>
                <a:latin typeface="Times New Roman"/>
                <a:ea typeface="Calibri"/>
              </a:rPr>
              <a:t>Foxd1</a:t>
            </a:r>
            <a:r>
              <a:rPr lang="en-US" b="1" i="1" baseline="30000" dirty="0">
                <a:solidFill>
                  <a:prstClr val="black"/>
                </a:solidFill>
                <a:latin typeface="Times New Roman"/>
                <a:ea typeface="Calibri"/>
              </a:rPr>
              <a:t>CreEgfp</a:t>
            </a:r>
            <a:r>
              <a:rPr lang="en-US" b="1" i="1" baseline="30000" dirty="0" smtClean="0">
                <a:solidFill>
                  <a:prstClr val="black"/>
                </a:solidFill>
                <a:latin typeface="Times New Roman"/>
                <a:ea typeface="Calibri"/>
              </a:rPr>
              <a:t>/+</a:t>
            </a:r>
            <a:r>
              <a:rPr lang="en-US" b="1" i="1" dirty="0">
                <a:solidFill>
                  <a:prstClr val="black"/>
                </a:solidFill>
                <a:latin typeface="Times New Roman"/>
                <a:ea typeface="Calibri"/>
              </a:rPr>
              <a:t> </a:t>
            </a:r>
            <a:r>
              <a:rPr lang="en-US" dirty="0" smtClean="0">
                <a:solidFill>
                  <a:prstClr val="black"/>
                </a:solidFill>
                <a:latin typeface="Times New Roman"/>
                <a:ea typeface="Calibri"/>
              </a:rPr>
              <a:t>mice (</a:t>
            </a:r>
            <a:r>
              <a:rPr lang="en-US" dirty="0" smtClean="0">
                <a:solidFill>
                  <a:prstClr val="black"/>
                </a:solidFill>
                <a:ea typeface="Calibri"/>
              </a:rPr>
              <a:t>Jackson Lab</a:t>
            </a:r>
            <a:r>
              <a:rPr lang="en-US" dirty="0" smtClean="0">
                <a:solidFill>
                  <a:prstClr val="black"/>
                </a:solidFill>
                <a:latin typeface="Times New Roman"/>
                <a:ea typeface="Calibri"/>
              </a:rPr>
              <a:t>)</a:t>
            </a:r>
          </a:p>
          <a:p>
            <a:pPr marL="0" indent="0">
              <a:buNone/>
            </a:pPr>
            <a:endParaRPr lang="en-US" dirty="0" smtClean="0">
              <a:solidFill>
                <a:prstClr val="black"/>
              </a:solidFill>
              <a:latin typeface="Times New Roman"/>
              <a:ea typeface="Calibri"/>
            </a:endParaRPr>
          </a:p>
          <a:p>
            <a:r>
              <a:rPr lang="en-US" b="1" i="1" dirty="0" smtClean="0"/>
              <a:t>Pkd1</a:t>
            </a:r>
            <a:r>
              <a:rPr lang="en-US" b="1" i="1" baseline="30000" dirty="0" smtClean="0"/>
              <a:t>LacZ/+ </a:t>
            </a:r>
            <a:r>
              <a:rPr lang="en-US" dirty="0" smtClean="0"/>
              <a:t>mice and </a:t>
            </a:r>
            <a:r>
              <a:rPr lang="en-US" b="1" i="1" dirty="0" smtClean="0"/>
              <a:t>Pkd1</a:t>
            </a:r>
            <a:r>
              <a:rPr lang="en-US" b="1" i="1" baseline="30000" dirty="0" smtClean="0"/>
              <a:t>loxp/</a:t>
            </a:r>
            <a:r>
              <a:rPr lang="en-US" b="1" i="1" baseline="30000" dirty="0" err="1" smtClean="0"/>
              <a:t>loxp</a:t>
            </a:r>
            <a:r>
              <a:rPr lang="en-US" i="1" dirty="0" smtClean="0"/>
              <a:t> </a:t>
            </a:r>
            <a:r>
              <a:rPr lang="en-US" dirty="0" smtClean="0"/>
              <a:t>mice (Hopkins PKD Core)</a:t>
            </a:r>
          </a:p>
          <a:p>
            <a:pPr marL="0" indent="0">
              <a:buNone/>
            </a:pPr>
            <a:endParaRPr lang="en-US" dirty="0" smtClean="0"/>
          </a:p>
          <a:p>
            <a:r>
              <a:rPr lang="en-US" b="1" i="1" dirty="0" smtClean="0">
                <a:solidFill>
                  <a:prstClr val="black"/>
                </a:solidFill>
                <a:latin typeface="Times New Roman"/>
                <a:ea typeface="Calibri"/>
              </a:rPr>
              <a:t>Foxd1</a:t>
            </a:r>
            <a:r>
              <a:rPr lang="en-US" b="1" i="1" baseline="30000" dirty="0" smtClean="0">
                <a:solidFill>
                  <a:prstClr val="black"/>
                </a:solidFill>
                <a:latin typeface="Times New Roman"/>
                <a:ea typeface="Calibri"/>
              </a:rPr>
              <a:t>CreEgfp</a:t>
            </a:r>
            <a:r>
              <a:rPr lang="en-US" b="1" i="1" baseline="30000" dirty="0">
                <a:solidFill>
                  <a:prstClr val="black"/>
                </a:solidFill>
                <a:latin typeface="Times New Roman"/>
                <a:ea typeface="Calibri"/>
              </a:rPr>
              <a:t>/+</a:t>
            </a:r>
            <a:r>
              <a:rPr lang="en-US" b="1" i="1" dirty="0">
                <a:solidFill>
                  <a:prstClr val="black"/>
                </a:solidFill>
                <a:latin typeface="Times New Roman"/>
                <a:ea typeface="Calibri"/>
              </a:rPr>
              <a:t>;Pkd1</a:t>
            </a:r>
            <a:r>
              <a:rPr lang="en-US" b="1" i="1" baseline="30000" dirty="0">
                <a:solidFill>
                  <a:prstClr val="black"/>
                </a:solidFill>
                <a:latin typeface="Times New Roman"/>
                <a:ea typeface="Calibri"/>
              </a:rPr>
              <a:t>LacZ/+</a:t>
            </a:r>
            <a:r>
              <a:rPr lang="en-US" b="1" baseline="30000" dirty="0">
                <a:solidFill>
                  <a:prstClr val="black"/>
                </a:solidFill>
                <a:latin typeface="Times New Roman"/>
                <a:ea typeface="Calibri"/>
              </a:rPr>
              <a:t> </a:t>
            </a:r>
            <a:r>
              <a:rPr lang="en-US" dirty="0">
                <a:solidFill>
                  <a:prstClr val="black"/>
                </a:solidFill>
                <a:latin typeface="Times New Roman"/>
                <a:ea typeface="Calibri"/>
              </a:rPr>
              <a:t> </a:t>
            </a:r>
            <a:r>
              <a:rPr lang="en-US" dirty="0">
                <a:solidFill>
                  <a:prstClr val="black"/>
                </a:solidFill>
                <a:ea typeface="Calibri"/>
              </a:rPr>
              <a:t>double heterozygous mice are fertile and healthy with </a:t>
            </a:r>
            <a:r>
              <a:rPr lang="en-US" dirty="0" smtClean="0">
                <a:solidFill>
                  <a:prstClr val="black"/>
                </a:solidFill>
                <a:ea typeface="Calibri"/>
              </a:rPr>
              <a:t>normal </a:t>
            </a:r>
            <a:r>
              <a:rPr lang="en-US" dirty="0">
                <a:solidFill>
                  <a:prstClr val="black"/>
                </a:solidFill>
                <a:ea typeface="Calibri"/>
              </a:rPr>
              <a:t>life </a:t>
            </a:r>
            <a:r>
              <a:rPr lang="en-US" dirty="0" smtClean="0">
                <a:solidFill>
                  <a:prstClr val="black"/>
                </a:solidFill>
                <a:ea typeface="Calibri"/>
              </a:rPr>
              <a:t>span. Minor </a:t>
            </a:r>
            <a:r>
              <a:rPr lang="en-US" dirty="0">
                <a:solidFill>
                  <a:prstClr val="black"/>
                </a:solidFill>
                <a:ea typeface="Calibri"/>
              </a:rPr>
              <a:t>defects exist in the kidneys, including </a:t>
            </a:r>
            <a:r>
              <a:rPr lang="en-US" dirty="0" smtClean="0">
                <a:solidFill>
                  <a:prstClr val="black"/>
                </a:solidFill>
                <a:ea typeface="Calibri"/>
              </a:rPr>
              <a:t>rare </a:t>
            </a:r>
            <a:r>
              <a:rPr lang="en-US" dirty="0">
                <a:solidFill>
                  <a:prstClr val="black"/>
                </a:solidFill>
                <a:ea typeface="Calibri"/>
              </a:rPr>
              <a:t>cysts, varied tubule dimension</a:t>
            </a:r>
          </a:p>
          <a:p>
            <a:pPr marL="0" indent="0">
              <a:buNone/>
            </a:pPr>
            <a:endParaRPr lang="en-US" dirty="0"/>
          </a:p>
          <a:p>
            <a:r>
              <a:rPr lang="en-US" b="1" i="1" dirty="0" smtClean="0">
                <a:solidFill>
                  <a:srgbClr val="FF0000"/>
                </a:solidFill>
                <a:effectLst/>
                <a:latin typeface="Times New Roman"/>
                <a:ea typeface="Calibri"/>
              </a:rPr>
              <a:t>Foxd1</a:t>
            </a:r>
            <a:r>
              <a:rPr lang="en-US" b="1" i="1" baseline="30000" dirty="0" smtClean="0">
                <a:solidFill>
                  <a:srgbClr val="FF0000"/>
                </a:solidFill>
                <a:effectLst/>
                <a:latin typeface="Times New Roman"/>
                <a:ea typeface="Calibri"/>
              </a:rPr>
              <a:t>CreEgfp/+</a:t>
            </a:r>
            <a:r>
              <a:rPr lang="en-US" b="1" i="1" dirty="0" smtClean="0">
                <a:solidFill>
                  <a:srgbClr val="FF0000"/>
                </a:solidFill>
                <a:effectLst/>
                <a:latin typeface="Times New Roman"/>
                <a:ea typeface="Calibri"/>
              </a:rPr>
              <a:t>;Pkd1</a:t>
            </a:r>
            <a:r>
              <a:rPr lang="en-US" b="1" i="1" baseline="30000" dirty="0" smtClean="0">
                <a:solidFill>
                  <a:srgbClr val="FF0000"/>
                </a:solidFill>
                <a:effectLst/>
                <a:latin typeface="Times New Roman"/>
                <a:ea typeface="Calibri"/>
              </a:rPr>
              <a:t>LacZ/</a:t>
            </a:r>
            <a:r>
              <a:rPr lang="en-US" b="1" i="1" baseline="30000" dirty="0" err="1" smtClean="0">
                <a:solidFill>
                  <a:srgbClr val="FF0000"/>
                </a:solidFill>
                <a:effectLst/>
                <a:latin typeface="Times New Roman"/>
                <a:ea typeface="Calibri"/>
              </a:rPr>
              <a:t>LoxP</a:t>
            </a:r>
            <a:r>
              <a:rPr lang="en-US" b="1" baseline="30000" dirty="0" smtClean="0">
                <a:solidFill>
                  <a:srgbClr val="FF0000"/>
                </a:solidFill>
                <a:effectLst/>
                <a:latin typeface="Times New Roman"/>
                <a:ea typeface="Calibri"/>
              </a:rPr>
              <a:t> </a:t>
            </a:r>
            <a:r>
              <a:rPr lang="en-US" dirty="0" smtClean="0">
                <a:effectLst/>
                <a:ea typeface="Calibri"/>
              </a:rPr>
              <a:t>mutant mice</a:t>
            </a:r>
            <a:endParaRPr lang="en-US" dirty="0"/>
          </a:p>
        </p:txBody>
      </p:sp>
      <p:sp>
        <p:nvSpPr>
          <p:cNvPr id="4" name="Slide Number Placeholder 3"/>
          <p:cNvSpPr>
            <a:spLocks noGrp="1"/>
          </p:cNvSpPr>
          <p:nvPr>
            <p:ph type="sldNum" sz="quarter" idx="12"/>
          </p:nvPr>
        </p:nvSpPr>
        <p:spPr/>
        <p:txBody>
          <a:bodyPr/>
          <a:lstStyle/>
          <a:p>
            <a:fld id="{F4413DD8-BDE4-4DFC-9B96-C42DA6DD2CB9}" type="slidenum">
              <a:rPr lang="en-US" smtClean="0"/>
              <a:pPr/>
              <a:t>22</a:t>
            </a:fld>
            <a:endParaRPr lang="en-US"/>
          </a:p>
        </p:txBody>
      </p:sp>
    </p:spTree>
    <p:extLst>
      <p:ext uri="{BB962C8B-B14F-4D97-AF65-F5344CB8AC3E}">
        <p14:creationId xmlns="" xmlns:p14="http://schemas.microsoft.com/office/powerpoint/2010/main" val="2958818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smtClean="0"/>
              <a:t>Mutant mice - characteristics</a:t>
            </a:r>
            <a:endParaRPr lang="en-US"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r>
              <a:rPr lang="en-US" i="1" dirty="0"/>
              <a:t>Foxd1</a:t>
            </a:r>
            <a:r>
              <a:rPr lang="en-US" i="1" baseline="30000" dirty="0"/>
              <a:t>CreEgfp/+;</a:t>
            </a:r>
            <a:r>
              <a:rPr lang="en-US" i="1" dirty="0"/>
              <a:t>Pkd1</a:t>
            </a:r>
            <a:r>
              <a:rPr lang="en-US" i="1" baseline="30000" dirty="0"/>
              <a:t>LacZ/</a:t>
            </a:r>
            <a:r>
              <a:rPr lang="en-US" i="1" baseline="30000" dirty="0" err="1"/>
              <a:t>LoxP</a:t>
            </a:r>
            <a:r>
              <a:rPr lang="en-US" i="1" dirty="0"/>
              <a:t> </a:t>
            </a:r>
            <a:r>
              <a:rPr lang="en-US" dirty="0"/>
              <a:t>survived </a:t>
            </a:r>
            <a:r>
              <a:rPr lang="en-US" dirty="0" smtClean="0"/>
              <a:t>to adulthood</a:t>
            </a:r>
            <a:endParaRPr lang="en-US" dirty="0"/>
          </a:p>
          <a:p>
            <a:r>
              <a:rPr lang="en-US" dirty="0"/>
              <a:t>A significant number </a:t>
            </a:r>
            <a:r>
              <a:rPr lang="en-US" dirty="0" smtClean="0"/>
              <a:t>of mutant mice survived </a:t>
            </a:r>
            <a:r>
              <a:rPr lang="en-US" dirty="0"/>
              <a:t>beyond 1 year </a:t>
            </a:r>
            <a:r>
              <a:rPr lang="en-US" dirty="0" smtClean="0"/>
              <a:t>old now</a:t>
            </a:r>
            <a:endParaRPr lang="en-US" dirty="0"/>
          </a:p>
          <a:p>
            <a:r>
              <a:rPr lang="en-US" dirty="0"/>
              <a:t>Altered craniofacial </a:t>
            </a:r>
            <a:r>
              <a:rPr lang="en-US" dirty="0" smtClean="0"/>
              <a:t>development: domed head, short snout, malocclusion</a:t>
            </a:r>
            <a:endParaRPr lang="en-US" dirty="0"/>
          </a:p>
          <a:p>
            <a:r>
              <a:rPr lang="en-US" dirty="0"/>
              <a:t>Infertile</a:t>
            </a:r>
          </a:p>
          <a:p>
            <a:endParaRPr lang="en-US" dirty="0"/>
          </a:p>
        </p:txBody>
      </p:sp>
      <p:sp>
        <p:nvSpPr>
          <p:cNvPr id="4" name="Slide Number Placeholder 3"/>
          <p:cNvSpPr>
            <a:spLocks noGrp="1"/>
          </p:cNvSpPr>
          <p:nvPr>
            <p:ph type="sldNum" sz="quarter" idx="12"/>
          </p:nvPr>
        </p:nvSpPr>
        <p:spPr/>
        <p:txBody>
          <a:bodyPr/>
          <a:lstStyle/>
          <a:p>
            <a:fld id="{F4413DD8-BDE4-4DFC-9B96-C42DA6DD2CB9}" type="slidenum">
              <a:rPr lang="en-US" smtClean="0"/>
              <a:pPr/>
              <a:t>23</a:t>
            </a:fld>
            <a:endParaRPr lang="en-US"/>
          </a:p>
        </p:txBody>
      </p:sp>
    </p:spTree>
    <p:extLst>
      <p:ext uri="{BB962C8B-B14F-4D97-AF65-F5344CB8AC3E}">
        <p14:creationId xmlns="" xmlns:p14="http://schemas.microsoft.com/office/powerpoint/2010/main" val="1518311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79"/>
            <a:ext cx="5998554" cy="839883"/>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t>Progressive cyst formation in adulthood</a:t>
            </a:r>
            <a:endParaRPr lang="en-US" sz="3600" dirty="0"/>
          </a:p>
        </p:txBody>
      </p:sp>
      <p:pic>
        <p:nvPicPr>
          <p:cNvPr id="1026" name="Picture 2" descr="C:\Users\xnie6\Desktop\jhmi.data.f4.foxd1\fox1.nv3\f1.nv10.tif"/>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1066800" y="870363"/>
            <a:ext cx="5998554" cy="595715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F4413DD8-BDE4-4DFC-9B96-C42DA6DD2CB9}" type="slidenum">
              <a:rPr lang="en-US" smtClean="0"/>
              <a:pPr/>
              <a:t>24</a:t>
            </a:fld>
            <a:endParaRPr lang="en-US"/>
          </a:p>
        </p:txBody>
      </p:sp>
    </p:spTree>
    <p:extLst>
      <p:ext uri="{BB962C8B-B14F-4D97-AF65-F5344CB8AC3E}">
        <p14:creationId xmlns="" xmlns:p14="http://schemas.microsoft.com/office/powerpoint/2010/main" val="2656544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152400"/>
            <a:ext cx="5645943" cy="5334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Cyst origins</a:t>
            </a:r>
            <a:endParaRPr lang="en-US" dirty="0"/>
          </a:p>
        </p:txBody>
      </p:sp>
      <p:pic>
        <p:nvPicPr>
          <p:cNvPr id="2050" name="Picture 2" descr="C:\Users\xnie6\Desktop\jhmi.data.f4.foxd1\fox1.nv3\f2.nv10.tif"/>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1981200" y="685800"/>
            <a:ext cx="5645943" cy="61722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F4413DD8-BDE4-4DFC-9B96-C42DA6DD2CB9}" type="slidenum">
              <a:rPr lang="en-US" smtClean="0"/>
              <a:pPr/>
              <a:t>25</a:t>
            </a:fld>
            <a:endParaRPr lang="en-US"/>
          </a:p>
        </p:txBody>
      </p:sp>
    </p:spTree>
    <p:extLst>
      <p:ext uri="{BB962C8B-B14F-4D97-AF65-F5344CB8AC3E}">
        <p14:creationId xmlns="" xmlns:p14="http://schemas.microsoft.com/office/powerpoint/2010/main" val="633196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4306"/>
            <a:ext cx="8077200" cy="5334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Proliferation-</a:t>
            </a:r>
            <a:r>
              <a:rPr lang="en-US" dirty="0" err="1" smtClean="0"/>
              <a:t>phospho</a:t>
            </a:r>
            <a:r>
              <a:rPr lang="en-US" dirty="0" smtClean="0"/>
              <a:t> Histone H3</a:t>
            </a:r>
            <a:endParaRPr lang="en-US" dirty="0"/>
          </a:p>
        </p:txBody>
      </p:sp>
      <p:pic>
        <p:nvPicPr>
          <p:cNvPr id="2051" name="Picture 3"/>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685800" y="914400"/>
            <a:ext cx="7924800" cy="57683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F4413DD8-BDE4-4DFC-9B96-C42DA6DD2CB9}" type="slidenum">
              <a:rPr lang="en-US" smtClean="0"/>
              <a:pPr/>
              <a:t>26</a:t>
            </a:fld>
            <a:endParaRPr lang="en-US"/>
          </a:p>
        </p:txBody>
      </p:sp>
    </p:spTree>
    <p:extLst>
      <p:ext uri="{BB962C8B-B14F-4D97-AF65-F5344CB8AC3E}">
        <p14:creationId xmlns="" xmlns:p14="http://schemas.microsoft.com/office/powerpoint/2010/main" val="4049809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6441340" cy="69183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Apoptosis</a:t>
            </a:r>
            <a:endParaRPr lang="en-US" dirty="0"/>
          </a:p>
        </p:txBody>
      </p:sp>
      <p:pic>
        <p:nvPicPr>
          <p:cNvPr id="2050"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1371600" y="768032"/>
            <a:ext cx="6593740" cy="60718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F4413DD8-BDE4-4DFC-9B96-C42DA6DD2CB9}" type="slidenum">
              <a:rPr lang="en-US" smtClean="0"/>
              <a:pPr/>
              <a:t>27</a:t>
            </a:fld>
            <a:endParaRPr lang="en-US"/>
          </a:p>
        </p:txBody>
      </p:sp>
    </p:spTree>
    <p:extLst>
      <p:ext uri="{BB962C8B-B14F-4D97-AF65-F5344CB8AC3E}">
        <p14:creationId xmlns="" xmlns:p14="http://schemas.microsoft.com/office/powerpoint/2010/main" val="3841384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2971800" cy="1295400"/>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ECM</a:t>
            </a:r>
            <a:endParaRPr lang="en-US" dirty="0"/>
          </a:p>
        </p:txBody>
      </p:sp>
      <p:sp>
        <p:nvSpPr>
          <p:cNvPr id="3" name="Content Placeholder 2"/>
          <p:cNvSpPr>
            <a:spLocks noGrp="1"/>
          </p:cNvSpPr>
          <p:nvPr>
            <p:ph idx="1"/>
          </p:nvPr>
        </p:nvSpPr>
        <p:spPr>
          <a:xfrm>
            <a:off x="152400" y="2209800"/>
            <a:ext cx="3002280" cy="4495800"/>
          </a:xfrm>
        </p:spPr>
        <p:style>
          <a:lnRef idx="2">
            <a:schemeClr val="accent1"/>
          </a:lnRef>
          <a:fillRef idx="1">
            <a:schemeClr val="lt1"/>
          </a:fillRef>
          <a:effectRef idx="0">
            <a:schemeClr val="accent1"/>
          </a:effectRef>
          <a:fontRef idx="minor">
            <a:schemeClr val="dk1"/>
          </a:fontRef>
        </p:style>
        <p:txBody>
          <a:bodyPr>
            <a:normAutofit/>
          </a:bodyPr>
          <a:lstStyle/>
          <a:p>
            <a:r>
              <a:rPr lang="en-US" sz="2800" dirty="0" smtClean="0"/>
              <a:t>Decreased ECM components in mutants </a:t>
            </a:r>
          </a:p>
          <a:p>
            <a:r>
              <a:rPr lang="en-US" sz="2800" dirty="0" smtClean="0"/>
              <a:t>Col1a: collagen type 1</a:t>
            </a:r>
          </a:p>
          <a:p>
            <a:r>
              <a:rPr lang="en-US" sz="2800" dirty="0" err="1"/>
              <a:t>f</a:t>
            </a:r>
            <a:r>
              <a:rPr lang="en-US" sz="2800" dirty="0" err="1" smtClean="0"/>
              <a:t>n</a:t>
            </a:r>
            <a:r>
              <a:rPr lang="en-US" sz="2800" dirty="0" smtClean="0"/>
              <a:t>: </a:t>
            </a:r>
            <a:r>
              <a:rPr lang="en-US" sz="2800" dirty="0" err="1" smtClean="0"/>
              <a:t>fibronectin</a:t>
            </a:r>
            <a:endParaRPr lang="en-US" sz="2800" dirty="0"/>
          </a:p>
        </p:txBody>
      </p:sp>
      <p:pic>
        <p:nvPicPr>
          <p:cNvPr id="3074"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3268734" y="-20362"/>
            <a:ext cx="5860026" cy="6851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F4413DD8-BDE4-4DFC-9B96-C42DA6DD2CB9}" type="slidenum">
              <a:rPr lang="en-US" smtClean="0"/>
              <a:pPr/>
              <a:t>28</a:t>
            </a:fld>
            <a:endParaRPr lang="en-US"/>
          </a:p>
        </p:txBody>
      </p:sp>
    </p:spTree>
    <p:extLst>
      <p:ext uri="{BB962C8B-B14F-4D97-AF65-F5344CB8AC3E}">
        <p14:creationId xmlns="" xmlns:p14="http://schemas.microsoft.com/office/powerpoint/2010/main" val="1941766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33400"/>
            <a:ext cx="3200400" cy="6172200"/>
          </a:xfrm>
        </p:spPr>
        <p:style>
          <a:lnRef idx="2">
            <a:schemeClr val="accent1"/>
          </a:lnRef>
          <a:fillRef idx="1">
            <a:schemeClr val="lt1"/>
          </a:fillRef>
          <a:effectRef idx="0">
            <a:schemeClr val="accent1"/>
          </a:effectRef>
          <a:fontRef idx="minor">
            <a:schemeClr val="dk1"/>
          </a:fontRef>
        </p:style>
        <p:txBody>
          <a:bodyPr>
            <a:normAutofit/>
          </a:bodyPr>
          <a:lstStyle/>
          <a:p>
            <a:r>
              <a:rPr lang="en-US" dirty="0" smtClean="0"/>
              <a:t>Epithelial changes</a:t>
            </a:r>
          </a:p>
          <a:p>
            <a:r>
              <a:rPr lang="en-US" dirty="0" smtClean="0"/>
              <a:t>-Increased </a:t>
            </a:r>
            <a:r>
              <a:rPr lang="en-US" dirty="0" err="1" smtClean="0"/>
              <a:t>Wnt</a:t>
            </a:r>
            <a:endParaRPr lang="en-US" dirty="0" smtClean="0"/>
          </a:p>
          <a:p>
            <a:r>
              <a:rPr lang="en-US" dirty="0" smtClean="0"/>
              <a:t>- Flat epithelial cells</a:t>
            </a:r>
          </a:p>
          <a:p>
            <a:r>
              <a:rPr lang="en-US" dirty="0" smtClean="0"/>
              <a:t>-Disruption of BM at an advanced stage</a:t>
            </a:r>
            <a:endParaRPr lang="en-US" dirty="0"/>
          </a:p>
        </p:txBody>
      </p:sp>
      <p:pic>
        <p:nvPicPr>
          <p:cNvPr id="2050"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3463432" y="144869"/>
            <a:ext cx="5680568" cy="67283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F4413DD8-BDE4-4DFC-9B96-C42DA6DD2CB9}" type="slidenum">
              <a:rPr lang="en-US" smtClean="0"/>
              <a:pPr/>
              <a:t>29</a:t>
            </a:fld>
            <a:endParaRPr lang="en-US"/>
          </a:p>
        </p:txBody>
      </p:sp>
    </p:spTree>
    <p:extLst>
      <p:ext uri="{BB962C8B-B14F-4D97-AF65-F5344CB8AC3E}">
        <p14:creationId xmlns="" xmlns:p14="http://schemas.microsoft.com/office/powerpoint/2010/main" val="1233444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121920" y="1158240"/>
            <a:ext cx="8804002" cy="54102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920" y="51971"/>
            <a:ext cx="880400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dirty="0" smtClean="0"/>
              <a:t> </a:t>
            </a:r>
            <a:r>
              <a:rPr lang="en-US" sz="3600" dirty="0" smtClean="0"/>
              <a:t>Structures of Polycystin1 and Polycystin2</a:t>
            </a:r>
            <a:endParaRPr lang="en-US" sz="3600" dirty="0"/>
          </a:p>
        </p:txBody>
      </p:sp>
      <p:sp>
        <p:nvSpPr>
          <p:cNvPr id="4" name="Slide Number Placeholder 3"/>
          <p:cNvSpPr>
            <a:spLocks noGrp="1"/>
          </p:cNvSpPr>
          <p:nvPr>
            <p:ph type="sldNum" sz="quarter" idx="12"/>
          </p:nvPr>
        </p:nvSpPr>
        <p:spPr/>
        <p:txBody>
          <a:bodyPr/>
          <a:lstStyle/>
          <a:p>
            <a:fld id="{F4413DD8-BDE4-4DFC-9B96-C42DA6DD2CB9}" type="slidenum">
              <a:rPr lang="en-US" smtClean="0"/>
              <a:pPr/>
              <a:t>3</a:t>
            </a:fld>
            <a:endParaRPr lang="en-US"/>
          </a:p>
        </p:txBody>
      </p:sp>
    </p:spTree>
    <p:extLst>
      <p:ext uri="{BB962C8B-B14F-4D97-AF65-F5344CB8AC3E}">
        <p14:creationId xmlns="" xmlns:p14="http://schemas.microsoft.com/office/powerpoint/2010/main" val="4037366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27992"/>
            <a:ext cx="5815296" cy="810207"/>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Vascular changes</a:t>
            </a:r>
            <a:endParaRPr lang="en-US" dirty="0"/>
          </a:p>
        </p:txBody>
      </p:sp>
      <p:pic>
        <p:nvPicPr>
          <p:cNvPr id="4098"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1295400" y="838199"/>
            <a:ext cx="5815295" cy="60073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F4413DD8-BDE4-4DFC-9B96-C42DA6DD2CB9}" type="slidenum">
              <a:rPr lang="en-US" smtClean="0"/>
              <a:pPr/>
              <a:t>30</a:t>
            </a:fld>
            <a:endParaRPr lang="en-US"/>
          </a:p>
        </p:txBody>
      </p:sp>
    </p:spTree>
    <p:extLst>
      <p:ext uri="{BB962C8B-B14F-4D97-AF65-F5344CB8AC3E}">
        <p14:creationId xmlns="" xmlns:p14="http://schemas.microsoft.com/office/powerpoint/2010/main" val="1485512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smtClean="0"/>
              <a:t>Summary 2</a:t>
            </a:r>
            <a:endParaRPr lang="en-US" dirty="0"/>
          </a:p>
        </p:txBody>
      </p:sp>
      <p:sp>
        <p:nvSpPr>
          <p:cNvPr id="3" name="Content Placeholder 2"/>
          <p:cNvSpPr>
            <a:spLocks noGrp="1"/>
          </p:cNvSpPr>
          <p:nvPr>
            <p:ph idx="1"/>
          </p:nvPr>
        </p:nvSpPr>
        <p:spPr>
          <a:ln>
            <a:solidFill>
              <a:schemeClr val="accent2"/>
            </a:solid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r>
              <a:rPr lang="en-US" dirty="0" smtClean="0"/>
              <a:t>Disruption of </a:t>
            </a:r>
            <a:r>
              <a:rPr lang="en-US" i="1" dirty="0" smtClean="0"/>
              <a:t>Pkd1</a:t>
            </a:r>
            <a:r>
              <a:rPr lang="en-US" dirty="0" smtClean="0"/>
              <a:t> in renal stromal cells leads to progressive </a:t>
            </a:r>
            <a:r>
              <a:rPr lang="en-US" dirty="0" err="1" smtClean="0"/>
              <a:t>cystogenesis</a:t>
            </a:r>
            <a:r>
              <a:rPr lang="en-US" dirty="0" smtClean="0"/>
              <a:t> in adulthood, modeling the clinical course of human ADPKD</a:t>
            </a:r>
          </a:p>
          <a:p>
            <a:endParaRPr lang="en-US" dirty="0" smtClean="0"/>
          </a:p>
          <a:p>
            <a:r>
              <a:rPr lang="en-US" dirty="0"/>
              <a:t>Disruption of </a:t>
            </a:r>
            <a:r>
              <a:rPr lang="en-US" i="1" dirty="0"/>
              <a:t>Pkd1</a:t>
            </a:r>
            <a:r>
              <a:rPr lang="en-US" dirty="0"/>
              <a:t> in </a:t>
            </a:r>
            <a:r>
              <a:rPr lang="en-US" dirty="0" smtClean="0"/>
              <a:t>renal stromal cells induces a spectrum of cellular and vascular changes seen in ADPKD.</a:t>
            </a:r>
          </a:p>
          <a:p>
            <a:endParaRPr lang="en-US" dirty="0" smtClean="0"/>
          </a:p>
          <a:p>
            <a:r>
              <a:rPr lang="en-US" dirty="0"/>
              <a:t>Polycystin deficiency </a:t>
            </a:r>
            <a:r>
              <a:rPr lang="en-US" dirty="0" smtClean="0"/>
              <a:t>in the </a:t>
            </a:r>
            <a:r>
              <a:rPr lang="en-US" dirty="0"/>
              <a:t>stromal </a:t>
            </a:r>
            <a:r>
              <a:rPr lang="en-US" dirty="0" smtClean="0"/>
              <a:t>compartment might contribute </a:t>
            </a:r>
            <a:r>
              <a:rPr lang="en-US" dirty="0"/>
              <a:t>significantly to </a:t>
            </a:r>
            <a:r>
              <a:rPr lang="en-US" dirty="0" smtClean="0"/>
              <a:t>renal changes of ADPKD</a:t>
            </a:r>
            <a:r>
              <a:rPr lang="en-US" dirty="0"/>
              <a:t>. </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4413DD8-BDE4-4DFC-9B96-C42DA6DD2CB9}" type="slidenum">
              <a:rPr lang="en-US" smtClean="0"/>
              <a:pPr/>
              <a:t>31</a:t>
            </a:fld>
            <a:endParaRPr lang="en-US"/>
          </a:p>
        </p:txBody>
      </p:sp>
    </p:spTree>
    <p:extLst>
      <p:ext uri="{BB962C8B-B14F-4D97-AF65-F5344CB8AC3E}">
        <p14:creationId xmlns="" xmlns:p14="http://schemas.microsoft.com/office/powerpoint/2010/main" val="4008131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b="1" dirty="0" smtClean="0"/>
              <a:t>Acknowledgments </a:t>
            </a:r>
            <a:endParaRPr lang="en-US" b="1" dirty="0"/>
          </a:p>
        </p:txBody>
      </p:sp>
      <p:sp>
        <p:nvSpPr>
          <p:cNvPr id="3" name="Content Placeholder 2"/>
          <p:cNvSpPr>
            <a:spLocks noGrp="1"/>
          </p:cNvSpPr>
          <p:nvPr>
            <p:ph idx="1"/>
          </p:nvPr>
        </p:nvSpPr>
        <p:spPr>
          <a:xfrm>
            <a:off x="457200" y="1600200"/>
            <a:ext cx="8229600" cy="4953000"/>
          </a:xfrm>
        </p:spPr>
        <p:style>
          <a:lnRef idx="2">
            <a:schemeClr val="accent1"/>
          </a:lnRef>
          <a:fillRef idx="1">
            <a:schemeClr val="lt1"/>
          </a:fillRef>
          <a:effectRef idx="0">
            <a:schemeClr val="accent1"/>
          </a:effectRef>
          <a:fontRef idx="minor">
            <a:schemeClr val="dk1"/>
          </a:fontRef>
        </p:style>
        <p:txBody>
          <a:bodyPr>
            <a:normAutofit/>
          </a:bodyPr>
          <a:lstStyle/>
          <a:p>
            <a:r>
              <a:rPr lang="en-US" b="1" dirty="0" smtClean="0"/>
              <a:t>Lillian </a:t>
            </a:r>
            <a:r>
              <a:rPr lang="en-US" b="1" dirty="0"/>
              <a:t>Goldman Charitable Trust</a:t>
            </a:r>
            <a:r>
              <a:rPr lang="en-US" dirty="0"/>
              <a:t>. </a:t>
            </a:r>
            <a:endParaRPr lang="en-US" dirty="0" smtClean="0"/>
          </a:p>
          <a:p>
            <a:r>
              <a:rPr lang="en-US" dirty="0" smtClean="0"/>
              <a:t>NIDDK </a:t>
            </a:r>
            <a:r>
              <a:rPr lang="en-US" dirty="0"/>
              <a:t>sponsored Johns Hopkins </a:t>
            </a:r>
            <a:r>
              <a:rPr lang="en-US" b="1" dirty="0"/>
              <a:t>Polycystic Kidney Disease Research and Clinical Core Center</a:t>
            </a:r>
            <a:r>
              <a:rPr lang="en-US" dirty="0"/>
              <a:t> (P30 DK090868). </a:t>
            </a:r>
            <a:endParaRPr lang="en-US" dirty="0" smtClean="0"/>
          </a:p>
        </p:txBody>
      </p:sp>
      <p:sp>
        <p:nvSpPr>
          <p:cNvPr id="4" name="Slide Number Placeholder 3"/>
          <p:cNvSpPr>
            <a:spLocks noGrp="1"/>
          </p:cNvSpPr>
          <p:nvPr>
            <p:ph type="sldNum" sz="quarter" idx="12"/>
          </p:nvPr>
        </p:nvSpPr>
        <p:spPr/>
        <p:txBody>
          <a:bodyPr/>
          <a:lstStyle/>
          <a:p>
            <a:fld id="{F4413DD8-BDE4-4DFC-9B96-C42DA6DD2CB9}" type="slidenum">
              <a:rPr lang="en-US" smtClean="0"/>
              <a:pPr/>
              <a:t>32</a:t>
            </a:fld>
            <a:endParaRPr lang="en-US"/>
          </a:p>
        </p:txBody>
      </p:sp>
    </p:spTree>
    <p:extLst>
      <p:ext uri="{BB962C8B-B14F-4D97-AF65-F5344CB8AC3E}">
        <p14:creationId xmlns="" xmlns:p14="http://schemas.microsoft.com/office/powerpoint/2010/main" val="2519721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09800"/>
            <a:ext cx="8229600" cy="2133600"/>
          </a:xfrm>
        </p:spPr>
        <p:style>
          <a:lnRef idx="1">
            <a:schemeClr val="accent1"/>
          </a:lnRef>
          <a:fillRef idx="2">
            <a:schemeClr val="accent1"/>
          </a:fillRef>
          <a:effectRef idx="1">
            <a:schemeClr val="accent1"/>
          </a:effectRef>
          <a:fontRef idx="minor">
            <a:schemeClr val="dk1"/>
          </a:fontRef>
        </p:style>
        <p:txBody>
          <a:bodyPr/>
          <a:lstStyle/>
          <a:p>
            <a:r>
              <a:rPr lang="en-US" dirty="0" smtClean="0"/>
              <a:t>Thanks!</a:t>
            </a:r>
            <a:endParaRPr lang="en-US" dirty="0"/>
          </a:p>
        </p:txBody>
      </p:sp>
      <p:sp>
        <p:nvSpPr>
          <p:cNvPr id="4" name="Slide Number Placeholder 3"/>
          <p:cNvSpPr>
            <a:spLocks noGrp="1"/>
          </p:cNvSpPr>
          <p:nvPr>
            <p:ph type="sldNum" sz="quarter" idx="12"/>
          </p:nvPr>
        </p:nvSpPr>
        <p:spPr/>
        <p:txBody>
          <a:bodyPr/>
          <a:lstStyle/>
          <a:p>
            <a:fld id="{F4413DD8-BDE4-4DFC-9B96-C42DA6DD2CB9}" type="slidenum">
              <a:rPr lang="en-US" smtClean="0"/>
              <a:pPr/>
              <a:t>33</a:t>
            </a:fld>
            <a:endParaRPr lang="en-US"/>
          </a:p>
        </p:txBody>
      </p:sp>
    </p:spTree>
    <p:extLst>
      <p:ext uri="{BB962C8B-B14F-4D97-AF65-F5344CB8AC3E}">
        <p14:creationId xmlns="" xmlns:p14="http://schemas.microsoft.com/office/powerpoint/2010/main" val="441060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7569"/>
            <a:ext cx="3962400" cy="1260231"/>
          </a:xfrm>
        </p:spPr>
        <p:style>
          <a:lnRef idx="1">
            <a:schemeClr val="accent1"/>
          </a:lnRef>
          <a:fillRef idx="2">
            <a:schemeClr val="accent1"/>
          </a:fillRef>
          <a:effectRef idx="1">
            <a:schemeClr val="accent1"/>
          </a:effectRef>
          <a:fontRef idx="minor">
            <a:schemeClr val="dk1"/>
          </a:fontRef>
        </p:style>
        <p:txBody>
          <a:bodyPr>
            <a:normAutofit/>
          </a:bodyPr>
          <a:lstStyle/>
          <a:p>
            <a:r>
              <a:rPr lang="en-US" dirty="0" smtClean="0"/>
              <a:t>Functions of PCs</a:t>
            </a:r>
            <a:endParaRPr lang="en-US" dirty="0"/>
          </a:p>
        </p:txBody>
      </p:sp>
      <p:sp>
        <p:nvSpPr>
          <p:cNvPr id="3" name="Content Placeholder 2"/>
          <p:cNvSpPr>
            <a:spLocks noGrp="1"/>
          </p:cNvSpPr>
          <p:nvPr>
            <p:ph sz="half" idx="1"/>
          </p:nvPr>
        </p:nvSpPr>
        <p:spPr>
          <a:xfrm>
            <a:off x="457200" y="1600200"/>
            <a:ext cx="4191000" cy="4648200"/>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r>
              <a:rPr lang="en-US" sz="3400" dirty="0" smtClean="0"/>
              <a:t>Polycystin-2 serves as a </a:t>
            </a:r>
            <a:r>
              <a:rPr lang="en-US" sz="3400" b="1" dirty="0" smtClean="0"/>
              <a:t>calcium channel</a:t>
            </a:r>
          </a:p>
          <a:p>
            <a:endParaRPr lang="en-US" sz="3400" b="1" dirty="0" smtClean="0"/>
          </a:p>
          <a:p>
            <a:r>
              <a:rPr lang="en-US" sz="3400" dirty="0" smtClean="0"/>
              <a:t>Polycystin-1 and polycystin-2 act as </a:t>
            </a:r>
            <a:r>
              <a:rPr lang="en-US" sz="3400" b="1" dirty="0" smtClean="0"/>
              <a:t>complex</a:t>
            </a:r>
            <a:r>
              <a:rPr lang="en-US" sz="3400" dirty="0" smtClean="0"/>
              <a:t> (interact at the coiled-coil domains) to regulate calcium inflow in many cell types</a:t>
            </a:r>
          </a:p>
          <a:p>
            <a:endParaRPr lang="en-US" sz="3400" dirty="0" smtClean="0"/>
          </a:p>
          <a:p>
            <a:r>
              <a:rPr lang="en-US" sz="3400" b="1" dirty="0" err="1"/>
              <a:t>Mechanosensing</a:t>
            </a:r>
            <a:r>
              <a:rPr lang="en-US" sz="3400" b="1" dirty="0"/>
              <a:t> role </a:t>
            </a:r>
            <a:r>
              <a:rPr lang="en-US" sz="3400" dirty="0"/>
              <a:t>of </a:t>
            </a:r>
            <a:r>
              <a:rPr lang="en-US" sz="3400" dirty="0" err="1"/>
              <a:t>polycystins</a:t>
            </a:r>
            <a:r>
              <a:rPr lang="en-US" sz="3400" dirty="0"/>
              <a:t> in </a:t>
            </a:r>
            <a:r>
              <a:rPr lang="en-US" sz="3400" dirty="0" smtClean="0"/>
              <a:t>primary cilia of epithelial cells</a:t>
            </a:r>
          </a:p>
          <a:p>
            <a:endParaRPr lang="en-US" sz="3400" dirty="0" smtClean="0"/>
          </a:p>
          <a:p>
            <a:endParaRPr lang="en-US" dirty="0"/>
          </a:p>
          <a:p>
            <a:endParaRPr lang="en-US" dirty="0"/>
          </a:p>
        </p:txBody>
      </p:sp>
      <p:sp>
        <p:nvSpPr>
          <p:cNvPr id="4" name="Content Placeholder 3"/>
          <p:cNvSpPr>
            <a:spLocks noGrp="1"/>
          </p:cNvSpPr>
          <p:nvPr>
            <p:ph sz="half" idx="2"/>
          </p:nvPr>
        </p:nvSpPr>
        <p:spPr>
          <a:xfrm>
            <a:off x="4800600" y="3300046"/>
            <a:ext cx="4173584" cy="2948354"/>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pPr marL="0" indent="0">
              <a:buNone/>
            </a:pPr>
            <a:r>
              <a:rPr lang="en-US" sz="3600" b="1" dirty="0" smtClean="0"/>
              <a:t>PC regulated cellular events </a:t>
            </a:r>
          </a:p>
          <a:p>
            <a:r>
              <a:rPr lang="en-US" sz="3600" dirty="0" smtClean="0"/>
              <a:t>Cytoskeleton </a:t>
            </a:r>
            <a:r>
              <a:rPr lang="en-US" sz="3600" dirty="0"/>
              <a:t>dynamics</a:t>
            </a:r>
          </a:p>
          <a:p>
            <a:r>
              <a:rPr lang="en-US" sz="3600" dirty="0"/>
              <a:t>Cell adhesions</a:t>
            </a:r>
          </a:p>
          <a:p>
            <a:r>
              <a:rPr lang="en-US" sz="3600" dirty="0"/>
              <a:t>Cellular signaling: </a:t>
            </a:r>
            <a:r>
              <a:rPr lang="en-US" sz="3600" dirty="0" err="1"/>
              <a:t>Wnt</a:t>
            </a:r>
            <a:r>
              <a:rPr lang="en-US" sz="3600" dirty="0"/>
              <a:t> signaling, </a:t>
            </a:r>
            <a:r>
              <a:rPr lang="en-US" sz="3600" dirty="0" err="1"/>
              <a:t>mTOR</a:t>
            </a:r>
            <a:r>
              <a:rPr lang="en-US" sz="3600" dirty="0"/>
              <a:t>, et al.</a:t>
            </a:r>
          </a:p>
          <a:p>
            <a:r>
              <a:rPr lang="en-US" sz="3600" dirty="0"/>
              <a:t>Cell proliferation and apoptosis</a:t>
            </a:r>
          </a:p>
          <a:p>
            <a:r>
              <a:rPr lang="en-US" sz="3600" dirty="0"/>
              <a:t>Metabolism changes</a:t>
            </a:r>
          </a:p>
          <a:p>
            <a:endParaRPr lang="en-US" sz="3600" dirty="0"/>
          </a:p>
          <a:p>
            <a:endParaRPr lang="en-US" dirty="0"/>
          </a:p>
        </p:txBody>
      </p:sp>
      <p:pic>
        <p:nvPicPr>
          <p:cNvPr id="1026" name="Picture 2" descr="http://www.nature.com/nrm/journal/v8/n11/images/nrm2278-f5.jpg"/>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4767943" y="332791"/>
            <a:ext cx="4301413" cy="2363840"/>
          </a:xfrm>
          <a:prstGeom prst="rect">
            <a:avLst/>
          </a:prstGeom>
        </p:spPr>
        <p:style>
          <a:lnRef idx="2">
            <a:schemeClr val="accent1"/>
          </a:lnRef>
          <a:fillRef idx="1">
            <a:schemeClr val="lt1"/>
          </a:fillRef>
          <a:effectRef idx="0">
            <a:schemeClr val="accent1"/>
          </a:effectRef>
          <a:fontRef idx="minor">
            <a:schemeClr val="dk1"/>
          </a:fontRef>
        </p:style>
      </p:pic>
      <p:sp>
        <p:nvSpPr>
          <p:cNvPr id="6" name="Slide Number Placeholder 5"/>
          <p:cNvSpPr>
            <a:spLocks noGrp="1"/>
          </p:cNvSpPr>
          <p:nvPr>
            <p:ph type="sldNum" sz="quarter" idx="12"/>
          </p:nvPr>
        </p:nvSpPr>
        <p:spPr/>
        <p:txBody>
          <a:bodyPr/>
          <a:lstStyle/>
          <a:p>
            <a:fld id="{F4413DD8-BDE4-4DFC-9B96-C42DA6DD2CB9}" type="slidenum">
              <a:rPr lang="en-US" smtClean="0"/>
              <a:pPr/>
              <a:t>4</a:t>
            </a:fld>
            <a:endParaRPr lang="en-US"/>
          </a:p>
        </p:txBody>
      </p:sp>
    </p:spTree>
    <p:extLst>
      <p:ext uri="{BB962C8B-B14F-4D97-AF65-F5344CB8AC3E}">
        <p14:creationId xmlns="" xmlns:p14="http://schemas.microsoft.com/office/powerpoint/2010/main" val="1471945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r>
              <a:rPr lang="en-US" dirty="0" smtClean="0"/>
              <a:t>Genetic explanation of ADPKD</a:t>
            </a:r>
            <a:endParaRPr lang="en-US"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r>
              <a:rPr lang="en-US" b="1" dirty="0" smtClean="0"/>
              <a:t>The “Second </a:t>
            </a:r>
            <a:r>
              <a:rPr lang="en-US" b="1" dirty="0"/>
              <a:t>hit” theory</a:t>
            </a:r>
            <a:r>
              <a:rPr lang="en-US" dirty="0"/>
              <a:t>: </a:t>
            </a:r>
            <a:r>
              <a:rPr lang="en-US" dirty="0" smtClean="0"/>
              <a:t>a </a:t>
            </a:r>
            <a:r>
              <a:rPr lang="en-US" dirty="0" err="1"/>
              <a:t>germline</a:t>
            </a:r>
            <a:r>
              <a:rPr lang="en-US" dirty="0"/>
              <a:t> mutation in one allele plus a second hit mutation on the other </a:t>
            </a:r>
            <a:r>
              <a:rPr lang="en-US" dirty="0" smtClean="0"/>
              <a:t>allele </a:t>
            </a:r>
            <a:r>
              <a:rPr lang="en-US" dirty="0"/>
              <a:t>causing loss of </a:t>
            </a:r>
            <a:r>
              <a:rPr lang="en-US" dirty="0" err="1"/>
              <a:t>heterozygosity</a:t>
            </a:r>
            <a:r>
              <a:rPr lang="en-US" dirty="0"/>
              <a:t> in a ADPKD </a:t>
            </a:r>
            <a:r>
              <a:rPr lang="en-US" dirty="0" smtClean="0"/>
              <a:t>gene initiates cyst formation from a single epithelial cell</a:t>
            </a:r>
          </a:p>
          <a:p>
            <a:pPr marL="0" indent="0">
              <a:buNone/>
            </a:pPr>
            <a:endParaRPr lang="en-US" dirty="0" smtClean="0"/>
          </a:p>
          <a:p>
            <a:r>
              <a:rPr lang="en-US" dirty="0" smtClean="0"/>
              <a:t>Accumulation of mutations throughout lifetime explains slow progression of the disease</a:t>
            </a:r>
          </a:p>
          <a:p>
            <a:endParaRPr lang="en-US" dirty="0" smtClean="0"/>
          </a:p>
          <a:p>
            <a:r>
              <a:rPr lang="en-US" dirty="0" smtClean="0"/>
              <a:t>Modulators (a “third hit”) might also play a role in variations of  the disease </a:t>
            </a:r>
          </a:p>
          <a:p>
            <a:pPr marL="0" indent="0">
              <a:buNone/>
            </a:pPr>
            <a:endParaRPr lang="en-US" dirty="0" smtClean="0"/>
          </a:p>
        </p:txBody>
      </p:sp>
      <p:sp>
        <p:nvSpPr>
          <p:cNvPr id="4" name="Slide Number Placeholder 3"/>
          <p:cNvSpPr>
            <a:spLocks noGrp="1"/>
          </p:cNvSpPr>
          <p:nvPr>
            <p:ph type="sldNum" sz="quarter" idx="12"/>
          </p:nvPr>
        </p:nvSpPr>
        <p:spPr/>
        <p:txBody>
          <a:bodyPr/>
          <a:lstStyle/>
          <a:p>
            <a:fld id="{F4413DD8-BDE4-4DFC-9B96-C42DA6DD2CB9}" type="slidenum">
              <a:rPr lang="en-US" smtClean="0"/>
              <a:pPr/>
              <a:t>5</a:t>
            </a:fld>
            <a:endParaRPr lang="en-US"/>
          </a:p>
        </p:txBody>
      </p:sp>
    </p:spTree>
    <p:extLst>
      <p:ext uri="{BB962C8B-B14F-4D97-AF65-F5344CB8AC3E}">
        <p14:creationId xmlns="" xmlns:p14="http://schemas.microsoft.com/office/powerpoint/2010/main" val="3628723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20100" cy="1066800"/>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b="1" dirty="0" smtClean="0"/>
              <a:t>ADPKD Projects</a:t>
            </a:r>
            <a:endParaRPr lang="en-US" sz="3600" b="1" dirty="0"/>
          </a:p>
        </p:txBody>
      </p:sp>
      <p:sp>
        <p:nvSpPr>
          <p:cNvPr id="3" name="Content Placeholder 2"/>
          <p:cNvSpPr>
            <a:spLocks noGrp="1"/>
          </p:cNvSpPr>
          <p:nvPr>
            <p:ph idx="1"/>
          </p:nvPr>
        </p:nvSpPr>
        <p:spPr>
          <a:xfrm>
            <a:off x="457200" y="1600200"/>
            <a:ext cx="8153400" cy="4724400"/>
          </a:xfrm>
        </p:spPr>
        <p:style>
          <a:lnRef idx="2">
            <a:schemeClr val="accent1"/>
          </a:lnRef>
          <a:fillRef idx="1">
            <a:schemeClr val="lt1"/>
          </a:fillRef>
          <a:effectRef idx="0">
            <a:schemeClr val="accent1"/>
          </a:effectRef>
          <a:fontRef idx="minor">
            <a:schemeClr val="dk1"/>
          </a:fontRef>
        </p:style>
        <p:txBody>
          <a:bodyPr>
            <a:normAutofit/>
          </a:bodyPr>
          <a:lstStyle/>
          <a:p>
            <a:pPr marL="514350" indent="-514350">
              <a:buFont typeface="+mj-lt"/>
              <a:buAutoNum type="arabicPeriod"/>
            </a:pPr>
            <a:r>
              <a:rPr lang="en-US" b="1" dirty="0" smtClean="0"/>
              <a:t>ADPKD</a:t>
            </a:r>
            <a:r>
              <a:rPr lang="en-US" b="1" i="1" dirty="0" smtClean="0"/>
              <a:t> </a:t>
            </a:r>
            <a:r>
              <a:rPr lang="en-US" b="1" dirty="0" smtClean="0"/>
              <a:t>genes (</a:t>
            </a:r>
            <a:r>
              <a:rPr lang="en-US" b="1" i="1" dirty="0" smtClean="0"/>
              <a:t>Pkd1 </a:t>
            </a:r>
            <a:r>
              <a:rPr lang="en-US" b="1" dirty="0" smtClean="0"/>
              <a:t>and</a:t>
            </a:r>
            <a:r>
              <a:rPr lang="en-US" b="1" i="1" dirty="0" smtClean="0"/>
              <a:t> Pkd2</a:t>
            </a:r>
            <a:r>
              <a:rPr lang="en-US" b="1" dirty="0" smtClean="0"/>
              <a:t>)</a:t>
            </a:r>
            <a:r>
              <a:rPr lang="en-US" b="1" i="1" dirty="0" smtClean="0"/>
              <a:t> </a:t>
            </a:r>
            <a:r>
              <a:rPr lang="en-US" b="1" dirty="0" smtClean="0"/>
              <a:t>in male reproductive system development</a:t>
            </a:r>
          </a:p>
          <a:p>
            <a:pPr marL="514350" indent="-514350">
              <a:buFont typeface="+mj-lt"/>
              <a:buAutoNum type="arabicPeriod"/>
            </a:pPr>
            <a:r>
              <a:rPr lang="en-US" b="1" dirty="0" smtClean="0"/>
              <a:t>Mechanisms of cyst development in ADPKD</a:t>
            </a:r>
            <a:r>
              <a:rPr lang="en-US" dirty="0" smtClean="0"/>
              <a:t>: Although causative roles for ADPKD gene mutations are firmly established, the mechanisms for disease progression and variations remai</a:t>
            </a:r>
            <a:r>
              <a:rPr lang="en-US" dirty="0"/>
              <a:t>n</a:t>
            </a:r>
            <a:r>
              <a:rPr lang="en-US" dirty="0" smtClean="0"/>
              <a:t> to be determined.</a:t>
            </a:r>
            <a:endParaRPr lang="en-US" dirty="0"/>
          </a:p>
        </p:txBody>
      </p:sp>
      <p:sp>
        <p:nvSpPr>
          <p:cNvPr id="4" name="Slide Number Placeholder 3"/>
          <p:cNvSpPr>
            <a:spLocks noGrp="1"/>
          </p:cNvSpPr>
          <p:nvPr>
            <p:ph type="sldNum" sz="quarter" idx="12"/>
          </p:nvPr>
        </p:nvSpPr>
        <p:spPr/>
        <p:txBody>
          <a:bodyPr/>
          <a:lstStyle/>
          <a:p>
            <a:fld id="{F4413DD8-BDE4-4DFC-9B96-C42DA6DD2CB9}" type="slidenum">
              <a:rPr lang="en-US" smtClean="0"/>
              <a:pPr/>
              <a:t>6</a:t>
            </a:fld>
            <a:endParaRPr lang="en-US"/>
          </a:p>
        </p:txBody>
      </p:sp>
    </p:spTree>
    <p:extLst>
      <p:ext uri="{BB962C8B-B14F-4D97-AF65-F5344CB8AC3E}">
        <p14:creationId xmlns="" xmlns:p14="http://schemas.microsoft.com/office/powerpoint/2010/main" val="1148845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20100" cy="1066800"/>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b="1" dirty="0" smtClean="0"/>
              <a:t>ADPKD genes in reproductive tract</a:t>
            </a:r>
            <a:endParaRPr lang="en-US" sz="3600" b="1" dirty="0"/>
          </a:p>
        </p:txBody>
      </p:sp>
      <p:sp>
        <p:nvSpPr>
          <p:cNvPr id="3" name="Content Placeholder 2"/>
          <p:cNvSpPr>
            <a:spLocks noGrp="1"/>
          </p:cNvSpPr>
          <p:nvPr>
            <p:ph idx="1"/>
          </p:nvPr>
        </p:nvSpPr>
        <p:spPr>
          <a:xfrm>
            <a:off x="457200" y="1600200"/>
            <a:ext cx="7848600" cy="4724400"/>
          </a:xfrm>
        </p:spPr>
        <p:style>
          <a:lnRef idx="2">
            <a:schemeClr val="accent1"/>
          </a:lnRef>
          <a:fillRef idx="1">
            <a:schemeClr val="lt1"/>
          </a:fillRef>
          <a:effectRef idx="0">
            <a:schemeClr val="accent1"/>
          </a:effectRef>
          <a:fontRef idx="minor">
            <a:schemeClr val="dk1"/>
          </a:fontRef>
        </p:style>
        <p:txBody>
          <a:bodyPr>
            <a:normAutofit/>
          </a:bodyPr>
          <a:lstStyle/>
          <a:p>
            <a:r>
              <a:rPr lang="en-US" b="1" i="1" dirty="0" smtClean="0"/>
              <a:t>ADPKD </a:t>
            </a:r>
            <a:r>
              <a:rPr lang="en-US" b="1" dirty="0" smtClean="0"/>
              <a:t>genes (</a:t>
            </a:r>
            <a:r>
              <a:rPr lang="en-US" b="1" i="1" dirty="0" smtClean="0"/>
              <a:t>Pkd1 </a:t>
            </a:r>
            <a:r>
              <a:rPr lang="en-US" b="1" dirty="0" smtClean="0"/>
              <a:t>and</a:t>
            </a:r>
            <a:r>
              <a:rPr lang="en-US" b="1" i="1" dirty="0" smtClean="0"/>
              <a:t> Pkd2</a:t>
            </a:r>
            <a:r>
              <a:rPr lang="en-US" b="1" dirty="0" smtClean="0"/>
              <a:t>)</a:t>
            </a:r>
            <a:r>
              <a:rPr lang="en-US" b="1" i="1" dirty="0" smtClean="0"/>
              <a:t> </a:t>
            </a:r>
            <a:r>
              <a:rPr lang="en-US" b="1" dirty="0" smtClean="0"/>
              <a:t>in male reproductive system development</a:t>
            </a:r>
          </a:p>
          <a:p>
            <a:pPr lvl="1"/>
            <a:r>
              <a:rPr lang="en-US" dirty="0" smtClean="0"/>
              <a:t>Required for </a:t>
            </a:r>
            <a:r>
              <a:rPr lang="en-US" dirty="0" err="1" smtClean="0"/>
              <a:t>mesonephric</a:t>
            </a:r>
            <a:r>
              <a:rPr lang="en-US" dirty="0" smtClean="0"/>
              <a:t> development, including </a:t>
            </a:r>
            <a:r>
              <a:rPr lang="en-US" dirty="0" err="1" smtClean="0"/>
              <a:t>epididymis</a:t>
            </a:r>
            <a:r>
              <a:rPr lang="en-US" dirty="0" smtClean="0"/>
              <a:t>, efferent ducts, testis</a:t>
            </a:r>
          </a:p>
          <a:p>
            <a:pPr lvl="1"/>
            <a:r>
              <a:rPr lang="en-US" dirty="0" smtClean="0"/>
              <a:t>Disruption of </a:t>
            </a:r>
            <a:r>
              <a:rPr lang="en-US" dirty="0" err="1" smtClean="0"/>
              <a:t>Tgf</a:t>
            </a:r>
            <a:r>
              <a:rPr lang="en-US" dirty="0" smtClean="0"/>
              <a:t>-beta/Bmp  and </a:t>
            </a:r>
            <a:r>
              <a:rPr lang="en-US" dirty="0" err="1" smtClean="0"/>
              <a:t>Wnt</a:t>
            </a:r>
            <a:r>
              <a:rPr lang="en-US" dirty="0" smtClean="0"/>
              <a:t> signaling </a:t>
            </a:r>
          </a:p>
          <a:p>
            <a:pPr marL="0" indent="0">
              <a:buNone/>
            </a:pPr>
            <a:endParaRPr lang="en-US" dirty="0"/>
          </a:p>
        </p:txBody>
      </p:sp>
      <p:sp>
        <p:nvSpPr>
          <p:cNvPr id="4" name="Slide Number Placeholder 3"/>
          <p:cNvSpPr>
            <a:spLocks noGrp="1"/>
          </p:cNvSpPr>
          <p:nvPr>
            <p:ph type="sldNum" sz="quarter" idx="12"/>
          </p:nvPr>
        </p:nvSpPr>
        <p:spPr/>
        <p:txBody>
          <a:bodyPr/>
          <a:lstStyle/>
          <a:p>
            <a:fld id="{F4413DD8-BDE4-4DFC-9B96-C42DA6DD2CB9}" type="slidenum">
              <a:rPr lang="en-US" smtClean="0"/>
              <a:pPr/>
              <a:t>7</a:t>
            </a:fld>
            <a:endParaRPr lang="en-US"/>
          </a:p>
        </p:txBody>
      </p:sp>
    </p:spTree>
    <p:extLst>
      <p:ext uri="{BB962C8B-B14F-4D97-AF65-F5344CB8AC3E}">
        <p14:creationId xmlns="" xmlns:p14="http://schemas.microsoft.com/office/powerpoint/2010/main" val="1148845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4638"/>
            <a:ext cx="848868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t>Development of </a:t>
            </a:r>
            <a:r>
              <a:rPr lang="en-US" sz="3600" dirty="0" err="1" smtClean="0"/>
              <a:t>Mesonephros</a:t>
            </a:r>
            <a:r>
              <a:rPr lang="en-US" sz="3600" dirty="0" smtClean="0"/>
              <a:t> and Gonad</a:t>
            </a:r>
            <a:endParaRPr lang="en-US" sz="3600" dirty="0"/>
          </a:p>
        </p:txBody>
      </p:sp>
      <p:pic>
        <p:nvPicPr>
          <p:cNvPr id="4"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2133600" y="1200620"/>
            <a:ext cx="4724400" cy="5388895"/>
          </a:xfrm>
          <a:prstGeom prst="rect">
            <a:avLst/>
          </a:prstGeom>
          <a:ln/>
        </p:spPr>
        <p:style>
          <a:lnRef idx="2">
            <a:schemeClr val="accent2"/>
          </a:lnRef>
          <a:fillRef idx="1">
            <a:schemeClr val="lt1"/>
          </a:fillRef>
          <a:effectRef idx="0">
            <a:schemeClr val="accent2"/>
          </a:effectRef>
          <a:fontRef idx="minor">
            <a:schemeClr val="dk1"/>
          </a:fontRef>
        </p:style>
      </p:pic>
      <p:sp>
        <p:nvSpPr>
          <p:cNvPr id="7" name="Slide Number Placeholder 6"/>
          <p:cNvSpPr>
            <a:spLocks noGrp="1"/>
          </p:cNvSpPr>
          <p:nvPr>
            <p:ph type="sldNum" sz="quarter" idx="12"/>
          </p:nvPr>
        </p:nvSpPr>
        <p:spPr/>
        <p:txBody>
          <a:bodyPr/>
          <a:lstStyle/>
          <a:p>
            <a:fld id="{F4413DD8-BDE4-4DFC-9B96-C42DA6DD2CB9}" type="slidenum">
              <a:rPr lang="en-US" smtClean="0"/>
              <a:pPr/>
              <a:t>8</a:t>
            </a:fld>
            <a:endParaRPr lang="en-US"/>
          </a:p>
        </p:txBody>
      </p:sp>
    </p:spTree>
    <p:extLst>
      <p:ext uri="{BB962C8B-B14F-4D97-AF65-F5344CB8AC3E}">
        <p14:creationId xmlns="" xmlns:p14="http://schemas.microsoft.com/office/powerpoint/2010/main" val="1081707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9" y="152400"/>
            <a:ext cx="5818705" cy="1090611"/>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t>Development of the male reproductive system</a:t>
            </a:r>
            <a:endParaRPr lang="en-US" sz="3600" dirty="0"/>
          </a:p>
        </p:txBody>
      </p:sp>
      <p:pic>
        <p:nvPicPr>
          <p:cNvPr id="2050"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3352799" y="1752601"/>
            <a:ext cx="5513905" cy="4162644"/>
          </a:xfrm>
          <a:prstGeom prst="rect">
            <a:avLst/>
          </a:prstGeom>
          <a:ln/>
        </p:spPr>
        <p:style>
          <a:lnRef idx="2">
            <a:schemeClr val="accent2"/>
          </a:lnRef>
          <a:fillRef idx="1">
            <a:schemeClr val="lt1"/>
          </a:fillRef>
          <a:effectRef idx="0">
            <a:schemeClr val="accent2"/>
          </a:effectRef>
          <a:fontRef idx="minor">
            <a:schemeClr val="dk1"/>
          </a:fontRef>
        </p:style>
      </p:pic>
      <p:pic>
        <p:nvPicPr>
          <p:cNvPr id="4" name="Picture 2"/>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533400" y="457200"/>
            <a:ext cx="2393862" cy="2181225"/>
          </a:xfrm>
          <a:prstGeom prst="rect">
            <a:avLst/>
          </a:prstGeom>
          <a:ln/>
        </p:spPr>
        <p:style>
          <a:lnRef idx="2">
            <a:schemeClr val="accent2"/>
          </a:lnRef>
          <a:fillRef idx="1">
            <a:schemeClr val="lt1"/>
          </a:fillRef>
          <a:effectRef idx="0">
            <a:schemeClr val="accent2"/>
          </a:effectRef>
          <a:fontRef idx="minor">
            <a:schemeClr val="dk1"/>
          </a:fontRef>
        </p:style>
      </p:pic>
      <p:pic>
        <p:nvPicPr>
          <p:cNvPr id="2051" name="Picture 3"/>
          <p:cNvPicPr>
            <a:picLocks noGrp="1" noChangeAspect="1" noChangeArrowheads="1"/>
          </p:cNvPicPr>
          <p:nvPr>
            <p:ph idx="1"/>
          </p:nvPr>
        </p:nvPicPr>
        <p:blipFill>
          <a:blip r:embed="rId5" cstate="screen">
            <a:extLst>
              <a:ext uri="{28A0092B-C50C-407E-A947-70E740481C1C}">
                <a14:useLocalDpi xmlns="" xmlns:a14="http://schemas.microsoft.com/office/drawing/2010/main" val="0"/>
              </a:ext>
            </a:extLst>
          </a:blip>
          <a:srcRect/>
          <a:stretch>
            <a:fillRect/>
          </a:stretch>
        </p:blipFill>
        <p:spPr bwMode="auto">
          <a:xfrm>
            <a:off x="103824" y="2945753"/>
            <a:ext cx="3477576" cy="32661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F4413DD8-BDE4-4DFC-9B96-C42DA6DD2CB9}" type="slidenum">
              <a:rPr lang="en-US" smtClean="0"/>
              <a:pPr/>
              <a:t>9</a:t>
            </a:fld>
            <a:endParaRPr lang="en-US"/>
          </a:p>
        </p:txBody>
      </p:sp>
    </p:spTree>
    <p:extLst>
      <p:ext uri="{BB962C8B-B14F-4D97-AF65-F5344CB8AC3E}">
        <p14:creationId xmlns="" xmlns:p14="http://schemas.microsoft.com/office/powerpoint/2010/main" val="521194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10628</TotalTime>
  <Words>3224</Words>
  <Application>Microsoft Office PowerPoint</Application>
  <PresentationFormat>On-screen Show (4:3)</PresentationFormat>
  <Paragraphs>290</Paragraphs>
  <Slides>33</Slides>
  <Notes>32</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Novel roles for PKD genes in the reproductive tract and in stromal cells of the kidney</vt:lpstr>
      <vt:lpstr>Some facts about Autosomal Dominant Polycystic Kidney Disease (ADPKD)</vt:lpstr>
      <vt:lpstr>Slide 3</vt:lpstr>
      <vt:lpstr>Functions of PCs</vt:lpstr>
      <vt:lpstr>Genetic explanation of ADPKD</vt:lpstr>
      <vt:lpstr>ADPKD Projects</vt:lpstr>
      <vt:lpstr>ADPKD genes in reproductive tract</vt:lpstr>
      <vt:lpstr>Development of Mesonephros and Gonad</vt:lpstr>
      <vt:lpstr>Development of the male reproductive system</vt:lpstr>
      <vt:lpstr>Pkd1 expression in developing male reproductive system</vt:lpstr>
      <vt:lpstr>Efferent duct dilation and cystogenesis in Pkd1LacZ/LacZ (Pkd1-/- )mice</vt:lpstr>
      <vt:lpstr>Changes in basement membrane and proliferation rate</vt:lpstr>
      <vt:lpstr>Epididymis defects in Pkd1-/- mice</vt:lpstr>
      <vt:lpstr>Decreased Tgf-b signaling</vt:lpstr>
      <vt:lpstr>Decreased Bmp signaling</vt:lpstr>
      <vt:lpstr>Summary 1</vt:lpstr>
      <vt:lpstr>New insights from genetic engineered mouse models</vt:lpstr>
      <vt:lpstr>Stromal compartment in ADPKD</vt:lpstr>
      <vt:lpstr>Does disruption of PKD genes in the  stromal compartment initiate cystogenesis? </vt:lpstr>
      <vt:lpstr>The renal stromal cells</vt:lpstr>
      <vt:lpstr>Stromal cell-specific deletion of Pkd1</vt:lpstr>
      <vt:lpstr>Experimental Approaches</vt:lpstr>
      <vt:lpstr>Mutant mice - characteristics</vt:lpstr>
      <vt:lpstr>Progressive cyst formation in adulthood</vt:lpstr>
      <vt:lpstr>Cyst origins</vt:lpstr>
      <vt:lpstr>Proliferation-phospho Histone H3</vt:lpstr>
      <vt:lpstr>Apoptosis</vt:lpstr>
      <vt:lpstr>ECM</vt:lpstr>
      <vt:lpstr>Slide 29</vt:lpstr>
      <vt:lpstr>Vascular changes</vt:lpstr>
      <vt:lpstr>Summary 2</vt:lpstr>
      <vt:lpstr>Acknowledgments </vt:lpstr>
      <vt:lpstr>Thanks!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Polycystins in renal stromal compartment maintenance and its</dc:title>
  <dc:creator>Support</dc:creator>
  <cp:lastModifiedBy>kalyan-s</cp:lastModifiedBy>
  <cp:revision>238</cp:revision>
  <dcterms:created xsi:type="dcterms:W3CDTF">2014-05-01T14:49:53Z</dcterms:created>
  <dcterms:modified xsi:type="dcterms:W3CDTF">2014-08-12T16:57:24Z</dcterms:modified>
</cp:coreProperties>
</file>