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0" r:id="rId3"/>
    <p:sldId id="258" r:id="rId4"/>
    <p:sldId id="257" r:id="rId5"/>
    <p:sldId id="259" r:id="rId6"/>
    <p:sldId id="261" r:id="rId7"/>
    <p:sldId id="262" r:id="rId8"/>
    <p:sldId id="265" r:id="rId9"/>
    <p:sldId id="270" r:id="rId10"/>
    <p:sldId id="266" r:id="rId11"/>
    <p:sldId id="273" r:id="rId12"/>
    <p:sldId id="271" r:id="rId13"/>
    <p:sldId id="272" r:id="rId14"/>
    <p:sldId id="267" r:id="rId15"/>
    <p:sldId id="274" r:id="rId16"/>
    <p:sldId id="268" r:id="rId17"/>
    <p:sldId id="264" r:id="rId18"/>
    <p:sldId id="269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FB5999A-C0F7-9C4F-A2D8-79FD54A2BF00}" type="datetime1">
              <a:rPr lang="sv-SE"/>
              <a:pPr/>
              <a:t>2014-11-17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246F6EA-926B-A34C-A5E2-B751D875ED47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04777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DD617EC-F3E7-424B-9A4F-4A8100D0B3CC}" type="datetime1">
              <a:rPr lang="sv-SE"/>
              <a:pPr/>
              <a:t>2014-11-17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74D040CA-4C7D-5944-A9A9-50CBCC1A9B58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71748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040CA-4C7D-5944-A9A9-50CBCC1A9B58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4298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4196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r>
              <a:rPr lang="sv-SE"/>
              <a:t>11-03-11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B1C45-5EED-4845-88C8-514A0BD105E7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370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4196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r>
              <a:rPr lang="sv-SE"/>
              <a:t>11-03-11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966A3-B2FB-2F40-B788-AD38489BBA7C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7850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4196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r>
              <a:rPr lang="sv-SE"/>
              <a:t>11-03-11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FE1BA-7D50-A440-BF0B-2217E61ED0EA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388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4196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r>
              <a:rPr lang="sv-SE"/>
              <a:t>11-03-11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B346B-82A1-5447-9FCA-D5F93533B5C0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719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4196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r>
              <a:rPr lang="sv-SE"/>
              <a:t>11-03-11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CC5C1-184B-EC40-AFF7-858EE4FC62F4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6145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4196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r>
              <a:rPr lang="sv-SE"/>
              <a:t>11-03-11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1C66A-A97C-444A-9AFD-CA840872B189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4844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44196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r>
              <a:rPr lang="sv-SE"/>
              <a:t>11-03-11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3A596-938B-AB4E-A4AC-B2D8E92ABB7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7116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4196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r>
              <a:rPr lang="sv-SE"/>
              <a:t>11-03-11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F8742-2677-374F-8D9A-FBFEA571C1B6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3638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44196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r>
              <a:rPr lang="sv-SE"/>
              <a:t>11-03-11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3987B-37C0-D547-99D6-DCFF2704C639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15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4196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r>
              <a:rPr lang="sv-SE"/>
              <a:t>11-03-11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A3AC9-5AB8-9746-BE67-8DD5DD11ABFE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972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4196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r>
              <a:rPr lang="sv-SE"/>
              <a:t>11-03-11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78288-51B3-F142-9DDB-A52C91F0425E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262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0024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7781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B0A55EFC-C867-D24D-9F1C-14E25B089341}" type="slidenum">
              <a:rPr lang="sv-SE"/>
              <a:pPr/>
              <a:t>‹#›</a:t>
            </a:fld>
            <a:endParaRPr lang="sv-SE"/>
          </a:p>
        </p:txBody>
      </p:sp>
      <p:pic>
        <p:nvPicPr>
          <p:cNvPr id="1029" name="Bildobjekt 6" descr="HKR_logotype_rgb_fz_ppt.pd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5614988"/>
            <a:ext cx="11811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Bildobjekt 4" descr="HKR_ppt_rgb_eng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ubrik 7"/>
          <p:cNvSpPr>
            <a:spLocks noGrp="1"/>
          </p:cNvSpPr>
          <p:nvPr>
            <p:ph type="ctrTitle"/>
          </p:nvPr>
        </p:nvSpPr>
        <p:spPr>
          <a:xfrm>
            <a:off x="239713" y="2060575"/>
            <a:ext cx="8401050" cy="2428875"/>
          </a:xfrm>
        </p:spPr>
        <p:txBody>
          <a:bodyPr anchor="t"/>
          <a:lstStyle/>
          <a:p>
            <a:pPr algn="ctr" eaLnBrk="1" hangingPunct="1"/>
            <a:r>
              <a:rPr lang="sv-SE" dirty="0" err="1" smtClean="0">
                <a:latin typeface="Arial" charset="0"/>
                <a:ea typeface="ＭＳ Ｐゴシック" charset="0"/>
                <a:cs typeface="ＭＳ Ｐゴシック" charset="0"/>
              </a:rPr>
              <a:t>Salutogeneses</a:t>
            </a:r>
            <a:r>
              <a:rPr lang="sv-SE" dirty="0" smtClean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sv-SE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sv-SE" smtClean="0">
                <a:latin typeface="Arial" charset="0"/>
                <a:ea typeface="ＭＳ Ｐゴシック" charset="0"/>
                <a:cs typeface="ＭＳ Ｐゴシック" charset="0"/>
              </a:rPr>
              <a:t>- perception </a:t>
            </a:r>
            <a:r>
              <a:rPr lang="sv-SE" dirty="0" smtClean="0">
                <a:latin typeface="Arial" charset="0"/>
                <a:ea typeface="ＭＳ Ｐゴシック" charset="0"/>
                <a:cs typeface="ＭＳ Ｐゴシック" charset="0"/>
              </a:rPr>
              <a:t>of </a:t>
            </a:r>
            <a:r>
              <a:rPr lang="sv-SE" dirty="0" err="1" smtClean="0">
                <a:latin typeface="Arial" charset="0"/>
                <a:ea typeface="ＭＳ Ｐゴシック" charset="0"/>
                <a:cs typeface="ＭＳ Ｐゴシック" charset="0"/>
              </a:rPr>
              <a:t>life</a:t>
            </a:r>
            <a:r>
              <a:rPr lang="sv-SE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Arial" charset="0"/>
                <a:ea typeface="ＭＳ Ｐゴシック" charset="0"/>
                <a:cs typeface="ＭＳ Ｐゴシック" charset="0"/>
              </a:rPr>
              <a:t>quality</a:t>
            </a:r>
            <a:endParaRPr lang="sv-SE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239713" y="4762500"/>
            <a:ext cx="8401050" cy="1752600"/>
          </a:xfrm>
        </p:spPr>
        <p:txBody>
          <a:bodyPr rtlCol="0">
            <a:normAutofit fontScale="850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sv-SE" dirty="0" smtClean="0">
                <a:solidFill>
                  <a:schemeClr val="tx1"/>
                </a:solidFill>
                <a:ea typeface="+mn-ea"/>
                <a:cs typeface="+mn-cs"/>
              </a:rPr>
              <a:t>L Jakobsson</a:t>
            </a: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sv-SE" dirty="0" smtClean="0">
                <a:solidFill>
                  <a:schemeClr val="tx1"/>
                </a:solidFill>
                <a:ea typeface="+mn-ea"/>
                <a:cs typeface="+mn-cs"/>
              </a:rPr>
              <a:t>Dr med </a:t>
            </a:r>
            <a:r>
              <a:rPr lang="sv-SE" dirty="0" err="1" smtClean="0">
                <a:solidFill>
                  <a:schemeClr val="tx1"/>
                </a:solidFill>
                <a:ea typeface="+mn-ea"/>
                <a:cs typeface="+mn-cs"/>
              </a:rPr>
              <a:t>sci</a:t>
            </a:r>
            <a:r>
              <a:rPr lang="sv-SE" dirty="0" smtClean="0">
                <a:solidFill>
                  <a:schemeClr val="tx1"/>
                </a:solidFill>
                <a:ea typeface="+mn-ea"/>
                <a:cs typeface="+mn-cs"/>
              </a:rPr>
              <a:t>, RNT</a:t>
            </a: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sv-SE" dirty="0" smtClean="0">
                <a:solidFill>
                  <a:schemeClr val="tx1"/>
                </a:solidFill>
                <a:ea typeface="+mn-ea"/>
                <a:cs typeface="+mn-cs"/>
              </a:rPr>
              <a:t>Kristianstad University</a:t>
            </a: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sv-SE" dirty="0" smtClean="0">
                <a:solidFill>
                  <a:schemeClr val="tx1"/>
                </a:solidFill>
                <a:ea typeface="+mn-ea"/>
                <a:cs typeface="+mn-cs"/>
              </a:rPr>
              <a:t>Sweden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Sample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Verbal approach </a:t>
            </a:r>
            <a:r>
              <a:rPr lang="en-GB" dirty="0"/>
              <a:t>by a urological specialized nurse at the first </a:t>
            </a:r>
            <a:r>
              <a:rPr lang="en-GB" dirty="0" smtClean="0"/>
              <a:t>visit</a:t>
            </a:r>
          </a:p>
          <a:p>
            <a:pPr marL="0" indent="0">
              <a:buNone/>
            </a:pPr>
            <a:r>
              <a:rPr lang="en-GB" dirty="0" smtClean="0"/>
              <a:t>Written </a:t>
            </a:r>
            <a:r>
              <a:rPr lang="en-GB" dirty="0"/>
              <a:t>study </a:t>
            </a:r>
            <a:r>
              <a:rPr lang="en-GB" dirty="0" smtClean="0"/>
              <a:t>information </a:t>
            </a:r>
          </a:p>
          <a:p>
            <a:pPr marL="0" indent="0">
              <a:buNone/>
            </a:pPr>
            <a:r>
              <a:rPr lang="en-GB" dirty="0" smtClean="0"/>
              <a:t>Oral and </a:t>
            </a:r>
            <a:r>
              <a:rPr lang="en-GB" dirty="0"/>
              <a:t>written consent before given a set of </a:t>
            </a:r>
            <a:r>
              <a:rPr lang="en-GB" dirty="0" smtClean="0"/>
              <a:t>questionnaires</a:t>
            </a:r>
          </a:p>
          <a:p>
            <a:pPr marL="0" indent="0">
              <a:buNone/>
            </a:pPr>
            <a:r>
              <a:rPr lang="en-GB" dirty="0" smtClean="0"/>
              <a:t>Questionnaires sent by mail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346B-82A1-5447-9FCA-D5F93533B5C0}" type="slidenum">
              <a:rPr lang="sv-SE" smtClean="0"/>
              <a:pPr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913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Participation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Baseline </a:t>
            </a:r>
          </a:p>
          <a:p>
            <a:pPr marL="0" indent="0">
              <a:buNone/>
            </a:pPr>
            <a:r>
              <a:rPr lang="en-GB" dirty="0" smtClean="0"/>
              <a:t>222 </a:t>
            </a:r>
            <a:r>
              <a:rPr lang="en-GB" dirty="0"/>
              <a:t>men accepted participation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Year 5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167 remained (75.2</a:t>
            </a:r>
            <a:r>
              <a:rPr lang="en-GB" dirty="0"/>
              <a:t>%)</a:t>
            </a:r>
            <a:endParaRPr lang="sv-SE" dirty="0"/>
          </a:p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346B-82A1-5447-9FCA-D5F93533B5C0}" type="slidenum">
              <a:rPr lang="sv-SE" smtClean="0"/>
              <a:pPr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269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Demographics (n=222)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 smtClean="0"/>
              <a:t>Age</a:t>
            </a:r>
            <a:r>
              <a:rPr lang="en-GB" sz="2400" dirty="0" smtClean="0"/>
              <a:t>, m (md), range		62 (65), 36-75 </a:t>
            </a:r>
            <a:r>
              <a:rPr lang="en-GB" sz="2400" dirty="0" err="1" smtClean="0"/>
              <a:t>ys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b="1" dirty="0" smtClean="0"/>
              <a:t>Living with partner</a:t>
            </a:r>
          </a:p>
          <a:p>
            <a:pPr marL="0" indent="0">
              <a:buNone/>
            </a:pPr>
            <a:r>
              <a:rPr lang="en-GB" sz="2400" dirty="0" smtClean="0"/>
              <a:t>Yes/No 			   	   181/19</a:t>
            </a:r>
          </a:p>
          <a:p>
            <a:pPr marL="0" indent="0">
              <a:buNone/>
            </a:pPr>
            <a:r>
              <a:rPr lang="en-GB" sz="2400" b="1" dirty="0" smtClean="0"/>
              <a:t>Education</a:t>
            </a:r>
          </a:p>
          <a:p>
            <a:pPr marL="0" indent="0">
              <a:buNone/>
            </a:pPr>
            <a:r>
              <a:rPr lang="en-GB" sz="2400" dirty="0" smtClean="0"/>
              <a:t>Compulsory level 		93 </a:t>
            </a:r>
          </a:p>
          <a:p>
            <a:pPr marL="0" indent="0">
              <a:buNone/>
            </a:pPr>
            <a:r>
              <a:rPr lang="en-GB" sz="2400" dirty="0"/>
              <a:t>Post </a:t>
            </a:r>
            <a:r>
              <a:rPr lang="en-GB" sz="2400" dirty="0" smtClean="0"/>
              <a:t>compulsory 		48</a:t>
            </a:r>
          </a:p>
          <a:p>
            <a:pPr marL="0" indent="0">
              <a:buNone/>
            </a:pPr>
            <a:r>
              <a:rPr lang="en-GB" sz="2400" dirty="0" smtClean="0"/>
              <a:t>University 				25</a:t>
            </a:r>
          </a:p>
          <a:p>
            <a:pPr marL="0" indent="0">
              <a:buNone/>
            </a:pPr>
            <a:r>
              <a:rPr lang="en-GB" sz="2400" b="1" dirty="0" smtClean="0"/>
              <a:t>Employment/</a:t>
            </a:r>
          </a:p>
          <a:p>
            <a:pPr marL="0" indent="0">
              <a:buNone/>
            </a:pPr>
            <a:r>
              <a:rPr lang="en-GB" sz="2400" b="1" dirty="0" smtClean="0"/>
              <a:t>Retired 		</a:t>
            </a:r>
            <a:r>
              <a:rPr lang="en-GB" sz="2400" dirty="0" smtClean="0"/>
              <a:t>			56/86 </a:t>
            </a:r>
            <a:endParaRPr lang="en-GB" sz="24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346B-82A1-5447-9FCA-D5F93533B5C0}" type="slidenum">
              <a:rPr lang="sv-SE" smtClean="0"/>
              <a:pPr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306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/>
              <a:t>Tumor</a:t>
            </a:r>
            <a:r>
              <a:rPr lang="en-GB" dirty="0" smtClean="0"/>
              <a:t> stage (TNM-system)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T1 		46 (66%)</a:t>
            </a:r>
          </a:p>
          <a:p>
            <a:pPr marL="0" indent="0">
              <a:buNone/>
            </a:pPr>
            <a:r>
              <a:rPr lang="en-GB" dirty="0" smtClean="0"/>
              <a:t>T2		73 (33%)</a:t>
            </a:r>
          </a:p>
          <a:p>
            <a:pPr marL="0" indent="0">
              <a:buNone/>
            </a:pPr>
            <a:r>
              <a:rPr lang="en-GB" dirty="0" smtClean="0"/>
              <a:t>T3		  3   (1%)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 smtClean="0"/>
              <a:t>Prostetectomy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346B-82A1-5447-9FCA-D5F93533B5C0}" type="slidenum">
              <a:rPr lang="sv-SE" smtClean="0"/>
              <a:pPr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652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Data </a:t>
            </a:r>
            <a:r>
              <a:rPr lang="sv-SE" dirty="0" err="1" smtClean="0"/>
              <a:t>collection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Orientation </a:t>
            </a:r>
            <a:r>
              <a:rPr lang="en-GB" sz="2800" dirty="0"/>
              <a:t>to life </a:t>
            </a:r>
            <a:r>
              <a:rPr lang="en-GB" sz="2800" dirty="0" smtClean="0"/>
              <a:t>questionnaire, SOC</a:t>
            </a:r>
          </a:p>
          <a:p>
            <a:pPr marL="0" indent="0">
              <a:buNone/>
            </a:pPr>
            <a:r>
              <a:rPr lang="en-GB" sz="2800" dirty="0" smtClean="0"/>
              <a:t>(13 items)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EORTC</a:t>
            </a:r>
            <a:r>
              <a:rPr lang="en-GB" sz="2800" dirty="0"/>
              <a:t>, </a:t>
            </a:r>
            <a:r>
              <a:rPr lang="en-GB" sz="2800" dirty="0" smtClean="0"/>
              <a:t>Health related Quality </a:t>
            </a:r>
            <a:r>
              <a:rPr lang="en-GB" sz="2800" dirty="0"/>
              <a:t>of Life, QLQ </a:t>
            </a:r>
            <a:r>
              <a:rPr lang="en-GB" sz="2800" dirty="0" smtClean="0"/>
              <a:t>C-30 (30 items)</a:t>
            </a:r>
          </a:p>
          <a:p>
            <a:pPr marL="0" indent="0">
              <a:buNone/>
            </a:pPr>
            <a:r>
              <a:rPr lang="en-GB" sz="2800" dirty="0" smtClean="0"/>
              <a:t>PR-25, Prostate cancer specific (25 items)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Applied </a:t>
            </a:r>
            <a:r>
              <a:rPr lang="en-GB" sz="2800" dirty="0"/>
              <a:t>at base line, </a:t>
            </a:r>
            <a:r>
              <a:rPr lang="en-GB" sz="2800" dirty="0" smtClean="0"/>
              <a:t>at 3 months after surgery and </a:t>
            </a:r>
            <a:r>
              <a:rPr lang="en-GB" sz="2800" dirty="0"/>
              <a:t>after 1 to 5 </a:t>
            </a:r>
            <a:r>
              <a:rPr lang="en-GB" sz="2800" dirty="0" smtClean="0"/>
              <a:t>years</a:t>
            </a:r>
            <a:endParaRPr lang="en-GB" sz="2800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346B-82A1-5447-9FCA-D5F93533B5C0}" type="slidenum">
              <a:rPr lang="sv-SE" smtClean="0"/>
              <a:pPr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570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 / Statistical Tests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Nominal/ordinal data – Chi</a:t>
            </a:r>
            <a:r>
              <a:rPr lang="en-GB" baseline="-25000" dirty="0" smtClean="0"/>
              <a:t>2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Linear relation – Spearman’s rank correlation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Likelihood – Logistic regression  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346B-82A1-5447-9FCA-D5F93533B5C0}" type="slidenum">
              <a:rPr lang="sv-SE" smtClean="0"/>
              <a:pPr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100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Preliminary</a:t>
            </a:r>
            <a:r>
              <a:rPr lang="sv-SE" dirty="0" smtClean="0"/>
              <a:t> </a:t>
            </a:r>
            <a:r>
              <a:rPr lang="sv-SE" dirty="0" err="1" smtClean="0"/>
              <a:t>results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346B-82A1-5447-9FCA-D5F93533B5C0}" type="slidenum">
              <a:rPr lang="sv-SE" smtClean="0"/>
              <a:pPr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666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4824678"/>
              </p:ext>
            </p:extLst>
          </p:nvPr>
        </p:nvGraphicFramePr>
        <p:xfrm>
          <a:off x="457200" y="1600200"/>
          <a:ext cx="7002462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4154"/>
                <a:gridCol w="2334154"/>
                <a:gridCol w="2334154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Table.1 Sense of </a:t>
                      </a:r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coherence</a:t>
                      </a:r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 over 5 </a:t>
                      </a:r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years</a:t>
                      </a:r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investigationm</a:t>
                      </a:r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, m </a:t>
                      </a:r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(min-max scores, 13-91)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sv-SE" dirty="0" smtClean="0"/>
                        <a:t>_____________________________________________________</a:t>
                      </a:r>
                      <a:endParaRPr lang="sv-SE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sv-SE" dirty="0" smtClean="0"/>
                        <a:t>                                                                                        p=&lt;0.05       </a:t>
                      </a:r>
                    </a:p>
                    <a:p>
                      <a:r>
                        <a:rPr lang="sv-SE" dirty="0" smtClean="0"/>
                        <a:t>_____________________________________________________</a:t>
                      </a:r>
                      <a:endParaRPr lang="sv-SE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Baseline</a:t>
                      </a:r>
                      <a:endParaRPr lang="sv-SE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78</a:t>
                      </a:r>
                      <a:endParaRPr lang="sv-SE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n=159 </a:t>
                      </a:r>
                      <a:endParaRPr lang="sv-SE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3 </a:t>
                      </a:r>
                      <a:r>
                        <a:rPr lang="sv-SE" dirty="0" err="1" smtClean="0"/>
                        <a:t>months</a:t>
                      </a:r>
                      <a:endParaRPr lang="sv-SE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77</a:t>
                      </a:r>
                      <a:endParaRPr lang="sv-SE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    183</a:t>
                      </a:r>
                      <a:endParaRPr lang="sv-SE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1 </a:t>
                      </a:r>
                      <a:r>
                        <a:rPr lang="sv-SE" dirty="0" err="1" smtClean="0"/>
                        <a:t>year</a:t>
                      </a:r>
                      <a:endParaRPr lang="sv-SE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76</a:t>
                      </a:r>
                      <a:endParaRPr lang="sv-SE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    174</a:t>
                      </a:r>
                      <a:endParaRPr lang="sv-SE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2 </a:t>
                      </a:r>
                      <a:r>
                        <a:rPr lang="sv-SE" dirty="0" err="1" smtClean="0"/>
                        <a:t>years</a:t>
                      </a:r>
                      <a:endParaRPr lang="sv-SE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77</a:t>
                      </a:r>
                      <a:endParaRPr lang="sv-SE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    163</a:t>
                      </a:r>
                      <a:endParaRPr lang="sv-SE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3 </a:t>
                      </a:r>
                      <a:r>
                        <a:rPr lang="sv-SE" dirty="0" err="1" smtClean="0"/>
                        <a:t>years</a:t>
                      </a:r>
                      <a:endParaRPr lang="sv-SE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77</a:t>
                      </a:r>
                      <a:endParaRPr lang="sv-SE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    147</a:t>
                      </a:r>
                      <a:endParaRPr lang="sv-SE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5 </a:t>
                      </a:r>
                      <a:r>
                        <a:rPr lang="sv-SE" dirty="0" err="1" smtClean="0"/>
                        <a:t>years</a:t>
                      </a:r>
                      <a:endParaRPr lang="sv-SE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78</a:t>
                      </a:r>
                      <a:endParaRPr lang="sv-SE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    145       </a:t>
                      </a:r>
                      <a:r>
                        <a:rPr lang="sv-SE" dirty="0" err="1" smtClean="0"/>
                        <a:t>ns</a:t>
                      </a:r>
                      <a:endParaRPr lang="sv-SE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sv-SE" dirty="0" smtClean="0"/>
                        <a:t>_____________________________________________________</a:t>
                      </a:r>
                      <a:endParaRPr lang="sv-SE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346B-82A1-5447-9FCA-D5F93533B5C0}" type="slidenum">
              <a:rPr lang="sv-SE" smtClean="0"/>
              <a:pPr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931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705786"/>
              </p:ext>
            </p:extLst>
          </p:nvPr>
        </p:nvGraphicFramePr>
        <p:xfrm>
          <a:off x="457200" y="1600200"/>
          <a:ext cx="7002462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4154"/>
                <a:gridCol w="2334154"/>
                <a:gridCol w="2334154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Table 2. </a:t>
                      </a:r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Correlation</a:t>
                      </a:r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between</a:t>
                      </a:r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 SOC and </a:t>
                      </a:r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Quality</a:t>
                      </a:r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 of Life from EORTC QLQ C-30 over 5 </a:t>
                      </a:r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years</a:t>
                      </a:r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investigation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sv-SE" dirty="0" smtClean="0"/>
                        <a:t>_____________________________________________________</a:t>
                      </a:r>
                      <a:endParaRPr lang="sv-SE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sv-SE" dirty="0" smtClean="0"/>
                        <a:t>                                                                         p=&lt;0.05</a:t>
                      </a:r>
                    </a:p>
                    <a:p>
                      <a:r>
                        <a:rPr lang="sv-SE" dirty="0" smtClean="0"/>
                        <a:t>_____________________________________________________</a:t>
                      </a:r>
                      <a:endParaRPr lang="sv-SE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SOC</a:t>
                      </a:r>
                      <a:endParaRPr lang="sv-SE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Quality</a:t>
                      </a:r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 of Life</a:t>
                      </a:r>
                      <a:endParaRPr lang="sv-SE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0.000</a:t>
                      </a:r>
                      <a:endParaRPr lang="sv-SE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sv-SE" dirty="0" smtClean="0"/>
                        <a:t>_____________________________________________________</a:t>
                      </a:r>
                      <a:endParaRPr lang="sv-SE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346B-82A1-5447-9FCA-D5F93533B5C0}" type="slidenum">
              <a:rPr lang="sv-SE" smtClean="0"/>
              <a:pPr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546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The </a:t>
            </a:r>
            <a:r>
              <a:rPr lang="sv-SE" dirty="0" err="1" smtClean="0"/>
              <a:t>logistic</a:t>
            </a:r>
            <a:r>
              <a:rPr lang="sv-SE" dirty="0" smtClean="0"/>
              <a:t> regression </a:t>
            </a:r>
            <a:r>
              <a:rPr lang="sv-SE" dirty="0" err="1" smtClean="0"/>
              <a:t>assessed</a:t>
            </a:r>
            <a:r>
              <a:rPr lang="sv-SE" dirty="0" smtClean="0"/>
              <a:t> the </a:t>
            </a:r>
            <a:r>
              <a:rPr lang="sv-SE" dirty="0" err="1" smtClean="0"/>
              <a:t>impact</a:t>
            </a:r>
            <a:r>
              <a:rPr lang="sv-SE" dirty="0" smtClean="0"/>
              <a:t> of </a:t>
            </a:r>
            <a:r>
              <a:rPr lang="sv-SE" dirty="0" err="1" smtClean="0"/>
              <a:t>QoL</a:t>
            </a:r>
            <a:r>
              <a:rPr lang="sv-SE" dirty="0" smtClean="0"/>
              <a:t>- and PR-25-variables</a:t>
            </a:r>
          </a:p>
          <a:p>
            <a:pPr marL="0" indent="0">
              <a:buNone/>
            </a:pPr>
            <a:r>
              <a:rPr lang="sv-SE" dirty="0" smtClean="0"/>
              <a:t>on the </a:t>
            </a:r>
            <a:r>
              <a:rPr lang="sv-SE" dirty="0" err="1" smtClean="0"/>
              <a:t>likelihood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respondents </a:t>
            </a:r>
            <a:r>
              <a:rPr lang="sv-SE" dirty="0" err="1" smtClean="0"/>
              <a:t>would</a:t>
            </a:r>
            <a:r>
              <a:rPr lang="sv-SE" dirty="0" smtClean="0"/>
              <a:t> </a:t>
            </a:r>
            <a:r>
              <a:rPr lang="sv-SE" dirty="0" err="1" smtClean="0"/>
              <a:t>report</a:t>
            </a:r>
            <a:r>
              <a:rPr lang="sv-SE" dirty="0" smtClean="0"/>
              <a:t> a </a:t>
            </a:r>
            <a:r>
              <a:rPr lang="sv-SE" dirty="0" err="1" smtClean="0"/>
              <a:t>low</a:t>
            </a:r>
            <a:r>
              <a:rPr lang="sv-SE" dirty="0" smtClean="0"/>
              <a:t> SOC-</a:t>
            </a:r>
            <a:r>
              <a:rPr lang="sv-SE" dirty="0" err="1" smtClean="0"/>
              <a:t>value</a:t>
            </a:r>
            <a:r>
              <a:rPr lang="sv-SE" dirty="0" smtClean="0"/>
              <a:t> </a:t>
            </a:r>
          </a:p>
          <a:p>
            <a:pPr marL="0" indent="0">
              <a:buNone/>
            </a:pPr>
            <a:r>
              <a:rPr lang="sv-SE" dirty="0" smtClean="0"/>
              <a:t>(</a:t>
            </a:r>
            <a:r>
              <a:rPr lang="sv-SE" dirty="0" err="1" smtClean="0"/>
              <a:t>dichotomized</a:t>
            </a:r>
            <a:r>
              <a:rPr lang="sv-SE" dirty="0" smtClean="0"/>
              <a:t> at </a:t>
            </a:r>
            <a:r>
              <a:rPr lang="sv-SE" dirty="0" err="1" smtClean="0"/>
              <a:t>mean</a:t>
            </a:r>
            <a:r>
              <a:rPr lang="sv-SE" dirty="0" smtClean="0"/>
              <a:t> </a:t>
            </a:r>
            <a:r>
              <a:rPr lang="sv-SE" dirty="0" err="1" smtClean="0"/>
              <a:t>value</a:t>
            </a:r>
            <a:r>
              <a:rPr lang="sv-SE" dirty="0" smtClean="0"/>
              <a:t>) 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346B-82A1-5447-9FCA-D5F93533B5C0}" type="slidenum">
              <a:rPr lang="sv-SE" smtClean="0"/>
              <a:pPr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0861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40" y="1600200"/>
            <a:ext cx="3434582" cy="4525963"/>
          </a:xfr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346B-82A1-5447-9FCA-D5F93533B5C0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959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Different independent variables, through the years, made a unique statistically significant contribution to the model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When respondents scored low </a:t>
            </a:r>
            <a:r>
              <a:rPr lang="en-GB" dirty="0" smtClean="0"/>
              <a:t>functioning or high grade of problems the QLQ C-30 </a:t>
            </a:r>
            <a:r>
              <a:rPr lang="en-GB" dirty="0" smtClean="0"/>
              <a:t>and </a:t>
            </a:r>
            <a:r>
              <a:rPr lang="en-GB" dirty="0" smtClean="0"/>
              <a:t>PR- </a:t>
            </a:r>
            <a:r>
              <a:rPr lang="en-GB" dirty="0" smtClean="0"/>
              <a:t>25 there was a risk of </a:t>
            </a:r>
            <a:r>
              <a:rPr lang="en-GB" dirty="0" smtClean="0"/>
              <a:t>scoring </a:t>
            </a:r>
            <a:r>
              <a:rPr lang="en-GB" dirty="0" smtClean="0"/>
              <a:t>a low SOC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346B-82A1-5447-9FCA-D5F93533B5C0}" type="slidenum">
              <a:rPr lang="sv-SE" smtClean="0"/>
              <a:pPr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6172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err="1" smtClean="0"/>
              <a:t>Baseline</a:t>
            </a:r>
            <a:r>
              <a:rPr lang="sv-SE" dirty="0" smtClean="0"/>
              <a:t>	Emotional </a:t>
            </a:r>
            <a:r>
              <a:rPr lang="sv-SE" dirty="0" err="1" smtClean="0"/>
              <a:t>functioning</a:t>
            </a:r>
            <a:r>
              <a:rPr lang="sv-SE" dirty="0" smtClean="0"/>
              <a:t> </a:t>
            </a:r>
          </a:p>
          <a:p>
            <a:pPr marL="0" indent="0">
              <a:buNone/>
            </a:pPr>
            <a:r>
              <a:rPr lang="sv-SE" dirty="0" smtClean="0"/>
              <a:t>3</a:t>
            </a:r>
            <a:r>
              <a:rPr lang="en-GB" dirty="0" smtClean="0"/>
              <a:t> </a:t>
            </a:r>
            <a:r>
              <a:rPr lang="en-GB" dirty="0" err="1" smtClean="0"/>
              <a:t>mhs</a:t>
            </a:r>
            <a:r>
              <a:rPr lang="en-GB" dirty="0" smtClean="0"/>
              <a:t>		Quality of life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        </a:t>
            </a:r>
            <a:r>
              <a:rPr lang="sv-SE" dirty="0" err="1" smtClean="0"/>
              <a:t>Diarrhoea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1 </a:t>
            </a:r>
            <a:r>
              <a:rPr lang="sv-SE" dirty="0" err="1" smtClean="0"/>
              <a:t>year</a:t>
            </a:r>
            <a:r>
              <a:rPr lang="sv-SE" dirty="0" smtClean="0"/>
              <a:t>		Emotional </a:t>
            </a:r>
            <a:r>
              <a:rPr lang="sv-SE" dirty="0" err="1" smtClean="0"/>
              <a:t>functioning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				</a:t>
            </a:r>
            <a:r>
              <a:rPr lang="sv-SE" dirty="0" err="1" smtClean="0"/>
              <a:t>Quality</a:t>
            </a:r>
            <a:r>
              <a:rPr lang="sv-SE" dirty="0" smtClean="0"/>
              <a:t> of </a:t>
            </a:r>
            <a:r>
              <a:rPr lang="sv-SE" dirty="0" err="1" smtClean="0"/>
              <a:t>life</a:t>
            </a:r>
            <a:r>
              <a:rPr lang="sv-SE" dirty="0" smtClean="0"/>
              <a:t> </a:t>
            </a:r>
          </a:p>
          <a:p>
            <a:pPr marL="0" indent="0">
              <a:buNone/>
            </a:pPr>
            <a:r>
              <a:rPr lang="sv-SE" dirty="0" smtClean="0"/>
              <a:t>				</a:t>
            </a:r>
            <a:r>
              <a:rPr lang="sv-SE" dirty="0" err="1" smtClean="0"/>
              <a:t>Sleeping</a:t>
            </a:r>
            <a:r>
              <a:rPr lang="sv-SE" dirty="0" smtClean="0"/>
              <a:t> problems</a:t>
            </a:r>
          </a:p>
          <a:p>
            <a:pPr marL="0" indent="0">
              <a:buNone/>
            </a:pPr>
            <a:r>
              <a:rPr lang="sv-SE" dirty="0" smtClean="0"/>
              <a:t>				</a:t>
            </a:r>
            <a:r>
              <a:rPr lang="sv-SE" dirty="0" err="1" smtClean="0"/>
              <a:t>Constipation</a:t>
            </a:r>
            <a:r>
              <a:rPr lang="sv-SE" dirty="0" smtClean="0"/>
              <a:t>	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			</a:t>
            </a:r>
            <a:r>
              <a:rPr lang="sv-SE" dirty="0" err="1" smtClean="0"/>
              <a:t>Financial</a:t>
            </a:r>
            <a:r>
              <a:rPr lang="sv-SE" dirty="0" smtClean="0"/>
              <a:t> </a:t>
            </a:r>
            <a:r>
              <a:rPr lang="sv-SE" dirty="0" err="1" smtClean="0"/>
              <a:t>issues</a:t>
            </a:r>
            <a:r>
              <a:rPr lang="sv-SE" dirty="0" smtClean="0"/>
              <a:t>	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		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346B-82A1-5447-9FCA-D5F93533B5C0}" type="slidenum">
              <a:rPr lang="sv-SE" smtClean="0"/>
              <a:pPr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2144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5481" y="1600200"/>
            <a:ext cx="7002463" cy="4525963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2 </a:t>
            </a:r>
            <a:r>
              <a:rPr lang="sv-SE" dirty="0" err="1" smtClean="0"/>
              <a:t>years</a:t>
            </a:r>
            <a:r>
              <a:rPr lang="sv-SE" dirty="0" smtClean="0"/>
              <a:t>		</a:t>
            </a:r>
            <a:r>
              <a:rPr lang="sv-SE" dirty="0" err="1" smtClean="0"/>
              <a:t>Physical</a:t>
            </a:r>
            <a:r>
              <a:rPr lang="sv-SE" dirty="0" smtClean="0"/>
              <a:t> </a:t>
            </a:r>
            <a:r>
              <a:rPr lang="sv-SE" dirty="0" err="1" smtClean="0"/>
              <a:t>functioning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			Emotional </a:t>
            </a:r>
            <a:r>
              <a:rPr lang="sv-SE" dirty="0" err="1" smtClean="0"/>
              <a:t>functioning</a:t>
            </a:r>
            <a:r>
              <a:rPr lang="sv-SE" dirty="0" smtClean="0"/>
              <a:t> 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			</a:t>
            </a:r>
            <a:r>
              <a:rPr lang="sv-SE" dirty="0" err="1" smtClean="0"/>
              <a:t>Quality</a:t>
            </a:r>
            <a:r>
              <a:rPr lang="sv-SE" dirty="0" smtClean="0"/>
              <a:t> of </a:t>
            </a:r>
            <a:r>
              <a:rPr lang="sv-SE" dirty="0" err="1" smtClean="0"/>
              <a:t>life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			</a:t>
            </a:r>
            <a:r>
              <a:rPr lang="sv-SE" dirty="0" err="1" smtClean="0"/>
              <a:t>Sleeping</a:t>
            </a:r>
            <a:r>
              <a:rPr lang="sv-SE" dirty="0" smtClean="0"/>
              <a:t> problems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3 </a:t>
            </a:r>
            <a:r>
              <a:rPr lang="sv-SE" dirty="0" err="1" smtClean="0"/>
              <a:t>years</a:t>
            </a:r>
            <a:r>
              <a:rPr lang="sv-SE" dirty="0" smtClean="0"/>
              <a:t>		Emotional </a:t>
            </a:r>
            <a:r>
              <a:rPr lang="sv-SE" dirty="0" err="1" smtClean="0"/>
              <a:t>functioning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346B-82A1-5447-9FCA-D5F93533B5C0}" type="slidenum">
              <a:rPr lang="sv-SE" smtClean="0"/>
              <a:pPr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84320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5 </a:t>
            </a:r>
            <a:r>
              <a:rPr lang="sv-SE" dirty="0" err="1" smtClean="0"/>
              <a:t>years</a:t>
            </a:r>
            <a:r>
              <a:rPr lang="sv-SE" dirty="0" smtClean="0"/>
              <a:t>		Emotionell </a:t>
            </a:r>
            <a:r>
              <a:rPr lang="sv-SE" dirty="0" err="1" smtClean="0"/>
              <a:t>functioning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			</a:t>
            </a:r>
            <a:r>
              <a:rPr lang="sv-SE" dirty="0" err="1" smtClean="0"/>
              <a:t>Cognitive</a:t>
            </a:r>
            <a:r>
              <a:rPr lang="sv-SE" dirty="0" smtClean="0"/>
              <a:t> </a:t>
            </a:r>
            <a:r>
              <a:rPr lang="sv-SE" dirty="0" err="1" smtClean="0"/>
              <a:t>functioning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			Pain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			</a:t>
            </a:r>
            <a:r>
              <a:rPr lang="sv-SE" dirty="0" err="1" smtClean="0"/>
              <a:t>Hormone</a:t>
            </a:r>
            <a:r>
              <a:rPr lang="sv-SE" dirty="0" smtClean="0"/>
              <a:t> </a:t>
            </a:r>
            <a:r>
              <a:rPr lang="sv-SE" dirty="0" err="1" smtClean="0"/>
              <a:t>related</a:t>
            </a:r>
            <a:r>
              <a:rPr lang="sv-SE" dirty="0" smtClean="0"/>
              <a:t> problems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346B-82A1-5447-9FCA-D5F93533B5C0}" type="slidenum">
              <a:rPr lang="sv-SE" smtClean="0"/>
              <a:pPr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77130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common result through the years was that </a:t>
            </a:r>
            <a:r>
              <a:rPr lang="en-GB" dirty="0" smtClean="0"/>
              <a:t>scoring problems </a:t>
            </a:r>
            <a:r>
              <a:rPr lang="en-GB" dirty="0" smtClean="0"/>
              <a:t>in the Emotional variable was associated with low SOC, not surprisingly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Surprisingly </a:t>
            </a:r>
            <a:r>
              <a:rPr lang="en-GB" dirty="0" smtClean="0"/>
              <a:t>though, </a:t>
            </a:r>
            <a:r>
              <a:rPr lang="en-GB" dirty="0" smtClean="0"/>
              <a:t>that no sexual life variables were associated with low SOC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346B-82A1-5447-9FCA-D5F93533B5C0}" type="slidenum">
              <a:rPr lang="sv-SE" smtClean="0"/>
              <a:pPr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31694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err="1" smtClean="0"/>
              <a:t>Conclusion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SOC </a:t>
            </a:r>
            <a:r>
              <a:rPr lang="sv-SE" dirty="0" err="1" smtClean="0"/>
              <a:t>was</a:t>
            </a:r>
            <a:r>
              <a:rPr lang="sv-SE" dirty="0" smtClean="0"/>
              <a:t> </a:t>
            </a:r>
            <a:r>
              <a:rPr lang="sv-SE" dirty="0" err="1" smtClean="0"/>
              <a:t>rated</a:t>
            </a:r>
            <a:r>
              <a:rPr lang="sv-SE" dirty="0" smtClean="0"/>
              <a:t> at the same </a:t>
            </a:r>
            <a:r>
              <a:rPr lang="sv-SE" dirty="0" err="1" smtClean="0"/>
              <a:t>level</a:t>
            </a:r>
            <a:r>
              <a:rPr lang="sv-SE" dirty="0" smtClean="0"/>
              <a:t> over 5 </a:t>
            </a:r>
            <a:r>
              <a:rPr lang="sv-SE" dirty="0" err="1" smtClean="0"/>
              <a:t>years</a:t>
            </a:r>
            <a:r>
              <a:rPr lang="sv-SE" dirty="0" smtClean="0"/>
              <a:t> – </a:t>
            </a:r>
            <a:r>
              <a:rPr lang="sv-SE" dirty="0" err="1" smtClean="0"/>
              <a:t>contradicting</a:t>
            </a:r>
            <a:r>
              <a:rPr lang="sv-SE" dirty="0" smtClean="0"/>
              <a:t> </a:t>
            </a:r>
            <a:r>
              <a:rPr lang="sv-SE" dirty="0" err="1" smtClean="0"/>
              <a:t>other</a:t>
            </a:r>
            <a:r>
              <a:rPr lang="sv-SE" dirty="0" smtClean="0"/>
              <a:t> research </a:t>
            </a:r>
            <a:r>
              <a:rPr lang="sv-SE" dirty="0" err="1" smtClean="0"/>
              <a:t>results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SOC </a:t>
            </a:r>
            <a:r>
              <a:rPr lang="sv-SE" dirty="0" err="1" smtClean="0"/>
              <a:t>level</a:t>
            </a:r>
            <a:r>
              <a:rPr lang="sv-SE" dirty="0" smtClean="0"/>
              <a:t> </a:t>
            </a:r>
            <a:r>
              <a:rPr lang="sv-SE" dirty="0" err="1" smtClean="0"/>
              <a:t>was</a:t>
            </a:r>
            <a:r>
              <a:rPr lang="sv-SE" dirty="0" smtClean="0"/>
              <a:t> </a:t>
            </a:r>
            <a:r>
              <a:rPr lang="sv-SE" dirty="0" err="1" smtClean="0"/>
              <a:t>rather</a:t>
            </a:r>
            <a:r>
              <a:rPr lang="sv-SE" dirty="0" smtClean="0"/>
              <a:t> </a:t>
            </a:r>
            <a:r>
              <a:rPr lang="sv-SE" dirty="0" err="1" smtClean="0"/>
              <a:t>low</a:t>
            </a:r>
            <a:endParaRPr lang="sv-SE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346B-82A1-5447-9FCA-D5F93533B5C0}" type="slidenum">
              <a:rPr lang="sv-SE" smtClean="0"/>
              <a:pPr/>
              <a:t>25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53132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Few physical problems were associated with low SOC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en-GB" dirty="0" smtClean="0"/>
              <a:t>Whereas emotional state and quality of life were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346B-82A1-5447-9FCA-D5F93533B5C0}" type="slidenum">
              <a:rPr lang="sv-SE" smtClean="0"/>
              <a:pPr/>
              <a:t>26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96434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Implications</a:t>
            </a:r>
            <a:r>
              <a:rPr lang="sv-SE" dirty="0" smtClean="0"/>
              <a:t> for </a:t>
            </a:r>
            <a:r>
              <a:rPr lang="sv-SE" dirty="0" err="1" smtClean="0"/>
              <a:t>nursing</a:t>
            </a:r>
            <a:r>
              <a:rPr lang="sv-SE" dirty="0" smtClean="0"/>
              <a:t> </a:t>
            </a:r>
            <a:r>
              <a:rPr lang="sv-SE" dirty="0" err="1" smtClean="0"/>
              <a:t>care</a:t>
            </a:r>
            <a:r>
              <a:rPr lang="sv-SE" dirty="0" smtClean="0"/>
              <a:t> 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Somatic in-hospital care and primary care collaboration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Continues follow-up 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Over the years emphases on cancer diagnosis surveillance 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Focus on holism and not on the illness</a:t>
            </a:r>
            <a:r>
              <a:rPr lang="sv-SE" sz="2800" dirty="0" smtClean="0"/>
              <a:t>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346B-82A1-5447-9FCA-D5F93533B5C0}" type="slidenum">
              <a:rPr lang="sv-SE" smtClean="0"/>
              <a:pPr/>
              <a:t>27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31184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dirty="0" err="1" smtClean="0"/>
              <a:t>Thank</a:t>
            </a:r>
            <a:r>
              <a:rPr lang="sv-SE" dirty="0" smtClean="0"/>
              <a:t> </a:t>
            </a:r>
            <a:r>
              <a:rPr lang="sv-SE" dirty="0" err="1" smtClean="0"/>
              <a:t>you</a:t>
            </a:r>
            <a:r>
              <a:rPr lang="sv-SE" dirty="0" smtClean="0"/>
              <a:t> for </a:t>
            </a:r>
            <a:r>
              <a:rPr lang="sv-SE" dirty="0" err="1" smtClean="0"/>
              <a:t>listening</a:t>
            </a:r>
            <a:r>
              <a:rPr lang="sv-SE" dirty="0" smtClean="0"/>
              <a:t>!</a:t>
            </a:r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endParaRPr lang="sv-SE" dirty="0" smtClean="0"/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346B-82A1-5447-9FCA-D5F93533B5C0}" type="slidenum">
              <a:rPr lang="sv-SE" smtClean="0"/>
              <a:pPr/>
              <a:t>28</a:t>
            </a:fld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757" y="3144271"/>
            <a:ext cx="1197747" cy="178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609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Arial" charset="0"/>
                <a:ea typeface="ＭＳ Ｐゴシック" charset="0"/>
                <a:cs typeface="ＭＳ Ｐゴシック" charset="0"/>
              </a:rPr>
              <a:t>          </a:t>
            </a:r>
            <a:r>
              <a:rPr lang="sv-SE" dirty="0" err="1" smtClean="0">
                <a:latin typeface="Arial" charset="0"/>
                <a:ea typeface="ＭＳ Ｐゴシック" charset="0"/>
                <a:cs typeface="ＭＳ Ｐゴシック" charset="0"/>
              </a:rPr>
              <a:t>Salutogenesis</a:t>
            </a:r>
            <a:endParaRPr lang="sv-SE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u="sng" dirty="0" smtClean="0">
                <a:latin typeface="Arial" charset="0"/>
                <a:ea typeface="ＭＳ Ｐゴシック" charset="0"/>
                <a:cs typeface="ＭＳ Ｐゴシック" charset="0"/>
              </a:rPr>
              <a:t>The </a:t>
            </a:r>
            <a:r>
              <a:rPr lang="sv-SE" u="sng" dirty="0" err="1" smtClean="0">
                <a:latin typeface="Arial" charset="0"/>
                <a:ea typeface="ＭＳ Ｐゴシック" charset="0"/>
                <a:cs typeface="ＭＳ Ｐゴシック" charset="0"/>
              </a:rPr>
              <a:t>mystery</a:t>
            </a:r>
            <a:r>
              <a:rPr lang="sv-SE" u="sng" dirty="0" smtClean="0">
                <a:latin typeface="Arial" charset="0"/>
                <a:ea typeface="ＭＳ Ｐゴシック" charset="0"/>
                <a:cs typeface="ＭＳ Ｐゴシック" charset="0"/>
              </a:rPr>
              <a:t> of </a:t>
            </a:r>
            <a:r>
              <a:rPr lang="sv-SE" u="sng" dirty="0" err="1" smtClean="0">
                <a:latin typeface="Arial" charset="0"/>
                <a:ea typeface="ＭＳ Ｐゴシック" charset="0"/>
                <a:cs typeface="ＭＳ Ｐゴシック" charset="0"/>
              </a:rPr>
              <a:t>health</a:t>
            </a:r>
            <a:endParaRPr lang="sv-SE" u="sng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algn="ctr">
              <a:buNone/>
            </a:pPr>
            <a:endParaRPr lang="sv-SE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algn="ctr">
              <a:buNone/>
            </a:pPr>
            <a:r>
              <a:rPr lang="sv-SE" dirty="0" smtClean="0">
                <a:latin typeface="Arial" charset="0"/>
                <a:ea typeface="ＭＳ Ｐゴシック" charset="0"/>
                <a:cs typeface="ＭＳ Ｐゴシック" charset="0"/>
              </a:rPr>
              <a:t>The sense of </a:t>
            </a:r>
            <a:r>
              <a:rPr lang="sv-SE" dirty="0" err="1" smtClean="0">
                <a:latin typeface="Arial" charset="0"/>
                <a:ea typeface="ＭＳ Ｐゴシック" charset="0"/>
                <a:cs typeface="ＭＳ Ｐゴシック" charset="0"/>
              </a:rPr>
              <a:t>coherence</a:t>
            </a:r>
            <a:endParaRPr lang="sv-SE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algn="ctr">
              <a:buNone/>
            </a:pPr>
            <a:endParaRPr lang="sv-SE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algn="ctr">
              <a:buNone/>
            </a:pPr>
            <a:r>
              <a:rPr lang="sv-SE" dirty="0" smtClean="0">
                <a:latin typeface="Arial" charset="0"/>
                <a:ea typeface="ＭＳ Ｐゴシック" charset="0"/>
                <a:cs typeface="ＭＳ Ｐゴシック" charset="0"/>
              </a:rPr>
              <a:t>General </a:t>
            </a:r>
            <a:r>
              <a:rPr lang="sv-SE" dirty="0" err="1" smtClean="0">
                <a:latin typeface="Arial" charset="0"/>
                <a:ea typeface="ＭＳ Ｐゴシック" charset="0"/>
                <a:cs typeface="ＭＳ Ｐゴシック" charset="0"/>
              </a:rPr>
              <a:t>resistance</a:t>
            </a:r>
            <a:r>
              <a:rPr lang="sv-SE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Arial" charset="0"/>
                <a:ea typeface="ＭＳ Ｐゴシック" charset="0"/>
                <a:cs typeface="ＭＳ Ｐゴシック" charset="0"/>
              </a:rPr>
              <a:t>resourses</a:t>
            </a:r>
            <a:endParaRPr lang="sv-SE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sv-SE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sv-SE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sv-SE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51B882B-CC6E-F74A-9286-FBF13112D3C9}" type="slidenum">
              <a:rPr lang="sv-SE" sz="1200">
                <a:solidFill>
                  <a:srgbClr val="898989"/>
                </a:solidFill>
              </a:rPr>
              <a:pPr eaLnBrk="1" hangingPunct="1"/>
              <a:t>3</a:t>
            </a:fld>
            <a:endParaRPr lang="sv-SE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v-SE" dirty="0" smtClean="0">
                <a:latin typeface="Arial" charset="0"/>
                <a:ea typeface="ＭＳ Ｐゴシック" charset="0"/>
                <a:cs typeface="ＭＳ Ｐゴシック" charset="0"/>
              </a:rPr>
              <a:t>Sense of </a:t>
            </a:r>
            <a:r>
              <a:rPr lang="sv-SE" dirty="0" err="1" smtClean="0">
                <a:latin typeface="Arial" charset="0"/>
                <a:ea typeface="ＭＳ Ｐゴシック" charset="0"/>
                <a:cs typeface="ＭＳ Ｐゴシック" charset="0"/>
              </a:rPr>
              <a:t>coherence</a:t>
            </a:r>
            <a:endParaRPr lang="sv-SE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7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sv-SE" dirty="0" smtClean="0">
                <a:latin typeface="Arial" charset="0"/>
                <a:ea typeface="ＭＳ Ｐゴシック" charset="0"/>
                <a:cs typeface="ＭＳ Ｐゴシック" charset="0"/>
              </a:rPr>
              <a:t>.. ’a global </a:t>
            </a:r>
            <a:r>
              <a:rPr lang="sv-SE" dirty="0" err="1" smtClean="0">
                <a:latin typeface="Arial" charset="0"/>
                <a:ea typeface="ＭＳ Ｐゴシック" charset="0"/>
                <a:cs typeface="ＭＳ Ｐゴシック" charset="0"/>
              </a:rPr>
              <a:t>orientation</a:t>
            </a:r>
            <a:r>
              <a:rPr lang="sv-SE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Arial" charset="0"/>
                <a:ea typeface="ＭＳ Ｐゴシック" charset="0"/>
                <a:cs typeface="ＭＳ Ｐゴシック" charset="0"/>
              </a:rPr>
              <a:t>that</a:t>
            </a:r>
            <a:r>
              <a:rPr lang="sv-SE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Arial" charset="0"/>
                <a:ea typeface="ＭＳ Ｐゴシック" charset="0"/>
                <a:cs typeface="ＭＳ Ｐゴシック" charset="0"/>
              </a:rPr>
              <a:t>expresses</a:t>
            </a:r>
            <a:r>
              <a:rPr lang="sv-SE" dirty="0" smtClean="0">
                <a:latin typeface="Arial" charset="0"/>
                <a:ea typeface="ＭＳ Ｐゴシック" charset="0"/>
                <a:cs typeface="ＭＳ Ｐゴシック" charset="0"/>
              </a:rPr>
              <a:t> the </a:t>
            </a:r>
            <a:r>
              <a:rPr lang="sv-SE" dirty="0" err="1" smtClean="0">
                <a:latin typeface="Arial" charset="0"/>
                <a:ea typeface="ＭＳ Ｐゴシック" charset="0"/>
                <a:cs typeface="ＭＳ Ｐゴシック" charset="0"/>
              </a:rPr>
              <a:t>extent</a:t>
            </a:r>
            <a:r>
              <a:rPr lang="sv-SE" dirty="0" smtClean="0">
                <a:latin typeface="Arial" charset="0"/>
                <a:ea typeface="ＭＳ Ｐゴシック" charset="0"/>
                <a:cs typeface="ＭＳ Ｐゴシック" charset="0"/>
              </a:rPr>
              <a:t> to </a:t>
            </a:r>
            <a:r>
              <a:rPr lang="sv-SE" dirty="0" err="1" smtClean="0">
                <a:latin typeface="Arial" charset="0"/>
                <a:ea typeface="ＭＳ Ｐゴシック" charset="0"/>
                <a:cs typeface="ＭＳ Ｐゴシック" charset="0"/>
              </a:rPr>
              <a:t>which</a:t>
            </a:r>
            <a:r>
              <a:rPr lang="sv-SE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Arial" charset="0"/>
                <a:ea typeface="ＭＳ Ｐゴシック" charset="0"/>
                <a:cs typeface="ＭＳ Ｐゴシック" charset="0"/>
              </a:rPr>
              <a:t>one</a:t>
            </a:r>
            <a:r>
              <a:rPr lang="sv-SE" dirty="0" smtClean="0">
                <a:latin typeface="Arial" charset="0"/>
                <a:ea typeface="ＭＳ Ｐゴシック" charset="0"/>
                <a:cs typeface="ＭＳ Ｐゴシック" charset="0"/>
              </a:rPr>
              <a:t> has a </a:t>
            </a:r>
            <a:r>
              <a:rPr lang="sv-SE" dirty="0" err="1" smtClean="0">
                <a:latin typeface="Arial" charset="0"/>
                <a:ea typeface="ＭＳ Ｐゴシック" charset="0"/>
                <a:cs typeface="ＭＳ Ｐゴシック" charset="0"/>
              </a:rPr>
              <a:t>pervasiev</a:t>
            </a:r>
            <a:r>
              <a:rPr lang="sv-SE" dirty="0" smtClean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sv-SE" dirty="0" err="1" smtClean="0">
                <a:latin typeface="Arial" charset="0"/>
                <a:ea typeface="ＭＳ Ｐゴシック" charset="0"/>
                <a:cs typeface="ＭＳ Ｐゴシック" charset="0"/>
              </a:rPr>
              <a:t>enduring</a:t>
            </a:r>
            <a:r>
              <a:rPr lang="sv-SE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Arial" charset="0"/>
                <a:ea typeface="ＭＳ Ｐゴシック" charset="0"/>
                <a:cs typeface="ＭＳ Ｐゴシック" charset="0"/>
              </a:rPr>
              <a:t>though</a:t>
            </a:r>
            <a:r>
              <a:rPr lang="sv-SE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 smtClean="0">
                <a:latin typeface="Arial" charset="0"/>
                <a:ea typeface="ＭＳ Ｐゴシック" charset="0"/>
                <a:cs typeface="ＭＳ Ｐゴシック" charset="0"/>
              </a:rPr>
              <a:t>dynamic</a:t>
            </a:r>
            <a:r>
              <a:rPr lang="sv-SE" dirty="0" smtClean="0">
                <a:latin typeface="Arial" charset="0"/>
                <a:ea typeface="ＭＳ Ｐゴシック" charset="0"/>
                <a:cs typeface="ＭＳ Ｐゴシック" charset="0"/>
              </a:rPr>
              <a:t> feeling of </a:t>
            </a:r>
            <a:r>
              <a:rPr lang="sv-SE" dirty="0" err="1" smtClean="0">
                <a:latin typeface="Arial" charset="0"/>
                <a:ea typeface="ＭＳ Ｐゴシック" charset="0"/>
                <a:cs typeface="ＭＳ Ｐゴシック" charset="0"/>
              </a:rPr>
              <a:t>confidence</a:t>
            </a:r>
            <a:r>
              <a:rPr lang="sv-SE" dirty="0" smtClean="0">
                <a:latin typeface="Arial" charset="0"/>
                <a:ea typeface="ＭＳ Ｐゴシック" charset="0"/>
                <a:cs typeface="ＭＳ Ｐゴシック" charset="0"/>
              </a:rPr>
              <a:t> ..</a:t>
            </a:r>
          </a:p>
          <a:p>
            <a:pPr marL="0" indent="0" eaLnBrk="1" hangingPunct="1">
              <a:buNone/>
            </a:pPr>
            <a:r>
              <a:rPr lang="sv-SE" dirty="0" smtClean="0">
                <a:latin typeface="Arial" charset="0"/>
                <a:ea typeface="ＭＳ Ｐゴシック" charset="0"/>
                <a:cs typeface="ＭＳ Ｐゴシック" charset="0"/>
              </a:rPr>
              <a:t>(Antonovsky, 1987) </a:t>
            </a:r>
            <a:endParaRPr lang="sv-SE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F6E1CB7-DE24-2F4B-9271-F080D3A23D9D}" type="slidenum">
              <a:rPr lang="sv-SE" sz="1200">
                <a:solidFill>
                  <a:srgbClr val="898989"/>
                </a:solidFill>
              </a:rPr>
              <a:pPr eaLnBrk="1" hangingPunct="1"/>
              <a:t>4</a:t>
            </a:fld>
            <a:endParaRPr lang="sv-SE" sz="1200">
              <a:solidFill>
                <a:srgbClr val="898989"/>
              </a:solidFill>
            </a:endParaRP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z="1000" dirty="0" smtClean="0"/>
              <a:t>L Jakobsson 141110</a:t>
            </a:r>
            <a:endParaRPr lang="sv-SE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>
                <a:latin typeface="Arial" charset="0"/>
                <a:ea typeface="ＭＳ Ｐゴシック" charset="0"/>
                <a:cs typeface="ＭＳ Ｐゴシック" charset="0"/>
              </a:rPr>
              <a:t>Comprehensibility</a:t>
            </a:r>
          </a:p>
          <a:p>
            <a:pPr marL="0" indent="0">
              <a:buNone/>
            </a:pPr>
            <a:r>
              <a:rPr lang="sv-SE" dirty="0">
                <a:latin typeface="Arial" charset="0"/>
                <a:ea typeface="ＭＳ Ｐゴシック" charset="0"/>
                <a:cs typeface="ＭＳ Ｐゴシック" charset="0"/>
              </a:rPr>
              <a:t>Manageability</a:t>
            </a:r>
          </a:p>
          <a:p>
            <a:pPr marL="0" indent="0">
              <a:buNone/>
            </a:pPr>
            <a:r>
              <a:rPr lang="sv-SE" dirty="0">
                <a:latin typeface="Arial" charset="0"/>
                <a:ea typeface="ＭＳ Ｐゴシック" charset="0"/>
                <a:cs typeface="ＭＳ Ｐゴシック" charset="0"/>
              </a:rPr>
              <a:t>Meaningfulness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346B-82A1-5447-9FCA-D5F93533B5C0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067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General </a:t>
            </a:r>
            <a:r>
              <a:rPr lang="sv-SE" dirty="0" err="1" smtClean="0"/>
              <a:t>Resistant</a:t>
            </a:r>
            <a:r>
              <a:rPr lang="sv-SE" dirty="0" smtClean="0"/>
              <a:t> Resources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 … </a:t>
            </a:r>
            <a:r>
              <a:rPr lang="en-GB" dirty="0" smtClean="0"/>
              <a:t>’a property of a person, a collective or a situation, which, as evidence or logic has indicated, facilitates successful coping with inherent stressors of human existence’</a:t>
            </a:r>
            <a:r>
              <a:rPr lang="sv-SE" dirty="0" smtClean="0"/>
              <a:t> (Antonovsky 1996)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346B-82A1-5447-9FCA-D5F93533B5C0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343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dirty="0" smtClean="0"/>
              <a:t>Personality traits</a:t>
            </a:r>
          </a:p>
          <a:p>
            <a:pPr>
              <a:buFontTx/>
              <a:buChar char="-"/>
            </a:pPr>
            <a:r>
              <a:rPr lang="en-GB" dirty="0" smtClean="0"/>
              <a:t>Financial position</a:t>
            </a:r>
          </a:p>
          <a:p>
            <a:pPr>
              <a:buFontTx/>
              <a:buChar char="-"/>
            </a:pPr>
            <a:r>
              <a:rPr lang="en-GB" dirty="0" smtClean="0"/>
              <a:t>Social support</a:t>
            </a:r>
          </a:p>
          <a:p>
            <a:pPr>
              <a:buFontTx/>
              <a:buChar char="-"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Research has shown …..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346B-82A1-5447-9FCA-D5F93533B5C0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009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Aim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..weather sense of coherence increases </a:t>
            </a:r>
            <a:r>
              <a:rPr lang="en-GB" dirty="0" smtClean="0"/>
              <a:t>the perception of health </a:t>
            </a:r>
            <a:r>
              <a:rPr lang="en-GB" dirty="0" smtClean="0"/>
              <a:t>related quality of life and sexual functioning in a 5-year perspective following prostatectomy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346B-82A1-5447-9FCA-D5F93533B5C0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669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</a:t>
            </a:r>
            <a:r>
              <a:rPr lang="en-GB" dirty="0"/>
              <a:t>longitudinal </a:t>
            </a:r>
            <a:r>
              <a:rPr lang="en-GB" dirty="0" smtClean="0"/>
              <a:t>survey – </a:t>
            </a:r>
          </a:p>
          <a:p>
            <a:pPr marL="0" indent="0">
              <a:buNone/>
            </a:pPr>
            <a:r>
              <a:rPr lang="en-GB" dirty="0" smtClean="0"/>
              <a:t>mail out–mail in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Data collection </a:t>
            </a:r>
            <a:r>
              <a:rPr lang="en-GB" dirty="0"/>
              <a:t>at base line, 3 </a:t>
            </a:r>
            <a:r>
              <a:rPr lang="en-GB" dirty="0" smtClean="0"/>
              <a:t>months </a:t>
            </a:r>
            <a:r>
              <a:rPr lang="en-GB" dirty="0"/>
              <a:t>and </a:t>
            </a:r>
            <a:r>
              <a:rPr lang="en-GB" dirty="0" smtClean="0"/>
              <a:t>at 1, </a:t>
            </a:r>
            <a:r>
              <a:rPr lang="en-GB" dirty="0" smtClean="0"/>
              <a:t>2, 3 </a:t>
            </a:r>
            <a:r>
              <a:rPr lang="en-GB" dirty="0"/>
              <a:t>and 5 years following </a:t>
            </a:r>
            <a:r>
              <a:rPr lang="en-GB" dirty="0" smtClean="0"/>
              <a:t>treatment 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346B-82A1-5447-9FCA-D5F93533B5C0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03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KRpptGrundEng">
  <a:themeElements>
    <a:clrScheme name="1HKR färgtema">
      <a:dk1>
        <a:sysClr val="windowText" lastClr="000000"/>
      </a:dk1>
      <a:lt1>
        <a:sysClr val="window" lastClr="FFFFFF"/>
      </a:lt1>
      <a:dk2>
        <a:srgbClr val="50AA00"/>
      </a:dk2>
      <a:lt2>
        <a:srgbClr val="EEECE1"/>
      </a:lt2>
      <a:accent1>
        <a:srgbClr val="0A8200"/>
      </a:accent1>
      <a:accent2>
        <a:srgbClr val="005A00"/>
      </a:accent2>
      <a:accent3>
        <a:srgbClr val="8C8C8C"/>
      </a:accent3>
      <a:accent4>
        <a:srgbClr val="BEBEBE"/>
      </a:accent4>
      <a:accent5>
        <a:srgbClr val="EBEBEB"/>
      </a:accent5>
      <a:accent6>
        <a:srgbClr val="E10082"/>
      </a:accent6>
      <a:hlink>
        <a:srgbClr val="0A8200"/>
      </a:hlink>
      <a:folHlink>
        <a:srgbClr val="005A00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HKRengelsk</Template>
  <TotalTime>654</TotalTime>
  <Words>553</Words>
  <Application>Microsoft Office PowerPoint</Application>
  <PresentationFormat>Bildspel på skärmen (4:3)</PresentationFormat>
  <Paragraphs>184</Paragraphs>
  <Slides>28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28</vt:i4>
      </vt:variant>
    </vt:vector>
  </HeadingPairs>
  <TitlesOfParts>
    <vt:vector size="32" baseType="lpstr">
      <vt:lpstr>ＭＳ Ｐゴシック</vt:lpstr>
      <vt:lpstr>Arial</vt:lpstr>
      <vt:lpstr>Calibri</vt:lpstr>
      <vt:lpstr>HKRpptGrundEng</vt:lpstr>
      <vt:lpstr>Salutogeneses - perception of life quality</vt:lpstr>
      <vt:lpstr>PowerPoint-presentation</vt:lpstr>
      <vt:lpstr>          Salutogenesis</vt:lpstr>
      <vt:lpstr>Sense of coherence</vt:lpstr>
      <vt:lpstr>PowerPoint-presentation</vt:lpstr>
      <vt:lpstr>General Resistant Resources</vt:lpstr>
      <vt:lpstr>PowerPoint-presentation</vt:lpstr>
      <vt:lpstr>Aim</vt:lpstr>
      <vt:lpstr>Design</vt:lpstr>
      <vt:lpstr>Sample</vt:lpstr>
      <vt:lpstr>Participation</vt:lpstr>
      <vt:lpstr>Demographics (n=222)</vt:lpstr>
      <vt:lpstr>PowerPoint-presentation</vt:lpstr>
      <vt:lpstr>Data collection</vt:lpstr>
      <vt:lpstr>Analysis / Statistical Tests</vt:lpstr>
      <vt:lpstr>Preliminary results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Implications for nursing care </vt:lpstr>
      <vt:lpstr>PowerPoint-presentation</vt:lpstr>
    </vt:vector>
  </TitlesOfParts>
  <Company>Högskolan Kristianstad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Salutogenic attitude increases life quality</dc:title>
  <dc:creator>Liselotte Jakobsson</dc:creator>
  <cp:lastModifiedBy>Liselotte Jakobsson</cp:lastModifiedBy>
  <cp:revision>67</cp:revision>
  <dcterms:created xsi:type="dcterms:W3CDTF">2014-11-10T09:12:31Z</dcterms:created>
  <dcterms:modified xsi:type="dcterms:W3CDTF">2014-11-17T14:16:58Z</dcterms:modified>
</cp:coreProperties>
</file>