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Default Extension="pdf" ContentType="application/pdf"/>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package" ContentType="application/vnd.openxmlformats-officedocument.package"/>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21" r:id="rId1"/>
    <p:sldMasterId id="2147484133" r:id="rId2"/>
    <p:sldMasterId id="2147484145" r:id="rId3"/>
  </p:sldMasterIdLst>
  <p:notesMasterIdLst>
    <p:notesMasterId r:id="rId33"/>
  </p:notesMasterIdLst>
  <p:handoutMasterIdLst>
    <p:handoutMasterId r:id="rId34"/>
  </p:handoutMasterIdLst>
  <p:sldIdLst>
    <p:sldId id="489" r:id="rId4"/>
    <p:sldId id="490" r:id="rId5"/>
    <p:sldId id="256" r:id="rId6"/>
    <p:sldId id="257" r:id="rId7"/>
    <p:sldId id="481" r:id="rId8"/>
    <p:sldId id="482" r:id="rId9"/>
    <p:sldId id="419" r:id="rId10"/>
    <p:sldId id="424" r:id="rId11"/>
    <p:sldId id="483" r:id="rId12"/>
    <p:sldId id="425" r:id="rId13"/>
    <p:sldId id="441" r:id="rId14"/>
    <p:sldId id="476" r:id="rId15"/>
    <p:sldId id="477" r:id="rId16"/>
    <p:sldId id="485" r:id="rId17"/>
    <p:sldId id="486" r:id="rId18"/>
    <p:sldId id="488" r:id="rId19"/>
    <p:sldId id="487" r:id="rId20"/>
    <p:sldId id="475" r:id="rId21"/>
    <p:sldId id="427" r:id="rId22"/>
    <p:sldId id="457" r:id="rId23"/>
    <p:sldId id="458" r:id="rId24"/>
    <p:sldId id="459" r:id="rId25"/>
    <p:sldId id="460" r:id="rId26"/>
    <p:sldId id="435" r:id="rId27"/>
    <p:sldId id="436" r:id="rId28"/>
    <p:sldId id="479" r:id="rId29"/>
    <p:sldId id="478" r:id="rId30"/>
    <p:sldId id="480" r:id="rId31"/>
    <p:sldId id="491" r:id="rId32"/>
  </p:sldIdLst>
  <p:sldSz cx="10287000" cy="6858000" type="35mm"/>
  <p:notesSz cx="6858000" cy="9144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600" kern="1200">
        <a:solidFill>
          <a:schemeClr val="tx1"/>
        </a:solidFill>
        <a:latin typeface="Helvetica" pitchFamily="34" charset="0"/>
        <a:ea typeface="ＭＳ Ｐゴシック" pitchFamily="34" charset="-128"/>
        <a:cs typeface="ＭＳ Ｐゴシック" pitchFamily="34" charset="-128"/>
      </a:defRPr>
    </a:lvl1pPr>
    <a:lvl2pPr marL="457200" algn="l" rtl="0" fontAlgn="base">
      <a:spcBef>
        <a:spcPct val="0"/>
      </a:spcBef>
      <a:spcAft>
        <a:spcPct val="0"/>
      </a:spcAft>
      <a:defRPr sz="2600" kern="1200">
        <a:solidFill>
          <a:schemeClr val="tx1"/>
        </a:solidFill>
        <a:latin typeface="Helvetica" pitchFamily="34" charset="0"/>
        <a:ea typeface="ＭＳ Ｐゴシック" pitchFamily="34" charset="-128"/>
        <a:cs typeface="ＭＳ Ｐゴシック" pitchFamily="34" charset="-128"/>
      </a:defRPr>
    </a:lvl2pPr>
    <a:lvl3pPr marL="914400" algn="l" rtl="0" fontAlgn="base">
      <a:spcBef>
        <a:spcPct val="0"/>
      </a:spcBef>
      <a:spcAft>
        <a:spcPct val="0"/>
      </a:spcAft>
      <a:defRPr sz="2600" kern="1200">
        <a:solidFill>
          <a:schemeClr val="tx1"/>
        </a:solidFill>
        <a:latin typeface="Helvetica" pitchFamily="34" charset="0"/>
        <a:ea typeface="ＭＳ Ｐゴシック" pitchFamily="34" charset="-128"/>
        <a:cs typeface="ＭＳ Ｐゴシック" pitchFamily="34" charset="-128"/>
      </a:defRPr>
    </a:lvl3pPr>
    <a:lvl4pPr marL="1371600" algn="l" rtl="0" fontAlgn="base">
      <a:spcBef>
        <a:spcPct val="0"/>
      </a:spcBef>
      <a:spcAft>
        <a:spcPct val="0"/>
      </a:spcAft>
      <a:defRPr sz="2600" kern="1200">
        <a:solidFill>
          <a:schemeClr val="tx1"/>
        </a:solidFill>
        <a:latin typeface="Helvetica" pitchFamily="34" charset="0"/>
        <a:ea typeface="ＭＳ Ｐゴシック" pitchFamily="34" charset="-128"/>
        <a:cs typeface="ＭＳ Ｐゴシック" pitchFamily="34" charset="-128"/>
      </a:defRPr>
    </a:lvl4pPr>
    <a:lvl5pPr marL="1828800" algn="l" rtl="0" fontAlgn="base">
      <a:spcBef>
        <a:spcPct val="0"/>
      </a:spcBef>
      <a:spcAft>
        <a:spcPct val="0"/>
      </a:spcAft>
      <a:defRPr sz="2600" kern="1200">
        <a:solidFill>
          <a:schemeClr val="tx1"/>
        </a:solidFill>
        <a:latin typeface="Helvetica" pitchFamily="34" charset="0"/>
        <a:ea typeface="ＭＳ Ｐゴシック" pitchFamily="34" charset="-128"/>
        <a:cs typeface="ＭＳ Ｐゴシック" pitchFamily="34" charset="-128"/>
      </a:defRPr>
    </a:lvl5pPr>
    <a:lvl6pPr marL="2286000" algn="l" defTabSz="457200" rtl="0" eaLnBrk="1" latinLnBrk="0" hangingPunct="1">
      <a:defRPr sz="2600" kern="1200">
        <a:solidFill>
          <a:schemeClr val="tx1"/>
        </a:solidFill>
        <a:latin typeface="Helvetica" pitchFamily="34" charset="0"/>
        <a:ea typeface="ＭＳ Ｐゴシック" pitchFamily="34" charset="-128"/>
        <a:cs typeface="ＭＳ Ｐゴシック" pitchFamily="34" charset="-128"/>
      </a:defRPr>
    </a:lvl6pPr>
    <a:lvl7pPr marL="2743200" algn="l" defTabSz="457200" rtl="0" eaLnBrk="1" latinLnBrk="0" hangingPunct="1">
      <a:defRPr sz="2600" kern="1200">
        <a:solidFill>
          <a:schemeClr val="tx1"/>
        </a:solidFill>
        <a:latin typeface="Helvetica" pitchFamily="34" charset="0"/>
        <a:ea typeface="ＭＳ Ｐゴシック" pitchFamily="34" charset="-128"/>
        <a:cs typeface="ＭＳ Ｐゴシック" pitchFamily="34" charset="-128"/>
      </a:defRPr>
    </a:lvl7pPr>
    <a:lvl8pPr marL="3200400" algn="l" defTabSz="457200" rtl="0" eaLnBrk="1" latinLnBrk="0" hangingPunct="1">
      <a:defRPr sz="2600" kern="1200">
        <a:solidFill>
          <a:schemeClr val="tx1"/>
        </a:solidFill>
        <a:latin typeface="Helvetica" pitchFamily="34" charset="0"/>
        <a:ea typeface="ＭＳ Ｐゴシック" pitchFamily="34" charset="-128"/>
        <a:cs typeface="ＭＳ Ｐゴシック" pitchFamily="34" charset="-128"/>
      </a:defRPr>
    </a:lvl8pPr>
    <a:lvl9pPr marL="3657600" algn="l" defTabSz="457200" rtl="0" eaLnBrk="1" latinLnBrk="0" hangingPunct="1">
      <a:defRPr sz="2600" kern="1200">
        <a:solidFill>
          <a:schemeClr val="tx1"/>
        </a:solidFill>
        <a:latin typeface="Helvetica" pitchFamily="34" charset="0"/>
        <a:ea typeface="ＭＳ Ｐゴシック" pitchFamily="34" charset="-128"/>
        <a:cs typeface="ＭＳ Ｐゴシック"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showPr>
  <p:clrMru>
    <a:srgbClr val="1C3D9F"/>
    <a:srgbClr val="2851CD"/>
    <a:srgbClr val="5A1E3C"/>
    <a:srgbClr val="800080"/>
    <a:srgbClr val="7D3C4A"/>
    <a:srgbClr val="942A6E"/>
    <a:srgbClr val="A3C358"/>
    <a:srgbClr val="160A49"/>
    <a:srgbClr val="21117D"/>
    <a:srgbClr val="0B228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765" autoAdjust="0"/>
    <p:restoredTop sz="94660"/>
  </p:normalViewPr>
  <p:slideViewPr>
    <p:cSldViewPr>
      <p:cViewPr>
        <p:scale>
          <a:sx n="66" d="100"/>
          <a:sy n="66" d="100"/>
        </p:scale>
        <p:origin x="-1224" y="-174"/>
      </p:cViewPr>
      <p:guideLst>
        <p:guide orient="horz" pos="2160"/>
        <p:guide pos="3240"/>
      </p:guideLst>
    </p:cSldViewPr>
  </p:slideViewPr>
  <p:outlineViewPr>
    <p:cViewPr>
      <p:scale>
        <a:sx n="33" d="100"/>
        <a:sy n="33" d="100"/>
      </p:scale>
      <p:origin x="0" y="41376"/>
    </p:cViewPr>
  </p:outlineViewPr>
  <p:notesTextViewPr>
    <p:cViewPr>
      <p:scale>
        <a:sx n="100" d="100"/>
        <a:sy n="100" d="100"/>
      </p:scale>
      <p:origin x="0" y="0"/>
    </p:cViewPr>
  </p:notesTextViewPr>
  <p:sorterViewPr>
    <p:cViewPr>
      <p:scale>
        <a:sx n="75" d="100"/>
        <a:sy n="75" d="100"/>
      </p:scale>
      <p:origin x="0" y="4896"/>
    </p:cViewPr>
  </p:sorterViewPr>
  <p:notesViewPr>
    <p:cSldViewPr>
      <p:cViewPr varScale="1">
        <p:scale>
          <a:sx n="92" d="100"/>
          <a:sy n="92" d="100"/>
        </p:scale>
        <p:origin x="-2720"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package1.package"/></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liudifair:Desktop:Dr.%20Zhan:Di:Demographi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plotArea>
      <c:layout>
        <c:manualLayout>
          <c:layoutTarget val="inner"/>
          <c:xMode val="edge"/>
          <c:yMode val="edge"/>
          <c:x val="8.3155650319829466E-2"/>
          <c:y val="0.18723404255319115"/>
          <c:w val="0.72281449893390204"/>
          <c:h val="0.6127659574468084"/>
        </c:manualLayout>
      </c:layout>
      <c:barChart>
        <c:barDir val="col"/>
        <c:grouping val="clustered"/>
        <c:ser>
          <c:idx val="0"/>
          <c:order val="0"/>
          <c:tx>
            <c:strRef>
              <c:f>mutacin!$A$2</c:f>
              <c:strCache>
                <c:ptCount val="1"/>
                <c:pt idx="0">
                  <c:v>transmitted MS</c:v>
                </c:pt>
              </c:strCache>
            </c:strRef>
          </c:tx>
          <c:spPr>
            <a:solidFill>
              <a:srgbClr val="942A6E"/>
            </a:solidFill>
            <a:ln w="18059">
              <a:solidFill>
                <a:srgbClr val="000000"/>
              </a:solidFill>
              <a:prstDash val="solid"/>
            </a:ln>
          </c:spPr>
          <c:errBars>
            <c:errBarType val="plus"/>
            <c:errValType val="cust"/>
            <c:plus>
              <c:numRef>
                <c:f>mutacin!$B$6:$E$6</c:f>
                <c:numCache>
                  <c:formatCode>General</c:formatCode>
                  <c:ptCount val="4"/>
                  <c:pt idx="0">
                    <c:v>1.1400000000000001</c:v>
                  </c:pt>
                  <c:pt idx="1">
                    <c:v>1.3800000000000001</c:v>
                  </c:pt>
                  <c:pt idx="2">
                    <c:v>0.34</c:v>
                  </c:pt>
                  <c:pt idx="3">
                    <c:v>1.07</c:v>
                  </c:pt>
                </c:numCache>
              </c:numRef>
            </c:plus>
            <c:spPr>
              <a:ln w="36119">
                <a:solidFill>
                  <a:srgbClr val="000000"/>
                </a:solidFill>
                <a:prstDash val="solid"/>
              </a:ln>
            </c:spPr>
          </c:errBars>
          <c:cat>
            <c:strRef>
              <c:f>mutacin!$B$1:$E$1</c:f>
              <c:strCache>
                <c:ptCount val="4"/>
                <c:pt idx="0">
                  <c:v>S. sanguinis 10556</c:v>
                </c:pt>
                <c:pt idx="1">
                  <c:v>S. gordonii 10558</c:v>
                </c:pt>
                <c:pt idx="2">
                  <c:v>S. mutans 25175</c:v>
                </c:pt>
                <c:pt idx="3">
                  <c:v>S. sobrinus 6715</c:v>
                </c:pt>
              </c:strCache>
            </c:strRef>
          </c:cat>
          <c:val>
            <c:numRef>
              <c:f>mutacin!$B$2:$E$2</c:f>
              <c:numCache>
                <c:formatCode>General</c:formatCode>
                <c:ptCount val="4"/>
                <c:pt idx="0">
                  <c:v>5.41</c:v>
                </c:pt>
                <c:pt idx="1">
                  <c:v>4.76</c:v>
                </c:pt>
                <c:pt idx="2">
                  <c:v>2.79</c:v>
                </c:pt>
                <c:pt idx="3">
                  <c:v>6.08</c:v>
                </c:pt>
              </c:numCache>
            </c:numRef>
          </c:val>
        </c:ser>
        <c:ser>
          <c:idx val="1"/>
          <c:order val="1"/>
          <c:tx>
            <c:strRef>
              <c:f>mutacin!$A$3</c:f>
              <c:strCache>
                <c:ptCount val="1"/>
                <c:pt idx="0">
                  <c:v>non-transmitted MS</c:v>
                </c:pt>
              </c:strCache>
            </c:strRef>
          </c:tx>
          <c:spPr>
            <a:solidFill>
              <a:srgbClr val="3366FF"/>
            </a:solidFill>
            <a:ln w="18059">
              <a:solidFill>
                <a:srgbClr val="000000"/>
              </a:solidFill>
              <a:prstDash val="solid"/>
            </a:ln>
          </c:spPr>
          <c:errBars>
            <c:errBarType val="plus"/>
            <c:errValType val="cust"/>
            <c:plus>
              <c:numRef>
                <c:f>mutacin!$B$7:$E$7</c:f>
                <c:numCache>
                  <c:formatCode>General</c:formatCode>
                  <c:ptCount val="4"/>
                  <c:pt idx="0">
                    <c:v>0.48000000000000009</c:v>
                  </c:pt>
                  <c:pt idx="1">
                    <c:v>0.46</c:v>
                  </c:pt>
                  <c:pt idx="2">
                    <c:v>0.13</c:v>
                  </c:pt>
                  <c:pt idx="3">
                    <c:v>0.33000000000000013</c:v>
                  </c:pt>
                </c:numCache>
              </c:numRef>
            </c:plus>
            <c:spPr>
              <a:ln w="36119">
                <a:solidFill>
                  <a:srgbClr val="000000"/>
                </a:solidFill>
                <a:prstDash val="solid"/>
              </a:ln>
            </c:spPr>
          </c:errBars>
          <c:cat>
            <c:strRef>
              <c:f>mutacin!$B$1:$E$1</c:f>
              <c:strCache>
                <c:ptCount val="4"/>
                <c:pt idx="0">
                  <c:v>S. sanguinis 10556</c:v>
                </c:pt>
                <c:pt idx="1">
                  <c:v>S. gordonii 10558</c:v>
                </c:pt>
                <c:pt idx="2">
                  <c:v>S. mutans 25175</c:v>
                </c:pt>
                <c:pt idx="3">
                  <c:v>S. sobrinus 6715</c:v>
                </c:pt>
              </c:strCache>
            </c:strRef>
          </c:cat>
          <c:val>
            <c:numRef>
              <c:f>mutacin!$B$3:$E$3</c:f>
              <c:numCache>
                <c:formatCode>General</c:formatCode>
                <c:ptCount val="4"/>
                <c:pt idx="0">
                  <c:v>4.53</c:v>
                </c:pt>
                <c:pt idx="1">
                  <c:v>3.88</c:v>
                </c:pt>
                <c:pt idx="2">
                  <c:v>2.2200000000000002</c:v>
                </c:pt>
                <c:pt idx="3">
                  <c:v>0.9700000000000002</c:v>
                </c:pt>
              </c:numCache>
            </c:numRef>
          </c:val>
        </c:ser>
        <c:axId val="83415040"/>
        <c:axId val="83751296"/>
      </c:barChart>
      <c:catAx>
        <c:axId val="83415040"/>
        <c:scaling>
          <c:orientation val="minMax"/>
        </c:scaling>
        <c:axPos val="b"/>
        <c:numFmt formatCode="General" sourceLinked="1"/>
        <c:tickLblPos val="nextTo"/>
        <c:spPr>
          <a:ln w="4515">
            <a:solidFill>
              <a:srgbClr val="000000"/>
            </a:solidFill>
            <a:prstDash val="solid"/>
          </a:ln>
        </c:spPr>
        <c:txPr>
          <a:bodyPr rot="0" vert="horz"/>
          <a:lstStyle/>
          <a:p>
            <a:pPr>
              <a:defRPr lang="en-US" sz="1458" b="1" i="0" u="none" strike="noStrike" baseline="0">
                <a:solidFill>
                  <a:srgbClr val="000000"/>
                </a:solidFill>
                <a:latin typeface="Arial"/>
                <a:ea typeface="Arial"/>
                <a:cs typeface="Arial"/>
              </a:defRPr>
            </a:pPr>
            <a:endParaRPr lang="en-US"/>
          </a:p>
        </c:txPr>
        <c:crossAx val="83751296"/>
        <c:crosses val="autoZero"/>
        <c:auto val="1"/>
        <c:lblAlgn val="ctr"/>
        <c:lblOffset val="100"/>
        <c:tickLblSkip val="1"/>
        <c:tickMarkSkip val="1"/>
      </c:catAx>
      <c:valAx>
        <c:axId val="83751296"/>
        <c:scaling>
          <c:orientation val="minMax"/>
        </c:scaling>
        <c:axPos val="l"/>
        <c:majorGridlines>
          <c:spPr>
            <a:ln w="4515">
              <a:solidFill>
                <a:srgbClr val="000000"/>
              </a:solidFill>
              <a:prstDash val="solid"/>
            </a:ln>
          </c:spPr>
        </c:majorGridlines>
        <c:title>
          <c:tx>
            <c:rich>
              <a:bodyPr/>
              <a:lstStyle/>
              <a:p>
                <a:pPr>
                  <a:defRPr lang="en-US" sz="1600" b="1" i="0" u="none" strike="noStrike" baseline="0">
                    <a:solidFill>
                      <a:srgbClr val="000000"/>
                    </a:solidFill>
                    <a:latin typeface="Arial"/>
                    <a:ea typeface="Arial"/>
                    <a:cs typeface="Arial"/>
                  </a:defRPr>
                </a:pPr>
                <a:r>
                  <a:rPr lang="en-US"/>
                  <a:t>Mutacin Inhibition zone (mm)</a:t>
                </a:r>
              </a:p>
            </c:rich>
          </c:tx>
          <c:layout>
            <c:manualLayout>
              <c:xMode val="edge"/>
              <c:yMode val="edge"/>
              <c:x val="1.9271939852772105E-2"/>
              <c:y val="0.18604663555103715"/>
            </c:manualLayout>
          </c:layout>
          <c:spPr>
            <a:noFill/>
            <a:ln w="36119">
              <a:noFill/>
            </a:ln>
          </c:spPr>
        </c:title>
        <c:numFmt formatCode="General" sourceLinked="1"/>
        <c:tickLblPos val="nextTo"/>
        <c:spPr>
          <a:ln w="4515">
            <a:solidFill>
              <a:srgbClr val="000000"/>
            </a:solidFill>
            <a:prstDash val="solid"/>
          </a:ln>
        </c:spPr>
        <c:txPr>
          <a:bodyPr rot="0" vert="horz"/>
          <a:lstStyle/>
          <a:p>
            <a:pPr>
              <a:defRPr lang="en-US" sz="1138" b="1" i="0" u="none" strike="noStrike" baseline="0">
                <a:solidFill>
                  <a:srgbClr val="000000"/>
                </a:solidFill>
                <a:latin typeface="Arial"/>
                <a:ea typeface="Arial"/>
                <a:cs typeface="Arial"/>
              </a:defRPr>
            </a:pPr>
            <a:endParaRPr lang="en-US"/>
          </a:p>
        </c:txPr>
        <c:crossAx val="83415040"/>
        <c:crosses val="autoZero"/>
        <c:crossBetween val="between"/>
      </c:valAx>
      <c:spPr>
        <a:solidFill>
          <a:srgbClr val="C0C0C0"/>
        </a:solidFill>
        <a:ln w="18059">
          <a:solidFill>
            <a:srgbClr val="808080"/>
          </a:solidFill>
          <a:prstDash val="solid"/>
        </a:ln>
      </c:spPr>
    </c:plotArea>
    <c:legend>
      <c:legendPos val="r"/>
      <c:layout>
        <c:manualLayout>
          <c:xMode val="edge"/>
          <c:yMode val="edge"/>
          <c:x val="0.813704526906464"/>
          <c:y val="0.3875968120196403"/>
          <c:w val="0.161580026886883"/>
          <c:h val="0.18217060230235196"/>
        </c:manualLayout>
      </c:layout>
      <c:spPr>
        <a:solidFill>
          <a:srgbClr val="FFFFFF"/>
        </a:solidFill>
        <a:ln w="4515">
          <a:solidFill>
            <a:srgbClr val="000000"/>
          </a:solidFill>
          <a:prstDash val="solid"/>
        </a:ln>
      </c:spPr>
      <c:txPr>
        <a:bodyPr/>
        <a:lstStyle/>
        <a:p>
          <a:pPr>
            <a:defRPr lang="en-US" sz="1173" b="1" i="0" u="none" strike="noStrike" baseline="0">
              <a:solidFill>
                <a:srgbClr val="000000"/>
              </a:solidFill>
              <a:latin typeface="Arial"/>
              <a:ea typeface="Arial"/>
              <a:cs typeface="Arial"/>
            </a:defRPr>
          </a:pPr>
          <a:endParaRPr lang="en-US"/>
        </a:p>
      </c:txPr>
    </c:legend>
    <c:plotVisOnly val="1"/>
    <c:dispBlanksAs val="gap"/>
  </c:chart>
  <c:spPr>
    <a:noFill/>
    <a:ln>
      <a:noFill/>
    </a:ln>
  </c:spPr>
  <c:txPr>
    <a:bodyPr/>
    <a:lstStyle/>
    <a:p>
      <a:pPr>
        <a:defRPr sz="782"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style val="18"/>
  <c:chart>
    <c:autoTitleDeleted val="1"/>
    <c:plotArea>
      <c:layout>
        <c:manualLayout>
          <c:layoutTarget val="inner"/>
          <c:xMode val="edge"/>
          <c:yMode val="edge"/>
          <c:x val="0.12426597931186603"/>
          <c:y val="4.8182883389576311E-2"/>
          <c:w val="0.86453975756588941"/>
          <c:h val="0.80797878603155804"/>
        </c:manualLayout>
      </c:layout>
      <c:barChart>
        <c:barDir val="col"/>
        <c:grouping val="clustered"/>
        <c:ser>
          <c:idx val="0"/>
          <c:order val="0"/>
          <c:tx>
            <c:strRef>
              <c:f>Sheet6!$A$2</c:f>
              <c:strCache>
                <c:ptCount val="1"/>
                <c:pt idx="0">
                  <c:v>Non transmitted</c:v>
                </c:pt>
              </c:strCache>
            </c:strRef>
          </c:tx>
          <c:spPr>
            <a:solidFill>
              <a:srgbClr val="78A2DD"/>
            </a:solidFill>
          </c:spPr>
          <c:cat>
            <c:strRef>
              <c:f>Sheet6!$B$1:$K$1</c:f>
              <c:strCache>
                <c:ptCount val="10"/>
                <c:pt idx="0">
                  <c:v>Thio2</c:v>
                </c:pt>
                <c:pt idx="1">
                  <c:v>TKS1</c:v>
                </c:pt>
                <c:pt idx="2">
                  <c:v>NN1</c:v>
                </c:pt>
                <c:pt idx="3">
                  <c:v>PNS1</c:v>
                </c:pt>
                <c:pt idx="4">
                  <c:v>MutSMB</c:v>
                </c:pt>
                <c:pt idx="5">
                  <c:v>MutIII</c:v>
                </c:pt>
                <c:pt idx="6">
                  <c:v>MutBactin</c:v>
                </c:pt>
                <c:pt idx="7">
                  <c:v>NN2</c:v>
                </c:pt>
                <c:pt idx="8">
                  <c:v>Lan1</c:v>
                </c:pt>
                <c:pt idx="9">
                  <c:v>MutK8</c:v>
                </c:pt>
              </c:strCache>
            </c:strRef>
          </c:cat>
          <c:val>
            <c:numRef>
              <c:f>Sheet6!$B$2:$K$2</c:f>
              <c:numCache>
                <c:formatCode>#\ ???/???</c:formatCode>
                <c:ptCount val="10"/>
                <c:pt idx="0">
                  <c:v>0</c:v>
                </c:pt>
                <c:pt idx="1">
                  <c:v>0.2</c:v>
                </c:pt>
                <c:pt idx="2">
                  <c:v>0.2</c:v>
                </c:pt>
                <c:pt idx="3">
                  <c:v>0.66666666666666718</c:v>
                </c:pt>
                <c:pt idx="4">
                  <c:v>0.66666666666666718</c:v>
                </c:pt>
                <c:pt idx="5">
                  <c:v>6.6666666666666707E-2</c:v>
                </c:pt>
                <c:pt idx="6">
                  <c:v>0.26666666666666711</c:v>
                </c:pt>
                <c:pt idx="7">
                  <c:v>0.2</c:v>
                </c:pt>
                <c:pt idx="8">
                  <c:v>6.6666666666666707E-2</c:v>
                </c:pt>
                <c:pt idx="9">
                  <c:v>0.46666666666666712</c:v>
                </c:pt>
              </c:numCache>
            </c:numRef>
          </c:val>
        </c:ser>
        <c:ser>
          <c:idx val="1"/>
          <c:order val="1"/>
          <c:tx>
            <c:strRef>
              <c:f>Sheet6!$A$3</c:f>
              <c:strCache>
                <c:ptCount val="1"/>
                <c:pt idx="0">
                  <c:v>Transmitted</c:v>
                </c:pt>
              </c:strCache>
            </c:strRef>
          </c:tx>
          <c:spPr>
            <a:solidFill>
              <a:srgbClr val="660066"/>
            </a:solidFill>
          </c:spPr>
          <c:cat>
            <c:strRef>
              <c:f>Sheet6!$B$1:$K$1</c:f>
              <c:strCache>
                <c:ptCount val="10"/>
                <c:pt idx="0">
                  <c:v>Thio2</c:v>
                </c:pt>
                <c:pt idx="1">
                  <c:v>TKS1</c:v>
                </c:pt>
                <c:pt idx="2">
                  <c:v>NN1</c:v>
                </c:pt>
                <c:pt idx="3">
                  <c:v>PNS1</c:v>
                </c:pt>
                <c:pt idx="4">
                  <c:v>MutSMB</c:v>
                </c:pt>
                <c:pt idx="5">
                  <c:v>MutIII</c:v>
                </c:pt>
                <c:pt idx="6">
                  <c:v>MutBactin</c:v>
                </c:pt>
                <c:pt idx="7">
                  <c:v>NN2</c:v>
                </c:pt>
                <c:pt idx="8">
                  <c:v>Lan1</c:v>
                </c:pt>
                <c:pt idx="9">
                  <c:v>MutK8</c:v>
                </c:pt>
              </c:strCache>
            </c:strRef>
          </c:cat>
          <c:val>
            <c:numRef>
              <c:f>Sheet6!$B$3:$K$3</c:f>
              <c:numCache>
                <c:formatCode>#\ ???/???</c:formatCode>
                <c:ptCount val="10"/>
                <c:pt idx="0">
                  <c:v>0</c:v>
                </c:pt>
                <c:pt idx="1">
                  <c:v>0.2</c:v>
                </c:pt>
                <c:pt idx="2">
                  <c:v>0.2</c:v>
                </c:pt>
                <c:pt idx="3">
                  <c:v>0.70000000000000018</c:v>
                </c:pt>
                <c:pt idx="4">
                  <c:v>0.8</c:v>
                </c:pt>
                <c:pt idx="5">
                  <c:v>0.1</c:v>
                </c:pt>
                <c:pt idx="6">
                  <c:v>0.1</c:v>
                </c:pt>
                <c:pt idx="7">
                  <c:v>0.1</c:v>
                </c:pt>
                <c:pt idx="8">
                  <c:v>0</c:v>
                </c:pt>
                <c:pt idx="9">
                  <c:v>0</c:v>
                </c:pt>
              </c:numCache>
            </c:numRef>
          </c:val>
        </c:ser>
        <c:axId val="76693888"/>
        <c:axId val="76695808"/>
      </c:barChart>
      <c:catAx>
        <c:axId val="76693888"/>
        <c:scaling>
          <c:orientation val="minMax"/>
        </c:scaling>
        <c:axPos val="b"/>
        <c:tickLblPos val="nextTo"/>
        <c:txPr>
          <a:bodyPr/>
          <a:lstStyle/>
          <a:p>
            <a:pPr>
              <a:defRPr lang="en-US" sz="1200" b="1">
                <a:latin typeface="Arial"/>
                <a:cs typeface="Arial"/>
              </a:defRPr>
            </a:pPr>
            <a:endParaRPr lang="en-US"/>
          </a:p>
        </c:txPr>
        <c:crossAx val="76695808"/>
        <c:crosses val="autoZero"/>
        <c:auto val="1"/>
        <c:lblAlgn val="ctr"/>
        <c:lblOffset val="100"/>
      </c:catAx>
      <c:valAx>
        <c:axId val="76695808"/>
        <c:scaling>
          <c:orientation val="minMax"/>
          <c:max val="0.9"/>
          <c:min val="0"/>
        </c:scaling>
        <c:axPos val="l"/>
        <c:majorGridlines/>
        <c:title>
          <c:tx>
            <c:rich>
              <a:bodyPr rot="-5400000" vert="horz"/>
              <a:lstStyle/>
              <a:p>
                <a:pPr>
                  <a:defRPr lang="en-US" sz="2000" b="1" i="0">
                    <a:latin typeface="Arial"/>
                    <a:cs typeface="Arial"/>
                  </a:defRPr>
                </a:pPr>
                <a:r>
                  <a:rPr lang="en-US" sz="2000" b="1" i="0" dirty="0" smtClean="0">
                    <a:latin typeface="Arial"/>
                    <a:cs typeface="Arial"/>
                  </a:rPr>
                  <a:t>% gene Presence</a:t>
                </a:r>
                <a:endParaRPr lang="en-US" sz="2000" b="1" i="0" dirty="0">
                  <a:latin typeface="Arial"/>
                  <a:cs typeface="Arial"/>
                </a:endParaRPr>
              </a:p>
            </c:rich>
          </c:tx>
          <c:layout>
            <c:manualLayout>
              <c:xMode val="edge"/>
              <c:yMode val="edge"/>
              <c:x val="0"/>
              <c:y val="0.21893738059351212"/>
            </c:manualLayout>
          </c:layout>
        </c:title>
        <c:numFmt formatCode="0%" sourceLinked="0"/>
        <c:tickLblPos val="nextTo"/>
        <c:txPr>
          <a:bodyPr anchor="ctr" anchorCtr="0"/>
          <a:lstStyle/>
          <a:p>
            <a:pPr>
              <a:defRPr lang="en-US" sz="1800" b="1">
                <a:latin typeface="Arial"/>
                <a:cs typeface="Arial"/>
              </a:defRPr>
            </a:pPr>
            <a:endParaRPr lang="en-US"/>
          </a:p>
        </c:txPr>
        <c:crossAx val="76693888"/>
        <c:crosses val="autoZero"/>
        <c:crossBetween val="between"/>
        <c:majorUnit val="0.2"/>
      </c:valAx>
    </c:plotArea>
    <c:legend>
      <c:legendPos val="b"/>
      <c:layout>
        <c:manualLayout>
          <c:xMode val="edge"/>
          <c:yMode val="edge"/>
          <c:x val="0.29518722276549808"/>
          <c:y val="0"/>
          <c:w val="0.44157401503709909"/>
          <c:h val="0.128705801690017"/>
        </c:manualLayout>
      </c:layout>
      <c:txPr>
        <a:bodyPr/>
        <a:lstStyle/>
        <a:p>
          <a:pPr>
            <a:defRPr lang="en-US" sz="1800" b="1">
              <a:latin typeface="Arial"/>
              <a:cs typeface="Arial"/>
            </a:defRPr>
          </a:pPr>
          <a:endParaRPr lang="en-US"/>
        </a:p>
      </c:txPr>
    </c:legend>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0.12674</cdr:x>
      <cdr:y>0.875</cdr:y>
    </cdr:from>
    <cdr:to>
      <cdr:x>0.97123</cdr:x>
      <cdr:y>1</cdr:y>
    </cdr:to>
    <cdr:sp macro="" textlink="">
      <cdr:nvSpPr>
        <cdr:cNvPr id="2" name="TextBox 1"/>
        <cdr:cNvSpPr txBox="1"/>
      </cdr:nvSpPr>
      <cdr:spPr>
        <a:xfrm xmlns:a="http://schemas.openxmlformats.org/drawingml/2006/main">
          <a:off x="1213115" y="3733801"/>
          <a:ext cx="8083285" cy="533399"/>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p xmlns:a="http://schemas.openxmlformats.org/drawingml/2006/main">
          <a:r>
            <a:rPr lang="en-US" sz="2000" b="1" dirty="0" smtClean="0">
              <a:latin typeface="Arial"/>
              <a:cs typeface="Arial"/>
            </a:rPr>
            <a:t>   A1       A2       A3       A4       A5       A6      A7        A8     A9      A10</a:t>
          </a:r>
          <a:endParaRPr lang="en-US" sz="2000" b="1" dirty="0">
            <a:latin typeface="Arial"/>
            <a:cs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57250" y="685800"/>
            <a:ext cx="5143500" cy="3429000"/>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1"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Helvetica" pitchFamily="1"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Helvetica" pitchFamily="1"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Helvetica" pitchFamily="1"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Helvetica" pitchFamily="1"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Rot="1" noChangeAspect="1" noChangeArrowheads="1" noTextEdit="1"/>
          </p:cNvSpPr>
          <p:nvPr>
            <p:ph type="sldImg"/>
          </p:nvPr>
        </p:nvSpPr>
        <p:spPr>
          <a:xfrm>
            <a:off x="857250" y="685800"/>
            <a:ext cx="5143500" cy="3429000"/>
          </a:xfrm>
          <a:ln/>
        </p:spPr>
      </p:sp>
      <p:sp>
        <p:nvSpPr>
          <p:cNvPr id="16387" name="Rectangle 1027"/>
          <p:cNvSpPr>
            <a:spLocks noGrp="1" noChangeArrowheads="1"/>
          </p:cNvSpPr>
          <p:nvPr>
            <p:ph type="body" idx="1"/>
          </p:nvPr>
        </p:nvSpPr>
        <p:spPr>
          <a:noFill/>
          <a:ln w="9525"/>
        </p:spPr>
        <p:txBody>
          <a:bodyPr/>
          <a:lstStyle/>
          <a:p>
            <a:endParaRPr lang="en-US">
              <a:latin typeface="Helvetica" pitchFamily="34" charset="0"/>
              <a:ea typeface="ＭＳ Ｐゴシック" pitchFamily="34" charset="-128"/>
              <a:cs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Here are the results.</a:t>
            </a:r>
          </a:p>
          <a:p>
            <a:r>
              <a:rPr lang="en-US" sz="1200" b="1" kern="1200" dirty="0" smtClean="0">
                <a:solidFill>
                  <a:schemeClr val="tx1"/>
                </a:solidFill>
                <a:latin typeface="+mn-lt"/>
                <a:ea typeface="+mn-ea"/>
                <a:cs typeface="+mn-cs"/>
              </a:rPr>
              <a:t>The first aim of current study is to investigate whether </a:t>
            </a:r>
            <a:r>
              <a:rPr lang="en-US" sz="1200" b="1" kern="1200" dirty="0" err="1" smtClean="0">
                <a:solidFill>
                  <a:schemeClr val="tx1"/>
                </a:solidFill>
                <a:latin typeface="+mn-lt"/>
                <a:ea typeface="+mn-ea"/>
                <a:cs typeface="+mn-cs"/>
              </a:rPr>
              <a:t>mutacin</a:t>
            </a:r>
            <a:r>
              <a:rPr lang="en-US" sz="1200" b="1" kern="1200" dirty="0" smtClean="0">
                <a:solidFill>
                  <a:schemeClr val="tx1"/>
                </a:solidFill>
                <a:latin typeface="+mn-lt"/>
                <a:ea typeface="+mn-ea"/>
                <a:cs typeface="+mn-cs"/>
              </a:rPr>
              <a:t> genes are related to the transmission of MS. If it is related to transmission, we would expect differences in the presence of the gene in transmitted and non-transmitted bacteria group.</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This chart shows the presence of 10 </a:t>
            </a:r>
            <a:r>
              <a:rPr lang="en-US" sz="1200" b="1" kern="1200" dirty="0" err="1" smtClean="0">
                <a:solidFill>
                  <a:schemeClr val="tx1"/>
                </a:solidFill>
                <a:latin typeface="+mn-lt"/>
                <a:ea typeface="+mn-ea"/>
                <a:cs typeface="+mn-cs"/>
              </a:rPr>
              <a:t>mutacin</a:t>
            </a:r>
            <a:r>
              <a:rPr lang="en-US" sz="1200" b="1" kern="1200" dirty="0" smtClean="0">
                <a:solidFill>
                  <a:schemeClr val="tx1"/>
                </a:solidFill>
                <a:latin typeface="+mn-lt"/>
                <a:ea typeface="+mn-ea"/>
                <a:cs typeface="+mn-cs"/>
              </a:rPr>
              <a:t> genes in transmitted and non transmitted MS.</a:t>
            </a:r>
          </a:p>
          <a:p>
            <a:r>
              <a:rPr lang="en-US" sz="1200" b="1" kern="1200" dirty="0" smtClean="0">
                <a:solidFill>
                  <a:schemeClr val="tx1"/>
                </a:solidFill>
                <a:latin typeface="+mn-lt"/>
                <a:ea typeface="+mn-ea"/>
                <a:cs typeface="+mn-cs"/>
              </a:rPr>
              <a:t>The vertical axis is the percentage of the presence of each gene in the bacteria.</a:t>
            </a:r>
          </a:p>
          <a:p>
            <a:r>
              <a:rPr lang="en-US" sz="1200" b="1" kern="1200" dirty="0" smtClean="0">
                <a:solidFill>
                  <a:schemeClr val="tx1"/>
                </a:solidFill>
                <a:latin typeface="+mn-lt"/>
                <a:ea typeface="+mn-ea"/>
                <a:cs typeface="+mn-cs"/>
              </a:rPr>
              <a:t>Along Horizontal axis listed 10 different genes.</a:t>
            </a:r>
          </a:p>
          <a:p>
            <a:r>
              <a:rPr lang="en-US" sz="1200" b="1" kern="1200" dirty="0" smtClean="0">
                <a:solidFill>
                  <a:schemeClr val="tx1"/>
                </a:solidFill>
                <a:latin typeface="+mn-lt"/>
                <a:ea typeface="+mn-ea"/>
                <a:cs typeface="+mn-cs"/>
              </a:rPr>
              <a:t>Blue bar stands for non-transmitted MS group, while red bar stands for the transmitted MS group. </a:t>
            </a:r>
          </a:p>
          <a:p>
            <a:r>
              <a:rPr lang="en-US" sz="1200" b="1" kern="1200" dirty="0" smtClean="0">
                <a:solidFill>
                  <a:schemeClr val="tx1"/>
                </a:solidFill>
                <a:latin typeface="+mn-lt"/>
                <a:ea typeface="+mn-ea"/>
                <a:cs typeface="+mn-cs"/>
              </a:rPr>
              <a:t>No </a:t>
            </a:r>
            <a:r>
              <a:rPr lang="en-US" sz="1200" b="1" kern="1200" dirty="0" err="1" smtClean="0">
                <a:solidFill>
                  <a:schemeClr val="tx1"/>
                </a:solidFill>
                <a:latin typeface="+mn-lt"/>
                <a:ea typeface="+mn-ea"/>
                <a:cs typeface="+mn-cs"/>
              </a:rPr>
              <a:t>thio</a:t>
            </a:r>
            <a:r>
              <a:rPr lang="en-US" sz="1200" b="1" kern="1200" dirty="0" smtClean="0">
                <a:solidFill>
                  <a:schemeClr val="tx1"/>
                </a:solidFill>
                <a:latin typeface="+mn-lt"/>
                <a:ea typeface="+mn-ea"/>
                <a:cs typeface="+mn-cs"/>
              </a:rPr>
              <a:t> 2 gene was found in either of the tested MS group.</a:t>
            </a:r>
          </a:p>
          <a:p>
            <a:r>
              <a:rPr lang="en-US" sz="1200" b="1" kern="1200" dirty="0" smtClean="0">
                <a:solidFill>
                  <a:schemeClr val="tx1"/>
                </a:solidFill>
                <a:latin typeface="+mn-lt"/>
                <a:ea typeface="+mn-ea"/>
                <a:cs typeface="+mn-cs"/>
              </a:rPr>
              <a:t>These 2 genes showed at the same percentage in both groups.</a:t>
            </a:r>
          </a:p>
          <a:p>
            <a:r>
              <a:rPr lang="en-US" sz="1200" b="1" kern="1200" dirty="0" smtClean="0">
                <a:solidFill>
                  <a:schemeClr val="tx1"/>
                </a:solidFill>
                <a:latin typeface="+mn-lt"/>
                <a:ea typeface="+mn-ea"/>
                <a:cs typeface="+mn-cs"/>
              </a:rPr>
              <a:t>The presence of these 3 genes were slightly higher in the transmitted MS group but the differences were not statistically significant.</a:t>
            </a:r>
          </a:p>
          <a:p>
            <a:r>
              <a:rPr lang="en-US" sz="1200" b="1" kern="1200" dirty="0" smtClean="0">
                <a:solidFill>
                  <a:schemeClr val="tx1"/>
                </a:solidFill>
                <a:latin typeface="+mn-lt"/>
                <a:ea typeface="+mn-ea"/>
                <a:cs typeface="+mn-cs"/>
              </a:rPr>
              <a:t>The presence of these 3 genes were higher in the non-transmitted MS group but it was not significantly different.</a:t>
            </a:r>
          </a:p>
          <a:p>
            <a:r>
              <a:rPr lang="en-US" sz="1200" b="1" kern="1200" dirty="0" smtClean="0">
                <a:solidFill>
                  <a:schemeClr val="tx1"/>
                </a:solidFill>
                <a:latin typeface="+mn-lt"/>
                <a:ea typeface="+mn-ea"/>
                <a:cs typeface="+mn-cs"/>
              </a:rPr>
              <a:t>The MutK8 gene presents in about half of non-transmitted MS but not at all in transmitted group. The difference is statistically significant.</a:t>
            </a:r>
          </a:p>
          <a:p>
            <a:r>
              <a:rPr lang="en-US" sz="1200" b="1" kern="1200" dirty="0" smtClean="0">
                <a:solidFill>
                  <a:schemeClr val="tx1"/>
                </a:solidFill>
                <a:latin typeface="+mn-lt"/>
                <a:ea typeface="+mn-ea"/>
                <a:cs typeface="+mn-cs"/>
              </a:rPr>
              <a:t>This result indicates that mutk8 may be related to transmission of MS.</a:t>
            </a:r>
            <a:endParaRPr lang="en-US" sz="1200" b="1"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Presence of MutK8 gene was significantly related to non-transmission of SM (</a:t>
            </a:r>
            <a:r>
              <a:rPr lang="en-US" b="1" dirty="0" smtClean="0"/>
              <a:t>Fisherexacttest</a:t>
            </a:r>
            <a:r>
              <a:rPr lang="en-US" dirty="0" smtClean="0"/>
              <a:t>, P=.02).  </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0984D-5DA2-9443-BD0E-B7FC40AA5B6E}" type="slidenum">
              <a:rPr lang="en-US" smtClean="0"/>
              <a:pPr/>
              <a:t>18</a:t>
            </a:fld>
            <a:endParaRPr lang="en-US"/>
          </a:p>
        </p:txBody>
      </p:sp>
    </p:spTree>
    <p:extLst>
      <p:ext uri="{BB962C8B-B14F-4D97-AF65-F5344CB8AC3E}">
        <p14:creationId xmlns:mc="http://schemas.openxmlformats.org/markup-compatibility/2006" xmlns:mv="urn:schemas-microsoft-com:mac:vml" xmlns:p14="http://schemas.microsoft.com/office/powerpoint/2010/main" xmlns="" val="12861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857250" y="685800"/>
            <a:ext cx="5143500" cy="3429000"/>
          </a:xfrm>
          <a:ln/>
        </p:spPr>
      </p:sp>
      <p:sp>
        <p:nvSpPr>
          <p:cNvPr id="18435" name="Notes Placeholder 2"/>
          <p:cNvSpPr>
            <a:spLocks noGrp="1"/>
          </p:cNvSpPr>
          <p:nvPr>
            <p:ph type="body" idx="1"/>
          </p:nvPr>
        </p:nvSpPr>
        <p:spPr>
          <a:noFill/>
          <a:ln w="9525"/>
        </p:spPr>
        <p:txBody>
          <a:bodyPr/>
          <a:lstStyle/>
          <a:p>
            <a:endParaRPr lang="en-US">
              <a:latin typeface="Helvetica" pitchFamily="34" charset="0"/>
              <a:ea typeface="ＭＳ Ｐゴシック" pitchFamily="34" charset="-128"/>
              <a:cs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normAutofit/>
          </a:bodyPr>
          <a:lstStyle/>
          <a:p>
            <a:pPr>
              <a:buFont typeface="Arial"/>
              <a:buChar char="•"/>
            </a:pPr>
            <a:r>
              <a:rPr lang="en-US" dirty="0" smtClean="0"/>
              <a:t>what is dental caries. Dental</a:t>
            </a:r>
            <a:r>
              <a:rPr lang="en-US" baseline="0" dirty="0" smtClean="0"/>
              <a:t> caries is tooth decay</a:t>
            </a:r>
          </a:p>
          <a:p>
            <a:pPr>
              <a:buFont typeface="Arial"/>
              <a:buChar char="•"/>
            </a:pPr>
            <a:r>
              <a:rPr lang="en-US" dirty="0" smtClean="0"/>
              <a:t>I</a:t>
            </a:r>
            <a:r>
              <a:rPr lang="en-US" baseline="0" dirty="0" smtClean="0"/>
              <a:t> hope this picture is not too disturbing but it illustrates common patients we see daily under general anesthesia as a pediatric dentist. </a:t>
            </a:r>
          </a:p>
          <a:p>
            <a:pPr>
              <a:buFont typeface="Arial"/>
              <a:buChar char="•"/>
            </a:pPr>
            <a:r>
              <a:rPr lang="en-US" baseline="0" dirty="0" smtClean="0"/>
              <a:t>This is the mouth of a two year old girl whose teeth were decaying away while erupting. In the surgery, we could only save two of her baby teeth. Meaning that she will have no teeth for chewing until she is 6-7 year old when her permanent teeth erupt.</a:t>
            </a:r>
          </a:p>
          <a:p>
            <a:pPr>
              <a:buFont typeface="Arial"/>
              <a:buChar char="•"/>
            </a:pPr>
            <a:r>
              <a:rPr lang="en-US" baseline="0" dirty="0" smtClean="0"/>
              <a:t>Dental caries is the most prevalent chronic infectious disease in children in the US.</a:t>
            </a:r>
          </a:p>
          <a:p>
            <a:pPr>
              <a:buFont typeface="Arial"/>
              <a:buChar char="•"/>
            </a:pPr>
            <a:r>
              <a:rPr lang="en-US" baseline="0" dirty="0" smtClean="0"/>
              <a:t>It affects 28% of 2-5 </a:t>
            </a:r>
            <a:r>
              <a:rPr lang="en-US" baseline="0" dirty="0" err="1" smtClean="0"/>
              <a:t>yo</a:t>
            </a:r>
            <a:r>
              <a:rPr lang="en-US" baseline="0" dirty="0" smtClean="0"/>
              <a:t> and 49% of 6-11 </a:t>
            </a:r>
            <a:r>
              <a:rPr lang="en-US" baseline="0" dirty="0" err="1" smtClean="0"/>
              <a:t>yo</a:t>
            </a:r>
            <a:endParaRPr lang="en-US" baseline="0" dirty="0" smtClean="0"/>
          </a:p>
          <a:p>
            <a:pPr>
              <a:buFont typeface="Arial"/>
              <a:buChar char="•"/>
            </a:pPr>
            <a:r>
              <a:rPr lang="en-US" baseline="0" dirty="0" smtClean="0"/>
              <a:t>More over, because it is an infectious disease, drilling and filling do not cure dental decay, 40-50…</a:t>
            </a:r>
          </a:p>
          <a:p>
            <a:pPr>
              <a:buFont typeface="Arial"/>
              <a:buChar char="•"/>
            </a:pPr>
            <a:r>
              <a:rPr lang="en-US" baseline="0" dirty="0" smtClean="0"/>
              <a:t>Cost of……GA</a:t>
            </a:r>
          </a:p>
          <a:p>
            <a:pPr>
              <a:buFont typeface="Arial"/>
              <a:buChar char="•"/>
            </a:pPr>
            <a:r>
              <a:rPr lang="en-US" baseline="0" dirty="0" smtClean="0"/>
              <a:t>Annual cost of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92F452E-B16A-8A4A-B445-EB87FDF55DF4}"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normAutofit/>
          </a:bodyPr>
          <a:lstStyle/>
          <a:p>
            <a:pPr>
              <a:buFont typeface="Arial"/>
              <a:buChar char="•"/>
            </a:pPr>
            <a:r>
              <a:rPr lang="en-US" dirty="0" smtClean="0"/>
              <a:t>We can not</a:t>
            </a:r>
            <a:r>
              <a:rPr lang="en-US" baseline="0" dirty="0" smtClean="0"/>
              <a:t> emphasis enough that dental caries is a transmissible infectious disease.</a:t>
            </a:r>
          </a:p>
          <a:p>
            <a:pPr>
              <a:buFont typeface="Arial"/>
              <a:buChar char="•"/>
            </a:pPr>
            <a:r>
              <a:rPr lang="en-US" baseline="0" dirty="0" smtClean="0"/>
              <a:t>MS is the major ca…., over 99% of children with dental decay have moderate to high levels of MS infection</a:t>
            </a:r>
          </a:p>
          <a:p>
            <a:pPr>
              <a:buFont typeface="Arial"/>
              <a:buChar char="•"/>
            </a:pPr>
            <a:r>
              <a:rPr lang="en-US" baseline="0" dirty="0" smtClean="0"/>
              <a:t>MS can be Transmitted…</a:t>
            </a:r>
          </a:p>
          <a:p>
            <a:pPr>
              <a:buFont typeface="Arial"/>
              <a:buChar char="•"/>
            </a:pPr>
            <a:r>
              <a:rPr lang="en-US" baseline="0" dirty="0" smtClean="0"/>
              <a:t>Children with early…..before age 2 are 4 times…</a:t>
            </a:r>
          </a:p>
          <a:p>
            <a:pPr>
              <a:buFont typeface="Arial"/>
              <a:buChar char="•"/>
            </a:pPr>
            <a:r>
              <a:rPr lang="en-US" baseline="0" dirty="0" smtClean="0"/>
              <a:t>Certain virulence factors of MS, such as antimicrobial protein to help them fighting competitive bacteria in oral cavity are related to development of SECC and transmission of Mutans streptococci</a:t>
            </a:r>
          </a:p>
          <a:p>
            <a:pPr>
              <a:buFont typeface="Arial"/>
              <a:buChar char="•"/>
            </a:pPr>
            <a:r>
              <a:rPr lang="en-US" baseline="0" dirty="0" smtClean="0"/>
              <a:t>These facts may help to explain why the distribution of dental decay is highly skewed that 15%......</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92F452E-B16A-8A4A-B445-EB87FDF55DF4}"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xfrm>
            <a:off x="857250" y="685800"/>
            <a:ext cx="5143500" cy="3429000"/>
          </a:xfrm>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the study</a:t>
            </a:r>
          </a:p>
        </p:txBody>
      </p:sp>
      <p:sp>
        <p:nvSpPr>
          <p:cNvPr id="3174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18F476D5-3F39-0149-961A-941F9790CD88}" type="slidenum">
              <a:rPr lang="en-US" smtClean="0"/>
              <a:pPr/>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b="1" dirty="0" smtClean="0"/>
              <a:t>The</a:t>
            </a:r>
            <a:r>
              <a:rPr lang="en-US" b="1" baseline="0" dirty="0" smtClean="0"/>
              <a:t> mutacin activities of MS were evaluated in the previous study using an overlay method with 4 reference strains </a:t>
            </a:r>
            <a:r>
              <a:rPr lang="en-US" sz="1200" kern="1200" dirty="0" smtClean="0">
                <a:solidFill>
                  <a:schemeClr val="tx1"/>
                </a:solidFill>
                <a:latin typeface="+mn-lt"/>
                <a:ea typeface="+mn-ea"/>
                <a:cs typeface="+mn-cs"/>
              </a:rPr>
              <a:t>that are  s. </a:t>
            </a:r>
            <a:r>
              <a:rPr lang="en-US" sz="1200" kern="1200" dirty="0" err="1" smtClean="0">
                <a:solidFill>
                  <a:schemeClr val="tx1"/>
                </a:solidFill>
                <a:latin typeface="+mn-lt"/>
                <a:ea typeface="+mn-ea"/>
                <a:cs typeface="+mn-cs"/>
              </a:rPr>
              <a:t>gordonii</a:t>
            </a:r>
            <a:r>
              <a:rPr lang="en-US" sz="1200" kern="1200" dirty="0" smtClean="0">
                <a:solidFill>
                  <a:schemeClr val="tx1"/>
                </a:solidFill>
                <a:latin typeface="+mn-lt"/>
                <a:ea typeface="+mn-ea"/>
                <a:cs typeface="+mn-cs"/>
              </a:rPr>
              <a:t> s. </a:t>
            </a:r>
            <a:r>
              <a:rPr lang="en-US" sz="1200" kern="1200" dirty="0" err="1" smtClean="0">
                <a:solidFill>
                  <a:schemeClr val="tx1"/>
                </a:solidFill>
                <a:latin typeface="+mn-lt"/>
                <a:ea typeface="+mn-ea"/>
                <a:cs typeface="+mn-cs"/>
              </a:rPr>
              <a:t>mutans</a:t>
            </a:r>
            <a:r>
              <a:rPr lang="en-US" sz="1200" kern="1200" dirty="0" smtClean="0">
                <a:solidFill>
                  <a:schemeClr val="tx1"/>
                </a:solidFill>
                <a:latin typeface="+mn-lt"/>
                <a:ea typeface="+mn-ea"/>
                <a:cs typeface="+mn-cs"/>
              </a:rPr>
              <a:t>, s. </a:t>
            </a:r>
            <a:r>
              <a:rPr lang="en-US" sz="1200" kern="1200" dirty="0" err="1" smtClean="0">
                <a:solidFill>
                  <a:schemeClr val="tx1"/>
                </a:solidFill>
                <a:latin typeface="+mn-lt"/>
                <a:ea typeface="+mn-ea"/>
                <a:cs typeface="+mn-cs"/>
              </a:rPr>
              <a:t>sanguinis</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s.sobrinus</a:t>
            </a:r>
            <a:r>
              <a:rPr lang="en-US" b="1" baseline="0" dirty="0" smtClean="0"/>
              <a:t>.</a:t>
            </a:r>
          </a:p>
          <a:p>
            <a:r>
              <a:rPr lang="en-US" b="1" baseline="0" dirty="0" smtClean="0"/>
              <a:t>You can see in this picture an example of the overlay method, the MS of interest was inoculated in the center of the plate and allowed to grow for 48 hours. </a:t>
            </a:r>
          </a:p>
          <a:p>
            <a:r>
              <a:rPr lang="en-US" b="1" baseline="0" dirty="0" smtClean="0"/>
              <a:t>Then another layer of culture medium containing bacteria, either </a:t>
            </a:r>
            <a:r>
              <a:rPr lang="en-US" sz="1200" kern="1200" dirty="0" smtClean="0">
                <a:solidFill>
                  <a:schemeClr val="tx1"/>
                </a:solidFill>
                <a:latin typeface="+mn-lt"/>
                <a:ea typeface="+mn-ea"/>
                <a:cs typeface="+mn-cs"/>
              </a:rPr>
              <a:t>of these 4 strains</a:t>
            </a:r>
            <a:r>
              <a:rPr lang="en-US" b="1" baseline="0" dirty="0" smtClean="0"/>
              <a:t> was overlaid and allowed to grow for 48 hours</a:t>
            </a:r>
          </a:p>
          <a:p>
            <a:r>
              <a:rPr lang="en-US" b="1" baseline="0" dirty="0" smtClean="0"/>
              <a:t>If the MS of interest produced mutacin, an inhibition zone would be observed. </a:t>
            </a:r>
          </a:p>
          <a:p>
            <a:r>
              <a:rPr lang="en-US" b="1" baseline="0" dirty="0" smtClean="0"/>
              <a:t>The mutacin activity of each tested MS genotype against the four reference bacteria was evaluated by measuring the radius of inhibition zone.</a:t>
            </a:r>
            <a:endParaRPr lang="en-US" b="1"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spcBef>
                <a:spcPts val="0"/>
              </a:spcBef>
              <a:buNone/>
              <a:defRPr/>
            </a:pPr>
            <a:r>
              <a:rPr lang="en-US" b="1" dirty="0" smtClean="0"/>
              <a:t>S. </a:t>
            </a:r>
            <a:r>
              <a:rPr lang="en-US" b="1" dirty="0" err="1" smtClean="0"/>
              <a:t>sobrinus</a:t>
            </a:r>
            <a:r>
              <a:rPr lang="en-US" b="1" dirty="0" smtClean="0"/>
              <a:t>, S. </a:t>
            </a:r>
            <a:r>
              <a:rPr lang="en-US" b="1" dirty="0" err="1" smtClean="0"/>
              <a:t>mutans</a:t>
            </a:r>
            <a:r>
              <a:rPr lang="en-US" b="1" dirty="0" smtClean="0"/>
              <a:t>, S. </a:t>
            </a:r>
            <a:r>
              <a:rPr lang="en-US" b="1" dirty="0" err="1" smtClean="0"/>
              <a:t>gordonii</a:t>
            </a:r>
            <a:r>
              <a:rPr lang="en-US" b="1" dirty="0" smtClean="0"/>
              <a:t>, S. </a:t>
            </a:r>
            <a:r>
              <a:rPr lang="en-US" b="1" dirty="0" err="1" smtClean="0"/>
              <a:t>sanguinis</a:t>
            </a:r>
            <a:endParaRPr lang="en-US" b="1" dirty="0" smtClean="0"/>
          </a:p>
          <a:p>
            <a:pPr marL="0" indent="0">
              <a:spcBef>
                <a:spcPts val="0"/>
              </a:spcBef>
              <a:buNone/>
              <a:defRPr/>
            </a:pPr>
            <a:r>
              <a:rPr lang="en-US" b="1" dirty="0" smtClean="0"/>
              <a:t>S. </a:t>
            </a:r>
            <a:r>
              <a:rPr lang="en-US" b="1" dirty="0" err="1" smtClean="0"/>
              <a:t>Gordonii</a:t>
            </a:r>
            <a:r>
              <a:rPr lang="en-US" b="1" dirty="0" smtClean="0"/>
              <a:t> and S. </a:t>
            </a:r>
            <a:r>
              <a:rPr lang="en-US" b="1" dirty="0" err="1" smtClean="0"/>
              <a:t>sanguis</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6B4E19F-3B63-1F49-A25C-2BFE3FA437E3}" type="slidenum">
              <a:rPr lang="en-US" smtClean="0"/>
              <a:pPr/>
              <a:t>12</a:t>
            </a:fld>
            <a:endParaRPr lang="en-US"/>
          </a:p>
        </p:txBody>
      </p:sp>
    </p:spTree>
    <p:extLst>
      <p:ext uri="{BB962C8B-B14F-4D97-AF65-F5344CB8AC3E}">
        <p14:creationId xmlns:mc="http://schemas.openxmlformats.org/markup-compatibility/2006" xmlns:mv="urn:schemas-microsoft-com:mac:vml" xmlns:p14="http://schemas.microsoft.com/office/powerpoint/2010/main" xmlns="" val="3853511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xfrm>
            <a:off x="857250" y="685800"/>
            <a:ext cx="5143500" cy="3429000"/>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83AB0CD8-EE12-E948-82B4-B2C592FC646C}" type="slidenum">
              <a:rPr lang="en-US" smtClean="0"/>
              <a:pPr/>
              <a:t>13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9FC1C03-FCAB-2C4D-8858-97BB0D5600F6}"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4B472C-604F-D94F-BB81-7032D8B10CBF}"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0115550" y="3048"/>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0287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64592" y="6391665"/>
            <a:ext cx="993724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543050" y="2819400"/>
            <a:ext cx="72009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7F8C2419-7EFB-E045-98B0-5BA82FCFAA3D}" type="datetime1">
              <a:rPr lang="en-US" smtClean="0"/>
              <a:pPr>
                <a:defRPr/>
              </a:pPr>
              <a:t>11/22/2014</a:t>
            </a:fld>
            <a:endParaRPr lang="en-US" dirty="0"/>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74879" y="2420112"/>
            <a:ext cx="993724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71450" y="152400"/>
            <a:ext cx="993724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800600" y="2115312"/>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906899" y="2209800"/>
            <a:ext cx="47320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886325" y="2199459"/>
            <a:ext cx="514350" cy="441325"/>
          </a:xfrm>
        </p:spPr>
        <p:txBody>
          <a:bodyPr/>
          <a:lstStyle>
            <a:lvl1pPr>
              <a:defRPr>
                <a:solidFill>
                  <a:schemeClr val="accent3">
                    <a:shade val="75000"/>
                  </a:schemeClr>
                </a:solidFill>
              </a:defRPr>
            </a:lvl1pPr>
          </a:lstStyle>
          <a:p>
            <a:pPr>
              <a:defRPr/>
            </a:pPr>
            <a:fld id="{D0F2C752-6840-B541-8354-D74E6702EF00}" type="slidenum">
              <a:rPr lang="en-US" smtClean="0"/>
              <a:pPr>
                <a:defRPr/>
              </a:pPr>
              <a:t>‹#›</a:t>
            </a:fld>
            <a:endParaRPr lang="en-US" dirty="0">
              <a:solidFill>
                <a:srgbClr val="FFFFFF"/>
              </a:solidFill>
            </a:endParaRPr>
          </a:p>
        </p:txBody>
      </p:sp>
      <p:sp>
        <p:nvSpPr>
          <p:cNvPr id="8" name="Title 7"/>
          <p:cNvSpPr>
            <a:spLocks noGrp="1"/>
          </p:cNvSpPr>
          <p:nvPr>
            <p:ph type="ctrTitle"/>
          </p:nvPr>
        </p:nvSpPr>
        <p:spPr>
          <a:xfrm>
            <a:off x="771525" y="381000"/>
            <a:ext cx="874395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7CB56105-1C4F-074F-AB0F-268344909D01}" type="datetime1">
              <a:rPr lang="en-US" smtClean="0"/>
              <a:pPr>
                <a:defRPr/>
              </a:pPr>
              <a:t>11/22/2014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738C94-C9B2-E34B-B52D-90AB305713C3}"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886700" y="0"/>
            <a:ext cx="24003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0287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64592" y="6391665"/>
            <a:ext cx="993724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71450" y="155448"/>
            <a:ext cx="993724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91490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7694676" y="2925763"/>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7800975" y="3020251"/>
            <a:ext cx="47320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7780401" y="3009910"/>
            <a:ext cx="514350" cy="441325"/>
          </a:xfrm>
        </p:spPr>
        <p:txBody>
          <a:bodyPr/>
          <a:lstStyle/>
          <a:p>
            <a:pPr>
              <a:defRPr/>
            </a:pPr>
            <a:fld id="{86181292-FF2A-864C-B5BB-832880B7ED72}" type="slidenum">
              <a:rPr lang="en-US" smtClean="0"/>
              <a:pPr>
                <a:defRPr/>
              </a:pPr>
              <a:t>‹#›</a:t>
            </a:fld>
            <a:endParaRPr lang="en-US" dirty="0"/>
          </a:p>
        </p:txBody>
      </p:sp>
      <p:sp>
        <p:nvSpPr>
          <p:cNvPr id="3" name="Vertical Text Placeholder 2"/>
          <p:cNvSpPr>
            <a:spLocks noGrp="1"/>
          </p:cNvSpPr>
          <p:nvPr>
            <p:ph type="body" orient="vert" idx="1"/>
          </p:nvPr>
        </p:nvSpPr>
        <p:spPr>
          <a:xfrm>
            <a:off x="342900" y="304800"/>
            <a:ext cx="737235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F70E75B-6FC3-0643-8C43-320148A93A8E}" type="datetime1">
              <a:rPr lang="en-US" smtClean="0"/>
              <a:pPr>
                <a:defRPr/>
              </a:pPr>
              <a:t>11/22/2014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8315325" y="304810"/>
            <a:ext cx="1628775"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600075" y="1371600"/>
            <a:ext cx="883310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600075" y="3228536"/>
            <a:ext cx="8836533"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4F6C9297-4E9E-4079-A782-DE3595976757}" type="datetimeFigureOut">
              <a:rPr lang="en-GB"/>
              <a:pPr>
                <a:defRPr/>
              </a:pPr>
              <a:t>22/11/2014</a:t>
            </a:fld>
            <a:endParaRPr lang="en-GB"/>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lvl1pPr>
          </a:lstStyle>
          <a:p>
            <a:pPr>
              <a:defRPr/>
            </a:pPr>
            <a:fld id="{8170D43B-A3CC-44D6-ACCB-4B10E4BD6559}"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C88447D-5716-4CDC-BD8A-CFCCB7A2607E}" type="datetimeFigureOut">
              <a:rPr lang="en-GB"/>
              <a:pPr>
                <a:defRPr/>
              </a:pPr>
              <a:t>22/11/2014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A785584A-C12B-4306-A87E-7F589D945C10}"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96646" y="1316736"/>
            <a:ext cx="874395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96646" y="2704664"/>
            <a:ext cx="874395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EDA041-33E5-47B3-9B75-CB2ACD47FD6C}" type="datetimeFigureOut">
              <a:rPr lang="en-GB"/>
              <a:pPr>
                <a:defRPr/>
              </a:pPr>
              <a:t>22/11/2014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56B212C-1D80-4840-97BC-8FAFEE08ED9D}"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704088"/>
            <a:ext cx="92583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920085"/>
            <a:ext cx="4543425"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20085"/>
            <a:ext cx="4543425"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CA6774E-9BC6-494B-87CC-D6A3D8F84061}" type="datetimeFigureOut">
              <a:rPr lang="en-GB"/>
              <a:pPr>
                <a:defRPr/>
              </a:pPr>
              <a:t>22/11/2014</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A7597030-63E7-47D1-B801-7E66A974B4A9}"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70408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855248"/>
            <a:ext cx="4545212"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5225655" y="1859760"/>
            <a:ext cx="4546997"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14350" y="2514600"/>
            <a:ext cx="4545212"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5655" y="2514600"/>
            <a:ext cx="454699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1E0B7626-C206-4A76-8717-877C40C201F8}" type="datetimeFigureOut">
              <a:rPr lang="en-GB"/>
              <a:pPr>
                <a:defRPr/>
              </a:pPr>
              <a:t>22/11/2014</a:t>
            </a:fld>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CE91A061-1CB0-4E84-98E2-336791B1DEC8}"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350" y="704088"/>
            <a:ext cx="9344025"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AFBCCE0-843D-4CFB-92FB-274EF8EFC4BD}" type="datetimeFigureOut">
              <a:rPr lang="en-GB"/>
              <a:pPr>
                <a:defRPr/>
              </a:pPr>
              <a:t>22/11/2014</a:t>
            </a:fld>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5CE0C2ED-71FC-46FB-BDA6-221F654C06DE}"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68F0A6F-B27A-44F0-B938-4435A2956ACB}" type="datetimeFigureOut">
              <a:rPr lang="en-GB"/>
              <a:pPr>
                <a:defRPr/>
              </a:pPr>
              <a:t>22/11/2014</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85F16EE4-96C3-4A2F-8987-F46D499BC0B5}"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1525" y="514352"/>
            <a:ext cx="30861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771525" y="1676400"/>
            <a:ext cx="30861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021931" y="1676400"/>
            <a:ext cx="5750719"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B4B9BF9-2C14-4ADD-B4B0-1A84CFFC4246}" type="datetimeFigureOut">
              <a:rPr lang="en-GB"/>
              <a:pPr>
                <a:defRPr/>
              </a:pPr>
              <a:t>22/11/2014</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B62A6328-ABE3-4137-8027-69791A4D79A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55A50E3B-C78F-1D4A-A4D7-2041128D54FD}" type="datetime1">
              <a:rPr lang="en-US" smtClean="0"/>
              <a:pPr>
                <a:defRPr/>
              </a:pPr>
              <a:t>11/22/2014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906899" y="1026381"/>
            <a:ext cx="514350" cy="441325"/>
          </a:xfrm>
        </p:spPr>
        <p:txBody>
          <a:bodyPr/>
          <a:lstStyle/>
          <a:p>
            <a:pPr>
              <a:defRPr/>
            </a:pPr>
            <a:fld id="{B1442304-70C9-9C46-A3B5-BDFED73804F4}" type="slidenum">
              <a:rPr lang="en-US" smtClean="0"/>
              <a:pPr>
                <a:defRPr/>
              </a:pPr>
              <a:t>‹#›</a:t>
            </a:fld>
            <a:endParaRPr lang="en-US" dirty="0"/>
          </a:p>
        </p:txBody>
      </p:sp>
      <p:sp>
        <p:nvSpPr>
          <p:cNvPr id="8" name="Content Placeholder 7"/>
          <p:cNvSpPr>
            <a:spLocks noGrp="1"/>
          </p:cNvSpPr>
          <p:nvPr>
            <p:ph sz="quarter" idx="1"/>
          </p:nvPr>
        </p:nvSpPr>
        <p:spPr>
          <a:xfrm>
            <a:off x="339471" y="1527048"/>
            <a:ext cx="956691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561159" y="1108075"/>
            <a:ext cx="5915025"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9004697" y="5359403"/>
            <a:ext cx="175022"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10716" y="5816600"/>
            <a:ext cx="1030843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929187" y="6219828"/>
            <a:ext cx="5357813"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85800" y="1176999"/>
            <a:ext cx="248945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85800" y="2828785"/>
            <a:ext cx="2486025"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921517" y="1199517"/>
            <a:ext cx="5194935"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F462A6B6-6FB8-4427-B77D-122D66875725}" type="datetimeFigureOut">
              <a:rPr lang="en-GB"/>
              <a:pPr>
                <a:defRPr/>
              </a:pPr>
              <a:t>22/11/2014</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9086850" y="6356353"/>
            <a:ext cx="685800" cy="365125"/>
          </a:xfrm>
        </p:spPr>
        <p:txBody>
          <a:bodyPr/>
          <a:lstStyle>
            <a:lvl1pPr>
              <a:defRPr/>
            </a:lvl1pPr>
          </a:lstStyle>
          <a:p>
            <a:pPr>
              <a:defRPr/>
            </a:pPr>
            <a:fld id="{5957B148-D3D5-4FCD-9241-2C14E9C126B0}"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454FE61-D18B-4249-8BD7-D71B4AF4DE89}" type="datetimeFigureOut">
              <a:rPr lang="en-GB"/>
              <a:pPr>
                <a:defRPr/>
              </a:pPr>
              <a:t>22/11/2014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5C31A8F8-7D74-4E4D-92B1-7964AA981CE3}"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914401"/>
            <a:ext cx="2314575"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914401"/>
            <a:ext cx="6772275"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B164FB9-087C-4B50-939B-9772A85AFA58}" type="datetimeFigureOut">
              <a:rPr lang="en-GB"/>
              <a:pPr>
                <a:defRPr/>
              </a:pPr>
              <a:t>22/11/2014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D3C69F76-66C2-489C-8267-3A1CA2DCC453}"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600075" y="1371600"/>
            <a:ext cx="883310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600075" y="3228536"/>
            <a:ext cx="8836533"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4F6C9297-4E9E-4079-A782-DE3595976757}" type="datetimeFigureOut">
              <a:rPr lang="en-GB"/>
              <a:pPr>
                <a:defRPr/>
              </a:pPr>
              <a:t>22/11/2014</a:t>
            </a:fld>
            <a:endParaRPr lang="en-GB"/>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lvl1pPr>
          </a:lstStyle>
          <a:p>
            <a:pPr>
              <a:defRPr/>
            </a:pPr>
            <a:fld id="{8170D43B-A3CC-44D6-ACCB-4B10E4BD6559}"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C88447D-5716-4CDC-BD8A-CFCCB7A2607E}" type="datetimeFigureOut">
              <a:rPr lang="en-GB"/>
              <a:pPr>
                <a:defRPr/>
              </a:pPr>
              <a:t>22/11/2014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A785584A-C12B-4306-A87E-7F589D945C10}"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96646" y="1316736"/>
            <a:ext cx="874395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96646" y="2704664"/>
            <a:ext cx="874395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EDA041-33E5-47B3-9B75-CB2ACD47FD6C}" type="datetimeFigureOut">
              <a:rPr lang="en-GB"/>
              <a:pPr>
                <a:defRPr/>
              </a:pPr>
              <a:t>22/11/2014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56B212C-1D80-4840-97BC-8FAFEE08ED9D}"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704088"/>
            <a:ext cx="92583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920085"/>
            <a:ext cx="4543425"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20085"/>
            <a:ext cx="4543425"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CA6774E-9BC6-494B-87CC-D6A3D8F84061}" type="datetimeFigureOut">
              <a:rPr lang="en-GB"/>
              <a:pPr>
                <a:defRPr/>
              </a:pPr>
              <a:t>22/11/2014</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A7597030-63E7-47D1-B801-7E66A974B4A9}"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70408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855248"/>
            <a:ext cx="4545212"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5225654" y="1859758"/>
            <a:ext cx="4546997"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14350" y="2514600"/>
            <a:ext cx="4545212"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5654" y="2514600"/>
            <a:ext cx="454699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1E0B7626-C206-4A76-8717-877C40C201F8}" type="datetimeFigureOut">
              <a:rPr lang="en-GB"/>
              <a:pPr>
                <a:defRPr/>
              </a:pPr>
              <a:t>22/11/2014</a:t>
            </a:fld>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CE91A061-1CB0-4E84-98E2-336791B1DEC8}"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350" y="704088"/>
            <a:ext cx="9344025"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AFBCCE0-843D-4CFB-92FB-274EF8EFC4BD}" type="datetimeFigureOut">
              <a:rPr lang="en-GB"/>
              <a:pPr>
                <a:defRPr/>
              </a:pPr>
              <a:t>22/11/2014</a:t>
            </a:fld>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5CE0C2ED-71FC-46FB-BDA6-221F654C06DE}"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68F0A6F-B27A-44F0-B938-4435A2956ACB}" type="datetimeFigureOut">
              <a:rPr lang="en-GB"/>
              <a:pPr>
                <a:defRPr/>
              </a:pPr>
              <a:t>22/11/2014</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85F16EE4-96C3-4A2F-8987-F46D499BC0B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0115550" y="1905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71450" y="2286000"/>
            <a:ext cx="993724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74879" y="142352"/>
            <a:ext cx="993724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539479" y="2743200"/>
            <a:ext cx="7290196"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64592" y="6391665"/>
            <a:ext cx="993724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71450" y="152400"/>
            <a:ext cx="993724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fld id="{209FAE27-E887-1144-B5F8-1A61442C0E80}" type="datetime1">
              <a:rPr lang="en-US" smtClean="0"/>
              <a:pPr>
                <a:defRPr/>
              </a:pPr>
              <a:t>11/22/2014</a:t>
            </a:fld>
            <a:endParaRPr lang="en-US" dirty="0"/>
          </a:p>
        </p:txBody>
      </p:sp>
      <p:sp>
        <p:nvSpPr>
          <p:cNvPr id="8" name="Straight Connector 7"/>
          <p:cNvSpPr>
            <a:spLocks noChangeShapeType="1"/>
          </p:cNvSpPr>
          <p:nvPr/>
        </p:nvSpPr>
        <p:spPr bwMode="auto">
          <a:xfrm>
            <a:off x="171450" y="2438400"/>
            <a:ext cx="993724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800600" y="2115312"/>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906899" y="2209800"/>
            <a:ext cx="47320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886325" y="2199459"/>
            <a:ext cx="514350" cy="441325"/>
          </a:xfrm>
        </p:spPr>
        <p:txBody>
          <a:bodyPr/>
          <a:lstStyle>
            <a:lvl1pPr>
              <a:defRPr>
                <a:solidFill>
                  <a:schemeClr val="accent3">
                    <a:shade val="75000"/>
                  </a:schemeClr>
                </a:solidFill>
              </a:defRPr>
            </a:lvl1pPr>
          </a:lstStyle>
          <a:p>
            <a:pPr>
              <a:defRPr/>
            </a:pPr>
            <a:fld id="{37EB072F-A217-0E40-B934-D16F3747A3FB}" type="slidenum">
              <a:rPr lang="en-US" smtClean="0"/>
              <a:pPr>
                <a:defRPr/>
              </a:pPr>
              <a:t>‹#›</a:t>
            </a:fld>
            <a:endParaRPr lang="en-US" dirty="0"/>
          </a:p>
        </p:txBody>
      </p:sp>
      <p:sp>
        <p:nvSpPr>
          <p:cNvPr id="2" name="Title 1"/>
          <p:cNvSpPr>
            <a:spLocks noGrp="1"/>
          </p:cNvSpPr>
          <p:nvPr>
            <p:ph type="title"/>
          </p:nvPr>
        </p:nvSpPr>
        <p:spPr>
          <a:xfrm>
            <a:off x="812602" y="533400"/>
            <a:ext cx="874395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1525" y="514352"/>
            <a:ext cx="30861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771525" y="1676400"/>
            <a:ext cx="30861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021931" y="1676400"/>
            <a:ext cx="5750719"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B4B9BF9-2C14-4ADD-B4B0-1A84CFFC4246}" type="datetimeFigureOut">
              <a:rPr lang="en-GB"/>
              <a:pPr>
                <a:defRPr/>
              </a:pPr>
              <a:t>22/11/2014</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B62A6328-ABE3-4137-8027-69791A4D79A3}"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561159" y="1108075"/>
            <a:ext cx="5915025"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9004697" y="5359401"/>
            <a:ext cx="175022"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10716" y="5816600"/>
            <a:ext cx="1030843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929187" y="6219826"/>
            <a:ext cx="5357813"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85800" y="1176997"/>
            <a:ext cx="248945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85800" y="2828785"/>
            <a:ext cx="2486025"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921517" y="1199517"/>
            <a:ext cx="5194935"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F462A6B6-6FB8-4427-B77D-122D66875725}" type="datetimeFigureOut">
              <a:rPr lang="en-GB"/>
              <a:pPr>
                <a:defRPr/>
              </a:pPr>
              <a:t>22/11/2014</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9086850" y="6356351"/>
            <a:ext cx="685800" cy="365125"/>
          </a:xfrm>
        </p:spPr>
        <p:txBody>
          <a:bodyPr/>
          <a:lstStyle>
            <a:lvl1pPr>
              <a:defRPr/>
            </a:lvl1pPr>
          </a:lstStyle>
          <a:p>
            <a:pPr>
              <a:defRPr/>
            </a:pPr>
            <a:fld id="{5957B148-D3D5-4FCD-9241-2C14E9C126B0}"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454FE61-D18B-4249-8BD7-D71B4AF4DE89}" type="datetimeFigureOut">
              <a:rPr lang="en-GB"/>
              <a:pPr>
                <a:defRPr/>
              </a:pPr>
              <a:t>22/11/2014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5C31A8F8-7D74-4E4D-92B1-7964AA981CE3}"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914401"/>
            <a:ext cx="2314575"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914401"/>
            <a:ext cx="6772275"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B164FB9-087C-4B50-939B-9772A85AFA58}" type="datetimeFigureOut">
              <a:rPr lang="en-GB"/>
              <a:pPr>
                <a:defRPr/>
              </a:pPr>
              <a:t>22/11/2014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D3C69F76-66C2-489C-8267-3A1CA2DCC45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39471" y="228600"/>
            <a:ext cx="9601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515100" y="6409944"/>
            <a:ext cx="3425571" cy="365760"/>
          </a:xfrm>
        </p:spPr>
        <p:txBody>
          <a:bodyPr/>
          <a:lstStyle/>
          <a:p>
            <a:pPr>
              <a:defRPr/>
            </a:pPr>
            <a:fld id="{74F794E5-0A03-344C-A772-FAAAB45A5132}" type="datetime1">
              <a:rPr lang="en-US" smtClean="0"/>
              <a:pPr>
                <a:defRPr/>
              </a:pPr>
              <a:t>11/22/2014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779730B-93C0-D446-BF8B-9C8639977BE4}" type="slidenum">
              <a:rPr lang="en-US" smtClean="0"/>
              <a:pPr>
                <a:defRPr/>
              </a:pPr>
              <a:t>‹#›</a:t>
            </a:fld>
            <a:endParaRPr lang="en-US" dirty="0"/>
          </a:p>
        </p:txBody>
      </p:sp>
      <p:sp>
        <p:nvSpPr>
          <p:cNvPr id="8" name="Straight Connector 7"/>
          <p:cNvSpPr>
            <a:spLocks noChangeShapeType="1"/>
          </p:cNvSpPr>
          <p:nvPr/>
        </p:nvSpPr>
        <p:spPr bwMode="auto">
          <a:xfrm flipV="1">
            <a:off x="5133470" y="1575654"/>
            <a:ext cx="10036"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39471" y="1371600"/>
            <a:ext cx="4543425"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5400675" y="1371600"/>
            <a:ext cx="4543425"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51435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0287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011555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71450" y="1371600"/>
            <a:ext cx="993724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64163" y="6391656"/>
            <a:ext cx="993724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39471" y="1524000"/>
            <a:ext cx="4545212"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390251" y="1524000"/>
            <a:ext cx="4546997"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3AC38F86-DF7D-EA4A-8A19-09BEF271B25C}" type="datetime1">
              <a:rPr lang="en-US" smtClean="0"/>
              <a:pPr>
                <a:defRPr/>
              </a:pPr>
              <a:t>11/22/2014</a:t>
            </a:fld>
            <a:endParaRPr lang="en-US" dirty="0"/>
          </a:p>
        </p:txBody>
      </p:sp>
      <p:sp>
        <p:nvSpPr>
          <p:cNvPr id="8" name="Footer Placeholder 7"/>
          <p:cNvSpPr>
            <a:spLocks noGrp="1"/>
          </p:cNvSpPr>
          <p:nvPr>
            <p:ph type="ftr" sz="quarter" idx="11"/>
          </p:nvPr>
        </p:nvSpPr>
        <p:spPr>
          <a:xfrm>
            <a:off x="342900" y="6409944"/>
            <a:ext cx="4029075" cy="365760"/>
          </a:xfrm>
        </p:spPr>
        <p:txBody>
          <a:bodyPr/>
          <a:lstStyle/>
          <a:p>
            <a:pPr>
              <a:defRPr/>
            </a:pPr>
            <a:endParaRPr lang="en-US"/>
          </a:p>
        </p:txBody>
      </p:sp>
      <p:sp>
        <p:nvSpPr>
          <p:cNvPr id="15" name="Straight Connector 14"/>
          <p:cNvSpPr>
            <a:spLocks noChangeShapeType="1"/>
          </p:cNvSpPr>
          <p:nvPr/>
        </p:nvSpPr>
        <p:spPr bwMode="auto">
          <a:xfrm>
            <a:off x="171450" y="1280160"/>
            <a:ext cx="993724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71450" y="155448"/>
            <a:ext cx="993724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39471" y="2471383"/>
            <a:ext cx="454685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5400675" y="2471383"/>
            <a:ext cx="4543425"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800600" y="956036"/>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906899" y="1050524"/>
            <a:ext cx="47320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886325" y="1042425"/>
            <a:ext cx="514350" cy="441325"/>
          </a:xfrm>
        </p:spPr>
        <p:txBody>
          <a:bodyPr/>
          <a:lstStyle>
            <a:lvl1pPr algn="ctr">
              <a:defRPr/>
            </a:lvl1pPr>
          </a:lstStyle>
          <a:p>
            <a:pPr>
              <a:defRPr/>
            </a:pPr>
            <a:fld id="{2FBE55A3-BF8D-7140-A34F-BE3DE7EB7596}" type="slidenum">
              <a:rPr lang="en-US" smtClean="0"/>
              <a:pPr>
                <a:defRPr/>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2A80C6EA-740A-A74A-B964-F9ACDDF57186}" type="datetime1">
              <a:rPr lang="en-US" smtClean="0"/>
              <a:pPr>
                <a:defRPr/>
              </a:pPr>
              <a:t>11/22/2014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886325" y="1036027"/>
            <a:ext cx="514350" cy="441325"/>
          </a:xfrm>
        </p:spPr>
        <p:txBody>
          <a:bodyPr/>
          <a:lstStyle/>
          <a:p>
            <a:pPr>
              <a:defRPr/>
            </a:pPr>
            <a:fld id="{9485EEC7-C83F-304C-864B-90729CF0B98E}"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0287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011555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64592" y="6391665"/>
            <a:ext cx="993724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71450" y="158496"/>
            <a:ext cx="993724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fld id="{C1B660EE-9463-284D-9A15-2B15ED9420EE}" type="datetime1">
              <a:rPr lang="en-US" smtClean="0"/>
              <a:pPr>
                <a:defRPr/>
              </a:pPr>
              <a:t>11/22/2014</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800600" y="6324600"/>
            <a:ext cx="685800" cy="441324"/>
          </a:xfrm>
        </p:spPr>
        <p:txBody>
          <a:bodyPr/>
          <a:lstStyle>
            <a:lvl1pPr>
              <a:defRPr>
                <a:solidFill>
                  <a:srgbClr val="FFFFFF"/>
                </a:solidFill>
              </a:defRPr>
            </a:lvl1pPr>
          </a:lstStyle>
          <a:p>
            <a:pPr>
              <a:defRPr/>
            </a:pPr>
            <a:fld id="{55943FB1-4394-974F-B7A9-1E0F7C27935B}"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71450" y="152400"/>
            <a:ext cx="993724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011555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0287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71450" y="609600"/>
            <a:ext cx="30861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28625" y="914400"/>
            <a:ext cx="2657475"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28625" y="1981207"/>
            <a:ext cx="2657475"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71450" y="152400"/>
            <a:ext cx="993724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71450" y="533400"/>
            <a:ext cx="993724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514725" y="685800"/>
            <a:ext cx="634365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457325" y="228600"/>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563624" y="323088"/>
            <a:ext cx="47320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543050" y="312745"/>
            <a:ext cx="514350" cy="441325"/>
          </a:xfrm>
        </p:spPr>
        <p:txBody>
          <a:bodyPr/>
          <a:lstStyle>
            <a:lvl1pPr>
              <a:defRPr>
                <a:solidFill>
                  <a:schemeClr val="accent3">
                    <a:shade val="75000"/>
                  </a:schemeClr>
                </a:solidFill>
              </a:defRPr>
            </a:lvl1pPr>
          </a:lstStyle>
          <a:p>
            <a:pPr>
              <a:defRPr/>
            </a:pPr>
            <a:fld id="{A62658AC-9CAF-964B-8841-3E6E1FB7033B}" type="slidenum">
              <a:rPr lang="en-US" smtClean="0"/>
              <a:pPr>
                <a:defRPr/>
              </a:pPr>
              <a:t>‹#›</a:t>
            </a:fld>
            <a:endParaRPr lang="en-US" dirty="0"/>
          </a:p>
        </p:txBody>
      </p:sp>
      <p:sp>
        <p:nvSpPr>
          <p:cNvPr id="21" name="Rectangle 20"/>
          <p:cNvSpPr>
            <a:spLocks noChangeArrowheads="1"/>
          </p:cNvSpPr>
          <p:nvPr/>
        </p:nvSpPr>
        <p:spPr bwMode="auto">
          <a:xfrm>
            <a:off x="168021" y="6388394"/>
            <a:ext cx="993724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fld id="{1BFA1A1F-F3F2-C449-8EC8-7B0A6AF4ADEC}" type="datetime1">
              <a:rPr lang="en-US" smtClean="0"/>
              <a:pPr>
                <a:defRPr/>
              </a:pPr>
              <a:t>11/22/2014</a:t>
            </a:fld>
            <a:endParaRPr lang="en-US" dirty="0"/>
          </a:p>
        </p:txBody>
      </p:sp>
      <p:sp>
        <p:nvSpPr>
          <p:cNvPr id="6" name="Footer Placeholder 5"/>
          <p:cNvSpPr>
            <a:spLocks noGrp="1"/>
          </p:cNvSpPr>
          <p:nvPr>
            <p:ph type="ftr" sz="quarter" idx="11"/>
          </p:nvPr>
        </p:nvSpPr>
        <p:spPr>
          <a:xfrm>
            <a:off x="339471" y="6410848"/>
            <a:ext cx="380619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71450" y="533400"/>
            <a:ext cx="993724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011555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71450" y="152400"/>
            <a:ext cx="993724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71450" y="609600"/>
            <a:ext cx="30861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71450" y="155448"/>
            <a:ext cx="993724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457325" y="228600"/>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563624" y="323088"/>
            <a:ext cx="47320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543050" y="312745"/>
            <a:ext cx="514350" cy="441325"/>
          </a:xfrm>
        </p:spPr>
        <p:txBody>
          <a:bodyPr/>
          <a:lstStyle/>
          <a:p>
            <a:pPr>
              <a:defRPr/>
            </a:pPr>
            <a:fld id="{B14D910A-CB12-BD49-B5F9-A18E5BBF4508}" type="slidenum">
              <a:rPr lang="en-US" smtClean="0"/>
              <a:pPr>
                <a:defRPr/>
              </a:pPr>
              <a:t>‹#›</a:t>
            </a:fld>
            <a:endParaRPr lang="en-US" dirty="0"/>
          </a:p>
        </p:txBody>
      </p:sp>
      <p:sp>
        <p:nvSpPr>
          <p:cNvPr id="2" name="Title 1"/>
          <p:cNvSpPr>
            <a:spLocks noGrp="1"/>
          </p:cNvSpPr>
          <p:nvPr>
            <p:ph type="title"/>
          </p:nvPr>
        </p:nvSpPr>
        <p:spPr>
          <a:xfrm>
            <a:off x="3375423" y="5029200"/>
            <a:ext cx="6600825"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375423" y="609600"/>
            <a:ext cx="6600825"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28625" y="990600"/>
            <a:ext cx="2743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68021" y="6388394"/>
            <a:ext cx="993724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6511671" y="6404984"/>
            <a:ext cx="3425571" cy="365760"/>
          </a:xfrm>
        </p:spPr>
        <p:txBody>
          <a:bodyPr/>
          <a:lstStyle/>
          <a:p>
            <a:pPr>
              <a:defRPr/>
            </a:pPr>
            <a:fld id="{8E4AE44A-0F53-6548-B395-1190B8B7F933}" type="datetime1">
              <a:rPr lang="en-US" smtClean="0"/>
              <a:pPr>
                <a:defRPr/>
              </a:pPr>
              <a:t>11/22/2014</a:t>
            </a:fld>
            <a:endParaRPr lang="en-US" dirty="0"/>
          </a:p>
        </p:txBody>
      </p:sp>
      <p:sp>
        <p:nvSpPr>
          <p:cNvPr id="6" name="Footer Placeholder 5"/>
          <p:cNvSpPr>
            <a:spLocks noGrp="1"/>
          </p:cNvSpPr>
          <p:nvPr>
            <p:ph type="ftr" sz="quarter" idx="11"/>
          </p:nvPr>
        </p:nvSpPr>
        <p:spPr>
          <a:xfrm>
            <a:off x="339471" y="6410848"/>
            <a:ext cx="4032504" cy="365760"/>
          </a:xfrm>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0287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7"/>
            <a:ext cx="10287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0115550" y="0"/>
            <a:ext cx="17145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68021" y="6388394"/>
            <a:ext cx="993724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6515100" y="6404984"/>
            <a:ext cx="3425571" cy="365760"/>
          </a:xfrm>
          <a:prstGeom prst="rect">
            <a:avLst/>
          </a:prstGeom>
        </p:spPr>
        <p:txBody>
          <a:bodyPr vert="horz"/>
          <a:lstStyle>
            <a:lvl1pPr algn="r" eaLnBrk="1" latinLnBrk="0" hangingPunct="1">
              <a:defRPr kumimoji="0" sz="1400">
                <a:solidFill>
                  <a:srgbClr val="FFFFFF"/>
                </a:solidFill>
              </a:defRPr>
            </a:lvl1pPr>
          </a:lstStyle>
          <a:p>
            <a:pPr>
              <a:defRPr/>
            </a:pPr>
            <a:fld id="{9F5671A5-F614-7C46-98B2-DFA8D265F3DA}" type="datetime1">
              <a:rPr lang="en-US" smtClean="0"/>
              <a:pPr>
                <a:defRPr/>
              </a:pPr>
              <a:t>11/22/2014</a:t>
            </a:fld>
            <a:endParaRPr lang="en-US" dirty="0">
              <a:solidFill>
                <a:schemeClr val="tx2"/>
              </a:solidFill>
            </a:endParaRPr>
          </a:p>
        </p:txBody>
      </p:sp>
      <p:sp>
        <p:nvSpPr>
          <p:cNvPr id="3" name="Footer Placeholder 2"/>
          <p:cNvSpPr>
            <a:spLocks noGrp="1"/>
          </p:cNvSpPr>
          <p:nvPr>
            <p:ph type="ftr" sz="quarter" idx="3"/>
          </p:nvPr>
        </p:nvSpPr>
        <p:spPr>
          <a:xfrm>
            <a:off x="342900" y="6410848"/>
            <a:ext cx="4029075"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71450" y="155448"/>
            <a:ext cx="993724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71450" y="1276743"/>
            <a:ext cx="993724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800600" y="956036"/>
            <a:ext cx="685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906899" y="1050524"/>
            <a:ext cx="47320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886325" y="1040183"/>
            <a:ext cx="51435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50B16AC5-2170-4D43-8F48-86919722C0D0}" type="slidenum">
              <a:rPr lang="en-US" smtClean="0"/>
              <a:pPr>
                <a:defRPr/>
              </a:pPr>
              <a:t>‹#›</a:t>
            </a:fld>
            <a:endParaRPr lang="en-US" dirty="0">
              <a:solidFill>
                <a:srgbClr val="FFFFFF"/>
              </a:solidFill>
              <a:latin typeface="Book Antiqua" charset="0"/>
            </a:endParaRPr>
          </a:p>
        </p:txBody>
      </p:sp>
      <p:sp>
        <p:nvSpPr>
          <p:cNvPr id="22" name="Title Placeholder 21"/>
          <p:cNvSpPr>
            <a:spLocks noGrp="1"/>
          </p:cNvSpPr>
          <p:nvPr>
            <p:ph type="title"/>
          </p:nvPr>
        </p:nvSpPr>
        <p:spPr>
          <a:xfrm>
            <a:off x="339471" y="228600"/>
            <a:ext cx="9601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39471" y="1524000"/>
            <a:ext cx="9601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0716" y="-7935"/>
            <a:ext cx="10308431"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929187" y="-7938"/>
            <a:ext cx="5357813"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514350" y="704850"/>
            <a:ext cx="92583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514350" y="1935165"/>
            <a:ext cx="92583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514350" y="6356353"/>
            <a:ext cx="24003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fld id="{472A081B-B987-426F-AFC0-F2AB1D57F3C2}" type="datetimeFigureOut">
              <a:rPr lang="en-GB"/>
              <a:pPr>
                <a:defRPr/>
              </a:pPr>
              <a:t>22/11/2014</a:t>
            </a:fld>
            <a:endParaRPr lang="en-GB"/>
          </a:p>
        </p:txBody>
      </p:sp>
      <p:sp>
        <p:nvSpPr>
          <p:cNvPr id="22" name="Footer Placeholder 21"/>
          <p:cNvSpPr>
            <a:spLocks noGrp="1"/>
          </p:cNvSpPr>
          <p:nvPr>
            <p:ph type="ftr" sz="quarter" idx="3"/>
          </p:nvPr>
        </p:nvSpPr>
        <p:spPr>
          <a:xfrm>
            <a:off x="3000375" y="6356353"/>
            <a:ext cx="37719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GB"/>
          </a:p>
        </p:txBody>
      </p:sp>
      <p:sp>
        <p:nvSpPr>
          <p:cNvPr id="18" name="Slide Number Placeholder 17"/>
          <p:cNvSpPr>
            <a:spLocks noGrp="1"/>
          </p:cNvSpPr>
          <p:nvPr>
            <p:ph type="sldNum" sz="quarter" idx="4"/>
          </p:nvPr>
        </p:nvSpPr>
        <p:spPr>
          <a:xfrm>
            <a:off x="8915400" y="6356353"/>
            <a:ext cx="85725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Arial" charset="0"/>
              </a:defRPr>
            </a:lvl1pPr>
          </a:lstStyle>
          <a:p>
            <a:pPr>
              <a:defRPr/>
            </a:pPr>
            <a:fld id="{3E6B9BAE-61EC-4C30-BD80-3B87D24899C7}" type="slidenum">
              <a:rPr lang="en-GB"/>
              <a:pPr>
                <a:defRPr/>
              </a:pPr>
              <a:t>‹#›</a:t>
            </a:fld>
            <a:endParaRPr lang="en-GB"/>
          </a:p>
        </p:txBody>
      </p:sp>
      <p:grpSp>
        <p:nvGrpSpPr>
          <p:cNvPr id="2" name="Group 1"/>
          <p:cNvGrpSpPr>
            <a:grpSpLocks/>
          </p:cNvGrpSpPr>
          <p:nvPr/>
        </p:nvGrpSpPr>
        <p:grpSpPr bwMode="auto">
          <a:xfrm>
            <a:off x="-21430" y="203200"/>
            <a:ext cx="10328077"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0716" y="-7937"/>
            <a:ext cx="10308431"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929187" y="-7938"/>
            <a:ext cx="5357813"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514350" y="704850"/>
            <a:ext cx="92583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514350" y="1935164"/>
            <a:ext cx="92583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514350" y="6356351"/>
            <a:ext cx="24003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fld id="{472A081B-B987-426F-AFC0-F2AB1D57F3C2}" type="datetimeFigureOut">
              <a:rPr lang="en-GB"/>
              <a:pPr>
                <a:defRPr/>
              </a:pPr>
              <a:t>22/11/2014</a:t>
            </a:fld>
            <a:endParaRPr lang="en-GB"/>
          </a:p>
        </p:txBody>
      </p:sp>
      <p:sp>
        <p:nvSpPr>
          <p:cNvPr id="22" name="Footer Placeholder 21"/>
          <p:cNvSpPr>
            <a:spLocks noGrp="1"/>
          </p:cNvSpPr>
          <p:nvPr>
            <p:ph type="ftr" sz="quarter" idx="3"/>
          </p:nvPr>
        </p:nvSpPr>
        <p:spPr>
          <a:xfrm>
            <a:off x="3000375" y="6356351"/>
            <a:ext cx="37719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GB"/>
          </a:p>
        </p:txBody>
      </p:sp>
      <p:sp>
        <p:nvSpPr>
          <p:cNvPr id="18" name="Slide Number Placeholder 17"/>
          <p:cNvSpPr>
            <a:spLocks noGrp="1"/>
          </p:cNvSpPr>
          <p:nvPr>
            <p:ph type="sldNum" sz="quarter" idx="4"/>
          </p:nvPr>
        </p:nvSpPr>
        <p:spPr>
          <a:xfrm>
            <a:off x="8915400" y="6356351"/>
            <a:ext cx="85725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Arial" charset="0"/>
              </a:defRPr>
            </a:lvl1pPr>
          </a:lstStyle>
          <a:p>
            <a:pPr>
              <a:defRPr/>
            </a:pPr>
            <a:fld id="{3E6B9BAE-61EC-4C30-BD80-3B87D24899C7}" type="slidenum">
              <a:rPr lang="en-GB"/>
              <a:pPr>
                <a:defRPr/>
              </a:pPr>
              <a:t>‹#›</a:t>
            </a:fld>
            <a:endParaRPr lang="en-GB"/>
          </a:p>
        </p:txBody>
      </p:sp>
      <p:grpSp>
        <p:nvGrpSpPr>
          <p:cNvPr id="2" name="Group 1"/>
          <p:cNvGrpSpPr>
            <a:grpSpLocks/>
          </p:cNvGrpSpPr>
          <p:nvPr/>
        </p:nvGrpSpPr>
        <p:grpSpPr bwMode="auto">
          <a:xfrm>
            <a:off x="-21431" y="203200"/>
            <a:ext cx="10328077"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3.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df"/><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Macintosh%20HD:Ling:joanne:Thesis%20Joanne%20Rahman.doc!OLE_LINK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574" y="428625"/>
            <a:ext cx="9210079"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514350" y="1600202"/>
            <a:ext cx="9245799" cy="49244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ext Box 43"/>
          <p:cNvSpPr txBox="1">
            <a:spLocks noChangeArrowheads="1"/>
          </p:cNvSpPr>
          <p:nvPr/>
        </p:nvSpPr>
        <p:spPr bwMode="auto">
          <a:xfrm>
            <a:off x="1371600" y="2209800"/>
            <a:ext cx="2436813" cy="457200"/>
          </a:xfrm>
          <a:prstGeom prst="rect">
            <a:avLst/>
          </a:prstGeom>
          <a:noFill/>
          <a:ln w="9525">
            <a:noFill/>
            <a:miter lim="800000"/>
            <a:headEnd/>
            <a:tailEnd/>
          </a:ln>
        </p:spPr>
        <p:txBody>
          <a:bodyPr>
            <a:prstTxWarp prst="textNoShape">
              <a:avLst/>
            </a:prstTxWarp>
            <a:spAutoFit/>
          </a:bodyPr>
          <a:lstStyle/>
          <a:p>
            <a:r>
              <a:rPr lang="en-US" sz="2400" b="1" dirty="0"/>
              <a:t>1  2  3   4 </a:t>
            </a:r>
            <a:r>
              <a:rPr lang="en-US" sz="2400" b="1" dirty="0">
                <a:solidFill>
                  <a:srgbClr val="0B228E"/>
                </a:solidFill>
              </a:rPr>
              <a:t>5</a:t>
            </a:r>
          </a:p>
        </p:txBody>
      </p:sp>
      <p:pic>
        <p:nvPicPr>
          <p:cNvPr id="65539" name="Picture 41" descr="MST -04_IADR_mod1"/>
          <p:cNvPicPr>
            <a:picLocks noChangeAspect="1" noChangeArrowheads="1"/>
          </p:cNvPicPr>
          <p:nvPr/>
        </p:nvPicPr>
        <p:blipFill>
          <a:blip r:embed="rId2"/>
          <a:srcRect/>
          <a:stretch>
            <a:fillRect/>
          </a:stretch>
        </p:blipFill>
        <p:spPr bwMode="auto">
          <a:xfrm>
            <a:off x="6276980" y="2590800"/>
            <a:ext cx="2181225" cy="3505200"/>
          </a:xfrm>
          <a:prstGeom prst="rect">
            <a:avLst/>
          </a:prstGeom>
          <a:noFill/>
          <a:ln w="9525">
            <a:noFill/>
            <a:miter lim="800000"/>
            <a:headEnd/>
            <a:tailEnd/>
          </a:ln>
        </p:spPr>
      </p:pic>
      <p:sp>
        <p:nvSpPr>
          <p:cNvPr id="65540" name="Rectangle 3"/>
          <p:cNvSpPr txBox="1">
            <a:spLocks noChangeArrowheads="1"/>
          </p:cNvSpPr>
          <p:nvPr/>
        </p:nvSpPr>
        <p:spPr bwMode="auto">
          <a:xfrm>
            <a:off x="228603" y="0"/>
            <a:ext cx="9639300" cy="1371600"/>
          </a:xfrm>
          <a:prstGeom prst="rect">
            <a:avLst/>
          </a:prstGeom>
          <a:noFill/>
          <a:ln w="9525">
            <a:noFill/>
            <a:miter lim="800000"/>
            <a:headEnd/>
            <a:tailEnd/>
          </a:ln>
        </p:spPr>
        <p:txBody>
          <a:bodyPr anchor="ctr">
            <a:prstTxWarp prst="textNoShape">
              <a:avLst/>
            </a:prstTxWarp>
          </a:bodyPr>
          <a:lstStyle/>
          <a:p>
            <a:r>
              <a:rPr lang="en-US" sz="2400" b="1" dirty="0">
                <a:solidFill>
                  <a:srgbClr val="000090"/>
                </a:solidFill>
                <a:latin typeface="Arial" pitchFamily="34" charset="0"/>
                <a:ea typeface="Arial" pitchFamily="34" charset="0"/>
                <a:cs typeface="Arial" pitchFamily="34" charset="0"/>
              </a:rPr>
              <a:t>Determination of Different Strains</a:t>
            </a:r>
          </a:p>
          <a:p>
            <a:r>
              <a:rPr lang="en-US" sz="2400" b="1" dirty="0">
                <a:solidFill>
                  <a:srgbClr val="000090"/>
                </a:solidFill>
                <a:latin typeface="Arial" pitchFamily="34" charset="0"/>
                <a:ea typeface="Arial" pitchFamily="34" charset="0"/>
                <a:cs typeface="Arial" pitchFamily="34" charset="0"/>
              </a:rPr>
              <a:t>AP-PCR results for mother-child pair #4 </a:t>
            </a:r>
          </a:p>
        </p:txBody>
      </p:sp>
      <p:sp>
        <p:nvSpPr>
          <p:cNvPr id="65541" name="Text Box 4"/>
          <p:cNvSpPr txBox="1">
            <a:spLocks noChangeArrowheads="1"/>
          </p:cNvSpPr>
          <p:nvPr/>
        </p:nvSpPr>
        <p:spPr bwMode="auto">
          <a:xfrm>
            <a:off x="685800" y="1219207"/>
            <a:ext cx="2590800" cy="46166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b="1"/>
              <a:t>Primer OPA-05</a:t>
            </a:r>
          </a:p>
        </p:txBody>
      </p:sp>
      <p:sp>
        <p:nvSpPr>
          <p:cNvPr id="65542" name="Text Box 5"/>
          <p:cNvSpPr txBox="1">
            <a:spLocks noChangeArrowheads="1"/>
          </p:cNvSpPr>
          <p:nvPr/>
        </p:nvSpPr>
        <p:spPr bwMode="auto">
          <a:xfrm>
            <a:off x="5867400" y="1219200"/>
            <a:ext cx="27432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b="1">
                <a:solidFill>
                  <a:srgbClr val="FFFFFF"/>
                </a:solidFill>
              </a:rPr>
              <a:t>Primer OPA-13</a:t>
            </a:r>
          </a:p>
        </p:txBody>
      </p:sp>
      <p:sp>
        <p:nvSpPr>
          <p:cNvPr id="65543" name="Text Box 6"/>
          <p:cNvSpPr txBox="1">
            <a:spLocks noChangeArrowheads="1"/>
          </p:cNvSpPr>
          <p:nvPr/>
        </p:nvSpPr>
        <p:spPr bwMode="auto">
          <a:xfrm>
            <a:off x="317500" y="1851025"/>
            <a:ext cx="1219200" cy="762000"/>
          </a:xfrm>
          <a:prstGeom prst="rect">
            <a:avLst/>
          </a:prstGeom>
          <a:noFill/>
          <a:ln w="9525">
            <a:noFill/>
            <a:miter lim="800000"/>
            <a:headEnd/>
            <a:tailEnd/>
          </a:ln>
        </p:spPr>
        <p:txBody>
          <a:bodyPr>
            <a:prstTxWarp prst="textNoShape">
              <a:avLst/>
            </a:prstTxWarp>
            <a:spAutoFit/>
          </a:bodyPr>
          <a:lstStyle/>
          <a:p>
            <a:pPr>
              <a:spcBef>
                <a:spcPct val="50000"/>
              </a:spcBef>
            </a:pPr>
            <a:r>
              <a:rPr lang="en-US" sz="2200" b="1"/>
              <a:t>DNA ladder</a:t>
            </a:r>
          </a:p>
        </p:txBody>
      </p:sp>
      <p:sp>
        <p:nvSpPr>
          <p:cNvPr id="65544" name="Text Box 7"/>
          <p:cNvSpPr txBox="1">
            <a:spLocks noChangeArrowheads="1"/>
          </p:cNvSpPr>
          <p:nvPr/>
        </p:nvSpPr>
        <p:spPr bwMode="auto">
          <a:xfrm>
            <a:off x="1295401" y="1676400"/>
            <a:ext cx="1524000" cy="4270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200" b="1"/>
              <a:t>Mother</a:t>
            </a:r>
          </a:p>
        </p:txBody>
      </p:sp>
      <p:sp>
        <p:nvSpPr>
          <p:cNvPr id="65545" name="Text Box 8"/>
          <p:cNvSpPr txBox="1">
            <a:spLocks noChangeArrowheads="1"/>
          </p:cNvSpPr>
          <p:nvPr/>
        </p:nvSpPr>
        <p:spPr bwMode="auto">
          <a:xfrm>
            <a:off x="2628900" y="1752606"/>
            <a:ext cx="914400" cy="430887"/>
          </a:xfrm>
          <a:prstGeom prst="rect">
            <a:avLst/>
          </a:prstGeom>
          <a:noFill/>
          <a:ln w="9525">
            <a:noFill/>
            <a:miter lim="800000"/>
            <a:headEnd/>
            <a:tailEnd/>
          </a:ln>
        </p:spPr>
        <p:txBody>
          <a:bodyPr>
            <a:prstTxWarp prst="textNoShape">
              <a:avLst/>
            </a:prstTxWarp>
            <a:spAutoFit/>
          </a:bodyPr>
          <a:lstStyle/>
          <a:p>
            <a:pPr>
              <a:spcBef>
                <a:spcPct val="50000"/>
              </a:spcBef>
            </a:pPr>
            <a:r>
              <a:rPr lang="en-US" sz="2200" b="1" dirty="0">
                <a:solidFill>
                  <a:srgbClr val="0B228E"/>
                </a:solidFill>
              </a:rPr>
              <a:t>Child</a:t>
            </a:r>
          </a:p>
        </p:txBody>
      </p:sp>
      <p:sp>
        <p:nvSpPr>
          <p:cNvPr id="65546" name="Line 9"/>
          <p:cNvSpPr>
            <a:spLocks noChangeShapeType="1"/>
          </p:cNvSpPr>
          <p:nvPr/>
        </p:nvSpPr>
        <p:spPr bwMode="auto">
          <a:xfrm>
            <a:off x="7162800" y="2524125"/>
            <a:ext cx="0" cy="0"/>
          </a:xfrm>
          <a:prstGeom prst="line">
            <a:avLst/>
          </a:prstGeom>
          <a:noFill/>
          <a:ln w="9525">
            <a:solidFill>
              <a:schemeClr val="tx1"/>
            </a:solidFill>
            <a:round/>
            <a:headEnd/>
            <a:tailEnd/>
          </a:ln>
        </p:spPr>
        <p:txBody>
          <a:bodyPr>
            <a:prstTxWarp prst="textNoShape">
              <a:avLst/>
            </a:prstTxWarp>
          </a:bodyPr>
          <a:lstStyle/>
          <a:p>
            <a:endParaRPr lang="en-US"/>
          </a:p>
        </p:txBody>
      </p:sp>
      <p:pic>
        <p:nvPicPr>
          <p:cNvPr id="65547" name="Picture 10" descr="6_29_06b-ST1"/>
          <p:cNvPicPr>
            <a:picLocks noChangeAspect="1" noChangeArrowheads="1"/>
          </p:cNvPicPr>
          <p:nvPr/>
        </p:nvPicPr>
        <p:blipFill>
          <a:blip r:embed="rId3"/>
          <a:srcRect/>
          <a:stretch>
            <a:fillRect/>
          </a:stretch>
        </p:blipFill>
        <p:spPr bwMode="auto">
          <a:xfrm>
            <a:off x="901700" y="2590800"/>
            <a:ext cx="2254250" cy="3505200"/>
          </a:xfrm>
          <a:prstGeom prst="rect">
            <a:avLst/>
          </a:prstGeom>
          <a:noFill/>
          <a:ln w="9525">
            <a:noFill/>
            <a:miter lim="800000"/>
            <a:headEnd/>
            <a:tailEnd/>
          </a:ln>
        </p:spPr>
      </p:pic>
      <p:sp>
        <p:nvSpPr>
          <p:cNvPr id="65548" name="Line 12"/>
          <p:cNvSpPr>
            <a:spLocks noChangeShapeType="1"/>
          </p:cNvSpPr>
          <p:nvPr/>
        </p:nvSpPr>
        <p:spPr bwMode="auto">
          <a:xfrm flipV="1">
            <a:off x="2819400" y="2209800"/>
            <a:ext cx="0" cy="376238"/>
          </a:xfrm>
          <a:prstGeom prst="line">
            <a:avLst/>
          </a:prstGeom>
          <a:noFill/>
          <a:ln w="38100">
            <a:solidFill>
              <a:srgbClr val="6666FF"/>
            </a:solidFill>
            <a:round/>
            <a:headEnd/>
            <a:tailEnd/>
          </a:ln>
        </p:spPr>
        <p:txBody>
          <a:bodyPr>
            <a:prstTxWarp prst="textNoShape">
              <a:avLst/>
            </a:prstTxWarp>
          </a:bodyPr>
          <a:lstStyle/>
          <a:p>
            <a:endParaRPr lang="en-US"/>
          </a:p>
        </p:txBody>
      </p:sp>
      <p:sp>
        <p:nvSpPr>
          <p:cNvPr id="65549" name="Line 13"/>
          <p:cNvSpPr>
            <a:spLocks noChangeShapeType="1"/>
          </p:cNvSpPr>
          <p:nvPr/>
        </p:nvSpPr>
        <p:spPr bwMode="auto">
          <a:xfrm flipV="1">
            <a:off x="1323980" y="2209800"/>
            <a:ext cx="1495425" cy="0"/>
          </a:xfrm>
          <a:prstGeom prst="line">
            <a:avLst/>
          </a:prstGeom>
          <a:noFill/>
          <a:ln w="38100">
            <a:solidFill>
              <a:srgbClr val="6666FF"/>
            </a:solidFill>
            <a:round/>
            <a:headEnd/>
            <a:tailEnd/>
          </a:ln>
        </p:spPr>
        <p:txBody>
          <a:bodyPr>
            <a:prstTxWarp prst="textNoShape">
              <a:avLst/>
            </a:prstTxWarp>
          </a:bodyPr>
          <a:lstStyle/>
          <a:p>
            <a:endParaRPr lang="en-US"/>
          </a:p>
        </p:txBody>
      </p:sp>
      <p:sp>
        <p:nvSpPr>
          <p:cNvPr id="65550" name="Line 14"/>
          <p:cNvSpPr>
            <a:spLocks noChangeShapeType="1"/>
          </p:cNvSpPr>
          <p:nvPr/>
        </p:nvSpPr>
        <p:spPr bwMode="auto">
          <a:xfrm>
            <a:off x="1981200" y="2035175"/>
            <a:ext cx="0" cy="152400"/>
          </a:xfrm>
          <a:prstGeom prst="line">
            <a:avLst/>
          </a:prstGeom>
          <a:noFill/>
          <a:ln w="38100">
            <a:solidFill>
              <a:srgbClr val="6666FF"/>
            </a:solidFill>
            <a:round/>
            <a:headEnd/>
            <a:tailEnd/>
          </a:ln>
        </p:spPr>
        <p:txBody>
          <a:bodyPr>
            <a:prstTxWarp prst="textNoShape">
              <a:avLst/>
            </a:prstTxWarp>
          </a:bodyPr>
          <a:lstStyle/>
          <a:p>
            <a:endParaRPr lang="en-US"/>
          </a:p>
        </p:txBody>
      </p:sp>
      <p:sp>
        <p:nvSpPr>
          <p:cNvPr id="65551" name="Line 17"/>
          <p:cNvSpPr>
            <a:spLocks noChangeShapeType="1"/>
          </p:cNvSpPr>
          <p:nvPr/>
        </p:nvSpPr>
        <p:spPr bwMode="auto">
          <a:xfrm flipV="1">
            <a:off x="8110538" y="2286000"/>
            <a:ext cx="0" cy="317500"/>
          </a:xfrm>
          <a:prstGeom prst="line">
            <a:avLst/>
          </a:prstGeom>
          <a:noFill/>
          <a:ln w="38100">
            <a:solidFill>
              <a:srgbClr val="6666FF"/>
            </a:solidFill>
            <a:round/>
            <a:headEnd/>
            <a:tailEnd/>
          </a:ln>
        </p:spPr>
        <p:txBody>
          <a:bodyPr>
            <a:prstTxWarp prst="textNoShape">
              <a:avLst/>
            </a:prstTxWarp>
          </a:bodyPr>
          <a:lstStyle/>
          <a:p>
            <a:endParaRPr lang="en-US"/>
          </a:p>
        </p:txBody>
      </p:sp>
      <p:sp>
        <p:nvSpPr>
          <p:cNvPr id="65552" name="Text Box 19"/>
          <p:cNvSpPr txBox="1">
            <a:spLocks noChangeArrowheads="1"/>
          </p:cNvSpPr>
          <p:nvPr/>
        </p:nvSpPr>
        <p:spPr bwMode="auto">
          <a:xfrm>
            <a:off x="5694363" y="1828802"/>
            <a:ext cx="1143000" cy="769441"/>
          </a:xfrm>
          <a:prstGeom prst="rect">
            <a:avLst/>
          </a:prstGeom>
          <a:noFill/>
          <a:ln w="9525">
            <a:noFill/>
            <a:miter lim="800000"/>
            <a:headEnd/>
            <a:tailEnd/>
          </a:ln>
        </p:spPr>
        <p:txBody>
          <a:bodyPr>
            <a:prstTxWarp prst="textNoShape">
              <a:avLst/>
            </a:prstTxWarp>
            <a:spAutoFit/>
          </a:bodyPr>
          <a:lstStyle/>
          <a:p>
            <a:pPr>
              <a:spcBef>
                <a:spcPct val="50000"/>
              </a:spcBef>
            </a:pPr>
            <a:r>
              <a:rPr lang="en-US" sz="2200" b="1"/>
              <a:t>DNA ladder</a:t>
            </a:r>
          </a:p>
        </p:txBody>
      </p:sp>
      <p:sp>
        <p:nvSpPr>
          <p:cNvPr id="65553" name="Text Box 20"/>
          <p:cNvSpPr txBox="1">
            <a:spLocks noChangeArrowheads="1"/>
          </p:cNvSpPr>
          <p:nvPr/>
        </p:nvSpPr>
        <p:spPr bwMode="auto">
          <a:xfrm>
            <a:off x="6586538" y="1752600"/>
            <a:ext cx="1524000" cy="4270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200" b="1"/>
              <a:t>Mother</a:t>
            </a:r>
          </a:p>
        </p:txBody>
      </p:sp>
      <p:sp>
        <p:nvSpPr>
          <p:cNvPr id="65554" name="Text Box 21"/>
          <p:cNvSpPr txBox="1">
            <a:spLocks noChangeArrowheads="1"/>
          </p:cNvSpPr>
          <p:nvPr/>
        </p:nvSpPr>
        <p:spPr bwMode="auto">
          <a:xfrm>
            <a:off x="8001000" y="1782771"/>
            <a:ext cx="914400" cy="430887"/>
          </a:xfrm>
          <a:prstGeom prst="rect">
            <a:avLst/>
          </a:prstGeom>
          <a:noFill/>
          <a:ln w="9525">
            <a:noFill/>
            <a:miter lim="800000"/>
            <a:headEnd/>
            <a:tailEnd/>
          </a:ln>
        </p:spPr>
        <p:txBody>
          <a:bodyPr>
            <a:prstTxWarp prst="textNoShape">
              <a:avLst/>
            </a:prstTxWarp>
            <a:spAutoFit/>
          </a:bodyPr>
          <a:lstStyle/>
          <a:p>
            <a:pPr>
              <a:spcBef>
                <a:spcPct val="50000"/>
              </a:spcBef>
            </a:pPr>
            <a:r>
              <a:rPr lang="en-US" sz="2200" b="1" dirty="0">
                <a:solidFill>
                  <a:srgbClr val="0B228E"/>
                </a:solidFill>
              </a:rPr>
              <a:t>Child</a:t>
            </a:r>
          </a:p>
        </p:txBody>
      </p:sp>
      <p:sp>
        <p:nvSpPr>
          <p:cNvPr id="65555" name="Text Box 22"/>
          <p:cNvSpPr txBox="1">
            <a:spLocks noChangeArrowheads="1"/>
          </p:cNvSpPr>
          <p:nvPr/>
        </p:nvSpPr>
        <p:spPr bwMode="auto">
          <a:xfrm>
            <a:off x="762000" y="6256345"/>
            <a:ext cx="2852704" cy="461665"/>
          </a:xfrm>
          <a:prstGeom prst="rect">
            <a:avLst/>
          </a:prstGeom>
          <a:solidFill>
            <a:srgbClr val="FFFFFF"/>
          </a:solidFill>
          <a:ln w="38100">
            <a:solidFill>
              <a:schemeClr val="tx1"/>
            </a:solidFill>
            <a:miter lim="800000"/>
            <a:headEnd/>
            <a:tailEnd/>
          </a:ln>
        </p:spPr>
        <p:txBody>
          <a:bodyPr wrap="none">
            <a:prstTxWarp prst="textNoShape">
              <a:avLst/>
            </a:prstTxWarp>
            <a:spAutoFit/>
          </a:bodyPr>
          <a:lstStyle/>
          <a:p>
            <a:r>
              <a:rPr lang="en-US" sz="2400" b="1">
                <a:solidFill>
                  <a:srgbClr val="000000"/>
                </a:solidFill>
              </a:rPr>
              <a:t>Transmitted strain</a:t>
            </a:r>
          </a:p>
        </p:txBody>
      </p:sp>
      <p:sp>
        <p:nvSpPr>
          <p:cNvPr id="65556" name="Line 24"/>
          <p:cNvSpPr>
            <a:spLocks noChangeShapeType="1"/>
          </p:cNvSpPr>
          <p:nvPr/>
        </p:nvSpPr>
        <p:spPr bwMode="auto">
          <a:xfrm flipV="1">
            <a:off x="2400300" y="5810258"/>
            <a:ext cx="190500" cy="428625"/>
          </a:xfrm>
          <a:prstGeom prst="line">
            <a:avLst/>
          </a:prstGeom>
          <a:noFill/>
          <a:ln w="57150">
            <a:solidFill>
              <a:srgbClr val="6666FF"/>
            </a:solidFill>
            <a:round/>
            <a:headEnd/>
            <a:tailEnd type="triangle" w="med" len="med"/>
          </a:ln>
        </p:spPr>
        <p:txBody>
          <a:bodyPr>
            <a:prstTxWarp prst="textNoShape">
              <a:avLst/>
            </a:prstTxWarp>
          </a:bodyPr>
          <a:lstStyle/>
          <a:p>
            <a:endParaRPr lang="en-US"/>
          </a:p>
        </p:txBody>
      </p:sp>
      <p:sp>
        <p:nvSpPr>
          <p:cNvPr id="65557" name="Line 25"/>
          <p:cNvSpPr>
            <a:spLocks noChangeShapeType="1"/>
          </p:cNvSpPr>
          <p:nvPr/>
        </p:nvSpPr>
        <p:spPr bwMode="auto">
          <a:xfrm flipH="1" flipV="1">
            <a:off x="7924801" y="5867400"/>
            <a:ext cx="152400" cy="457200"/>
          </a:xfrm>
          <a:prstGeom prst="line">
            <a:avLst/>
          </a:prstGeom>
          <a:noFill/>
          <a:ln w="57150">
            <a:solidFill>
              <a:srgbClr val="6666FF"/>
            </a:solidFill>
            <a:round/>
            <a:headEnd/>
            <a:tailEnd type="triangle" w="med" len="med"/>
          </a:ln>
        </p:spPr>
        <p:txBody>
          <a:bodyPr>
            <a:prstTxWarp prst="textNoShape">
              <a:avLst/>
            </a:prstTxWarp>
          </a:bodyPr>
          <a:lstStyle/>
          <a:p>
            <a:endParaRPr lang="en-US"/>
          </a:p>
        </p:txBody>
      </p:sp>
      <p:sp>
        <p:nvSpPr>
          <p:cNvPr id="65558" name="Line 26"/>
          <p:cNvSpPr>
            <a:spLocks noChangeShapeType="1"/>
          </p:cNvSpPr>
          <p:nvPr/>
        </p:nvSpPr>
        <p:spPr bwMode="auto">
          <a:xfrm>
            <a:off x="1341438" y="2590800"/>
            <a:ext cx="0" cy="3505200"/>
          </a:xfrm>
          <a:prstGeom prst="line">
            <a:avLst/>
          </a:prstGeom>
          <a:noFill/>
          <a:ln w="38100">
            <a:solidFill>
              <a:schemeClr val="accent1"/>
            </a:solidFill>
            <a:round/>
            <a:headEnd/>
            <a:tailEnd/>
          </a:ln>
        </p:spPr>
        <p:txBody>
          <a:bodyPr>
            <a:prstTxWarp prst="textNoShape">
              <a:avLst/>
            </a:prstTxWarp>
          </a:bodyPr>
          <a:lstStyle/>
          <a:p>
            <a:endParaRPr lang="en-US"/>
          </a:p>
        </p:txBody>
      </p:sp>
      <p:sp>
        <p:nvSpPr>
          <p:cNvPr id="65559" name="Line 28"/>
          <p:cNvSpPr>
            <a:spLocks noChangeShapeType="1"/>
          </p:cNvSpPr>
          <p:nvPr/>
        </p:nvSpPr>
        <p:spPr bwMode="auto">
          <a:xfrm flipH="1" flipV="1">
            <a:off x="8229604" y="5867400"/>
            <a:ext cx="152400" cy="457200"/>
          </a:xfrm>
          <a:prstGeom prst="line">
            <a:avLst/>
          </a:prstGeom>
          <a:noFill/>
          <a:ln w="57150">
            <a:solidFill>
              <a:srgbClr val="6666FF"/>
            </a:solidFill>
            <a:round/>
            <a:headEnd/>
            <a:tailEnd type="triangle" w="med" len="med"/>
          </a:ln>
        </p:spPr>
        <p:txBody>
          <a:bodyPr>
            <a:prstTxWarp prst="textNoShape">
              <a:avLst/>
            </a:prstTxWarp>
          </a:bodyPr>
          <a:lstStyle/>
          <a:p>
            <a:endParaRPr lang="en-US"/>
          </a:p>
        </p:txBody>
      </p:sp>
      <p:sp>
        <p:nvSpPr>
          <p:cNvPr id="65560" name="Line 30"/>
          <p:cNvSpPr>
            <a:spLocks noChangeShapeType="1"/>
          </p:cNvSpPr>
          <p:nvPr/>
        </p:nvSpPr>
        <p:spPr bwMode="auto">
          <a:xfrm>
            <a:off x="8118475" y="2590800"/>
            <a:ext cx="0" cy="3505200"/>
          </a:xfrm>
          <a:prstGeom prst="line">
            <a:avLst/>
          </a:prstGeom>
          <a:noFill/>
          <a:ln w="38100">
            <a:solidFill>
              <a:schemeClr val="accent1"/>
            </a:solidFill>
            <a:round/>
            <a:headEnd/>
            <a:tailEnd/>
          </a:ln>
        </p:spPr>
        <p:txBody>
          <a:bodyPr>
            <a:prstTxWarp prst="textNoShape">
              <a:avLst/>
            </a:prstTxWarp>
          </a:bodyPr>
          <a:lstStyle/>
          <a:p>
            <a:endParaRPr lang="en-US"/>
          </a:p>
        </p:txBody>
      </p:sp>
      <p:sp>
        <p:nvSpPr>
          <p:cNvPr id="65561" name="Line 31"/>
          <p:cNvSpPr>
            <a:spLocks noChangeShapeType="1"/>
          </p:cNvSpPr>
          <p:nvPr/>
        </p:nvSpPr>
        <p:spPr bwMode="auto">
          <a:xfrm>
            <a:off x="7315200" y="2133600"/>
            <a:ext cx="0" cy="152400"/>
          </a:xfrm>
          <a:prstGeom prst="line">
            <a:avLst/>
          </a:prstGeom>
          <a:noFill/>
          <a:ln w="38100">
            <a:solidFill>
              <a:srgbClr val="6666FF"/>
            </a:solidFill>
            <a:round/>
            <a:headEnd/>
            <a:tailEnd/>
          </a:ln>
        </p:spPr>
        <p:txBody>
          <a:bodyPr>
            <a:prstTxWarp prst="textNoShape">
              <a:avLst/>
            </a:prstTxWarp>
          </a:bodyPr>
          <a:lstStyle/>
          <a:p>
            <a:endParaRPr lang="en-US"/>
          </a:p>
        </p:txBody>
      </p:sp>
      <p:sp>
        <p:nvSpPr>
          <p:cNvPr id="65562" name="Line 32"/>
          <p:cNvSpPr>
            <a:spLocks noChangeShapeType="1"/>
          </p:cNvSpPr>
          <p:nvPr/>
        </p:nvSpPr>
        <p:spPr bwMode="auto">
          <a:xfrm flipV="1">
            <a:off x="6700838" y="2286000"/>
            <a:ext cx="0" cy="304800"/>
          </a:xfrm>
          <a:prstGeom prst="line">
            <a:avLst/>
          </a:prstGeom>
          <a:noFill/>
          <a:ln w="38100">
            <a:solidFill>
              <a:srgbClr val="6666FF"/>
            </a:solidFill>
            <a:round/>
            <a:headEnd/>
            <a:tailEnd/>
          </a:ln>
        </p:spPr>
        <p:txBody>
          <a:bodyPr>
            <a:prstTxWarp prst="textNoShape">
              <a:avLst/>
            </a:prstTxWarp>
          </a:bodyPr>
          <a:lstStyle/>
          <a:p>
            <a:endParaRPr lang="en-US"/>
          </a:p>
        </p:txBody>
      </p:sp>
      <p:sp>
        <p:nvSpPr>
          <p:cNvPr id="65563" name="Line 33"/>
          <p:cNvSpPr>
            <a:spLocks noChangeShapeType="1"/>
          </p:cNvSpPr>
          <p:nvPr/>
        </p:nvSpPr>
        <p:spPr bwMode="auto">
          <a:xfrm flipV="1">
            <a:off x="6716714" y="2286000"/>
            <a:ext cx="1371600" cy="0"/>
          </a:xfrm>
          <a:prstGeom prst="line">
            <a:avLst/>
          </a:prstGeom>
          <a:noFill/>
          <a:ln w="38100">
            <a:solidFill>
              <a:srgbClr val="6666FF"/>
            </a:solidFill>
            <a:round/>
            <a:headEnd/>
            <a:tailEnd/>
          </a:ln>
        </p:spPr>
        <p:txBody>
          <a:bodyPr>
            <a:prstTxWarp prst="textNoShape">
              <a:avLst/>
            </a:prstTxWarp>
          </a:bodyPr>
          <a:lstStyle/>
          <a:p>
            <a:endParaRPr lang="en-US"/>
          </a:p>
        </p:txBody>
      </p:sp>
      <p:sp>
        <p:nvSpPr>
          <p:cNvPr id="65564" name="Text Box 35"/>
          <p:cNvSpPr txBox="1">
            <a:spLocks noChangeArrowheads="1"/>
          </p:cNvSpPr>
          <p:nvPr/>
        </p:nvSpPr>
        <p:spPr bwMode="auto">
          <a:xfrm>
            <a:off x="5943604" y="6256346"/>
            <a:ext cx="2995372" cy="492443"/>
          </a:xfrm>
          <a:prstGeom prst="rect">
            <a:avLst/>
          </a:prstGeom>
          <a:solidFill>
            <a:srgbClr val="FFFFFF"/>
          </a:solidFill>
          <a:ln w="38100">
            <a:solidFill>
              <a:schemeClr val="tx1"/>
            </a:solidFill>
            <a:miter lim="800000"/>
            <a:headEnd/>
            <a:tailEnd/>
          </a:ln>
        </p:spPr>
        <p:txBody>
          <a:bodyPr wrap="none">
            <a:prstTxWarp prst="textNoShape">
              <a:avLst/>
            </a:prstTxWarp>
            <a:spAutoFit/>
          </a:bodyPr>
          <a:lstStyle/>
          <a:p>
            <a:r>
              <a:rPr lang="en-US" sz="2400" b="1">
                <a:solidFill>
                  <a:srgbClr val="000000"/>
                </a:solidFill>
              </a:rPr>
              <a:t>Transmitted</a:t>
            </a:r>
            <a:r>
              <a:rPr lang="en-US" b="1">
                <a:solidFill>
                  <a:srgbClr val="000000"/>
                </a:solidFill>
                <a:latin typeface="Tahoma" pitchFamily="34" charset="0"/>
              </a:rPr>
              <a:t> strain</a:t>
            </a:r>
          </a:p>
        </p:txBody>
      </p:sp>
      <p:sp>
        <p:nvSpPr>
          <p:cNvPr id="65565" name="Line 37"/>
          <p:cNvSpPr>
            <a:spLocks noChangeShapeType="1"/>
          </p:cNvSpPr>
          <p:nvPr/>
        </p:nvSpPr>
        <p:spPr bwMode="auto">
          <a:xfrm>
            <a:off x="2819400" y="2590800"/>
            <a:ext cx="0" cy="3505200"/>
          </a:xfrm>
          <a:prstGeom prst="line">
            <a:avLst/>
          </a:prstGeom>
          <a:noFill/>
          <a:ln w="38100">
            <a:solidFill>
              <a:schemeClr val="accent1"/>
            </a:solidFill>
            <a:round/>
            <a:headEnd/>
            <a:tailEnd/>
          </a:ln>
        </p:spPr>
        <p:txBody>
          <a:bodyPr>
            <a:prstTxWarp prst="textNoShape">
              <a:avLst/>
            </a:prstTxWarp>
          </a:bodyPr>
          <a:lstStyle/>
          <a:p>
            <a:endParaRPr lang="en-US"/>
          </a:p>
        </p:txBody>
      </p:sp>
      <p:sp>
        <p:nvSpPr>
          <p:cNvPr id="65566" name="Line 38"/>
          <p:cNvSpPr>
            <a:spLocks noChangeShapeType="1"/>
          </p:cNvSpPr>
          <p:nvPr/>
        </p:nvSpPr>
        <p:spPr bwMode="auto">
          <a:xfrm>
            <a:off x="6705600" y="2590800"/>
            <a:ext cx="0" cy="3505200"/>
          </a:xfrm>
          <a:prstGeom prst="line">
            <a:avLst/>
          </a:prstGeom>
          <a:noFill/>
          <a:ln w="38100">
            <a:solidFill>
              <a:schemeClr val="accent1"/>
            </a:solidFill>
            <a:round/>
            <a:headEnd/>
            <a:tailEnd/>
          </a:ln>
        </p:spPr>
        <p:txBody>
          <a:bodyPr>
            <a:prstTxWarp prst="textNoShape">
              <a:avLst/>
            </a:prstTxWarp>
          </a:bodyPr>
          <a:lstStyle/>
          <a:p>
            <a:endParaRPr lang="en-US"/>
          </a:p>
        </p:txBody>
      </p:sp>
      <p:sp>
        <p:nvSpPr>
          <p:cNvPr id="65567" name="Line 23"/>
          <p:cNvSpPr>
            <a:spLocks noChangeShapeType="1"/>
          </p:cNvSpPr>
          <p:nvPr/>
        </p:nvSpPr>
        <p:spPr bwMode="auto">
          <a:xfrm flipV="1">
            <a:off x="2743200" y="5800725"/>
            <a:ext cx="200025" cy="433388"/>
          </a:xfrm>
          <a:prstGeom prst="line">
            <a:avLst/>
          </a:prstGeom>
          <a:noFill/>
          <a:ln w="57150">
            <a:solidFill>
              <a:srgbClr val="6666FF"/>
            </a:solidFill>
            <a:round/>
            <a:headEnd/>
            <a:tailEnd type="triangle" w="med" len="med"/>
          </a:ln>
        </p:spPr>
        <p:txBody>
          <a:bodyPr>
            <a:prstTxWarp prst="textNoShape">
              <a:avLst/>
            </a:prstTxWarp>
          </a:bodyPr>
          <a:lstStyle/>
          <a:p>
            <a:endParaRPr lang="en-US"/>
          </a:p>
        </p:txBody>
      </p:sp>
      <p:sp>
        <p:nvSpPr>
          <p:cNvPr id="65568" name="Line 45"/>
          <p:cNvSpPr>
            <a:spLocks noChangeShapeType="1"/>
          </p:cNvSpPr>
          <p:nvPr/>
        </p:nvSpPr>
        <p:spPr bwMode="auto">
          <a:xfrm flipV="1">
            <a:off x="1349375" y="2206625"/>
            <a:ext cx="0" cy="376238"/>
          </a:xfrm>
          <a:prstGeom prst="line">
            <a:avLst/>
          </a:prstGeom>
          <a:noFill/>
          <a:ln w="38100">
            <a:solidFill>
              <a:srgbClr val="6666FF"/>
            </a:solidFill>
            <a:round/>
            <a:headEnd/>
            <a:tailEnd/>
          </a:ln>
        </p:spPr>
        <p:txBody>
          <a:bodyPr>
            <a:prstTxWarp prst="textNoShape">
              <a:avLst/>
            </a:prstTxWarp>
          </a:bodyPr>
          <a:lstStyle/>
          <a:p>
            <a:endParaRPr lang="en-US"/>
          </a:p>
        </p:txBody>
      </p:sp>
      <p:sp>
        <p:nvSpPr>
          <p:cNvPr id="65569" name="Text Box 46"/>
          <p:cNvSpPr txBox="1">
            <a:spLocks noChangeArrowheads="1"/>
          </p:cNvSpPr>
          <p:nvPr/>
        </p:nvSpPr>
        <p:spPr bwMode="auto">
          <a:xfrm>
            <a:off x="6707192" y="2209800"/>
            <a:ext cx="2436812" cy="457200"/>
          </a:xfrm>
          <a:prstGeom prst="rect">
            <a:avLst/>
          </a:prstGeom>
          <a:noFill/>
          <a:ln w="9525">
            <a:noFill/>
            <a:miter lim="800000"/>
            <a:headEnd/>
            <a:tailEnd/>
          </a:ln>
        </p:spPr>
        <p:txBody>
          <a:bodyPr>
            <a:prstTxWarp prst="textNoShape">
              <a:avLst/>
            </a:prstTxWarp>
            <a:spAutoFit/>
          </a:bodyPr>
          <a:lstStyle/>
          <a:p>
            <a:r>
              <a:rPr lang="en-US" sz="2400" b="1" dirty="0"/>
              <a:t>1  2  3  4   </a:t>
            </a:r>
            <a:r>
              <a:rPr lang="en-US" sz="2400" b="1" dirty="0">
                <a:solidFill>
                  <a:srgbClr val="0B228E"/>
                </a:solidFill>
              </a:rPr>
              <a:t>5</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b="1" dirty="0" smtClean="0">
                <a:solidFill>
                  <a:srgbClr val="1C3D9F"/>
                </a:solidFill>
                <a:latin typeface="Arial"/>
                <a:ea typeface="ＭＳ Ｐゴシック" charset="-128"/>
                <a:cs typeface="Arial"/>
              </a:rPr>
              <a:t>Result</a:t>
            </a:r>
          </a:p>
        </p:txBody>
      </p:sp>
      <p:sp>
        <p:nvSpPr>
          <p:cNvPr id="3" name="Content Placeholder 2"/>
          <p:cNvSpPr>
            <a:spLocks noGrp="1"/>
          </p:cNvSpPr>
          <p:nvPr>
            <p:ph sz="quarter" idx="1"/>
          </p:nvPr>
        </p:nvSpPr>
        <p:spPr>
          <a:xfrm>
            <a:off x="514350" y="1722441"/>
            <a:ext cx="9258300" cy="4525963"/>
          </a:xfrm>
        </p:spPr>
        <p:txBody>
          <a:bodyPr/>
          <a:lstStyle/>
          <a:p>
            <a:pPr>
              <a:spcAft>
                <a:spcPts val="1800"/>
              </a:spcAft>
              <a:defRPr/>
            </a:pPr>
            <a:r>
              <a:rPr lang="en-US" b="1" dirty="0" smtClean="0">
                <a:latin typeface="Arial" charset="0"/>
                <a:ea typeface="Arial" charset="0"/>
                <a:cs typeface="Arial" charset="0"/>
              </a:rPr>
              <a:t>Only 7 out of 36 genotypes (20%) from mother transmitted to children</a:t>
            </a:r>
          </a:p>
          <a:p>
            <a:pPr>
              <a:spcAft>
                <a:spcPts val="1800"/>
              </a:spcAft>
              <a:defRPr/>
            </a:pPr>
            <a:r>
              <a:rPr lang="en-US" b="1" dirty="0" smtClean="0">
                <a:latin typeface="Arial" charset="0"/>
                <a:ea typeface="Arial" charset="0"/>
                <a:cs typeface="Arial" charset="0"/>
              </a:rPr>
              <a:t>Only only 40% of the young children had MS genotypes from their mothers</a:t>
            </a:r>
          </a:p>
          <a:p>
            <a:pPr>
              <a:spcAft>
                <a:spcPts val="1800"/>
              </a:spcAft>
              <a:defRPr/>
            </a:pPr>
            <a:r>
              <a:rPr lang="en-US" b="1" dirty="0" smtClean="0">
                <a:latin typeface="Arial" charset="0"/>
                <a:ea typeface="Arial" charset="0"/>
                <a:cs typeface="Arial" charset="0"/>
              </a:rPr>
              <a:t>60% of children had no MS from their mothers</a:t>
            </a:r>
          </a:p>
          <a:p>
            <a:pPr>
              <a:spcAft>
                <a:spcPts val="1800"/>
              </a:spcAft>
              <a:defRPr/>
            </a:pPr>
            <a:r>
              <a:rPr lang="en-US" b="1" dirty="0" smtClean="0">
                <a:latin typeface="Arial" charset="0"/>
                <a:ea typeface="Arial" charset="0"/>
                <a:cs typeface="Arial" charset="0"/>
              </a:rPr>
              <a:t>90% of children had MS from other sources.</a:t>
            </a:r>
          </a:p>
          <a:p>
            <a:pPr>
              <a:spcAft>
                <a:spcPts val="1800"/>
              </a:spcAft>
              <a:defRPr/>
            </a:pPr>
            <a:endParaRPr lang="en-US" dirty="0" smtClean="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solidFill>
                  <a:srgbClr val="1C3D9F"/>
                </a:solidFill>
                <a:latin typeface="Arial"/>
                <a:cs typeface="Arial"/>
              </a:rPr>
              <a:t>Mutacin Activity Assay</a:t>
            </a:r>
            <a:endParaRPr lang="en-US" dirty="0">
              <a:solidFill>
                <a:srgbClr val="1C3D9F"/>
              </a:solidFill>
              <a:latin typeface="Arial"/>
              <a:cs typeface="Arial"/>
            </a:endParaRPr>
          </a:p>
        </p:txBody>
      </p:sp>
      <p:sp>
        <p:nvSpPr>
          <p:cNvPr id="10" name="TextBox 9"/>
          <p:cNvSpPr txBox="1"/>
          <p:nvPr/>
        </p:nvSpPr>
        <p:spPr>
          <a:xfrm>
            <a:off x="875441" y="2948528"/>
            <a:ext cx="3855961" cy="2408352"/>
          </a:xfrm>
          <a:prstGeom prst="rect">
            <a:avLst/>
          </a:prstGeom>
          <a:noFill/>
          <a:ln w="38100" cap="flat" cmpd="sng" algn="ctr">
            <a:solidFill>
              <a:schemeClr val="tx1"/>
            </a:solidFill>
            <a:prstDash val="solid"/>
            <a:round/>
            <a:headEnd type="none" w="med" len="med"/>
            <a:tailEnd type="none" w="med" len="med"/>
          </a:ln>
        </p:spPr>
        <p:txBody>
          <a:bodyPr wrap="square" rtlCol="0">
            <a:spAutoFit/>
          </a:bodyPr>
          <a:lstStyle/>
          <a:p>
            <a:r>
              <a:rPr lang="en-US" sz="2800" b="1" dirty="0" smtClean="0">
                <a:latin typeface="Arial"/>
                <a:cs typeface="Arial"/>
              </a:rPr>
              <a:t>Reference Strains</a:t>
            </a:r>
          </a:p>
          <a:p>
            <a:endParaRPr lang="en-US" sz="1050" b="1" dirty="0" smtClean="0">
              <a:latin typeface="Arial"/>
              <a:cs typeface="Arial"/>
            </a:endParaRPr>
          </a:p>
          <a:p>
            <a:r>
              <a:rPr lang="en-US" sz="2800" b="1" i="1" dirty="0" smtClean="0">
                <a:solidFill>
                  <a:srgbClr val="008000"/>
                </a:solidFill>
                <a:latin typeface="Arial"/>
                <a:cs typeface="Arial"/>
              </a:rPr>
              <a:t>S. sanguinis </a:t>
            </a:r>
            <a:r>
              <a:rPr lang="en-US" sz="2800" b="1" dirty="0" smtClean="0">
                <a:solidFill>
                  <a:srgbClr val="008000"/>
                </a:solidFill>
                <a:latin typeface="Arial"/>
                <a:cs typeface="Arial"/>
              </a:rPr>
              <a:t>10556</a:t>
            </a:r>
            <a:endParaRPr lang="en-US" sz="2800" b="1" i="1" dirty="0" smtClean="0">
              <a:solidFill>
                <a:srgbClr val="008000"/>
              </a:solidFill>
              <a:latin typeface="Arial"/>
              <a:cs typeface="Arial"/>
            </a:endParaRPr>
          </a:p>
          <a:p>
            <a:r>
              <a:rPr lang="en-US" sz="2800" b="1" i="1" dirty="0" smtClean="0">
                <a:solidFill>
                  <a:srgbClr val="008000"/>
                </a:solidFill>
                <a:latin typeface="Arial"/>
                <a:cs typeface="Arial"/>
              </a:rPr>
              <a:t>S</a:t>
            </a:r>
            <a:r>
              <a:rPr lang="en-US" sz="2800" b="1" i="1" dirty="0">
                <a:solidFill>
                  <a:srgbClr val="008000"/>
                </a:solidFill>
                <a:latin typeface="Arial"/>
                <a:cs typeface="Arial"/>
              </a:rPr>
              <a:t>. </a:t>
            </a:r>
            <a:r>
              <a:rPr lang="en-US" sz="2800" b="1" i="1" dirty="0" err="1">
                <a:solidFill>
                  <a:srgbClr val="008000"/>
                </a:solidFill>
                <a:latin typeface="Arial"/>
                <a:cs typeface="Arial"/>
              </a:rPr>
              <a:t>gordonii</a:t>
            </a:r>
            <a:r>
              <a:rPr lang="en-US" sz="2800" b="1" dirty="0">
                <a:solidFill>
                  <a:srgbClr val="008000"/>
                </a:solidFill>
                <a:latin typeface="Arial"/>
                <a:cs typeface="Arial"/>
              </a:rPr>
              <a:t> 10558</a:t>
            </a:r>
            <a:endParaRPr lang="en-US" sz="2800" b="1" i="1" dirty="0">
              <a:solidFill>
                <a:srgbClr val="008000"/>
              </a:solidFill>
              <a:latin typeface="Arial"/>
              <a:cs typeface="Arial"/>
            </a:endParaRPr>
          </a:p>
          <a:p>
            <a:r>
              <a:rPr lang="en-US" sz="2800" b="1" i="1" dirty="0">
                <a:solidFill>
                  <a:schemeClr val="accent2">
                    <a:lumMod val="50000"/>
                  </a:schemeClr>
                </a:solidFill>
                <a:latin typeface="Arial"/>
                <a:cs typeface="Arial"/>
              </a:rPr>
              <a:t>S. mutans</a:t>
            </a:r>
            <a:r>
              <a:rPr lang="en-US" sz="2800" b="1" dirty="0" smtClean="0">
                <a:solidFill>
                  <a:schemeClr val="accent2">
                    <a:lumMod val="50000"/>
                  </a:schemeClr>
                </a:solidFill>
                <a:latin typeface="Arial"/>
                <a:cs typeface="Arial"/>
              </a:rPr>
              <a:t>25175</a:t>
            </a:r>
          </a:p>
          <a:p>
            <a:r>
              <a:rPr lang="en-US" sz="2800" b="1" i="1" dirty="0" smtClean="0">
                <a:solidFill>
                  <a:schemeClr val="accent2">
                    <a:lumMod val="50000"/>
                  </a:schemeClr>
                </a:solidFill>
                <a:latin typeface="Arial"/>
                <a:cs typeface="Arial"/>
              </a:rPr>
              <a:t>S. sobrinus</a:t>
            </a:r>
            <a:r>
              <a:rPr lang="en-US" sz="2800" b="1" dirty="0" smtClean="0">
                <a:solidFill>
                  <a:schemeClr val="accent2">
                    <a:lumMod val="50000"/>
                  </a:schemeClr>
                </a:solidFill>
                <a:latin typeface="Arial"/>
                <a:cs typeface="Arial"/>
              </a:rPr>
              <a:t> 6715</a:t>
            </a:r>
            <a:endParaRPr lang="en-US" sz="2800" b="1" i="1" dirty="0">
              <a:solidFill>
                <a:schemeClr val="accent2">
                  <a:lumMod val="50000"/>
                </a:schemeClr>
              </a:solidFill>
              <a:latin typeface="Arial"/>
              <a:cs typeface="Arial"/>
            </a:endParaRPr>
          </a:p>
        </p:txBody>
      </p:sp>
      <p:grpSp>
        <p:nvGrpSpPr>
          <p:cNvPr id="3" name="Group 10"/>
          <p:cNvGrpSpPr/>
          <p:nvPr/>
        </p:nvGrpSpPr>
        <p:grpSpPr>
          <a:xfrm>
            <a:off x="4370311" y="2319336"/>
            <a:ext cx="5110742" cy="3049588"/>
            <a:chOff x="3884721" y="2319336"/>
            <a:chExt cx="4542881" cy="3049588"/>
          </a:xfrm>
        </p:grpSpPr>
        <p:pic>
          <p:nvPicPr>
            <p:cNvPr id="17" name="Picture 18" descr="DSCN2569-1"/>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135146" y="2682874"/>
              <a:ext cx="2770188" cy="2686050"/>
            </a:xfrm>
            <a:prstGeom prst="rect">
              <a:avLst/>
            </a:prstGeom>
            <a:noFill/>
            <a:ln w="57150">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19" name="Text Box 9"/>
            <p:cNvSpPr txBox="1">
              <a:spLocks noChangeArrowheads="1"/>
            </p:cNvSpPr>
            <p:nvPr/>
          </p:nvSpPr>
          <p:spPr bwMode="auto">
            <a:xfrm>
              <a:off x="3884721" y="2319336"/>
              <a:ext cx="1668833" cy="461665"/>
            </a:xfrm>
            <a:prstGeom prst="rect">
              <a:avLst/>
            </a:prstGeom>
            <a:solidFill>
              <a:srgbClr val="FFFFFF"/>
            </a:solidFill>
            <a:ln w="38100">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b="1" dirty="0" smtClean="0">
                  <a:latin typeface="Arial"/>
                  <a:cs typeface="Arial"/>
                </a:rPr>
                <a:t>MS isolates</a:t>
              </a:r>
              <a:endParaRPr lang="en-US" sz="2400" b="1" dirty="0">
                <a:latin typeface="Arial"/>
                <a:cs typeface="Arial"/>
              </a:endParaRPr>
            </a:p>
          </p:txBody>
        </p:sp>
        <p:sp>
          <p:nvSpPr>
            <p:cNvPr id="20" name="Text Box 10"/>
            <p:cNvSpPr txBox="1">
              <a:spLocks noChangeArrowheads="1"/>
            </p:cNvSpPr>
            <p:nvPr/>
          </p:nvSpPr>
          <p:spPr bwMode="auto">
            <a:xfrm>
              <a:off x="6338426" y="2471736"/>
              <a:ext cx="2089176" cy="461665"/>
            </a:xfrm>
            <a:prstGeom prst="rect">
              <a:avLst/>
            </a:prstGeom>
            <a:solidFill>
              <a:srgbClr val="FFFFFF"/>
            </a:solidFill>
            <a:ln w="38100">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b="1" dirty="0">
                  <a:latin typeface="Arial"/>
                  <a:cs typeface="Arial"/>
                </a:rPr>
                <a:t>Inhibition zone</a:t>
              </a:r>
            </a:p>
          </p:txBody>
        </p:sp>
        <p:sp>
          <p:nvSpPr>
            <p:cNvPr id="21" name="Line 11"/>
            <p:cNvSpPr>
              <a:spLocks noChangeShapeType="1"/>
            </p:cNvSpPr>
            <p:nvPr/>
          </p:nvSpPr>
          <p:spPr bwMode="auto">
            <a:xfrm>
              <a:off x="5744746" y="2852736"/>
              <a:ext cx="762000" cy="1143000"/>
            </a:xfrm>
            <a:prstGeom prst="line">
              <a:avLst/>
            </a:prstGeom>
            <a:noFill/>
            <a:ln w="38100">
              <a:solidFill>
                <a:schemeClr val="tx1"/>
              </a:solidFill>
              <a:round/>
              <a:headEnd/>
              <a:tailEnd type="triangle" w="med" len="med"/>
            </a:ln>
            <a:effectLst/>
            <a:extLst>
              <a:ext uri="{909E8E84-426E-40dd-AFC4-6F175D3DCCD1}">
                <a14:hiddenFill xmlns:mc="http://schemas.openxmlformats.org/markup-compatibility/2006" xmlns:mv="urn:schemas-microsoft-com:mac:vml" xmlns:a14="http://schemas.microsoft.com/office/drawing/2010/main" xmlns="">
                  <a:noFill/>
                </a14:hiddenFill>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Arial"/>
                <a:cs typeface="Arial"/>
              </a:endParaRPr>
            </a:p>
          </p:txBody>
        </p:sp>
        <p:sp>
          <p:nvSpPr>
            <p:cNvPr id="22" name="Line 12"/>
            <p:cNvSpPr>
              <a:spLocks noChangeShapeType="1"/>
            </p:cNvSpPr>
            <p:nvPr/>
          </p:nvSpPr>
          <p:spPr bwMode="auto">
            <a:xfrm flipH="1">
              <a:off x="7006916" y="2994023"/>
              <a:ext cx="722376" cy="830127"/>
            </a:xfrm>
            <a:prstGeom prst="line">
              <a:avLst/>
            </a:prstGeom>
            <a:noFill/>
            <a:ln w="38100">
              <a:solidFill>
                <a:schemeClr val="tx1"/>
              </a:solidFill>
              <a:round/>
              <a:headEnd/>
              <a:tailEnd type="triangle" w="med" len="med"/>
            </a:ln>
            <a:effectLst/>
            <a:extLst>
              <a:ext uri="{909E8E84-426E-40dd-AFC4-6F175D3DCCD1}">
                <a14:hiddenFill xmlns:mc="http://schemas.openxmlformats.org/markup-compatibility/2006" xmlns:mv="urn:schemas-microsoft-com:mac:vml" xmlns:a14="http://schemas.microsoft.com/office/drawing/2010/main" xmlns="">
                  <a:noFill/>
                </a14:hiddenFill>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Arial"/>
                <a:cs typeface="Arial"/>
              </a:endParaRPr>
            </a:p>
          </p:txBody>
        </p:sp>
        <p:sp>
          <p:nvSpPr>
            <p:cNvPr id="23" name="Oval 19"/>
            <p:cNvSpPr>
              <a:spLocks noChangeArrowheads="1"/>
            </p:cNvSpPr>
            <p:nvPr/>
          </p:nvSpPr>
          <p:spPr bwMode="auto">
            <a:xfrm>
              <a:off x="6049546" y="3538536"/>
              <a:ext cx="990600" cy="914400"/>
            </a:xfrm>
            <a:prstGeom prst="ellipse">
              <a:avLst/>
            </a:prstGeom>
            <a:noFill/>
            <a:ln w="57150">
              <a:solidFill>
                <a:schemeClr val="accent1">
                  <a:lumMod val="40000"/>
                  <a:lumOff val="60000"/>
                </a:schemeClr>
              </a:solidFill>
              <a:prstDash val="dash"/>
              <a:round/>
              <a:headEnd/>
              <a:tailEnd/>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Arial"/>
                <a:cs typeface="Arial"/>
              </a:endParaRPr>
            </a:p>
          </p:txBody>
        </p:sp>
      </p:grpSp>
      <p:sp>
        <p:nvSpPr>
          <p:cNvPr id="12" name="Line 11"/>
          <p:cNvSpPr>
            <a:spLocks noChangeShapeType="1"/>
          </p:cNvSpPr>
          <p:nvPr/>
        </p:nvSpPr>
        <p:spPr bwMode="auto">
          <a:xfrm>
            <a:off x="4725181" y="4148136"/>
            <a:ext cx="1714500" cy="0"/>
          </a:xfrm>
          <a:prstGeom prst="line">
            <a:avLst/>
          </a:prstGeom>
          <a:noFill/>
          <a:ln w="38100">
            <a:solidFill>
              <a:schemeClr val="tx1"/>
            </a:solidFill>
            <a:round/>
            <a:headEnd/>
            <a:tailEnd type="triangle" w="med" len="med"/>
          </a:ln>
          <a:effectLst/>
          <a:extLst>
            <a:ext uri="{909E8E84-426E-40dd-AFC4-6F175D3DCCD1}">
              <a14:hiddenFill xmlns:mc="http://schemas.openxmlformats.org/markup-compatibility/2006" xmlns:mv="urn:schemas-microsoft-com:mac:vml" xmlns:a14="http://schemas.microsoft.com/office/drawing/2010/main" xmlns="">
                <a:noFill/>
              </a14:hiddenFill>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 val="2496458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ct 2"/>
          <p:cNvGraphicFramePr>
            <a:graphicFrameLocks noChangeAspect="1"/>
          </p:cNvGraphicFramePr>
          <p:nvPr/>
        </p:nvGraphicFramePr>
        <p:xfrm>
          <a:off x="257180" y="609600"/>
          <a:ext cx="9763125" cy="4948238"/>
        </p:xfrm>
        <a:graphic>
          <a:graphicData uri="http://schemas.openxmlformats.org/drawingml/2006/chart">
            <c:chart xmlns:c="http://schemas.openxmlformats.org/drawingml/2006/chart" xmlns:r="http://schemas.openxmlformats.org/officeDocument/2006/relationships" r:id="rId3"/>
          </a:graphicData>
        </a:graphic>
      </p:graphicFrame>
      <p:sp>
        <p:nvSpPr>
          <p:cNvPr id="34819" name="Rectangle 2"/>
          <p:cNvSpPr>
            <a:spLocks noGrp="1" noChangeArrowheads="1"/>
          </p:cNvSpPr>
          <p:nvPr>
            <p:ph type="title"/>
          </p:nvPr>
        </p:nvSpPr>
        <p:spPr>
          <a:xfrm>
            <a:off x="514350" y="-152399"/>
            <a:ext cx="9772650" cy="1139825"/>
          </a:xfrm>
        </p:spPr>
        <p:txBody>
          <a:bodyPr/>
          <a:lstStyle/>
          <a:p>
            <a:pPr eaLnBrk="1" hangingPunct="1"/>
            <a:r>
              <a:rPr lang="en-US" sz="3200" b="1" dirty="0" err="1" smtClean="0">
                <a:solidFill>
                  <a:srgbClr val="1C3D9F"/>
                </a:solidFill>
                <a:latin typeface="Arial" charset="0"/>
              </a:rPr>
              <a:t>Mutancin</a:t>
            </a:r>
            <a:r>
              <a:rPr lang="en-US" sz="3200" b="1" dirty="0">
                <a:solidFill>
                  <a:srgbClr val="1C3D9F"/>
                </a:solidFill>
                <a:latin typeface="Arial" charset="0"/>
              </a:rPr>
              <a:t>Formation</a:t>
            </a:r>
            <a:r>
              <a:rPr lang="en-US" sz="3200" b="1" dirty="0" smtClean="0">
                <a:solidFill>
                  <a:srgbClr val="1C3D9F"/>
                </a:solidFill>
                <a:latin typeface="Arial" charset="0"/>
              </a:rPr>
              <a:t> and Transmission of MS</a:t>
            </a:r>
            <a:endParaRPr lang="en-US" sz="3200" b="1" dirty="0">
              <a:solidFill>
                <a:srgbClr val="1C3D9F"/>
              </a:solidFill>
              <a:latin typeface="Arial" charset="0"/>
            </a:endParaRPr>
          </a:p>
        </p:txBody>
      </p:sp>
      <p:sp>
        <p:nvSpPr>
          <p:cNvPr id="34820" name="Rectangle 7"/>
          <p:cNvSpPr>
            <a:spLocks noGrp="1" noChangeArrowheads="1"/>
          </p:cNvSpPr>
          <p:nvPr>
            <p:ph sz="quarter" idx="1"/>
          </p:nvPr>
        </p:nvSpPr>
        <p:spPr>
          <a:xfrm>
            <a:off x="600075" y="6096000"/>
            <a:ext cx="9429750" cy="685800"/>
          </a:xfrm>
        </p:spPr>
        <p:txBody>
          <a:bodyPr/>
          <a:lstStyle/>
          <a:p>
            <a:pPr eaLnBrk="1" hangingPunct="1">
              <a:lnSpc>
                <a:spcPct val="90000"/>
              </a:lnSpc>
              <a:buClr>
                <a:schemeClr val="tx2"/>
              </a:buClr>
            </a:pPr>
            <a:r>
              <a:rPr lang="en-US" sz="2000" b="1">
                <a:latin typeface="Arial" charset="0"/>
                <a:ea typeface="Arial" charset="0"/>
                <a:cs typeface="Arial" charset="0"/>
              </a:rPr>
              <a:t>Transmitted MS strains produced significantly more mutacin against </a:t>
            </a:r>
            <a:r>
              <a:rPr lang="en-US" sz="2000" b="1" i="1">
                <a:latin typeface="Arial" charset="0"/>
                <a:ea typeface="Arial" charset="0"/>
                <a:cs typeface="Arial" charset="0"/>
              </a:rPr>
              <a:t>S. sobrinus </a:t>
            </a:r>
            <a:r>
              <a:rPr lang="en-US" sz="2000" b="1">
                <a:latin typeface="Arial" charset="0"/>
                <a:ea typeface="Arial" charset="0"/>
                <a:cs typeface="Arial" charset="0"/>
              </a:rPr>
              <a:t>(p&lt;0.05). </a:t>
            </a:r>
          </a:p>
        </p:txBody>
      </p:sp>
      <p:sp>
        <p:nvSpPr>
          <p:cNvPr id="34821" name="Text Box 5"/>
          <p:cNvSpPr txBox="1">
            <a:spLocks noChangeArrowheads="1"/>
          </p:cNvSpPr>
          <p:nvPr/>
        </p:nvSpPr>
        <p:spPr bwMode="auto">
          <a:xfrm>
            <a:off x="1200150" y="5653096"/>
            <a:ext cx="7800975" cy="461665"/>
          </a:xfrm>
          <a:prstGeom prst="rect">
            <a:avLst/>
          </a:prstGeom>
          <a:noFill/>
          <a:ln w="12700" cap="sq">
            <a:noFill/>
            <a:miter lim="800000"/>
            <a:headEnd type="none" w="sm" len="sm"/>
            <a:tailEnd type="none" w="sm" len="sm"/>
          </a:ln>
        </p:spPr>
        <p:txBody>
          <a:bodyPr>
            <a:prstTxWarp prst="textNoShape">
              <a:avLst/>
            </a:prstTxWarp>
            <a:spAutoFit/>
          </a:bodyPr>
          <a:lstStyle/>
          <a:p>
            <a:pPr>
              <a:spcBef>
                <a:spcPct val="50000"/>
              </a:spcBef>
            </a:pPr>
            <a:r>
              <a:rPr lang="en-US" sz="2400" b="1" dirty="0" err="1"/>
              <a:t>p</a:t>
            </a:r>
            <a:r>
              <a:rPr lang="en-US" sz="2400" b="1" dirty="0"/>
              <a:t>=.45             P=.42             </a:t>
            </a:r>
            <a:r>
              <a:rPr lang="en-US" sz="2400" b="1" dirty="0" smtClean="0"/>
              <a:t>P=.09              </a:t>
            </a:r>
            <a:r>
              <a:rPr lang="en-US" sz="2400" b="1" dirty="0">
                <a:solidFill>
                  <a:srgbClr val="FF0000"/>
                </a:solidFill>
              </a:rPr>
              <a:t>P&lt;.05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04800"/>
            <a:ext cx="9258300" cy="1676400"/>
          </a:xfrm>
        </p:spPr>
        <p:txBody>
          <a:bodyPr>
            <a:normAutofit fontScale="90000"/>
          </a:bodyPr>
          <a:lstStyle/>
          <a:p>
            <a:r>
              <a:rPr lang="en-US" sz="3600" b="1" dirty="0" smtClean="0">
                <a:solidFill>
                  <a:srgbClr val="1C3D9F"/>
                </a:solidFill>
                <a:latin typeface="Arial"/>
                <a:cs typeface="Arial"/>
              </a:rPr>
              <a:t>Full Genomic Sequencing study on MS from children with ECC or caries Free</a:t>
            </a:r>
            <a:r>
              <a:rPr lang="en-US" sz="3600" b="1" dirty="0" smtClean="0">
                <a:solidFill>
                  <a:srgbClr val="000090"/>
                </a:solidFill>
                <a:latin typeface="Arial"/>
                <a:cs typeface="Arial"/>
              </a:rPr>
              <a:t/>
            </a:r>
            <a:br>
              <a:rPr lang="en-US" sz="3600" b="1" dirty="0" smtClean="0">
                <a:solidFill>
                  <a:srgbClr val="000090"/>
                </a:solidFill>
                <a:latin typeface="Arial"/>
                <a:cs typeface="Arial"/>
              </a:rPr>
            </a:br>
            <a:r>
              <a:rPr lang="en-US" sz="3600" b="1" dirty="0" smtClean="0">
                <a:solidFill>
                  <a:srgbClr val="000090"/>
                </a:solidFill>
                <a:latin typeface="Arial"/>
                <a:cs typeface="Arial"/>
              </a:rPr>
              <a:t/>
            </a:r>
            <a:br>
              <a:rPr lang="en-US" sz="3600" b="1" dirty="0" smtClean="0">
                <a:solidFill>
                  <a:srgbClr val="000090"/>
                </a:solidFill>
                <a:latin typeface="Arial"/>
                <a:cs typeface="Arial"/>
              </a:rPr>
            </a:br>
            <a:r>
              <a:rPr lang="en-US" sz="2222" b="1" dirty="0" smtClean="0">
                <a:solidFill>
                  <a:srgbClr val="000090"/>
                </a:solidFill>
                <a:latin typeface="Arial"/>
                <a:cs typeface="Arial"/>
              </a:rPr>
              <a:t>(Ling Zhan, Michael </a:t>
            </a:r>
            <a:r>
              <a:rPr lang="en-US" sz="2222" b="1" dirty="0" err="1" smtClean="0">
                <a:solidFill>
                  <a:srgbClr val="000090"/>
                </a:solidFill>
                <a:latin typeface="Arial"/>
                <a:cs typeface="Arial"/>
              </a:rPr>
              <a:t>Fischbach</a:t>
            </a:r>
            <a:r>
              <a:rPr lang="en-US" sz="2222" b="1" dirty="0" smtClean="0">
                <a:solidFill>
                  <a:srgbClr val="000090"/>
                </a:solidFill>
                <a:latin typeface="Arial"/>
                <a:cs typeface="Arial"/>
              </a:rPr>
              <a:t>, Mohamed </a:t>
            </a:r>
            <a:r>
              <a:rPr lang="en-US" sz="2222" b="1" dirty="0" err="1" smtClean="0">
                <a:solidFill>
                  <a:srgbClr val="000090"/>
                </a:solidFill>
                <a:latin typeface="Arial"/>
                <a:cs typeface="Arial"/>
              </a:rPr>
              <a:t>AbouDonia</a:t>
            </a:r>
            <a:r>
              <a:rPr lang="en-US" sz="2222" b="1" dirty="0" smtClean="0">
                <a:solidFill>
                  <a:srgbClr val="000090"/>
                </a:solidFill>
                <a:latin typeface="Arial"/>
                <a:cs typeface="Arial"/>
              </a:rPr>
              <a:t> and </a:t>
            </a:r>
            <a:r>
              <a:rPr lang="en-US" sz="2400" b="1" dirty="0" smtClean="0">
                <a:solidFill>
                  <a:srgbClr val="000090"/>
                </a:solidFill>
                <a:latin typeface="Arial"/>
                <a:cs typeface="Arial"/>
              </a:rPr>
              <a:t>Joe </a:t>
            </a:r>
            <a:r>
              <a:rPr lang="en-US" sz="2400" b="1" dirty="0" err="1" smtClean="0">
                <a:solidFill>
                  <a:srgbClr val="000090"/>
                </a:solidFill>
                <a:latin typeface="Arial"/>
                <a:cs typeface="Arial"/>
              </a:rPr>
              <a:t>DeRisi</a:t>
            </a:r>
            <a:r>
              <a:rPr lang="en-US" sz="2222" b="1" dirty="0" smtClean="0">
                <a:solidFill>
                  <a:srgbClr val="000090"/>
                </a:solidFill>
                <a:latin typeface="Arial"/>
                <a:cs typeface="Arial"/>
              </a:rPr>
              <a:t>)</a:t>
            </a:r>
            <a:endParaRPr lang="en-US" sz="3600" b="1" dirty="0">
              <a:solidFill>
                <a:srgbClr val="000090"/>
              </a:solidFill>
              <a:latin typeface="Arial"/>
              <a:cs typeface="Arial"/>
            </a:endParaRPr>
          </a:p>
        </p:txBody>
      </p:sp>
      <p:sp>
        <p:nvSpPr>
          <p:cNvPr id="3" name="Content Placeholder 2"/>
          <p:cNvSpPr>
            <a:spLocks noGrp="1"/>
          </p:cNvSpPr>
          <p:nvPr>
            <p:ph idx="1"/>
          </p:nvPr>
        </p:nvSpPr>
        <p:spPr>
          <a:xfrm>
            <a:off x="342900" y="2773680"/>
            <a:ext cx="9772650" cy="4389120"/>
          </a:xfrm>
        </p:spPr>
        <p:txBody>
          <a:bodyPr>
            <a:normAutofit/>
          </a:bodyPr>
          <a:lstStyle/>
          <a:p>
            <a:pPr>
              <a:spcAft>
                <a:spcPts val="1800"/>
              </a:spcAft>
            </a:pPr>
            <a:r>
              <a:rPr lang="en-US" sz="2800" b="1" dirty="0" smtClean="0">
                <a:latin typeface="Arial"/>
                <a:cs typeface="Arial"/>
              </a:rPr>
              <a:t>High-throughput Illumina sequencing on MS  from children with severe ECC or with no caries</a:t>
            </a:r>
          </a:p>
          <a:p>
            <a:pPr>
              <a:spcAft>
                <a:spcPts val="1800"/>
              </a:spcAft>
            </a:pPr>
            <a:r>
              <a:rPr lang="en-US" sz="2800" b="1" dirty="0" smtClean="0">
                <a:latin typeface="Arial"/>
                <a:cs typeface="Arial"/>
              </a:rPr>
              <a:t>Data analyzed by PRICE system</a:t>
            </a:r>
          </a:p>
          <a:p>
            <a:pPr>
              <a:spcAft>
                <a:spcPts val="1800"/>
              </a:spcAft>
            </a:pPr>
            <a:r>
              <a:rPr lang="en-US" sz="2800" b="1" dirty="0" smtClean="0">
                <a:latin typeface="Arial"/>
                <a:cs typeface="Arial"/>
              </a:rPr>
              <a:t>100% of MS full genomes are covered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769" y="152400"/>
            <a:ext cx="9258300" cy="833438"/>
          </a:xfrm>
        </p:spPr>
        <p:txBody>
          <a:bodyPr/>
          <a:lstStyle/>
          <a:p>
            <a:pPr algn="ctr"/>
            <a:r>
              <a:rPr lang="en-US" b="1" dirty="0" smtClean="0">
                <a:solidFill>
                  <a:srgbClr val="1C3D9F"/>
                </a:solidFill>
                <a:latin typeface="Arial"/>
                <a:cs typeface="Arial"/>
              </a:rPr>
              <a:t>Approach</a:t>
            </a:r>
            <a:endParaRPr lang="en-US" b="1" dirty="0">
              <a:solidFill>
                <a:srgbClr val="1C3D9F"/>
              </a:solidFill>
              <a:latin typeface="Arial"/>
              <a:cs typeface="Arial"/>
            </a:endParaRPr>
          </a:p>
        </p:txBody>
      </p:sp>
      <p:grpSp>
        <p:nvGrpSpPr>
          <p:cNvPr id="3" name="Group 19"/>
          <p:cNvGrpSpPr/>
          <p:nvPr/>
        </p:nvGrpSpPr>
        <p:grpSpPr>
          <a:xfrm>
            <a:off x="266700" y="1597236"/>
            <a:ext cx="9677401" cy="4508267"/>
            <a:chOff x="217826" y="1308575"/>
            <a:chExt cx="8602133" cy="4508267"/>
          </a:xfrm>
        </p:grpSpPr>
        <p:sp>
          <p:nvSpPr>
            <p:cNvPr id="7" name="Rounded Rectangle 6"/>
            <p:cNvSpPr/>
            <p:nvPr/>
          </p:nvSpPr>
          <p:spPr>
            <a:xfrm>
              <a:off x="2859426" y="1308575"/>
              <a:ext cx="3115733" cy="11652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Arial"/>
                  <a:cs typeface="Arial"/>
                </a:rPr>
                <a:t>67 clinical strains (ECC and Caries-free)</a:t>
              </a:r>
            </a:p>
          </p:txBody>
        </p:sp>
        <p:sp>
          <p:nvSpPr>
            <p:cNvPr id="9" name="TextBox 8"/>
            <p:cNvSpPr txBox="1"/>
            <p:nvPr/>
          </p:nvSpPr>
          <p:spPr>
            <a:xfrm>
              <a:off x="6378700" y="2219934"/>
              <a:ext cx="1721508" cy="1015663"/>
            </a:xfrm>
            <a:prstGeom prst="rect">
              <a:avLst/>
            </a:prstGeom>
            <a:noFill/>
          </p:spPr>
          <p:txBody>
            <a:bodyPr wrap="square" rtlCol="0">
              <a:spAutoFit/>
            </a:bodyPr>
            <a:lstStyle/>
            <a:p>
              <a:r>
                <a:rPr lang="en-US" sz="2000" dirty="0" err="1" smtClean="0">
                  <a:latin typeface="Arial"/>
                  <a:cs typeface="Arial"/>
                </a:rPr>
                <a:t>Illumina</a:t>
              </a:r>
            </a:p>
            <a:p>
              <a:r>
                <a:rPr lang="en-US" sz="2000" dirty="0" smtClean="0">
                  <a:latin typeface="Arial"/>
                  <a:cs typeface="Arial"/>
                </a:rPr>
                <a:t>Sequencing </a:t>
              </a:r>
            </a:p>
            <a:p>
              <a:r>
                <a:rPr lang="en-US" sz="2000" dirty="0" smtClean="0">
                  <a:latin typeface="Arial"/>
                  <a:cs typeface="Arial"/>
                </a:rPr>
                <a:t>(2 lanes)</a:t>
              </a:r>
              <a:endParaRPr lang="en-US" sz="2000" dirty="0">
                <a:latin typeface="Arial"/>
                <a:cs typeface="Arial"/>
              </a:endParaRPr>
            </a:p>
          </p:txBody>
        </p:sp>
        <p:sp>
          <p:nvSpPr>
            <p:cNvPr id="12" name="Right Arrow 11"/>
            <p:cNvSpPr/>
            <p:nvPr/>
          </p:nvSpPr>
          <p:spPr>
            <a:xfrm rot="2041825">
              <a:off x="5383480" y="2800179"/>
              <a:ext cx="1129173" cy="254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17826" y="1888702"/>
              <a:ext cx="2965023" cy="461665"/>
            </a:xfrm>
            <a:prstGeom prst="rect">
              <a:avLst/>
            </a:prstGeom>
            <a:noFill/>
          </p:spPr>
          <p:txBody>
            <a:bodyPr wrap="square" rtlCol="0">
              <a:spAutoFit/>
            </a:bodyPr>
            <a:lstStyle/>
            <a:p>
              <a:r>
                <a:rPr lang="en-US" sz="2400" b="1" dirty="0" smtClean="0">
                  <a:latin typeface="Arial"/>
                  <a:cs typeface="Arial"/>
                </a:rPr>
                <a:t>Functional assays</a:t>
              </a:r>
              <a:endParaRPr lang="en-US" sz="2400" b="1" dirty="0">
                <a:latin typeface="Arial"/>
                <a:cs typeface="Arial"/>
              </a:endParaRPr>
            </a:p>
          </p:txBody>
        </p:sp>
        <p:sp>
          <p:nvSpPr>
            <p:cNvPr id="23" name="Rounded Rectangle 22"/>
            <p:cNvSpPr/>
            <p:nvPr/>
          </p:nvSpPr>
          <p:spPr>
            <a:xfrm>
              <a:off x="747218" y="3403194"/>
              <a:ext cx="2028693" cy="78053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Arial"/>
                  <a:cs typeface="Arial"/>
                </a:rPr>
                <a:t>Functional Data</a:t>
              </a:r>
            </a:p>
          </p:txBody>
        </p:sp>
        <p:sp>
          <p:nvSpPr>
            <p:cNvPr id="44" name="Right Arrow 43"/>
            <p:cNvSpPr/>
            <p:nvPr/>
          </p:nvSpPr>
          <p:spPr>
            <a:xfrm rot="8750138">
              <a:off x="2334742" y="2786554"/>
              <a:ext cx="1129173" cy="254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6211063" y="1885634"/>
              <a:ext cx="2608896" cy="461665"/>
            </a:xfrm>
            <a:prstGeom prst="rect">
              <a:avLst/>
            </a:prstGeom>
            <a:noFill/>
          </p:spPr>
          <p:txBody>
            <a:bodyPr wrap="square" rtlCol="0">
              <a:spAutoFit/>
            </a:bodyPr>
            <a:lstStyle/>
            <a:p>
              <a:r>
                <a:rPr lang="en-US" sz="2400" b="1" dirty="0" smtClean="0">
                  <a:latin typeface="Arial"/>
                  <a:cs typeface="Arial"/>
                </a:rPr>
                <a:t>Bioinformatics</a:t>
              </a:r>
              <a:endParaRPr lang="en-US" sz="2400" b="1" dirty="0">
                <a:latin typeface="Arial"/>
                <a:cs typeface="Arial"/>
              </a:endParaRPr>
            </a:p>
          </p:txBody>
        </p:sp>
        <p:pic>
          <p:nvPicPr>
            <p:cNvPr id="17" name="Picture 16" descr="S_mutans_NRPS.png"/>
            <p:cNvPicPr>
              <a:picLocks noChangeAspect="1"/>
            </p:cNvPicPr>
            <p:nvPr/>
          </p:nvPicPr>
          <p:blipFill rotWithShape="1">
            <a:blip r:embed="rId2" cstate="print">
              <a:extLst>
                <a:ext uri="{28A0092B-C50C-407E-A947-70E740481C1C}">
                  <a14:useLocalDpi xmlns="" xmlns:a14="http://schemas.microsoft.com/office/drawing/2010/main" xmlns:mv="urn:schemas-microsoft-com:mac:vml" xmlns:mc="http://schemas.openxmlformats.org/markup-compatibility/2006" val="0"/>
                </a:ext>
              </a:extLst>
            </a:blip>
            <a:srcRect l="52430" t="2400" b="67945"/>
            <a:stretch/>
          </p:blipFill>
          <p:spPr>
            <a:xfrm>
              <a:off x="5881281" y="3533509"/>
              <a:ext cx="1568285" cy="177800"/>
            </a:xfrm>
            <a:prstGeom prst="rect">
              <a:avLst/>
            </a:prstGeom>
          </p:spPr>
        </p:pic>
        <p:pic>
          <p:nvPicPr>
            <p:cNvPr id="18" name="Picture 17" descr="S_mutans_NRPS.png"/>
            <p:cNvPicPr>
              <a:picLocks noChangeAspect="1"/>
            </p:cNvPicPr>
            <p:nvPr/>
          </p:nvPicPr>
          <p:blipFill rotWithShape="1">
            <a:blip r:embed="rId2" cstate="print">
              <a:extLst>
                <a:ext uri="{28A0092B-C50C-407E-A947-70E740481C1C}">
                  <a14:useLocalDpi xmlns="" xmlns:a14="http://schemas.microsoft.com/office/drawing/2010/main" xmlns:mv="urn:schemas-microsoft-com:mac:vml" xmlns:mc="http://schemas.openxmlformats.org/markup-compatibility/2006" val="0"/>
                </a:ext>
              </a:extLst>
            </a:blip>
            <a:srcRect r="49111" b="67945"/>
            <a:stretch/>
          </p:blipFill>
          <p:spPr>
            <a:xfrm>
              <a:off x="5814785" y="3767615"/>
              <a:ext cx="1677707" cy="192188"/>
            </a:xfrm>
            <a:prstGeom prst="rect">
              <a:avLst/>
            </a:prstGeom>
          </p:spPr>
        </p:pic>
        <p:sp>
          <p:nvSpPr>
            <p:cNvPr id="19" name="TextBox 18"/>
            <p:cNvSpPr txBox="1"/>
            <p:nvPr/>
          </p:nvSpPr>
          <p:spPr>
            <a:xfrm>
              <a:off x="5555001" y="3954507"/>
              <a:ext cx="2811595" cy="400110"/>
            </a:xfrm>
            <a:prstGeom prst="rect">
              <a:avLst/>
            </a:prstGeom>
            <a:noFill/>
          </p:spPr>
          <p:txBody>
            <a:bodyPr wrap="none" rtlCol="0">
              <a:spAutoFit/>
            </a:bodyPr>
            <a:lstStyle/>
            <a:p>
              <a:r>
                <a:rPr lang="en-US" sz="2000" dirty="0" smtClean="0">
                  <a:latin typeface="Arial"/>
                  <a:cs typeface="Arial"/>
                </a:rPr>
                <a:t>Biosynthetic gene clusters</a:t>
              </a:r>
              <a:endParaRPr lang="en-US" sz="2000" dirty="0">
                <a:latin typeface="Arial"/>
                <a:cs typeface="Arial"/>
              </a:endParaRPr>
            </a:p>
          </p:txBody>
        </p:sp>
        <p:sp>
          <p:nvSpPr>
            <p:cNvPr id="49" name="Right Arrow 48"/>
            <p:cNvSpPr/>
            <p:nvPr/>
          </p:nvSpPr>
          <p:spPr>
            <a:xfrm rot="5400000">
              <a:off x="3869604" y="3872897"/>
              <a:ext cx="1129173" cy="254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4" name="Picture 3"/>
            <p:cNvPicPr>
              <a:picLocks noChangeAspect="1"/>
            </p:cNvPicPr>
            <p:nvPr/>
          </p:nvPicPr>
          <p:blipFill>
            <a:blip r:embed="rId3" cstate="print"/>
            <a:stretch>
              <a:fillRect/>
            </a:stretch>
          </p:blipFill>
          <p:spPr>
            <a:xfrm>
              <a:off x="3889683" y="4607096"/>
              <a:ext cx="1079010" cy="652283"/>
            </a:xfrm>
            <a:prstGeom prst="rect">
              <a:avLst/>
            </a:prstGeom>
          </p:spPr>
        </p:pic>
        <p:sp>
          <p:nvSpPr>
            <p:cNvPr id="53" name="TextBox 52"/>
            <p:cNvSpPr txBox="1"/>
            <p:nvPr/>
          </p:nvSpPr>
          <p:spPr>
            <a:xfrm>
              <a:off x="3467923" y="5416732"/>
              <a:ext cx="1948112" cy="400110"/>
            </a:xfrm>
            <a:prstGeom prst="rect">
              <a:avLst/>
            </a:prstGeom>
            <a:noFill/>
          </p:spPr>
          <p:txBody>
            <a:bodyPr wrap="none" rtlCol="0">
              <a:spAutoFit/>
            </a:bodyPr>
            <a:lstStyle/>
            <a:p>
              <a:r>
                <a:rPr lang="en-US" sz="2000" b="1" dirty="0" smtClean="0">
                  <a:latin typeface="Arial"/>
                  <a:cs typeface="Arial"/>
                </a:rPr>
                <a:t>Small molecules</a:t>
              </a:r>
              <a:endParaRPr lang="en-US" sz="2000" b="1" dirty="0">
                <a:latin typeface="Arial"/>
                <a:cs typeface="Arial"/>
              </a:endParaRPr>
            </a:p>
          </p:txBody>
        </p:sp>
        <p:sp>
          <p:nvSpPr>
            <p:cNvPr id="28" name="TextBox 27"/>
            <p:cNvSpPr txBox="1"/>
            <p:nvPr/>
          </p:nvSpPr>
          <p:spPr>
            <a:xfrm>
              <a:off x="3702666" y="2627366"/>
              <a:ext cx="1443489" cy="400110"/>
            </a:xfrm>
            <a:prstGeom prst="rect">
              <a:avLst/>
            </a:prstGeom>
            <a:noFill/>
          </p:spPr>
          <p:txBody>
            <a:bodyPr wrap="square" rtlCol="0">
              <a:spAutoFit/>
            </a:bodyPr>
            <a:lstStyle/>
            <a:p>
              <a:r>
                <a:rPr lang="en-US" sz="2000" b="1" dirty="0" smtClean="0">
                  <a:latin typeface="Arial"/>
                  <a:cs typeface="Arial"/>
                </a:rPr>
                <a:t>Chemistry</a:t>
              </a:r>
              <a:endParaRPr lang="en-US" b="1" dirty="0">
                <a:latin typeface="Arial"/>
                <a:cs typeface="Arial"/>
              </a:endParaRPr>
            </a:p>
          </p:txBody>
        </p:sp>
      </p:grpSp>
    </p:spTree>
    <p:extLst>
      <p:ext uri="{BB962C8B-B14F-4D97-AF65-F5344CB8AC3E}">
        <p14:creationId xmlns="" xmlns:p14="http://schemas.microsoft.com/office/powerpoint/2010/main" xmlns:mv="urn:schemas-microsoft-com:mac:vml" xmlns:mc="http://schemas.openxmlformats.org/markup-compatibility/2006" val="2560957499"/>
      </p:ext>
    </p:extLst>
  </p:cSld>
  <p:clrMapOvr>
    <a:masterClrMapping/>
  </p:clrMapOvr>
  <mc:AlternateContent xmlns:mc="http://schemas.openxmlformats.org/markup-compatibility/2006">
    <mc:Choice xmlns="" xmlns:p14="http://schemas.microsoft.com/office/powerpoint/2010/main" xmlns:mv="urn:schemas-microsoft-com:mac:vml"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 name="Title 92"/>
          <p:cNvSpPr>
            <a:spLocks noGrp="1"/>
          </p:cNvSpPr>
          <p:nvPr>
            <p:ph type="title"/>
          </p:nvPr>
        </p:nvSpPr>
        <p:spPr>
          <a:xfrm>
            <a:off x="272133" y="5456384"/>
            <a:ext cx="9772650" cy="1066800"/>
          </a:xfrm>
        </p:spPr>
        <p:txBody>
          <a:bodyPr>
            <a:normAutofit fontScale="90000"/>
          </a:bodyPr>
          <a:lstStyle/>
          <a:p>
            <a:pPr algn="ctr"/>
            <a:r>
              <a:rPr lang="en-US" sz="2800" b="1" u="sng" dirty="0" smtClean="0">
                <a:solidFill>
                  <a:schemeClr val="tx1">
                    <a:lumMod val="85000"/>
                    <a:lumOff val="15000"/>
                  </a:schemeClr>
                </a:solidFill>
                <a:latin typeface="Arial"/>
                <a:cs typeface="Arial"/>
              </a:rPr>
              <a:t>Genomes of </a:t>
            </a:r>
            <a:r>
              <a:rPr lang="en-US" sz="2800" b="1" i="1" u="sng" dirty="0" smtClean="0">
                <a:solidFill>
                  <a:schemeClr val="tx1">
                    <a:lumMod val="85000"/>
                    <a:lumOff val="15000"/>
                  </a:schemeClr>
                </a:solidFill>
                <a:latin typeface="Arial"/>
                <a:cs typeface="Arial"/>
              </a:rPr>
              <a:t>S. mutans </a:t>
            </a:r>
            <a:r>
              <a:rPr lang="en-US" sz="2800" b="1" u="sng" dirty="0" smtClean="0">
                <a:solidFill>
                  <a:schemeClr val="tx1">
                    <a:lumMod val="85000"/>
                    <a:lumOff val="15000"/>
                  </a:schemeClr>
                </a:solidFill>
                <a:latin typeface="Arial"/>
                <a:cs typeface="Arial"/>
              </a:rPr>
              <a:t>isolatesare virtually identical except for islands harboring biosynthetic gene clusters for small molecules</a:t>
            </a:r>
            <a:endParaRPr lang="en-US" sz="2800" b="1" u="sng" dirty="0">
              <a:solidFill>
                <a:schemeClr val="tx1">
                  <a:lumMod val="85000"/>
                  <a:lumOff val="15000"/>
                </a:schemeClr>
              </a:solidFill>
              <a:latin typeface="Arial"/>
              <a:cs typeface="Arial"/>
            </a:endParaRPr>
          </a:p>
        </p:txBody>
      </p:sp>
      <p:grpSp>
        <p:nvGrpSpPr>
          <p:cNvPr id="2" name="Group 102"/>
          <p:cNvGrpSpPr/>
          <p:nvPr/>
        </p:nvGrpSpPr>
        <p:grpSpPr>
          <a:xfrm>
            <a:off x="1906152" y="312822"/>
            <a:ext cx="6092586" cy="5023980"/>
            <a:chOff x="1694356" y="312822"/>
            <a:chExt cx="5415632" cy="5023980"/>
          </a:xfrm>
        </p:grpSpPr>
        <p:grpSp>
          <p:nvGrpSpPr>
            <p:cNvPr id="3" name="Group 94"/>
            <p:cNvGrpSpPr/>
            <p:nvPr/>
          </p:nvGrpSpPr>
          <p:grpSpPr>
            <a:xfrm>
              <a:off x="1694356" y="312822"/>
              <a:ext cx="5038416" cy="4782572"/>
              <a:chOff x="1694356" y="1441557"/>
              <a:chExt cx="5038416" cy="4782573"/>
            </a:xfrm>
          </p:grpSpPr>
          <p:pic>
            <p:nvPicPr>
              <p:cNvPr id="64" name="Picture 63"/>
              <p:cNvPicPr>
                <a:picLocks noChangeAspect="1"/>
              </p:cNvPicPr>
              <p:nvPr/>
            </p:nvPicPr>
            <p:blipFill>
              <a:blip r:embed="rId3" cstate="print"/>
              <a:stretch>
                <a:fillRect/>
              </a:stretch>
            </p:blipFill>
            <p:spPr>
              <a:xfrm>
                <a:off x="2389363" y="2506192"/>
                <a:ext cx="3823331" cy="3626192"/>
              </a:xfrm>
              <a:prstGeom prst="rect">
                <a:avLst/>
              </a:prstGeom>
            </p:spPr>
          </p:pic>
          <p:sp>
            <p:nvSpPr>
              <p:cNvPr id="65" name="Rectangle 3"/>
              <p:cNvSpPr>
                <a:spLocks/>
              </p:cNvSpPr>
              <p:nvPr/>
            </p:nvSpPr>
            <p:spPr bwMode="auto">
              <a:xfrm>
                <a:off x="1694356" y="1441557"/>
                <a:ext cx="5038416" cy="55399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lIns="0" tIns="0" rIns="0" bIns="0" anchor="ctr">
                <a:spAutoFit/>
              </a:bodyPr>
              <a:lstStyle/>
              <a:p>
                <a:r>
                  <a:rPr lang="en-US" sz="3600" b="1" i="1" dirty="0">
                    <a:solidFill>
                      <a:srgbClr val="1C3D9F"/>
                    </a:solidFill>
                    <a:latin typeface="Arial"/>
                    <a:ea typeface="ＭＳ Ｐゴシック" charset="0"/>
                    <a:cs typeface="Arial"/>
                  </a:rPr>
                  <a:t>S. mutans </a:t>
                </a:r>
                <a:r>
                  <a:rPr lang="en-US" sz="3600" b="1" dirty="0" smtClean="0">
                    <a:solidFill>
                      <a:srgbClr val="1C3D9F"/>
                    </a:solidFill>
                    <a:latin typeface="Arial"/>
                    <a:ea typeface="ＭＳ Ｐゴシック" charset="0"/>
                    <a:cs typeface="Arial"/>
                  </a:rPr>
                  <a:t>UA159 genome</a:t>
                </a:r>
                <a:endParaRPr lang="en-US" sz="3600" b="1" dirty="0">
                  <a:solidFill>
                    <a:srgbClr val="1C3D9F"/>
                  </a:solidFill>
                  <a:latin typeface="Arial"/>
                  <a:ea typeface="ＭＳ Ｐゴシック" charset="0"/>
                  <a:cs typeface="Arial"/>
                </a:endParaRPr>
              </a:p>
            </p:txBody>
          </p:sp>
          <p:grpSp>
            <p:nvGrpSpPr>
              <p:cNvPr id="4" name="Group 65"/>
              <p:cNvGrpSpPr/>
              <p:nvPr/>
            </p:nvGrpSpPr>
            <p:grpSpPr>
              <a:xfrm>
                <a:off x="1941868" y="3302333"/>
                <a:ext cx="835281" cy="461665"/>
                <a:chOff x="2227320" y="3045806"/>
                <a:chExt cx="835281" cy="461665"/>
              </a:xfrm>
            </p:grpSpPr>
            <p:sp>
              <p:nvSpPr>
                <p:cNvPr id="67" name="TextBox 66"/>
                <p:cNvSpPr txBox="1"/>
                <p:nvPr/>
              </p:nvSpPr>
              <p:spPr>
                <a:xfrm>
                  <a:off x="2227320" y="3045806"/>
                  <a:ext cx="514671" cy="461665"/>
                </a:xfrm>
                <a:prstGeom prst="rect">
                  <a:avLst/>
                </a:prstGeom>
                <a:noFill/>
              </p:spPr>
              <p:txBody>
                <a:bodyPr wrap="none" rtlCol="0">
                  <a:spAutoFit/>
                </a:bodyPr>
                <a:lstStyle/>
                <a:p>
                  <a:r>
                    <a:rPr lang="en-US" sz="2400" b="1" dirty="0" smtClean="0">
                      <a:latin typeface="Arial"/>
                      <a:cs typeface="Arial"/>
                    </a:rPr>
                    <a:t>A9</a:t>
                  </a:r>
                  <a:endParaRPr lang="en-US" sz="2400" b="1" dirty="0">
                    <a:latin typeface="Arial"/>
                    <a:cs typeface="Arial"/>
                  </a:endParaRPr>
                </a:p>
              </p:txBody>
            </p:sp>
            <p:cxnSp>
              <p:nvCxnSpPr>
                <p:cNvPr id="68" name="Straight Arrow Connector 67"/>
                <p:cNvCxnSpPr/>
                <p:nvPr/>
              </p:nvCxnSpPr>
              <p:spPr>
                <a:xfrm>
                  <a:off x="2759755" y="3241470"/>
                  <a:ext cx="302846" cy="173456"/>
                </a:xfrm>
                <a:prstGeom prst="straightConnector1">
                  <a:avLst/>
                </a:prstGeom>
                <a:ln w="38100" cmpd="sng">
                  <a:solidFill>
                    <a:srgbClr val="F79646"/>
                  </a:solidFill>
                  <a:tailEnd type="arrow"/>
                </a:ln>
              </p:spPr>
              <p:style>
                <a:lnRef idx="2">
                  <a:schemeClr val="accent1"/>
                </a:lnRef>
                <a:fillRef idx="0">
                  <a:schemeClr val="accent1"/>
                </a:fillRef>
                <a:effectRef idx="1">
                  <a:schemeClr val="accent1"/>
                </a:effectRef>
                <a:fontRef idx="minor">
                  <a:schemeClr val="tx1"/>
                </a:fontRef>
              </p:style>
            </p:cxnSp>
          </p:grpSp>
          <p:grpSp>
            <p:nvGrpSpPr>
              <p:cNvPr id="5" name="Group 71"/>
              <p:cNvGrpSpPr/>
              <p:nvPr/>
            </p:nvGrpSpPr>
            <p:grpSpPr>
              <a:xfrm>
                <a:off x="3418143" y="2066799"/>
                <a:ext cx="514671" cy="679163"/>
                <a:chOff x="3627395" y="2038872"/>
                <a:chExt cx="514671" cy="679163"/>
              </a:xfrm>
            </p:grpSpPr>
            <p:sp>
              <p:nvSpPr>
                <p:cNvPr id="73" name="TextBox 72"/>
                <p:cNvSpPr txBox="1"/>
                <p:nvPr/>
              </p:nvSpPr>
              <p:spPr>
                <a:xfrm>
                  <a:off x="3627395" y="2038872"/>
                  <a:ext cx="514671" cy="461665"/>
                </a:xfrm>
                <a:prstGeom prst="rect">
                  <a:avLst/>
                </a:prstGeom>
                <a:noFill/>
              </p:spPr>
              <p:txBody>
                <a:bodyPr wrap="none" rtlCol="0">
                  <a:spAutoFit/>
                </a:bodyPr>
                <a:lstStyle/>
                <a:p>
                  <a:r>
                    <a:rPr lang="en-US" sz="2400" b="1" dirty="0" smtClean="0">
                      <a:latin typeface="Arial"/>
                      <a:cs typeface="Arial"/>
                    </a:rPr>
                    <a:t>A5</a:t>
                  </a:r>
                  <a:endParaRPr lang="en-US" sz="2400" b="1" dirty="0">
                    <a:latin typeface="Arial"/>
                    <a:cs typeface="Arial"/>
                  </a:endParaRPr>
                </a:p>
              </p:txBody>
            </p:sp>
            <p:cxnSp>
              <p:nvCxnSpPr>
                <p:cNvPr id="74" name="Straight Arrow Connector 73"/>
                <p:cNvCxnSpPr/>
                <p:nvPr/>
              </p:nvCxnSpPr>
              <p:spPr>
                <a:xfrm>
                  <a:off x="3886200" y="2438400"/>
                  <a:ext cx="148559" cy="279635"/>
                </a:xfrm>
                <a:prstGeom prst="straightConnector1">
                  <a:avLst/>
                </a:prstGeom>
                <a:ln w="38100"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grpSp>
          <p:grpSp>
            <p:nvGrpSpPr>
              <p:cNvPr id="6" name="Group 74"/>
              <p:cNvGrpSpPr/>
              <p:nvPr/>
            </p:nvGrpSpPr>
            <p:grpSpPr>
              <a:xfrm>
                <a:off x="5044442" y="2289262"/>
                <a:ext cx="611270" cy="552558"/>
                <a:chOff x="5253694" y="2261335"/>
                <a:chExt cx="611270" cy="552558"/>
              </a:xfrm>
            </p:grpSpPr>
            <p:sp>
              <p:nvSpPr>
                <p:cNvPr id="76" name="TextBox 75"/>
                <p:cNvSpPr txBox="1"/>
                <p:nvPr/>
              </p:nvSpPr>
              <p:spPr>
                <a:xfrm>
                  <a:off x="5350293" y="2261335"/>
                  <a:ext cx="514671" cy="461665"/>
                </a:xfrm>
                <a:prstGeom prst="rect">
                  <a:avLst/>
                </a:prstGeom>
                <a:noFill/>
              </p:spPr>
              <p:txBody>
                <a:bodyPr wrap="none" rtlCol="0">
                  <a:spAutoFit/>
                </a:bodyPr>
                <a:lstStyle/>
                <a:p>
                  <a:r>
                    <a:rPr lang="en-US" sz="2400" b="1" dirty="0" smtClean="0">
                      <a:latin typeface="Arial"/>
                      <a:cs typeface="Arial"/>
                    </a:rPr>
                    <a:t>A2</a:t>
                  </a:r>
                  <a:endParaRPr lang="en-US" sz="2400" b="1" dirty="0">
                    <a:latin typeface="Arial"/>
                    <a:cs typeface="Arial"/>
                  </a:endParaRPr>
                </a:p>
              </p:txBody>
            </p:sp>
            <p:cxnSp>
              <p:nvCxnSpPr>
                <p:cNvPr id="77" name="Straight Arrow Connector 76"/>
                <p:cNvCxnSpPr/>
                <p:nvPr/>
              </p:nvCxnSpPr>
              <p:spPr>
                <a:xfrm flipH="1">
                  <a:off x="5253694" y="2549933"/>
                  <a:ext cx="133196" cy="263960"/>
                </a:xfrm>
                <a:prstGeom prst="straightConnector1">
                  <a:avLst/>
                </a:prstGeom>
                <a:ln w="38100"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grpSp>
          <p:grpSp>
            <p:nvGrpSpPr>
              <p:cNvPr id="7" name="Group 77"/>
              <p:cNvGrpSpPr/>
              <p:nvPr/>
            </p:nvGrpSpPr>
            <p:grpSpPr>
              <a:xfrm>
                <a:off x="5664427" y="2887190"/>
                <a:ext cx="704490" cy="481217"/>
                <a:chOff x="5873679" y="2859263"/>
                <a:chExt cx="704490" cy="481217"/>
              </a:xfrm>
            </p:grpSpPr>
            <p:sp>
              <p:nvSpPr>
                <p:cNvPr id="79" name="TextBox 78"/>
                <p:cNvSpPr txBox="1"/>
                <p:nvPr/>
              </p:nvSpPr>
              <p:spPr>
                <a:xfrm>
                  <a:off x="6063498" y="2859263"/>
                  <a:ext cx="514671" cy="461665"/>
                </a:xfrm>
                <a:prstGeom prst="rect">
                  <a:avLst/>
                </a:prstGeom>
                <a:noFill/>
              </p:spPr>
              <p:txBody>
                <a:bodyPr wrap="none" rtlCol="0">
                  <a:spAutoFit/>
                </a:bodyPr>
                <a:lstStyle/>
                <a:p>
                  <a:r>
                    <a:rPr lang="en-US" sz="2400" b="1" dirty="0" smtClean="0">
                      <a:latin typeface="Arial"/>
                      <a:cs typeface="Arial"/>
                    </a:rPr>
                    <a:t>A3</a:t>
                  </a:r>
                  <a:endParaRPr lang="en-US" sz="2400" b="1" dirty="0">
                    <a:latin typeface="Arial"/>
                    <a:cs typeface="Arial"/>
                  </a:endParaRPr>
                </a:p>
              </p:txBody>
            </p:sp>
            <p:cxnSp>
              <p:nvCxnSpPr>
                <p:cNvPr id="80" name="Straight Arrow Connector 79"/>
                <p:cNvCxnSpPr/>
                <p:nvPr/>
              </p:nvCxnSpPr>
              <p:spPr>
                <a:xfrm flipH="1">
                  <a:off x="5873679" y="3179751"/>
                  <a:ext cx="241859" cy="160729"/>
                </a:xfrm>
                <a:prstGeom prst="straightConnector1">
                  <a:avLst/>
                </a:prstGeom>
                <a:ln w="38100"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grpSp>
          <p:grpSp>
            <p:nvGrpSpPr>
              <p:cNvPr id="8" name="Group 80"/>
              <p:cNvGrpSpPr/>
              <p:nvPr/>
            </p:nvGrpSpPr>
            <p:grpSpPr>
              <a:xfrm>
                <a:off x="5670843" y="5351371"/>
                <a:ext cx="621768" cy="666569"/>
                <a:chOff x="5880095" y="5323444"/>
                <a:chExt cx="621768" cy="666569"/>
              </a:xfrm>
            </p:grpSpPr>
            <p:sp>
              <p:nvSpPr>
                <p:cNvPr id="82" name="TextBox 81"/>
                <p:cNvSpPr txBox="1"/>
                <p:nvPr/>
              </p:nvSpPr>
              <p:spPr>
                <a:xfrm>
                  <a:off x="5987192" y="5528348"/>
                  <a:ext cx="514671" cy="461665"/>
                </a:xfrm>
                <a:prstGeom prst="rect">
                  <a:avLst/>
                </a:prstGeom>
                <a:noFill/>
              </p:spPr>
              <p:txBody>
                <a:bodyPr wrap="none" rtlCol="0">
                  <a:spAutoFit/>
                </a:bodyPr>
                <a:lstStyle/>
                <a:p>
                  <a:r>
                    <a:rPr lang="en-US" sz="2400" b="1" dirty="0" smtClean="0">
                      <a:latin typeface="Arial"/>
                      <a:cs typeface="Arial"/>
                    </a:rPr>
                    <a:t>A6</a:t>
                  </a:r>
                  <a:endParaRPr lang="en-US" sz="2400" b="1" dirty="0">
                    <a:latin typeface="Arial"/>
                    <a:cs typeface="Arial"/>
                  </a:endParaRPr>
                </a:p>
              </p:txBody>
            </p:sp>
            <p:cxnSp>
              <p:nvCxnSpPr>
                <p:cNvPr id="83" name="Straight Arrow Connector 82"/>
                <p:cNvCxnSpPr/>
                <p:nvPr/>
              </p:nvCxnSpPr>
              <p:spPr>
                <a:xfrm flipH="1" flipV="1">
                  <a:off x="5880095" y="5323444"/>
                  <a:ext cx="193171" cy="232140"/>
                </a:xfrm>
                <a:prstGeom prst="straightConnector1">
                  <a:avLst/>
                </a:prstGeom>
                <a:ln w="38100"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grpSp>
          <p:grpSp>
            <p:nvGrpSpPr>
              <p:cNvPr id="9" name="Group 83"/>
              <p:cNvGrpSpPr/>
              <p:nvPr/>
            </p:nvGrpSpPr>
            <p:grpSpPr>
              <a:xfrm>
                <a:off x="5906286" y="4873398"/>
                <a:ext cx="822496" cy="461665"/>
                <a:chOff x="1459523" y="2891853"/>
                <a:chExt cx="822496" cy="461665"/>
              </a:xfrm>
            </p:grpSpPr>
            <p:sp>
              <p:nvSpPr>
                <p:cNvPr id="85" name="TextBox 84"/>
                <p:cNvSpPr txBox="1"/>
                <p:nvPr/>
              </p:nvSpPr>
              <p:spPr>
                <a:xfrm>
                  <a:off x="1767348" y="2891853"/>
                  <a:ext cx="514671" cy="461665"/>
                </a:xfrm>
                <a:prstGeom prst="rect">
                  <a:avLst/>
                </a:prstGeom>
                <a:noFill/>
              </p:spPr>
              <p:txBody>
                <a:bodyPr wrap="none" rtlCol="0">
                  <a:spAutoFit/>
                </a:bodyPr>
                <a:lstStyle/>
                <a:p>
                  <a:r>
                    <a:rPr lang="en-US" sz="2400" b="1" dirty="0" smtClean="0">
                      <a:latin typeface="Arial"/>
                      <a:cs typeface="Arial"/>
                    </a:rPr>
                    <a:t>A8</a:t>
                  </a:r>
                  <a:endParaRPr lang="en-US" sz="2400" b="1" dirty="0">
                    <a:latin typeface="Arial"/>
                    <a:cs typeface="Arial"/>
                  </a:endParaRPr>
                </a:p>
              </p:txBody>
            </p:sp>
            <p:cxnSp>
              <p:nvCxnSpPr>
                <p:cNvPr id="86" name="Straight Arrow Connector 85"/>
                <p:cNvCxnSpPr/>
                <p:nvPr/>
              </p:nvCxnSpPr>
              <p:spPr>
                <a:xfrm rot="10800000">
                  <a:off x="1459523" y="2900836"/>
                  <a:ext cx="302846" cy="173456"/>
                </a:xfrm>
                <a:prstGeom prst="straightConnector1">
                  <a:avLst/>
                </a:prstGeom>
                <a:ln w="38100" cmpd="sng">
                  <a:solidFill>
                    <a:srgbClr val="F79646"/>
                  </a:solidFill>
                  <a:tailEnd type="arrow"/>
                </a:ln>
              </p:spPr>
              <p:style>
                <a:lnRef idx="2">
                  <a:schemeClr val="accent1"/>
                </a:lnRef>
                <a:fillRef idx="0">
                  <a:schemeClr val="accent1"/>
                </a:fillRef>
                <a:effectRef idx="1">
                  <a:schemeClr val="accent1"/>
                </a:effectRef>
                <a:fontRef idx="minor">
                  <a:schemeClr val="tx1"/>
                </a:fontRef>
              </p:style>
            </p:cxnSp>
          </p:grpSp>
          <p:grpSp>
            <p:nvGrpSpPr>
              <p:cNvPr id="10" name="Group 86"/>
              <p:cNvGrpSpPr/>
              <p:nvPr/>
            </p:nvGrpSpPr>
            <p:grpSpPr>
              <a:xfrm>
                <a:off x="2267954" y="5540096"/>
                <a:ext cx="907882" cy="684034"/>
                <a:chOff x="2477206" y="5512169"/>
                <a:chExt cx="907882" cy="684034"/>
              </a:xfrm>
            </p:grpSpPr>
            <p:sp>
              <p:nvSpPr>
                <p:cNvPr id="88" name="TextBox 87"/>
                <p:cNvSpPr txBox="1"/>
                <p:nvPr/>
              </p:nvSpPr>
              <p:spPr>
                <a:xfrm>
                  <a:off x="2477206" y="5734538"/>
                  <a:ext cx="514671" cy="461665"/>
                </a:xfrm>
                <a:prstGeom prst="rect">
                  <a:avLst/>
                </a:prstGeom>
                <a:noFill/>
              </p:spPr>
              <p:txBody>
                <a:bodyPr wrap="none" rtlCol="0">
                  <a:spAutoFit/>
                </a:bodyPr>
                <a:lstStyle/>
                <a:p>
                  <a:r>
                    <a:rPr lang="en-US" sz="2400" b="1" dirty="0" smtClean="0">
                      <a:latin typeface="Arial"/>
                      <a:cs typeface="Arial"/>
                    </a:rPr>
                    <a:t>A1</a:t>
                  </a:r>
                  <a:endParaRPr lang="en-US" sz="2400" b="1" dirty="0">
                    <a:latin typeface="Arial"/>
                    <a:cs typeface="Arial"/>
                  </a:endParaRPr>
                </a:p>
              </p:txBody>
            </p:sp>
            <p:cxnSp>
              <p:nvCxnSpPr>
                <p:cNvPr id="89" name="Straight Arrow Connector 88"/>
                <p:cNvCxnSpPr/>
                <p:nvPr/>
              </p:nvCxnSpPr>
              <p:spPr>
                <a:xfrm flipV="1">
                  <a:off x="3143686" y="5512169"/>
                  <a:ext cx="241402" cy="222370"/>
                </a:xfrm>
                <a:prstGeom prst="straightConnector1">
                  <a:avLst/>
                </a:prstGeom>
                <a:ln w="38100"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grpSp>
          <p:grpSp>
            <p:nvGrpSpPr>
              <p:cNvPr id="11" name="Group 89"/>
              <p:cNvGrpSpPr/>
              <p:nvPr/>
            </p:nvGrpSpPr>
            <p:grpSpPr>
              <a:xfrm>
                <a:off x="2359795" y="2638016"/>
                <a:ext cx="816041" cy="465340"/>
                <a:chOff x="2304280" y="2949586"/>
                <a:chExt cx="816041" cy="465340"/>
              </a:xfrm>
            </p:grpSpPr>
            <p:sp>
              <p:nvSpPr>
                <p:cNvPr id="91" name="TextBox 90"/>
                <p:cNvSpPr txBox="1"/>
                <p:nvPr/>
              </p:nvSpPr>
              <p:spPr>
                <a:xfrm>
                  <a:off x="2304280" y="2949586"/>
                  <a:ext cx="514671" cy="461665"/>
                </a:xfrm>
                <a:prstGeom prst="rect">
                  <a:avLst/>
                </a:prstGeom>
                <a:noFill/>
              </p:spPr>
              <p:txBody>
                <a:bodyPr wrap="none" rtlCol="0">
                  <a:spAutoFit/>
                </a:bodyPr>
                <a:lstStyle/>
                <a:p>
                  <a:r>
                    <a:rPr lang="en-US" sz="2400" b="1" dirty="0" smtClean="0">
                      <a:latin typeface="Arial"/>
                      <a:cs typeface="Arial"/>
                    </a:rPr>
                    <a:t>A7</a:t>
                  </a:r>
                  <a:endParaRPr lang="en-US" sz="2400" b="1" dirty="0">
                    <a:latin typeface="Arial"/>
                    <a:cs typeface="Arial"/>
                  </a:endParaRPr>
                </a:p>
              </p:txBody>
            </p:sp>
            <p:cxnSp>
              <p:nvCxnSpPr>
                <p:cNvPr id="92" name="Straight Arrow Connector 91"/>
                <p:cNvCxnSpPr/>
                <p:nvPr/>
              </p:nvCxnSpPr>
              <p:spPr>
                <a:xfrm>
                  <a:off x="2817475" y="3241470"/>
                  <a:ext cx="302846" cy="173456"/>
                </a:xfrm>
                <a:prstGeom prst="straightConnector1">
                  <a:avLst/>
                </a:prstGeom>
                <a:ln w="38100" cmpd="sng">
                  <a:solidFill>
                    <a:srgbClr val="F79646"/>
                  </a:solidFill>
                  <a:tailEnd type="arrow"/>
                </a:ln>
              </p:spPr>
              <p:style>
                <a:lnRef idx="2">
                  <a:schemeClr val="accent1"/>
                </a:lnRef>
                <a:fillRef idx="0">
                  <a:schemeClr val="accent1"/>
                </a:fillRef>
                <a:effectRef idx="1">
                  <a:schemeClr val="accent1"/>
                </a:effectRef>
                <a:fontRef idx="minor">
                  <a:schemeClr val="tx1"/>
                </a:fontRef>
              </p:style>
            </p:cxnSp>
          </p:grpSp>
        </p:grpSp>
        <p:sp>
          <p:nvSpPr>
            <p:cNvPr id="99" name="TextBox 98"/>
            <p:cNvSpPr txBox="1"/>
            <p:nvPr/>
          </p:nvSpPr>
          <p:spPr>
            <a:xfrm>
              <a:off x="6945783" y="4633730"/>
              <a:ext cx="164205" cy="461665"/>
            </a:xfrm>
            <a:prstGeom prst="rect">
              <a:avLst/>
            </a:prstGeom>
            <a:noFill/>
          </p:spPr>
          <p:txBody>
            <a:bodyPr wrap="none" rtlCol="0">
              <a:spAutoFit/>
            </a:bodyPr>
            <a:lstStyle/>
            <a:p>
              <a:endParaRPr lang="en-US" sz="2400" dirty="0"/>
            </a:p>
          </p:txBody>
        </p:sp>
        <p:grpSp>
          <p:nvGrpSpPr>
            <p:cNvPr id="12" name="Group 99"/>
            <p:cNvGrpSpPr/>
            <p:nvPr/>
          </p:nvGrpSpPr>
          <p:grpSpPr>
            <a:xfrm>
              <a:off x="5080403" y="4700651"/>
              <a:ext cx="572391" cy="636151"/>
              <a:chOff x="5310094" y="5804150"/>
              <a:chExt cx="572391" cy="636151"/>
            </a:xfrm>
          </p:grpSpPr>
          <p:sp>
            <p:nvSpPr>
              <p:cNvPr id="101" name="TextBox 100"/>
              <p:cNvSpPr txBox="1"/>
              <p:nvPr/>
            </p:nvSpPr>
            <p:spPr>
              <a:xfrm>
                <a:off x="5367814" y="5978636"/>
                <a:ext cx="514671" cy="461665"/>
              </a:xfrm>
              <a:prstGeom prst="rect">
                <a:avLst/>
              </a:prstGeom>
              <a:noFill/>
            </p:spPr>
            <p:txBody>
              <a:bodyPr wrap="none" rtlCol="0">
                <a:spAutoFit/>
              </a:bodyPr>
              <a:lstStyle/>
              <a:p>
                <a:r>
                  <a:rPr lang="en-US" sz="2400" b="1" dirty="0" smtClean="0">
                    <a:latin typeface="Arial"/>
                    <a:cs typeface="Arial"/>
                  </a:rPr>
                  <a:t>A4</a:t>
                </a:r>
                <a:endParaRPr lang="en-US" sz="2400" b="1" dirty="0">
                  <a:latin typeface="Arial"/>
                  <a:cs typeface="Arial"/>
                </a:endParaRPr>
              </a:p>
            </p:txBody>
          </p:sp>
          <p:cxnSp>
            <p:nvCxnSpPr>
              <p:cNvPr id="102" name="Straight Arrow Connector 101"/>
              <p:cNvCxnSpPr/>
              <p:nvPr/>
            </p:nvCxnSpPr>
            <p:spPr>
              <a:xfrm flipH="1" flipV="1">
                <a:off x="5310094" y="5804150"/>
                <a:ext cx="176547" cy="245674"/>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grpSp>
      </p:grpSp>
      <p:sp>
        <p:nvSpPr>
          <p:cNvPr id="35" name="Slide Number Placeholder 34"/>
          <p:cNvSpPr>
            <a:spLocks noGrp="1"/>
          </p:cNvSpPr>
          <p:nvPr>
            <p:ph type="sldNum" sz="quarter" idx="12"/>
          </p:nvPr>
        </p:nvSpPr>
        <p:spPr>
          <a:xfrm>
            <a:off x="9196578" y="194712"/>
            <a:ext cx="857250" cy="365760"/>
          </a:xfrm>
        </p:spPr>
        <p:txBody>
          <a:bodyPr>
            <a:normAutofit fontScale="92500" lnSpcReduction="20000"/>
          </a:bodyPr>
          <a:lstStyle/>
          <a:p>
            <a:fld id="{65662355-5137-BF44-B40F-D3C7ECFCA225}" type="slidenum">
              <a:rPr lang="en-US" sz="2400" b="1" smtClean="0">
                <a:solidFill>
                  <a:schemeClr val="tx1"/>
                </a:solidFill>
                <a:latin typeface="Arial"/>
                <a:cs typeface="Arial"/>
              </a:rPr>
              <a:pPr/>
              <a:t>16</a:t>
            </a:fld>
            <a:endParaRPr lang="en-US" sz="2400" b="1" dirty="0">
              <a:solidFill>
                <a:schemeClr val="tx1"/>
              </a:solidFill>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9258300" cy="1143000"/>
          </a:xfrm>
        </p:spPr>
        <p:txBody>
          <a:bodyPr>
            <a:normAutofit/>
          </a:bodyPr>
          <a:lstStyle/>
          <a:p>
            <a:pPr algn="ctr"/>
            <a:r>
              <a:rPr lang="en-US" sz="2800" b="1" dirty="0" smtClean="0">
                <a:solidFill>
                  <a:srgbClr val="262626"/>
                </a:solidFill>
                <a:latin typeface="Arial"/>
                <a:cs typeface="Arial"/>
              </a:rPr>
              <a:t>Antibiotic Peptide Cluster of MS by Genomic Sequencing from Children with/without Caries </a:t>
            </a:r>
            <a:endParaRPr lang="en-US" sz="2800" b="1" dirty="0">
              <a:solidFill>
                <a:srgbClr val="262626"/>
              </a:solidFill>
              <a:latin typeface="Arial"/>
              <a:cs typeface="Arial"/>
            </a:endParaRPr>
          </a:p>
        </p:txBody>
      </p:sp>
      <p:pic>
        <p:nvPicPr>
          <p:cNvPr id="6" name="Picture 5" descr="all_mutans_for_Ling-mocked ID.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rot="5400000">
            <a:off x="2750993" y="-355257"/>
            <a:ext cx="5299364" cy="9772650"/>
          </a:xfrm>
          <a:prstGeom prst="rect">
            <a:avLst/>
          </a:prstGeom>
        </p:spPr>
      </p:pic>
      <p:sp>
        <p:nvSpPr>
          <p:cNvPr id="7" name="Rectangle 6"/>
          <p:cNvSpPr/>
          <p:nvPr/>
        </p:nvSpPr>
        <p:spPr>
          <a:xfrm>
            <a:off x="1401704" y="2347899"/>
            <a:ext cx="1320833" cy="4024957"/>
          </a:xfrm>
          <a:prstGeom prst="rect">
            <a:avLst/>
          </a:prstGeom>
          <a:solidFill>
            <a:schemeClr val="bg2">
              <a:lumMod val="75000"/>
              <a:alpha val="1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315561" y="2347899"/>
            <a:ext cx="3477296" cy="4024957"/>
          </a:xfrm>
          <a:prstGeom prst="rect">
            <a:avLst/>
          </a:prstGeom>
          <a:solidFill>
            <a:schemeClr val="tx2">
              <a:lumMod val="60000"/>
              <a:lumOff val="40000"/>
              <a:alpha val="1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17"/>
          <p:cNvGrpSpPr/>
          <p:nvPr/>
        </p:nvGrpSpPr>
        <p:grpSpPr>
          <a:xfrm>
            <a:off x="1400807" y="1987643"/>
            <a:ext cx="6202510" cy="408171"/>
            <a:chOff x="1245162" y="2001176"/>
            <a:chExt cx="5513342" cy="514422"/>
          </a:xfrm>
        </p:grpSpPr>
        <p:cxnSp>
          <p:nvCxnSpPr>
            <p:cNvPr id="10" name="Straight Connector 9"/>
            <p:cNvCxnSpPr/>
            <p:nvPr/>
          </p:nvCxnSpPr>
          <p:spPr>
            <a:xfrm rot="5400000">
              <a:off x="1012703" y="2234429"/>
              <a:ext cx="466506" cy="1588"/>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2291270" y="2243081"/>
              <a:ext cx="466506" cy="1588"/>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2731202" y="2251733"/>
              <a:ext cx="466506" cy="1588"/>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524457" y="2281551"/>
              <a:ext cx="466506" cy="1588"/>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245162" y="2001176"/>
              <a:ext cx="1278567" cy="1588"/>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947165" y="2001176"/>
              <a:ext cx="3809751" cy="47916"/>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grpSp>
      <p:sp>
        <p:nvSpPr>
          <p:cNvPr id="19" name="TextBox 18"/>
          <p:cNvSpPr txBox="1"/>
          <p:nvPr/>
        </p:nvSpPr>
        <p:spPr>
          <a:xfrm>
            <a:off x="1158202" y="1498058"/>
            <a:ext cx="1580882" cy="400110"/>
          </a:xfrm>
          <a:prstGeom prst="rect">
            <a:avLst/>
          </a:prstGeom>
          <a:noFill/>
        </p:spPr>
        <p:txBody>
          <a:bodyPr wrap="none" rtlCol="0">
            <a:spAutoFit/>
          </a:bodyPr>
          <a:lstStyle/>
          <a:p>
            <a:r>
              <a:rPr lang="en-US" sz="2000" b="1" i="1" dirty="0" smtClean="0">
                <a:latin typeface="Arial"/>
                <a:cs typeface="Arial"/>
              </a:rPr>
              <a:t>S. sobrinus</a:t>
            </a:r>
            <a:endParaRPr lang="en-US" sz="2000" b="1" i="1" dirty="0">
              <a:latin typeface="Arial"/>
              <a:cs typeface="Arial"/>
            </a:endParaRPr>
          </a:p>
        </p:txBody>
      </p:sp>
      <p:sp>
        <p:nvSpPr>
          <p:cNvPr id="20" name="TextBox 19"/>
          <p:cNvSpPr txBox="1"/>
          <p:nvPr/>
        </p:nvSpPr>
        <p:spPr>
          <a:xfrm>
            <a:off x="4798134" y="1498058"/>
            <a:ext cx="1409360" cy="400110"/>
          </a:xfrm>
          <a:prstGeom prst="rect">
            <a:avLst/>
          </a:prstGeom>
          <a:noFill/>
        </p:spPr>
        <p:txBody>
          <a:bodyPr wrap="none" rtlCol="0">
            <a:spAutoFit/>
          </a:bodyPr>
          <a:lstStyle/>
          <a:p>
            <a:r>
              <a:rPr lang="en-US" sz="2000" b="1" i="1" dirty="0" smtClean="0">
                <a:latin typeface="Arial"/>
                <a:cs typeface="Arial"/>
              </a:rPr>
              <a:t>S. mutans</a:t>
            </a:r>
            <a:endParaRPr lang="en-US" sz="2000" b="1" i="1" dirty="0">
              <a:latin typeface="Arial"/>
              <a:cs typeface="Arial"/>
            </a:endParaRPr>
          </a:p>
        </p:txBody>
      </p:sp>
      <p:sp>
        <p:nvSpPr>
          <p:cNvPr id="23" name="Left Arrow 22"/>
          <p:cNvSpPr/>
          <p:nvPr/>
        </p:nvSpPr>
        <p:spPr>
          <a:xfrm>
            <a:off x="8302383" y="4719742"/>
            <a:ext cx="298323" cy="164592"/>
          </a:xfrm>
          <a:prstGeom prst="leftArrow">
            <a:avLst/>
          </a:prstGeom>
          <a:solidFill>
            <a:schemeClr val="accent3">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3"/>
          <p:cNvGrpSpPr/>
          <p:nvPr/>
        </p:nvGrpSpPr>
        <p:grpSpPr>
          <a:xfrm>
            <a:off x="3326192" y="3563104"/>
            <a:ext cx="5240027" cy="212508"/>
            <a:chOff x="2956615" y="3706852"/>
            <a:chExt cx="4657802" cy="212508"/>
          </a:xfrm>
        </p:grpSpPr>
        <p:sp>
          <p:nvSpPr>
            <p:cNvPr id="25" name="Left Arrow 24"/>
            <p:cNvSpPr/>
            <p:nvPr/>
          </p:nvSpPr>
          <p:spPr>
            <a:xfrm>
              <a:off x="7349241" y="3754768"/>
              <a:ext cx="265176" cy="164592"/>
            </a:xfrm>
            <a:prstGeom prst="leftArrow">
              <a:avLst/>
            </a:prstGeom>
            <a:solidFill>
              <a:srgbClr val="8E008E"/>
            </a:solidFill>
            <a:ln>
              <a:solidFill>
                <a:srgbClr val="8E00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2971942" y="3706852"/>
              <a:ext cx="4215384" cy="1588"/>
            </a:xfrm>
            <a:prstGeom prst="line">
              <a:avLst/>
            </a:prstGeom>
            <a:ln w="38100" cap="flat" cmpd="sng" algn="ctr">
              <a:solidFill>
                <a:srgbClr val="66006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956615" y="3907168"/>
              <a:ext cx="4215384" cy="1588"/>
            </a:xfrm>
            <a:prstGeom prst="line">
              <a:avLst/>
            </a:prstGeom>
            <a:ln w="38100" cap="flat" cmpd="sng" algn="ctr">
              <a:solidFill>
                <a:srgbClr val="66006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5" name="Group 34"/>
          <p:cNvGrpSpPr/>
          <p:nvPr/>
        </p:nvGrpSpPr>
        <p:grpSpPr>
          <a:xfrm>
            <a:off x="3308776" y="5224858"/>
            <a:ext cx="5301704" cy="201904"/>
            <a:chOff x="2870317" y="5344648"/>
            <a:chExt cx="4622892" cy="201904"/>
          </a:xfrm>
        </p:grpSpPr>
        <p:sp>
          <p:nvSpPr>
            <p:cNvPr id="24" name="Left Arrow 23"/>
            <p:cNvSpPr/>
            <p:nvPr/>
          </p:nvSpPr>
          <p:spPr>
            <a:xfrm>
              <a:off x="7228033" y="5351302"/>
              <a:ext cx="265176" cy="164592"/>
            </a:xfrm>
            <a:prstGeom prst="leftArrow">
              <a:avLst/>
            </a:prstGeom>
            <a:solidFill>
              <a:srgbClr val="8E008E"/>
            </a:solidFill>
            <a:ln>
              <a:solidFill>
                <a:srgbClr val="8E00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32"/>
            <p:cNvGrpSpPr/>
            <p:nvPr/>
          </p:nvGrpSpPr>
          <p:grpSpPr>
            <a:xfrm>
              <a:off x="2870317" y="5344648"/>
              <a:ext cx="4231162" cy="201904"/>
              <a:chOff x="2870317" y="5344648"/>
              <a:chExt cx="4231162" cy="201904"/>
            </a:xfrm>
          </p:grpSpPr>
          <p:cxnSp>
            <p:nvCxnSpPr>
              <p:cNvPr id="31" name="Straight Connector 30"/>
              <p:cNvCxnSpPr/>
              <p:nvPr/>
            </p:nvCxnSpPr>
            <p:spPr>
              <a:xfrm>
                <a:off x="2886092" y="5344648"/>
                <a:ext cx="4215387" cy="1588"/>
              </a:xfrm>
              <a:prstGeom prst="line">
                <a:avLst/>
              </a:prstGeom>
              <a:ln w="38100" cap="flat" cmpd="sng" algn="ctr">
                <a:solidFill>
                  <a:srgbClr val="66006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870317" y="5544964"/>
                <a:ext cx="4215384" cy="1588"/>
              </a:xfrm>
              <a:prstGeom prst="line">
                <a:avLst/>
              </a:prstGeom>
              <a:ln w="38100" cap="flat" cmpd="sng" algn="ctr">
                <a:solidFill>
                  <a:srgbClr val="66006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cxnSp>
        <p:nvCxnSpPr>
          <p:cNvPr id="36" name="Straight Connector 35"/>
          <p:cNvCxnSpPr/>
          <p:nvPr/>
        </p:nvCxnSpPr>
        <p:spPr>
          <a:xfrm>
            <a:off x="3326193" y="4673824"/>
            <a:ext cx="4845177" cy="1588"/>
          </a:xfrm>
          <a:prstGeom prst="line">
            <a:avLst/>
          </a:prstGeom>
          <a:ln w="38100" cap="flat" cmpd="sng" algn="ctr">
            <a:solidFill>
              <a:schemeClr val="accent3">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335905" y="4874140"/>
            <a:ext cx="4845177" cy="1588"/>
          </a:xfrm>
          <a:prstGeom prst="line">
            <a:avLst/>
          </a:prstGeom>
          <a:ln w="38100" cap="flat" cmpd="sng" algn="ctr">
            <a:solidFill>
              <a:schemeClr val="accent3">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4" name="Group 43"/>
          <p:cNvGrpSpPr/>
          <p:nvPr/>
        </p:nvGrpSpPr>
        <p:grpSpPr>
          <a:xfrm>
            <a:off x="1395065" y="4314454"/>
            <a:ext cx="1816601" cy="201904"/>
            <a:chOff x="1240056" y="4434244"/>
            <a:chExt cx="1614756" cy="201904"/>
          </a:xfrm>
        </p:grpSpPr>
        <p:sp>
          <p:nvSpPr>
            <p:cNvPr id="26" name="Left Arrow 25"/>
            <p:cNvSpPr/>
            <p:nvPr/>
          </p:nvSpPr>
          <p:spPr>
            <a:xfrm>
              <a:off x="2589636" y="4434244"/>
              <a:ext cx="265176" cy="164592"/>
            </a:xfrm>
            <a:prstGeom prst="leftArrow">
              <a:avLst/>
            </a:prstGeom>
            <a:solidFill>
              <a:srgbClr val="8E008E"/>
            </a:solidFill>
            <a:ln>
              <a:solidFill>
                <a:srgbClr val="8E00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41"/>
            <p:cNvGrpSpPr/>
            <p:nvPr/>
          </p:nvGrpSpPr>
          <p:grpSpPr>
            <a:xfrm>
              <a:off x="1240056" y="4434244"/>
              <a:ext cx="1307592" cy="201904"/>
              <a:chOff x="1311940" y="4434244"/>
              <a:chExt cx="1213191" cy="201904"/>
            </a:xfrm>
          </p:grpSpPr>
          <p:cxnSp>
            <p:nvCxnSpPr>
              <p:cNvPr id="38" name="Straight Connector 37"/>
              <p:cNvCxnSpPr/>
              <p:nvPr/>
            </p:nvCxnSpPr>
            <p:spPr>
              <a:xfrm>
                <a:off x="1327267" y="4434244"/>
                <a:ext cx="1197864" cy="1588"/>
              </a:xfrm>
              <a:prstGeom prst="line">
                <a:avLst/>
              </a:prstGeom>
              <a:ln w="38100" cap="flat" cmpd="sng" algn="ctr">
                <a:solidFill>
                  <a:srgbClr val="66006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311940" y="4634560"/>
                <a:ext cx="1197864" cy="1588"/>
              </a:xfrm>
              <a:prstGeom prst="line">
                <a:avLst/>
              </a:prstGeom>
              <a:ln w="38100" cap="flat" cmpd="sng" algn="ctr">
                <a:solidFill>
                  <a:srgbClr val="66006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grpSp>
        <p:nvGrpSpPr>
          <p:cNvPr id="18" name="Group 42"/>
          <p:cNvGrpSpPr/>
          <p:nvPr/>
        </p:nvGrpSpPr>
        <p:grpSpPr>
          <a:xfrm>
            <a:off x="1395068" y="4850182"/>
            <a:ext cx="1826313" cy="201904"/>
            <a:chOff x="1240057" y="4969972"/>
            <a:chExt cx="1623389" cy="201904"/>
          </a:xfrm>
        </p:grpSpPr>
        <p:sp>
          <p:nvSpPr>
            <p:cNvPr id="27" name="Left Arrow 26"/>
            <p:cNvSpPr/>
            <p:nvPr/>
          </p:nvSpPr>
          <p:spPr>
            <a:xfrm>
              <a:off x="2598270" y="4993930"/>
              <a:ext cx="265176" cy="164592"/>
            </a:xfrm>
            <a:prstGeom prst="leftArrow">
              <a:avLst/>
            </a:prstGeom>
            <a:solidFill>
              <a:srgbClr val="8E008E"/>
            </a:solidFill>
            <a:ln>
              <a:solidFill>
                <a:srgbClr val="8E00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1240057" y="4969972"/>
              <a:ext cx="1289304" cy="1588"/>
            </a:xfrm>
            <a:prstGeom prst="line">
              <a:avLst/>
            </a:prstGeom>
            <a:ln w="38100" cap="flat" cmpd="sng" algn="ctr">
              <a:solidFill>
                <a:srgbClr val="66006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248691" y="5170288"/>
              <a:ext cx="1289304" cy="1588"/>
            </a:xfrm>
            <a:prstGeom prst="line">
              <a:avLst/>
            </a:prstGeom>
            <a:ln w="38100" cap="flat" cmpd="sng" algn="ctr">
              <a:solidFill>
                <a:srgbClr val="66006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1602341" y="6378840"/>
            <a:ext cx="728084" cy="400110"/>
          </a:xfrm>
          <a:prstGeom prst="rect">
            <a:avLst/>
          </a:prstGeom>
          <a:noFill/>
        </p:spPr>
        <p:txBody>
          <a:bodyPr wrap="none" rtlCol="0">
            <a:spAutoFit/>
          </a:bodyPr>
          <a:lstStyle/>
          <a:p>
            <a:r>
              <a:rPr lang="en-US" sz="2000" b="1" dirty="0" smtClean="0">
                <a:latin typeface="Arial"/>
                <a:cs typeface="Arial"/>
              </a:rPr>
              <a:t>ECC</a:t>
            </a:r>
            <a:endParaRPr lang="en-US" sz="2000" b="1" dirty="0">
              <a:latin typeface="Arial"/>
              <a:cs typeface="Arial"/>
            </a:endParaRPr>
          </a:p>
        </p:txBody>
      </p:sp>
      <p:sp>
        <p:nvSpPr>
          <p:cNvPr id="46" name="TextBox 45"/>
          <p:cNvSpPr txBox="1"/>
          <p:nvPr/>
        </p:nvSpPr>
        <p:spPr>
          <a:xfrm>
            <a:off x="4685052" y="6363534"/>
            <a:ext cx="728084" cy="400110"/>
          </a:xfrm>
          <a:prstGeom prst="rect">
            <a:avLst/>
          </a:prstGeom>
          <a:noFill/>
        </p:spPr>
        <p:txBody>
          <a:bodyPr wrap="none" rtlCol="0">
            <a:spAutoFit/>
          </a:bodyPr>
          <a:lstStyle/>
          <a:p>
            <a:r>
              <a:rPr lang="en-US" sz="2000" b="1" dirty="0" smtClean="0">
                <a:latin typeface="Arial"/>
                <a:cs typeface="Arial"/>
              </a:rPr>
              <a:t>ECC</a:t>
            </a:r>
            <a:endParaRPr lang="en-US" sz="2000" b="1" dirty="0">
              <a:latin typeface="Arial"/>
              <a:cs typeface="Arial"/>
            </a:endParaRPr>
          </a:p>
        </p:txBody>
      </p:sp>
      <p:sp>
        <p:nvSpPr>
          <p:cNvPr id="47" name="TextBox 46"/>
          <p:cNvSpPr txBox="1"/>
          <p:nvPr/>
        </p:nvSpPr>
        <p:spPr>
          <a:xfrm>
            <a:off x="6959081" y="6348228"/>
            <a:ext cx="527709" cy="400110"/>
          </a:xfrm>
          <a:prstGeom prst="rect">
            <a:avLst/>
          </a:prstGeom>
          <a:noFill/>
        </p:spPr>
        <p:txBody>
          <a:bodyPr wrap="none" rtlCol="0">
            <a:spAutoFit/>
          </a:bodyPr>
          <a:lstStyle/>
          <a:p>
            <a:r>
              <a:rPr lang="en-US" sz="2000" b="1" dirty="0" smtClean="0">
                <a:latin typeface="Arial"/>
                <a:cs typeface="Arial"/>
              </a:rPr>
              <a:t>CF</a:t>
            </a:r>
            <a:endParaRPr lang="en-US" sz="2000"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28600"/>
            <a:ext cx="9258300" cy="1143000"/>
          </a:xfrm>
        </p:spPr>
        <p:txBody>
          <a:bodyPr>
            <a:noAutofit/>
          </a:bodyPr>
          <a:lstStyle/>
          <a:p>
            <a:pPr algn="ctr"/>
            <a:r>
              <a:rPr lang="en-US" sz="3200" b="1" dirty="0" smtClean="0">
                <a:solidFill>
                  <a:srgbClr val="1C3D9F"/>
                </a:solidFill>
                <a:latin typeface="Arial"/>
                <a:cs typeface="Arial"/>
              </a:rPr>
              <a:t>Biosynthetic </a:t>
            </a:r>
            <a:r>
              <a:rPr lang="en-US" sz="3200" b="1" dirty="0">
                <a:solidFill>
                  <a:srgbClr val="1C3D9F"/>
                </a:solidFill>
                <a:latin typeface="Arial"/>
                <a:cs typeface="Arial"/>
              </a:rPr>
              <a:t>G</a:t>
            </a:r>
            <a:r>
              <a:rPr lang="en-US" sz="3200" b="1" dirty="0" smtClean="0">
                <a:solidFill>
                  <a:srgbClr val="1C3D9F"/>
                </a:solidFill>
                <a:latin typeface="Arial"/>
                <a:cs typeface="Arial"/>
              </a:rPr>
              <a:t>enes </a:t>
            </a:r>
            <a:r>
              <a:rPr lang="en-US" altLang="zh-CN" sz="3200" b="1" dirty="0" smtClean="0">
                <a:solidFill>
                  <a:srgbClr val="1C3D9F"/>
                </a:solidFill>
                <a:latin typeface="Arial"/>
                <a:cs typeface="Arial"/>
              </a:rPr>
              <a:t>in Transmitted and</a:t>
            </a:r>
            <a:br>
              <a:rPr lang="en-US" altLang="zh-CN" sz="3200" b="1" dirty="0" smtClean="0">
                <a:solidFill>
                  <a:srgbClr val="1C3D9F"/>
                </a:solidFill>
                <a:latin typeface="Arial"/>
                <a:cs typeface="Arial"/>
              </a:rPr>
            </a:br>
            <a:r>
              <a:rPr lang="en-US" altLang="zh-CN" sz="3200" b="1" dirty="0" smtClean="0">
                <a:solidFill>
                  <a:srgbClr val="1C3D9F"/>
                </a:solidFill>
                <a:latin typeface="Arial"/>
                <a:cs typeface="Arial"/>
              </a:rPr>
              <a:t>N</a:t>
            </a:r>
            <a:r>
              <a:rPr lang="en-US" sz="3200" b="1" dirty="0" smtClean="0">
                <a:solidFill>
                  <a:srgbClr val="1C3D9F"/>
                </a:solidFill>
                <a:latin typeface="Arial"/>
                <a:cs typeface="Arial"/>
              </a:rPr>
              <a:t>on-</a:t>
            </a:r>
            <a:r>
              <a:rPr lang="en-US" sz="3200" b="1" dirty="0">
                <a:solidFill>
                  <a:srgbClr val="1C3D9F"/>
                </a:solidFill>
                <a:latin typeface="Arial"/>
                <a:cs typeface="Arial"/>
              </a:rPr>
              <a:t>transmitted</a:t>
            </a:r>
            <a:r>
              <a:rPr lang="en-US" sz="3200" b="1" dirty="0" smtClean="0">
                <a:solidFill>
                  <a:srgbClr val="1C3D9F"/>
                </a:solidFill>
                <a:latin typeface="Arial"/>
                <a:cs typeface="Arial"/>
              </a:rPr>
              <a:t> MS</a:t>
            </a:r>
            <a:endParaRPr lang="en-US" sz="3200" b="1" i="1" dirty="0">
              <a:solidFill>
                <a:srgbClr val="1C3D9F"/>
              </a:solidFill>
              <a:latin typeface="Arial"/>
              <a:cs typeface="Arial"/>
            </a:endParaRPr>
          </a:p>
        </p:txBody>
      </p:sp>
      <p:sp>
        <p:nvSpPr>
          <p:cNvPr id="5" name="TextBox 4"/>
          <p:cNvSpPr txBox="1"/>
          <p:nvPr/>
        </p:nvSpPr>
        <p:spPr>
          <a:xfrm>
            <a:off x="724370" y="5895255"/>
            <a:ext cx="9048284" cy="646331"/>
          </a:xfrm>
          <a:prstGeom prst="rect">
            <a:avLst/>
          </a:prstGeom>
          <a:noFill/>
        </p:spPr>
        <p:txBody>
          <a:bodyPr wrap="square" rtlCol="0">
            <a:spAutoFit/>
          </a:bodyPr>
          <a:lstStyle/>
          <a:p>
            <a:r>
              <a:rPr lang="en-US" sz="2000" b="1" dirty="0" smtClean="0">
                <a:latin typeface="Arial"/>
                <a:cs typeface="Arial"/>
              </a:rPr>
              <a:t>A10 </a:t>
            </a:r>
            <a:r>
              <a:rPr lang="en-US" sz="2000" b="1" dirty="0">
                <a:latin typeface="Arial"/>
                <a:cs typeface="Arial"/>
              </a:rPr>
              <a:t>gene</a:t>
            </a:r>
            <a:r>
              <a:rPr lang="en-US" sz="2000" b="1" dirty="0" smtClean="0">
                <a:latin typeface="Arial"/>
                <a:cs typeface="Arial"/>
              </a:rPr>
              <a:t> significantly </a:t>
            </a:r>
            <a:r>
              <a:rPr lang="en-US" sz="2000" b="1" dirty="0">
                <a:latin typeface="Arial"/>
                <a:cs typeface="Arial"/>
              </a:rPr>
              <a:t>related to non-</a:t>
            </a:r>
            <a:r>
              <a:rPr lang="en-US" sz="2000" b="1" dirty="0" smtClean="0">
                <a:latin typeface="Arial"/>
                <a:cs typeface="Arial"/>
              </a:rPr>
              <a:t>transmission (P</a:t>
            </a:r>
            <a:r>
              <a:rPr lang="en-US" sz="2000" b="1" dirty="0">
                <a:latin typeface="Arial"/>
                <a:cs typeface="Arial"/>
              </a:rPr>
              <a:t>=.02).  </a:t>
            </a:r>
          </a:p>
          <a:p>
            <a:endParaRPr lang="en-US" sz="1600" dirty="0">
              <a:latin typeface="Arial"/>
              <a:cs typeface="Arial"/>
            </a:endParaRPr>
          </a:p>
        </p:txBody>
      </p:sp>
      <p:sp>
        <p:nvSpPr>
          <p:cNvPr id="6" name="TextBox 5"/>
          <p:cNvSpPr txBox="1"/>
          <p:nvPr/>
        </p:nvSpPr>
        <p:spPr>
          <a:xfrm>
            <a:off x="9243182" y="2911283"/>
            <a:ext cx="304892" cy="46166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latin typeface="Arial"/>
                <a:cs typeface="Arial"/>
              </a:rPr>
              <a:t>*</a:t>
            </a:r>
            <a:endParaRPr lang="en-US" sz="2400" b="1" dirty="0">
              <a:latin typeface="Arial"/>
              <a:cs typeface="Arial"/>
            </a:endParaRPr>
          </a:p>
        </p:txBody>
      </p:sp>
      <p:graphicFrame>
        <p:nvGraphicFramePr>
          <p:cNvPr id="24" name="Chart 23"/>
          <p:cNvGraphicFramePr>
            <a:graphicFrameLocks/>
          </p:cNvGraphicFramePr>
          <p:nvPr>
            <p:extLst>
              <p:ext uri="{D42A27DB-BD31-4B8C-83A1-F6EECF244321}">
                <p14:modId xmlns:mc="http://schemas.openxmlformats.org/markup-compatibility/2006" xmlns:mv="urn:schemas-microsoft-com:mac:vml" xmlns:p14="http://schemas.microsoft.com/office/powerpoint/2010/main" xmlns="" val="3362980437"/>
              </p:ext>
            </p:extLst>
          </p:nvPr>
        </p:nvGraphicFramePr>
        <p:xfrm>
          <a:off x="419104" y="1371600"/>
          <a:ext cx="9571767"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mc="http://schemas.openxmlformats.org/markup-compatibility/2006" xmlns:mv="urn:schemas-microsoft-com:mac:vml" xmlns:p14="http://schemas.microsoft.com/office/powerpoint/2010/main" xmlns="" val="2343455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19100" y="76200"/>
            <a:ext cx="9525000" cy="914400"/>
          </a:xfrm>
        </p:spPr>
        <p:txBody>
          <a:bodyPr>
            <a:normAutofit/>
          </a:bodyPr>
          <a:lstStyle/>
          <a:p>
            <a:pPr eaLnBrk="1" hangingPunct="1">
              <a:defRPr/>
            </a:pPr>
            <a:r>
              <a:rPr lang="en-US" sz="3600" b="1" dirty="0" smtClean="0">
                <a:solidFill>
                  <a:srgbClr val="1C3D9F"/>
                </a:solidFill>
                <a:latin typeface="Arial"/>
                <a:ea typeface="ＭＳ Ｐゴシック" charset="-128"/>
                <a:cs typeface="Arial"/>
              </a:rPr>
              <a:t>Results</a:t>
            </a:r>
          </a:p>
        </p:txBody>
      </p:sp>
      <p:sp>
        <p:nvSpPr>
          <p:cNvPr id="228355" name="Rectangle 3"/>
          <p:cNvSpPr>
            <a:spLocks noGrp="1" noChangeArrowheads="1"/>
          </p:cNvSpPr>
          <p:nvPr>
            <p:ph sz="quarter" idx="1"/>
          </p:nvPr>
        </p:nvSpPr>
        <p:spPr>
          <a:xfrm>
            <a:off x="723903" y="1981200"/>
            <a:ext cx="8991600" cy="4114800"/>
          </a:xfrm>
        </p:spPr>
        <p:txBody>
          <a:bodyPr/>
          <a:lstStyle/>
          <a:p>
            <a:pPr eaLnBrk="1" hangingPunct="1">
              <a:spcAft>
                <a:spcPts val="1800"/>
              </a:spcAft>
              <a:defRPr/>
            </a:pPr>
            <a:r>
              <a:rPr lang="en-US" b="1" dirty="0" smtClean="0">
                <a:latin typeface="Arial" charset="0"/>
                <a:ea typeface="Arial" charset="0"/>
                <a:cs typeface="Arial" charset="0"/>
              </a:rPr>
              <a:t>Not all maternal MS genotypes were transmitted</a:t>
            </a:r>
          </a:p>
          <a:p>
            <a:pPr eaLnBrk="1" hangingPunct="1">
              <a:spcAft>
                <a:spcPts val="1800"/>
              </a:spcAft>
              <a:defRPr/>
            </a:pPr>
            <a:r>
              <a:rPr lang="en-US" b="1" dirty="0" smtClean="0">
                <a:latin typeface="Arial" charset="0"/>
                <a:ea typeface="Arial" charset="0"/>
                <a:cs typeface="Arial" charset="0"/>
              </a:rPr>
              <a:t>Mutacin production may related the transmission</a:t>
            </a:r>
          </a:p>
          <a:p>
            <a:pPr eaLnBrk="1" hangingPunct="1">
              <a:spcAft>
                <a:spcPts val="1800"/>
              </a:spcAft>
              <a:defRPr/>
            </a:pPr>
            <a:r>
              <a:rPr lang="en-US" b="1" dirty="0" smtClean="0">
                <a:latin typeface="Arial" charset="0"/>
                <a:ea typeface="Arial" charset="0"/>
                <a:cs typeface="Arial" charset="0"/>
              </a:rPr>
              <a:t>Further study needed to investigate the function of biosynthetic genes in MS transmission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203" y="285750"/>
            <a:ext cx="92583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642938" y="1571625"/>
            <a:ext cx="8968978"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3" y="0"/>
            <a:ext cx="9448800" cy="1143000"/>
          </a:xfrm>
        </p:spPr>
        <p:txBody>
          <a:bodyPr>
            <a:normAutofit fontScale="90000"/>
          </a:bodyPr>
          <a:lstStyle/>
          <a:p>
            <a:pPr algn="ctr">
              <a:defRPr/>
            </a:pPr>
            <a:r>
              <a:rPr lang="en-US" sz="3600" b="1" dirty="0" smtClean="0">
                <a:solidFill>
                  <a:srgbClr val="262626"/>
                </a:solidFill>
                <a:latin typeface="Arial"/>
                <a:cs typeface="Arial"/>
              </a:rPr>
              <a:t>Multi-generational colonization by mutans streptococci in early childhood caries </a:t>
            </a:r>
            <a:endParaRPr lang="en-US" sz="3600" b="1" dirty="0">
              <a:solidFill>
                <a:srgbClr val="262626"/>
              </a:solidFill>
              <a:latin typeface="Arial"/>
              <a:cs typeface="Arial"/>
            </a:endParaRPr>
          </a:p>
        </p:txBody>
      </p:sp>
      <p:sp>
        <p:nvSpPr>
          <p:cNvPr id="3" name="Content Placeholder 2"/>
          <p:cNvSpPr>
            <a:spLocks noGrp="1"/>
          </p:cNvSpPr>
          <p:nvPr>
            <p:ph sz="quarter" idx="1"/>
          </p:nvPr>
        </p:nvSpPr>
        <p:spPr>
          <a:xfrm>
            <a:off x="339471" y="1828800"/>
            <a:ext cx="9566910" cy="4572000"/>
          </a:xfrm>
        </p:spPr>
        <p:txBody>
          <a:bodyPr/>
          <a:lstStyle/>
          <a:p>
            <a:pPr algn="ctr">
              <a:spcAft>
                <a:spcPts val="2400"/>
              </a:spcAft>
              <a:buFontTx/>
              <a:buNone/>
              <a:defRPr/>
            </a:pPr>
            <a:r>
              <a:rPr lang="en-US" sz="2400" b="1" dirty="0" smtClean="0">
                <a:solidFill>
                  <a:srgbClr val="0B228E"/>
                </a:solidFill>
              </a:rPr>
              <a:t>J. </a:t>
            </a:r>
            <a:r>
              <a:rPr lang="en-US" sz="2400" b="1" dirty="0" err="1" smtClean="0">
                <a:solidFill>
                  <a:srgbClr val="0B228E"/>
                </a:solidFill>
              </a:rPr>
              <a:t>Rahman</a:t>
            </a:r>
            <a:r>
              <a:rPr lang="en-US" sz="2400" b="1" dirty="0" smtClean="0">
                <a:solidFill>
                  <a:srgbClr val="0B228E"/>
                </a:solidFill>
              </a:rPr>
              <a:t>, JDB Featherstone, L. Zhan, &amp; C.I. Hoover</a:t>
            </a:r>
            <a:endParaRPr lang="en-US" dirty="0" smtClean="0"/>
          </a:p>
          <a:p>
            <a:pPr marL="342900" indent="-342900">
              <a:spcAft>
                <a:spcPts val="1200"/>
              </a:spcAft>
              <a:buClr>
                <a:schemeClr val="tx2"/>
              </a:buClr>
              <a:buFontTx/>
              <a:buChar char="•"/>
            </a:pPr>
            <a:r>
              <a:rPr lang="en-US" sz="2400" b="1" dirty="0" smtClean="0">
                <a:latin typeface="Arial"/>
                <a:cs typeface="Arial"/>
              </a:rPr>
              <a:t>Determine the multi-generational transmission of MS in ECC families where grandmothers provide significant childcare (≥20 hours/week)</a:t>
            </a:r>
            <a:endParaRPr lang="en-US" sz="2400" b="1" dirty="0" smtClean="0">
              <a:latin typeface="Arial" charset="0"/>
              <a:ea typeface="Arial" charset="0"/>
              <a:cs typeface="Arial" charset="0"/>
            </a:endParaRPr>
          </a:p>
          <a:p>
            <a:pPr marL="342900" indent="-342900">
              <a:spcAft>
                <a:spcPts val="1200"/>
              </a:spcAft>
              <a:buClr>
                <a:schemeClr val="tx2"/>
              </a:buClr>
              <a:buFontTx/>
              <a:buChar char="•"/>
            </a:pPr>
            <a:r>
              <a:rPr lang="en-US" sz="2400" b="1" dirty="0" smtClean="0">
                <a:latin typeface="Arial" charset="0"/>
                <a:ea typeface="Arial" charset="0"/>
                <a:cs typeface="Arial" charset="0"/>
              </a:rPr>
              <a:t>10 grandmother-mother-child triads recruited</a:t>
            </a:r>
          </a:p>
          <a:p>
            <a:pPr marL="342900" indent="-342900">
              <a:spcAft>
                <a:spcPts val="1200"/>
              </a:spcAft>
              <a:buClr>
                <a:schemeClr val="tx2"/>
              </a:buClr>
              <a:buFontTx/>
              <a:buChar char="•"/>
            </a:pPr>
            <a:r>
              <a:rPr lang="en-US" sz="2400" b="1" dirty="0" smtClean="0">
                <a:latin typeface="Arial" charset="0"/>
                <a:ea typeface="Arial" charset="0"/>
                <a:cs typeface="Arial" charset="0"/>
              </a:rPr>
              <a:t>10 MS isolates collected from each subjects</a:t>
            </a:r>
          </a:p>
          <a:p>
            <a:pPr marL="342900" indent="-342900">
              <a:spcAft>
                <a:spcPts val="1200"/>
              </a:spcAft>
              <a:buClr>
                <a:schemeClr val="tx2"/>
              </a:buClr>
              <a:buFontTx/>
              <a:buChar char="•"/>
            </a:pPr>
            <a:r>
              <a:rPr lang="en-US" sz="2400" b="1" dirty="0" smtClean="0">
                <a:latin typeface="Arial" charset="0"/>
                <a:ea typeface="Arial" charset="0"/>
                <a:cs typeface="Arial" charset="0"/>
              </a:rPr>
              <a:t>MS transmission studied by AP-PCR to determine the extent of multi-generational transmission of MS</a:t>
            </a:r>
          </a:p>
          <a:p>
            <a:pPr>
              <a:defRPr/>
            </a:pPr>
            <a:endParaRPr lang="en-US" sz="2800" b="1" dirty="0" smtClean="0">
              <a:latin typeface="Arial"/>
              <a:cs typeface="Arial"/>
            </a:endParaRPr>
          </a:p>
          <a:p>
            <a:pPr>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0658" name="Object 2"/>
          <p:cNvGraphicFramePr>
            <a:graphicFrameLocks noChangeAspect="1"/>
          </p:cNvGraphicFramePr>
          <p:nvPr/>
        </p:nvGraphicFramePr>
        <p:xfrm>
          <a:off x="131767" y="457200"/>
          <a:ext cx="10040937" cy="5715000"/>
        </p:xfrm>
        <a:graphic>
          <a:graphicData uri="http://schemas.openxmlformats.org/presentationml/2006/ole">
            <p:oleObj spid="_x0000_s70658" name="Document" r:id="rId3" imgW="0" imgH="0" progId="Word.Document.8">
              <p:link updateAutomatic="1"/>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smtClean="0">
                <a:solidFill>
                  <a:srgbClr val="1C3D9F"/>
                </a:solidFill>
                <a:latin typeface="Arial"/>
                <a:cs typeface="Arial"/>
              </a:rPr>
              <a:t>Patterns and rates of MS transmission </a:t>
            </a:r>
            <a:endParaRPr lang="en-US" sz="3600" b="1" dirty="0">
              <a:solidFill>
                <a:srgbClr val="1C3D9F"/>
              </a:solidFill>
              <a:latin typeface="Arial"/>
              <a:cs typeface="Arial"/>
            </a:endParaRPr>
          </a:p>
        </p:txBody>
      </p:sp>
      <p:graphicFrame>
        <p:nvGraphicFramePr>
          <p:cNvPr id="10" name="Content Placeholder 9"/>
          <p:cNvGraphicFramePr>
            <a:graphicFrameLocks noGrp="1"/>
          </p:cNvGraphicFramePr>
          <p:nvPr>
            <p:ph sz="quarter" idx="1"/>
          </p:nvPr>
        </p:nvGraphicFramePr>
        <p:xfrm>
          <a:off x="339728" y="1527179"/>
          <a:ext cx="9566277" cy="4130040"/>
        </p:xfrm>
        <a:graphic>
          <a:graphicData uri="http://schemas.openxmlformats.org/drawingml/2006/table">
            <a:tbl>
              <a:tblPr firstRow="1" bandRow="1">
                <a:tableStyleId>{B301B821-A1FF-4177-AEE7-76D212191A09}</a:tableStyleId>
              </a:tblPr>
              <a:tblGrid>
                <a:gridCol w="3188759"/>
                <a:gridCol w="3188759"/>
                <a:gridCol w="3188759"/>
              </a:tblGrid>
              <a:tr h="819150">
                <a:tc>
                  <a:txBody>
                    <a:bodyPr/>
                    <a:lstStyle/>
                    <a:p>
                      <a:pPr marL="0" marR="0" algn="ctr">
                        <a:spcBef>
                          <a:spcPts val="0"/>
                        </a:spcBef>
                        <a:spcAft>
                          <a:spcPts val="0"/>
                        </a:spcAft>
                      </a:pPr>
                      <a:r>
                        <a:rPr lang="en-US" sz="2800" b="1" dirty="0">
                          <a:effectLst>
                            <a:outerShdw blurRad="38100" dist="38100" dir="2700000" algn="tl">
                              <a:srgbClr val="000000">
                                <a:alpha val="43137"/>
                              </a:srgbClr>
                            </a:outerShdw>
                          </a:effectLst>
                          <a:latin typeface="Arial"/>
                          <a:cs typeface="Arial"/>
                        </a:rPr>
                        <a:t>Transmission Pattern</a:t>
                      </a:r>
                      <a:endParaRPr lang="en-US" sz="2800" b="1" dirty="0">
                        <a:solidFill>
                          <a:schemeClr val="bg2">
                            <a:lumMod val="95000"/>
                            <a:lumOff val="5000"/>
                          </a:schemeClr>
                        </a:solidFill>
                        <a:effectLst>
                          <a:outerShdw blurRad="38100" dist="38100" dir="2700000" algn="tl">
                            <a:srgbClr val="000000">
                              <a:alpha val="43137"/>
                            </a:srgbClr>
                          </a:outerShdw>
                        </a:effectLst>
                        <a:latin typeface="Arial"/>
                        <a:ea typeface="Times New Roman"/>
                        <a:cs typeface="Arial"/>
                      </a:endParaRPr>
                    </a:p>
                  </a:txBody>
                  <a:tcPr marL="75029" marR="75029" marT="0" marB="0"/>
                </a:tc>
                <a:tc>
                  <a:txBody>
                    <a:bodyPr/>
                    <a:lstStyle/>
                    <a:p>
                      <a:pPr marL="0" marR="0" algn="ctr">
                        <a:spcBef>
                          <a:spcPts val="0"/>
                        </a:spcBef>
                        <a:spcAft>
                          <a:spcPts val="0"/>
                        </a:spcAft>
                      </a:pPr>
                      <a:r>
                        <a:rPr lang="en-US" sz="2800" b="1" dirty="0">
                          <a:effectLst>
                            <a:outerShdw blurRad="38100" dist="38100" dir="2700000" algn="tl">
                              <a:srgbClr val="000000">
                                <a:alpha val="43137"/>
                              </a:srgbClr>
                            </a:outerShdw>
                          </a:effectLst>
                          <a:latin typeface="Arial"/>
                          <a:cs typeface="Arial"/>
                        </a:rPr>
                        <a:t>#/total groups</a:t>
                      </a:r>
                      <a:endParaRPr lang="en-US" sz="2800" b="1" dirty="0">
                        <a:solidFill>
                          <a:schemeClr val="bg2">
                            <a:lumMod val="95000"/>
                            <a:lumOff val="5000"/>
                          </a:schemeClr>
                        </a:solidFill>
                        <a:effectLst>
                          <a:outerShdw blurRad="38100" dist="38100" dir="2700000" algn="tl">
                            <a:srgbClr val="000000">
                              <a:alpha val="43137"/>
                            </a:srgbClr>
                          </a:outerShdw>
                        </a:effectLst>
                        <a:latin typeface="Arial"/>
                        <a:ea typeface="Times New Roman"/>
                        <a:cs typeface="Arial"/>
                      </a:endParaRPr>
                    </a:p>
                  </a:txBody>
                  <a:tcPr marL="75029" marR="75029" marT="0" marB="0"/>
                </a:tc>
                <a:tc>
                  <a:txBody>
                    <a:bodyPr/>
                    <a:lstStyle/>
                    <a:p>
                      <a:pPr marL="0" marR="0" algn="ctr">
                        <a:spcBef>
                          <a:spcPts val="0"/>
                        </a:spcBef>
                        <a:spcAft>
                          <a:spcPts val="0"/>
                        </a:spcAft>
                      </a:pPr>
                      <a:r>
                        <a:rPr lang="en-US" sz="2800" b="1" dirty="0">
                          <a:effectLst>
                            <a:outerShdw blurRad="38100" dist="38100" dir="2700000" algn="tl">
                              <a:srgbClr val="000000">
                                <a:alpha val="43137"/>
                              </a:srgbClr>
                            </a:outerShdw>
                          </a:effectLst>
                          <a:latin typeface="Arial"/>
                          <a:cs typeface="Arial"/>
                        </a:rPr>
                        <a:t>%</a:t>
                      </a:r>
                      <a:endParaRPr lang="en-US" sz="2800" b="1" dirty="0">
                        <a:solidFill>
                          <a:schemeClr val="bg2">
                            <a:lumMod val="95000"/>
                            <a:lumOff val="5000"/>
                          </a:schemeClr>
                        </a:solidFill>
                        <a:effectLst>
                          <a:outerShdw blurRad="38100" dist="38100" dir="2700000" algn="tl">
                            <a:srgbClr val="000000">
                              <a:alpha val="43137"/>
                            </a:srgbClr>
                          </a:outerShdw>
                        </a:effectLst>
                        <a:latin typeface="Arial"/>
                        <a:ea typeface="Times New Roman"/>
                        <a:cs typeface="Arial"/>
                      </a:endParaRPr>
                    </a:p>
                  </a:txBody>
                  <a:tcPr marL="75029" marR="75029" marT="0" marB="0"/>
                </a:tc>
              </a:tr>
              <a:tr h="819150">
                <a:tc>
                  <a:txBody>
                    <a:bodyPr/>
                    <a:lstStyle/>
                    <a:p>
                      <a:pPr marL="0" marR="0" algn="ctr">
                        <a:spcBef>
                          <a:spcPts val="0"/>
                        </a:spcBef>
                        <a:spcAft>
                          <a:spcPts val="0"/>
                        </a:spcAft>
                      </a:pPr>
                      <a:r>
                        <a:rPr lang="en-US" sz="2800" b="1" dirty="0">
                          <a:effectLst>
                            <a:outerShdw blurRad="38100" dist="38100" dir="2700000" algn="tl">
                              <a:srgbClr val="000000">
                                <a:alpha val="43137"/>
                              </a:srgbClr>
                            </a:outerShdw>
                          </a:effectLst>
                          <a:latin typeface="Arial"/>
                          <a:cs typeface="Arial"/>
                        </a:rPr>
                        <a:t>G-M-C</a:t>
                      </a:r>
                      <a:endParaRPr lang="en-US" sz="2800" b="1" dirty="0">
                        <a:solidFill>
                          <a:schemeClr val="accent3">
                            <a:lumMod val="25000"/>
                          </a:schemeClr>
                        </a:solidFill>
                        <a:effectLst>
                          <a:outerShdw blurRad="38100" dist="38100" dir="2700000" algn="tl">
                            <a:srgbClr val="000000">
                              <a:alpha val="43137"/>
                            </a:srgbClr>
                          </a:outerShdw>
                        </a:effectLst>
                        <a:latin typeface="Arial"/>
                        <a:ea typeface="Times New Roman"/>
                        <a:cs typeface="Arial"/>
                      </a:endParaRPr>
                    </a:p>
                  </a:txBody>
                  <a:tcPr marL="75029" marR="75029" marT="0" marB="0"/>
                </a:tc>
                <a:tc>
                  <a:txBody>
                    <a:bodyPr/>
                    <a:lstStyle/>
                    <a:p>
                      <a:pPr marL="0" marR="0" algn="ctr">
                        <a:spcBef>
                          <a:spcPts val="0"/>
                        </a:spcBef>
                        <a:spcAft>
                          <a:spcPts val="0"/>
                        </a:spcAft>
                      </a:pPr>
                      <a:r>
                        <a:rPr lang="en-US" sz="2800" b="1" dirty="0">
                          <a:effectLst>
                            <a:outerShdw blurRad="38100" dist="38100" dir="2700000" algn="tl">
                              <a:srgbClr val="000000">
                                <a:alpha val="43137"/>
                              </a:srgbClr>
                            </a:outerShdw>
                          </a:effectLst>
                          <a:latin typeface="Arial"/>
                          <a:cs typeface="Arial"/>
                        </a:rPr>
                        <a:t>1/9</a:t>
                      </a:r>
                      <a:endParaRPr lang="en-US" sz="2800" b="1" dirty="0">
                        <a:solidFill>
                          <a:schemeClr val="accent3">
                            <a:lumMod val="25000"/>
                          </a:schemeClr>
                        </a:solidFill>
                        <a:effectLst>
                          <a:outerShdw blurRad="38100" dist="38100" dir="2700000" algn="tl">
                            <a:srgbClr val="000000">
                              <a:alpha val="43137"/>
                            </a:srgbClr>
                          </a:outerShdw>
                        </a:effectLst>
                        <a:latin typeface="Arial"/>
                        <a:ea typeface="Times New Roman"/>
                        <a:cs typeface="Arial"/>
                      </a:endParaRPr>
                    </a:p>
                  </a:txBody>
                  <a:tcPr marL="75029" marR="75029" marT="0" marB="0"/>
                </a:tc>
                <a:tc>
                  <a:txBody>
                    <a:bodyPr/>
                    <a:lstStyle/>
                    <a:p>
                      <a:pPr marL="0" marR="0" algn="ctr">
                        <a:spcBef>
                          <a:spcPts val="0"/>
                        </a:spcBef>
                        <a:spcAft>
                          <a:spcPts val="0"/>
                        </a:spcAft>
                      </a:pPr>
                      <a:r>
                        <a:rPr lang="en-US" sz="2800" b="1">
                          <a:effectLst>
                            <a:outerShdw blurRad="38100" dist="38100" dir="2700000" algn="tl">
                              <a:srgbClr val="000000">
                                <a:alpha val="43137"/>
                              </a:srgbClr>
                            </a:outerShdw>
                          </a:effectLst>
                          <a:latin typeface="Arial"/>
                          <a:cs typeface="Arial"/>
                        </a:rPr>
                        <a:t>11%</a:t>
                      </a:r>
                      <a:endParaRPr lang="en-US" sz="2800" b="1">
                        <a:solidFill>
                          <a:schemeClr val="accent3">
                            <a:lumMod val="25000"/>
                          </a:schemeClr>
                        </a:solidFill>
                        <a:effectLst>
                          <a:outerShdw blurRad="38100" dist="38100" dir="2700000" algn="tl">
                            <a:srgbClr val="000000">
                              <a:alpha val="43137"/>
                            </a:srgbClr>
                          </a:outerShdw>
                        </a:effectLst>
                        <a:latin typeface="Arial"/>
                        <a:ea typeface="Times New Roman"/>
                        <a:cs typeface="Arial"/>
                      </a:endParaRPr>
                    </a:p>
                  </a:txBody>
                  <a:tcPr marL="75029" marR="75029" marT="0" marB="0"/>
                </a:tc>
              </a:tr>
              <a:tr h="819150">
                <a:tc>
                  <a:txBody>
                    <a:bodyPr/>
                    <a:lstStyle/>
                    <a:p>
                      <a:pPr marL="0" marR="0" algn="ctr">
                        <a:spcBef>
                          <a:spcPts val="0"/>
                        </a:spcBef>
                        <a:spcAft>
                          <a:spcPts val="0"/>
                        </a:spcAft>
                      </a:pPr>
                      <a:r>
                        <a:rPr lang="en-US" sz="2800" b="1">
                          <a:effectLst>
                            <a:outerShdw blurRad="38100" dist="38100" dir="2700000" algn="tl">
                              <a:srgbClr val="000000">
                                <a:alpha val="43137"/>
                              </a:srgbClr>
                            </a:outerShdw>
                          </a:effectLst>
                          <a:latin typeface="Arial"/>
                          <a:cs typeface="Arial"/>
                        </a:rPr>
                        <a:t>G-M</a:t>
                      </a:r>
                      <a:endParaRPr lang="en-US" sz="2800" b="1">
                        <a:solidFill>
                          <a:schemeClr val="accent3">
                            <a:lumMod val="25000"/>
                          </a:schemeClr>
                        </a:solidFill>
                        <a:effectLst>
                          <a:outerShdw blurRad="38100" dist="38100" dir="2700000" algn="tl">
                            <a:srgbClr val="000000">
                              <a:alpha val="43137"/>
                            </a:srgbClr>
                          </a:outerShdw>
                        </a:effectLst>
                        <a:latin typeface="Arial"/>
                        <a:ea typeface="Times New Roman"/>
                        <a:cs typeface="Arial"/>
                      </a:endParaRPr>
                    </a:p>
                  </a:txBody>
                  <a:tcPr marL="75029" marR="75029" marT="0" marB="0"/>
                </a:tc>
                <a:tc>
                  <a:txBody>
                    <a:bodyPr/>
                    <a:lstStyle/>
                    <a:p>
                      <a:pPr marL="0" marR="0" algn="ctr">
                        <a:spcBef>
                          <a:spcPts val="0"/>
                        </a:spcBef>
                        <a:spcAft>
                          <a:spcPts val="0"/>
                        </a:spcAft>
                      </a:pPr>
                      <a:r>
                        <a:rPr lang="en-US" sz="2800" b="1" dirty="0">
                          <a:effectLst>
                            <a:outerShdw blurRad="38100" dist="38100" dir="2700000" algn="tl">
                              <a:srgbClr val="000000">
                                <a:alpha val="43137"/>
                              </a:srgbClr>
                            </a:outerShdw>
                          </a:effectLst>
                          <a:latin typeface="Arial"/>
                          <a:cs typeface="Arial"/>
                        </a:rPr>
                        <a:t>1/9</a:t>
                      </a:r>
                      <a:endParaRPr lang="en-US" sz="2800" b="1" dirty="0">
                        <a:solidFill>
                          <a:schemeClr val="accent3">
                            <a:lumMod val="25000"/>
                          </a:schemeClr>
                        </a:solidFill>
                        <a:effectLst>
                          <a:outerShdw blurRad="38100" dist="38100" dir="2700000" algn="tl">
                            <a:srgbClr val="000000">
                              <a:alpha val="43137"/>
                            </a:srgbClr>
                          </a:outerShdw>
                        </a:effectLst>
                        <a:latin typeface="Arial"/>
                        <a:ea typeface="Times New Roman"/>
                        <a:cs typeface="Arial"/>
                      </a:endParaRPr>
                    </a:p>
                  </a:txBody>
                  <a:tcPr marL="75029" marR="75029" marT="0" marB="0"/>
                </a:tc>
                <a:tc>
                  <a:txBody>
                    <a:bodyPr/>
                    <a:lstStyle/>
                    <a:p>
                      <a:pPr marL="0" marR="0" algn="ctr">
                        <a:spcBef>
                          <a:spcPts val="0"/>
                        </a:spcBef>
                        <a:spcAft>
                          <a:spcPts val="0"/>
                        </a:spcAft>
                      </a:pPr>
                      <a:r>
                        <a:rPr lang="en-US" sz="2800" b="1" dirty="0">
                          <a:effectLst>
                            <a:outerShdw blurRad="38100" dist="38100" dir="2700000" algn="tl">
                              <a:srgbClr val="000000">
                                <a:alpha val="43137"/>
                              </a:srgbClr>
                            </a:outerShdw>
                          </a:effectLst>
                          <a:latin typeface="Arial"/>
                          <a:cs typeface="Arial"/>
                        </a:rPr>
                        <a:t>11%</a:t>
                      </a:r>
                      <a:endParaRPr lang="en-US" sz="2800" b="1" dirty="0">
                        <a:solidFill>
                          <a:schemeClr val="accent3">
                            <a:lumMod val="25000"/>
                          </a:schemeClr>
                        </a:solidFill>
                        <a:effectLst>
                          <a:outerShdw blurRad="38100" dist="38100" dir="2700000" algn="tl">
                            <a:srgbClr val="000000">
                              <a:alpha val="43137"/>
                            </a:srgbClr>
                          </a:outerShdw>
                        </a:effectLst>
                        <a:latin typeface="Arial"/>
                        <a:ea typeface="Times New Roman"/>
                        <a:cs typeface="Arial"/>
                      </a:endParaRPr>
                    </a:p>
                  </a:txBody>
                  <a:tcPr marL="75029" marR="75029" marT="0" marB="0"/>
                </a:tc>
              </a:tr>
              <a:tr h="819150">
                <a:tc>
                  <a:txBody>
                    <a:bodyPr/>
                    <a:lstStyle/>
                    <a:p>
                      <a:pPr marL="0" marR="0" algn="ctr">
                        <a:spcBef>
                          <a:spcPts val="0"/>
                        </a:spcBef>
                        <a:spcAft>
                          <a:spcPts val="0"/>
                        </a:spcAft>
                      </a:pPr>
                      <a:r>
                        <a:rPr lang="en-US" sz="2800" b="1">
                          <a:effectLst>
                            <a:outerShdw blurRad="38100" dist="38100" dir="2700000" algn="tl">
                              <a:srgbClr val="000000">
                                <a:alpha val="43137"/>
                              </a:srgbClr>
                            </a:outerShdw>
                          </a:effectLst>
                          <a:latin typeface="Arial"/>
                          <a:cs typeface="Arial"/>
                        </a:rPr>
                        <a:t>M-C</a:t>
                      </a:r>
                      <a:endParaRPr lang="en-US" sz="2800" b="1">
                        <a:solidFill>
                          <a:schemeClr val="accent3">
                            <a:lumMod val="25000"/>
                          </a:schemeClr>
                        </a:solidFill>
                        <a:effectLst>
                          <a:outerShdw blurRad="38100" dist="38100" dir="2700000" algn="tl">
                            <a:srgbClr val="000000">
                              <a:alpha val="43137"/>
                            </a:srgbClr>
                          </a:outerShdw>
                        </a:effectLst>
                        <a:latin typeface="Arial"/>
                        <a:ea typeface="Times New Roman"/>
                        <a:cs typeface="Arial"/>
                      </a:endParaRPr>
                    </a:p>
                  </a:txBody>
                  <a:tcPr marL="75029" marR="75029" marT="0" marB="0"/>
                </a:tc>
                <a:tc>
                  <a:txBody>
                    <a:bodyPr/>
                    <a:lstStyle/>
                    <a:p>
                      <a:pPr marL="0" marR="0" algn="ctr">
                        <a:spcBef>
                          <a:spcPts val="0"/>
                        </a:spcBef>
                        <a:spcAft>
                          <a:spcPts val="0"/>
                        </a:spcAft>
                      </a:pPr>
                      <a:r>
                        <a:rPr lang="en-US" sz="2800" b="1">
                          <a:effectLst>
                            <a:outerShdw blurRad="38100" dist="38100" dir="2700000" algn="tl">
                              <a:srgbClr val="000000">
                                <a:alpha val="43137"/>
                              </a:srgbClr>
                            </a:outerShdw>
                          </a:effectLst>
                          <a:latin typeface="Arial"/>
                          <a:cs typeface="Arial"/>
                        </a:rPr>
                        <a:t>3/10</a:t>
                      </a:r>
                      <a:endParaRPr lang="en-US" sz="2800" b="1">
                        <a:solidFill>
                          <a:schemeClr val="accent3">
                            <a:lumMod val="25000"/>
                          </a:schemeClr>
                        </a:solidFill>
                        <a:effectLst>
                          <a:outerShdw blurRad="38100" dist="38100" dir="2700000" algn="tl">
                            <a:srgbClr val="000000">
                              <a:alpha val="43137"/>
                            </a:srgbClr>
                          </a:outerShdw>
                        </a:effectLst>
                        <a:latin typeface="Arial"/>
                        <a:ea typeface="Times New Roman"/>
                        <a:cs typeface="Arial"/>
                      </a:endParaRPr>
                    </a:p>
                  </a:txBody>
                  <a:tcPr marL="75029" marR="75029" marT="0" marB="0"/>
                </a:tc>
                <a:tc>
                  <a:txBody>
                    <a:bodyPr/>
                    <a:lstStyle/>
                    <a:p>
                      <a:pPr marL="0" marR="0" algn="ctr">
                        <a:spcBef>
                          <a:spcPts val="0"/>
                        </a:spcBef>
                        <a:spcAft>
                          <a:spcPts val="0"/>
                        </a:spcAft>
                      </a:pPr>
                      <a:r>
                        <a:rPr lang="en-US" sz="2800" b="1" dirty="0">
                          <a:effectLst>
                            <a:outerShdw blurRad="38100" dist="38100" dir="2700000" algn="tl">
                              <a:srgbClr val="000000">
                                <a:alpha val="43137"/>
                              </a:srgbClr>
                            </a:outerShdw>
                          </a:effectLst>
                          <a:latin typeface="Arial"/>
                          <a:cs typeface="Arial"/>
                        </a:rPr>
                        <a:t>30%</a:t>
                      </a:r>
                      <a:endParaRPr lang="en-US" sz="2800" b="1" dirty="0">
                        <a:solidFill>
                          <a:schemeClr val="accent3">
                            <a:lumMod val="25000"/>
                          </a:schemeClr>
                        </a:solidFill>
                        <a:effectLst>
                          <a:outerShdw blurRad="38100" dist="38100" dir="2700000" algn="tl">
                            <a:srgbClr val="000000">
                              <a:alpha val="43137"/>
                            </a:srgbClr>
                          </a:outerShdw>
                        </a:effectLst>
                        <a:latin typeface="Arial"/>
                        <a:ea typeface="Times New Roman"/>
                        <a:cs typeface="Arial"/>
                      </a:endParaRPr>
                    </a:p>
                  </a:txBody>
                  <a:tcPr marL="75029" marR="75029" marT="0" marB="0"/>
                </a:tc>
              </a:tr>
              <a:tr h="819150">
                <a:tc>
                  <a:txBody>
                    <a:bodyPr/>
                    <a:lstStyle/>
                    <a:p>
                      <a:pPr marL="0" marR="0" algn="ctr">
                        <a:spcBef>
                          <a:spcPts val="0"/>
                        </a:spcBef>
                        <a:spcAft>
                          <a:spcPts val="0"/>
                        </a:spcAft>
                      </a:pPr>
                      <a:r>
                        <a:rPr lang="en-US" sz="2800" b="1">
                          <a:effectLst>
                            <a:outerShdw blurRad="38100" dist="38100" dir="2700000" algn="tl">
                              <a:srgbClr val="000000">
                                <a:alpha val="43137"/>
                              </a:srgbClr>
                            </a:outerShdw>
                          </a:effectLst>
                          <a:latin typeface="Arial"/>
                          <a:cs typeface="Arial"/>
                        </a:rPr>
                        <a:t>G-C</a:t>
                      </a:r>
                      <a:endParaRPr lang="en-US" sz="2800" b="1">
                        <a:solidFill>
                          <a:schemeClr val="accent3">
                            <a:lumMod val="25000"/>
                          </a:schemeClr>
                        </a:solidFill>
                        <a:effectLst>
                          <a:outerShdw blurRad="38100" dist="38100" dir="2700000" algn="tl">
                            <a:srgbClr val="000000">
                              <a:alpha val="43137"/>
                            </a:srgbClr>
                          </a:outerShdw>
                        </a:effectLst>
                        <a:latin typeface="Arial"/>
                        <a:ea typeface="Times New Roman"/>
                        <a:cs typeface="Arial"/>
                      </a:endParaRPr>
                    </a:p>
                  </a:txBody>
                  <a:tcPr marL="75029" marR="75029" marT="0" marB="0"/>
                </a:tc>
                <a:tc>
                  <a:txBody>
                    <a:bodyPr/>
                    <a:lstStyle/>
                    <a:p>
                      <a:pPr marL="0" marR="0" algn="ctr">
                        <a:spcBef>
                          <a:spcPts val="0"/>
                        </a:spcBef>
                        <a:spcAft>
                          <a:spcPts val="0"/>
                        </a:spcAft>
                      </a:pPr>
                      <a:r>
                        <a:rPr lang="en-US" sz="2800" b="1">
                          <a:effectLst>
                            <a:outerShdw blurRad="38100" dist="38100" dir="2700000" algn="tl">
                              <a:srgbClr val="000000">
                                <a:alpha val="43137"/>
                              </a:srgbClr>
                            </a:outerShdw>
                          </a:effectLst>
                          <a:latin typeface="Arial"/>
                          <a:cs typeface="Arial"/>
                        </a:rPr>
                        <a:t>4/9</a:t>
                      </a:r>
                      <a:endParaRPr lang="en-US" sz="2800" b="1">
                        <a:solidFill>
                          <a:schemeClr val="accent3">
                            <a:lumMod val="25000"/>
                          </a:schemeClr>
                        </a:solidFill>
                        <a:effectLst>
                          <a:outerShdw blurRad="38100" dist="38100" dir="2700000" algn="tl">
                            <a:srgbClr val="000000">
                              <a:alpha val="43137"/>
                            </a:srgbClr>
                          </a:outerShdw>
                        </a:effectLst>
                        <a:latin typeface="Arial"/>
                        <a:ea typeface="Times New Roman"/>
                        <a:cs typeface="Arial"/>
                      </a:endParaRPr>
                    </a:p>
                  </a:txBody>
                  <a:tcPr marL="75029" marR="75029" marT="0" marB="0"/>
                </a:tc>
                <a:tc>
                  <a:txBody>
                    <a:bodyPr/>
                    <a:lstStyle/>
                    <a:p>
                      <a:pPr marL="0" marR="0" algn="ctr">
                        <a:spcBef>
                          <a:spcPts val="0"/>
                        </a:spcBef>
                        <a:spcAft>
                          <a:spcPts val="0"/>
                        </a:spcAft>
                      </a:pPr>
                      <a:r>
                        <a:rPr lang="en-US" sz="2800" b="1" dirty="0">
                          <a:effectLst>
                            <a:outerShdw blurRad="38100" dist="38100" dir="2700000" algn="tl">
                              <a:srgbClr val="000000">
                                <a:alpha val="43137"/>
                              </a:srgbClr>
                            </a:outerShdw>
                          </a:effectLst>
                          <a:latin typeface="Arial"/>
                          <a:cs typeface="Arial"/>
                        </a:rPr>
                        <a:t>44%</a:t>
                      </a:r>
                      <a:endParaRPr lang="en-US" sz="2800" b="1" dirty="0">
                        <a:solidFill>
                          <a:schemeClr val="accent3">
                            <a:lumMod val="25000"/>
                          </a:schemeClr>
                        </a:solidFill>
                        <a:effectLst>
                          <a:outerShdw blurRad="38100" dist="38100" dir="2700000" algn="tl">
                            <a:srgbClr val="000000">
                              <a:alpha val="43137"/>
                            </a:srgbClr>
                          </a:outerShdw>
                        </a:effectLst>
                        <a:latin typeface="Arial"/>
                        <a:ea typeface="Times New Roman"/>
                        <a:cs typeface="Arial"/>
                      </a:endParaRPr>
                    </a:p>
                  </a:txBody>
                  <a:tcPr marL="75029" marR="75029" marT="0" marB="0"/>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1C3D9F"/>
                </a:solidFill>
                <a:latin typeface="Arial"/>
                <a:cs typeface="Arial"/>
              </a:rPr>
              <a:t>Conclusion</a:t>
            </a:r>
            <a:endParaRPr lang="en-US" b="1" dirty="0">
              <a:solidFill>
                <a:srgbClr val="1C3D9F"/>
              </a:solidFill>
              <a:latin typeface="Arial"/>
              <a:cs typeface="Arial"/>
            </a:endParaRPr>
          </a:p>
        </p:txBody>
      </p:sp>
      <p:sp>
        <p:nvSpPr>
          <p:cNvPr id="3" name="Content Placeholder 2"/>
          <p:cNvSpPr>
            <a:spLocks noGrp="1"/>
          </p:cNvSpPr>
          <p:nvPr>
            <p:ph sz="quarter" idx="1"/>
          </p:nvPr>
        </p:nvSpPr>
        <p:spPr>
          <a:xfrm>
            <a:off x="514350" y="1951045"/>
            <a:ext cx="9258300" cy="4525963"/>
          </a:xfrm>
        </p:spPr>
        <p:txBody>
          <a:bodyPr>
            <a:normAutofit/>
          </a:bodyPr>
          <a:lstStyle/>
          <a:p>
            <a:pPr>
              <a:spcAft>
                <a:spcPts val="1800"/>
              </a:spcAft>
              <a:defRPr/>
            </a:pPr>
            <a:r>
              <a:rPr lang="en-US" sz="3200" b="1" dirty="0" smtClean="0">
                <a:latin typeface="Arial"/>
                <a:cs typeface="Arial"/>
              </a:rPr>
              <a:t>Demonstrated multigenerational transmission mode of MS in ECC families</a:t>
            </a:r>
          </a:p>
          <a:p>
            <a:pPr>
              <a:spcAft>
                <a:spcPts val="1800"/>
              </a:spcAft>
              <a:defRPr/>
            </a:pPr>
            <a:r>
              <a:rPr lang="en-US" sz="3200" b="1" dirty="0" smtClean="0">
                <a:latin typeface="Arial"/>
                <a:cs typeface="Arial"/>
              </a:rPr>
              <a:t>Support more broadly based family-oriented strategies are needed to reduce MS transmission and the incidence of ECC.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28600"/>
            <a:ext cx="10020300" cy="1371600"/>
          </a:xfrm>
        </p:spPr>
        <p:txBody>
          <a:bodyPr>
            <a:normAutofit/>
          </a:bodyPr>
          <a:lstStyle/>
          <a:p>
            <a:pPr algn="ctr">
              <a:defRPr/>
            </a:pPr>
            <a:r>
              <a:rPr lang="en-US" sz="3000" b="1" dirty="0" smtClean="0">
                <a:solidFill>
                  <a:srgbClr val="262626"/>
                </a:solidFill>
                <a:latin typeface="Arial" charset="0"/>
                <a:ea typeface="Arial" charset="0"/>
                <a:cs typeface="Arial" charset="0"/>
              </a:rPr>
              <a:t>Genotypic Diversity and Horizontal Transmission of Mutans Streptococci in Children Aged 5-6 Years.</a:t>
            </a:r>
          </a:p>
        </p:txBody>
      </p:sp>
      <p:sp>
        <p:nvSpPr>
          <p:cNvPr id="3" name="Content Placeholder 2"/>
          <p:cNvSpPr>
            <a:spLocks noGrp="1"/>
          </p:cNvSpPr>
          <p:nvPr>
            <p:ph sz="quarter" idx="1"/>
          </p:nvPr>
        </p:nvSpPr>
        <p:spPr>
          <a:xfrm>
            <a:off x="495305" y="2438400"/>
            <a:ext cx="9096375" cy="4114800"/>
          </a:xfrm>
        </p:spPr>
        <p:txBody>
          <a:bodyPr/>
          <a:lstStyle/>
          <a:p>
            <a:pPr algn="ctr">
              <a:buFontTx/>
              <a:buNone/>
              <a:defRPr/>
            </a:pPr>
            <a:endParaRPr lang="en-US" b="1" dirty="0" smtClean="0">
              <a:ea typeface="ＭＳ Ｐゴシック" charset="-128"/>
              <a:cs typeface="ＭＳ Ｐゴシック" charset="-128"/>
            </a:endParaRPr>
          </a:p>
          <a:p>
            <a:pPr algn="ctr">
              <a:buFontTx/>
              <a:buNone/>
              <a:defRPr/>
            </a:pPr>
            <a:r>
              <a:rPr lang="en-US" b="1" dirty="0" smtClean="0">
                <a:solidFill>
                  <a:srgbClr val="1C3D9F"/>
                </a:solidFill>
                <a:ea typeface="ＭＳ Ｐゴシック" charset="-128"/>
                <a:cs typeface="ＭＳ Ｐゴシック" charset="-128"/>
              </a:rPr>
              <a:t>S </a:t>
            </a:r>
            <a:r>
              <a:rPr lang="en-US" b="1" dirty="0" err="1" smtClean="0">
                <a:solidFill>
                  <a:srgbClr val="1C3D9F"/>
                </a:solidFill>
                <a:ea typeface="ＭＳ Ｐゴシック" charset="-128"/>
                <a:cs typeface="ＭＳ Ｐゴシック" charset="-128"/>
              </a:rPr>
              <a:t>Domejean</a:t>
            </a:r>
            <a:r>
              <a:rPr lang="en-US" b="1" dirty="0" smtClean="0">
                <a:solidFill>
                  <a:srgbClr val="1C3D9F"/>
                </a:solidFill>
                <a:ea typeface="ＭＳ Ｐゴシック" charset="-128"/>
                <a:cs typeface="ＭＳ Ｐゴシック" charset="-128"/>
              </a:rPr>
              <a:t>, L  Zhan, JD Featherstone et al.</a:t>
            </a:r>
          </a:p>
          <a:p>
            <a:pPr algn="ctr">
              <a:buFontTx/>
              <a:buNone/>
              <a:defRPr/>
            </a:pPr>
            <a:endParaRPr lang="en-US" b="1" dirty="0" smtClean="0">
              <a:ea typeface="ＭＳ Ｐゴシック" charset="-128"/>
              <a:cs typeface="ＭＳ Ｐゴシック" charset="-128"/>
            </a:endParaRPr>
          </a:p>
          <a:p>
            <a:pPr marL="342900" lvl="0" indent="-342900" eaLnBrk="0" fontAlgn="base" hangingPunct="0">
              <a:spcAft>
                <a:spcPct val="0"/>
              </a:spcAft>
              <a:buClr>
                <a:srgbClr val="04617B"/>
              </a:buClr>
              <a:buSzTx/>
              <a:buFont typeface="Arial" charset="0"/>
              <a:buChar char="•"/>
            </a:pPr>
            <a:r>
              <a:rPr lang="en-US" sz="2800" b="1" dirty="0" smtClean="0">
                <a:solidFill>
                  <a:prstClr val="black"/>
                </a:solidFill>
                <a:latin typeface="Arial" charset="0"/>
                <a:ea typeface="Arial" charset="0"/>
                <a:cs typeface="Arial" charset="0"/>
              </a:rPr>
              <a:t>Horizontal transmission of MS was studied in a cohort of 95 5-6 yr old kindergarten children in 3 Bay-Area schools.</a:t>
            </a:r>
            <a:endParaRPr lang="en-US" b="1" dirty="0" smtClean="0">
              <a:ea typeface="ＭＳ Ｐゴシック" charset="-128"/>
              <a:cs typeface="ＭＳ Ｐゴシック" charset="-128"/>
            </a:endParaRPr>
          </a:p>
          <a:p>
            <a:pPr algn="ctr">
              <a:buFontTx/>
              <a:buNone/>
              <a:defRPr/>
            </a:pPr>
            <a:endParaRPr lang="en-US" b="1" dirty="0" smtClean="0">
              <a:ea typeface="ＭＳ Ｐゴシック" charset="-128"/>
              <a:cs typeface="ＭＳ Ｐゴシック" charset="-128"/>
            </a:endParaRPr>
          </a:p>
          <a:p>
            <a:pPr algn="ctr">
              <a:buFontTx/>
              <a:buNone/>
              <a:defRPr/>
            </a:pPr>
            <a:r>
              <a:rPr lang="en-US" b="1" dirty="0" smtClean="0">
                <a:ea typeface="ＭＳ Ｐゴシック" charset="-128"/>
                <a:cs typeface="ＭＳ Ｐゴシック" charset="-128"/>
              </a:rPr>
              <a:t>J. Dent. Res. 2010</a:t>
            </a:r>
          </a:p>
          <a:p>
            <a:pPr algn="ctr">
              <a:buFontTx/>
              <a:buNone/>
              <a:defRPr/>
            </a:pPr>
            <a:endParaRPr lang="en-US" b="1" dirty="0" smtClean="0">
              <a:ea typeface="ＭＳ Ｐゴシック" charset="-128"/>
              <a:cs typeface="ＭＳ Ｐゴシック" charset="-128"/>
            </a:endParaRPr>
          </a:p>
          <a:p>
            <a:pPr algn="ctr">
              <a:buFontTx/>
              <a:buNone/>
              <a:defRPr/>
            </a:pPr>
            <a:endParaRPr lang="en-US" b="1" dirty="0" smtClean="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39471" y="460248"/>
            <a:ext cx="9601200" cy="758952"/>
          </a:xfrm>
        </p:spPr>
        <p:txBody>
          <a:bodyPr>
            <a:noAutofit/>
          </a:bodyPr>
          <a:lstStyle/>
          <a:p>
            <a:pPr>
              <a:defRPr/>
            </a:pPr>
            <a:r>
              <a:rPr lang="en-US" sz="3200" b="1" dirty="0" smtClean="0">
                <a:solidFill>
                  <a:srgbClr val="262626"/>
                </a:solidFill>
                <a:latin typeface="Arial" charset="0"/>
                <a:ea typeface="Arial" charset="0"/>
                <a:cs typeface="Arial" charset="0"/>
              </a:rPr>
              <a:t>AP-PCR </a:t>
            </a:r>
            <a:r>
              <a:rPr lang="en-US" sz="3200" b="1" dirty="0" err="1" smtClean="0">
                <a:solidFill>
                  <a:srgbClr val="262626"/>
                </a:solidFill>
                <a:latin typeface="Arial" charset="0"/>
                <a:ea typeface="Arial" charset="0"/>
                <a:cs typeface="Arial" charset="0"/>
              </a:rPr>
              <a:t>pattens</a:t>
            </a:r>
            <a:r>
              <a:rPr lang="en-US" sz="3200" b="1" dirty="0" smtClean="0">
                <a:solidFill>
                  <a:srgbClr val="262626"/>
                </a:solidFill>
                <a:latin typeface="Arial" charset="0"/>
                <a:ea typeface="Arial" charset="0"/>
                <a:cs typeface="Arial" charset="0"/>
              </a:rPr>
              <a:t> of 3 pairs of subjects sharing  S. mutans strains</a:t>
            </a:r>
          </a:p>
        </p:txBody>
      </p:sp>
      <p:grpSp>
        <p:nvGrpSpPr>
          <p:cNvPr id="74755" name="Group 125"/>
          <p:cNvGrpSpPr>
            <a:grpSpLocks/>
          </p:cNvGrpSpPr>
          <p:nvPr/>
        </p:nvGrpSpPr>
        <p:grpSpPr bwMode="auto">
          <a:xfrm>
            <a:off x="15063790" y="28948063"/>
            <a:ext cx="15106650" cy="6743700"/>
            <a:chOff x="9489" y="18235"/>
            <a:chExt cx="9516" cy="4248"/>
          </a:xfrm>
        </p:grpSpPr>
        <p:grpSp>
          <p:nvGrpSpPr>
            <p:cNvPr id="75040" name="Group 124"/>
            <p:cNvGrpSpPr>
              <a:grpSpLocks/>
            </p:cNvGrpSpPr>
            <p:nvPr/>
          </p:nvGrpSpPr>
          <p:grpSpPr bwMode="auto">
            <a:xfrm>
              <a:off x="9489" y="18811"/>
              <a:ext cx="3230" cy="3672"/>
              <a:chOff x="9489" y="18811"/>
              <a:chExt cx="3230" cy="3672"/>
            </a:xfrm>
          </p:grpSpPr>
          <p:pic>
            <p:nvPicPr>
              <p:cNvPr id="75054" name="Picture 86" descr="Copy of OPA05-1-22-04_1-24-12modified"/>
              <p:cNvPicPr>
                <a:picLocks noChangeAspect="1" noChangeArrowheads="1"/>
              </p:cNvPicPr>
              <p:nvPr/>
            </p:nvPicPr>
            <p:blipFill>
              <a:blip r:embed="rId2"/>
              <a:srcRect t="125" b="8507"/>
              <a:stretch>
                <a:fillRect/>
              </a:stretch>
            </p:blipFill>
            <p:spPr bwMode="auto">
              <a:xfrm>
                <a:off x="9489" y="18816"/>
                <a:ext cx="1622" cy="3640"/>
              </a:xfrm>
              <a:prstGeom prst="rect">
                <a:avLst/>
              </a:prstGeom>
              <a:noFill/>
              <a:ln w="9525">
                <a:noFill/>
                <a:miter lim="800000"/>
                <a:headEnd/>
                <a:tailEnd/>
              </a:ln>
            </p:spPr>
          </p:pic>
          <p:pic>
            <p:nvPicPr>
              <p:cNvPr id="75055" name="Picture 87" descr="OPA 13-1-22-04&amp;1-24-12a-modified"/>
              <p:cNvPicPr>
                <a:picLocks noChangeAspect="1" noChangeArrowheads="1"/>
              </p:cNvPicPr>
              <p:nvPr/>
            </p:nvPicPr>
            <p:blipFill>
              <a:blip r:embed="rId3"/>
              <a:srcRect/>
              <a:stretch>
                <a:fillRect/>
              </a:stretch>
            </p:blipFill>
            <p:spPr bwMode="auto">
              <a:xfrm>
                <a:off x="11088" y="18811"/>
                <a:ext cx="1629" cy="3643"/>
              </a:xfrm>
              <a:prstGeom prst="rect">
                <a:avLst/>
              </a:prstGeom>
              <a:noFill/>
              <a:ln w="9525">
                <a:noFill/>
                <a:miter lim="800000"/>
                <a:headEnd/>
                <a:tailEnd/>
              </a:ln>
            </p:spPr>
          </p:pic>
          <p:sp>
            <p:nvSpPr>
              <p:cNvPr id="75056" name="Text Box 97"/>
              <p:cNvSpPr txBox="1">
                <a:spLocks noChangeArrowheads="1"/>
              </p:cNvSpPr>
              <p:nvPr/>
            </p:nvSpPr>
            <p:spPr bwMode="auto">
              <a:xfrm>
                <a:off x="10713"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5057" name="Text Box 101"/>
              <p:cNvSpPr txBox="1">
                <a:spLocks noChangeArrowheads="1"/>
              </p:cNvSpPr>
              <p:nvPr/>
            </p:nvSpPr>
            <p:spPr bwMode="auto">
              <a:xfrm>
                <a:off x="12357"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5041" name="Group 123"/>
            <p:cNvGrpSpPr>
              <a:grpSpLocks/>
            </p:cNvGrpSpPr>
            <p:nvPr/>
          </p:nvGrpSpPr>
          <p:grpSpPr bwMode="auto">
            <a:xfrm>
              <a:off x="12753" y="18808"/>
              <a:ext cx="3065" cy="3675"/>
              <a:chOff x="12753" y="18808"/>
              <a:chExt cx="3065" cy="3675"/>
            </a:xfrm>
          </p:grpSpPr>
          <p:pic>
            <p:nvPicPr>
              <p:cNvPr id="75050" name="Picture 90" descr="Transmitted OPA 05 -2-23-06&amp;2-23-12-modified"/>
              <p:cNvPicPr>
                <a:picLocks noChangeAspect="1" noChangeArrowheads="1"/>
              </p:cNvPicPr>
              <p:nvPr/>
            </p:nvPicPr>
            <p:blipFill>
              <a:blip r:embed="rId4"/>
              <a:srcRect b="247"/>
              <a:stretch>
                <a:fillRect/>
              </a:stretch>
            </p:blipFill>
            <p:spPr bwMode="auto">
              <a:xfrm>
                <a:off x="12753" y="18811"/>
                <a:ext cx="1660" cy="3642"/>
              </a:xfrm>
              <a:prstGeom prst="rect">
                <a:avLst/>
              </a:prstGeom>
              <a:noFill/>
              <a:ln w="9525">
                <a:noFill/>
                <a:miter lim="800000"/>
                <a:headEnd/>
                <a:tailEnd/>
              </a:ln>
            </p:spPr>
          </p:pic>
          <p:pic>
            <p:nvPicPr>
              <p:cNvPr id="75051" name="Picture 91" descr="Transmitted 2-23-06&amp;2-23-12 OPA 13 modified "/>
              <p:cNvPicPr>
                <a:picLocks noChangeAspect="1" noChangeArrowheads="1"/>
              </p:cNvPicPr>
              <p:nvPr/>
            </p:nvPicPr>
            <p:blipFill>
              <a:blip r:embed="rId5"/>
              <a:srcRect b="165"/>
              <a:stretch>
                <a:fillRect/>
              </a:stretch>
            </p:blipFill>
            <p:spPr bwMode="auto">
              <a:xfrm>
                <a:off x="14289" y="18808"/>
                <a:ext cx="1529" cy="3643"/>
              </a:xfrm>
              <a:prstGeom prst="rect">
                <a:avLst/>
              </a:prstGeom>
              <a:noFill/>
              <a:ln w="9525">
                <a:noFill/>
                <a:miter lim="800000"/>
                <a:headEnd/>
                <a:tailEnd/>
              </a:ln>
            </p:spPr>
          </p:pic>
          <p:sp>
            <p:nvSpPr>
              <p:cNvPr id="75052" name="Text Box 98"/>
              <p:cNvSpPr txBox="1">
                <a:spLocks noChangeArrowheads="1"/>
              </p:cNvSpPr>
              <p:nvPr/>
            </p:nvSpPr>
            <p:spPr bwMode="auto">
              <a:xfrm>
                <a:off x="14001"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5053" name="Text Box 102"/>
              <p:cNvSpPr txBox="1">
                <a:spLocks noChangeArrowheads="1"/>
              </p:cNvSpPr>
              <p:nvPr/>
            </p:nvSpPr>
            <p:spPr bwMode="auto">
              <a:xfrm>
                <a:off x="15405"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5042" name="Group 122"/>
            <p:cNvGrpSpPr>
              <a:grpSpLocks/>
            </p:cNvGrpSpPr>
            <p:nvPr/>
          </p:nvGrpSpPr>
          <p:grpSpPr bwMode="auto">
            <a:xfrm>
              <a:off x="15861" y="18811"/>
              <a:ext cx="3144" cy="3672"/>
              <a:chOff x="15861" y="18811"/>
              <a:chExt cx="3144" cy="3672"/>
            </a:xfrm>
          </p:grpSpPr>
          <p:pic>
            <p:nvPicPr>
              <p:cNvPr id="75046" name="Picture 93" descr="Transmitted 4-21-05 &amp; 4-21-09 OPA05modified"/>
              <p:cNvPicPr>
                <a:picLocks noChangeAspect="1" noChangeArrowheads="1"/>
              </p:cNvPicPr>
              <p:nvPr/>
            </p:nvPicPr>
            <p:blipFill>
              <a:blip r:embed="rId6"/>
              <a:srcRect/>
              <a:stretch>
                <a:fillRect/>
              </a:stretch>
            </p:blipFill>
            <p:spPr bwMode="auto">
              <a:xfrm>
                <a:off x="15861" y="18811"/>
                <a:ext cx="1486" cy="3649"/>
              </a:xfrm>
              <a:prstGeom prst="rect">
                <a:avLst/>
              </a:prstGeom>
              <a:noFill/>
              <a:ln w="9525">
                <a:noFill/>
                <a:miter lim="800000"/>
                <a:headEnd/>
                <a:tailEnd/>
              </a:ln>
            </p:spPr>
          </p:pic>
          <p:pic>
            <p:nvPicPr>
              <p:cNvPr id="75047" name="Picture 94" descr="transmitted OPA13 4-21-05&amp;4-21-09modified"/>
              <p:cNvPicPr>
                <a:picLocks noChangeAspect="1" noChangeArrowheads="1"/>
              </p:cNvPicPr>
              <p:nvPr/>
            </p:nvPicPr>
            <p:blipFill>
              <a:blip r:embed="rId7"/>
              <a:srcRect/>
              <a:stretch>
                <a:fillRect/>
              </a:stretch>
            </p:blipFill>
            <p:spPr bwMode="auto">
              <a:xfrm>
                <a:off x="17349" y="18811"/>
                <a:ext cx="1653" cy="3655"/>
              </a:xfrm>
              <a:prstGeom prst="rect">
                <a:avLst/>
              </a:prstGeom>
              <a:noFill/>
              <a:ln w="9525">
                <a:noFill/>
                <a:miter lim="800000"/>
                <a:headEnd/>
                <a:tailEnd/>
              </a:ln>
            </p:spPr>
          </p:pic>
          <p:sp>
            <p:nvSpPr>
              <p:cNvPr id="75048" name="Text Box 99"/>
              <p:cNvSpPr txBox="1">
                <a:spLocks noChangeArrowheads="1"/>
              </p:cNvSpPr>
              <p:nvPr/>
            </p:nvSpPr>
            <p:spPr bwMode="auto">
              <a:xfrm>
                <a:off x="16917"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5049" name="Text Box 103"/>
              <p:cNvSpPr txBox="1">
                <a:spLocks noChangeArrowheads="1"/>
              </p:cNvSpPr>
              <p:nvPr/>
            </p:nvSpPr>
            <p:spPr bwMode="auto">
              <a:xfrm>
                <a:off x="18643"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sp>
          <p:nvSpPr>
            <p:cNvPr id="75043" name="Text Box 106"/>
            <p:cNvSpPr txBox="1">
              <a:spLocks noChangeArrowheads="1"/>
            </p:cNvSpPr>
            <p:nvPr/>
          </p:nvSpPr>
          <p:spPr bwMode="auto">
            <a:xfrm>
              <a:off x="10587"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1</a:t>
              </a:r>
            </a:p>
          </p:txBody>
        </p:sp>
        <p:sp>
          <p:nvSpPr>
            <p:cNvPr id="75044" name="Text Box 107"/>
            <p:cNvSpPr txBox="1">
              <a:spLocks noChangeArrowheads="1"/>
            </p:cNvSpPr>
            <p:nvPr/>
          </p:nvSpPr>
          <p:spPr bwMode="auto">
            <a:xfrm>
              <a:off x="13770"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2</a:t>
              </a:r>
              <a:endParaRPr lang="en-US" sz="3800">
                <a:solidFill>
                  <a:srgbClr val="4C2600"/>
                </a:solidFill>
              </a:endParaRPr>
            </a:p>
          </p:txBody>
        </p:sp>
        <p:sp>
          <p:nvSpPr>
            <p:cNvPr id="75045" name="Text Box 108"/>
            <p:cNvSpPr txBox="1">
              <a:spLocks noChangeArrowheads="1"/>
            </p:cNvSpPr>
            <p:nvPr/>
          </p:nvSpPr>
          <p:spPr bwMode="auto">
            <a:xfrm>
              <a:off x="16916"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3</a:t>
              </a:r>
              <a:endParaRPr lang="en-US" sz="3800">
                <a:solidFill>
                  <a:srgbClr val="4C2600"/>
                </a:solidFill>
              </a:endParaRPr>
            </a:p>
          </p:txBody>
        </p:sp>
      </p:grpSp>
      <p:sp>
        <p:nvSpPr>
          <p:cNvPr id="74756" name="Text Box 109"/>
          <p:cNvSpPr txBox="1">
            <a:spLocks noChangeArrowheads="1"/>
          </p:cNvSpPr>
          <p:nvPr/>
        </p:nvSpPr>
        <p:spPr bwMode="auto">
          <a:xfrm>
            <a:off x="15216188" y="35729863"/>
            <a:ext cx="14325600" cy="2197100"/>
          </a:xfrm>
          <a:prstGeom prst="rect">
            <a:avLst/>
          </a:prstGeom>
          <a:noFill/>
          <a:ln w="9525">
            <a:noFill/>
            <a:miter lim="800000"/>
            <a:headEnd/>
            <a:tailEnd/>
          </a:ln>
        </p:spPr>
        <p:txBody>
          <a:bodyPr>
            <a:prstTxWarp prst="textNoShape">
              <a:avLst/>
            </a:prstTxWarp>
            <a:spAutoFit/>
          </a:bodyPr>
          <a:lstStyle/>
          <a:p>
            <a:pPr defTabSz="4176713"/>
            <a:r>
              <a:rPr lang="en-US" sz="4600" b="1">
                <a:solidFill>
                  <a:srgbClr val="4C2600"/>
                </a:solidFill>
              </a:rPr>
              <a:t>Figure 2. AP-PCR gel of 3 pairs of subjects sharing </a:t>
            </a:r>
            <a:r>
              <a:rPr lang="en-US" sz="4600" b="1" i="1">
                <a:solidFill>
                  <a:srgbClr val="4C2600"/>
                </a:solidFill>
              </a:rPr>
              <a:t> S. mutans </a:t>
            </a:r>
            <a:r>
              <a:rPr lang="en-US" sz="4600" b="1">
                <a:solidFill>
                  <a:srgbClr val="4C2600"/>
                </a:solidFill>
              </a:rPr>
              <a:t>strains</a:t>
            </a:r>
          </a:p>
          <a:p>
            <a:pPr defTabSz="4176713"/>
            <a:r>
              <a:rPr lang="nb-NO" sz="4600" b="1">
                <a:solidFill>
                  <a:srgbClr val="4C2600"/>
                </a:solidFill>
              </a:rPr>
              <a:t>          A. primer OPA 05        B. primer OPA 13</a:t>
            </a:r>
            <a:endParaRPr lang="en-US" sz="4600" b="1"/>
          </a:p>
        </p:txBody>
      </p:sp>
      <p:grpSp>
        <p:nvGrpSpPr>
          <p:cNvPr id="74757" name="Group 125"/>
          <p:cNvGrpSpPr>
            <a:grpSpLocks/>
          </p:cNvGrpSpPr>
          <p:nvPr/>
        </p:nvGrpSpPr>
        <p:grpSpPr bwMode="auto">
          <a:xfrm>
            <a:off x="15216189" y="29100463"/>
            <a:ext cx="15106650" cy="6743700"/>
            <a:chOff x="9489" y="18235"/>
            <a:chExt cx="9516" cy="4248"/>
          </a:xfrm>
        </p:grpSpPr>
        <p:grpSp>
          <p:nvGrpSpPr>
            <p:cNvPr id="75022" name="Group 124"/>
            <p:cNvGrpSpPr>
              <a:grpSpLocks/>
            </p:cNvGrpSpPr>
            <p:nvPr/>
          </p:nvGrpSpPr>
          <p:grpSpPr bwMode="auto">
            <a:xfrm>
              <a:off x="9489" y="18811"/>
              <a:ext cx="3230" cy="3672"/>
              <a:chOff x="9489" y="18811"/>
              <a:chExt cx="3230" cy="3672"/>
            </a:xfrm>
          </p:grpSpPr>
          <p:pic>
            <p:nvPicPr>
              <p:cNvPr id="75036" name="Picture 86" descr="Copy of OPA05-1-22-04_1-24-12modified"/>
              <p:cNvPicPr>
                <a:picLocks noChangeAspect="1" noChangeArrowheads="1"/>
              </p:cNvPicPr>
              <p:nvPr/>
            </p:nvPicPr>
            <p:blipFill>
              <a:blip r:embed="rId2"/>
              <a:srcRect t="125" b="8507"/>
              <a:stretch>
                <a:fillRect/>
              </a:stretch>
            </p:blipFill>
            <p:spPr bwMode="auto">
              <a:xfrm>
                <a:off x="9489" y="18816"/>
                <a:ext cx="1622" cy="3640"/>
              </a:xfrm>
              <a:prstGeom prst="rect">
                <a:avLst/>
              </a:prstGeom>
              <a:noFill/>
              <a:ln w="9525">
                <a:noFill/>
                <a:miter lim="800000"/>
                <a:headEnd/>
                <a:tailEnd/>
              </a:ln>
            </p:spPr>
          </p:pic>
          <p:pic>
            <p:nvPicPr>
              <p:cNvPr id="75037" name="Picture 87" descr="OPA 13-1-22-04&amp;1-24-12a-modified"/>
              <p:cNvPicPr>
                <a:picLocks noChangeAspect="1" noChangeArrowheads="1"/>
              </p:cNvPicPr>
              <p:nvPr/>
            </p:nvPicPr>
            <p:blipFill>
              <a:blip r:embed="rId3"/>
              <a:srcRect/>
              <a:stretch>
                <a:fillRect/>
              </a:stretch>
            </p:blipFill>
            <p:spPr bwMode="auto">
              <a:xfrm>
                <a:off x="11088" y="18811"/>
                <a:ext cx="1629" cy="3643"/>
              </a:xfrm>
              <a:prstGeom prst="rect">
                <a:avLst/>
              </a:prstGeom>
              <a:noFill/>
              <a:ln w="9525">
                <a:noFill/>
                <a:miter lim="800000"/>
                <a:headEnd/>
                <a:tailEnd/>
              </a:ln>
            </p:spPr>
          </p:pic>
          <p:sp>
            <p:nvSpPr>
              <p:cNvPr id="75038" name="Text Box 97"/>
              <p:cNvSpPr txBox="1">
                <a:spLocks noChangeArrowheads="1"/>
              </p:cNvSpPr>
              <p:nvPr/>
            </p:nvSpPr>
            <p:spPr bwMode="auto">
              <a:xfrm>
                <a:off x="10713"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5039" name="Text Box 101"/>
              <p:cNvSpPr txBox="1">
                <a:spLocks noChangeArrowheads="1"/>
              </p:cNvSpPr>
              <p:nvPr/>
            </p:nvSpPr>
            <p:spPr bwMode="auto">
              <a:xfrm>
                <a:off x="12357"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5023" name="Group 123"/>
            <p:cNvGrpSpPr>
              <a:grpSpLocks/>
            </p:cNvGrpSpPr>
            <p:nvPr/>
          </p:nvGrpSpPr>
          <p:grpSpPr bwMode="auto">
            <a:xfrm>
              <a:off x="12753" y="18808"/>
              <a:ext cx="3065" cy="3675"/>
              <a:chOff x="12753" y="18808"/>
              <a:chExt cx="3065" cy="3675"/>
            </a:xfrm>
          </p:grpSpPr>
          <p:pic>
            <p:nvPicPr>
              <p:cNvPr id="75032" name="Picture 90" descr="Transmitted OPA 05 -2-23-06&amp;2-23-12-modified"/>
              <p:cNvPicPr>
                <a:picLocks noChangeAspect="1" noChangeArrowheads="1"/>
              </p:cNvPicPr>
              <p:nvPr/>
            </p:nvPicPr>
            <p:blipFill>
              <a:blip r:embed="rId4"/>
              <a:srcRect b="247"/>
              <a:stretch>
                <a:fillRect/>
              </a:stretch>
            </p:blipFill>
            <p:spPr bwMode="auto">
              <a:xfrm>
                <a:off x="12753" y="18811"/>
                <a:ext cx="1660" cy="3642"/>
              </a:xfrm>
              <a:prstGeom prst="rect">
                <a:avLst/>
              </a:prstGeom>
              <a:noFill/>
              <a:ln w="9525">
                <a:noFill/>
                <a:miter lim="800000"/>
                <a:headEnd/>
                <a:tailEnd/>
              </a:ln>
            </p:spPr>
          </p:pic>
          <p:pic>
            <p:nvPicPr>
              <p:cNvPr id="75033" name="Picture 91" descr="Transmitted 2-23-06&amp;2-23-12 OPA 13 modified "/>
              <p:cNvPicPr>
                <a:picLocks noChangeAspect="1" noChangeArrowheads="1"/>
              </p:cNvPicPr>
              <p:nvPr/>
            </p:nvPicPr>
            <p:blipFill>
              <a:blip r:embed="rId5"/>
              <a:srcRect b="165"/>
              <a:stretch>
                <a:fillRect/>
              </a:stretch>
            </p:blipFill>
            <p:spPr bwMode="auto">
              <a:xfrm>
                <a:off x="14289" y="18808"/>
                <a:ext cx="1529" cy="3643"/>
              </a:xfrm>
              <a:prstGeom prst="rect">
                <a:avLst/>
              </a:prstGeom>
              <a:noFill/>
              <a:ln w="9525">
                <a:noFill/>
                <a:miter lim="800000"/>
                <a:headEnd/>
                <a:tailEnd/>
              </a:ln>
            </p:spPr>
          </p:pic>
          <p:sp>
            <p:nvSpPr>
              <p:cNvPr id="75034" name="Text Box 98"/>
              <p:cNvSpPr txBox="1">
                <a:spLocks noChangeArrowheads="1"/>
              </p:cNvSpPr>
              <p:nvPr/>
            </p:nvSpPr>
            <p:spPr bwMode="auto">
              <a:xfrm>
                <a:off x="14001"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5035" name="Text Box 102"/>
              <p:cNvSpPr txBox="1">
                <a:spLocks noChangeArrowheads="1"/>
              </p:cNvSpPr>
              <p:nvPr/>
            </p:nvSpPr>
            <p:spPr bwMode="auto">
              <a:xfrm>
                <a:off x="15405"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5024" name="Group 122"/>
            <p:cNvGrpSpPr>
              <a:grpSpLocks/>
            </p:cNvGrpSpPr>
            <p:nvPr/>
          </p:nvGrpSpPr>
          <p:grpSpPr bwMode="auto">
            <a:xfrm>
              <a:off x="15861" y="18811"/>
              <a:ext cx="3144" cy="3672"/>
              <a:chOff x="15861" y="18811"/>
              <a:chExt cx="3144" cy="3672"/>
            </a:xfrm>
          </p:grpSpPr>
          <p:pic>
            <p:nvPicPr>
              <p:cNvPr id="75028" name="Picture 93" descr="Transmitted 4-21-05 &amp; 4-21-09 OPA05modified"/>
              <p:cNvPicPr>
                <a:picLocks noChangeAspect="1" noChangeArrowheads="1"/>
              </p:cNvPicPr>
              <p:nvPr/>
            </p:nvPicPr>
            <p:blipFill>
              <a:blip r:embed="rId6"/>
              <a:srcRect/>
              <a:stretch>
                <a:fillRect/>
              </a:stretch>
            </p:blipFill>
            <p:spPr bwMode="auto">
              <a:xfrm>
                <a:off x="15861" y="18811"/>
                <a:ext cx="1486" cy="3649"/>
              </a:xfrm>
              <a:prstGeom prst="rect">
                <a:avLst/>
              </a:prstGeom>
              <a:noFill/>
              <a:ln w="9525">
                <a:noFill/>
                <a:miter lim="800000"/>
                <a:headEnd/>
                <a:tailEnd/>
              </a:ln>
            </p:spPr>
          </p:pic>
          <p:pic>
            <p:nvPicPr>
              <p:cNvPr id="75029" name="Picture 94" descr="transmitted OPA13 4-21-05&amp;4-21-09modified"/>
              <p:cNvPicPr>
                <a:picLocks noChangeAspect="1" noChangeArrowheads="1"/>
              </p:cNvPicPr>
              <p:nvPr/>
            </p:nvPicPr>
            <p:blipFill>
              <a:blip r:embed="rId7"/>
              <a:srcRect/>
              <a:stretch>
                <a:fillRect/>
              </a:stretch>
            </p:blipFill>
            <p:spPr bwMode="auto">
              <a:xfrm>
                <a:off x="17349" y="18811"/>
                <a:ext cx="1653" cy="3655"/>
              </a:xfrm>
              <a:prstGeom prst="rect">
                <a:avLst/>
              </a:prstGeom>
              <a:noFill/>
              <a:ln w="9525">
                <a:noFill/>
                <a:miter lim="800000"/>
                <a:headEnd/>
                <a:tailEnd/>
              </a:ln>
            </p:spPr>
          </p:pic>
          <p:sp>
            <p:nvSpPr>
              <p:cNvPr id="75030" name="Text Box 99"/>
              <p:cNvSpPr txBox="1">
                <a:spLocks noChangeArrowheads="1"/>
              </p:cNvSpPr>
              <p:nvPr/>
            </p:nvSpPr>
            <p:spPr bwMode="auto">
              <a:xfrm>
                <a:off x="16917"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5031" name="Text Box 103"/>
              <p:cNvSpPr txBox="1">
                <a:spLocks noChangeArrowheads="1"/>
              </p:cNvSpPr>
              <p:nvPr/>
            </p:nvSpPr>
            <p:spPr bwMode="auto">
              <a:xfrm>
                <a:off x="18643"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sp>
          <p:nvSpPr>
            <p:cNvPr id="75025" name="Text Box 106"/>
            <p:cNvSpPr txBox="1">
              <a:spLocks noChangeArrowheads="1"/>
            </p:cNvSpPr>
            <p:nvPr/>
          </p:nvSpPr>
          <p:spPr bwMode="auto">
            <a:xfrm>
              <a:off x="10587"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1</a:t>
              </a:r>
            </a:p>
          </p:txBody>
        </p:sp>
        <p:sp>
          <p:nvSpPr>
            <p:cNvPr id="75026" name="Text Box 107"/>
            <p:cNvSpPr txBox="1">
              <a:spLocks noChangeArrowheads="1"/>
            </p:cNvSpPr>
            <p:nvPr/>
          </p:nvSpPr>
          <p:spPr bwMode="auto">
            <a:xfrm>
              <a:off x="13770"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2</a:t>
              </a:r>
              <a:endParaRPr lang="en-US" sz="3800">
                <a:solidFill>
                  <a:srgbClr val="4C2600"/>
                </a:solidFill>
              </a:endParaRPr>
            </a:p>
          </p:txBody>
        </p:sp>
        <p:sp>
          <p:nvSpPr>
            <p:cNvPr id="75027" name="Text Box 108"/>
            <p:cNvSpPr txBox="1">
              <a:spLocks noChangeArrowheads="1"/>
            </p:cNvSpPr>
            <p:nvPr/>
          </p:nvSpPr>
          <p:spPr bwMode="auto">
            <a:xfrm>
              <a:off x="16916"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3</a:t>
              </a:r>
              <a:endParaRPr lang="en-US" sz="3800">
                <a:solidFill>
                  <a:srgbClr val="4C2600"/>
                </a:solidFill>
              </a:endParaRPr>
            </a:p>
          </p:txBody>
        </p:sp>
      </p:grpSp>
      <p:sp>
        <p:nvSpPr>
          <p:cNvPr id="74758" name="Text Box 109"/>
          <p:cNvSpPr txBox="1">
            <a:spLocks noChangeArrowheads="1"/>
          </p:cNvSpPr>
          <p:nvPr/>
        </p:nvSpPr>
        <p:spPr bwMode="auto">
          <a:xfrm>
            <a:off x="15368592" y="35882263"/>
            <a:ext cx="14325600" cy="2197100"/>
          </a:xfrm>
          <a:prstGeom prst="rect">
            <a:avLst/>
          </a:prstGeom>
          <a:noFill/>
          <a:ln w="9525">
            <a:noFill/>
            <a:miter lim="800000"/>
            <a:headEnd/>
            <a:tailEnd/>
          </a:ln>
        </p:spPr>
        <p:txBody>
          <a:bodyPr>
            <a:prstTxWarp prst="textNoShape">
              <a:avLst/>
            </a:prstTxWarp>
            <a:spAutoFit/>
          </a:bodyPr>
          <a:lstStyle/>
          <a:p>
            <a:pPr defTabSz="4176713"/>
            <a:r>
              <a:rPr lang="en-US" sz="4600" b="1">
                <a:solidFill>
                  <a:srgbClr val="4C2600"/>
                </a:solidFill>
              </a:rPr>
              <a:t>Figure 2. AP-PCR gel of 3 pairs of subjects sharing </a:t>
            </a:r>
            <a:r>
              <a:rPr lang="en-US" sz="4600" b="1" i="1">
                <a:solidFill>
                  <a:srgbClr val="4C2600"/>
                </a:solidFill>
              </a:rPr>
              <a:t> S. mutans </a:t>
            </a:r>
            <a:r>
              <a:rPr lang="en-US" sz="4600" b="1">
                <a:solidFill>
                  <a:srgbClr val="4C2600"/>
                </a:solidFill>
              </a:rPr>
              <a:t>strains</a:t>
            </a:r>
          </a:p>
          <a:p>
            <a:pPr defTabSz="4176713"/>
            <a:r>
              <a:rPr lang="nb-NO" sz="4600" b="1">
                <a:solidFill>
                  <a:srgbClr val="4C2600"/>
                </a:solidFill>
              </a:rPr>
              <a:t>          A. primer OPA 05        B. primer OPA 13</a:t>
            </a:r>
            <a:endParaRPr lang="en-US" sz="4600" b="1"/>
          </a:p>
        </p:txBody>
      </p:sp>
      <p:grpSp>
        <p:nvGrpSpPr>
          <p:cNvPr id="74759" name="Group 125"/>
          <p:cNvGrpSpPr>
            <a:grpSpLocks/>
          </p:cNvGrpSpPr>
          <p:nvPr/>
        </p:nvGrpSpPr>
        <p:grpSpPr bwMode="auto">
          <a:xfrm>
            <a:off x="15368592" y="29252863"/>
            <a:ext cx="15106650" cy="6743700"/>
            <a:chOff x="9489" y="18235"/>
            <a:chExt cx="9516" cy="4248"/>
          </a:xfrm>
        </p:grpSpPr>
        <p:grpSp>
          <p:nvGrpSpPr>
            <p:cNvPr id="75004" name="Group 124"/>
            <p:cNvGrpSpPr>
              <a:grpSpLocks/>
            </p:cNvGrpSpPr>
            <p:nvPr/>
          </p:nvGrpSpPr>
          <p:grpSpPr bwMode="auto">
            <a:xfrm>
              <a:off x="9489" y="18811"/>
              <a:ext cx="3230" cy="3672"/>
              <a:chOff x="9489" y="18811"/>
              <a:chExt cx="3230" cy="3672"/>
            </a:xfrm>
          </p:grpSpPr>
          <p:pic>
            <p:nvPicPr>
              <p:cNvPr id="75018" name="Picture 86" descr="Copy of OPA05-1-22-04_1-24-12modified"/>
              <p:cNvPicPr>
                <a:picLocks noChangeAspect="1" noChangeArrowheads="1"/>
              </p:cNvPicPr>
              <p:nvPr/>
            </p:nvPicPr>
            <p:blipFill>
              <a:blip r:embed="rId2"/>
              <a:srcRect t="125" b="8507"/>
              <a:stretch>
                <a:fillRect/>
              </a:stretch>
            </p:blipFill>
            <p:spPr bwMode="auto">
              <a:xfrm>
                <a:off x="9489" y="18816"/>
                <a:ext cx="1622" cy="3640"/>
              </a:xfrm>
              <a:prstGeom prst="rect">
                <a:avLst/>
              </a:prstGeom>
              <a:noFill/>
              <a:ln w="9525">
                <a:noFill/>
                <a:miter lim="800000"/>
                <a:headEnd/>
                <a:tailEnd/>
              </a:ln>
            </p:spPr>
          </p:pic>
          <p:pic>
            <p:nvPicPr>
              <p:cNvPr id="75019" name="Picture 87" descr="OPA 13-1-22-04&amp;1-24-12a-modified"/>
              <p:cNvPicPr>
                <a:picLocks noChangeAspect="1" noChangeArrowheads="1"/>
              </p:cNvPicPr>
              <p:nvPr/>
            </p:nvPicPr>
            <p:blipFill>
              <a:blip r:embed="rId3"/>
              <a:srcRect/>
              <a:stretch>
                <a:fillRect/>
              </a:stretch>
            </p:blipFill>
            <p:spPr bwMode="auto">
              <a:xfrm>
                <a:off x="11088" y="18811"/>
                <a:ext cx="1629" cy="3643"/>
              </a:xfrm>
              <a:prstGeom prst="rect">
                <a:avLst/>
              </a:prstGeom>
              <a:noFill/>
              <a:ln w="9525">
                <a:noFill/>
                <a:miter lim="800000"/>
                <a:headEnd/>
                <a:tailEnd/>
              </a:ln>
            </p:spPr>
          </p:pic>
          <p:sp>
            <p:nvSpPr>
              <p:cNvPr id="75020" name="Text Box 97"/>
              <p:cNvSpPr txBox="1">
                <a:spLocks noChangeArrowheads="1"/>
              </p:cNvSpPr>
              <p:nvPr/>
            </p:nvSpPr>
            <p:spPr bwMode="auto">
              <a:xfrm>
                <a:off x="10713"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5021" name="Text Box 101"/>
              <p:cNvSpPr txBox="1">
                <a:spLocks noChangeArrowheads="1"/>
              </p:cNvSpPr>
              <p:nvPr/>
            </p:nvSpPr>
            <p:spPr bwMode="auto">
              <a:xfrm>
                <a:off x="12357"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5005" name="Group 123"/>
            <p:cNvGrpSpPr>
              <a:grpSpLocks/>
            </p:cNvGrpSpPr>
            <p:nvPr/>
          </p:nvGrpSpPr>
          <p:grpSpPr bwMode="auto">
            <a:xfrm>
              <a:off x="12753" y="18808"/>
              <a:ext cx="3065" cy="3675"/>
              <a:chOff x="12753" y="18808"/>
              <a:chExt cx="3065" cy="3675"/>
            </a:xfrm>
          </p:grpSpPr>
          <p:pic>
            <p:nvPicPr>
              <p:cNvPr id="75014" name="Picture 90" descr="Transmitted OPA 05 -2-23-06&amp;2-23-12-modified"/>
              <p:cNvPicPr>
                <a:picLocks noChangeAspect="1" noChangeArrowheads="1"/>
              </p:cNvPicPr>
              <p:nvPr/>
            </p:nvPicPr>
            <p:blipFill>
              <a:blip r:embed="rId4"/>
              <a:srcRect b="247"/>
              <a:stretch>
                <a:fillRect/>
              </a:stretch>
            </p:blipFill>
            <p:spPr bwMode="auto">
              <a:xfrm>
                <a:off x="12753" y="18811"/>
                <a:ext cx="1660" cy="3642"/>
              </a:xfrm>
              <a:prstGeom prst="rect">
                <a:avLst/>
              </a:prstGeom>
              <a:noFill/>
              <a:ln w="9525">
                <a:noFill/>
                <a:miter lim="800000"/>
                <a:headEnd/>
                <a:tailEnd/>
              </a:ln>
            </p:spPr>
          </p:pic>
          <p:pic>
            <p:nvPicPr>
              <p:cNvPr id="75015" name="Picture 91" descr="Transmitted 2-23-06&amp;2-23-12 OPA 13 modified "/>
              <p:cNvPicPr>
                <a:picLocks noChangeAspect="1" noChangeArrowheads="1"/>
              </p:cNvPicPr>
              <p:nvPr/>
            </p:nvPicPr>
            <p:blipFill>
              <a:blip r:embed="rId5"/>
              <a:srcRect b="165"/>
              <a:stretch>
                <a:fillRect/>
              </a:stretch>
            </p:blipFill>
            <p:spPr bwMode="auto">
              <a:xfrm>
                <a:off x="14289" y="18808"/>
                <a:ext cx="1529" cy="3643"/>
              </a:xfrm>
              <a:prstGeom prst="rect">
                <a:avLst/>
              </a:prstGeom>
              <a:noFill/>
              <a:ln w="9525">
                <a:noFill/>
                <a:miter lim="800000"/>
                <a:headEnd/>
                <a:tailEnd/>
              </a:ln>
            </p:spPr>
          </p:pic>
          <p:sp>
            <p:nvSpPr>
              <p:cNvPr id="75016" name="Text Box 98"/>
              <p:cNvSpPr txBox="1">
                <a:spLocks noChangeArrowheads="1"/>
              </p:cNvSpPr>
              <p:nvPr/>
            </p:nvSpPr>
            <p:spPr bwMode="auto">
              <a:xfrm>
                <a:off x="14001"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5017" name="Text Box 102"/>
              <p:cNvSpPr txBox="1">
                <a:spLocks noChangeArrowheads="1"/>
              </p:cNvSpPr>
              <p:nvPr/>
            </p:nvSpPr>
            <p:spPr bwMode="auto">
              <a:xfrm>
                <a:off x="15405"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5006" name="Group 122"/>
            <p:cNvGrpSpPr>
              <a:grpSpLocks/>
            </p:cNvGrpSpPr>
            <p:nvPr/>
          </p:nvGrpSpPr>
          <p:grpSpPr bwMode="auto">
            <a:xfrm>
              <a:off x="15861" y="18811"/>
              <a:ext cx="3144" cy="3672"/>
              <a:chOff x="15861" y="18811"/>
              <a:chExt cx="3144" cy="3672"/>
            </a:xfrm>
          </p:grpSpPr>
          <p:pic>
            <p:nvPicPr>
              <p:cNvPr id="75010" name="Picture 93" descr="Transmitted 4-21-05 &amp; 4-21-09 OPA05modified"/>
              <p:cNvPicPr>
                <a:picLocks noChangeAspect="1" noChangeArrowheads="1"/>
              </p:cNvPicPr>
              <p:nvPr/>
            </p:nvPicPr>
            <p:blipFill>
              <a:blip r:embed="rId6"/>
              <a:srcRect/>
              <a:stretch>
                <a:fillRect/>
              </a:stretch>
            </p:blipFill>
            <p:spPr bwMode="auto">
              <a:xfrm>
                <a:off x="15861" y="18811"/>
                <a:ext cx="1486" cy="3649"/>
              </a:xfrm>
              <a:prstGeom prst="rect">
                <a:avLst/>
              </a:prstGeom>
              <a:noFill/>
              <a:ln w="9525">
                <a:noFill/>
                <a:miter lim="800000"/>
                <a:headEnd/>
                <a:tailEnd/>
              </a:ln>
            </p:spPr>
          </p:pic>
          <p:pic>
            <p:nvPicPr>
              <p:cNvPr id="75011" name="Picture 94" descr="transmitted OPA13 4-21-05&amp;4-21-09modified"/>
              <p:cNvPicPr>
                <a:picLocks noChangeAspect="1" noChangeArrowheads="1"/>
              </p:cNvPicPr>
              <p:nvPr/>
            </p:nvPicPr>
            <p:blipFill>
              <a:blip r:embed="rId7"/>
              <a:srcRect/>
              <a:stretch>
                <a:fillRect/>
              </a:stretch>
            </p:blipFill>
            <p:spPr bwMode="auto">
              <a:xfrm>
                <a:off x="17349" y="18811"/>
                <a:ext cx="1653" cy="3655"/>
              </a:xfrm>
              <a:prstGeom prst="rect">
                <a:avLst/>
              </a:prstGeom>
              <a:noFill/>
              <a:ln w="9525">
                <a:noFill/>
                <a:miter lim="800000"/>
                <a:headEnd/>
                <a:tailEnd/>
              </a:ln>
            </p:spPr>
          </p:pic>
          <p:sp>
            <p:nvSpPr>
              <p:cNvPr id="75012" name="Text Box 99"/>
              <p:cNvSpPr txBox="1">
                <a:spLocks noChangeArrowheads="1"/>
              </p:cNvSpPr>
              <p:nvPr/>
            </p:nvSpPr>
            <p:spPr bwMode="auto">
              <a:xfrm>
                <a:off x="16917"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5013" name="Text Box 103"/>
              <p:cNvSpPr txBox="1">
                <a:spLocks noChangeArrowheads="1"/>
              </p:cNvSpPr>
              <p:nvPr/>
            </p:nvSpPr>
            <p:spPr bwMode="auto">
              <a:xfrm>
                <a:off x="18643"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sp>
          <p:nvSpPr>
            <p:cNvPr id="75007" name="Text Box 106"/>
            <p:cNvSpPr txBox="1">
              <a:spLocks noChangeArrowheads="1"/>
            </p:cNvSpPr>
            <p:nvPr/>
          </p:nvSpPr>
          <p:spPr bwMode="auto">
            <a:xfrm>
              <a:off x="10587"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1</a:t>
              </a:r>
            </a:p>
          </p:txBody>
        </p:sp>
        <p:sp>
          <p:nvSpPr>
            <p:cNvPr id="75008" name="Text Box 107"/>
            <p:cNvSpPr txBox="1">
              <a:spLocks noChangeArrowheads="1"/>
            </p:cNvSpPr>
            <p:nvPr/>
          </p:nvSpPr>
          <p:spPr bwMode="auto">
            <a:xfrm>
              <a:off x="13770"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2</a:t>
              </a:r>
              <a:endParaRPr lang="en-US" sz="3800">
                <a:solidFill>
                  <a:srgbClr val="4C2600"/>
                </a:solidFill>
              </a:endParaRPr>
            </a:p>
          </p:txBody>
        </p:sp>
        <p:sp>
          <p:nvSpPr>
            <p:cNvPr id="75009" name="Text Box 108"/>
            <p:cNvSpPr txBox="1">
              <a:spLocks noChangeArrowheads="1"/>
            </p:cNvSpPr>
            <p:nvPr/>
          </p:nvSpPr>
          <p:spPr bwMode="auto">
            <a:xfrm>
              <a:off x="16916"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3</a:t>
              </a:r>
              <a:endParaRPr lang="en-US" sz="3800">
                <a:solidFill>
                  <a:srgbClr val="4C2600"/>
                </a:solidFill>
              </a:endParaRPr>
            </a:p>
          </p:txBody>
        </p:sp>
      </p:grpSp>
      <p:sp>
        <p:nvSpPr>
          <p:cNvPr id="74760" name="Text Box 109"/>
          <p:cNvSpPr txBox="1">
            <a:spLocks noChangeArrowheads="1"/>
          </p:cNvSpPr>
          <p:nvPr/>
        </p:nvSpPr>
        <p:spPr bwMode="auto">
          <a:xfrm>
            <a:off x="15520990" y="36034663"/>
            <a:ext cx="14325600" cy="2197100"/>
          </a:xfrm>
          <a:prstGeom prst="rect">
            <a:avLst/>
          </a:prstGeom>
          <a:noFill/>
          <a:ln w="9525">
            <a:noFill/>
            <a:miter lim="800000"/>
            <a:headEnd/>
            <a:tailEnd/>
          </a:ln>
        </p:spPr>
        <p:txBody>
          <a:bodyPr>
            <a:prstTxWarp prst="textNoShape">
              <a:avLst/>
            </a:prstTxWarp>
            <a:spAutoFit/>
          </a:bodyPr>
          <a:lstStyle/>
          <a:p>
            <a:pPr defTabSz="4176713"/>
            <a:r>
              <a:rPr lang="en-US" sz="4600" b="1">
                <a:solidFill>
                  <a:srgbClr val="4C2600"/>
                </a:solidFill>
              </a:rPr>
              <a:t>Figure 2. AP-PCR gel of 3 pairs of subjects sharing </a:t>
            </a:r>
            <a:r>
              <a:rPr lang="en-US" sz="4600" b="1" i="1">
                <a:solidFill>
                  <a:srgbClr val="4C2600"/>
                </a:solidFill>
              </a:rPr>
              <a:t> S. mutans </a:t>
            </a:r>
            <a:r>
              <a:rPr lang="en-US" sz="4600" b="1">
                <a:solidFill>
                  <a:srgbClr val="4C2600"/>
                </a:solidFill>
              </a:rPr>
              <a:t>strains</a:t>
            </a:r>
          </a:p>
          <a:p>
            <a:pPr defTabSz="4176713"/>
            <a:r>
              <a:rPr lang="nb-NO" sz="4600" b="1">
                <a:solidFill>
                  <a:srgbClr val="4C2600"/>
                </a:solidFill>
              </a:rPr>
              <a:t>          A. primer OPA 05        B. primer OPA 13</a:t>
            </a:r>
            <a:endParaRPr lang="en-US" sz="4600" b="1"/>
          </a:p>
        </p:txBody>
      </p:sp>
      <p:grpSp>
        <p:nvGrpSpPr>
          <p:cNvPr id="74761" name="Group 125"/>
          <p:cNvGrpSpPr>
            <a:grpSpLocks/>
          </p:cNvGrpSpPr>
          <p:nvPr/>
        </p:nvGrpSpPr>
        <p:grpSpPr bwMode="auto">
          <a:xfrm>
            <a:off x="15520990" y="29405263"/>
            <a:ext cx="15106650" cy="6743700"/>
            <a:chOff x="9489" y="18235"/>
            <a:chExt cx="9516" cy="4248"/>
          </a:xfrm>
        </p:grpSpPr>
        <p:grpSp>
          <p:nvGrpSpPr>
            <p:cNvPr id="74986" name="Group 124"/>
            <p:cNvGrpSpPr>
              <a:grpSpLocks/>
            </p:cNvGrpSpPr>
            <p:nvPr/>
          </p:nvGrpSpPr>
          <p:grpSpPr bwMode="auto">
            <a:xfrm>
              <a:off x="9489" y="18811"/>
              <a:ext cx="3230" cy="3672"/>
              <a:chOff x="9489" y="18811"/>
              <a:chExt cx="3230" cy="3672"/>
            </a:xfrm>
          </p:grpSpPr>
          <p:pic>
            <p:nvPicPr>
              <p:cNvPr id="75000" name="Picture 86" descr="Copy of OPA05-1-22-04_1-24-12modified"/>
              <p:cNvPicPr>
                <a:picLocks noChangeAspect="1" noChangeArrowheads="1"/>
              </p:cNvPicPr>
              <p:nvPr/>
            </p:nvPicPr>
            <p:blipFill>
              <a:blip r:embed="rId2"/>
              <a:srcRect t="125" b="8507"/>
              <a:stretch>
                <a:fillRect/>
              </a:stretch>
            </p:blipFill>
            <p:spPr bwMode="auto">
              <a:xfrm>
                <a:off x="9489" y="18816"/>
                <a:ext cx="1622" cy="3640"/>
              </a:xfrm>
              <a:prstGeom prst="rect">
                <a:avLst/>
              </a:prstGeom>
              <a:noFill/>
              <a:ln w="9525">
                <a:noFill/>
                <a:miter lim="800000"/>
                <a:headEnd/>
                <a:tailEnd/>
              </a:ln>
            </p:spPr>
          </p:pic>
          <p:pic>
            <p:nvPicPr>
              <p:cNvPr id="75001" name="Picture 87" descr="OPA 13-1-22-04&amp;1-24-12a-modified"/>
              <p:cNvPicPr>
                <a:picLocks noChangeAspect="1" noChangeArrowheads="1"/>
              </p:cNvPicPr>
              <p:nvPr/>
            </p:nvPicPr>
            <p:blipFill>
              <a:blip r:embed="rId3"/>
              <a:srcRect/>
              <a:stretch>
                <a:fillRect/>
              </a:stretch>
            </p:blipFill>
            <p:spPr bwMode="auto">
              <a:xfrm>
                <a:off x="11088" y="18811"/>
                <a:ext cx="1629" cy="3643"/>
              </a:xfrm>
              <a:prstGeom prst="rect">
                <a:avLst/>
              </a:prstGeom>
              <a:noFill/>
              <a:ln w="9525">
                <a:noFill/>
                <a:miter lim="800000"/>
                <a:headEnd/>
                <a:tailEnd/>
              </a:ln>
            </p:spPr>
          </p:pic>
          <p:sp>
            <p:nvSpPr>
              <p:cNvPr id="75002" name="Text Box 97"/>
              <p:cNvSpPr txBox="1">
                <a:spLocks noChangeArrowheads="1"/>
              </p:cNvSpPr>
              <p:nvPr/>
            </p:nvSpPr>
            <p:spPr bwMode="auto">
              <a:xfrm>
                <a:off x="10713"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5003" name="Text Box 101"/>
              <p:cNvSpPr txBox="1">
                <a:spLocks noChangeArrowheads="1"/>
              </p:cNvSpPr>
              <p:nvPr/>
            </p:nvSpPr>
            <p:spPr bwMode="auto">
              <a:xfrm>
                <a:off x="12357"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987" name="Group 123"/>
            <p:cNvGrpSpPr>
              <a:grpSpLocks/>
            </p:cNvGrpSpPr>
            <p:nvPr/>
          </p:nvGrpSpPr>
          <p:grpSpPr bwMode="auto">
            <a:xfrm>
              <a:off x="12753" y="18808"/>
              <a:ext cx="3065" cy="3675"/>
              <a:chOff x="12753" y="18808"/>
              <a:chExt cx="3065" cy="3675"/>
            </a:xfrm>
          </p:grpSpPr>
          <p:pic>
            <p:nvPicPr>
              <p:cNvPr id="74996" name="Picture 90" descr="Transmitted OPA 05 -2-23-06&amp;2-23-12-modified"/>
              <p:cNvPicPr>
                <a:picLocks noChangeAspect="1" noChangeArrowheads="1"/>
              </p:cNvPicPr>
              <p:nvPr/>
            </p:nvPicPr>
            <p:blipFill>
              <a:blip r:embed="rId4"/>
              <a:srcRect b="247"/>
              <a:stretch>
                <a:fillRect/>
              </a:stretch>
            </p:blipFill>
            <p:spPr bwMode="auto">
              <a:xfrm>
                <a:off x="12753" y="18811"/>
                <a:ext cx="1660" cy="3642"/>
              </a:xfrm>
              <a:prstGeom prst="rect">
                <a:avLst/>
              </a:prstGeom>
              <a:noFill/>
              <a:ln w="9525">
                <a:noFill/>
                <a:miter lim="800000"/>
                <a:headEnd/>
                <a:tailEnd/>
              </a:ln>
            </p:spPr>
          </p:pic>
          <p:pic>
            <p:nvPicPr>
              <p:cNvPr id="74997" name="Picture 91" descr="Transmitted 2-23-06&amp;2-23-12 OPA 13 modified "/>
              <p:cNvPicPr>
                <a:picLocks noChangeAspect="1" noChangeArrowheads="1"/>
              </p:cNvPicPr>
              <p:nvPr/>
            </p:nvPicPr>
            <p:blipFill>
              <a:blip r:embed="rId5"/>
              <a:srcRect b="165"/>
              <a:stretch>
                <a:fillRect/>
              </a:stretch>
            </p:blipFill>
            <p:spPr bwMode="auto">
              <a:xfrm>
                <a:off x="14289" y="18808"/>
                <a:ext cx="1529" cy="3643"/>
              </a:xfrm>
              <a:prstGeom prst="rect">
                <a:avLst/>
              </a:prstGeom>
              <a:noFill/>
              <a:ln w="9525">
                <a:noFill/>
                <a:miter lim="800000"/>
                <a:headEnd/>
                <a:tailEnd/>
              </a:ln>
            </p:spPr>
          </p:pic>
          <p:sp>
            <p:nvSpPr>
              <p:cNvPr id="74998" name="Text Box 98"/>
              <p:cNvSpPr txBox="1">
                <a:spLocks noChangeArrowheads="1"/>
              </p:cNvSpPr>
              <p:nvPr/>
            </p:nvSpPr>
            <p:spPr bwMode="auto">
              <a:xfrm>
                <a:off x="14001"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999" name="Text Box 102"/>
              <p:cNvSpPr txBox="1">
                <a:spLocks noChangeArrowheads="1"/>
              </p:cNvSpPr>
              <p:nvPr/>
            </p:nvSpPr>
            <p:spPr bwMode="auto">
              <a:xfrm>
                <a:off x="15405"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988" name="Group 122"/>
            <p:cNvGrpSpPr>
              <a:grpSpLocks/>
            </p:cNvGrpSpPr>
            <p:nvPr/>
          </p:nvGrpSpPr>
          <p:grpSpPr bwMode="auto">
            <a:xfrm>
              <a:off x="15861" y="18811"/>
              <a:ext cx="3144" cy="3672"/>
              <a:chOff x="15861" y="18811"/>
              <a:chExt cx="3144" cy="3672"/>
            </a:xfrm>
          </p:grpSpPr>
          <p:pic>
            <p:nvPicPr>
              <p:cNvPr id="74992" name="Picture 93" descr="Transmitted 4-21-05 &amp; 4-21-09 OPA05modified"/>
              <p:cNvPicPr>
                <a:picLocks noChangeAspect="1" noChangeArrowheads="1"/>
              </p:cNvPicPr>
              <p:nvPr/>
            </p:nvPicPr>
            <p:blipFill>
              <a:blip r:embed="rId6"/>
              <a:srcRect/>
              <a:stretch>
                <a:fillRect/>
              </a:stretch>
            </p:blipFill>
            <p:spPr bwMode="auto">
              <a:xfrm>
                <a:off x="15861" y="18811"/>
                <a:ext cx="1486" cy="3649"/>
              </a:xfrm>
              <a:prstGeom prst="rect">
                <a:avLst/>
              </a:prstGeom>
              <a:noFill/>
              <a:ln w="9525">
                <a:noFill/>
                <a:miter lim="800000"/>
                <a:headEnd/>
                <a:tailEnd/>
              </a:ln>
            </p:spPr>
          </p:pic>
          <p:pic>
            <p:nvPicPr>
              <p:cNvPr id="74993" name="Picture 94" descr="transmitted OPA13 4-21-05&amp;4-21-09modified"/>
              <p:cNvPicPr>
                <a:picLocks noChangeAspect="1" noChangeArrowheads="1"/>
              </p:cNvPicPr>
              <p:nvPr/>
            </p:nvPicPr>
            <p:blipFill>
              <a:blip r:embed="rId7"/>
              <a:srcRect/>
              <a:stretch>
                <a:fillRect/>
              </a:stretch>
            </p:blipFill>
            <p:spPr bwMode="auto">
              <a:xfrm>
                <a:off x="17349" y="18811"/>
                <a:ext cx="1653" cy="3655"/>
              </a:xfrm>
              <a:prstGeom prst="rect">
                <a:avLst/>
              </a:prstGeom>
              <a:noFill/>
              <a:ln w="9525">
                <a:noFill/>
                <a:miter lim="800000"/>
                <a:headEnd/>
                <a:tailEnd/>
              </a:ln>
            </p:spPr>
          </p:pic>
          <p:sp>
            <p:nvSpPr>
              <p:cNvPr id="74994" name="Text Box 99"/>
              <p:cNvSpPr txBox="1">
                <a:spLocks noChangeArrowheads="1"/>
              </p:cNvSpPr>
              <p:nvPr/>
            </p:nvSpPr>
            <p:spPr bwMode="auto">
              <a:xfrm>
                <a:off x="16917"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995" name="Text Box 103"/>
              <p:cNvSpPr txBox="1">
                <a:spLocks noChangeArrowheads="1"/>
              </p:cNvSpPr>
              <p:nvPr/>
            </p:nvSpPr>
            <p:spPr bwMode="auto">
              <a:xfrm>
                <a:off x="18643"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sp>
          <p:nvSpPr>
            <p:cNvPr id="74989" name="Text Box 106"/>
            <p:cNvSpPr txBox="1">
              <a:spLocks noChangeArrowheads="1"/>
            </p:cNvSpPr>
            <p:nvPr/>
          </p:nvSpPr>
          <p:spPr bwMode="auto">
            <a:xfrm>
              <a:off x="10587"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1</a:t>
              </a:r>
            </a:p>
          </p:txBody>
        </p:sp>
        <p:sp>
          <p:nvSpPr>
            <p:cNvPr id="74990" name="Text Box 107"/>
            <p:cNvSpPr txBox="1">
              <a:spLocks noChangeArrowheads="1"/>
            </p:cNvSpPr>
            <p:nvPr/>
          </p:nvSpPr>
          <p:spPr bwMode="auto">
            <a:xfrm>
              <a:off x="13770"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2</a:t>
              </a:r>
              <a:endParaRPr lang="en-US" sz="3800">
                <a:solidFill>
                  <a:srgbClr val="4C2600"/>
                </a:solidFill>
              </a:endParaRPr>
            </a:p>
          </p:txBody>
        </p:sp>
        <p:sp>
          <p:nvSpPr>
            <p:cNvPr id="74991" name="Text Box 108"/>
            <p:cNvSpPr txBox="1">
              <a:spLocks noChangeArrowheads="1"/>
            </p:cNvSpPr>
            <p:nvPr/>
          </p:nvSpPr>
          <p:spPr bwMode="auto">
            <a:xfrm>
              <a:off x="16916"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3</a:t>
              </a:r>
              <a:endParaRPr lang="en-US" sz="3800">
                <a:solidFill>
                  <a:srgbClr val="4C2600"/>
                </a:solidFill>
              </a:endParaRPr>
            </a:p>
          </p:txBody>
        </p:sp>
      </p:grpSp>
      <p:sp>
        <p:nvSpPr>
          <p:cNvPr id="74762" name="Text Box 109"/>
          <p:cNvSpPr txBox="1">
            <a:spLocks noChangeArrowheads="1"/>
          </p:cNvSpPr>
          <p:nvPr/>
        </p:nvSpPr>
        <p:spPr bwMode="auto">
          <a:xfrm>
            <a:off x="15673388" y="36187063"/>
            <a:ext cx="14325600" cy="2197100"/>
          </a:xfrm>
          <a:prstGeom prst="rect">
            <a:avLst/>
          </a:prstGeom>
          <a:noFill/>
          <a:ln w="9525">
            <a:noFill/>
            <a:miter lim="800000"/>
            <a:headEnd/>
            <a:tailEnd/>
          </a:ln>
        </p:spPr>
        <p:txBody>
          <a:bodyPr>
            <a:prstTxWarp prst="textNoShape">
              <a:avLst/>
            </a:prstTxWarp>
            <a:spAutoFit/>
          </a:bodyPr>
          <a:lstStyle/>
          <a:p>
            <a:pPr defTabSz="4176713"/>
            <a:r>
              <a:rPr lang="en-US" sz="4600" b="1">
                <a:solidFill>
                  <a:srgbClr val="4C2600"/>
                </a:solidFill>
              </a:rPr>
              <a:t>Figure 2. AP-PCR gel of 3 pairs of subjects sharing </a:t>
            </a:r>
            <a:r>
              <a:rPr lang="en-US" sz="4600" b="1" i="1">
                <a:solidFill>
                  <a:srgbClr val="4C2600"/>
                </a:solidFill>
              </a:rPr>
              <a:t> S. mutans </a:t>
            </a:r>
            <a:r>
              <a:rPr lang="en-US" sz="4600" b="1">
                <a:solidFill>
                  <a:srgbClr val="4C2600"/>
                </a:solidFill>
              </a:rPr>
              <a:t>strains</a:t>
            </a:r>
          </a:p>
          <a:p>
            <a:pPr defTabSz="4176713"/>
            <a:r>
              <a:rPr lang="nb-NO" sz="4600" b="1">
                <a:solidFill>
                  <a:srgbClr val="4C2600"/>
                </a:solidFill>
              </a:rPr>
              <a:t>          A. primer OPA 05        B. primer OPA 13</a:t>
            </a:r>
            <a:endParaRPr lang="en-US" sz="4600" b="1"/>
          </a:p>
        </p:txBody>
      </p:sp>
      <p:grpSp>
        <p:nvGrpSpPr>
          <p:cNvPr id="74763" name="Group 125"/>
          <p:cNvGrpSpPr>
            <a:grpSpLocks/>
          </p:cNvGrpSpPr>
          <p:nvPr/>
        </p:nvGrpSpPr>
        <p:grpSpPr bwMode="auto">
          <a:xfrm>
            <a:off x="15673389" y="29557663"/>
            <a:ext cx="15106650" cy="6743700"/>
            <a:chOff x="9489" y="18235"/>
            <a:chExt cx="9516" cy="4248"/>
          </a:xfrm>
        </p:grpSpPr>
        <p:grpSp>
          <p:nvGrpSpPr>
            <p:cNvPr id="74968" name="Group 124"/>
            <p:cNvGrpSpPr>
              <a:grpSpLocks/>
            </p:cNvGrpSpPr>
            <p:nvPr/>
          </p:nvGrpSpPr>
          <p:grpSpPr bwMode="auto">
            <a:xfrm>
              <a:off x="9489" y="18811"/>
              <a:ext cx="3230" cy="3672"/>
              <a:chOff x="9489" y="18811"/>
              <a:chExt cx="3230" cy="3672"/>
            </a:xfrm>
          </p:grpSpPr>
          <p:pic>
            <p:nvPicPr>
              <p:cNvPr id="74982" name="Picture 86" descr="Copy of OPA05-1-22-04_1-24-12modified"/>
              <p:cNvPicPr>
                <a:picLocks noChangeAspect="1" noChangeArrowheads="1"/>
              </p:cNvPicPr>
              <p:nvPr/>
            </p:nvPicPr>
            <p:blipFill>
              <a:blip r:embed="rId2"/>
              <a:srcRect t="125" b="8507"/>
              <a:stretch>
                <a:fillRect/>
              </a:stretch>
            </p:blipFill>
            <p:spPr bwMode="auto">
              <a:xfrm>
                <a:off x="9489" y="18816"/>
                <a:ext cx="1622" cy="3640"/>
              </a:xfrm>
              <a:prstGeom prst="rect">
                <a:avLst/>
              </a:prstGeom>
              <a:noFill/>
              <a:ln w="9525">
                <a:noFill/>
                <a:miter lim="800000"/>
                <a:headEnd/>
                <a:tailEnd/>
              </a:ln>
            </p:spPr>
          </p:pic>
          <p:pic>
            <p:nvPicPr>
              <p:cNvPr id="74983" name="Picture 87" descr="OPA 13-1-22-04&amp;1-24-12a-modified"/>
              <p:cNvPicPr>
                <a:picLocks noChangeAspect="1" noChangeArrowheads="1"/>
              </p:cNvPicPr>
              <p:nvPr/>
            </p:nvPicPr>
            <p:blipFill>
              <a:blip r:embed="rId3"/>
              <a:srcRect/>
              <a:stretch>
                <a:fillRect/>
              </a:stretch>
            </p:blipFill>
            <p:spPr bwMode="auto">
              <a:xfrm>
                <a:off x="11088" y="18811"/>
                <a:ext cx="1629" cy="3643"/>
              </a:xfrm>
              <a:prstGeom prst="rect">
                <a:avLst/>
              </a:prstGeom>
              <a:noFill/>
              <a:ln w="9525">
                <a:noFill/>
                <a:miter lim="800000"/>
                <a:headEnd/>
                <a:tailEnd/>
              </a:ln>
            </p:spPr>
          </p:pic>
          <p:sp>
            <p:nvSpPr>
              <p:cNvPr id="74984" name="Text Box 97"/>
              <p:cNvSpPr txBox="1">
                <a:spLocks noChangeArrowheads="1"/>
              </p:cNvSpPr>
              <p:nvPr/>
            </p:nvSpPr>
            <p:spPr bwMode="auto">
              <a:xfrm>
                <a:off x="10713"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985" name="Text Box 101"/>
              <p:cNvSpPr txBox="1">
                <a:spLocks noChangeArrowheads="1"/>
              </p:cNvSpPr>
              <p:nvPr/>
            </p:nvSpPr>
            <p:spPr bwMode="auto">
              <a:xfrm>
                <a:off x="12357"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969" name="Group 123"/>
            <p:cNvGrpSpPr>
              <a:grpSpLocks/>
            </p:cNvGrpSpPr>
            <p:nvPr/>
          </p:nvGrpSpPr>
          <p:grpSpPr bwMode="auto">
            <a:xfrm>
              <a:off x="12753" y="18808"/>
              <a:ext cx="3065" cy="3675"/>
              <a:chOff x="12753" y="18808"/>
              <a:chExt cx="3065" cy="3675"/>
            </a:xfrm>
          </p:grpSpPr>
          <p:pic>
            <p:nvPicPr>
              <p:cNvPr id="74978" name="Picture 90" descr="Transmitted OPA 05 -2-23-06&amp;2-23-12-modified"/>
              <p:cNvPicPr>
                <a:picLocks noChangeAspect="1" noChangeArrowheads="1"/>
              </p:cNvPicPr>
              <p:nvPr/>
            </p:nvPicPr>
            <p:blipFill>
              <a:blip r:embed="rId4"/>
              <a:srcRect b="247"/>
              <a:stretch>
                <a:fillRect/>
              </a:stretch>
            </p:blipFill>
            <p:spPr bwMode="auto">
              <a:xfrm>
                <a:off x="12753" y="18811"/>
                <a:ext cx="1660" cy="3642"/>
              </a:xfrm>
              <a:prstGeom prst="rect">
                <a:avLst/>
              </a:prstGeom>
              <a:noFill/>
              <a:ln w="9525">
                <a:noFill/>
                <a:miter lim="800000"/>
                <a:headEnd/>
                <a:tailEnd/>
              </a:ln>
            </p:spPr>
          </p:pic>
          <p:pic>
            <p:nvPicPr>
              <p:cNvPr id="74979" name="Picture 91" descr="Transmitted 2-23-06&amp;2-23-12 OPA 13 modified "/>
              <p:cNvPicPr>
                <a:picLocks noChangeAspect="1" noChangeArrowheads="1"/>
              </p:cNvPicPr>
              <p:nvPr/>
            </p:nvPicPr>
            <p:blipFill>
              <a:blip r:embed="rId5"/>
              <a:srcRect b="165"/>
              <a:stretch>
                <a:fillRect/>
              </a:stretch>
            </p:blipFill>
            <p:spPr bwMode="auto">
              <a:xfrm>
                <a:off x="14289" y="18808"/>
                <a:ext cx="1529" cy="3643"/>
              </a:xfrm>
              <a:prstGeom prst="rect">
                <a:avLst/>
              </a:prstGeom>
              <a:noFill/>
              <a:ln w="9525">
                <a:noFill/>
                <a:miter lim="800000"/>
                <a:headEnd/>
                <a:tailEnd/>
              </a:ln>
            </p:spPr>
          </p:pic>
          <p:sp>
            <p:nvSpPr>
              <p:cNvPr id="74980" name="Text Box 98"/>
              <p:cNvSpPr txBox="1">
                <a:spLocks noChangeArrowheads="1"/>
              </p:cNvSpPr>
              <p:nvPr/>
            </p:nvSpPr>
            <p:spPr bwMode="auto">
              <a:xfrm>
                <a:off x="14001"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981" name="Text Box 102"/>
              <p:cNvSpPr txBox="1">
                <a:spLocks noChangeArrowheads="1"/>
              </p:cNvSpPr>
              <p:nvPr/>
            </p:nvSpPr>
            <p:spPr bwMode="auto">
              <a:xfrm>
                <a:off x="15405"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970" name="Group 122"/>
            <p:cNvGrpSpPr>
              <a:grpSpLocks/>
            </p:cNvGrpSpPr>
            <p:nvPr/>
          </p:nvGrpSpPr>
          <p:grpSpPr bwMode="auto">
            <a:xfrm>
              <a:off x="15861" y="18811"/>
              <a:ext cx="3144" cy="3672"/>
              <a:chOff x="15861" y="18811"/>
              <a:chExt cx="3144" cy="3672"/>
            </a:xfrm>
          </p:grpSpPr>
          <p:pic>
            <p:nvPicPr>
              <p:cNvPr id="74974" name="Picture 93" descr="Transmitted 4-21-05 &amp; 4-21-09 OPA05modified"/>
              <p:cNvPicPr>
                <a:picLocks noChangeAspect="1" noChangeArrowheads="1"/>
              </p:cNvPicPr>
              <p:nvPr/>
            </p:nvPicPr>
            <p:blipFill>
              <a:blip r:embed="rId6"/>
              <a:srcRect/>
              <a:stretch>
                <a:fillRect/>
              </a:stretch>
            </p:blipFill>
            <p:spPr bwMode="auto">
              <a:xfrm>
                <a:off x="15861" y="18811"/>
                <a:ext cx="1486" cy="3649"/>
              </a:xfrm>
              <a:prstGeom prst="rect">
                <a:avLst/>
              </a:prstGeom>
              <a:noFill/>
              <a:ln w="9525">
                <a:noFill/>
                <a:miter lim="800000"/>
                <a:headEnd/>
                <a:tailEnd/>
              </a:ln>
            </p:spPr>
          </p:pic>
          <p:pic>
            <p:nvPicPr>
              <p:cNvPr id="74975" name="Picture 94" descr="transmitted OPA13 4-21-05&amp;4-21-09modified"/>
              <p:cNvPicPr>
                <a:picLocks noChangeAspect="1" noChangeArrowheads="1"/>
              </p:cNvPicPr>
              <p:nvPr/>
            </p:nvPicPr>
            <p:blipFill>
              <a:blip r:embed="rId7"/>
              <a:srcRect/>
              <a:stretch>
                <a:fillRect/>
              </a:stretch>
            </p:blipFill>
            <p:spPr bwMode="auto">
              <a:xfrm>
                <a:off x="17349" y="18811"/>
                <a:ext cx="1653" cy="3655"/>
              </a:xfrm>
              <a:prstGeom prst="rect">
                <a:avLst/>
              </a:prstGeom>
              <a:noFill/>
              <a:ln w="9525">
                <a:noFill/>
                <a:miter lim="800000"/>
                <a:headEnd/>
                <a:tailEnd/>
              </a:ln>
            </p:spPr>
          </p:pic>
          <p:sp>
            <p:nvSpPr>
              <p:cNvPr id="74976" name="Text Box 99"/>
              <p:cNvSpPr txBox="1">
                <a:spLocks noChangeArrowheads="1"/>
              </p:cNvSpPr>
              <p:nvPr/>
            </p:nvSpPr>
            <p:spPr bwMode="auto">
              <a:xfrm>
                <a:off x="16917"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977" name="Text Box 103"/>
              <p:cNvSpPr txBox="1">
                <a:spLocks noChangeArrowheads="1"/>
              </p:cNvSpPr>
              <p:nvPr/>
            </p:nvSpPr>
            <p:spPr bwMode="auto">
              <a:xfrm>
                <a:off x="18643"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sp>
          <p:nvSpPr>
            <p:cNvPr id="74971" name="Text Box 106"/>
            <p:cNvSpPr txBox="1">
              <a:spLocks noChangeArrowheads="1"/>
            </p:cNvSpPr>
            <p:nvPr/>
          </p:nvSpPr>
          <p:spPr bwMode="auto">
            <a:xfrm>
              <a:off x="10587"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1</a:t>
              </a:r>
            </a:p>
          </p:txBody>
        </p:sp>
        <p:sp>
          <p:nvSpPr>
            <p:cNvPr id="74972" name="Text Box 107"/>
            <p:cNvSpPr txBox="1">
              <a:spLocks noChangeArrowheads="1"/>
            </p:cNvSpPr>
            <p:nvPr/>
          </p:nvSpPr>
          <p:spPr bwMode="auto">
            <a:xfrm>
              <a:off x="13770"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2</a:t>
              </a:r>
              <a:endParaRPr lang="en-US" sz="3800">
                <a:solidFill>
                  <a:srgbClr val="4C2600"/>
                </a:solidFill>
              </a:endParaRPr>
            </a:p>
          </p:txBody>
        </p:sp>
        <p:sp>
          <p:nvSpPr>
            <p:cNvPr id="74973" name="Text Box 108"/>
            <p:cNvSpPr txBox="1">
              <a:spLocks noChangeArrowheads="1"/>
            </p:cNvSpPr>
            <p:nvPr/>
          </p:nvSpPr>
          <p:spPr bwMode="auto">
            <a:xfrm>
              <a:off x="16916"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3</a:t>
              </a:r>
              <a:endParaRPr lang="en-US" sz="3800">
                <a:solidFill>
                  <a:srgbClr val="4C2600"/>
                </a:solidFill>
              </a:endParaRPr>
            </a:p>
          </p:txBody>
        </p:sp>
      </p:grpSp>
      <p:sp>
        <p:nvSpPr>
          <p:cNvPr id="74764" name="Text Box 109"/>
          <p:cNvSpPr txBox="1">
            <a:spLocks noChangeArrowheads="1"/>
          </p:cNvSpPr>
          <p:nvPr/>
        </p:nvSpPr>
        <p:spPr bwMode="auto">
          <a:xfrm>
            <a:off x="15825792" y="36339463"/>
            <a:ext cx="14325600" cy="2197100"/>
          </a:xfrm>
          <a:prstGeom prst="rect">
            <a:avLst/>
          </a:prstGeom>
          <a:noFill/>
          <a:ln w="9525">
            <a:noFill/>
            <a:miter lim="800000"/>
            <a:headEnd/>
            <a:tailEnd/>
          </a:ln>
        </p:spPr>
        <p:txBody>
          <a:bodyPr>
            <a:prstTxWarp prst="textNoShape">
              <a:avLst/>
            </a:prstTxWarp>
            <a:spAutoFit/>
          </a:bodyPr>
          <a:lstStyle/>
          <a:p>
            <a:pPr defTabSz="4176713"/>
            <a:r>
              <a:rPr lang="en-US" sz="4600" b="1">
                <a:solidFill>
                  <a:srgbClr val="4C2600"/>
                </a:solidFill>
              </a:rPr>
              <a:t>Figure 2. AP-PCR gel of 3 pairs of subjects sharing </a:t>
            </a:r>
            <a:r>
              <a:rPr lang="en-US" sz="4600" b="1" i="1">
                <a:solidFill>
                  <a:srgbClr val="4C2600"/>
                </a:solidFill>
              </a:rPr>
              <a:t> S. mutans </a:t>
            </a:r>
            <a:r>
              <a:rPr lang="en-US" sz="4600" b="1">
                <a:solidFill>
                  <a:srgbClr val="4C2600"/>
                </a:solidFill>
              </a:rPr>
              <a:t>strains</a:t>
            </a:r>
          </a:p>
          <a:p>
            <a:pPr defTabSz="4176713"/>
            <a:r>
              <a:rPr lang="nb-NO" sz="4600" b="1">
                <a:solidFill>
                  <a:srgbClr val="4C2600"/>
                </a:solidFill>
              </a:rPr>
              <a:t>          A. primer OPA 05        B. primer OPA 13</a:t>
            </a:r>
            <a:endParaRPr lang="en-US" sz="4600" b="1"/>
          </a:p>
        </p:txBody>
      </p:sp>
      <p:grpSp>
        <p:nvGrpSpPr>
          <p:cNvPr id="74765" name="Group 125"/>
          <p:cNvGrpSpPr>
            <a:grpSpLocks/>
          </p:cNvGrpSpPr>
          <p:nvPr/>
        </p:nvGrpSpPr>
        <p:grpSpPr bwMode="auto">
          <a:xfrm>
            <a:off x="15825792" y="29710063"/>
            <a:ext cx="15106650" cy="6743700"/>
            <a:chOff x="9489" y="18235"/>
            <a:chExt cx="9516" cy="4248"/>
          </a:xfrm>
        </p:grpSpPr>
        <p:grpSp>
          <p:nvGrpSpPr>
            <p:cNvPr id="74950" name="Group 124"/>
            <p:cNvGrpSpPr>
              <a:grpSpLocks/>
            </p:cNvGrpSpPr>
            <p:nvPr/>
          </p:nvGrpSpPr>
          <p:grpSpPr bwMode="auto">
            <a:xfrm>
              <a:off x="9489" y="18811"/>
              <a:ext cx="3230" cy="3672"/>
              <a:chOff x="9489" y="18811"/>
              <a:chExt cx="3230" cy="3672"/>
            </a:xfrm>
          </p:grpSpPr>
          <p:pic>
            <p:nvPicPr>
              <p:cNvPr id="74964" name="Picture 86" descr="Copy of OPA05-1-22-04_1-24-12modified"/>
              <p:cNvPicPr>
                <a:picLocks noChangeAspect="1" noChangeArrowheads="1"/>
              </p:cNvPicPr>
              <p:nvPr/>
            </p:nvPicPr>
            <p:blipFill>
              <a:blip r:embed="rId2"/>
              <a:srcRect t="125" b="8507"/>
              <a:stretch>
                <a:fillRect/>
              </a:stretch>
            </p:blipFill>
            <p:spPr bwMode="auto">
              <a:xfrm>
                <a:off x="9489" y="18816"/>
                <a:ext cx="1622" cy="3640"/>
              </a:xfrm>
              <a:prstGeom prst="rect">
                <a:avLst/>
              </a:prstGeom>
              <a:noFill/>
              <a:ln w="9525">
                <a:noFill/>
                <a:miter lim="800000"/>
                <a:headEnd/>
                <a:tailEnd/>
              </a:ln>
            </p:spPr>
          </p:pic>
          <p:pic>
            <p:nvPicPr>
              <p:cNvPr id="74965" name="Picture 87" descr="OPA 13-1-22-04&amp;1-24-12a-modified"/>
              <p:cNvPicPr>
                <a:picLocks noChangeAspect="1" noChangeArrowheads="1"/>
              </p:cNvPicPr>
              <p:nvPr/>
            </p:nvPicPr>
            <p:blipFill>
              <a:blip r:embed="rId3"/>
              <a:srcRect/>
              <a:stretch>
                <a:fillRect/>
              </a:stretch>
            </p:blipFill>
            <p:spPr bwMode="auto">
              <a:xfrm>
                <a:off x="11088" y="18811"/>
                <a:ext cx="1629" cy="3643"/>
              </a:xfrm>
              <a:prstGeom prst="rect">
                <a:avLst/>
              </a:prstGeom>
              <a:noFill/>
              <a:ln w="9525">
                <a:noFill/>
                <a:miter lim="800000"/>
                <a:headEnd/>
                <a:tailEnd/>
              </a:ln>
            </p:spPr>
          </p:pic>
          <p:sp>
            <p:nvSpPr>
              <p:cNvPr id="74966" name="Text Box 97"/>
              <p:cNvSpPr txBox="1">
                <a:spLocks noChangeArrowheads="1"/>
              </p:cNvSpPr>
              <p:nvPr/>
            </p:nvSpPr>
            <p:spPr bwMode="auto">
              <a:xfrm>
                <a:off x="10713"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967" name="Text Box 101"/>
              <p:cNvSpPr txBox="1">
                <a:spLocks noChangeArrowheads="1"/>
              </p:cNvSpPr>
              <p:nvPr/>
            </p:nvSpPr>
            <p:spPr bwMode="auto">
              <a:xfrm>
                <a:off x="12357"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951" name="Group 123"/>
            <p:cNvGrpSpPr>
              <a:grpSpLocks/>
            </p:cNvGrpSpPr>
            <p:nvPr/>
          </p:nvGrpSpPr>
          <p:grpSpPr bwMode="auto">
            <a:xfrm>
              <a:off x="12753" y="18808"/>
              <a:ext cx="3065" cy="3675"/>
              <a:chOff x="12753" y="18808"/>
              <a:chExt cx="3065" cy="3675"/>
            </a:xfrm>
          </p:grpSpPr>
          <p:pic>
            <p:nvPicPr>
              <p:cNvPr id="74960" name="Picture 90" descr="Transmitted OPA 05 -2-23-06&amp;2-23-12-modified"/>
              <p:cNvPicPr>
                <a:picLocks noChangeAspect="1" noChangeArrowheads="1"/>
              </p:cNvPicPr>
              <p:nvPr/>
            </p:nvPicPr>
            <p:blipFill>
              <a:blip r:embed="rId4"/>
              <a:srcRect b="247"/>
              <a:stretch>
                <a:fillRect/>
              </a:stretch>
            </p:blipFill>
            <p:spPr bwMode="auto">
              <a:xfrm>
                <a:off x="12753" y="18811"/>
                <a:ext cx="1660" cy="3642"/>
              </a:xfrm>
              <a:prstGeom prst="rect">
                <a:avLst/>
              </a:prstGeom>
              <a:noFill/>
              <a:ln w="9525">
                <a:noFill/>
                <a:miter lim="800000"/>
                <a:headEnd/>
                <a:tailEnd/>
              </a:ln>
            </p:spPr>
          </p:pic>
          <p:pic>
            <p:nvPicPr>
              <p:cNvPr id="74961" name="Picture 91" descr="Transmitted 2-23-06&amp;2-23-12 OPA 13 modified "/>
              <p:cNvPicPr>
                <a:picLocks noChangeAspect="1" noChangeArrowheads="1"/>
              </p:cNvPicPr>
              <p:nvPr/>
            </p:nvPicPr>
            <p:blipFill>
              <a:blip r:embed="rId5"/>
              <a:srcRect b="165"/>
              <a:stretch>
                <a:fillRect/>
              </a:stretch>
            </p:blipFill>
            <p:spPr bwMode="auto">
              <a:xfrm>
                <a:off x="14289" y="18808"/>
                <a:ext cx="1529" cy="3643"/>
              </a:xfrm>
              <a:prstGeom prst="rect">
                <a:avLst/>
              </a:prstGeom>
              <a:noFill/>
              <a:ln w="9525">
                <a:noFill/>
                <a:miter lim="800000"/>
                <a:headEnd/>
                <a:tailEnd/>
              </a:ln>
            </p:spPr>
          </p:pic>
          <p:sp>
            <p:nvSpPr>
              <p:cNvPr id="74962" name="Text Box 98"/>
              <p:cNvSpPr txBox="1">
                <a:spLocks noChangeArrowheads="1"/>
              </p:cNvSpPr>
              <p:nvPr/>
            </p:nvSpPr>
            <p:spPr bwMode="auto">
              <a:xfrm>
                <a:off x="14001"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963" name="Text Box 102"/>
              <p:cNvSpPr txBox="1">
                <a:spLocks noChangeArrowheads="1"/>
              </p:cNvSpPr>
              <p:nvPr/>
            </p:nvSpPr>
            <p:spPr bwMode="auto">
              <a:xfrm>
                <a:off x="15405"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952" name="Group 122"/>
            <p:cNvGrpSpPr>
              <a:grpSpLocks/>
            </p:cNvGrpSpPr>
            <p:nvPr/>
          </p:nvGrpSpPr>
          <p:grpSpPr bwMode="auto">
            <a:xfrm>
              <a:off x="15861" y="18811"/>
              <a:ext cx="3144" cy="3672"/>
              <a:chOff x="15861" y="18811"/>
              <a:chExt cx="3144" cy="3672"/>
            </a:xfrm>
          </p:grpSpPr>
          <p:pic>
            <p:nvPicPr>
              <p:cNvPr id="74956" name="Picture 93" descr="Transmitted 4-21-05 &amp; 4-21-09 OPA05modified"/>
              <p:cNvPicPr>
                <a:picLocks noChangeAspect="1" noChangeArrowheads="1"/>
              </p:cNvPicPr>
              <p:nvPr/>
            </p:nvPicPr>
            <p:blipFill>
              <a:blip r:embed="rId6"/>
              <a:srcRect/>
              <a:stretch>
                <a:fillRect/>
              </a:stretch>
            </p:blipFill>
            <p:spPr bwMode="auto">
              <a:xfrm>
                <a:off x="15861" y="18811"/>
                <a:ext cx="1486" cy="3649"/>
              </a:xfrm>
              <a:prstGeom prst="rect">
                <a:avLst/>
              </a:prstGeom>
              <a:noFill/>
              <a:ln w="9525">
                <a:noFill/>
                <a:miter lim="800000"/>
                <a:headEnd/>
                <a:tailEnd/>
              </a:ln>
            </p:spPr>
          </p:pic>
          <p:pic>
            <p:nvPicPr>
              <p:cNvPr id="74957" name="Picture 94" descr="transmitted OPA13 4-21-05&amp;4-21-09modified"/>
              <p:cNvPicPr>
                <a:picLocks noChangeAspect="1" noChangeArrowheads="1"/>
              </p:cNvPicPr>
              <p:nvPr/>
            </p:nvPicPr>
            <p:blipFill>
              <a:blip r:embed="rId7"/>
              <a:srcRect/>
              <a:stretch>
                <a:fillRect/>
              </a:stretch>
            </p:blipFill>
            <p:spPr bwMode="auto">
              <a:xfrm>
                <a:off x="17349" y="18811"/>
                <a:ext cx="1653" cy="3655"/>
              </a:xfrm>
              <a:prstGeom prst="rect">
                <a:avLst/>
              </a:prstGeom>
              <a:noFill/>
              <a:ln w="9525">
                <a:noFill/>
                <a:miter lim="800000"/>
                <a:headEnd/>
                <a:tailEnd/>
              </a:ln>
            </p:spPr>
          </p:pic>
          <p:sp>
            <p:nvSpPr>
              <p:cNvPr id="74958" name="Text Box 99"/>
              <p:cNvSpPr txBox="1">
                <a:spLocks noChangeArrowheads="1"/>
              </p:cNvSpPr>
              <p:nvPr/>
            </p:nvSpPr>
            <p:spPr bwMode="auto">
              <a:xfrm>
                <a:off x="16917"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959" name="Text Box 103"/>
              <p:cNvSpPr txBox="1">
                <a:spLocks noChangeArrowheads="1"/>
              </p:cNvSpPr>
              <p:nvPr/>
            </p:nvSpPr>
            <p:spPr bwMode="auto">
              <a:xfrm>
                <a:off x="18643"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sp>
          <p:nvSpPr>
            <p:cNvPr id="74953" name="Text Box 106"/>
            <p:cNvSpPr txBox="1">
              <a:spLocks noChangeArrowheads="1"/>
            </p:cNvSpPr>
            <p:nvPr/>
          </p:nvSpPr>
          <p:spPr bwMode="auto">
            <a:xfrm>
              <a:off x="10587"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1</a:t>
              </a:r>
            </a:p>
          </p:txBody>
        </p:sp>
        <p:sp>
          <p:nvSpPr>
            <p:cNvPr id="74954" name="Text Box 107"/>
            <p:cNvSpPr txBox="1">
              <a:spLocks noChangeArrowheads="1"/>
            </p:cNvSpPr>
            <p:nvPr/>
          </p:nvSpPr>
          <p:spPr bwMode="auto">
            <a:xfrm>
              <a:off x="13770"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2</a:t>
              </a:r>
              <a:endParaRPr lang="en-US" sz="3800">
                <a:solidFill>
                  <a:srgbClr val="4C2600"/>
                </a:solidFill>
              </a:endParaRPr>
            </a:p>
          </p:txBody>
        </p:sp>
        <p:sp>
          <p:nvSpPr>
            <p:cNvPr id="74955" name="Text Box 108"/>
            <p:cNvSpPr txBox="1">
              <a:spLocks noChangeArrowheads="1"/>
            </p:cNvSpPr>
            <p:nvPr/>
          </p:nvSpPr>
          <p:spPr bwMode="auto">
            <a:xfrm>
              <a:off x="16916"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3</a:t>
              </a:r>
              <a:endParaRPr lang="en-US" sz="3800">
                <a:solidFill>
                  <a:srgbClr val="4C2600"/>
                </a:solidFill>
              </a:endParaRPr>
            </a:p>
          </p:txBody>
        </p:sp>
      </p:grpSp>
      <p:sp>
        <p:nvSpPr>
          <p:cNvPr id="74766" name="Text Box 109"/>
          <p:cNvSpPr txBox="1">
            <a:spLocks noChangeArrowheads="1"/>
          </p:cNvSpPr>
          <p:nvPr/>
        </p:nvSpPr>
        <p:spPr bwMode="auto">
          <a:xfrm>
            <a:off x="15978190" y="36491863"/>
            <a:ext cx="14325600" cy="2197100"/>
          </a:xfrm>
          <a:prstGeom prst="rect">
            <a:avLst/>
          </a:prstGeom>
          <a:noFill/>
          <a:ln w="9525">
            <a:noFill/>
            <a:miter lim="800000"/>
            <a:headEnd/>
            <a:tailEnd/>
          </a:ln>
        </p:spPr>
        <p:txBody>
          <a:bodyPr>
            <a:prstTxWarp prst="textNoShape">
              <a:avLst/>
            </a:prstTxWarp>
            <a:spAutoFit/>
          </a:bodyPr>
          <a:lstStyle/>
          <a:p>
            <a:pPr defTabSz="4176713"/>
            <a:r>
              <a:rPr lang="en-US" sz="4600" b="1">
                <a:solidFill>
                  <a:srgbClr val="4C2600"/>
                </a:solidFill>
              </a:rPr>
              <a:t>Figure 2. AP-PCR gel of 3 pairs of subjects sharing </a:t>
            </a:r>
            <a:r>
              <a:rPr lang="en-US" sz="4600" b="1" i="1">
                <a:solidFill>
                  <a:srgbClr val="4C2600"/>
                </a:solidFill>
              </a:rPr>
              <a:t> S. mutans </a:t>
            </a:r>
            <a:r>
              <a:rPr lang="en-US" sz="4600" b="1">
                <a:solidFill>
                  <a:srgbClr val="4C2600"/>
                </a:solidFill>
              </a:rPr>
              <a:t>strains</a:t>
            </a:r>
          </a:p>
          <a:p>
            <a:pPr defTabSz="4176713"/>
            <a:r>
              <a:rPr lang="nb-NO" sz="4600" b="1">
                <a:solidFill>
                  <a:srgbClr val="4C2600"/>
                </a:solidFill>
              </a:rPr>
              <a:t>          A. primer OPA 05        B. primer OPA 13</a:t>
            </a:r>
            <a:endParaRPr lang="en-US" sz="4600" b="1"/>
          </a:p>
        </p:txBody>
      </p:sp>
      <p:grpSp>
        <p:nvGrpSpPr>
          <p:cNvPr id="74767" name="Group 125"/>
          <p:cNvGrpSpPr>
            <a:grpSpLocks/>
          </p:cNvGrpSpPr>
          <p:nvPr/>
        </p:nvGrpSpPr>
        <p:grpSpPr bwMode="auto">
          <a:xfrm>
            <a:off x="14908216" y="28471813"/>
            <a:ext cx="15106650" cy="6743700"/>
            <a:chOff x="9489" y="18235"/>
            <a:chExt cx="9516" cy="4248"/>
          </a:xfrm>
        </p:grpSpPr>
        <p:grpSp>
          <p:nvGrpSpPr>
            <p:cNvPr id="74932" name="Group 124"/>
            <p:cNvGrpSpPr>
              <a:grpSpLocks/>
            </p:cNvGrpSpPr>
            <p:nvPr/>
          </p:nvGrpSpPr>
          <p:grpSpPr bwMode="auto">
            <a:xfrm>
              <a:off x="9489" y="18811"/>
              <a:ext cx="3230" cy="3672"/>
              <a:chOff x="9489" y="18811"/>
              <a:chExt cx="3230" cy="3672"/>
            </a:xfrm>
          </p:grpSpPr>
          <p:pic>
            <p:nvPicPr>
              <p:cNvPr id="74946" name="Picture 86" descr="Copy of OPA05-1-22-04_1-24-12modified"/>
              <p:cNvPicPr>
                <a:picLocks noChangeAspect="1" noChangeArrowheads="1"/>
              </p:cNvPicPr>
              <p:nvPr/>
            </p:nvPicPr>
            <p:blipFill>
              <a:blip r:embed="rId2"/>
              <a:srcRect t="125" b="8507"/>
              <a:stretch>
                <a:fillRect/>
              </a:stretch>
            </p:blipFill>
            <p:spPr bwMode="auto">
              <a:xfrm>
                <a:off x="9489" y="18816"/>
                <a:ext cx="1622" cy="3640"/>
              </a:xfrm>
              <a:prstGeom prst="rect">
                <a:avLst/>
              </a:prstGeom>
              <a:noFill/>
              <a:ln w="9525">
                <a:noFill/>
                <a:miter lim="800000"/>
                <a:headEnd/>
                <a:tailEnd/>
              </a:ln>
            </p:spPr>
          </p:pic>
          <p:pic>
            <p:nvPicPr>
              <p:cNvPr id="74947" name="Picture 87" descr="OPA 13-1-22-04&amp;1-24-12a-modified"/>
              <p:cNvPicPr>
                <a:picLocks noChangeAspect="1" noChangeArrowheads="1"/>
              </p:cNvPicPr>
              <p:nvPr/>
            </p:nvPicPr>
            <p:blipFill>
              <a:blip r:embed="rId3"/>
              <a:srcRect/>
              <a:stretch>
                <a:fillRect/>
              </a:stretch>
            </p:blipFill>
            <p:spPr bwMode="auto">
              <a:xfrm>
                <a:off x="11088" y="18811"/>
                <a:ext cx="1629" cy="3643"/>
              </a:xfrm>
              <a:prstGeom prst="rect">
                <a:avLst/>
              </a:prstGeom>
              <a:noFill/>
              <a:ln w="9525">
                <a:noFill/>
                <a:miter lim="800000"/>
                <a:headEnd/>
                <a:tailEnd/>
              </a:ln>
            </p:spPr>
          </p:pic>
          <p:sp>
            <p:nvSpPr>
              <p:cNvPr id="74948" name="Text Box 97"/>
              <p:cNvSpPr txBox="1">
                <a:spLocks noChangeArrowheads="1"/>
              </p:cNvSpPr>
              <p:nvPr/>
            </p:nvSpPr>
            <p:spPr bwMode="auto">
              <a:xfrm>
                <a:off x="10713"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949" name="Text Box 101"/>
              <p:cNvSpPr txBox="1">
                <a:spLocks noChangeArrowheads="1"/>
              </p:cNvSpPr>
              <p:nvPr/>
            </p:nvSpPr>
            <p:spPr bwMode="auto">
              <a:xfrm>
                <a:off x="12357"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933" name="Group 123"/>
            <p:cNvGrpSpPr>
              <a:grpSpLocks/>
            </p:cNvGrpSpPr>
            <p:nvPr/>
          </p:nvGrpSpPr>
          <p:grpSpPr bwMode="auto">
            <a:xfrm>
              <a:off x="12753" y="18808"/>
              <a:ext cx="3065" cy="3675"/>
              <a:chOff x="12753" y="18808"/>
              <a:chExt cx="3065" cy="3675"/>
            </a:xfrm>
          </p:grpSpPr>
          <p:pic>
            <p:nvPicPr>
              <p:cNvPr id="74942" name="Picture 90" descr="Transmitted OPA 05 -2-23-06&amp;2-23-12-modified"/>
              <p:cNvPicPr>
                <a:picLocks noChangeAspect="1" noChangeArrowheads="1"/>
              </p:cNvPicPr>
              <p:nvPr/>
            </p:nvPicPr>
            <p:blipFill>
              <a:blip r:embed="rId4"/>
              <a:srcRect b="247"/>
              <a:stretch>
                <a:fillRect/>
              </a:stretch>
            </p:blipFill>
            <p:spPr bwMode="auto">
              <a:xfrm>
                <a:off x="12753" y="18811"/>
                <a:ext cx="1660" cy="3642"/>
              </a:xfrm>
              <a:prstGeom prst="rect">
                <a:avLst/>
              </a:prstGeom>
              <a:noFill/>
              <a:ln w="9525">
                <a:noFill/>
                <a:miter lim="800000"/>
                <a:headEnd/>
                <a:tailEnd/>
              </a:ln>
            </p:spPr>
          </p:pic>
          <p:pic>
            <p:nvPicPr>
              <p:cNvPr id="74943" name="Picture 91" descr="Transmitted 2-23-06&amp;2-23-12 OPA 13 modified "/>
              <p:cNvPicPr>
                <a:picLocks noChangeAspect="1" noChangeArrowheads="1"/>
              </p:cNvPicPr>
              <p:nvPr/>
            </p:nvPicPr>
            <p:blipFill>
              <a:blip r:embed="rId5"/>
              <a:srcRect b="165"/>
              <a:stretch>
                <a:fillRect/>
              </a:stretch>
            </p:blipFill>
            <p:spPr bwMode="auto">
              <a:xfrm>
                <a:off x="14289" y="18808"/>
                <a:ext cx="1529" cy="3643"/>
              </a:xfrm>
              <a:prstGeom prst="rect">
                <a:avLst/>
              </a:prstGeom>
              <a:noFill/>
              <a:ln w="9525">
                <a:noFill/>
                <a:miter lim="800000"/>
                <a:headEnd/>
                <a:tailEnd/>
              </a:ln>
            </p:spPr>
          </p:pic>
          <p:sp>
            <p:nvSpPr>
              <p:cNvPr id="74944" name="Text Box 98"/>
              <p:cNvSpPr txBox="1">
                <a:spLocks noChangeArrowheads="1"/>
              </p:cNvSpPr>
              <p:nvPr/>
            </p:nvSpPr>
            <p:spPr bwMode="auto">
              <a:xfrm>
                <a:off x="14001"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945" name="Text Box 102"/>
              <p:cNvSpPr txBox="1">
                <a:spLocks noChangeArrowheads="1"/>
              </p:cNvSpPr>
              <p:nvPr/>
            </p:nvSpPr>
            <p:spPr bwMode="auto">
              <a:xfrm>
                <a:off x="15405"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934" name="Group 122"/>
            <p:cNvGrpSpPr>
              <a:grpSpLocks/>
            </p:cNvGrpSpPr>
            <p:nvPr/>
          </p:nvGrpSpPr>
          <p:grpSpPr bwMode="auto">
            <a:xfrm>
              <a:off x="15861" y="18811"/>
              <a:ext cx="3144" cy="3672"/>
              <a:chOff x="15861" y="18811"/>
              <a:chExt cx="3144" cy="3672"/>
            </a:xfrm>
          </p:grpSpPr>
          <p:pic>
            <p:nvPicPr>
              <p:cNvPr id="74938" name="Picture 93" descr="Transmitted 4-21-05 &amp; 4-21-09 OPA05modified"/>
              <p:cNvPicPr>
                <a:picLocks noChangeAspect="1" noChangeArrowheads="1"/>
              </p:cNvPicPr>
              <p:nvPr/>
            </p:nvPicPr>
            <p:blipFill>
              <a:blip r:embed="rId6"/>
              <a:srcRect/>
              <a:stretch>
                <a:fillRect/>
              </a:stretch>
            </p:blipFill>
            <p:spPr bwMode="auto">
              <a:xfrm>
                <a:off x="15861" y="18811"/>
                <a:ext cx="1486" cy="3649"/>
              </a:xfrm>
              <a:prstGeom prst="rect">
                <a:avLst/>
              </a:prstGeom>
              <a:noFill/>
              <a:ln w="9525">
                <a:noFill/>
                <a:miter lim="800000"/>
                <a:headEnd/>
                <a:tailEnd/>
              </a:ln>
            </p:spPr>
          </p:pic>
          <p:pic>
            <p:nvPicPr>
              <p:cNvPr id="74939" name="Picture 94" descr="transmitted OPA13 4-21-05&amp;4-21-09modified"/>
              <p:cNvPicPr>
                <a:picLocks noChangeAspect="1" noChangeArrowheads="1"/>
              </p:cNvPicPr>
              <p:nvPr/>
            </p:nvPicPr>
            <p:blipFill>
              <a:blip r:embed="rId7"/>
              <a:srcRect/>
              <a:stretch>
                <a:fillRect/>
              </a:stretch>
            </p:blipFill>
            <p:spPr bwMode="auto">
              <a:xfrm>
                <a:off x="17349" y="18811"/>
                <a:ext cx="1653" cy="3655"/>
              </a:xfrm>
              <a:prstGeom prst="rect">
                <a:avLst/>
              </a:prstGeom>
              <a:noFill/>
              <a:ln w="9525">
                <a:noFill/>
                <a:miter lim="800000"/>
                <a:headEnd/>
                <a:tailEnd/>
              </a:ln>
            </p:spPr>
          </p:pic>
          <p:sp>
            <p:nvSpPr>
              <p:cNvPr id="74940" name="Text Box 99"/>
              <p:cNvSpPr txBox="1">
                <a:spLocks noChangeArrowheads="1"/>
              </p:cNvSpPr>
              <p:nvPr/>
            </p:nvSpPr>
            <p:spPr bwMode="auto">
              <a:xfrm>
                <a:off x="16917"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941" name="Text Box 103"/>
              <p:cNvSpPr txBox="1">
                <a:spLocks noChangeArrowheads="1"/>
              </p:cNvSpPr>
              <p:nvPr/>
            </p:nvSpPr>
            <p:spPr bwMode="auto">
              <a:xfrm>
                <a:off x="18643"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sp>
          <p:nvSpPr>
            <p:cNvPr id="74935" name="Text Box 106"/>
            <p:cNvSpPr txBox="1">
              <a:spLocks noChangeArrowheads="1"/>
            </p:cNvSpPr>
            <p:nvPr/>
          </p:nvSpPr>
          <p:spPr bwMode="auto">
            <a:xfrm>
              <a:off x="10587"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1</a:t>
              </a:r>
            </a:p>
          </p:txBody>
        </p:sp>
        <p:sp>
          <p:nvSpPr>
            <p:cNvPr id="74936" name="Text Box 107"/>
            <p:cNvSpPr txBox="1">
              <a:spLocks noChangeArrowheads="1"/>
            </p:cNvSpPr>
            <p:nvPr/>
          </p:nvSpPr>
          <p:spPr bwMode="auto">
            <a:xfrm>
              <a:off x="13770"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2</a:t>
              </a:r>
              <a:endParaRPr lang="en-US" sz="3800">
                <a:solidFill>
                  <a:srgbClr val="4C2600"/>
                </a:solidFill>
              </a:endParaRPr>
            </a:p>
          </p:txBody>
        </p:sp>
        <p:sp>
          <p:nvSpPr>
            <p:cNvPr id="74937" name="Text Box 108"/>
            <p:cNvSpPr txBox="1">
              <a:spLocks noChangeArrowheads="1"/>
            </p:cNvSpPr>
            <p:nvPr/>
          </p:nvSpPr>
          <p:spPr bwMode="auto">
            <a:xfrm>
              <a:off x="16916"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3</a:t>
              </a:r>
              <a:endParaRPr lang="en-US" sz="3800">
                <a:solidFill>
                  <a:srgbClr val="4C2600"/>
                </a:solidFill>
              </a:endParaRPr>
            </a:p>
          </p:txBody>
        </p:sp>
      </p:grpSp>
      <p:sp>
        <p:nvSpPr>
          <p:cNvPr id="74768" name="Text Box 109"/>
          <p:cNvSpPr txBox="1">
            <a:spLocks noChangeArrowheads="1"/>
          </p:cNvSpPr>
          <p:nvPr/>
        </p:nvSpPr>
        <p:spPr bwMode="auto">
          <a:xfrm>
            <a:off x="15060613" y="35253613"/>
            <a:ext cx="14325600" cy="2197100"/>
          </a:xfrm>
          <a:prstGeom prst="rect">
            <a:avLst/>
          </a:prstGeom>
          <a:noFill/>
          <a:ln w="9525">
            <a:noFill/>
            <a:miter lim="800000"/>
            <a:headEnd/>
            <a:tailEnd/>
          </a:ln>
        </p:spPr>
        <p:txBody>
          <a:bodyPr>
            <a:prstTxWarp prst="textNoShape">
              <a:avLst/>
            </a:prstTxWarp>
            <a:spAutoFit/>
          </a:bodyPr>
          <a:lstStyle/>
          <a:p>
            <a:pPr defTabSz="4176713"/>
            <a:r>
              <a:rPr lang="en-US" sz="4600" b="1">
                <a:solidFill>
                  <a:srgbClr val="4C2600"/>
                </a:solidFill>
              </a:rPr>
              <a:t>Figure 2. AP-PCR gel of 3 pairs of subjects sharing </a:t>
            </a:r>
            <a:r>
              <a:rPr lang="en-US" sz="4600" b="1" i="1">
                <a:solidFill>
                  <a:srgbClr val="4C2600"/>
                </a:solidFill>
              </a:rPr>
              <a:t> S. mutans </a:t>
            </a:r>
            <a:r>
              <a:rPr lang="en-US" sz="4600" b="1">
                <a:solidFill>
                  <a:srgbClr val="4C2600"/>
                </a:solidFill>
              </a:rPr>
              <a:t>strains</a:t>
            </a:r>
          </a:p>
          <a:p>
            <a:pPr defTabSz="4176713"/>
            <a:r>
              <a:rPr lang="nb-NO" sz="4600" b="1">
                <a:solidFill>
                  <a:srgbClr val="4C2600"/>
                </a:solidFill>
              </a:rPr>
              <a:t>          A. primer OPA 05        B. primer OPA 13</a:t>
            </a:r>
            <a:endParaRPr lang="en-US" sz="4600" b="1"/>
          </a:p>
        </p:txBody>
      </p:sp>
      <p:grpSp>
        <p:nvGrpSpPr>
          <p:cNvPr id="74769" name="Group 125"/>
          <p:cNvGrpSpPr>
            <a:grpSpLocks/>
          </p:cNvGrpSpPr>
          <p:nvPr/>
        </p:nvGrpSpPr>
        <p:grpSpPr bwMode="auto">
          <a:xfrm>
            <a:off x="15060614" y="28624213"/>
            <a:ext cx="15106650" cy="6743700"/>
            <a:chOff x="9489" y="18235"/>
            <a:chExt cx="9516" cy="4248"/>
          </a:xfrm>
        </p:grpSpPr>
        <p:grpSp>
          <p:nvGrpSpPr>
            <p:cNvPr id="74914" name="Group 124"/>
            <p:cNvGrpSpPr>
              <a:grpSpLocks/>
            </p:cNvGrpSpPr>
            <p:nvPr/>
          </p:nvGrpSpPr>
          <p:grpSpPr bwMode="auto">
            <a:xfrm>
              <a:off x="9489" y="18811"/>
              <a:ext cx="3230" cy="3672"/>
              <a:chOff x="9489" y="18811"/>
              <a:chExt cx="3230" cy="3672"/>
            </a:xfrm>
          </p:grpSpPr>
          <p:pic>
            <p:nvPicPr>
              <p:cNvPr id="74928" name="Picture 86" descr="Copy of OPA05-1-22-04_1-24-12modified"/>
              <p:cNvPicPr>
                <a:picLocks noChangeAspect="1" noChangeArrowheads="1"/>
              </p:cNvPicPr>
              <p:nvPr/>
            </p:nvPicPr>
            <p:blipFill>
              <a:blip r:embed="rId2"/>
              <a:srcRect t="125" b="8507"/>
              <a:stretch>
                <a:fillRect/>
              </a:stretch>
            </p:blipFill>
            <p:spPr bwMode="auto">
              <a:xfrm>
                <a:off x="9489" y="18816"/>
                <a:ext cx="1622" cy="3640"/>
              </a:xfrm>
              <a:prstGeom prst="rect">
                <a:avLst/>
              </a:prstGeom>
              <a:noFill/>
              <a:ln w="9525">
                <a:noFill/>
                <a:miter lim="800000"/>
                <a:headEnd/>
                <a:tailEnd/>
              </a:ln>
            </p:spPr>
          </p:pic>
          <p:pic>
            <p:nvPicPr>
              <p:cNvPr id="74929" name="Picture 87" descr="OPA 13-1-22-04&amp;1-24-12a-modified"/>
              <p:cNvPicPr>
                <a:picLocks noChangeAspect="1" noChangeArrowheads="1"/>
              </p:cNvPicPr>
              <p:nvPr/>
            </p:nvPicPr>
            <p:blipFill>
              <a:blip r:embed="rId3"/>
              <a:srcRect/>
              <a:stretch>
                <a:fillRect/>
              </a:stretch>
            </p:blipFill>
            <p:spPr bwMode="auto">
              <a:xfrm>
                <a:off x="11088" y="18811"/>
                <a:ext cx="1629" cy="3643"/>
              </a:xfrm>
              <a:prstGeom prst="rect">
                <a:avLst/>
              </a:prstGeom>
              <a:noFill/>
              <a:ln w="9525">
                <a:noFill/>
                <a:miter lim="800000"/>
                <a:headEnd/>
                <a:tailEnd/>
              </a:ln>
            </p:spPr>
          </p:pic>
          <p:sp>
            <p:nvSpPr>
              <p:cNvPr id="74930" name="Text Box 97"/>
              <p:cNvSpPr txBox="1">
                <a:spLocks noChangeArrowheads="1"/>
              </p:cNvSpPr>
              <p:nvPr/>
            </p:nvSpPr>
            <p:spPr bwMode="auto">
              <a:xfrm>
                <a:off x="10713"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931" name="Text Box 101"/>
              <p:cNvSpPr txBox="1">
                <a:spLocks noChangeArrowheads="1"/>
              </p:cNvSpPr>
              <p:nvPr/>
            </p:nvSpPr>
            <p:spPr bwMode="auto">
              <a:xfrm>
                <a:off x="12357"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915" name="Group 123"/>
            <p:cNvGrpSpPr>
              <a:grpSpLocks/>
            </p:cNvGrpSpPr>
            <p:nvPr/>
          </p:nvGrpSpPr>
          <p:grpSpPr bwMode="auto">
            <a:xfrm>
              <a:off x="12753" y="18808"/>
              <a:ext cx="3065" cy="3675"/>
              <a:chOff x="12753" y="18808"/>
              <a:chExt cx="3065" cy="3675"/>
            </a:xfrm>
          </p:grpSpPr>
          <p:pic>
            <p:nvPicPr>
              <p:cNvPr id="74924" name="Picture 90" descr="Transmitted OPA 05 -2-23-06&amp;2-23-12-modified"/>
              <p:cNvPicPr>
                <a:picLocks noChangeAspect="1" noChangeArrowheads="1"/>
              </p:cNvPicPr>
              <p:nvPr/>
            </p:nvPicPr>
            <p:blipFill>
              <a:blip r:embed="rId4"/>
              <a:srcRect b="247"/>
              <a:stretch>
                <a:fillRect/>
              </a:stretch>
            </p:blipFill>
            <p:spPr bwMode="auto">
              <a:xfrm>
                <a:off x="12753" y="18811"/>
                <a:ext cx="1660" cy="3642"/>
              </a:xfrm>
              <a:prstGeom prst="rect">
                <a:avLst/>
              </a:prstGeom>
              <a:noFill/>
              <a:ln w="9525">
                <a:noFill/>
                <a:miter lim="800000"/>
                <a:headEnd/>
                <a:tailEnd/>
              </a:ln>
            </p:spPr>
          </p:pic>
          <p:pic>
            <p:nvPicPr>
              <p:cNvPr id="74925" name="Picture 91" descr="Transmitted 2-23-06&amp;2-23-12 OPA 13 modified "/>
              <p:cNvPicPr>
                <a:picLocks noChangeAspect="1" noChangeArrowheads="1"/>
              </p:cNvPicPr>
              <p:nvPr/>
            </p:nvPicPr>
            <p:blipFill>
              <a:blip r:embed="rId5"/>
              <a:srcRect b="165"/>
              <a:stretch>
                <a:fillRect/>
              </a:stretch>
            </p:blipFill>
            <p:spPr bwMode="auto">
              <a:xfrm>
                <a:off x="14289" y="18808"/>
                <a:ext cx="1529" cy="3643"/>
              </a:xfrm>
              <a:prstGeom prst="rect">
                <a:avLst/>
              </a:prstGeom>
              <a:noFill/>
              <a:ln w="9525">
                <a:noFill/>
                <a:miter lim="800000"/>
                <a:headEnd/>
                <a:tailEnd/>
              </a:ln>
            </p:spPr>
          </p:pic>
          <p:sp>
            <p:nvSpPr>
              <p:cNvPr id="74926" name="Text Box 98"/>
              <p:cNvSpPr txBox="1">
                <a:spLocks noChangeArrowheads="1"/>
              </p:cNvSpPr>
              <p:nvPr/>
            </p:nvSpPr>
            <p:spPr bwMode="auto">
              <a:xfrm>
                <a:off x="14001"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927" name="Text Box 102"/>
              <p:cNvSpPr txBox="1">
                <a:spLocks noChangeArrowheads="1"/>
              </p:cNvSpPr>
              <p:nvPr/>
            </p:nvSpPr>
            <p:spPr bwMode="auto">
              <a:xfrm>
                <a:off x="15405"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916" name="Group 122"/>
            <p:cNvGrpSpPr>
              <a:grpSpLocks/>
            </p:cNvGrpSpPr>
            <p:nvPr/>
          </p:nvGrpSpPr>
          <p:grpSpPr bwMode="auto">
            <a:xfrm>
              <a:off x="15861" y="18811"/>
              <a:ext cx="3144" cy="3672"/>
              <a:chOff x="15861" y="18811"/>
              <a:chExt cx="3144" cy="3672"/>
            </a:xfrm>
          </p:grpSpPr>
          <p:pic>
            <p:nvPicPr>
              <p:cNvPr id="74920" name="Picture 93" descr="Transmitted 4-21-05 &amp; 4-21-09 OPA05modified"/>
              <p:cNvPicPr>
                <a:picLocks noChangeAspect="1" noChangeArrowheads="1"/>
              </p:cNvPicPr>
              <p:nvPr/>
            </p:nvPicPr>
            <p:blipFill>
              <a:blip r:embed="rId6"/>
              <a:srcRect/>
              <a:stretch>
                <a:fillRect/>
              </a:stretch>
            </p:blipFill>
            <p:spPr bwMode="auto">
              <a:xfrm>
                <a:off x="15861" y="18811"/>
                <a:ext cx="1486" cy="3649"/>
              </a:xfrm>
              <a:prstGeom prst="rect">
                <a:avLst/>
              </a:prstGeom>
              <a:noFill/>
              <a:ln w="9525">
                <a:noFill/>
                <a:miter lim="800000"/>
                <a:headEnd/>
                <a:tailEnd/>
              </a:ln>
            </p:spPr>
          </p:pic>
          <p:pic>
            <p:nvPicPr>
              <p:cNvPr id="74921" name="Picture 94" descr="transmitted OPA13 4-21-05&amp;4-21-09modified"/>
              <p:cNvPicPr>
                <a:picLocks noChangeAspect="1" noChangeArrowheads="1"/>
              </p:cNvPicPr>
              <p:nvPr/>
            </p:nvPicPr>
            <p:blipFill>
              <a:blip r:embed="rId7"/>
              <a:srcRect/>
              <a:stretch>
                <a:fillRect/>
              </a:stretch>
            </p:blipFill>
            <p:spPr bwMode="auto">
              <a:xfrm>
                <a:off x="17349" y="18811"/>
                <a:ext cx="1653" cy="3655"/>
              </a:xfrm>
              <a:prstGeom prst="rect">
                <a:avLst/>
              </a:prstGeom>
              <a:noFill/>
              <a:ln w="9525">
                <a:noFill/>
                <a:miter lim="800000"/>
                <a:headEnd/>
                <a:tailEnd/>
              </a:ln>
            </p:spPr>
          </p:pic>
          <p:sp>
            <p:nvSpPr>
              <p:cNvPr id="74922" name="Text Box 99"/>
              <p:cNvSpPr txBox="1">
                <a:spLocks noChangeArrowheads="1"/>
              </p:cNvSpPr>
              <p:nvPr/>
            </p:nvSpPr>
            <p:spPr bwMode="auto">
              <a:xfrm>
                <a:off x="16917"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923" name="Text Box 103"/>
              <p:cNvSpPr txBox="1">
                <a:spLocks noChangeArrowheads="1"/>
              </p:cNvSpPr>
              <p:nvPr/>
            </p:nvSpPr>
            <p:spPr bwMode="auto">
              <a:xfrm>
                <a:off x="18643"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sp>
          <p:nvSpPr>
            <p:cNvPr id="74917" name="Text Box 106"/>
            <p:cNvSpPr txBox="1">
              <a:spLocks noChangeArrowheads="1"/>
            </p:cNvSpPr>
            <p:nvPr/>
          </p:nvSpPr>
          <p:spPr bwMode="auto">
            <a:xfrm>
              <a:off x="10587"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1</a:t>
              </a:r>
            </a:p>
          </p:txBody>
        </p:sp>
        <p:sp>
          <p:nvSpPr>
            <p:cNvPr id="74918" name="Text Box 107"/>
            <p:cNvSpPr txBox="1">
              <a:spLocks noChangeArrowheads="1"/>
            </p:cNvSpPr>
            <p:nvPr/>
          </p:nvSpPr>
          <p:spPr bwMode="auto">
            <a:xfrm>
              <a:off x="13770"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2</a:t>
              </a:r>
              <a:endParaRPr lang="en-US" sz="3800">
                <a:solidFill>
                  <a:srgbClr val="4C2600"/>
                </a:solidFill>
              </a:endParaRPr>
            </a:p>
          </p:txBody>
        </p:sp>
        <p:sp>
          <p:nvSpPr>
            <p:cNvPr id="74919" name="Text Box 108"/>
            <p:cNvSpPr txBox="1">
              <a:spLocks noChangeArrowheads="1"/>
            </p:cNvSpPr>
            <p:nvPr/>
          </p:nvSpPr>
          <p:spPr bwMode="auto">
            <a:xfrm>
              <a:off x="16916"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3</a:t>
              </a:r>
              <a:endParaRPr lang="en-US" sz="3800">
                <a:solidFill>
                  <a:srgbClr val="4C2600"/>
                </a:solidFill>
              </a:endParaRPr>
            </a:p>
          </p:txBody>
        </p:sp>
      </p:grpSp>
      <p:sp>
        <p:nvSpPr>
          <p:cNvPr id="74770" name="Text Box 109"/>
          <p:cNvSpPr txBox="1">
            <a:spLocks noChangeArrowheads="1"/>
          </p:cNvSpPr>
          <p:nvPr/>
        </p:nvSpPr>
        <p:spPr bwMode="auto">
          <a:xfrm>
            <a:off x="15213017" y="35406013"/>
            <a:ext cx="14325600" cy="2197100"/>
          </a:xfrm>
          <a:prstGeom prst="rect">
            <a:avLst/>
          </a:prstGeom>
          <a:noFill/>
          <a:ln w="9525">
            <a:noFill/>
            <a:miter lim="800000"/>
            <a:headEnd/>
            <a:tailEnd/>
          </a:ln>
        </p:spPr>
        <p:txBody>
          <a:bodyPr>
            <a:prstTxWarp prst="textNoShape">
              <a:avLst/>
            </a:prstTxWarp>
            <a:spAutoFit/>
          </a:bodyPr>
          <a:lstStyle/>
          <a:p>
            <a:pPr defTabSz="4176713"/>
            <a:r>
              <a:rPr lang="en-US" sz="4600" b="1">
                <a:solidFill>
                  <a:srgbClr val="4C2600"/>
                </a:solidFill>
              </a:rPr>
              <a:t>Figure 2. AP-PCR gel of 3 pairs of subjects sharing </a:t>
            </a:r>
            <a:r>
              <a:rPr lang="en-US" sz="4600" b="1" i="1">
                <a:solidFill>
                  <a:srgbClr val="4C2600"/>
                </a:solidFill>
              </a:rPr>
              <a:t> S. mutans </a:t>
            </a:r>
            <a:r>
              <a:rPr lang="en-US" sz="4600" b="1">
                <a:solidFill>
                  <a:srgbClr val="4C2600"/>
                </a:solidFill>
              </a:rPr>
              <a:t>strains</a:t>
            </a:r>
          </a:p>
          <a:p>
            <a:pPr defTabSz="4176713"/>
            <a:r>
              <a:rPr lang="nb-NO" sz="4600" b="1">
                <a:solidFill>
                  <a:srgbClr val="4C2600"/>
                </a:solidFill>
              </a:rPr>
              <a:t>          A. primer OPA 05        B. primer OPA 13</a:t>
            </a:r>
            <a:endParaRPr lang="en-US" sz="4600" b="1"/>
          </a:p>
        </p:txBody>
      </p:sp>
      <p:grpSp>
        <p:nvGrpSpPr>
          <p:cNvPr id="74771" name="Group 125"/>
          <p:cNvGrpSpPr>
            <a:grpSpLocks/>
          </p:cNvGrpSpPr>
          <p:nvPr/>
        </p:nvGrpSpPr>
        <p:grpSpPr bwMode="auto">
          <a:xfrm>
            <a:off x="15213013" y="28776613"/>
            <a:ext cx="15106650" cy="6743700"/>
            <a:chOff x="9489" y="18235"/>
            <a:chExt cx="9516" cy="4248"/>
          </a:xfrm>
        </p:grpSpPr>
        <p:grpSp>
          <p:nvGrpSpPr>
            <p:cNvPr id="74896" name="Group 124"/>
            <p:cNvGrpSpPr>
              <a:grpSpLocks/>
            </p:cNvGrpSpPr>
            <p:nvPr/>
          </p:nvGrpSpPr>
          <p:grpSpPr bwMode="auto">
            <a:xfrm>
              <a:off x="9489" y="18811"/>
              <a:ext cx="3230" cy="3672"/>
              <a:chOff x="9489" y="18811"/>
              <a:chExt cx="3230" cy="3672"/>
            </a:xfrm>
          </p:grpSpPr>
          <p:pic>
            <p:nvPicPr>
              <p:cNvPr id="74910" name="Picture 86" descr="Copy of OPA05-1-22-04_1-24-12modified"/>
              <p:cNvPicPr>
                <a:picLocks noChangeAspect="1" noChangeArrowheads="1"/>
              </p:cNvPicPr>
              <p:nvPr/>
            </p:nvPicPr>
            <p:blipFill>
              <a:blip r:embed="rId2"/>
              <a:srcRect t="125" b="8507"/>
              <a:stretch>
                <a:fillRect/>
              </a:stretch>
            </p:blipFill>
            <p:spPr bwMode="auto">
              <a:xfrm>
                <a:off x="9489" y="18816"/>
                <a:ext cx="1622" cy="3640"/>
              </a:xfrm>
              <a:prstGeom prst="rect">
                <a:avLst/>
              </a:prstGeom>
              <a:noFill/>
              <a:ln w="9525">
                <a:noFill/>
                <a:miter lim="800000"/>
                <a:headEnd/>
                <a:tailEnd/>
              </a:ln>
            </p:spPr>
          </p:pic>
          <p:pic>
            <p:nvPicPr>
              <p:cNvPr id="74911" name="Picture 87" descr="OPA 13-1-22-04&amp;1-24-12a-modified"/>
              <p:cNvPicPr>
                <a:picLocks noChangeAspect="1" noChangeArrowheads="1"/>
              </p:cNvPicPr>
              <p:nvPr/>
            </p:nvPicPr>
            <p:blipFill>
              <a:blip r:embed="rId3"/>
              <a:srcRect/>
              <a:stretch>
                <a:fillRect/>
              </a:stretch>
            </p:blipFill>
            <p:spPr bwMode="auto">
              <a:xfrm>
                <a:off x="11088" y="18811"/>
                <a:ext cx="1629" cy="3643"/>
              </a:xfrm>
              <a:prstGeom prst="rect">
                <a:avLst/>
              </a:prstGeom>
              <a:noFill/>
              <a:ln w="9525">
                <a:noFill/>
                <a:miter lim="800000"/>
                <a:headEnd/>
                <a:tailEnd/>
              </a:ln>
            </p:spPr>
          </p:pic>
          <p:sp>
            <p:nvSpPr>
              <p:cNvPr id="74912" name="Text Box 97"/>
              <p:cNvSpPr txBox="1">
                <a:spLocks noChangeArrowheads="1"/>
              </p:cNvSpPr>
              <p:nvPr/>
            </p:nvSpPr>
            <p:spPr bwMode="auto">
              <a:xfrm>
                <a:off x="10713"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913" name="Text Box 101"/>
              <p:cNvSpPr txBox="1">
                <a:spLocks noChangeArrowheads="1"/>
              </p:cNvSpPr>
              <p:nvPr/>
            </p:nvSpPr>
            <p:spPr bwMode="auto">
              <a:xfrm>
                <a:off x="12357"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897" name="Group 123"/>
            <p:cNvGrpSpPr>
              <a:grpSpLocks/>
            </p:cNvGrpSpPr>
            <p:nvPr/>
          </p:nvGrpSpPr>
          <p:grpSpPr bwMode="auto">
            <a:xfrm>
              <a:off x="12753" y="18808"/>
              <a:ext cx="3065" cy="3675"/>
              <a:chOff x="12753" y="18808"/>
              <a:chExt cx="3065" cy="3675"/>
            </a:xfrm>
          </p:grpSpPr>
          <p:pic>
            <p:nvPicPr>
              <p:cNvPr id="74906" name="Picture 90" descr="Transmitted OPA 05 -2-23-06&amp;2-23-12-modified"/>
              <p:cNvPicPr>
                <a:picLocks noChangeAspect="1" noChangeArrowheads="1"/>
              </p:cNvPicPr>
              <p:nvPr/>
            </p:nvPicPr>
            <p:blipFill>
              <a:blip r:embed="rId4"/>
              <a:srcRect b="247"/>
              <a:stretch>
                <a:fillRect/>
              </a:stretch>
            </p:blipFill>
            <p:spPr bwMode="auto">
              <a:xfrm>
                <a:off x="12753" y="18811"/>
                <a:ext cx="1660" cy="3642"/>
              </a:xfrm>
              <a:prstGeom prst="rect">
                <a:avLst/>
              </a:prstGeom>
              <a:noFill/>
              <a:ln w="9525">
                <a:noFill/>
                <a:miter lim="800000"/>
                <a:headEnd/>
                <a:tailEnd/>
              </a:ln>
            </p:spPr>
          </p:pic>
          <p:pic>
            <p:nvPicPr>
              <p:cNvPr id="74907" name="Picture 91" descr="Transmitted 2-23-06&amp;2-23-12 OPA 13 modified "/>
              <p:cNvPicPr>
                <a:picLocks noChangeAspect="1" noChangeArrowheads="1"/>
              </p:cNvPicPr>
              <p:nvPr/>
            </p:nvPicPr>
            <p:blipFill>
              <a:blip r:embed="rId5"/>
              <a:srcRect b="165"/>
              <a:stretch>
                <a:fillRect/>
              </a:stretch>
            </p:blipFill>
            <p:spPr bwMode="auto">
              <a:xfrm>
                <a:off x="14289" y="18808"/>
                <a:ext cx="1529" cy="3643"/>
              </a:xfrm>
              <a:prstGeom prst="rect">
                <a:avLst/>
              </a:prstGeom>
              <a:noFill/>
              <a:ln w="9525">
                <a:noFill/>
                <a:miter lim="800000"/>
                <a:headEnd/>
                <a:tailEnd/>
              </a:ln>
            </p:spPr>
          </p:pic>
          <p:sp>
            <p:nvSpPr>
              <p:cNvPr id="74908" name="Text Box 98"/>
              <p:cNvSpPr txBox="1">
                <a:spLocks noChangeArrowheads="1"/>
              </p:cNvSpPr>
              <p:nvPr/>
            </p:nvSpPr>
            <p:spPr bwMode="auto">
              <a:xfrm>
                <a:off x="14001"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909" name="Text Box 102"/>
              <p:cNvSpPr txBox="1">
                <a:spLocks noChangeArrowheads="1"/>
              </p:cNvSpPr>
              <p:nvPr/>
            </p:nvSpPr>
            <p:spPr bwMode="auto">
              <a:xfrm>
                <a:off x="15405"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898" name="Group 122"/>
            <p:cNvGrpSpPr>
              <a:grpSpLocks/>
            </p:cNvGrpSpPr>
            <p:nvPr/>
          </p:nvGrpSpPr>
          <p:grpSpPr bwMode="auto">
            <a:xfrm>
              <a:off x="15861" y="18811"/>
              <a:ext cx="3144" cy="3672"/>
              <a:chOff x="15861" y="18811"/>
              <a:chExt cx="3144" cy="3672"/>
            </a:xfrm>
          </p:grpSpPr>
          <p:pic>
            <p:nvPicPr>
              <p:cNvPr id="74902" name="Picture 93" descr="Transmitted 4-21-05 &amp; 4-21-09 OPA05modified"/>
              <p:cNvPicPr>
                <a:picLocks noChangeAspect="1" noChangeArrowheads="1"/>
              </p:cNvPicPr>
              <p:nvPr/>
            </p:nvPicPr>
            <p:blipFill>
              <a:blip r:embed="rId6"/>
              <a:srcRect/>
              <a:stretch>
                <a:fillRect/>
              </a:stretch>
            </p:blipFill>
            <p:spPr bwMode="auto">
              <a:xfrm>
                <a:off x="15861" y="18811"/>
                <a:ext cx="1486" cy="3649"/>
              </a:xfrm>
              <a:prstGeom prst="rect">
                <a:avLst/>
              </a:prstGeom>
              <a:noFill/>
              <a:ln w="9525">
                <a:noFill/>
                <a:miter lim="800000"/>
                <a:headEnd/>
                <a:tailEnd/>
              </a:ln>
            </p:spPr>
          </p:pic>
          <p:pic>
            <p:nvPicPr>
              <p:cNvPr id="74903" name="Picture 94" descr="transmitted OPA13 4-21-05&amp;4-21-09modified"/>
              <p:cNvPicPr>
                <a:picLocks noChangeAspect="1" noChangeArrowheads="1"/>
              </p:cNvPicPr>
              <p:nvPr/>
            </p:nvPicPr>
            <p:blipFill>
              <a:blip r:embed="rId7"/>
              <a:srcRect/>
              <a:stretch>
                <a:fillRect/>
              </a:stretch>
            </p:blipFill>
            <p:spPr bwMode="auto">
              <a:xfrm>
                <a:off x="17349" y="18811"/>
                <a:ext cx="1653" cy="3655"/>
              </a:xfrm>
              <a:prstGeom prst="rect">
                <a:avLst/>
              </a:prstGeom>
              <a:noFill/>
              <a:ln w="9525">
                <a:noFill/>
                <a:miter lim="800000"/>
                <a:headEnd/>
                <a:tailEnd/>
              </a:ln>
            </p:spPr>
          </p:pic>
          <p:sp>
            <p:nvSpPr>
              <p:cNvPr id="74904" name="Text Box 99"/>
              <p:cNvSpPr txBox="1">
                <a:spLocks noChangeArrowheads="1"/>
              </p:cNvSpPr>
              <p:nvPr/>
            </p:nvSpPr>
            <p:spPr bwMode="auto">
              <a:xfrm>
                <a:off x="16917"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905" name="Text Box 103"/>
              <p:cNvSpPr txBox="1">
                <a:spLocks noChangeArrowheads="1"/>
              </p:cNvSpPr>
              <p:nvPr/>
            </p:nvSpPr>
            <p:spPr bwMode="auto">
              <a:xfrm>
                <a:off x="18643"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sp>
          <p:nvSpPr>
            <p:cNvPr id="74899" name="Text Box 106"/>
            <p:cNvSpPr txBox="1">
              <a:spLocks noChangeArrowheads="1"/>
            </p:cNvSpPr>
            <p:nvPr/>
          </p:nvSpPr>
          <p:spPr bwMode="auto">
            <a:xfrm>
              <a:off x="10587"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1</a:t>
              </a:r>
            </a:p>
          </p:txBody>
        </p:sp>
        <p:sp>
          <p:nvSpPr>
            <p:cNvPr id="74900" name="Text Box 107"/>
            <p:cNvSpPr txBox="1">
              <a:spLocks noChangeArrowheads="1"/>
            </p:cNvSpPr>
            <p:nvPr/>
          </p:nvSpPr>
          <p:spPr bwMode="auto">
            <a:xfrm>
              <a:off x="13770"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2</a:t>
              </a:r>
              <a:endParaRPr lang="en-US" sz="3800">
                <a:solidFill>
                  <a:srgbClr val="4C2600"/>
                </a:solidFill>
              </a:endParaRPr>
            </a:p>
          </p:txBody>
        </p:sp>
        <p:sp>
          <p:nvSpPr>
            <p:cNvPr id="74901" name="Text Box 108"/>
            <p:cNvSpPr txBox="1">
              <a:spLocks noChangeArrowheads="1"/>
            </p:cNvSpPr>
            <p:nvPr/>
          </p:nvSpPr>
          <p:spPr bwMode="auto">
            <a:xfrm>
              <a:off x="16916"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3</a:t>
              </a:r>
              <a:endParaRPr lang="en-US" sz="3800">
                <a:solidFill>
                  <a:srgbClr val="4C2600"/>
                </a:solidFill>
              </a:endParaRPr>
            </a:p>
          </p:txBody>
        </p:sp>
      </p:grpSp>
      <p:sp>
        <p:nvSpPr>
          <p:cNvPr id="74772" name="TextBox 184"/>
          <p:cNvSpPr txBox="1">
            <a:spLocks noChangeArrowheads="1"/>
          </p:cNvSpPr>
          <p:nvPr/>
        </p:nvSpPr>
        <p:spPr bwMode="auto">
          <a:xfrm>
            <a:off x="1714503" y="5881688"/>
            <a:ext cx="6904582" cy="523220"/>
          </a:xfrm>
          <a:prstGeom prst="rect">
            <a:avLst/>
          </a:prstGeom>
          <a:solidFill>
            <a:schemeClr val="tx1"/>
          </a:solidFill>
          <a:ln w="9525">
            <a:noFill/>
            <a:miter lim="800000"/>
            <a:headEnd/>
            <a:tailEnd/>
          </a:ln>
        </p:spPr>
        <p:txBody>
          <a:bodyPr wrap="none">
            <a:prstTxWarp prst="textNoShape">
              <a:avLst/>
            </a:prstTxWarp>
            <a:spAutoFit/>
          </a:bodyPr>
          <a:lstStyle/>
          <a:p>
            <a:r>
              <a:rPr lang="en-US" sz="2800" b="1">
                <a:solidFill>
                  <a:schemeClr val="bg2"/>
                </a:solidFill>
                <a:latin typeface="Arial" pitchFamily="34" charset="0"/>
                <a:ea typeface="Arial" pitchFamily="34" charset="0"/>
                <a:cs typeface="Arial" pitchFamily="34" charset="0"/>
              </a:rPr>
              <a:t>A. primer OPA 05        B. primer OPA 13 </a:t>
            </a:r>
            <a:endParaRPr lang="en-US" b="1">
              <a:solidFill>
                <a:schemeClr val="bg2"/>
              </a:solidFill>
            </a:endParaRPr>
          </a:p>
        </p:txBody>
      </p:sp>
      <p:grpSp>
        <p:nvGrpSpPr>
          <p:cNvPr id="74773" name="Group 125"/>
          <p:cNvGrpSpPr>
            <a:grpSpLocks/>
          </p:cNvGrpSpPr>
          <p:nvPr/>
        </p:nvGrpSpPr>
        <p:grpSpPr bwMode="auto">
          <a:xfrm>
            <a:off x="15063789" y="28471813"/>
            <a:ext cx="14951075" cy="6788150"/>
            <a:chOff x="9587" y="18235"/>
            <a:chExt cx="9418" cy="4276"/>
          </a:xfrm>
        </p:grpSpPr>
        <p:grpSp>
          <p:nvGrpSpPr>
            <p:cNvPr id="74878" name="Group 124"/>
            <p:cNvGrpSpPr>
              <a:grpSpLocks/>
            </p:cNvGrpSpPr>
            <p:nvPr/>
          </p:nvGrpSpPr>
          <p:grpSpPr bwMode="auto">
            <a:xfrm>
              <a:off x="9587" y="18811"/>
              <a:ext cx="3132" cy="3700"/>
              <a:chOff x="9587" y="18811"/>
              <a:chExt cx="3132" cy="3700"/>
            </a:xfrm>
          </p:grpSpPr>
          <p:pic>
            <p:nvPicPr>
              <p:cNvPr id="74892" name="Picture 86" descr="Copy of OPA05-1-22-04_1-24-12modified"/>
              <p:cNvPicPr>
                <a:picLocks noChangeAspect="1" noChangeArrowheads="1"/>
              </p:cNvPicPr>
              <p:nvPr/>
            </p:nvPicPr>
            <p:blipFill>
              <a:blip r:embed="rId2"/>
              <a:srcRect t="125" b="8507"/>
              <a:stretch>
                <a:fillRect/>
              </a:stretch>
            </p:blipFill>
            <p:spPr bwMode="auto">
              <a:xfrm>
                <a:off x="9587" y="18871"/>
                <a:ext cx="1622" cy="3640"/>
              </a:xfrm>
              <a:prstGeom prst="rect">
                <a:avLst/>
              </a:prstGeom>
              <a:noFill/>
              <a:ln w="9525">
                <a:noFill/>
                <a:miter lim="800000"/>
                <a:headEnd/>
                <a:tailEnd/>
              </a:ln>
            </p:spPr>
          </p:pic>
          <p:pic>
            <p:nvPicPr>
              <p:cNvPr id="74893" name="Picture 87" descr="OPA 13-1-22-04&amp;1-24-12a-modified"/>
              <p:cNvPicPr>
                <a:picLocks noChangeAspect="1" noChangeArrowheads="1"/>
              </p:cNvPicPr>
              <p:nvPr/>
            </p:nvPicPr>
            <p:blipFill>
              <a:blip r:embed="rId3"/>
              <a:srcRect/>
              <a:stretch>
                <a:fillRect/>
              </a:stretch>
            </p:blipFill>
            <p:spPr bwMode="auto">
              <a:xfrm>
                <a:off x="11088" y="18811"/>
                <a:ext cx="1629" cy="3643"/>
              </a:xfrm>
              <a:prstGeom prst="rect">
                <a:avLst/>
              </a:prstGeom>
              <a:noFill/>
              <a:ln w="9525">
                <a:noFill/>
                <a:miter lim="800000"/>
                <a:headEnd/>
                <a:tailEnd/>
              </a:ln>
            </p:spPr>
          </p:pic>
          <p:sp>
            <p:nvSpPr>
              <p:cNvPr id="74894" name="Text Box 97"/>
              <p:cNvSpPr txBox="1">
                <a:spLocks noChangeArrowheads="1"/>
              </p:cNvSpPr>
              <p:nvPr/>
            </p:nvSpPr>
            <p:spPr bwMode="auto">
              <a:xfrm>
                <a:off x="10713"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895" name="Text Box 101"/>
              <p:cNvSpPr txBox="1">
                <a:spLocks noChangeArrowheads="1"/>
              </p:cNvSpPr>
              <p:nvPr/>
            </p:nvSpPr>
            <p:spPr bwMode="auto">
              <a:xfrm>
                <a:off x="12357"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879" name="Group 123"/>
            <p:cNvGrpSpPr>
              <a:grpSpLocks/>
            </p:cNvGrpSpPr>
            <p:nvPr/>
          </p:nvGrpSpPr>
          <p:grpSpPr bwMode="auto">
            <a:xfrm>
              <a:off x="12753" y="18808"/>
              <a:ext cx="3065" cy="3675"/>
              <a:chOff x="12753" y="18808"/>
              <a:chExt cx="3065" cy="3675"/>
            </a:xfrm>
          </p:grpSpPr>
          <p:pic>
            <p:nvPicPr>
              <p:cNvPr id="74888" name="Picture 90" descr="Transmitted OPA 05 -2-23-06&amp;2-23-12-modified"/>
              <p:cNvPicPr>
                <a:picLocks noChangeAspect="1" noChangeArrowheads="1"/>
              </p:cNvPicPr>
              <p:nvPr/>
            </p:nvPicPr>
            <p:blipFill>
              <a:blip r:embed="rId4"/>
              <a:srcRect b="247"/>
              <a:stretch>
                <a:fillRect/>
              </a:stretch>
            </p:blipFill>
            <p:spPr bwMode="auto">
              <a:xfrm>
                <a:off x="12753" y="18811"/>
                <a:ext cx="1660" cy="3642"/>
              </a:xfrm>
              <a:prstGeom prst="rect">
                <a:avLst/>
              </a:prstGeom>
              <a:noFill/>
              <a:ln w="9525">
                <a:noFill/>
                <a:miter lim="800000"/>
                <a:headEnd/>
                <a:tailEnd/>
              </a:ln>
            </p:spPr>
          </p:pic>
          <p:pic>
            <p:nvPicPr>
              <p:cNvPr id="74889" name="Picture 91" descr="Transmitted 2-23-06&amp;2-23-12 OPA 13 modified "/>
              <p:cNvPicPr>
                <a:picLocks noChangeAspect="1" noChangeArrowheads="1"/>
              </p:cNvPicPr>
              <p:nvPr/>
            </p:nvPicPr>
            <p:blipFill>
              <a:blip r:embed="rId5"/>
              <a:srcRect b="165"/>
              <a:stretch>
                <a:fillRect/>
              </a:stretch>
            </p:blipFill>
            <p:spPr bwMode="auto">
              <a:xfrm>
                <a:off x="14289" y="18808"/>
                <a:ext cx="1529" cy="3643"/>
              </a:xfrm>
              <a:prstGeom prst="rect">
                <a:avLst/>
              </a:prstGeom>
              <a:noFill/>
              <a:ln w="9525">
                <a:noFill/>
                <a:miter lim="800000"/>
                <a:headEnd/>
                <a:tailEnd/>
              </a:ln>
            </p:spPr>
          </p:pic>
          <p:sp>
            <p:nvSpPr>
              <p:cNvPr id="74890" name="Text Box 98"/>
              <p:cNvSpPr txBox="1">
                <a:spLocks noChangeArrowheads="1"/>
              </p:cNvSpPr>
              <p:nvPr/>
            </p:nvSpPr>
            <p:spPr bwMode="auto">
              <a:xfrm>
                <a:off x="14001"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891" name="Text Box 102"/>
              <p:cNvSpPr txBox="1">
                <a:spLocks noChangeArrowheads="1"/>
              </p:cNvSpPr>
              <p:nvPr/>
            </p:nvSpPr>
            <p:spPr bwMode="auto">
              <a:xfrm>
                <a:off x="15405"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880" name="Group 122"/>
            <p:cNvGrpSpPr>
              <a:grpSpLocks/>
            </p:cNvGrpSpPr>
            <p:nvPr/>
          </p:nvGrpSpPr>
          <p:grpSpPr bwMode="auto">
            <a:xfrm>
              <a:off x="15861" y="18811"/>
              <a:ext cx="3144" cy="3672"/>
              <a:chOff x="15861" y="18811"/>
              <a:chExt cx="3144" cy="3672"/>
            </a:xfrm>
          </p:grpSpPr>
          <p:pic>
            <p:nvPicPr>
              <p:cNvPr id="74884" name="Picture 93" descr="Transmitted 4-21-05 &amp; 4-21-09 OPA05modified"/>
              <p:cNvPicPr>
                <a:picLocks noChangeAspect="1" noChangeArrowheads="1"/>
              </p:cNvPicPr>
              <p:nvPr/>
            </p:nvPicPr>
            <p:blipFill>
              <a:blip r:embed="rId6"/>
              <a:srcRect/>
              <a:stretch>
                <a:fillRect/>
              </a:stretch>
            </p:blipFill>
            <p:spPr bwMode="auto">
              <a:xfrm>
                <a:off x="15861" y="18811"/>
                <a:ext cx="1486" cy="3649"/>
              </a:xfrm>
              <a:prstGeom prst="rect">
                <a:avLst/>
              </a:prstGeom>
              <a:noFill/>
              <a:ln w="9525">
                <a:noFill/>
                <a:miter lim="800000"/>
                <a:headEnd/>
                <a:tailEnd/>
              </a:ln>
            </p:spPr>
          </p:pic>
          <p:pic>
            <p:nvPicPr>
              <p:cNvPr id="74885" name="Picture 94" descr="transmitted OPA13 4-21-05&amp;4-21-09modified"/>
              <p:cNvPicPr>
                <a:picLocks noChangeAspect="1" noChangeArrowheads="1"/>
              </p:cNvPicPr>
              <p:nvPr/>
            </p:nvPicPr>
            <p:blipFill>
              <a:blip r:embed="rId7"/>
              <a:srcRect/>
              <a:stretch>
                <a:fillRect/>
              </a:stretch>
            </p:blipFill>
            <p:spPr bwMode="auto">
              <a:xfrm>
                <a:off x="17349" y="18811"/>
                <a:ext cx="1653" cy="3655"/>
              </a:xfrm>
              <a:prstGeom prst="rect">
                <a:avLst/>
              </a:prstGeom>
              <a:noFill/>
              <a:ln w="9525">
                <a:noFill/>
                <a:miter lim="800000"/>
                <a:headEnd/>
                <a:tailEnd/>
              </a:ln>
            </p:spPr>
          </p:pic>
          <p:sp>
            <p:nvSpPr>
              <p:cNvPr id="74886" name="Text Box 99"/>
              <p:cNvSpPr txBox="1">
                <a:spLocks noChangeArrowheads="1"/>
              </p:cNvSpPr>
              <p:nvPr/>
            </p:nvSpPr>
            <p:spPr bwMode="auto">
              <a:xfrm>
                <a:off x="16917"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887" name="Text Box 103"/>
              <p:cNvSpPr txBox="1">
                <a:spLocks noChangeArrowheads="1"/>
              </p:cNvSpPr>
              <p:nvPr/>
            </p:nvSpPr>
            <p:spPr bwMode="auto">
              <a:xfrm>
                <a:off x="18643"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sp>
          <p:nvSpPr>
            <p:cNvPr id="74881" name="Text Box 106"/>
            <p:cNvSpPr txBox="1">
              <a:spLocks noChangeArrowheads="1"/>
            </p:cNvSpPr>
            <p:nvPr/>
          </p:nvSpPr>
          <p:spPr bwMode="auto">
            <a:xfrm>
              <a:off x="10587"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1</a:t>
              </a:r>
            </a:p>
          </p:txBody>
        </p:sp>
        <p:sp>
          <p:nvSpPr>
            <p:cNvPr id="74882" name="Text Box 107"/>
            <p:cNvSpPr txBox="1">
              <a:spLocks noChangeArrowheads="1"/>
            </p:cNvSpPr>
            <p:nvPr/>
          </p:nvSpPr>
          <p:spPr bwMode="auto">
            <a:xfrm>
              <a:off x="13770"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2</a:t>
              </a:r>
              <a:endParaRPr lang="en-US" sz="3800">
                <a:solidFill>
                  <a:srgbClr val="4C2600"/>
                </a:solidFill>
              </a:endParaRPr>
            </a:p>
          </p:txBody>
        </p:sp>
        <p:sp>
          <p:nvSpPr>
            <p:cNvPr id="74883" name="Text Box 108"/>
            <p:cNvSpPr txBox="1">
              <a:spLocks noChangeArrowheads="1"/>
            </p:cNvSpPr>
            <p:nvPr/>
          </p:nvSpPr>
          <p:spPr bwMode="auto">
            <a:xfrm>
              <a:off x="16916"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3</a:t>
              </a:r>
              <a:endParaRPr lang="en-US" sz="3800">
                <a:solidFill>
                  <a:srgbClr val="4C2600"/>
                </a:solidFill>
              </a:endParaRPr>
            </a:p>
          </p:txBody>
        </p:sp>
      </p:grpSp>
      <p:grpSp>
        <p:nvGrpSpPr>
          <p:cNvPr id="74774" name="Group 125"/>
          <p:cNvGrpSpPr>
            <a:grpSpLocks/>
          </p:cNvGrpSpPr>
          <p:nvPr/>
        </p:nvGrpSpPr>
        <p:grpSpPr bwMode="auto">
          <a:xfrm>
            <a:off x="15216192" y="28624213"/>
            <a:ext cx="14951075" cy="6788150"/>
            <a:chOff x="9587" y="18235"/>
            <a:chExt cx="9418" cy="4276"/>
          </a:xfrm>
        </p:grpSpPr>
        <p:grpSp>
          <p:nvGrpSpPr>
            <p:cNvPr id="74860" name="Group 124"/>
            <p:cNvGrpSpPr>
              <a:grpSpLocks/>
            </p:cNvGrpSpPr>
            <p:nvPr/>
          </p:nvGrpSpPr>
          <p:grpSpPr bwMode="auto">
            <a:xfrm>
              <a:off x="9587" y="18811"/>
              <a:ext cx="3132" cy="3700"/>
              <a:chOff x="9587" y="18811"/>
              <a:chExt cx="3132" cy="3700"/>
            </a:xfrm>
          </p:grpSpPr>
          <p:pic>
            <p:nvPicPr>
              <p:cNvPr id="74874" name="Picture 86" descr="Copy of OPA05-1-22-04_1-24-12modified"/>
              <p:cNvPicPr>
                <a:picLocks noChangeAspect="1" noChangeArrowheads="1"/>
              </p:cNvPicPr>
              <p:nvPr/>
            </p:nvPicPr>
            <p:blipFill>
              <a:blip r:embed="rId2"/>
              <a:srcRect t="125" b="8507"/>
              <a:stretch>
                <a:fillRect/>
              </a:stretch>
            </p:blipFill>
            <p:spPr bwMode="auto">
              <a:xfrm>
                <a:off x="9587" y="18871"/>
                <a:ext cx="1622" cy="3640"/>
              </a:xfrm>
              <a:prstGeom prst="rect">
                <a:avLst/>
              </a:prstGeom>
              <a:noFill/>
              <a:ln w="9525">
                <a:noFill/>
                <a:miter lim="800000"/>
                <a:headEnd/>
                <a:tailEnd/>
              </a:ln>
            </p:spPr>
          </p:pic>
          <p:pic>
            <p:nvPicPr>
              <p:cNvPr id="74875" name="Picture 87" descr="OPA 13-1-22-04&amp;1-24-12a-modified"/>
              <p:cNvPicPr>
                <a:picLocks noChangeAspect="1" noChangeArrowheads="1"/>
              </p:cNvPicPr>
              <p:nvPr/>
            </p:nvPicPr>
            <p:blipFill>
              <a:blip r:embed="rId3"/>
              <a:srcRect/>
              <a:stretch>
                <a:fillRect/>
              </a:stretch>
            </p:blipFill>
            <p:spPr bwMode="auto">
              <a:xfrm>
                <a:off x="11088" y="18811"/>
                <a:ext cx="1629" cy="3643"/>
              </a:xfrm>
              <a:prstGeom prst="rect">
                <a:avLst/>
              </a:prstGeom>
              <a:noFill/>
              <a:ln w="9525">
                <a:noFill/>
                <a:miter lim="800000"/>
                <a:headEnd/>
                <a:tailEnd/>
              </a:ln>
            </p:spPr>
          </p:pic>
          <p:sp>
            <p:nvSpPr>
              <p:cNvPr id="74876" name="Text Box 97"/>
              <p:cNvSpPr txBox="1">
                <a:spLocks noChangeArrowheads="1"/>
              </p:cNvSpPr>
              <p:nvPr/>
            </p:nvSpPr>
            <p:spPr bwMode="auto">
              <a:xfrm>
                <a:off x="10713"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877" name="Text Box 101"/>
              <p:cNvSpPr txBox="1">
                <a:spLocks noChangeArrowheads="1"/>
              </p:cNvSpPr>
              <p:nvPr/>
            </p:nvSpPr>
            <p:spPr bwMode="auto">
              <a:xfrm>
                <a:off x="12357"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861" name="Group 123"/>
            <p:cNvGrpSpPr>
              <a:grpSpLocks/>
            </p:cNvGrpSpPr>
            <p:nvPr/>
          </p:nvGrpSpPr>
          <p:grpSpPr bwMode="auto">
            <a:xfrm>
              <a:off x="12753" y="18808"/>
              <a:ext cx="3065" cy="3675"/>
              <a:chOff x="12753" y="18808"/>
              <a:chExt cx="3065" cy="3675"/>
            </a:xfrm>
          </p:grpSpPr>
          <p:pic>
            <p:nvPicPr>
              <p:cNvPr id="74870" name="Picture 90" descr="Transmitted OPA 05 -2-23-06&amp;2-23-12-modified"/>
              <p:cNvPicPr>
                <a:picLocks noChangeAspect="1" noChangeArrowheads="1"/>
              </p:cNvPicPr>
              <p:nvPr/>
            </p:nvPicPr>
            <p:blipFill>
              <a:blip r:embed="rId4"/>
              <a:srcRect b="247"/>
              <a:stretch>
                <a:fillRect/>
              </a:stretch>
            </p:blipFill>
            <p:spPr bwMode="auto">
              <a:xfrm>
                <a:off x="12753" y="18811"/>
                <a:ext cx="1660" cy="3642"/>
              </a:xfrm>
              <a:prstGeom prst="rect">
                <a:avLst/>
              </a:prstGeom>
              <a:noFill/>
              <a:ln w="9525">
                <a:noFill/>
                <a:miter lim="800000"/>
                <a:headEnd/>
                <a:tailEnd/>
              </a:ln>
            </p:spPr>
          </p:pic>
          <p:pic>
            <p:nvPicPr>
              <p:cNvPr id="74871" name="Picture 91" descr="Transmitted 2-23-06&amp;2-23-12 OPA 13 modified "/>
              <p:cNvPicPr>
                <a:picLocks noChangeAspect="1" noChangeArrowheads="1"/>
              </p:cNvPicPr>
              <p:nvPr/>
            </p:nvPicPr>
            <p:blipFill>
              <a:blip r:embed="rId5"/>
              <a:srcRect b="165"/>
              <a:stretch>
                <a:fillRect/>
              </a:stretch>
            </p:blipFill>
            <p:spPr bwMode="auto">
              <a:xfrm>
                <a:off x="14289" y="18808"/>
                <a:ext cx="1529" cy="3643"/>
              </a:xfrm>
              <a:prstGeom prst="rect">
                <a:avLst/>
              </a:prstGeom>
              <a:noFill/>
              <a:ln w="9525">
                <a:noFill/>
                <a:miter lim="800000"/>
                <a:headEnd/>
                <a:tailEnd/>
              </a:ln>
            </p:spPr>
          </p:pic>
          <p:sp>
            <p:nvSpPr>
              <p:cNvPr id="74872" name="Text Box 98"/>
              <p:cNvSpPr txBox="1">
                <a:spLocks noChangeArrowheads="1"/>
              </p:cNvSpPr>
              <p:nvPr/>
            </p:nvSpPr>
            <p:spPr bwMode="auto">
              <a:xfrm>
                <a:off x="14001"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873" name="Text Box 102"/>
              <p:cNvSpPr txBox="1">
                <a:spLocks noChangeArrowheads="1"/>
              </p:cNvSpPr>
              <p:nvPr/>
            </p:nvSpPr>
            <p:spPr bwMode="auto">
              <a:xfrm>
                <a:off x="15405"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862" name="Group 122"/>
            <p:cNvGrpSpPr>
              <a:grpSpLocks/>
            </p:cNvGrpSpPr>
            <p:nvPr/>
          </p:nvGrpSpPr>
          <p:grpSpPr bwMode="auto">
            <a:xfrm>
              <a:off x="15861" y="18811"/>
              <a:ext cx="3144" cy="3672"/>
              <a:chOff x="15861" y="18811"/>
              <a:chExt cx="3144" cy="3672"/>
            </a:xfrm>
          </p:grpSpPr>
          <p:pic>
            <p:nvPicPr>
              <p:cNvPr id="74866" name="Picture 93" descr="Transmitted 4-21-05 &amp; 4-21-09 OPA05modified"/>
              <p:cNvPicPr>
                <a:picLocks noChangeAspect="1" noChangeArrowheads="1"/>
              </p:cNvPicPr>
              <p:nvPr/>
            </p:nvPicPr>
            <p:blipFill>
              <a:blip r:embed="rId6"/>
              <a:srcRect/>
              <a:stretch>
                <a:fillRect/>
              </a:stretch>
            </p:blipFill>
            <p:spPr bwMode="auto">
              <a:xfrm>
                <a:off x="15861" y="18811"/>
                <a:ext cx="1486" cy="3649"/>
              </a:xfrm>
              <a:prstGeom prst="rect">
                <a:avLst/>
              </a:prstGeom>
              <a:noFill/>
              <a:ln w="9525">
                <a:noFill/>
                <a:miter lim="800000"/>
                <a:headEnd/>
                <a:tailEnd/>
              </a:ln>
            </p:spPr>
          </p:pic>
          <p:pic>
            <p:nvPicPr>
              <p:cNvPr id="74867" name="Picture 94" descr="transmitted OPA13 4-21-05&amp;4-21-09modified"/>
              <p:cNvPicPr>
                <a:picLocks noChangeAspect="1" noChangeArrowheads="1"/>
              </p:cNvPicPr>
              <p:nvPr/>
            </p:nvPicPr>
            <p:blipFill>
              <a:blip r:embed="rId7"/>
              <a:srcRect/>
              <a:stretch>
                <a:fillRect/>
              </a:stretch>
            </p:blipFill>
            <p:spPr bwMode="auto">
              <a:xfrm>
                <a:off x="17349" y="18811"/>
                <a:ext cx="1653" cy="3655"/>
              </a:xfrm>
              <a:prstGeom prst="rect">
                <a:avLst/>
              </a:prstGeom>
              <a:noFill/>
              <a:ln w="9525">
                <a:noFill/>
                <a:miter lim="800000"/>
                <a:headEnd/>
                <a:tailEnd/>
              </a:ln>
            </p:spPr>
          </p:pic>
          <p:sp>
            <p:nvSpPr>
              <p:cNvPr id="74868" name="Text Box 99"/>
              <p:cNvSpPr txBox="1">
                <a:spLocks noChangeArrowheads="1"/>
              </p:cNvSpPr>
              <p:nvPr/>
            </p:nvSpPr>
            <p:spPr bwMode="auto">
              <a:xfrm>
                <a:off x="16917"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869" name="Text Box 103"/>
              <p:cNvSpPr txBox="1">
                <a:spLocks noChangeArrowheads="1"/>
              </p:cNvSpPr>
              <p:nvPr/>
            </p:nvSpPr>
            <p:spPr bwMode="auto">
              <a:xfrm>
                <a:off x="18643"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sp>
          <p:nvSpPr>
            <p:cNvPr id="74863" name="Text Box 106"/>
            <p:cNvSpPr txBox="1">
              <a:spLocks noChangeArrowheads="1"/>
            </p:cNvSpPr>
            <p:nvPr/>
          </p:nvSpPr>
          <p:spPr bwMode="auto">
            <a:xfrm>
              <a:off x="10587"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1</a:t>
              </a:r>
            </a:p>
          </p:txBody>
        </p:sp>
        <p:sp>
          <p:nvSpPr>
            <p:cNvPr id="74864" name="Text Box 107"/>
            <p:cNvSpPr txBox="1">
              <a:spLocks noChangeArrowheads="1"/>
            </p:cNvSpPr>
            <p:nvPr/>
          </p:nvSpPr>
          <p:spPr bwMode="auto">
            <a:xfrm>
              <a:off x="13770"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2</a:t>
              </a:r>
              <a:endParaRPr lang="en-US" sz="3800">
                <a:solidFill>
                  <a:srgbClr val="4C2600"/>
                </a:solidFill>
              </a:endParaRPr>
            </a:p>
          </p:txBody>
        </p:sp>
        <p:sp>
          <p:nvSpPr>
            <p:cNvPr id="74865" name="Text Box 108"/>
            <p:cNvSpPr txBox="1">
              <a:spLocks noChangeArrowheads="1"/>
            </p:cNvSpPr>
            <p:nvPr/>
          </p:nvSpPr>
          <p:spPr bwMode="auto">
            <a:xfrm>
              <a:off x="16916"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3</a:t>
              </a:r>
              <a:endParaRPr lang="en-US" sz="3800">
                <a:solidFill>
                  <a:srgbClr val="4C2600"/>
                </a:solidFill>
              </a:endParaRPr>
            </a:p>
          </p:txBody>
        </p:sp>
      </p:grpSp>
      <p:grpSp>
        <p:nvGrpSpPr>
          <p:cNvPr id="74775" name="Group 125"/>
          <p:cNvGrpSpPr>
            <a:grpSpLocks/>
          </p:cNvGrpSpPr>
          <p:nvPr/>
        </p:nvGrpSpPr>
        <p:grpSpPr bwMode="auto">
          <a:xfrm>
            <a:off x="15368590" y="28776613"/>
            <a:ext cx="14951075" cy="6788150"/>
            <a:chOff x="9587" y="18235"/>
            <a:chExt cx="9418" cy="4276"/>
          </a:xfrm>
        </p:grpSpPr>
        <p:grpSp>
          <p:nvGrpSpPr>
            <p:cNvPr id="74842" name="Group 124"/>
            <p:cNvGrpSpPr>
              <a:grpSpLocks/>
            </p:cNvGrpSpPr>
            <p:nvPr/>
          </p:nvGrpSpPr>
          <p:grpSpPr bwMode="auto">
            <a:xfrm>
              <a:off x="9587" y="18811"/>
              <a:ext cx="3132" cy="3700"/>
              <a:chOff x="9587" y="18811"/>
              <a:chExt cx="3132" cy="3700"/>
            </a:xfrm>
          </p:grpSpPr>
          <p:pic>
            <p:nvPicPr>
              <p:cNvPr id="74856" name="Picture 86" descr="Copy of OPA05-1-22-04_1-24-12modified"/>
              <p:cNvPicPr>
                <a:picLocks noChangeAspect="1" noChangeArrowheads="1"/>
              </p:cNvPicPr>
              <p:nvPr/>
            </p:nvPicPr>
            <p:blipFill>
              <a:blip r:embed="rId2"/>
              <a:srcRect t="125" b="8507"/>
              <a:stretch>
                <a:fillRect/>
              </a:stretch>
            </p:blipFill>
            <p:spPr bwMode="auto">
              <a:xfrm>
                <a:off x="9587" y="18871"/>
                <a:ext cx="1622" cy="3640"/>
              </a:xfrm>
              <a:prstGeom prst="rect">
                <a:avLst/>
              </a:prstGeom>
              <a:noFill/>
              <a:ln w="9525">
                <a:noFill/>
                <a:miter lim="800000"/>
                <a:headEnd/>
                <a:tailEnd/>
              </a:ln>
            </p:spPr>
          </p:pic>
          <p:pic>
            <p:nvPicPr>
              <p:cNvPr id="74857" name="Picture 87" descr="OPA 13-1-22-04&amp;1-24-12a-modified"/>
              <p:cNvPicPr>
                <a:picLocks noChangeAspect="1" noChangeArrowheads="1"/>
              </p:cNvPicPr>
              <p:nvPr/>
            </p:nvPicPr>
            <p:blipFill>
              <a:blip r:embed="rId3"/>
              <a:srcRect/>
              <a:stretch>
                <a:fillRect/>
              </a:stretch>
            </p:blipFill>
            <p:spPr bwMode="auto">
              <a:xfrm>
                <a:off x="11088" y="18811"/>
                <a:ext cx="1629" cy="3643"/>
              </a:xfrm>
              <a:prstGeom prst="rect">
                <a:avLst/>
              </a:prstGeom>
              <a:noFill/>
              <a:ln w="9525">
                <a:noFill/>
                <a:miter lim="800000"/>
                <a:headEnd/>
                <a:tailEnd/>
              </a:ln>
            </p:spPr>
          </p:pic>
          <p:sp>
            <p:nvSpPr>
              <p:cNvPr id="74858" name="Text Box 97"/>
              <p:cNvSpPr txBox="1">
                <a:spLocks noChangeArrowheads="1"/>
              </p:cNvSpPr>
              <p:nvPr/>
            </p:nvSpPr>
            <p:spPr bwMode="auto">
              <a:xfrm>
                <a:off x="10713"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859" name="Text Box 101"/>
              <p:cNvSpPr txBox="1">
                <a:spLocks noChangeArrowheads="1"/>
              </p:cNvSpPr>
              <p:nvPr/>
            </p:nvSpPr>
            <p:spPr bwMode="auto">
              <a:xfrm>
                <a:off x="12357"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843" name="Group 123"/>
            <p:cNvGrpSpPr>
              <a:grpSpLocks/>
            </p:cNvGrpSpPr>
            <p:nvPr/>
          </p:nvGrpSpPr>
          <p:grpSpPr bwMode="auto">
            <a:xfrm>
              <a:off x="12753" y="18808"/>
              <a:ext cx="3065" cy="3675"/>
              <a:chOff x="12753" y="18808"/>
              <a:chExt cx="3065" cy="3675"/>
            </a:xfrm>
          </p:grpSpPr>
          <p:pic>
            <p:nvPicPr>
              <p:cNvPr id="74852" name="Picture 90" descr="Transmitted OPA 05 -2-23-06&amp;2-23-12-modified"/>
              <p:cNvPicPr>
                <a:picLocks noChangeAspect="1" noChangeArrowheads="1"/>
              </p:cNvPicPr>
              <p:nvPr/>
            </p:nvPicPr>
            <p:blipFill>
              <a:blip r:embed="rId4"/>
              <a:srcRect b="247"/>
              <a:stretch>
                <a:fillRect/>
              </a:stretch>
            </p:blipFill>
            <p:spPr bwMode="auto">
              <a:xfrm>
                <a:off x="12753" y="18811"/>
                <a:ext cx="1660" cy="3642"/>
              </a:xfrm>
              <a:prstGeom prst="rect">
                <a:avLst/>
              </a:prstGeom>
              <a:noFill/>
              <a:ln w="9525">
                <a:noFill/>
                <a:miter lim="800000"/>
                <a:headEnd/>
                <a:tailEnd/>
              </a:ln>
            </p:spPr>
          </p:pic>
          <p:pic>
            <p:nvPicPr>
              <p:cNvPr id="74853" name="Picture 91" descr="Transmitted 2-23-06&amp;2-23-12 OPA 13 modified "/>
              <p:cNvPicPr>
                <a:picLocks noChangeAspect="1" noChangeArrowheads="1"/>
              </p:cNvPicPr>
              <p:nvPr/>
            </p:nvPicPr>
            <p:blipFill>
              <a:blip r:embed="rId5"/>
              <a:srcRect b="165"/>
              <a:stretch>
                <a:fillRect/>
              </a:stretch>
            </p:blipFill>
            <p:spPr bwMode="auto">
              <a:xfrm>
                <a:off x="14289" y="18808"/>
                <a:ext cx="1529" cy="3643"/>
              </a:xfrm>
              <a:prstGeom prst="rect">
                <a:avLst/>
              </a:prstGeom>
              <a:noFill/>
              <a:ln w="9525">
                <a:noFill/>
                <a:miter lim="800000"/>
                <a:headEnd/>
                <a:tailEnd/>
              </a:ln>
            </p:spPr>
          </p:pic>
          <p:sp>
            <p:nvSpPr>
              <p:cNvPr id="74854" name="Text Box 98"/>
              <p:cNvSpPr txBox="1">
                <a:spLocks noChangeArrowheads="1"/>
              </p:cNvSpPr>
              <p:nvPr/>
            </p:nvSpPr>
            <p:spPr bwMode="auto">
              <a:xfrm>
                <a:off x="14001"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855" name="Text Box 102"/>
              <p:cNvSpPr txBox="1">
                <a:spLocks noChangeArrowheads="1"/>
              </p:cNvSpPr>
              <p:nvPr/>
            </p:nvSpPr>
            <p:spPr bwMode="auto">
              <a:xfrm>
                <a:off x="15405"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844" name="Group 122"/>
            <p:cNvGrpSpPr>
              <a:grpSpLocks/>
            </p:cNvGrpSpPr>
            <p:nvPr/>
          </p:nvGrpSpPr>
          <p:grpSpPr bwMode="auto">
            <a:xfrm>
              <a:off x="15861" y="18811"/>
              <a:ext cx="3144" cy="3672"/>
              <a:chOff x="15861" y="18811"/>
              <a:chExt cx="3144" cy="3672"/>
            </a:xfrm>
          </p:grpSpPr>
          <p:pic>
            <p:nvPicPr>
              <p:cNvPr id="74848" name="Picture 93" descr="Transmitted 4-21-05 &amp; 4-21-09 OPA05modified"/>
              <p:cNvPicPr>
                <a:picLocks noChangeAspect="1" noChangeArrowheads="1"/>
              </p:cNvPicPr>
              <p:nvPr/>
            </p:nvPicPr>
            <p:blipFill>
              <a:blip r:embed="rId6"/>
              <a:srcRect/>
              <a:stretch>
                <a:fillRect/>
              </a:stretch>
            </p:blipFill>
            <p:spPr bwMode="auto">
              <a:xfrm>
                <a:off x="15861" y="18811"/>
                <a:ext cx="1486" cy="3649"/>
              </a:xfrm>
              <a:prstGeom prst="rect">
                <a:avLst/>
              </a:prstGeom>
              <a:noFill/>
              <a:ln w="9525">
                <a:noFill/>
                <a:miter lim="800000"/>
                <a:headEnd/>
                <a:tailEnd/>
              </a:ln>
            </p:spPr>
          </p:pic>
          <p:pic>
            <p:nvPicPr>
              <p:cNvPr id="74849" name="Picture 94" descr="transmitted OPA13 4-21-05&amp;4-21-09modified"/>
              <p:cNvPicPr>
                <a:picLocks noChangeAspect="1" noChangeArrowheads="1"/>
              </p:cNvPicPr>
              <p:nvPr/>
            </p:nvPicPr>
            <p:blipFill>
              <a:blip r:embed="rId7"/>
              <a:srcRect/>
              <a:stretch>
                <a:fillRect/>
              </a:stretch>
            </p:blipFill>
            <p:spPr bwMode="auto">
              <a:xfrm>
                <a:off x="17349" y="18811"/>
                <a:ext cx="1653" cy="3655"/>
              </a:xfrm>
              <a:prstGeom prst="rect">
                <a:avLst/>
              </a:prstGeom>
              <a:noFill/>
              <a:ln w="9525">
                <a:noFill/>
                <a:miter lim="800000"/>
                <a:headEnd/>
                <a:tailEnd/>
              </a:ln>
            </p:spPr>
          </p:pic>
          <p:sp>
            <p:nvSpPr>
              <p:cNvPr id="74850" name="Text Box 99"/>
              <p:cNvSpPr txBox="1">
                <a:spLocks noChangeArrowheads="1"/>
              </p:cNvSpPr>
              <p:nvPr/>
            </p:nvSpPr>
            <p:spPr bwMode="auto">
              <a:xfrm>
                <a:off x="16917"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851" name="Text Box 103"/>
              <p:cNvSpPr txBox="1">
                <a:spLocks noChangeArrowheads="1"/>
              </p:cNvSpPr>
              <p:nvPr/>
            </p:nvSpPr>
            <p:spPr bwMode="auto">
              <a:xfrm>
                <a:off x="18643"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sp>
          <p:nvSpPr>
            <p:cNvPr id="74845" name="Text Box 106"/>
            <p:cNvSpPr txBox="1">
              <a:spLocks noChangeArrowheads="1"/>
            </p:cNvSpPr>
            <p:nvPr/>
          </p:nvSpPr>
          <p:spPr bwMode="auto">
            <a:xfrm>
              <a:off x="10587"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1</a:t>
              </a:r>
            </a:p>
          </p:txBody>
        </p:sp>
        <p:sp>
          <p:nvSpPr>
            <p:cNvPr id="74846" name="Text Box 107"/>
            <p:cNvSpPr txBox="1">
              <a:spLocks noChangeArrowheads="1"/>
            </p:cNvSpPr>
            <p:nvPr/>
          </p:nvSpPr>
          <p:spPr bwMode="auto">
            <a:xfrm>
              <a:off x="13770"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2</a:t>
              </a:r>
              <a:endParaRPr lang="en-US" sz="3800">
                <a:solidFill>
                  <a:srgbClr val="4C2600"/>
                </a:solidFill>
              </a:endParaRPr>
            </a:p>
          </p:txBody>
        </p:sp>
        <p:sp>
          <p:nvSpPr>
            <p:cNvPr id="74847" name="Text Box 108"/>
            <p:cNvSpPr txBox="1">
              <a:spLocks noChangeArrowheads="1"/>
            </p:cNvSpPr>
            <p:nvPr/>
          </p:nvSpPr>
          <p:spPr bwMode="auto">
            <a:xfrm>
              <a:off x="16916"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3</a:t>
              </a:r>
              <a:endParaRPr lang="en-US" sz="3800">
                <a:solidFill>
                  <a:srgbClr val="4C2600"/>
                </a:solidFill>
              </a:endParaRPr>
            </a:p>
          </p:txBody>
        </p:sp>
      </p:grpSp>
      <p:grpSp>
        <p:nvGrpSpPr>
          <p:cNvPr id="74776" name="Group 125"/>
          <p:cNvGrpSpPr>
            <a:grpSpLocks/>
          </p:cNvGrpSpPr>
          <p:nvPr/>
        </p:nvGrpSpPr>
        <p:grpSpPr bwMode="auto">
          <a:xfrm>
            <a:off x="15012991" y="28471813"/>
            <a:ext cx="14951075" cy="6800850"/>
            <a:chOff x="9587" y="18235"/>
            <a:chExt cx="9418" cy="4284"/>
          </a:xfrm>
        </p:grpSpPr>
        <p:grpSp>
          <p:nvGrpSpPr>
            <p:cNvPr id="74824" name="Group 124"/>
            <p:cNvGrpSpPr>
              <a:grpSpLocks/>
            </p:cNvGrpSpPr>
            <p:nvPr/>
          </p:nvGrpSpPr>
          <p:grpSpPr bwMode="auto">
            <a:xfrm>
              <a:off x="9587" y="18871"/>
              <a:ext cx="3132" cy="3648"/>
              <a:chOff x="9587" y="18871"/>
              <a:chExt cx="3132" cy="3648"/>
            </a:xfrm>
          </p:grpSpPr>
          <p:pic>
            <p:nvPicPr>
              <p:cNvPr id="74838" name="Picture 86" descr="Copy of OPA05-1-22-04_1-24-12modified"/>
              <p:cNvPicPr>
                <a:picLocks noChangeAspect="1" noChangeArrowheads="1"/>
              </p:cNvPicPr>
              <p:nvPr/>
            </p:nvPicPr>
            <p:blipFill>
              <a:blip r:embed="rId2"/>
              <a:srcRect t="125" b="8507"/>
              <a:stretch>
                <a:fillRect/>
              </a:stretch>
            </p:blipFill>
            <p:spPr bwMode="auto">
              <a:xfrm>
                <a:off x="9587" y="18871"/>
                <a:ext cx="1622" cy="3640"/>
              </a:xfrm>
              <a:prstGeom prst="rect">
                <a:avLst/>
              </a:prstGeom>
              <a:noFill/>
              <a:ln w="9525">
                <a:noFill/>
                <a:miter lim="800000"/>
                <a:headEnd/>
                <a:tailEnd/>
              </a:ln>
            </p:spPr>
          </p:pic>
          <p:pic>
            <p:nvPicPr>
              <p:cNvPr id="74839" name="Picture 87" descr="OPA 13-1-22-04&amp;1-24-12a-modified"/>
              <p:cNvPicPr>
                <a:picLocks noChangeAspect="1" noChangeArrowheads="1"/>
              </p:cNvPicPr>
              <p:nvPr/>
            </p:nvPicPr>
            <p:blipFill>
              <a:blip r:embed="rId3"/>
              <a:srcRect/>
              <a:stretch>
                <a:fillRect/>
              </a:stretch>
            </p:blipFill>
            <p:spPr bwMode="auto">
              <a:xfrm>
                <a:off x="11088" y="18876"/>
                <a:ext cx="1629" cy="3643"/>
              </a:xfrm>
              <a:prstGeom prst="rect">
                <a:avLst/>
              </a:prstGeom>
              <a:noFill/>
              <a:ln w="9525">
                <a:noFill/>
                <a:miter lim="800000"/>
                <a:headEnd/>
                <a:tailEnd/>
              </a:ln>
            </p:spPr>
          </p:pic>
          <p:sp>
            <p:nvSpPr>
              <p:cNvPr id="74840" name="Text Box 97"/>
              <p:cNvSpPr txBox="1">
                <a:spLocks noChangeArrowheads="1"/>
              </p:cNvSpPr>
              <p:nvPr/>
            </p:nvSpPr>
            <p:spPr bwMode="auto">
              <a:xfrm>
                <a:off x="10713"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841" name="Text Box 101"/>
              <p:cNvSpPr txBox="1">
                <a:spLocks noChangeArrowheads="1"/>
              </p:cNvSpPr>
              <p:nvPr/>
            </p:nvSpPr>
            <p:spPr bwMode="auto">
              <a:xfrm>
                <a:off x="12357"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825" name="Group 123"/>
            <p:cNvGrpSpPr>
              <a:grpSpLocks/>
            </p:cNvGrpSpPr>
            <p:nvPr/>
          </p:nvGrpSpPr>
          <p:grpSpPr bwMode="auto">
            <a:xfrm>
              <a:off x="12689" y="18876"/>
              <a:ext cx="3129" cy="3643"/>
              <a:chOff x="12689" y="18876"/>
              <a:chExt cx="3129" cy="3643"/>
            </a:xfrm>
          </p:grpSpPr>
          <p:pic>
            <p:nvPicPr>
              <p:cNvPr id="74834" name="Picture 90" descr="Transmitted OPA 05 -2-23-06&amp;2-23-12-modified"/>
              <p:cNvPicPr>
                <a:picLocks noChangeAspect="1" noChangeArrowheads="1"/>
              </p:cNvPicPr>
              <p:nvPr/>
            </p:nvPicPr>
            <p:blipFill>
              <a:blip r:embed="rId4"/>
              <a:srcRect b="247"/>
              <a:stretch>
                <a:fillRect/>
              </a:stretch>
            </p:blipFill>
            <p:spPr bwMode="auto">
              <a:xfrm>
                <a:off x="12689" y="18877"/>
                <a:ext cx="1660" cy="3642"/>
              </a:xfrm>
              <a:prstGeom prst="rect">
                <a:avLst/>
              </a:prstGeom>
              <a:noFill/>
              <a:ln w="9525">
                <a:noFill/>
                <a:miter lim="800000"/>
                <a:headEnd/>
                <a:tailEnd/>
              </a:ln>
            </p:spPr>
          </p:pic>
          <p:pic>
            <p:nvPicPr>
              <p:cNvPr id="74835" name="Picture 91" descr="Transmitted 2-23-06&amp;2-23-12 OPA 13 modified "/>
              <p:cNvPicPr>
                <a:picLocks noChangeAspect="1" noChangeArrowheads="1"/>
              </p:cNvPicPr>
              <p:nvPr/>
            </p:nvPicPr>
            <p:blipFill>
              <a:blip r:embed="rId5"/>
              <a:srcRect b="165"/>
              <a:stretch>
                <a:fillRect/>
              </a:stretch>
            </p:blipFill>
            <p:spPr bwMode="auto">
              <a:xfrm>
                <a:off x="14289" y="18876"/>
                <a:ext cx="1529" cy="3643"/>
              </a:xfrm>
              <a:prstGeom prst="rect">
                <a:avLst/>
              </a:prstGeom>
              <a:noFill/>
              <a:ln w="9525">
                <a:noFill/>
                <a:miter lim="800000"/>
                <a:headEnd/>
                <a:tailEnd/>
              </a:ln>
            </p:spPr>
          </p:pic>
          <p:sp>
            <p:nvSpPr>
              <p:cNvPr id="74836" name="Text Box 98"/>
              <p:cNvSpPr txBox="1">
                <a:spLocks noChangeArrowheads="1"/>
              </p:cNvSpPr>
              <p:nvPr/>
            </p:nvSpPr>
            <p:spPr bwMode="auto">
              <a:xfrm>
                <a:off x="14001"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837" name="Text Box 102"/>
              <p:cNvSpPr txBox="1">
                <a:spLocks noChangeArrowheads="1"/>
              </p:cNvSpPr>
              <p:nvPr/>
            </p:nvSpPr>
            <p:spPr bwMode="auto">
              <a:xfrm>
                <a:off x="15405"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826" name="Group 122"/>
            <p:cNvGrpSpPr>
              <a:grpSpLocks/>
            </p:cNvGrpSpPr>
            <p:nvPr/>
          </p:nvGrpSpPr>
          <p:grpSpPr bwMode="auto">
            <a:xfrm>
              <a:off x="15795" y="18864"/>
              <a:ext cx="3210" cy="3655"/>
              <a:chOff x="15795" y="18864"/>
              <a:chExt cx="3210" cy="3655"/>
            </a:xfrm>
          </p:grpSpPr>
          <p:pic>
            <p:nvPicPr>
              <p:cNvPr id="74830" name="Picture 93" descr="Transmitted 4-21-05 &amp; 4-21-09 OPA05modified"/>
              <p:cNvPicPr>
                <a:picLocks noChangeAspect="1" noChangeArrowheads="1"/>
              </p:cNvPicPr>
              <p:nvPr/>
            </p:nvPicPr>
            <p:blipFill>
              <a:blip r:embed="rId6"/>
              <a:srcRect/>
              <a:stretch>
                <a:fillRect/>
              </a:stretch>
            </p:blipFill>
            <p:spPr bwMode="auto">
              <a:xfrm>
                <a:off x="15795" y="18870"/>
                <a:ext cx="1486" cy="3649"/>
              </a:xfrm>
              <a:prstGeom prst="rect">
                <a:avLst/>
              </a:prstGeom>
              <a:noFill/>
              <a:ln w="9525">
                <a:noFill/>
                <a:miter lim="800000"/>
                <a:headEnd/>
                <a:tailEnd/>
              </a:ln>
            </p:spPr>
          </p:pic>
          <p:pic>
            <p:nvPicPr>
              <p:cNvPr id="74831" name="Picture 94" descr="transmitted OPA13 4-21-05&amp;4-21-09modified"/>
              <p:cNvPicPr>
                <a:picLocks noChangeAspect="1" noChangeArrowheads="1"/>
              </p:cNvPicPr>
              <p:nvPr/>
            </p:nvPicPr>
            <p:blipFill>
              <a:blip r:embed="rId7"/>
              <a:srcRect/>
              <a:stretch>
                <a:fillRect/>
              </a:stretch>
            </p:blipFill>
            <p:spPr bwMode="auto">
              <a:xfrm>
                <a:off x="17285" y="18864"/>
                <a:ext cx="1653" cy="3655"/>
              </a:xfrm>
              <a:prstGeom prst="rect">
                <a:avLst/>
              </a:prstGeom>
              <a:noFill/>
              <a:ln w="9525">
                <a:noFill/>
                <a:miter lim="800000"/>
                <a:headEnd/>
                <a:tailEnd/>
              </a:ln>
            </p:spPr>
          </p:pic>
          <p:sp>
            <p:nvSpPr>
              <p:cNvPr id="74832" name="Text Box 99"/>
              <p:cNvSpPr txBox="1">
                <a:spLocks noChangeArrowheads="1"/>
              </p:cNvSpPr>
              <p:nvPr/>
            </p:nvSpPr>
            <p:spPr bwMode="auto">
              <a:xfrm>
                <a:off x="16917"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833" name="Text Box 103"/>
              <p:cNvSpPr txBox="1">
                <a:spLocks noChangeArrowheads="1"/>
              </p:cNvSpPr>
              <p:nvPr/>
            </p:nvSpPr>
            <p:spPr bwMode="auto">
              <a:xfrm>
                <a:off x="18643"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sp>
          <p:nvSpPr>
            <p:cNvPr id="74827" name="Text Box 106"/>
            <p:cNvSpPr txBox="1">
              <a:spLocks noChangeArrowheads="1"/>
            </p:cNvSpPr>
            <p:nvPr/>
          </p:nvSpPr>
          <p:spPr bwMode="auto">
            <a:xfrm>
              <a:off x="10587"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1</a:t>
              </a:r>
            </a:p>
          </p:txBody>
        </p:sp>
        <p:sp>
          <p:nvSpPr>
            <p:cNvPr id="74828" name="Text Box 107"/>
            <p:cNvSpPr txBox="1">
              <a:spLocks noChangeArrowheads="1"/>
            </p:cNvSpPr>
            <p:nvPr/>
          </p:nvSpPr>
          <p:spPr bwMode="auto">
            <a:xfrm>
              <a:off x="13770"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2</a:t>
              </a:r>
              <a:endParaRPr lang="en-US" sz="3800">
                <a:solidFill>
                  <a:srgbClr val="4C2600"/>
                </a:solidFill>
              </a:endParaRPr>
            </a:p>
          </p:txBody>
        </p:sp>
        <p:sp>
          <p:nvSpPr>
            <p:cNvPr id="74829" name="Text Box 108"/>
            <p:cNvSpPr txBox="1">
              <a:spLocks noChangeArrowheads="1"/>
            </p:cNvSpPr>
            <p:nvPr/>
          </p:nvSpPr>
          <p:spPr bwMode="auto">
            <a:xfrm>
              <a:off x="16916"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3</a:t>
              </a:r>
              <a:endParaRPr lang="en-US" sz="3800">
                <a:solidFill>
                  <a:srgbClr val="4C2600"/>
                </a:solidFill>
              </a:endParaRPr>
            </a:p>
          </p:txBody>
        </p:sp>
      </p:grpSp>
      <p:grpSp>
        <p:nvGrpSpPr>
          <p:cNvPr id="74777" name="Group 126"/>
          <p:cNvGrpSpPr>
            <a:grpSpLocks/>
          </p:cNvGrpSpPr>
          <p:nvPr/>
        </p:nvGrpSpPr>
        <p:grpSpPr bwMode="auto">
          <a:xfrm>
            <a:off x="16892592" y="19302421"/>
            <a:ext cx="11506200" cy="6605587"/>
            <a:chOff x="10641" y="11851"/>
            <a:chExt cx="7248" cy="4161"/>
          </a:xfrm>
        </p:grpSpPr>
        <p:pic>
          <p:nvPicPr>
            <p:cNvPr id="74820" name="Picture 84" descr="4-22-01 OPA05-modified"/>
            <p:cNvPicPr>
              <a:picLocks noChangeAspect="1" noChangeArrowheads="1"/>
            </p:cNvPicPr>
            <p:nvPr/>
          </p:nvPicPr>
          <p:blipFill>
            <a:blip r:embed="rId8"/>
            <a:srcRect/>
            <a:stretch>
              <a:fillRect/>
            </a:stretch>
          </p:blipFill>
          <p:spPr bwMode="auto">
            <a:xfrm>
              <a:off x="10641" y="11851"/>
              <a:ext cx="3446" cy="4159"/>
            </a:xfrm>
            <a:prstGeom prst="rect">
              <a:avLst/>
            </a:prstGeom>
            <a:noFill/>
            <a:ln w="9525">
              <a:noFill/>
              <a:miter lim="800000"/>
              <a:headEnd/>
              <a:tailEnd/>
            </a:ln>
          </p:spPr>
        </p:pic>
        <p:pic>
          <p:nvPicPr>
            <p:cNvPr id="74821" name="Picture 85" descr="4-22-01 OPA13-modified"/>
            <p:cNvPicPr>
              <a:picLocks noChangeAspect="1" noChangeArrowheads="1"/>
            </p:cNvPicPr>
            <p:nvPr/>
          </p:nvPicPr>
          <p:blipFill>
            <a:blip r:embed="rId9"/>
            <a:srcRect b="359"/>
            <a:stretch>
              <a:fillRect/>
            </a:stretch>
          </p:blipFill>
          <p:spPr bwMode="auto">
            <a:xfrm>
              <a:off x="14065" y="11851"/>
              <a:ext cx="3824" cy="4161"/>
            </a:xfrm>
            <a:prstGeom prst="rect">
              <a:avLst/>
            </a:prstGeom>
            <a:noFill/>
            <a:ln w="9525">
              <a:noFill/>
              <a:miter lim="800000"/>
              <a:headEnd/>
              <a:tailEnd/>
            </a:ln>
          </p:spPr>
        </p:pic>
        <p:sp>
          <p:nvSpPr>
            <p:cNvPr id="74822" name="Text Box 96"/>
            <p:cNvSpPr txBox="1">
              <a:spLocks noChangeArrowheads="1"/>
            </p:cNvSpPr>
            <p:nvPr/>
          </p:nvSpPr>
          <p:spPr bwMode="auto">
            <a:xfrm>
              <a:off x="13617" y="15488"/>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823" name="Text Box 100"/>
            <p:cNvSpPr txBox="1">
              <a:spLocks noChangeArrowheads="1"/>
            </p:cNvSpPr>
            <p:nvPr/>
          </p:nvSpPr>
          <p:spPr bwMode="auto">
            <a:xfrm>
              <a:off x="17447" y="15527"/>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778" name="Group 125"/>
          <p:cNvGrpSpPr>
            <a:grpSpLocks/>
          </p:cNvGrpSpPr>
          <p:nvPr/>
        </p:nvGrpSpPr>
        <p:grpSpPr bwMode="auto">
          <a:xfrm>
            <a:off x="15165389" y="28624213"/>
            <a:ext cx="14951075" cy="6800850"/>
            <a:chOff x="9587" y="18235"/>
            <a:chExt cx="9418" cy="4284"/>
          </a:xfrm>
        </p:grpSpPr>
        <p:grpSp>
          <p:nvGrpSpPr>
            <p:cNvPr id="74802" name="Group 124"/>
            <p:cNvGrpSpPr>
              <a:grpSpLocks/>
            </p:cNvGrpSpPr>
            <p:nvPr/>
          </p:nvGrpSpPr>
          <p:grpSpPr bwMode="auto">
            <a:xfrm>
              <a:off x="9587" y="18871"/>
              <a:ext cx="3132" cy="3648"/>
              <a:chOff x="9587" y="18871"/>
              <a:chExt cx="3132" cy="3648"/>
            </a:xfrm>
          </p:grpSpPr>
          <p:pic>
            <p:nvPicPr>
              <p:cNvPr id="74816" name="Picture 86" descr="Copy of OPA05-1-22-04_1-24-12modified"/>
              <p:cNvPicPr>
                <a:picLocks noChangeAspect="1" noChangeArrowheads="1"/>
              </p:cNvPicPr>
              <p:nvPr/>
            </p:nvPicPr>
            <p:blipFill>
              <a:blip r:embed="rId2"/>
              <a:srcRect t="125" b="8507"/>
              <a:stretch>
                <a:fillRect/>
              </a:stretch>
            </p:blipFill>
            <p:spPr bwMode="auto">
              <a:xfrm>
                <a:off x="9587" y="18871"/>
                <a:ext cx="1622" cy="3640"/>
              </a:xfrm>
              <a:prstGeom prst="rect">
                <a:avLst/>
              </a:prstGeom>
              <a:noFill/>
              <a:ln w="9525">
                <a:noFill/>
                <a:miter lim="800000"/>
                <a:headEnd/>
                <a:tailEnd/>
              </a:ln>
            </p:spPr>
          </p:pic>
          <p:pic>
            <p:nvPicPr>
              <p:cNvPr id="74817" name="Picture 87" descr="OPA 13-1-22-04&amp;1-24-12a-modified"/>
              <p:cNvPicPr>
                <a:picLocks noChangeAspect="1" noChangeArrowheads="1"/>
              </p:cNvPicPr>
              <p:nvPr/>
            </p:nvPicPr>
            <p:blipFill>
              <a:blip r:embed="rId3"/>
              <a:srcRect/>
              <a:stretch>
                <a:fillRect/>
              </a:stretch>
            </p:blipFill>
            <p:spPr bwMode="auto">
              <a:xfrm>
                <a:off x="11088" y="18876"/>
                <a:ext cx="1629" cy="3643"/>
              </a:xfrm>
              <a:prstGeom prst="rect">
                <a:avLst/>
              </a:prstGeom>
              <a:noFill/>
              <a:ln w="9525">
                <a:noFill/>
                <a:miter lim="800000"/>
                <a:headEnd/>
                <a:tailEnd/>
              </a:ln>
            </p:spPr>
          </p:pic>
          <p:sp>
            <p:nvSpPr>
              <p:cNvPr id="74818" name="Text Box 97"/>
              <p:cNvSpPr txBox="1">
                <a:spLocks noChangeArrowheads="1"/>
              </p:cNvSpPr>
              <p:nvPr/>
            </p:nvSpPr>
            <p:spPr bwMode="auto">
              <a:xfrm>
                <a:off x="10713"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819" name="Text Box 101"/>
              <p:cNvSpPr txBox="1">
                <a:spLocks noChangeArrowheads="1"/>
              </p:cNvSpPr>
              <p:nvPr/>
            </p:nvSpPr>
            <p:spPr bwMode="auto">
              <a:xfrm>
                <a:off x="12357"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803" name="Group 123"/>
            <p:cNvGrpSpPr>
              <a:grpSpLocks/>
            </p:cNvGrpSpPr>
            <p:nvPr/>
          </p:nvGrpSpPr>
          <p:grpSpPr bwMode="auto">
            <a:xfrm>
              <a:off x="12689" y="18876"/>
              <a:ext cx="3129" cy="3643"/>
              <a:chOff x="12689" y="18876"/>
              <a:chExt cx="3129" cy="3643"/>
            </a:xfrm>
          </p:grpSpPr>
          <p:pic>
            <p:nvPicPr>
              <p:cNvPr id="74812" name="Picture 90" descr="Transmitted OPA 05 -2-23-06&amp;2-23-12-modified"/>
              <p:cNvPicPr>
                <a:picLocks noChangeAspect="1" noChangeArrowheads="1"/>
              </p:cNvPicPr>
              <p:nvPr/>
            </p:nvPicPr>
            <p:blipFill>
              <a:blip r:embed="rId4"/>
              <a:srcRect b="247"/>
              <a:stretch>
                <a:fillRect/>
              </a:stretch>
            </p:blipFill>
            <p:spPr bwMode="auto">
              <a:xfrm>
                <a:off x="12689" y="18877"/>
                <a:ext cx="1660" cy="3642"/>
              </a:xfrm>
              <a:prstGeom prst="rect">
                <a:avLst/>
              </a:prstGeom>
              <a:noFill/>
              <a:ln w="9525">
                <a:noFill/>
                <a:miter lim="800000"/>
                <a:headEnd/>
                <a:tailEnd/>
              </a:ln>
            </p:spPr>
          </p:pic>
          <p:pic>
            <p:nvPicPr>
              <p:cNvPr id="74813" name="Picture 91" descr="Transmitted 2-23-06&amp;2-23-12 OPA 13 modified "/>
              <p:cNvPicPr>
                <a:picLocks noChangeAspect="1" noChangeArrowheads="1"/>
              </p:cNvPicPr>
              <p:nvPr/>
            </p:nvPicPr>
            <p:blipFill>
              <a:blip r:embed="rId5"/>
              <a:srcRect b="165"/>
              <a:stretch>
                <a:fillRect/>
              </a:stretch>
            </p:blipFill>
            <p:spPr bwMode="auto">
              <a:xfrm>
                <a:off x="14289" y="18876"/>
                <a:ext cx="1529" cy="3643"/>
              </a:xfrm>
              <a:prstGeom prst="rect">
                <a:avLst/>
              </a:prstGeom>
              <a:noFill/>
              <a:ln w="9525">
                <a:noFill/>
                <a:miter lim="800000"/>
                <a:headEnd/>
                <a:tailEnd/>
              </a:ln>
            </p:spPr>
          </p:pic>
          <p:sp>
            <p:nvSpPr>
              <p:cNvPr id="74814" name="Text Box 98"/>
              <p:cNvSpPr txBox="1">
                <a:spLocks noChangeArrowheads="1"/>
              </p:cNvSpPr>
              <p:nvPr/>
            </p:nvSpPr>
            <p:spPr bwMode="auto">
              <a:xfrm>
                <a:off x="14001"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815" name="Text Box 102"/>
              <p:cNvSpPr txBox="1">
                <a:spLocks noChangeArrowheads="1"/>
              </p:cNvSpPr>
              <p:nvPr/>
            </p:nvSpPr>
            <p:spPr bwMode="auto">
              <a:xfrm>
                <a:off x="15405"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804" name="Group 122"/>
            <p:cNvGrpSpPr>
              <a:grpSpLocks/>
            </p:cNvGrpSpPr>
            <p:nvPr/>
          </p:nvGrpSpPr>
          <p:grpSpPr bwMode="auto">
            <a:xfrm>
              <a:off x="15795" y="18864"/>
              <a:ext cx="3210" cy="3655"/>
              <a:chOff x="15795" y="18864"/>
              <a:chExt cx="3210" cy="3655"/>
            </a:xfrm>
          </p:grpSpPr>
          <p:pic>
            <p:nvPicPr>
              <p:cNvPr id="74808" name="Picture 93" descr="Transmitted 4-21-05 &amp; 4-21-09 OPA05modified"/>
              <p:cNvPicPr>
                <a:picLocks noChangeAspect="1" noChangeArrowheads="1"/>
              </p:cNvPicPr>
              <p:nvPr/>
            </p:nvPicPr>
            <p:blipFill>
              <a:blip r:embed="rId6"/>
              <a:srcRect/>
              <a:stretch>
                <a:fillRect/>
              </a:stretch>
            </p:blipFill>
            <p:spPr bwMode="auto">
              <a:xfrm>
                <a:off x="15795" y="18870"/>
                <a:ext cx="1486" cy="3649"/>
              </a:xfrm>
              <a:prstGeom prst="rect">
                <a:avLst/>
              </a:prstGeom>
              <a:noFill/>
              <a:ln w="9525">
                <a:noFill/>
                <a:miter lim="800000"/>
                <a:headEnd/>
                <a:tailEnd/>
              </a:ln>
            </p:spPr>
          </p:pic>
          <p:pic>
            <p:nvPicPr>
              <p:cNvPr id="74809" name="Picture 94" descr="transmitted OPA13 4-21-05&amp;4-21-09modified"/>
              <p:cNvPicPr>
                <a:picLocks noChangeAspect="1" noChangeArrowheads="1"/>
              </p:cNvPicPr>
              <p:nvPr/>
            </p:nvPicPr>
            <p:blipFill>
              <a:blip r:embed="rId7"/>
              <a:srcRect/>
              <a:stretch>
                <a:fillRect/>
              </a:stretch>
            </p:blipFill>
            <p:spPr bwMode="auto">
              <a:xfrm>
                <a:off x="17285" y="18864"/>
                <a:ext cx="1653" cy="3655"/>
              </a:xfrm>
              <a:prstGeom prst="rect">
                <a:avLst/>
              </a:prstGeom>
              <a:noFill/>
              <a:ln w="9525">
                <a:noFill/>
                <a:miter lim="800000"/>
                <a:headEnd/>
                <a:tailEnd/>
              </a:ln>
            </p:spPr>
          </p:pic>
          <p:sp>
            <p:nvSpPr>
              <p:cNvPr id="74810" name="Text Box 99"/>
              <p:cNvSpPr txBox="1">
                <a:spLocks noChangeArrowheads="1"/>
              </p:cNvSpPr>
              <p:nvPr/>
            </p:nvSpPr>
            <p:spPr bwMode="auto">
              <a:xfrm>
                <a:off x="16917"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811" name="Text Box 103"/>
              <p:cNvSpPr txBox="1">
                <a:spLocks noChangeArrowheads="1"/>
              </p:cNvSpPr>
              <p:nvPr/>
            </p:nvSpPr>
            <p:spPr bwMode="auto">
              <a:xfrm>
                <a:off x="18643"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sp>
          <p:nvSpPr>
            <p:cNvPr id="74805" name="Text Box 106"/>
            <p:cNvSpPr txBox="1">
              <a:spLocks noChangeArrowheads="1"/>
            </p:cNvSpPr>
            <p:nvPr/>
          </p:nvSpPr>
          <p:spPr bwMode="auto">
            <a:xfrm>
              <a:off x="10587"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1</a:t>
              </a:r>
            </a:p>
          </p:txBody>
        </p:sp>
        <p:sp>
          <p:nvSpPr>
            <p:cNvPr id="74806" name="Text Box 107"/>
            <p:cNvSpPr txBox="1">
              <a:spLocks noChangeArrowheads="1"/>
            </p:cNvSpPr>
            <p:nvPr/>
          </p:nvSpPr>
          <p:spPr bwMode="auto">
            <a:xfrm>
              <a:off x="13770"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2</a:t>
              </a:r>
              <a:endParaRPr lang="en-US" sz="3800">
                <a:solidFill>
                  <a:srgbClr val="4C2600"/>
                </a:solidFill>
              </a:endParaRPr>
            </a:p>
          </p:txBody>
        </p:sp>
        <p:sp>
          <p:nvSpPr>
            <p:cNvPr id="74807" name="Text Box 108"/>
            <p:cNvSpPr txBox="1">
              <a:spLocks noChangeArrowheads="1"/>
            </p:cNvSpPr>
            <p:nvPr/>
          </p:nvSpPr>
          <p:spPr bwMode="auto">
            <a:xfrm>
              <a:off x="16916" y="18235"/>
              <a:ext cx="1040"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3</a:t>
              </a:r>
              <a:endParaRPr lang="en-US" sz="3800">
                <a:solidFill>
                  <a:srgbClr val="4C2600"/>
                </a:solidFill>
              </a:endParaRPr>
            </a:p>
          </p:txBody>
        </p:sp>
      </p:grpSp>
      <p:grpSp>
        <p:nvGrpSpPr>
          <p:cNvPr id="74779" name="Group 286"/>
          <p:cNvGrpSpPr>
            <a:grpSpLocks/>
          </p:cNvGrpSpPr>
          <p:nvPr/>
        </p:nvGrpSpPr>
        <p:grpSpPr bwMode="auto">
          <a:xfrm>
            <a:off x="15012987" y="29470351"/>
            <a:ext cx="14951079" cy="5802313"/>
            <a:chOff x="15012339" y="29469765"/>
            <a:chExt cx="14951079" cy="5802313"/>
          </a:xfrm>
        </p:grpSpPr>
        <p:grpSp>
          <p:nvGrpSpPr>
            <p:cNvPr id="74787" name="Group 124"/>
            <p:cNvGrpSpPr>
              <a:grpSpLocks/>
            </p:cNvGrpSpPr>
            <p:nvPr/>
          </p:nvGrpSpPr>
          <p:grpSpPr bwMode="auto">
            <a:xfrm>
              <a:off x="15012339" y="29480877"/>
              <a:ext cx="4972050" cy="5791200"/>
              <a:chOff x="9587" y="18871"/>
              <a:chExt cx="3132" cy="3648"/>
            </a:xfrm>
          </p:grpSpPr>
          <p:pic>
            <p:nvPicPr>
              <p:cNvPr id="74798" name="Picture 86" descr="Copy of OPA05-1-22-04_1-24-12modified"/>
              <p:cNvPicPr>
                <a:picLocks noChangeAspect="1" noChangeArrowheads="1"/>
              </p:cNvPicPr>
              <p:nvPr/>
            </p:nvPicPr>
            <p:blipFill>
              <a:blip r:embed="rId2"/>
              <a:srcRect t="125" b="8507"/>
              <a:stretch>
                <a:fillRect/>
              </a:stretch>
            </p:blipFill>
            <p:spPr bwMode="auto">
              <a:xfrm>
                <a:off x="9587" y="18871"/>
                <a:ext cx="1622" cy="3640"/>
              </a:xfrm>
              <a:prstGeom prst="rect">
                <a:avLst/>
              </a:prstGeom>
              <a:noFill/>
              <a:ln w="9525">
                <a:noFill/>
                <a:miter lim="800000"/>
                <a:headEnd/>
                <a:tailEnd/>
              </a:ln>
            </p:spPr>
          </p:pic>
          <p:pic>
            <p:nvPicPr>
              <p:cNvPr id="74799" name="Picture 87" descr="OPA 13-1-22-04&amp;1-24-12a-modified"/>
              <p:cNvPicPr>
                <a:picLocks noChangeAspect="1" noChangeArrowheads="1"/>
              </p:cNvPicPr>
              <p:nvPr/>
            </p:nvPicPr>
            <p:blipFill>
              <a:blip r:embed="rId3"/>
              <a:srcRect/>
              <a:stretch>
                <a:fillRect/>
              </a:stretch>
            </p:blipFill>
            <p:spPr bwMode="auto">
              <a:xfrm>
                <a:off x="11088" y="18876"/>
                <a:ext cx="1629" cy="3643"/>
              </a:xfrm>
              <a:prstGeom prst="rect">
                <a:avLst/>
              </a:prstGeom>
              <a:noFill/>
              <a:ln w="9525">
                <a:noFill/>
                <a:miter lim="800000"/>
                <a:headEnd/>
                <a:tailEnd/>
              </a:ln>
            </p:spPr>
          </p:pic>
          <p:sp>
            <p:nvSpPr>
              <p:cNvPr id="74800" name="Text Box 97"/>
              <p:cNvSpPr txBox="1">
                <a:spLocks noChangeArrowheads="1"/>
              </p:cNvSpPr>
              <p:nvPr/>
            </p:nvSpPr>
            <p:spPr bwMode="auto">
              <a:xfrm>
                <a:off x="10713"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801" name="Text Box 101"/>
              <p:cNvSpPr txBox="1">
                <a:spLocks noChangeArrowheads="1"/>
              </p:cNvSpPr>
              <p:nvPr/>
            </p:nvSpPr>
            <p:spPr bwMode="auto">
              <a:xfrm>
                <a:off x="12357"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788" name="Group 123"/>
            <p:cNvGrpSpPr>
              <a:grpSpLocks/>
            </p:cNvGrpSpPr>
            <p:nvPr/>
          </p:nvGrpSpPr>
          <p:grpSpPr bwMode="auto">
            <a:xfrm>
              <a:off x="19936768" y="29488815"/>
              <a:ext cx="4967288" cy="5783263"/>
              <a:chOff x="12689" y="18876"/>
              <a:chExt cx="3129" cy="3643"/>
            </a:xfrm>
          </p:grpSpPr>
          <p:pic>
            <p:nvPicPr>
              <p:cNvPr id="74794" name="Picture 90" descr="Transmitted OPA 05 -2-23-06&amp;2-23-12-modified"/>
              <p:cNvPicPr>
                <a:picLocks noChangeAspect="1" noChangeArrowheads="1"/>
              </p:cNvPicPr>
              <p:nvPr/>
            </p:nvPicPr>
            <p:blipFill>
              <a:blip r:embed="rId4"/>
              <a:srcRect b="247"/>
              <a:stretch>
                <a:fillRect/>
              </a:stretch>
            </p:blipFill>
            <p:spPr bwMode="auto">
              <a:xfrm>
                <a:off x="12689" y="18877"/>
                <a:ext cx="1660" cy="3642"/>
              </a:xfrm>
              <a:prstGeom prst="rect">
                <a:avLst/>
              </a:prstGeom>
              <a:noFill/>
              <a:ln w="9525">
                <a:noFill/>
                <a:miter lim="800000"/>
                <a:headEnd/>
                <a:tailEnd/>
              </a:ln>
            </p:spPr>
          </p:pic>
          <p:pic>
            <p:nvPicPr>
              <p:cNvPr id="74795" name="Picture 91" descr="Transmitted 2-23-06&amp;2-23-12 OPA 13 modified "/>
              <p:cNvPicPr>
                <a:picLocks noChangeAspect="1" noChangeArrowheads="1"/>
              </p:cNvPicPr>
              <p:nvPr/>
            </p:nvPicPr>
            <p:blipFill>
              <a:blip r:embed="rId5"/>
              <a:srcRect b="165"/>
              <a:stretch>
                <a:fillRect/>
              </a:stretch>
            </p:blipFill>
            <p:spPr bwMode="auto">
              <a:xfrm>
                <a:off x="14289" y="18876"/>
                <a:ext cx="1529" cy="3643"/>
              </a:xfrm>
              <a:prstGeom prst="rect">
                <a:avLst/>
              </a:prstGeom>
              <a:noFill/>
              <a:ln w="9525">
                <a:noFill/>
                <a:miter lim="800000"/>
                <a:headEnd/>
                <a:tailEnd/>
              </a:ln>
            </p:spPr>
          </p:pic>
          <p:sp>
            <p:nvSpPr>
              <p:cNvPr id="74796" name="Text Box 98"/>
              <p:cNvSpPr txBox="1">
                <a:spLocks noChangeArrowheads="1"/>
              </p:cNvSpPr>
              <p:nvPr/>
            </p:nvSpPr>
            <p:spPr bwMode="auto">
              <a:xfrm>
                <a:off x="14001"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797" name="Text Box 102"/>
              <p:cNvSpPr txBox="1">
                <a:spLocks noChangeArrowheads="1"/>
              </p:cNvSpPr>
              <p:nvPr/>
            </p:nvSpPr>
            <p:spPr bwMode="auto">
              <a:xfrm>
                <a:off x="15405"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nvGrpSpPr>
            <p:cNvPr id="74789" name="Group 122"/>
            <p:cNvGrpSpPr>
              <a:grpSpLocks/>
            </p:cNvGrpSpPr>
            <p:nvPr/>
          </p:nvGrpSpPr>
          <p:grpSpPr bwMode="auto">
            <a:xfrm>
              <a:off x="24867543" y="29469765"/>
              <a:ext cx="5095875" cy="5802313"/>
              <a:chOff x="15795" y="18864"/>
              <a:chExt cx="3210" cy="3655"/>
            </a:xfrm>
          </p:grpSpPr>
          <p:pic>
            <p:nvPicPr>
              <p:cNvPr id="74790" name="Picture 93" descr="Transmitted 4-21-05 &amp; 4-21-09 OPA05modified"/>
              <p:cNvPicPr>
                <a:picLocks noChangeAspect="1" noChangeArrowheads="1"/>
              </p:cNvPicPr>
              <p:nvPr/>
            </p:nvPicPr>
            <p:blipFill>
              <a:blip r:embed="rId6"/>
              <a:srcRect/>
              <a:stretch>
                <a:fillRect/>
              </a:stretch>
            </p:blipFill>
            <p:spPr bwMode="auto">
              <a:xfrm>
                <a:off x="15795" y="18870"/>
                <a:ext cx="1486" cy="3649"/>
              </a:xfrm>
              <a:prstGeom prst="rect">
                <a:avLst/>
              </a:prstGeom>
              <a:noFill/>
              <a:ln w="9525">
                <a:noFill/>
                <a:miter lim="800000"/>
                <a:headEnd/>
                <a:tailEnd/>
              </a:ln>
            </p:spPr>
          </p:pic>
          <p:pic>
            <p:nvPicPr>
              <p:cNvPr id="74791" name="Picture 94" descr="transmitted OPA13 4-21-05&amp;4-21-09modified"/>
              <p:cNvPicPr>
                <a:picLocks noChangeAspect="1" noChangeArrowheads="1"/>
              </p:cNvPicPr>
              <p:nvPr/>
            </p:nvPicPr>
            <p:blipFill>
              <a:blip r:embed="rId7"/>
              <a:srcRect/>
              <a:stretch>
                <a:fillRect/>
              </a:stretch>
            </p:blipFill>
            <p:spPr bwMode="auto">
              <a:xfrm>
                <a:off x="17285" y="18864"/>
                <a:ext cx="1653" cy="3655"/>
              </a:xfrm>
              <a:prstGeom prst="rect">
                <a:avLst/>
              </a:prstGeom>
              <a:noFill/>
              <a:ln w="9525">
                <a:noFill/>
                <a:miter lim="800000"/>
                <a:headEnd/>
                <a:tailEnd/>
              </a:ln>
            </p:spPr>
          </p:pic>
          <p:sp>
            <p:nvSpPr>
              <p:cNvPr id="74792" name="Text Box 99"/>
              <p:cNvSpPr txBox="1">
                <a:spLocks noChangeArrowheads="1"/>
              </p:cNvSpPr>
              <p:nvPr/>
            </p:nvSpPr>
            <p:spPr bwMode="auto">
              <a:xfrm>
                <a:off x="16917" y="21979"/>
                <a:ext cx="385" cy="504"/>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rPr>
                  <a:t>A</a:t>
                </a:r>
              </a:p>
            </p:txBody>
          </p:sp>
          <p:sp>
            <p:nvSpPr>
              <p:cNvPr id="74793" name="Text Box 103"/>
              <p:cNvSpPr txBox="1">
                <a:spLocks noChangeArrowheads="1"/>
              </p:cNvSpPr>
              <p:nvPr/>
            </p:nvSpPr>
            <p:spPr bwMode="auto">
              <a:xfrm>
                <a:off x="18643" y="22018"/>
                <a:ext cx="362" cy="465"/>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rPr>
                  <a:t>B</a:t>
                </a:r>
              </a:p>
            </p:txBody>
          </p:sp>
        </p:grpSp>
      </p:grpSp>
      <p:pic>
        <p:nvPicPr>
          <p:cNvPr id="74780" name="Picture 302"/>
          <p:cNvPicPr>
            <a:picLocks noChangeAspect="1"/>
          </p:cNvPicPr>
          <p:nvPr/>
        </p:nvPicPr>
        <p:blipFill>
          <a:blip r:embed="rId10"/>
          <a:srcRect/>
          <a:stretch>
            <a:fillRect/>
          </a:stretch>
        </p:blipFill>
        <p:spPr bwMode="auto">
          <a:xfrm>
            <a:off x="842963" y="2125662"/>
            <a:ext cx="8643938" cy="3365500"/>
          </a:xfrm>
          <a:prstGeom prst="rect">
            <a:avLst/>
          </a:prstGeom>
          <a:noFill/>
          <a:ln w="9525">
            <a:noFill/>
            <a:miter lim="800000"/>
            <a:headEnd/>
            <a:tailEnd/>
          </a:ln>
        </p:spPr>
      </p:pic>
      <p:sp>
        <p:nvSpPr>
          <p:cNvPr id="74781" name="Text Box 106"/>
          <p:cNvSpPr txBox="1">
            <a:spLocks noChangeArrowheads="1"/>
          </p:cNvSpPr>
          <p:nvPr/>
        </p:nvSpPr>
        <p:spPr bwMode="auto">
          <a:xfrm>
            <a:off x="16905288" y="28776614"/>
            <a:ext cx="1651414" cy="738664"/>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1</a:t>
            </a:r>
          </a:p>
        </p:txBody>
      </p:sp>
      <p:sp>
        <p:nvSpPr>
          <p:cNvPr id="74782" name="Text Box 107"/>
          <p:cNvSpPr txBox="1">
            <a:spLocks noChangeArrowheads="1"/>
          </p:cNvSpPr>
          <p:nvPr/>
        </p:nvSpPr>
        <p:spPr bwMode="auto">
          <a:xfrm>
            <a:off x="21958300" y="28776614"/>
            <a:ext cx="1651414" cy="738664"/>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2</a:t>
            </a:r>
            <a:endParaRPr lang="en-US" sz="3800">
              <a:solidFill>
                <a:srgbClr val="4C2600"/>
              </a:solidFill>
            </a:endParaRPr>
          </a:p>
        </p:txBody>
      </p:sp>
      <p:sp>
        <p:nvSpPr>
          <p:cNvPr id="74783" name="Text Box 108"/>
          <p:cNvSpPr txBox="1">
            <a:spLocks noChangeArrowheads="1"/>
          </p:cNvSpPr>
          <p:nvPr/>
        </p:nvSpPr>
        <p:spPr bwMode="auto">
          <a:xfrm>
            <a:off x="26952577" y="28776614"/>
            <a:ext cx="1651414" cy="738664"/>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rPr>
              <a:t>Pair 3</a:t>
            </a:r>
            <a:endParaRPr lang="en-US" sz="3800">
              <a:solidFill>
                <a:srgbClr val="4C2600"/>
              </a:solidFill>
            </a:endParaRPr>
          </a:p>
        </p:txBody>
      </p:sp>
      <p:sp>
        <p:nvSpPr>
          <p:cNvPr id="74784" name="Text Box 106"/>
          <p:cNvSpPr txBox="1">
            <a:spLocks noChangeArrowheads="1"/>
          </p:cNvSpPr>
          <p:nvPr/>
        </p:nvSpPr>
        <p:spPr bwMode="auto">
          <a:xfrm>
            <a:off x="1835153" y="1524001"/>
            <a:ext cx="1023037" cy="461665"/>
          </a:xfrm>
          <a:prstGeom prst="rect">
            <a:avLst/>
          </a:prstGeom>
          <a:noFill/>
          <a:ln w="9525">
            <a:noFill/>
            <a:miter lim="800000"/>
            <a:headEnd/>
            <a:tailEnd/>
          </a:ln>
        </p:spPr>
        <p:txBody>
          <a:bodyPr wrap="none">
            <a:prstTxWarp prst="textNoShape">
              <a:avLst/>
            </a:prstTxWarp>
            <a:spAutoFit/>
          </a:bodyPr>
          <a:lstStyle/>
          <a:p>
            <a:pPr defTabSz="4176713"/>
            <a:r>
              <a:rPr lang="en-US" sz="2400" b="1"/>
              <a:t>Pair 1</a:t>
            </a:r>
          </a:p>
        </p:txBody>
      </p:sp>
      <p:sp>
        <p:nvSpPr>
          <p:cNvPr id="74785" name="Text Box 107"/>
          <p:cNvSpPr txBox="1">
            <a:spLocks noChangeArrowheads="1"/>
          </p:cNvSpPr>
          <p:nvPr/>
        </p:nvSpPr>
        <p:spPr bwMode="auto">
          <a:xfrm>
            <a:off x="4654554" y="1524001"/>
            <a:ext cx="1023037" cy="461665"/>
          </a:xfrm>
          <a:prstGeom prst="rect">
            <a:avLst/>
          </a:prstGeom>
          <a:noFill/>
          <a:ln w="9525">
            <a:noFill/>
            <a:miter lim="800000"/>
            <a:headEnd/>
            <a:tailEnd/>
          </a:ln>
        </p:spPr>
        <p:txBody>
          <a:bodyPr wrap="none">
            <a:prstTxWarp prst="textNoShape">
              <a:avLst/>
            </a:prstTxWarp>
            <a:spAutoFit/>
          </a:bodyPr>
          <a:lstStyle/>
          <a:p>
            <a:pPr defTabSz="4176713"/>
            <a:r>
              <a:rPr lang="en-US" sz="2400" b="1"/>
              <a:t>Pair 2</a:t>
            </a:r>
            <a:endParaRPr lang="en-US" sz="2400"/>
          </a:p>
        </p:txBody>
      </p:sp>
      <p:sp>
        <p:nvSpPr>
          <p:cNvPr id="74786" name="Text Box 108"/>
          <p:cNvSpPr txBox="1">
            <a:spLocks noChangeArrowheads="1"/>
          </p:cNvSpPr>
          <p:nvPr/>
        </p:nvSpPr>
        <p:spPr bwMode="auto">
          <a:xfrm>
            <a:off x="7429504" y="1524001"/>
            <a:ext cx="1023037" cy="461665"/>
          </a:xfrm>
          <a:prstGeom prst="rect">
            <a:avLst/>
          </a:prstGeom>
          <a:noFill/>
          <a:ln w="9525">
            <a:noFill/>
            <a:miter lim="800000"/>
            <a:headEnd/>
            <a:tailEnd/>
          </a:ln>
        </p:spPr>
        <p:txBody>
          <a:bodyPr wrap="none">
            <a:prstTxWarp prst="textNoShape">
              <a:avLst/>
            </a:prstTxWarp>
            <a:spAutoFit/>
          </a:bodyPr>
          <a:lstStyle/>
          <a:p>
            <a:pPr defTabSz="4176713"/>
            <a:r>
              <a:rPr lang="en-US" sz="2400" b="1"/>
              <a:t>Pair 3</a:t>
            </a:r>
            <a:endParaRPr lang="en-US" sz="24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smtClean="0">
                <a:solidFill>
                  <a:schemeClr val="tx2"/>
                </a:solidFill>
                <a:latin typeface="Arial"/>
                <a:ea typeface="ＭＳ Ｐゴシック" charset="-128"/>
                <a:cs typeface="Arial"/>
              </a:rPr>
              <a:t>Conclusion</a:t>
            </a:r>
          </a:p>
        </p:txBody>
      </p:sp>
      <p:sp>
        <p:nvSpPr>
          <p:cNvPr id="3" name="Content Placeholder 2"/>
          <p:cNvSpPr>
            <a:spLocks noGrp="1"/>
          </p:cNvSpPr>
          <p:nvPr>
            <p:ph sz="quarter" idx="1"/>
          </p:nvPr>
        </p:nvSpPr>
        <p:spPr/>
        <p:txBody>
          <a:bodyPr>
            <a:normAutofit/>
          </a:bodyPr>
          <a:lstStyle/>
          <a:p>
            <a:pPr>
              <a:buFontTx/>
              <a:buNone/>
              <a:defRPr/>
            </a:pPr>
            <a:endParaRPr/>
          </a:p>
          <a:p>
            <a:pPr>
              <a:buFontTx/>
              <a:buNone/>
              <a:defRPr/>
            </a:pPr>
            <a:r>
              <a:rPr lang="en-US" sz="3200" b="1" dirty="0" smtClean="0">
                <a:latin typeface="Arial" charset="0"/>
                <a:ea typeface="Arial" charset="0"/>
                <a:cs typeface="Arial" charset="0"/>
              </a:rPr>
              <a:t>    The presence of matching genotypes of </a:t>
            </a:r>
            <a:r>
              <a:rPr lang="en-US" sz="3200" b="1" i="1" dirty="0" smtClean="0">
                <a:latin typeface="Arial" charset="0"/>
                <a:ea typeface="Arial" charset="0"/>
                <a:cs typeface="Arial" charset="0"/>
              </a:rPr>
              <a:t>S. mutans </a:t>
            </a:r>
            <a:r>
              <a:rPr lang="en-US" sz="3200" b="1" dirty="0" smtClean="0">
                <a:latin typeface="Arial" charset="0"/>
                <a:ea typeface="Arial" charset="0"/>
                <a:cs typeface="Arial" charset="0"/>
              </a:rPr>
              <a:t>in 3 pairs of children indicates horizontal transmission of this species between kindergarten children.</a:t>
            </a:r>
          </a:p>
          <a:p>
            <a:pPr>
              <a:buFontTx/>
              <a:buNone/>
              <a:defRPr/>
            </a:pPr>
            <a:endParaRPr lang="en-US" sz="3200" b="1" dirty="0" smtClean="0">
              <a:latin typeface="Arial" charset="0"/>
              <a:ea typeface="Arial" charset="0"/>
              <a:cs typeface="Arial" charset="0"/>
            </a:endParaRPr>
          </a:p>
        </p:txBody>
      </p:sp>
      <p:grpSp>
        <p:nvGrpSpPr>
          <p:cNvPr id="4" name="Group 3"/>
          <p:cNvGrpSpPr>
            <a:grpSpLocks/>
          </p:cNvGrpSpPr>
          <p:nvPr/>
        </p:nvGrpSpPr>
        <p:grpSpPr bwMode="auto">
          <a:xfrm>
            <a:off x="-16787814" y="-27808238"/>
            <a:ext cx="2147412839" cy="2147482688"/>
            <a:chOff x="10587" y="18235"/>
            <a:chExt cx="29846464" cy="35253843"/>
          </a:xfrm>
        </p:grpSpPr>
        <p:grpSp>
          <p:nvGrpSpPr>
            <p:cNvPr id="5" name="Group 4"/>
            <p:cNvGrpSpPr>
              <a:grpSpLocks/>
            </p:cNvGrpSpPr>
            <p:nvPr/>
          </p:nvGrpSpPr>
          <p:grpSpPr bwMode="auto">
            <a:xfrm>
              <a:off x="10713" y="21979"/>
              <a:ext cx="19970502" cy="35250099"/>
              <a:chOff x="10713" y="21979"/>
              <a:chExt cx="19970502" cy="35250099"/>
            </a:xfrm>
          </p:grpSpPr>
          <p:pic>
            <p:nvPicPr>
              <p:cNvPr id="75795" name="Picture 18" descr="Copy of OPA05-1-22-04_1-24-12modified"/>
              <p:cNvPicPr>
                <a:picLocks noChangeAspect="1" noChangeArrowheads="1"/>
              </p:cNvPicPr>
              <p:nvPr/>
            </p:nvPicPr>
            <p:blipFill>
              <a:blip r:embed="rId2"/>
              <a:srcRect t="125" b="8507"/>
              <a:stretch>
                <a:fillRect/>
              </a:stretch>
            </p:blipFill>
            <p:spPr bwMode="auto">
              <a:xfrm>
                <a:off x="15012339" y="29480877"/>
                <a:ext cx="2574925" cy="5778500"/>
              </a:xfrm>
              <a:prstGeom prst="rect">
                <a:avLst/>
              </a:prstGeom>
              <a:noFill/>
              <a:ln w="9525">
                <a:noFill/>
                <a:miter lim="800000"/>
                <a:headEnd/>
                <a:tailEnd/>
              </a:ln>
            </p:spPr>
          </p:pic>
          <p:pic>
            <p:nvPicPr>
              <p:cNvPr id="75796" name="Picture 19" descr="OPA 13-1-22-04&amp;1-24-12a-modified"/>
              <p:cNvPicPr>
                <a:picLocks noChangeAspect="1" noChangeArrowheads="1"/>
              </p:cNvPicPr>
              <p:nvPr/>
            </p:nvPicPr>
            <p:blipFill>
              <a:blip r:embed="rId3"/>
              <a:srcRect/>
              <a:stretch>
                <a:fillRect/>
              </a:stretch>
            </p:blipFill>
            <p:spPr bwMode="auto">
              <a:xfrm>
                <a:off x="17395177" y="29488815"/>
                <a:ext cx="2586038" cy="5783263"/>
              </a:xfrm>
              <a:prstGeom prst="rect">
                <a:avLst/>
              </a:prstGeom>
              <a:noFill/>
              <a:ln w="9525">
                <a:noFill/>
                <a:miter lim="800000"/>
                <a:headEnd/>
                <a:tailEnd/>
              </a:ln>
            </p:spPr>
          </p:pic>
          <p:sp>
            <p:nvSpPr>
              <p:cNvPr id="75797" name="Text Box 97"/>
              <p:cNvSpPr txBox="1">
                <a:spLocks noChangeArrowheads="1"/>
              </p:cNvSpPr>
              <p:nvPr/>
            </p:nvSpPr>
            <p:spPr bwMode="auto">
              <a:xfrm>
                <a:off x="10713" y="21979"/>
                <a:ext cx="8493" cy="13137"/>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latin typeface="Arial" pitchFamily="34" charset="0"/>
                    <a:ea typeface="Arial" pitchFamily="34" charset="0"/>
                    <a:cs typeface="Arial" pitchFamily="34" charset="0"/>
                  </a:rPr>
                  <a:t>A</a:t>
                </a:r>
              </a:p>
            </p:txBody>
          </p:sp>
          <p:sp>
            <p:nvSpPr>
              <p:cNvPr id="75798" name="Text Box 101"/>
              <p:cNvSpPr txBox="1">
                <a:spLocks noChangeArrowheads="1"/>
              </p:cNvSpPr>
              <p:nvPr/>
            </p:nvSpPr>
            <p:spPr bwMode="auto">
              <a:xfrm>
                <a:off x="12357" y="22018"/>
                <a:ext cx="7981" cy="12126"/>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latin typeface="Arial" pitchFamily="34" charset="0"/>
                    <a:ea typeface="Arial" pitchFamily="34" charset="0"/>
                    <a:cs typeface="Arial" pitchFamily="34" charset="0"/>
                  </a:rPr>
                  <a:t>B</a:t>
                </a:r>
              </a:p>
            </p:txBody>
          </p:sp>
        </p:grpSp>
        <p:grpSp>
          <p:nvGrpSpPr>
            <p:cNvPr id="6" name="Group 5"/>
            <p:cNvGrpSpPr>
              <a:grpSpLocks/>
            </p:cNvGrpSpPr>
            <p:nvPr/>
          </p:nvGrpSpPr>
          <p:grpSpPr bwMode="auto">
            <a:xfrm>
              <a:off x="14001" y="21979"/>
              <a:ext cx="24890050" cy="35250099"/>
              <a:chOff x="14001" y="21979"/>
              <a:chExt cx="24890050" cy="35250099"/>
            </a:xfrm>
          </p:grpSpPr>
          <p:pic>
            <p:nvPicPr>
              <p:cNvPr id="75791" name="Picture 14" descr="Transmitted OPA 05 -2-23-06&amp;2-23-12-modified"/>
              <p:cNvPicPr>
                <a:picLocks noChangeAspect="1" noChangeArrowheads="1"/>
              </p:cNvPicPr>
              <p:nvPr/>
            </p:nvPicPr>
            <p:blipFill>
              <a:blip r:embed="rId4"/>
              <a:srcRect b="247"/>
              <a:stretch>
                <a:fillRect/>
              </a:stretch>
            </p:blipFill>
            <p:spPr bwMode="auto">
              <a:xfrm>
                <a:off x="19936764" y="29490403"/>
                <a:ext cx="2635250" cy="5781675"/>
              </a:xfrm>
              <a:prstGeom prst="rect">
                <a:avLst/>
              </a:prstGeom>
              <a:noFill/>
              <a:ln w="9525">
                <a:noFill/>
                <a:miter lim="800000"/>
                <a:headEnd/>
                <a:tailEnd/>
              </a:ln>
            </p:spPr>
          </p:pic>
          <p:pic>
            <p:nvPicPr>
              <p:cNvPr id="75792" name="Picture 15" descr="Transmitted 2-23-06&amp;2-23-12 OPA 13 modified "/>
              <p:cNvPicPr>
                <a:picLocks noChangeAspect="1" noChangeArrowheads="1"/>
              </p:cNvPicPr>
              <p:nvPr/>
            </p:nvPicPr>
            <p:blipFill>
              <a:blip r:embed="rId5"/>
              <a:srcRect b="165"/>
              <a:stretch>
                <a:fillRect/>
              </a:stretch>
            </p:blipFill>
            <p:spPr bwMode="auto">
              <a:xfrm>
                <a:off x="22476764" y="29488815"/>
                <a:ext cx="2427287" cy="5783263"/>
              </a:xfrm>
              <a:prstGeom prst="rect">
                <a:avLst/>
              </a:prstGeom>
              <a:noFill/>
              <a:ln w="9525">
                <a:noFill/>
                <a:miter lim="800000"/>
                <a:headEnd/>
                <a:tailEnd/>
              </a:ln>
            </p:spPr>
          </p:pic>
          <p:sp>
            <p:nvSpPr>
              <p:cNvPr id="75793" name="Text Box 98"/>
              <p:cNvSpPr txBox="1">
                <a:spLocks noChangeArrowheads="1"/>
              </p:cNvSpPr>
              <p:nvPr/>
            </p:nvSpPr>
            <p:spPr bwMode="auto">
              <a:xfrm>
                <a:off x="14001" y="21979"/>
                <a:ext cx="8493" cy="13137"/>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latin typeface="Arial" pitchFamily="34" charset="0"/>
                    <a:ea typeface="Arial" pitchFamily="34" charset="0"/>
                    <a:cs typeface="Arial" pitchFamily="34" charset="0"/>
                  </a:rPr>
                  <a:t>A</a:t>
                </a:r>
              </a:p>
            </p:txBody>
          </p:sp>
          <p:sp>
            <p:nvSpPr>
              <p:cNvPr id="75794" name="Text Box 102"/>
              <p:cNvSpPr txBox="1">
                <a:spLocks noChangeArrowheads="1"/>
              </p:cNvSpPr>
              <p:nvPr/>
            </p:nvSpPr>
            <p:spPr bwMode="auto">
              <a:xfrm>
                <a:off x="15405" y="22018"/>
                <a:ext cx="7981" cy="12126"/>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latin typeface="Arial" pitchFamily="34" charset="0"/>
                    <a:ea typeface="Arial" pitchFamily="34" charset="0"/>
                    <a:cs typeface="Arial" pitchFamily="34" charset="0"/>
                  </a:rPr>
                  <a:t>B</a:t>
                </a:r>
              </a:p>
            </p:txBody>
          </p:sp>
        </p:grpSp>
        <p:grpSp>
          <p:nvGrpSpPr>
            <p:cNvPr id="7" name="Group 6"/>
            <p:cNvGrpSpPr>
              <a:grpSpLocks/>
            </p:cNvGrpSpPr>
            <p:nvPr/>
          </p:nvGrpSpPr>
          <p:grpSpPr bwMode="auto">
            <a:xfrm>
              <a:off x="16917" y="21979"/>
              <a:ext cx="29840134" cy="35250099"/>
              <a:chOff x="16917" y="21979"/>
              <a:chExt cx="29840134" cy="35250099"/>
            </a:xfrm>
          </p:grpSpPr>
          <p:pic>
            <p:nvPicPr>
              <p:cNvPr id="75787" name="Picture 10" descr="Transmitted 4-21-05 &amp; 4-21-09 OPA05modified"/>
              <p:cNvPicPr>
                <a:picLocks noChangeAspect="1" noChangeArrowheads="1"/>
              </p:cNvPicPr>
              <p:nvPr/>
            </p:nvPicPr>
            <p:blipFill>
              <a:blip r:embed="rId6"/>
              <a:srcRect/>
              <a:stretch>
                <a:fillRect/>
              </a:stretch>
            </p:blipFill>
            <p:spPr bwMode="auto">
              <a:xfrm>
                <a:off x="24867539" y="29479290"/>
                <a:ext cx="2359025" cy="5792788"/>
              </a:xfrm>
              <a:prstGeom prst="rect">
                <a:avLst/>
              </a:prstGeom>
              <a:noFill/>
              <a:ln w="9525">
                <a:noFill/>
                <a:miter lim="800000"/>
                <a:headEnd/>
                <a:tailEnd/>
              </a:ln>
            </p:spPr>
          </p:pic>
          <p:pic>
            <p:nvPicPr>
              <p:cNvPr id="75788" name="Picture 11" descr="transmitted OPA13 4-21-05&amp;4-21-09modified"/>
              <p:cNvPicPr>
                <a:picLocks noChangeAspect="1" noChangeArrowheads="1"/>
              </p:cNvPicPr>
              <p:nvPr/>
            </p:nvPicPr>
            <p:blipFill>
              <a:blip r:embed="rId7"/>
              <a:srcRect/>
              <a:stretch>
                <a:fillRect/>
              </a:stretch>
            </p:blipFill>
            <p:spPr bwMode="auto">
              <a:xfrm>
                <a:off x="27232914" y="29469765"/>
                <a:ext cx="2624137" cy="5802313"/>
              </a:xfrm>
              <a:prstGeom prst="rect">
                <a:avLst/>
              </a:prstGeom>
              <a:noFill/>
              <a:ln w="9525">
                <a:noFill/>
                <a:miter lim="800000"/>
                <a:headEnd/>
                <a:tailEnd/>
              </a:ln>
            </p:spPr>
          </p:pic>
          <p:sp>
            <p:nvSpPr>
              <p:cNvPr id="75789" name="Text Box 99"/>
              <p:cNvSpPr txBox="1">
                <a:spLocks noChangeArrowheads="1"/>
              </p:cNvSpPr>
              <p:nvPr/>
            </p:nvSpPr>
            <p:spPr bwMode="auto">
              <a:xfrm>
                <a:off x="16917" y="21979"/>
                <a:ext cx="8493" cy="13137"/>
              </a:xfrm>
              <a:prstGeom prst="rect">
                <a:avLst/>
              </a:prstGeom>
              <a:noFill/>
              <a:ln w="9525">
                <a:noFill/>
                <a:miter lim="800000"/>
                <a:headEnd/>
                <a:tailEnd/>
              </a:ln>
            </p:spPr>
            <p:txBody>
              <a:bodyPr wrap="none">
                <a:prstTxWarp prst="textNoShape">
                  <a:avLst/>
                </a:prstTxWarp>
                <a:spAutoFit/>
              </a:bodyPr>
              <a:lstStyle/>
              <a:p>
                <a:pPr defTabSz="4176713"/>
                <a:r>
                  <a:rPr lang="en-US" sz="4600" b="1">
                    <a:solidFill>
                      <a:schemeClr val="bg1"/>
                    </a:solidFill>
                    <a:latin typeface="Arial" pitchFamily="34" charset="0"/>
                    <a:ea typeface="Arial" pitchFamily="34" charset="0"/>
                    <a:cs typeface="Arial" pitchFamily="34" charset="0"/>
                  </a:rPr>
                  <a:t>A</a:t>
                </a:r>
              </a:p>
            </p:txBody>
          </p:sp>
          <p:sp>
            <p:nvSpPr>
              <p:cNvPr id="75790" name="Text Box 103"/>
              <p:cNvSpPr txBox="1">
                <a:spLocks noChangeArrowheads="1"/>
              </p:cNvSpPr>
              <p:nvPr/>
            </p:nvSpPr>
            <p:spPr bwMode="auto">
              <a:xfrm>
                <a:off x="18643" y="22018"/>
                <a:ext cx="7981" cy="12126"/>
              </a:xfrm>
              <a:prstGeom prst="rect">
                <a:avLst/>
              </a:prstGeom>
              <a:noFill/>
              <a:ln w="9525">
                <a:noFill/>
                <a:miter lim="800000"/>
                <a:headEnd/>
                <a:tailEnd/>
              </a:ln>
            </p:spPr>
            <p:txBody>
              <a:bodyPr wrap="none">
                <a:prstTxWarp prst="textNoShape">
                  <a:avLst/>
                </a:prstTxWarp>
                <a:spAutoFit/>
              </a:bodyPr>
              <a:lstStyle/>
              <a:p>
                <a:pPr defTabSz="4176713"/>
                <a:r>
                  <a:rPr lang="en-US" sz="4200" b="1">
                    <a:solidFill>
                      <a:schemeClr val="bg1"/>
                    </a:solidFill>
                    <a:latin typeface="Arial" pitchFamily="34" charset="0"/>
                    <a:ea typeface="Arial" pitchFamily="34" charset="0"/>
                    <a:cs typeface="Arial" pitchFamily="34" charset="0"/>
                  </a:rPr>
                  <a:t>B</a:t>
                </a:r>
              </a:p>
            </p:txBody>
          </p:sp>
        </p:grpSp>
        <p:sp>
          <p:nvSpPr>
            <p:cNvPr id="75784" name="Text Box 106"/>
            <p:cNvSpPr txBox="1">
              <a:spLocks noChangeArrowheads="1"/>
            </p:cNvSpPr>
            <p:nvPr/>
          </p:nvSpPr>
          <p:spPr bwMode="auto">
            <a:xfrm>
              <a:off x="10587" y="18235"/>
              <a:ext cx="22953" cy="12126"/>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latin typeface="Arial" pitchFamily="34" charset="0"/>
                  <a:ea typeface="Arial" pitchFamily="34" charset="0"/>
                  <a:cs typeface="Arial" pitchFamily="34" charset="0"/>
                </a:rPr>
                <a:t>Pair 1</a:t>
              </a:r>
            </a:p>
          </p:txBody>
        </p:sp>
        <p:sp>
          <p:nvSpPr>
            <p:cNvPr id="75785" name="Text Box 107"/>
            <p:cNvSpPr txBox="1">
              <a:spLocks noChangeArrowheads="1"/>
            </p:cNvSpPr>
            <p:nvPr/>
          </p:nvSpPr>
          <p:spPr bwMode="auto">
            <a:xfrm>
              <a:off x="13770" y="18235"/>
              <a:ext cx="22953" cy="12126"/>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latin typeface="Arial" pitchFamily="34" charset="0"/>
                  <a:ea typeface="Arial" pitchFamily="34" charset="0"/>
                  <a:cs typeface="Arial" pitchFamily="34" charset="0"/>
                </a:rPr>
                <a:t>Pair 2</a:t>
              </a:r>
              <a:endParaRPr lang="en-US" sz="3800">
                <a:solidFill>
                  <a:srgbClr val="4C2600"/>
                </a:solidFill>
                <a:latin typeface="Arial" pitchFamily="34" charset="0"/>
                <a:ea typeface="Arial" pitchFamily="34" charset="0"/>
                <a:cs typeface="Arial" pitchFamily="34" charset="0"/>
              </a:endParaRPr>
            </a:p>
          </p:txBody>
        </p:sp>
        <p:sp>
          <p:nvSpPr>
            <p:cNvPr id="75786" name="Text Box 108"/>
            <p:cNvSpPr txBox="1">
              <a:spLocks noChangeArrowheads="1"/>
            </p:cNvSpPr>
            <p:nvPr/>
          </p:nvSpPr>
          <p:spPr bwMode="auto">
            <a:xfrm>
              <a:off x="16916" y="18235"/>
              <a:ext cx="22953" cy="12126"/>
            </a:xfrm>
            <a:prstGeom prst="rect">
              <a:avLst/>
            </a:prstGeom>
            <a:noFill/>
            <a:ln w="9525">
              <a:noFill/>
              <a:miter lim="800000"/>
              <a:headEnd/>
              <a:tailEnd/>
            </a:ln>
          </p:spPr>
          <p:txBody>
            <a:bodyPr wrap="none">
              <a:prstTxWarp prst="textNoShape">
                <a:avLst/>
              </a:prstTxWarp>
              <a:spAutoFit/>
            </a:bodyPr>
            <a:lstStyle/>
            <a:p>
              <a:pPr defTabSz="4176713"/>
              <a:r>
                <a:rPr lang="en-US" sz="4200" b="1">
                  <a:solidFill>
                    <a:srgbClr val="4C2600"/>
                  </a:solidFill>
                  <a:latin typeface="Arial" pitchFamily="34" charset="0"/>
                  <a:ea typeface="Arial" pitchFamily="34" charset="0"/>
                  <a:cs typeface="Arial" pitchFamily="34" charset="0"/>
                </a:rPr>
                <a:t>Pair 3</a:t>
              </a:r>
              <a:endParaRPr lang="en-US" sz="3800">
                <a:solidFill>
                  <a:srgbClr val="4C2600"/>
                </a:solidFill>
                <a:latin typeface="Arial" pitchFamily="34" charset="0"/>
                <a:ea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3"/>
          <p:cNvGrpSpPr/>
          <p:nvPr/>
        </p:nvGrpSpPr>
        <p:grpSpPr>
          <a:xfrm>
            <a:off x="647700" y="419103"/>
            <a:ext cx="9525000" cy="5829519"/>
            <a:chOff x="647700" y="419100"/>
            <a:chExt cx="9525000" cy="5829519"/>
          </a:xfrm>
        </p:grpSpPr>
        <p:sp>
          <p:nvSpPr>
            <p:cNvPr id="62466" name="Rounded Rectangle 49"/>
            <p:cNvSpPr>
              <a:spLocks noChangeArrowheads="1"/>
            </p:cNvSpPr>
            <p:nvPr/>
          </p:nvSpPr>
          <p:spPr bwMode="auto">
            <a:xfrm>
              <a:off x="6743700" y="5564188"/>
              <a:ext cx="3276600" cy="684212"/>
            </a:xfrm>
            <a:prstGeom prst="roundRect">
              <a:avLst>
                <a:gd name="adj" fmla="val 16667"/>
              </a:avLst>
            </a:prstGeom>
            <a:solidFill>
              <a:srgbClr val="FFFFFF"/>
            </a:solidFill>
            <a:ln w="57150" cap="flat" cmpd="sng" algn="ctr">
              <a:solidFill>
                <a:srgbClr val="66FFFF"/>
              </a:solidFill>
              <a:prstDash val="solid"/>
              <a:round/>
              <a:headEnd type="none" w="med" len="med"/>
              <a:tailEnd type="none" w="med" len="med"/>
            </a:ln>
          </p:spPr>
          <p:txBody>
            <a:bodyPr>
              <a:prstTxWarp prst="textNoShape">
                <a:avLst/>
              </a:prstTxWarp>
            </a:bodyPr>
            <a:lstStyle/>
            <a:p>
              <a:pPr eaLnBrk="0" hangingPunct="0"/>
              <a:endParaRPr lang="en-US" b="1">
                <a:solidFill>
                  <a:srgbClr val="000000"/>
                </a:solidFill>
                <a:latin typeface="Book Antiqua" pitchFamily="34" charset="0"/>
              </a:endParaRPr>
            </a:p>
          </p:txBody>
        </p:sp>
        <p:sp>
          <p:nvSpPr>
            <p:cNvPr id="62467" name="Rounded Rectangle 48"/>
            <p:cNvSpPr>
              <a:spLocks noChangeArrowheads="1"/>
            </p:cNvSpPr>
            <p:nvPr/>
          </p:nvSpPr>
          <p:spPr bwMode="auto">
            <a:xfrm>
              <a:off x="6743700" y="3275013"/>
              <a:ext cx="3365500" cy="838200"/>
            </a:xfrm>
            <a:prstGeom prst="roundRect">
              <a:avLst>
                <a:gd name="adj" fmla="val 16667"/>
              </a:avLst>
            </a:prstGeom>
            <a:solidFill>
              <a:srgbClr val="FFFFFF"/>
            </a:solidFill>
            <a:ln w="57150" cap="flat" cmpd="sng" algn="ctr">
              <a:solidFill>
                <a:srgbClr val="66FFFF"/>
              </a:solidFill>
              <a:prstDash val="solid"/>
              <a:round/>
              <a:headEnd type="none" w="med" len="med"/>
              <a:tailEnd type="none" w="med" len="med"/>
            </a:ln>
          </p:spPr>
          <p:txBody>
            <a:bodyPr>
              <a:prstTxWarp prst="textNoShape">
                <a:avLst/>
              </a:prstTxWarp>
            </a:bodyPr>
            <a:lstStyle/>
            <a:p>
              <a:pPr eaLnBrk="0" hangingPunct="0"/>
              <a:endParaRPr lang="en-US" b="1">
                <a:solidFill>
                  <a:srgbClr val="000000"/>
                </a:solidFill>
                <a:latin typeface="Book Antiqua" pitchFamily="34" charset="0"/>
              </a:endParaRPr>
            </a:p>
          </p:txBody>
        </p:sp>
        <p:sp>
          <p:nvSpPr>
            <p:cNvPr id="62468" name="Rounded Rectangle 47"/>
            <p:cNvSpPr>
              <a:spLocks noChangeArrowheads="1"/>
            </p:cNvSpPr>
            <p:nvPr/>
          </p:nvSpPr>
          <p:spPr bwMode="auto">
            <a:xfrm>
              <a:off x="1104900" y="419100"/>
              <a:ext cx="6019800" cy="800100"/>
            </a:xfrm>
            <a:prstGeom prst="roundRect">
              <a:avLst>
                <a:gd name="adj" fmla="val 16667"/>
              </a:avLst>
            </a:prstGeom>
            <a:solidFill>
              <a:srgbClr val="FFFFFF"/>
            </a:solidFill>
            <a:ln w="57150" cap="flat" cmpd="sng" algn="ctr">
              <a:solidFill>
                <a:srgbClr val="66FFFF"/>
              </a:solidFill>
              <a:prstDash val="solid"/>
              <a:round/>
              <a:headEnd type="none" w="med" len="med"/>
              <a:tailEnd type="none" w="med" len="med"/>
            </a:ln>
          </p:spPr>
          <p:txBody>
            <a:bodyPr lIns="0" tIns="0" rIns="0" bIns="0">
              <a:prstTxWarp prst="textNoShape">
                <a:avLst/>
              </a:prstTxWarp>
            </a:bodyPr>
            <a:lstStyle/>
            <a:p>
              <a:pPr eaLnBrk="0" hangingPunct="0"/>
              <a:r>
                <a:rPr lang="en-US" sz="2800" b="1" dirty="0" smtClean="0">
                  <a:solidFill>
                    <a:srgbClr val="0B228E"/>
                  </a:solidFill>
                  <a:latin typeface="Arial"/>
                  <a:cs typeface="Arial"/>
                </a:rPr>
                <a:t>Mother, father, or other care givers                 </a:t>
              </a:r>
              <a:endParaRPr lang="en-US" sz="2800" b="1" dirty="0">
                <a:solidFill>
                  <a:srgbClr val="0B228E"/>
                </a:solidFill>
                <a:latin typeface="Arial"/>
                <a:cs typeface="Arial"/>
              </a:endParaRPr>
            </a:p>
          </p:txBody>
        </p:sp>
        <p:cxnSp>
          <p:nvCxnSpPr>
            <p:cNvPr id="62470" name="Straight Arrow Connector 6"/>
            <p:cNvCxnSpPr>
              <a:cxnSpLocks noChangeShapeType="1"/>
            </p:cNvCxnSpPr>
            <p:nvPr/>
          </p:nvCxnSpPr>
          <p:spPr bwMode="auto">
            <a:xfrm rot="5400000">
              <a:off x="2697163" y="1760537"/>
              <a:ext cx="933450" cy="3175"/>
            </a:xfrm>
            <a:prstGeom prst="straightConnector1">
              <a:avLst/>
            </a:prstGeom>
            <a:noFill/>
            <a:ln w="57150">
              <a:solidFill>
                <a:srgbClr val="FF0000"/>
              </a:solidFill>
              <a:round/>
              <a:headEnd/>
              <a:tailEnd type="arrow" w="med" len="med"/>
            </a:ln>
          </p:spPr>
        </p:cxnSp>
        <p:sp>
          <p:nvSpPr>
            <p:cNvPr id="62471" name="TextBox 7"/>
            <p:cNvSpPr txBox="1">
              <a:spLocks noChangeArrowheads="1"/>
            </p:cNvSpPr>
            <p:nvPr/>
          </p:nvSpPr>
          <p:spPr bwMode="auto">
            <a:xfrm>
              <a:off x="1409700" y="3392488"/>
              <a:ext cx="2929007" cy="646331"/>
            </a:xfrm>
            <a:prstGeom prst="rect">
              <a:avLst/>
            </a:prstGeom>
            <a:noFill/>
            <a:ln w="9525">
              <a:noFill/>
              <a:miter lim="800000"/>
              <a:headEnd/>
              <a:tailEnd/>
            </a:ln>
          </p:spPr>
          <p:txBody>
            <a:bodyPr wrap="none">
              <a:prstTxWarp prst="textNoShape">
                <a:avLst/>
              </a:prstTxWarp>
              <a:spAutoFit/>
            </a:bodyPr>
            <a:lstStyle/>
            <a:p>
              <a:pPr eaLnBrk="0" hangingPunct="0"/>
              <a:r>
                <a:rPr lang="en-US" sz="3600"/>
                <a:t>Primary teeth</a:t>
              </a:r>
            </a:p>
          </p:txBody>
        </p:sp>
        <p:sp>
          <p:nvSpPr>
            <p:cNvPr id="62472" name="TextBox 10"/>
            <p:cNvSpPr txBox="1">
              <a:spLocks noChangeArrowheads="1"/>
            </p:cNvSpPr>
            <p:nvPr/>
          </p:nvSpPr>
          <p:spPr bwMode="auto">
            <a:xfrm>
              <a:off x="647700" y="5602288"/>
              <a:ext cx="3595856" cy="646331"/>
            </a:xfrm>
            <a:prstGeom prst="rect">
              <a:avLst/>
            </a:prstGeom>
            <a:noFill/>
            <a:ln w="9525">
              <a:noFill/>
              <a:miter lim="800000"/>
              <a:headEnd/>
              <a:tailEnd/>
            </a:ln>
          </p:spPr>
          <p:txBody>
            <a:bodyPr wrap="none">
              <a:prstTxWarp prst="textNoShape">
                <a:avLst/>
              </a:prstTxWarp>
              <a:spAutoFit/>
            </a:bodyPr>
            <a:lstStyle/>
            <a:p>
              <a:pPr eaLnBrk="0" hangingPunct="0"/>
              <a:r>
                <a:rPr lang="en-US" sz="3600" dirty="0"/>
                <a:t>Permanent teeth</a:t>
              </a:r>
            </a:p>
          </p:txBody>
        </p:sp>
        <p:cxnSp>
          <p:nvCxnSpPr>
            <p:cNvPr id="62473" name="Straight Arrow Connector 12"/>
            <p:cNvCxnSpPr>
              <a:cxnSpLocks noChangeShapeType="1"/>
            </p:cNvCxnSpPr>
            <p:nvPr/>
          </p:nvCxnSpPr>
          <p:spPr bwMode="auto">
            <a:xfrm rot="5400000">
              <a:off x="2303463" y="4930775"/>
              <a:ext cx="1719262" cy="1588"/>
            </a:xfrm>
            <a:prstGeom prst="straightConnector1">
              <a:avLst/>
            </a:prstGeom>
            <a:noFill/>
            <a:ln w="57150">
              <a:solidFill>
                <a:srgbClr val="FF0000"/>
              </a:solidFill>
              <a:round/>
              <a:headEnd/>
              <a:tailEnd type="arrow" w="med" len="med"/>
            </a:ln>
          </p:spPr>
        </p:cxnSp>
        <p:sp>
          <p:nvSpPr>
            <p:cNvPr id="62474" name="TextBox 13"/>
            <p:cNvSpPr txBox="1">
              <a:spLocks noChangeArrowheads="1"/>
            </p:cNvSpPr>
            <p:nvPr/>
          </p:nvSpPr>
          <p:spPr bwMode="auto">
            <a:xfrm>
              <a:off x="6743700" y="3427413"/>
              <a:ext cx="3429000" cy="2723823"/>
            </a:xfrm>
            <a:prstGeom prst="rect">
              <a:avLst/>
            </a:prstGeom>
            <a:noFill/>
            <a:ln w="9525">
              <a:noFill/>
              <a:miter lim="800000"/>
              <a:headEnd/>
              <a:tailEnd/>
            </a:ln>
          </p:spPr>
          <p:txBody>
            <a:bodyPr>
              <a:prstTxWarp prst="textNoShape">
                <a:avLst/>
              </a:prstTxWarp>
              <a:spAutoFit/>
            </a:bodyPr>
            <a:lstStyle/>
            <a:p>
              <a:pPr eaLnBrk="0" hangingPunct="0">
                <a:spcAft>
                  <a:spcPts val="13800"/>
                </a:spcAft>
              </a:pPr>
              <a:r>
                <a:rPr lang="en-US" sz="2800" b="1" dirty="0">
                  <a:solidFill>
                    <a:srgbClr val="000000"/>
                  </a:solidFill>
                </a:rPr>
                <a:t>Intimate playmates </a:t>
              </a:r>
              <a:endParaRPr lang="en-US" sz="2800" b="1" dirty="0">
                <a:solidFill>
                  <a:srgbClr val="0000FF"/>
                </a:solidFill>
              </a:endParaRPr>
            </a:p>
            <a:p>
              <a:pPr eaLnBrk="0" hangingPunct="0">
                <a:spcAft>
                  <a:spcPts val="6600"/>
                </a:spcAft>
              </a:pPr>
              <a:r>
                <a:rPr lang="en-US" sz="2800" b="1" dirty="0">
                  <a:solidFill>
                    <a:srgbClr val="000000"/>
                  </a:solidFill>
                </a:rPr>
                <a:t>Spouse or partner </a:t>
              </a:r>
              <a:endParaRPr lang="en-US" sz="2800" b="1" dirty="0">
                <a:solidFill>
                  <a:srgbClr val="0000FF"/>
                </a:solidFill>
              </a:endParaRPr>
            </a:p>
          </p:txBody>
        </p:sp>
        <p:sp>
          <p:nvSpPr>
            <p:cNvPr id="62475" name="TextBox 25"/>
            <p:cNvSpPr txBox="1">
              <a:spLocks noChangeArrowheads="1"/>
            </p:cNvSpPr>
            <p:nvPr/>
          </p:nvSpPr>
          <p:spPr bwMode="auto">
            <a:xfrm>
              <a:off x="4624388" y="1473200"/>
              <a:ext cx="4307398" cy="584775"/>
            </a:xfrm>
            <a:prstGeom prst="rect">
              <a:avLst/>
            </a:prstGeom>
            <a:solidFill>
              <a:schemeClr val="bg1"/>
            </a:solidFill>
            <a:ln w="9525">
              <a:noFill/>
              <a:miter lim="800000"/>
              <a:headEnd/>
              <a:tailEnd/>
            </a:ln>
          </p:spPr>
          <p:txBody>
            <a:bodyPr wrap="none">
              <a:prstTxWarp prst="textNoShape">
                <a:avLst/>
              </a:prstTxWarp>
              <a:spAutoFit/>
            </a:bodyPr>
            <a:lstStyle/>
            <a:p>
              <a:pPr eaLnBrk="0" hangingPunct="0"/>
              <a:r>
                <a:rPr lang="en-US" sz="3200" b="1" dirty="0">
                  <a:solidFill>
                    <a:srgbClr val="000090"/>
                  </a:solidFill>
                  <a:latin typeface="Arial"/>
                  <a:cs typeface="Arial"/>
                </a:rPr>
                <a:t>Vertical transmission</a:t>
              </a:r>
            </a:p>
          </p:txBody>
        </p:sp>
        <p:sp>
          <p:nvSpPr>
            <p:cNvPr id="62476" name="TextBox 26"/>
            <p:cNvSpPr txBox="1">
              <a:spLocks noChangeArrowheads="1"/>
            </p:cNvSpPr>
            <p:nvPr/>
          </p:nvSpPr>
          <p:spPr bwMode="auto">
            <a:xfrm>
              <a:off x="4610099" y="4521200"/>
              <a:ext cx="4852610" cy="584775"/>
            </a:xfrm>
            <a:prstGeom prst="rect">
              <a:avLst/>
            </a:prstGeom>
            <a:solidFill>
              <a:schemeClr val="bg1"/>
            </a:solidFill>
            <a:ln w="9525">
              <a:noFill/>
              <a:miter lim="800000"/>
              <a:headEnd/>
              <a:tailEnd/>
            </a:ln>
          </p:spPr>
          <p:txBody>
            <a:bodyPr wrap="none">
              <a:prstTxWarp prst="textNoShape">
                <a:avLst/>
              </a:prstTxWarp>
              <a:spAutoFit/>
            </a:bodyPr>
            <a:lstStyle/>
            <a:p>
              <a:pPr eaLnBrk="0" hangingPunct="0"/>
              <a:r>
                <a:rPr lang="en-US" sz="3200" b="1" dirty="0">
                  <a:solidFill>
                    <a:srgbClr val="000090"/>
                  </a:solidFill>
                  <a:latin typeface="Arial"/>
                  <a:cs typeface="Arial"/>
                </a:rPr>
                <a:t>Horizontal transmission</a:t>
              </a:r>
            </a:p>
          </p:txBody>
        </p:sp>
        <p:cxnSp>
          <p:nvCxnSpPr>
            <p:cNvPr id="62477" name="Straight Arrow Connector 39"/>
            <p:cNvCxnSpPr>
              <a:cxnSpLocks noChangeShapeType="1"/>
            </p:cNvCxnSpPr>
            <p:nvPr/>
          </p:nvCxnSpPr>
          <p:spPr bwMode="auto">
            <a:xfrm rot="10800000" flipV="1">
              <a:off x="5607050" y="3730625"/>
              <a:ext cx="831850" cy="1588"/>
            </a:xfrm>
            <a:prstGeom prst="straightConnector1">
              <a:avLst/>
            </a:prstGeom>
            <a:noFill/>
            <a:ln w="57150">
              <a:solidFill>
                <a:schemeClr val="tx2"/>
              </a:solidFill>
              <a:round/>
              <a:headEnd/>
              <a:tailEnd type="arrow" w="med" len="med"/>
            </a:ln>
          </p:spPr>
        </p:cxnSp>
        <p:cxnSp>
          <p:nvCxnSpPr>
            <p:cNvPr id="62478" name="Straight Arrow Connector 40"/>
            <p:cNvCxnSpPr>
              <a:cxnSpLocks noChangeShapeType="1"/>
            </p:cNvCxnSpPr>
            <p:nvPr/>
          </p:nvCxnSpPr>
          <p:spPr bwMode="auto">
            <a:xfrm rot="10800000" flipV="1">
              <a:off x="5683250" y="6018213"/>
              <a:ext cx="831850" cy="1587"/>
            </a:xfrm>
            <a:prstGeom prst="straightConnector1">
              <a:avLst/>
            </a:prstGeom>
            <a:noFill/>
            <a:ln w="57150">
              <a:solidFill>
                <a:schemeClr val="tx2"/>
              </a:solidFill>
              <a:round/>
              <a:headEnd/>
              <a:tailEnd type="arrow" w="med" len="med"/>
            </a:ln>
          </p:spPr>
        </p:cxnSp>
        <p:cxnSp>
          <p:nvCxnSpPr>
            <p:cNvPr id="62479" name="Straight Arrow Connector 42"/>
            <p:cNvCxnSpPr>
              <a:cxnSpLocks noChangeShapeType="1"/>
            </p:cNvCxnSpPr>
            <p:nvPr/>
          </p:nvCxnSpPr>
          <p:spPr bwMode="auto">
            <a:xfrm rot="16200000" flipV="1">
              <a:off x="5733256" y="4210844"/>
              <a:ext cx="649287" cy="0"/>
            </a:xfrm>
            <a:prstGeom prst="straightConnector1">
              <a:avLst/>
            </a:prstGeom>
            <a:noFill/>
            <a:ln w="57150">
              <a:solidFill>
                <a:srgbClr val="0000FF"/>
              </a:solidFill>
              <a:round/>
              <a:headEnd/>
              <a:tailEnd type="arrow" w="med" len="med"/>
            </a:ln>
          </p:spPr>
        </p:cxnSp>
        <p:cxnSp>
          <p:nvCxnSpPr>
            <p:cNvPr id="62480" name="Straight Arrow Connector 44"/>
            <p:cNvCxnSpPr>
              <a:cxnSpLocks noChangeShapeType="1"/>
            </p:cNvCxnSpPr>
            <p:nvPr/>
          </p:nvCxnSpPr>
          <p:spPr bwMode="auto">
            <a:xfrm flipH="1">
              <a:off x="3543300" y="1752600"/>
              <a:ext cx="704850" cy="0"/>
            </a:xfrm>
            <a:prstGeom prst="straightConnector1">
              <a:avLst/>
            </a:prstGeom>
            <a:noFill/>
            <a:ln w="57150">
              <a:solidFill>
                <a:srgbClr val="0000FF"/>
              </a:solidFill>
              <a:round/>
              <a:headEnd/>
              <a:tailEnd type="arrow" w="med" len="med"/>
            </a:ln>
          </p:spPr>
        </p:cxnSp>
        <p:cxnSp>
          <p:nvCxnSpPr>
            <p:cNvPr id="62481" name="Straight Arrow Connector 50"/>
            <p:cNvCxnSpPr>
              <a:cxnSpLocks noChangeShapeType="1"/>
            </p:cNvCxnSpPr>
            <p:nvPr/>
          </p:nvCxnSpPr>
          <p:spPr bwMode="auto">
            <a:xfrm rot="16200000" flipH="1">
              <a:off x="5722938" y="5486400"/>
              <a:ext cx="668338" cy="1587"/>
            </a:xfrm>
            <a:prstGeom prst="straightConnector1">
              <a:avLst/>
            </a:prstGeom>
            <a:noFill/>
            <a:ln w="57150">
              <a:solidFill>
                <a:srgbClr val="0000FF"/>
              </a:solidFill>
              <a:round/>
              <a:headEnd/>
              <a:tailEnd type="arrow" w="med" len="med"/>
            </a:ln>
          </p:spPr>
        </p:cxnSp>
        <p:sp>
          <p:nvSpPr>
            <p:cNvPr id="62482" name="TextBox 18"/>
            <p:cNvSpPr txBox="1">
              <a:spLocks noChangeArrowheads="1"/>
            </p:cNvSpPr>
            <p:nvPr/>
          </p:nvSpPr>
          <p:spPr bwMode="auto">
            <a:xfrm>
              <a:off x="1228791" y="2209800"/>
              <a:ext cx="4899098" cy="584775"/>
            </a:xfrm>
            <a:prstGeom prst="rect">
              <a:avLst/>
            </a:prstGeom>
            <a:noFill/>
            <a:ln w="9525">
              <a:noFill/>
              <a:miter lim="800000"/>
              <a:headEnd/>
              <a:tailEnd/>
            </a:ln>
          </p:spPr>
          <p:txBody>
            <a:bodyPr wrap="none">
              <a:prstTxWarp prst="textNoShape">
                <a:avLst/>
              </a:prstTxWarp>
              <a:spAutoFit/>
            </a:bodyPr>
            <a:lstStyle/>
            <a:p>
              <a:r>
                <a:rPr lang="en-US" sz="3200" dirty="0"/>
                <a:t>Mutans Streptococci (MS)</a:t>
              </a:r>
            </a:p>
          </p:txBody>
        </p:sp>
        <p:cxnSp>
          <p:nvCxnSpPr>
            <p:cNvPr id="62483" name="Straight Arrow Connector 6"/>
            <p:cNvCxnSpPr>
              <a:cxnSpLocks noChangeShapeType="1"/>
            </p:cNvCxnSpPr>
            <p:nvPr/>
          </p:nvCxnSpPr>
          <p:spPr bwMode="auto">
            <a:xfrm rot="5400000">
              <a:off x="2880519" y="3067844"/>
              <a:ext cx="566737" cy="3175"/>
            </a:xfrm>
            <a:prstGeom prst="straightConnector1">
              <a:avLst/>
            </a:prstGeom>
            <a:noFill/>
            <a:ln w="57150">
              <a:solidFill>
                <a:srgbClr val="FF0000"/>
              </a:solidFill>
              <a:round/>
              <a:headEnd/>
              <a:tailEnd type="arrow" w="med" len="med"/>
            </a:ln>
          </p:spPr>
        </p:cxnSp>
        <p:sp>
          <p:nvSpPr>
            <p:cNvPr id="62484" name="TextBox 24"/>
            <p:cNvSpPr txBox="1">
              <a:spLocks noChangeArrowheads="1"/>
            </p:cNvSpPr>
            <p:nvPr/>
          </p:nvSpPr>
          <p:spPr bwMode="auto">
            <a:xfrm>
              <a:off x="4914900" y="5638800"/>
              <a:ext cx="800219" cy="584775"/>
            </a:xfrm>
            <a:prstGeom prst="rect">
              <a:avLst/>
            </a:prstGeom>
            <a:noFill/>
            <a:ln w="9525">
              <a:noFill/>
              <a:miter lim="800000"/>
              <a:headEnd/>
              <a:tailEnd/>
            </a:ln>
          </p:spPr>
          <p:txBody>
            <a:bodyPr wrap="none">
              <a:prstTxWarp prst="textNoShape">
                <a:avLst/>
              </a:prstTxWarp>
              <a:spAutoFit/>
            </a:bodyPr>
            <a:lstStyle/>
            <a:p>
              <a:r>
                <a:rPr lang="en-US" sz="3200"/>
                <a:t>MS</a:t>
              </a:r>
            </a:p>
          </p:txBody>
        </p:sp>
        <p:sp>
          <p:nvSpPr>
            <p:cNvPr id="62485" name="TextBox 25"/>
            <p:cNvSpPr txBox="1">
              <a:spLocks noChangeArrowheads="1"/>
            </p:cNvSpPr>
            <p:nvPr/>
          </p:nvSpPr>
          <p:spPr bwMode="auto">
            <a:xfrm>
              <a:off x="4838699" y="3429000"/>
              <a:ext cx="800219" cy="584775"/>
            </a:xfrm>
            <a:prstGeom prst="rect">
              <a:avLst/>
            </a:prstGeom>
            <a:noFill/>
            <a:ln w="9525">
              <a:noFill/>
              <a:miter lim="800000"/>
              <a:headEnd/>
              <a:tailEnd/>
            </a:ln>
          </p:spPr>
          <p:txBody>
            <a:bodyPr wrap="none">
              <a:prstTxWarp prst="textNoShape">
                <a:avLst/>
              </a:prstTxWarp>
              <a:spAutoFit/>
            </a:bodyPr>
            <a:lstStyle/>
            <a:p>
              <a:r>
                <a:rPr lang="en-US" sz="3200"/>
                <a:t>MS</a:t>
              </a:r>
            </a:p>
          </p:txBody>
        </p:sp>
        <p:cxnSp>
          <p:nvCxnSpPr>
            <p:cNvPr id="62486" name="Straight Arrow Connector 39"/>
            <p:cNvCxnSpPr>
              <a:cxnSpLocks noChangeShapeType="1"/>
            </p:cNvCxnSpPr>
            <p:nvPr/>
          </p:nvCxnSpPr>
          <p:spPr bwMode="auto">
            <a:xfrm rot="10800000" flipV="1">
              <a:off x="4286250" y="3770313"/>
              <a:ext cx="558800" cy="1587"/>
            </a:xfrm>
            <a:prstGeom prst="straightConnector1">
              <a:avLst/>
            </a:prstGeom>
            <a:noFill/>
            <a:ln w="57150">
              <a:solidFill>
                <a:schemeClr val="tx2"/>
              </a:solidFill>
              <a:round/>
              <a:headEnd/>
              <a:tailEnd type="arrow" w="med" len="med"/>
            </a:ln>
          </p:spPr>
        </p:cxnSp>
        <p:cxnSp>
          <p:nvCxnSpPr>
            <p:cNvPr id="62487" name="Straight Arrow Connector 40"/>
            <p:cNvCxnSpPr>
              <a:cxnSpLocks noChangeShapeType="1"/>
            </p:cNvCxnSpPr>
            <p:nvPr/>
          </p:nvCxnSpPr>
          <p:spPr bwMode="auto">
            <a:xfrm rot="10800000" flipV="1">
              <a:off x="4248150" y="6000750"/>
              <a:ext cx="557213" cy="1588"/>
            </a:xfrm>
            <a:prstGeom prst="straightConnector1">
              <a:avLst/>
            </a:prstGeom>
            <a:noFill/>
            <a:ln w="57150">
              <a:solidFill>
                <a:schemeClr val="tx2"/>
              </a:solidFill>
              <a:round/>
              <a:headEnd/>
              <a:tailEnd type="arrow" w="med" len="med"/>
            </a:ln>
          </p:spPr>
        </p:cxn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71525" y="228600"/>
            <a:ext cx="8743950" cy="4191000"/>
          </a:xfrm>
        </p:spPr>
        <p:txBody>
          <a:bodyPr>
            <a:normAutofit/>
          </a:bodyPr>
          <a:lstStyle/>
          <a:p>
            <a:pPr algn="ctr"/>
            <a:r>
              <a:rPr lang="en-US" sz="4000" b="1" dirty="0" smtClean="0">
                <a:solidFill>
                  <a:schemeClr val="tx1">
                    <a:lumMod val="85000"/>
                    <a:lumOff val="15000"/>
                  </a:schemeClr>
                </a:solidFill>
                <a:effectLst/>
                <a:latin typeface="Arial"/>
                <a:ea typeface="Arial" charset="0"/>
                <a:cs typeface="Arial"/>
              </a:rPr>
              <a:t>Caries is a Transmissible Infection</a:t>
            </a:r>
            <a:br>
              <a:rPr lang="en-US" sz="4000" b="1" dirty="0" smtClean="0">
                <a:solidFill>
                  <a:schemeClr val="tx1">
                    <a:lumMod val="85000"/>
                    <a:lumOff val="15000"/>
                  </a:schemeClr>
                </a:solidFill>
                <a:effectLst/>
                <a:latin typeface="Arial"/>
                <a:ea typeface="Arial" charset="0"/>
                <a:cs typeface="Arial"/>
              </a:rPr>
            </a:br>
            <a:r>
              <a:rPr lang="en-US" sz="3200" b="1" dirty="0" smtClean="0">
                <a:solidFill>
                  <a:schemeClr val="tx1">
                    <a:lumMod val="85000"/>
                    <a:lumOff val="15000"/>
                  </a:schemeClr>
                </a:solidFill>
                <a:effectLst/>
                <a:latin typeface="Arial"/>
                <a:ea typeface="Arial" charset="0"/>
                <a:cs typeface="Arial"/>
              </a:rPr>
              <a:t>We Need to Break the Chain</a:t>
            </a:r>
            <a:r>
              <a:rPr lang="en-US" sz="4000" b="1" dirty="0" smtClean="0">
                <a:solidFill>
                  <a:srgbClr val="0B228E"/>
                </a:solidFill>
                <a:effectLst/>
                <a:latin typeface="Arial"/>
                <a:ea typeface="Arial" charset="0"/>
                <a:cs typeface="Arial"/>
              </a:rPr>
              <a:t/>
            </a:r>
            <a:br>
              <a:rPr lang="en-US" sz="4000" b="1" dirty="0" smtClean="0">
                <a:solidFill>
                  <a:srgbClr val="0B228E"/>
                </a:solidFill>
                <a:effectLst/>
                <a:latin typeface="Arial"/>
                <a:ea typeface="Arial" charset="0"/>
                <a:cs typeface="Arial"/>
              </a:rPr>
            </a:br>
            <a:r>
              <a:rPr lang="en-US" sz="4000" b="1" dirty="0" smtClean="0">
                <a:solidFill>
                  <a:srgbClr val="0B228E"/>
                </a:solidFill>
                <a:effectLst/>
                <a:latin typeface="Arial"/>
                <a:ea typeface="Arial" charset="0"/>
                <a:cs typeface="Arial"/>
              </a:rPr>
              <a:t/>
            </a:r>
            <a:br>
              <a:rPr lang="en-US" sz="4000" b="1" dirty="0" smtClean="0">
                <a:solidFill>
                  <a:srgbClr val="0B228E"/>
                </a:solidFill>
                <a:effectLst/>
                <a:latin typeface="Arial"/>
                <a:ea typeface="Arial" charset="0"/>
                <a:cs typeface="Arial"/>
              </a:rPr>
            </a:br>
            <a:r>
              <a:rPr lang="en-US" sz="4000" b="1" dirty="0" smtClean="0">
                <a:solidFill>
                  <a:srgbClr val="0B228E"/>
                </a:solidFill>
                <a:latin typeface="Arial"/>
                <a:ea typeface="Arial" charset="0"/>
                <a:cs typeface="Arial"/>
              </a:rPr>
              <a:t/>
            </a:r>
            <a:br>
              <a:rPr lang="en-US" sz="4000" b="1" dirty="0" smtClean="0">
                <a:solidFill>
                  <a:srgbClr val="0B228E"/>
                </a:solidFill>
                <a:latin typeface="Arial"/>
                <a:ea typeface="Arial" charset="0"/>
                <a:cs typeface="Arial"/>
              </a:rPr>
            </a:br>
            <a:r>
              <a:rPr lang="en-US" sz="4000" b="1" dirty="0" smtClean="0">
                <a:solidFill>
                  <a:srgbClr val="0B228E"/>
                </a:solidFill>
                <a:effectLst/>
                <a:latin typeface="Arial"/>
                <a:ea typeface="Arial" charset="0"/>
                <a:cs typeface="Arial"/>
              </a:rPr>
              <a:t/>
            </a:r>
            <a:br>
              <a:rPr lang="en-US" sz="4000" b="1" dirty="0" smtClean="0">
                <a:solidFill>
                  <a:srgbClr val="0B228E"/>
                </a:solidFill>
                <a:effectLst/>
                <a:latin typeface="Arial"/>
                <a:ea typeface="Arial" charset="0"/>
                <a:cs typeface="Arial"/>
              </a:rPr>
            </a:br>
            <a:r>
              <a:rPr lang="en-US" sz="3200" b="1" dirty="0" smtClean="0">
                <a:latin typeface="Arial"/>
                <a:cs typeface="Arial"/>
              </a:rPr>
              <a:t>Bacteria Testing and Antibacterial Therapy</a:t>
            </a:r>
            <a:endParaRPr lang="en-US" sz="4000" b="1" dirty="0">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62573" y="428625"/>
            <a:ext cx="9210079" cy="1143000"/>
          </a:xfrm>
        </p:spPr>
        <p:txBody>
          <a:bodyPr/>
          <a:lstStyle/>
          <a:p>
            <a:r>
              <a:rPr lang="en-US" sz="3600" b="1" smtClean="0">
                <a:solidFill>
                  <a:srgbClr val="FF6600"/>
                </a:solidFill>
                <a:latin typeface="Baskerville Old Face" pitchFamily="18" charset="0"/>
                <a:ea typeface="MS PGothic" pitchFamily="34" charset="-128"/>
              </a:rPr>
              <a:t>Let Us Meet Again</a:t>
            </a:r>
          </a:p>
        </p:txBody>
      </p:sp>
      <p:sp>
        <p:nvSpPr>
          <p:cNvPr id="3" name="Content Placeholder 2"/>
          <p:cNvSpPr>
            <a:spLocks noGrp="1"/>
          </p:cNvSpPr>
          <p:nvPr>
            <p:ph idx="1"/>
          </p:nvPr>
        </p:nvSpPr>
        <p:spPr>
          <a:xfrm>
            <a:off x="723305" y="1714500"/>
            <a:ext cx="9001125"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876301" y="3276600"/>
            <a:ext cx="8534400" cy="1905000"/>
          </a:xfrm>
        </p:spPr>
        <p:txBody>
          <a:bodyPr>
            <a:normAutofit/>
          </a:bodyPr>
          <a:lstStyle/>
          <a:p>
            <a:pPr marL="342900" indent="-342900" algn="ctr" eaLnBrk="1" hangingPunct="1">
              <a:spcAft>
                <a:spcPts val="3000"/>
              </a:spcAft>
              <a:defRPr/>
            </a:pPr>
            <a:r>
              <a:rPr lang="en-US" sz="2800" b="1" dirty="0" smtClean="0">
                <a:solidFill>
                  <a:srgbClr val="1C3D9F"/>
                </a:solidFill>
                <a:latin typeface="Arial"/>
                <a:ea typeface="ＭＳ Ｐゴシック" charset="-128"/>
                <a:cs typeface="Arial"/>
              </a:rPr>
              <a:t>Ling Zhan</a:t>
            </a:r>
          </a:p>
          <a:p>
            <a:pPr marL="342900" indent="-342900" algn="ctr" eaLnBrk="1" hangingPunct="1">
              <a:spcAft>
                <a:spcPts val="1800"/>
              </a:spcAft>
              <a:defRPr/>
            </a:pPr>
            <a:r>
              <a:rPr lang="en-US" sz="2400" b="1" dirty="0" smtClean="0">
                <a:solidFill>
                  <a:schemeClr val="tx1"/>
                </a:solidFill>
                <a:latin typeface="Arial"/>
                <a:ea typeface="ＭＳ Ｐゴシック" charset="-128"/>
                <a:cs typeface="Arial"/>
              </a:rPr>
              <a:t>University of California, San Francisco</a:t>
            </a:r>
          </a:p>
          <a:p>
            <a:pPr marL="342900" indent="-342900" algn="ctr" eaLnBrk="1" hangingPunct="1">
              <a:spcAft>
                <a:spcPts val="1800"/>
              </a:spcAft>
              <a:defRPr/>
            </a:pPr>
            <a:endParaRPr lang="en-US" sz="2800" b="1" dirty="0" smtClean="0">
              <a:solidFill>
                <a:schemeClr val="tx1"/>
              </a:solidFill>
              <a:latin typeface="Arial"/>
              <a:ea typeface="ＭＳ Ｐゴシック" charset="-128"/>
              <a:cs typeface="Arial"/>
            </a:endParaRPr>
          </a:p>
        </p:txBody>
      </p:sp>
      <p:sp>
        <p:nvSpPr>
          <p:cNvPr id="4098" name="Rectangle 2"/>
          <p:cNvSpPr>
            <a:spLocks noGrp="1" noChangeArrowheads="1"/>
          </p:cNvSpPr>
          <p:nvPr>
            <p:ph type="ctrTitle"/>
          </p:nvPr>
        </p:nvSpPr>
        <p:spPr>
          <a:xfrm>
            <a:off x="342900" y="381000"/>
            <a:ext cx="9486900" cy="1447800"/>
          </a:xfrm>
        </p:spPr>
        <p:txBody>
          <a:bodyPr>
            <a:normAutofit/>
          </a:bodyPr>
          <a:lstStyle/>
          <a:p>
            <a:pPr>
              <a:spcAft>
                <a:spcPts val="1800"/>
              </a:spcAft>
              <a:defRPr/>
            </a:pPr>
            <a:r>
              <a:rPr lang="en-US" sz="3600" b="1" dirty="0" smtClean="0">
                <a:solidFill>
                  <a:srgbClr val="1C3D9F"/>
                </a:solidFill>
                <a:latin typeface="Arial"/>
                <a:ea typeface="ＭＳ Ｐゴシック" charset="-128"/>
                <a:cs typeface="Arial"/>
              </a:rPr>
              <a:t>Virulence and Transmission of Bacteria Inducing Tooth Decay </a:t>
            </a:r>
            <a:endParaRPr lang="en-US" sz="3600" b="1" dirty="0">
              <a:solidFill>
                <a:srgbClr val="1C3D9F"/>
              </a:solidFill>
              <a:effectLst/>
              <a:latin typeface="Arial"/>
              <a:ea typeface="Arial" charset="0"/>
              <a:cs typeface="Arial"/>
            </a:endParaRPr>
          </a:p>
        </p:txBody>
      </p:sp>
      <p:pic>
        <p:nvPicPr>
          <p:cNvPr id="4" name="Picture 3" descr="logo.tiff"/>
          <p:cNvPicPr>
            <a:picLocks noChangeAspect="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rcRect r="57103" b="51560"/>
          <a:stretch>
            <a:fillRect/>
          </a:stretch>
        </p:blipFill>
        <p:spPr>
          <a:xfrm>
            <a:off x="190501" y="5562608"/>
            <a:ext cx="1562100" cy="788625"/>
          </a:xfrm>
          <a:prstGeom prst="rect">
            <a:avLst/>
          </a:prstGeom>
        </p:spPr>
      </p:pic>
      <p:pic>
        <p:nvPicPr>
          <p:cNvPr id="5" name="Picture 4"/>
          <p:cNvPicPr>
            <a:picLocks noChangeAspect="1"/>
          </p:cNvPicPr>
          <p:nvPr/>
        </p:nvPicPr>
        <p:blipFill>
          <a:blip r:embed="rId4"/>
          <a:srcRect l="18885" t="23607" r="14164" b="17705"/>
          <a:stretch>
            <a:fillRect/>
          </a:stretch>
        </p:blipFill>
        <p:spPr>
          <a:xfrm>
            <a:off x="7886704" y="5572918"/>
            <a:ext cx="2056688" cy="778323"/>
          </a:xfrm>
          <a:prstGeom prst="rect">
            <a:avLst/>
          </a:prstGeom>
        </p:spPr>
      </p:pic>
      <p:pic>
        <p:nvPicPr>
          <p:cNvPr id="6" name="Picture 5"/>
          <p:cNvPicPr>
            <a:picLocks noChangeAspect="1"/>
          </p:cNvPicPr>
          <p:nvPr/>
        </p:nvPicPr>
        <p:blipFill>
          <a:blip r:embed="rId5" cstate="print"/>
          <a:stretch>
            <a:fillRect/>
          </a:stretch>
        </p:blipFill>
        <p:spPr>
          <a:xfrm>
            <a:off x="4191954" y="5638808"/>
            <a:ext cx="2018346" cy="723061"/>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sz="quarter" idx="1"/>
          </p:nvPr>
        </p:nvSpPr>
        <p:spPr/>
        <p:txBody>
          <a:bodyPr>
            <a:normAutofit/>
          </a:bodyPr>
          <a:lstStyle/>
          <a:p>
            <a:pPr marL="342900" indent="-342900" algn="l" eaLnBrk="1" hangingPunct="1">
              <a:lnSpc>
                <a:spcPct val="90000"/>
              </a:lnSpc>
              <a:spcAft>
                <a:spcPts val="2400"/>
              </a:spcAft>
              <a:buFont typeface="Monotype Sorts" charset="2"/>
              <a:buChar char=""/>
              <a:defRPr/>
            </a:pPr>
            <a:r>
              <a:rPr lang="en-US" sz="3200" b="1" dirty="0">
                <a:solidFill>
                  <a:schemeClr val="tx1"/>
                </a:solidFill>
                <a:latin typeface="Arial"/>
                <a:ea typeface="ＭＳ Ｐゴシック" charset="-128"/>
                <a:cs typeface="Arial"/>
              </a:rPr>
              <a:t>Dental caries is tooth decay </a:t>
            </a:r>
          </a:p>
          <a:p>
            <a:pPr marL="342900" indent="-342900" algn="l" eaLnBrk="1" hangingPunct="1">
              <a:lnSpc>
                <a:spcPct val="90000"/>
              </a:lnSpc>
              <a:spcAft>
                <a:spcPts val="2400"/>
              </a:spcAft>
              <a:buFont typeface="Monotype Sorts" charset="2"/>
              <a:buChar char=""/>
              <a:defRPr/>
            </a:pPr>
            <a:r>
              <a:rPr lang="en-US" sz="3200" b="1" dirty="0">
                <a:solidFill>
                  <a:schemeClr val="tx1"/>
                </a:solidFill>
                <a:latin typeface="Arial"/>
                <a:ea typeface="ＭＳ Ｐゴシック" charset="-128"/>
                <a:cs typeface="Arial"/>
              </a:rPr>
              <a:t>Specific bacteria (mutans streptococci and </a:t>
            </a:r>
            <a:r>
              <a:rPr lang="en-US" sz="3200" b="1" dirty="0" smtClean="0">
                <a:solidFill>
                  <a:schemeClr val="tx1"/>
                </a:solidFill>
                <a:latin typeface="Arial"/>
                <a:ea typeface="ＭＳ Ｐゴシック" charset="-128"/>
                <a:cs typeface="Arial"/>
              </a:rPr>
              <a:t>lactobacilli …) </a:t>
            </a:r>
            <a:r>
              <a:rPr lang="en-US" sz="3200" b="1" dirty="0">
                <a:solidFill>
                  <a:schemeClr val="tx1"/>
                </a:solidFill>
                <a:latin typeface="Arial"/>
                <a:ea typeface="ＭＳ Ｐゴシック" charset="-128"/>
                <a:cs typeface="Arial"/>
              </a:rPr>
              <a:t>on the tooth surface metabolize fermentable carbohydrates and generate acids as waste products</a:t>
            </a:r>
          </a:p>
          <a:p>
            <a:pPr marL="342900" indent="-342900" algn="l" eaLnBrk="1" hangingPunct="1">
              <a:lnSpc>
                <a:spcPct val="90000"/>
              </a:lnSpc>
              <a:spcAft>
                <a:spcPts val="2400"/>
              </a:spcAft>
              <a:buFont typeface="Monotype Sorts" charset="2"/>
              <a:buChar char=""/>
              <a:defRPr/>
            </a:pPr>
            <a:r>
              <a:rPr lang="en-US" sz="3200" b="1" dirty="0">
                <a:solidFill>
                  <a:schemeClr val="tx1"/>
                </a:solidFill>
                <a:latin typeface="Arial"/>
                <a:ea typeface="ＭＳ Ｐゴシック" charset="-128"/>
                <a:cs typeface="Arial"/>
              </a:rPr>
              <a:t>Acids diffuse into the tooth and dissolve mineral</a:t>
            </a:r>
          </a:p>
          <a:p>
            <a:pPr marL="342900" indent="-342900" algn="l" eaLnBrk="1" hangingPunct="1">
              <a:lnSpc>
                <a:spcPct val="90000"/>
              </a:lnSpc>
              <a:spcAft>
                <a:spcPts val="2400"/>
              </a:spcAft>
              <a:buFont typeface="Monotype Sorts" charset="2"/>
              <a:buChar char=""/>
              <a:defRPr/>
            </a:pPr>
            <a:endParaRPr lang="en-US" sz="3200" b="1" dirty="0">
              <a:solidFill>
                <a:schemeClr val="tx1"/>
              </a:solidFill>
              <a:latin typeface="Arial"/>
              <a:ea typeface="ＭＳ Ｐゴシック" charset="-128"/>
              <a:cs typeface="Arial"/>
            </a:endParaRPr>
          </a:p>
          <a:p>
            <a:pPr marL="342900" indent="-342900" algn="l" eaLnBrk="1" hangingPunct="1">
              <a:lnSpc>
                <a:spcPct val="90000"/>
              </a:lnSpc>
              <a:spcAft>
                <a:spcPts val="2400"/>
              </a:spcAft>
              <a:buFont typeface="Monotype Sorts" charset="2"/>
              <a:buChar char=""/>
              <a:defRPr/>
            </a:pPr>
            <a:endParaRPr lang="en-US" sz="3200" b="1" dirty="0">
              <a:solidFill>
                <a:schemeClr val="tx1"/>
              </a:solidFill>
              <a:latin typeface="Arial"/>
              <a:ea typeface="ＭＳ Ｐゴシック" charset="-128"/>
              <a:cs typeface="Arial"/>
            </a:endParaRPr>
          </a:p>
        </p:txBody>
      </p:sp>
      <p:sp>
        <p:nvSpPr>
          <p:cNvPr id="5122" name="Rectangle 2"/>
          <p:cNvSpPr>
            <a:spLocks noGrp="1" noChangeArrowheads="1"/>
          </p:cNvSpPr>
          <p:nvPr>
            <p:ph type="title"/>
          </p:nvPr>
        </p:nvSpPr>
        <p:spPr/>
        <p:txBody>
          <a:bodyPr>
            <a:normAutofit/>
          </a:bodyPr>
          <a:lstStyle/>
          <a:p>
            <a:pPr algn="ctr" eaLnBrk="1" hangingPunct="1">
              <a:defRPr/>
            </a:pPr>
            <a:r>
              <a:rPr lang="en-US" sz="4000" b="1" dirty="0">
                <a:solidFill>
                  <a:srgbClr val="1C3D9F"/>
                </a:solidFill>
                <a:latin typeface="Arial"/>
                <a:ea typeface="ＭＳ Ｐゴシック" charset="-128"/>
                <a:cs typeface="Arial"/>
              </a:rPr>
              <a:t>What is Dental Caries?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N2545.JPG"/>
          <p:cNvPicPr>
            <a:picLocks noChangeAspect="1"/>
          </p:cNvPicPr>
          <p:nvPr/>
        </p:nvPicPr>
        <p:blipFill>
          <a:blip r:embed="rId3"/>
          <a:srcRect/>
          <a:stretch>
            <a:fillRect/>
          </a:stretch>
        </p:blipFill>
        <p:spPr bwMode="auto">
          <a:xfrm>
            <a:off x="876300" y="1679305"/>
            <a:ext cx="8382000" cy="4698872"/>
          </a:xfrm>
          <a:prstGeom prst="rect">
            <a:avLst/>
          </a:prstGeom>
          <a:solidFill>
            <a:schemeClr val="bg1"/>
          </a:solidFill>
          <a:ln w="9525">
            <a:noFill/>
            <a:miter lim="800000"/>
            <a:headEnd/>
            <a:tailEnd/>
          </a:ln>
        </p:spPr>
      </p:pic>
      <p:sp>
        <p:nvSpPr>
          <p:cNvPr id="3" name="Content Placeholder 2"/>
          <p:cNvSpPr>
            <a:spLocks noGrp="1"/>
          </p:cNvSpPr>
          <p:nvPr>
            <p:ph sz="quarter" idx="1"/>
          </p:nvPr>
        </p:nvSpPr>
        <p:spPr>
          <a:xfrm>
            <a:off x="114300" y="1600202"/>
            <a:ext cx="9947529" cy="4777977"/>
          </a:xfrm>
          <a:solidFill>
            <a:schemeClr val="bg2"/>
          </a:solidFill>
        </p:spPr>
        <p:txBody>
          <a:bodyPr lIns="457200">
            <a:normAutofit/>
          </a:bodyPr>
          <a:lstStyle/>
          <a:p>
            <a:pPr marL="182880">
              <a:spcBef>
                <a:spcPts val="1872"/>
              </a:spcBef>
            </a:pPr>
            <a:endParaRPr lang="en-US" sz="1100" b="1" dirty="0" smtClean="0">
              <a:latin typeface="Arial" charset="0"/>
            </a:endParaRPr>
          </a:p>
          <a:p>
            <a:pPr marL="182880">
              <a:spcBef>
                <a:spcPts val="600"/>
              </a:spcBef>
            </a:pPr>
            <a:r>
              <a:rPr lang="en-US" sz="2800" b="1" dirty="0" smtClean="0">
                <a:latin typeface="Arial" charset="0"/>
              </a:rPr>
              <a:t>Dental caries affects </a:t>
            </a:r>
          </a:p>
          <a:p>
            <a:pPr lvl="1">
              <a:spcBef>
                <a:spcPts val="1200"/>
              </a:spcBef>
            </a:pPr>
            <a:r>
              <a:rPr lang="en-US" sz="2800" b="1" dirty="0" smtClean="0">
                <a:solidFill>
                  <a:schemeClr val="bg2">
                    <a:lumMod val="25000"/>
                  </a:schemeClr>
                </a:solidFill>
                <a:latin typeface="Arial" charset="0"/>
              </a:rPr>
              <a:t>28% of 2-5 yrs old </a:t>
            </a:r>
          </a:p>
          <a:p>
            <a:pPr lvl="1">
              <a:spcBef>
                <a:spcPts val="600"/>
              </a:spcBef>
            </a:pPr>
            <a:r>
              <a:rPr lang="en-US" sz="2800" b="1" dirty="0" smtClean="0">
                <a:solidFill>
                  <a:schemeClr val="bg2">
                    <a:lumMod val="25000"/>
                  </a:schemeClr>
                </a:solidFill>
                <a:latin typeface="Arial" charset="0"/>
              </a:rPr>
              <a:t>49% of 6-11 yrs old</a:t>
            </a:r>
          </a:p>
          <a:p>
            <a:pPr>
              <a:spcBef>
                <a:spcPts val="1800"/>
              </a:spcBef>
            </a:pPr>
            <a:r>
              <a:rPr lang="en-US" sz="2800" b="1" dirty="0" smtClean="0">
                <a:latin typeface="Arial" charset="0"/>
              </a:rPr>
              <a:t>15% children accounts for 85% of total decay</a:t>
            </a:r>
          </a:p>
          <a:p>
            <a:pPr>
              <a:spcBef>
                <a:spcPts val="1800"/>
              </a:spcBef>
            </a:pPr>
            <a:r>
              <a:rPr lang="en-US" sz="2800" b="1" dirty="0" smtClean="0">
                <a:latin typeface="Arial" charset="0"/>
              </a:rPr>
              <a:t>Cost of treating caries under GA- $15-20K/visit</a:t>
            </a:r>
          </a:p>
          <a:p>
            <a:pPr>
              <a:spcBef>
                <a:spcPts val="1800"/>
              </a:spcBef>
            </a:pPr>
            <a:r>
              <a:rPr lang="en-US" sz="2800" b="1" dirty="0" smtClean="0">
                <a:latin typeface="Arial" charset="0"/>
              </a:rPr>
              <a:t>Annual cost to treat dental caries is $4.5 billion in the U.S.</a:t>
            </a:r>
          </a:p>
          <a:p>
            <a:pPr>
              <a:spcBef>
                <a:spcPts val="600"/>
              </a:spcBef>
            </a:pPr>
            <a:endParaRPr lang="en-US" sz="2800" b="1" dirty="0" smtClean="0">
              <a:latin typeface="Arial" charset="0"/>
            </a:endParaRPr>
          </a:p>
          <a:p>
            <a:pPr marL="182880">
              <a:spcBef>
                <a:spcPts val="1872"/>
              </a:spcBef>
              <a:buNone/>
            </a:pPr>
            <a:endParaRPr lang="en-US" sz="2800" b="1" dirty="0" smtClean="0">
              <a:latin typeface="Arial" charset="0"/>
            </a:endParaRPr>
          </a:p>
          <a:p>
            <a:pPr>
              <a:spcBef>
                <a:spcPts val="1872"/>
              </a:spcBef>
              <a:buNone/>
            </a:pPr>
            <a:endParaRPr lang="en-US" sz="2800" b="1" dirty="0" smtClean="0">
              <a:latin typeface="Arial" charset="0"/>
            </a:endParaRPr>
          </a:p>
          <a:p>
            <a:pPr>
              <a:spcBef>
                <a:spcPts val="1872"/>
              </a:spcBef>
            </a:pPr>
            <a:endParaRPr lang="en-US" sz="2800" b="1" dirty="0" smtClean="0">
              <a:latin typeface="Arial" charset="0"/>
            </a:endParaRPr>
          </a:p>
          <a:p>
            <a:pPr>
              <a:spcBef>
                <a:spcPts val="1872"/>
              </a:spcBef>
            </a:pPr>
            <a:endParaRPr lang="en-US" sz="2800" dirty="0"/>
          </a:p>
        </p:txBody>
      </p:sp>
      <p:sp>
        <p:nvSpPr>
          <p:cNvPr id="2" name="Title 1"/>
          <p:cNvSpPr>
            <a:spLocks noGrp="1"/>
          </p:cNvSpPr>
          <p:nvPr>
            <p:ph type="title"/>
          </p:nvPr>
        </p:nvSpPr>
        <p:spPr>
          <a:xfrm>
            <a:off x="339471" y="305576"/>
            <a:ext cx="9601200" cy="758952"/>
          </a:xfrm>
        </p:spPr>
        <p:txBody>
          <a:bodyPr>
            <a:noAutofit/>
          </a:bodyPr>
          <a:lstStyle/>
          <a:p>
            <a:pPr lvl="0">
              <a:spcBef>
                <a:spcPts val="0"/>
              </a:spcBef>
              <a:defRPr/>
            </a:pPr>
            <a:r>
              <a:rPr lang="en-US" sz="2800" b="1" kern="0" dirty="0" smtClean="0">
                <a:solidFill>
                  <a:srgbClr val="1C3D9F"/>
                </a:solidFill>
                <a:latin typeface="Arial"/>
                <a:cs typeface="Arial"/>
              </a:rPr>
              <a:t>Dental Caries is the most prevalent chronic infectious disease in children in the U. S.</a:t>
            </a:r>
            <a:endParaRPr lang="en-US" sz="2800" dirty="0">
              <a:solidFill>
                <a:srgbClr val="1C3D9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60" y="228600"/>
            <a:ext cx="9940671" cy="758952"/>
          </a:xfrm>
        </p:spPr>
        <p:txBody>
          <a:bodyPr>
            <a:noAutofit/>
          </a:bodyPr>
          <a:lstStyle/>
          <a:p>
            <a:r>
              <a:rPr lang="en-US" sz="3000" b="1" dirty="0" smtClean="0">
                <a:solidFill>
                  <a:srgbClr val="1C3D9F"/>
                </a:solidFill>
                <a:latin typeface="Arial" charset="0"/>
              </a:rPr>
              <a:t>Tooth Decay: </a:t>
            </a:r>
            <a:r>
              <a:rPr lang="en-US" sz="3000" b="1" u="sng" dirty="0" smtClean="0">
                <a:solidFill>
                  <a:srgbClr val="1C3D9F"/>
                </a:solidFill>
                <a:latin typeface="Arial" charset="0"/>
              </a:rPr>
              <a:t>Transmissible Infectious Disease</a:t>
            </a:r>
            <a:endParaRPr lang="en-US" sz="3000" b="1" dirty="0">
              <a:solidFill>
                <a:srgbClr val="1C3D9F"/>
              </a:solidFill>
              <a:latin typeface="Arial"/>
              <a:cs typeface="Arial"/>
            </a:endParaRPr>
          </a:p>
        </p:txBody>
      </p:sp>
      <p:sp>
        <p:nvSpPr>
          <p:cNvPr id="3" name="Content Placeholder 2"/>
          <p:cNvSpPr>
            <a:spLocks noGrp="1"/>
          </p:cNvSpPr>
          <p:nvPr>
            <p:ph sz="quarter" idx="1"/>
          </p:nvPr>
        </p:nvSpPr>
        <p:spPr>
          <a:xfrm>
            <a:off x="339471" y="1676400"/>
            <a:ext cx="9566910" cy="4580152"/>
          </a:xfrm>
        </p:spPr>
        <p:txBody>
          <a:bodyPr>
            <a:normAutofit/>
          </a:bodyPr>
          <a:lstStyle/>
          <a:p>
            <a:pPr>
              <a:spcBef>
                <a:spcPts val="1872"/>
              </a:spcBef>
            </a:pPr>
            <a:r>
              <a:rPr lang="en-US" sz="2800" b="1" dirty="0" smtClean="0">
                <a:latin typeface="Arial" charset="0"/>
              </a:rPr>
              <a:t>Mutans streptococci (MS) - major cariogenic bacteria</a:t>
            </a:r>
          </a:p>
          <a:p>
            <a:pPr>
              <a:spcBef>
                <a:spcPts val="1872"/>
              </a:spcBef>
            </a:pPr>
            <a:r>
              <a:rPr lang="en-US" sz="2800" b="1" dirty="0" smtClean="0">
                <a:latin typeface="Arial" charset="0"/>
              </a:rPr>
              <a:t>Birth – 2 years: critical time for MS transmission</a:t>
            </a:r>
          </a:p>
          <a:p>
            <a:pPr>
              <a:spcBef>
                <a:spcPts val="1872"/>
              </a:spcBef>
            </a:pPr>
            <a:r>
              <a:rPr lang="en-US" sz="2800" b="1" dirty="0" smtClean="0">
                <a:latin typeface="Arial" charset="0"/>
              </a:rPr>
              <a:t>MS can be transmitted from caregivers, siblings or playmates who the child have close contact with</a:t>
            </a:r>
          </a:p>
          <a:p>
            <a:pPr>
              <a:spcBef>
                <a:spcPts val="1872"/>
              </a:spcBef>
            </a:pPr>
            <a:r>
              <a:rPr lang="en-US" sz="2800" b="1" dirty="0" smtClean="0">
                <a:latin typeface="Arial"/>
                <a:cs typeface="Arial"/>
              </a:rPr>
              <a:t>Children with early MS colonization- 4 times more likely to develop tooth decay</a:t>
            </a:r>
          </a:p>
          <a:p>
            <a:pPr>
              <a:spcBef>
                <a:spcPts val="1872"/>
              </a:spcBef>
            </a:pPr>
            <a:r>
              <a:rPr lang="en-US" sz="2800" b="1" dirty="0" smtClean="0">
                <a:latin typeface="Arial" charset="0"/>
              </a:rPr>
              <a:t>Routine fillings can not reduce MS levels and prevent future tooth decay</a:t>
            </a:r>
          </a:p>
          <a:p>
            <a:pPr>
              <a:spcBef>
                <a:spcPts val="1872"/>
              </a:spcBef>
              <a:buNone/>
            </a:pPr>
            <a:endParaRPr lang="en-US" sz="2800" b="1" dirty="0" smtClean="0">
              <a:latin typeface="Arial"/>
              <a:cs typeface="Arial"/>
            </a:endParaRPr>
          </a:p>
          <a:p>
            <a:pPr>
              <a:spcBef>
                <a:spcPts val="1872"/>
              </a:spcBef>
            </a:pPr>
            <a:endParaRPr lang="en-US" sz="2800" b="1" dirty="0" smtClean="0">
              <a:latin typeface="Arial"/>
              <a:cs typeface="Arial"/>
            </a:endParaRPr>
          </a:p>
          <a:p>
            <a:pPr>
              <a:spcBef>
                <a:spcPts val="1872"/>
              </a:spcBef>
            </a:pPr>
            <a:endParaRPr lang="en-US" sz="2800" b="1" dirty="0" smtClean="0">
              <a:latin typeface="Arial" charset="0"/>
            </a:endParaRPr>
          </a:p>
          <a:p>
            <a:pPr>
              <a:spcBef>
                <a:spcPts val="1872"/>
              </a:spcBef>
            </a:pPr>
            <a:endParaRPr lang="en-US" sz="2800" b="1" dirty="0" smtClean="0">
              <a:latin typeface="Arial" charset="0"/>
            </a:endParaRPr>
          </a:p>
          <a:p>
            <a:pPr>
              <a:spcBef>
                <a:spcPts val="1872"/>
              </a:spcBef>
              <a:buNone/>
            </a:pPr>
            <a:endParaRPr lang="en-US" sz="2800" b="1" dirty="0" smtClean="0">
              <a:latin typeface="Arial" charset="0"/>
            </a:endParaRPr>
          </a:p>
          <a:p>
            <a:pPr>
              <a:spcBef>
                <a:spcPts val="1872"/>
              </a:spcBef>
            </a:pPr>
            <a:endParaRPr lang="en-US" sz="2800" b="1" dirty="0" smtClean="0">
              <a:latin typeface="Arial" charset="0"/>
            </a:endParaRPr>
          </a:p>
          <a:p>
            <a:pPr>
              <a:spcBef>
                <a:spcPts val="1872"/>
              </a:spcBef>
            </a:pPr>
            <a:endParaRPr lang="en-US" sz="2800" b="1" dirty="0" smtClean="0">
              <a:latin typeface="Arial" charset="0"/>
            </a:endParaRPr>
          </a:p>
          <a:p>
            <a:pPr>
              <a:spcBef>
                <a:spcPts val="1872"/>
              </a:spcBef>
              <a:buNone/>
            </a:pPr>
            <a:endParaRPr lang="en-US" sz="2800" b="1"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p:cNvPicPr>
            <a:picLocks noChangeAspect="1" noChangeArrowheads="1"/>
          </p:cNvPicPr>
          <p:nvPr/>
        </p:nvPicPr>
        <p:blipFill>
          <a:blip r:embed="rId2"/>
          <a:srcRect/>
          <a:stretch>
            <a:fillRect/>
          </a:stretch>
        </p:blipFill>
        <p:spPr bwMode="auto">
          <a:xfrm>
            <a:off x="0" y="0"/>
            <a:ext cx="10287000" cy="6821488"/>
          </a:xfrm>
          <a:prstGeom prst="rect">
            <a:avLst/>
          </a:prstGeom>
          <a:noFill/>
          <a:ln w="9525">
            <a:noFill/>
            <a:miter lim="800000"/>
            <a:headEnd/>
            <a:tailEnd/>
          </a:ln>
        </p:spPr>
      </p:pic>
      <p:sp>
        <p:nvSpPr>
          <p:cNvPr id="63491" name="Text Box 4"/>
          <p:cNvSpPr txBox="1">
            <a:spLocks noChangeArrowheads="1"/>
          </p:cNvSpPr>
          <p:nvPr/>
        </p:nvSpPr>
        <p:spPr bwMode="auto">
          <a:xfrm>
            <a:off x="5486400" y="0"/>
            <a:ext cx="4800600" cy="1282700"/>
          </a:xfrm>
          <a:prstGeom prst="rect">
            <a:avLst/>
          </a:prstGeom>
          <a:solidFill>
            <a:srgbClr val="D3EEF5"/>
          </a:solidFill>
          <a:ln w="12700">
            <a:solidFill>
              <a:srgbClr val="4F81BD"/>
            </a:solidFill>
            <a:miter lim="800000"/>
            <a:headEnd/>
            <a:tailEnd/>
          </a:ln>
        </p:spPr>
        <p:txBody>
          <a:bodyPr>
            <a:prstTxWarp prst="textNoShape">
              <a:avLst/>
            </a:prstTxWarp>
            <a:spAutoFit/>
          </a:bodyPr>
          <a:lstStyle/>
          <a:p>
            <a:pPr eaLnBrk="0" hangingPunct="0">
              <a:spcBef>
                <a:spcPct val="50000"/>
              </a:spcBef>
            </a:pPr>
            <a:r>
              <a:rPr lang="en-US" b="1" dirty="0">
                <a:solidFill>
                  <a:srgbClr val="000000"/>
                </a:solidFill>
              </a:rPr>
              <a:t>What to do to break the chain and reduce the infection?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type="subTitle" idx="1"/>
          </p:nvPr>
        </p:nvSpPr>
        <p:spPr>
          <a:xfrm>
            <a:off x="800104" y="2590800"/>
            <a:ext cx="8382000" cy="3352800"/>
          </a:xfrm>
        </p:spPr>
        <p:txBody>
          <a:bodyPr>
            <a:normAutofit/>
          </a:bodyPr>
          <a:lstStyle/>
          <a:p>
            <a:pPr eaLnBrk="1" hangingPunct="1">
              <a:defRPr/>
            </a:pPr>
            <a:endParaRPr lang="en-US" sz="2400" b="1" dirty="0" smtClean="0">
              <a:solidFill>
                <a:srgbClr val="1C3D9F"/>
              </a:solidFill>
              <a:latin typeface="Arial"/>
              <a:ea typeface="ＭＳ Ｐゴシック" charset="-128"/>
              <a:cs typeface="Arial"/>
            </a:endParaRPr>
          </a:p>
          <a:p>
            <a:pPr algn="ctr">
              <a:defRPr/>
            </a:pPr>
            <a:r>
              <a:rPr lang="en-US" sz="2400" b="1" dirty="0" smtClean="0">
                <a:solidFill>
                  <a:srgbClr val="1C3D9F"/>
                </a:solidFill>
                <a:latin typeface="Arial"/>
                <a:cs typeface="Arial"/>
              </a:rPr>
              <a:t>Zhan L, Tan S, Den </a:t>
            </a:r>
            <a:r>
              <a:rPr lang="en-US" sz="2400" b="1" dirty="0" err="1" smtClean="0">
                <a:solidFill>
                  <a:srgbClr val="1C3D9F"/>
                </a:solidFill>
                <a:latin typeface="Arial"/>
                <a:cs typeface="Arial"/>
              </a:rPr>
              <a:t>Besten</a:t>
            </a:r>
            <a:r>
              <a:rPr lang="en-US" sz="2400" b="1" dirty="0" smtClean="0">
                <a:solidFill>
                  <a:srgbClr val="1C3D9F"/>
                </a:solidFill>
                <a:latin typeface="Arial"/>
                <a:cs typeface="Arial"/>
              </a:rPr>
              <a:t> P, Featherstone JD, and Hoover CI.</a:t>
            </a:r>
          </a:p>
          <a:p>
            <a:pPr algn="ctr">
              <a:defRPr/>
            </a:pPr>
            <a:endParaRPr lang="en-US" sz="2400" dirty="0" smtClean="0">
              <a:latin typeface="Arial"/>
              <a:cs typeface="Arial"/>
            </a:endParaRPr>
          </a:p>
          <a:p>
            <a:pPr algn="ctr">
              <a:defRPr/>
            </a:pPr>
            <a:r>
              <a:rPr lang="en-US" sz="2400" dirty="0" err="1" smtClean="0">
                <a:solidFill>
                  <a:srgbClr val="262626"/>
                </a:solidFill>
                <a:latin typeface="Georgia"/>
                <a:cs typeface="Georgia"/>
              </a:rPr>
              <a:t>Pediatr</a:t>
            </a:r>
            <a:r>
              <a:rPr lang="en-US" sz="2400" dirty="0" smtClean="0">
                <a:solidFill>
                  <a:srgbClr val="262626"/>
                </a:solidFill>
                <a:latin typeface="Georgia"/>
                <a:cs typeface="Georgia"/>
              </a:rPr>
              <a:t> Dent. 2012;34(4):e86-91</a:t>
            </a:r>
            <a:endParaRPr lang="en-US" sz="2400" b="1" dirty="0" smtClean="0">
              <a:solidFill>
                <a:srgbClr val="262626"/>
              </a:solidFill>
              <a:latin typeface="Georgia"/>
              <a:cs typeface="Georgia"/>
            </a:endParaRPr>
          </a:p>
          <a:p>
            <a:pPr>
              <a:defRPr/>
            </a:pPr>
            <a:endParaRPr lang="en-US" sz="2400" b="1" dirty="0" smtClean="0">
              <a:latin typeface="Arial"/>
              <a:ea typeface="ＭＳ Ｐゴシック" charset="-128"/>
              <a:cs typeface="Arial"/>
            </a:endParaRPr>
          </a:p>
        </p:txBody>
      </p:sp>
      <p:sp>
        <p:nvSpPr>
          <p:cNvPr id="225282" name="Rectangle 2"/>
          <p:cNvSpPr>
            <a:spLocks noGrp="1" noChangeArrowheads="1"/>
          </p:cNvSpPr>
          <p:nvPr>
            <p:ph type="ctrTitle"/>
          </p:nvPr>
        </p:nvSpPr>
        <p:spPr>
          <a:xfrm>
            <a:off x="952501" y="152400"/>
            <a:ext cx="8610600" cy="1981200"/>
          </a:xfrm>
        </p:spPr>
        <p:txBody>
          <a:bodyPr>
            <a:normAutofit/>
          </a:bodyPr>
          <a:lstStyle/>
          <a:p>
            <a:pPr algn="ctr">
              <a:defRPr/>
            </a:pPr>
            <a:r>
              <a:rPr lang="en-US" sz="3600" b="1" dirty="0" smtClean="0">
                <a:solidFill>
                  <a:srgbClr val="1C3D9F"/>
                </a:solidFill>
                <a:latin typeface="Arial" charset="0"/>
                <a:ea typeface="Arial" charset="0"/>
                <a:cs typeface="Arial" charset="0"/>
              </a:rPr>
              <a:t>Factors related to maternal transmission of mutans streptococci in high-risk children-pilot study.</a:t>
            </a:r>
            <a:endParaRPr lang="en-US" sz="5400" b="1" dirty="0" smtClean="0">
              <a:solidFill>
                <a:srgbClr val="1C3D9F"/>
              </a:solidFill>
              <a:latin typeface="Arial" charset="0"/>
              <a:ea typeface="Arial" charset="0"/>
              <a:cs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ext Box 26"/>
          <p:cNvSpPr txBox="1">
            <a:spLocks noChangeArrowheads="1"/>
          </p:cNvSpPr>
          <p:nvPr/>
        </p:nvSpPr>
        <p:spPr bwMode="auto">
          <a:xfrm>
            <a:off x="1114425" y="1822450"/>
            <a:ext cx="8108156" cy="844550"/>
          </a:xfrm>
          <a:prstGeom prst="rect">
            <a:avLst/>
          </a:prstGeom>
          <a:solidFill>
            <a:srgbClr val="FFFFFF"/>
          </a:solidFill>
          <a:ln w="38100">
            <a:solidFill>
              <a:srgbClr val="000000"/>
            </a:solidFill>
            <a:miter lim="800000"/>
            <a:headEnd/>
            <a:tailEnd/>
          </a:ln>
        </p:spPr>
        <p:txBody>
          <a:bodyPr>
            <a:prstTxWarp prst="textNoShape">
              <a:avLst/>
            </a:prstTxWarp>
          </a:bodyPr>
          <a:lstStyle/>
          <a:p>
            <a:pPr algn="ctr" eaLnBrk="1" hangingPunct="1"/>
            <a:r>
              <a:rPr lang="en-US" sz="2400" b="1" dirty="0">
                <a:solidFill>
                  <a:srgbClr val="000090"/>
                </a:solidFill>
                <a:latin typeface="Arial" charset="0"/>
              </a:rPr>
              <a:t>Salivary MS enumeration on MSSB plates </a:t>
            </a:r>
          </a:p>
          <a:p>
            <a:pPr algn="ctr" eaLnBrk="1" hangingPunct="1"/>
            <a:r>
              <a:rPr lang="en-US" sz="2400" b="1" dirty="0">
                <a:solidFill>
                  <a:srgbClr val="262626"/>
                </a:solidFill>
                <a:latin typeface="Arial" charset="0"/>
              </a:rPr>
              <a:t>10 MS colonies isolated from each subject</a:t>
            </a:r>
          </a:p>
        </p:txBody>
      </p:sp>
      <p:sp>
        <p:nvSpPr>
          <p:cNvPr id="30723" name="Text Box 27"/>
          <p:cNvSpPr txBox="1">
            <a:spLocks noChangeArrowheads="1"/>
          </p:cNvSpPr>
          <p:nvPr/>
        </p:nvSpPr>
        <p:spPr bwMode="auto">
          <a:xfrm>
            <a:off x="342904" y="381000"/>
            <a:ext cx="9663708" cy="914400"/>
          </a:xfrm>
          <a:prstGeom prst="rect">
            <a:avLst/>
          </a:prstGeom>
          <a:solidFill>
            <a:srgbClr val="FFFFFF"/>
          </a:solidFill>
          <a:ln w="38100">
            <a:solidFill>
              <a:srgbClr val="000000"/>
            </a:solidFill>
            <a:miter lim="800000"/>
            <a:headEnd/>
            <a:tailEnd/>
          </a:ln>
        </p:spPr>
        <p:txBody>
          <a:bodyPr>
            <a:prstTxWarp prst="textNoShape">
              <a:avLst/>
            </a:prstTxWarp>
          </a:bodyPr>
          <a:lstStyle/>
          <a:p>
            <a:pPr algn="ctr" eaLnBrk="1" hangingPunct="1"/>
            <a:r>
              <a:rPr lang="en-US" sz="2400" b="1" dirty="0">
                <a:solidFill>
                  <a:srgbClr val="000090"/>
                </a:solidFill>
                <a:latin typeface="Arial" charset="0"/>
              </a:rPr>
              <a:t>10 Mother-Child pairs recruited</a:t>
            </a:r>
          </a:p>
          <a:p>
            <a:pPr algn="ctr" eaLnBrk="1" hangingPunct="1"/>
            <a:r>
              <a:rPr lang="en-US" sz="2400" b="1" dirty="0">
                <a:solidFill>
                  <a:srgbClr val="262626"/>
                </a:solidFill>
                <a:latin typeface="Arial" charset="0"/>
              </a:rPr>
              <a:t>Mother:</a:t>
            </a:r>
            <a:r>
              <a:rPr lang="en-US" sz="2400" b="1" dirty="0">
                <a:solidFill>
                  <a:srgbClr val="262626"/>
                </a:solidFill>
                <a:latin typeface="Arial" charset="0"/>
                <a:ea typeface="Arial" charset="0"/>
                <a:cs typeface="Arial" charset="0"/>
              </a:rPr>
              <a:t>≥ 1</a:t>
            </a:r>
            <a:r>
              <a:rPr lang="en-US" sz="2400" b="1" dirty="0">
                <a:solidFill>
                  <a:srgbClr val="262626"/>
                </a:solidFill>
                <a:latin typeface="Arial" charset="0"/>
              </a:rPr>
              <a:t> carious lesion    Child: 2-5 years old </a:t>
            </a:r>
          </a:p>
        </p:txBody>
      </p:sp>
      <p:sp>
        <p:nvSpPr>
          <p:cNvPr id="30724" name="Line 28"/>
          <p:cNvSpPr>
            <a:spLocks noChangeShapeType="1"/>
          </p:cNvSpPr>
          <p:nvPr/>
        </p:nvSpPr>
        <p:spPr bwMode="auto">
          <a:xfrm>
            <a:off x="5143502" y="1371600"/>
            <a:ext cx="1787" cy="387350"/>
          </a:xfrm>
          <a:prstGeom prst="line">
            <a:avLst/>
          </a:prstGeom>
          <a:noFill/>
          <a:ln w="38100">
            <a:solidFill>
              <a:srgbClr val="000000"/>
            </a:solidFill>
            <a:round/>
            <a:headEnd/>
            <a:tailEnd type="triangle" w="med" len="med"/>
          </a:ln>
        </p:spPr>
        <p:txBody>
          <a:bodyPr>
            <a:prstTxWarp prst="textNoShape">
              <a:avLst/>
            </a:prstTxWarp>
          </a:bodyPr>
          <a:lstStyle/>
          <a:p>
            <a:endParaRPr lang="en-US"/>
          </a:p>
        </p:txBody>
      </p:sp>
      <p:sp>
        <p:nvSpPr>
          <p:cNvPr id="30725" name="Text Box 4"/>
          <p:cNvSpPr txBox="1">
            <a:spLocks noChangeArrowheads="1"/>
          </p:cNvSpPr>
          <p:nvPr/>
        </p:nvSpPr>
        <p:spPr bwMode="auto">
          <a:xfrm>
            <a:off x="857254" y="4233863"/>
            <a:ext cx="3854053" cy="762000"/>
          </a:xfrm>
          <a:prstGeom prst="rect">
            <a:avLst/>
          </a:prstGeom>
          <a:solidFill>
            <a:srgbClr val="FFFFFF"/>
          </a:solidFill>
          <a:ln w="38100">
            <a:solidFill>
              <a:srgbClr val="000000"/>
            </a:solidFill>
            <a:miter lim="800000"/>
            <a:headEnd/>
            <a:tailEnd/>
          </a:ln>
        </p:spPr>
        <p:txBody>
          <a:bodyPr>
            <a:prstTxWarp prst="textNoShape">
              <a:avLst/>
            </a:prstTxWarp>
          </a:bodyPr>
          <a:lstStyle/>
          <a:p>
            <a:pPr algn="ctr" eaLnBrk="1" hangingPunct="1"/>
            <a:r>
              <a:rPr lang="en-US" sz="2400" b="1" dirty="0">
                <a:solidFill>
                  <a:srgbClr val="000090"/>
                </a:solidFill>
                <a:latin typeface="Arial" charset="0"/>
              </a:rPr>
              <a:t>Transmitted strains</a:t>
            </a:r>
          </a:p>
        </p:txBody>
      </p:sp>
      <p:sp>
        <p:nvSpPr>
          <p:cNvPr id="30726" name="Text Box 5"/>
          <p:cNvSpPr txBox="1">
            <a:spLocks noChangeArrowheads="1"/>
          </p:cNvSpPr>
          <p:nvPr/>
        </p:nvSpPr>
        <p:spPr bwMode="auto">
          <a:xfrm>
            <a:off x="2057400" y="3060700"/>
            <a:ext cx="6086475" cy="596900"/>
          </a:xfrm>
          <a:prstGeom prst="rect">
            <a:avLst/>
          </a:prstGeom>
          <a:solidFill>
            <a:srgbClr val="FFFFFF"/>
          </a:solidFill>
          <a:ln w="38100">
            <a:solidFill>
              <a:srgbClr val="000000"/>
            </a:solidFill>
            <a:miter lim="800000"/>
            <a:headEnd/>
            <a:tailEnd/>
          </a:ln>
        </p:spPr>
        <p:txBody>
          <a:bodyPr>
            <a:prstTxWarp prst="textNoShape">
              <a:avLst/>
            </a:prstTxWarp>
          </a:bodyPr>
          <a:lstStyle/>
          <a:p>
            <a:pPr algn="ctr" eaLnBrk="1" hangingPunct="1"/>
            <a:r>
              <a:rPr lang="en-US" sz="2400" b="1" dirty="0">
                <a:latin typeface="Arial" charset="0"/>
              </a:rPr>
              <a:t>AP-PCR to verify</a:t>
            </a:r>
            <a:r>
              <a:rPr lang="en-US" sz="2400" b="1" dirty="0" smtClean="0">
                <a:latin typeface="Arial" charset="0"/>
              </a:rPr>
              <a:t>transmission of MS</a:t>
            </a:r>
            <a:endParaRPr lang="en-US" sz="2400" b="1" dirty="0">
              <a:latin typeface="Arial" charset="0"/>
            </a:endParaRPr>
          </a:p>
        </p:txBody>
      </p:sp>
      <p:sp>
        <p:nvSpPr>
          <p:cNvPr id="30727" name="Text Box 8"/>
          <p:cNvSpPr txBox="1">
            <a:spLocks noChangeArrowheads="1"/>
          </p:cNvSpPr>
          <p:nvPr/>
        </p:nvSpPr>
        <p:spPr bwMode="auto">
          <a:xfrm>
            <a:off x="5318526" y="4224338"/>
            <a:ext cx="4454128" cy="762000"/>
          </a:xfrm>
          <a:prstGeom prst="rect">
            <a:avLst/>
          </a:prstGeom>
          <a:solidFill>
            <a:srgbClr val="FFFFFF"/>
          </a:solidFill>
          <a:ln w="38100">
            <a:solidFill>
              <a:srgbClr val="000000"/>
            </a:solidFill>
            <a:miter lim="800000"/>
            <a:headEnd/>
            <a:tailEnd/>
          </a:ln>
        </p:spPr>
        <p:txBody>
          <a:bodyPr>
            <a:prstTxWarp prst="textNoShape">
              <a:avLst/>
            </a:prstTxWarp>
          </a:bodyPr>
          <a:lstStyle/>
          <a:p>
            <a:pPr algn="ctr" eaLnBrk="1" hangingPunct="1"/>
            <a:r>
              <a:rPr lang="en-US" sz="2400" b="1" dirty="0">
                <a:solidFill>
                  <a:srgbClr val="000090"/>
                </a:solidFill>
                <a:latin typeface="Arial" charset="0"/>
              </a:rPr>
              <a:t>Non- transmitted strains</a:t>
            </a:r>
          </a:p>
        </p:txBody>
      </p:sp>
      <p:sp>
        <p:nvSpPr>
          <p:cNvPr id="30728" name="Text Box 9"/>
          <p:cNvSpPr txBox="1">
            <a:spLocks noChangeArrowheads="1"/>
          </p:cNvSpPr>
          <p:nvPr/>
        </p:nvSpPr>
        <p:spPr bwMode="auto">
          <a:xfrm>
            <a:off x="342900" y="5529263"/>
            <a:ext cx="1971675" cy="914400"/>
          </a:xfrm>
          <a:prstGeom prst="rect">
            <a:avLst/>
          </a:prstGeom>
          <a:solidFill>
            <a:srgbClr val="FFFFFF"/>
          </a:solidFill>
          <a:ln w="38100">
            <a:solidFill>
              <a:srgbClr val="000000"/>
            </a:solidFill>
            <a:miter lim="800000"/>
            <a:headEnd/>
            <a:tailEnd/>
          </a:ln>
        </p:spPr>
        <p:txBody>
          <a:bodyPr>
            <a:prstTxWarp prst="textNoShape">
              <a:avLst/>
            </a:prstTxWarp>
          </a:bodyPr>
          <a:lstStyle/>
          <a:p>
            <a:pPr algn="ctr" eaLnBrk="1" hangingPunct="1"/>
            <a:r>
              <a:rPr lang="en-US" sz="2400" b="1">
                <a:latin typeface="Arial" charset="0"/>
              </a:rPr>
              <a:t>Biofilm assay	</a:t>
            </a:r>
          </a:p>
        </p:txBody>
      </p:sp>
      <p:sp>
        <p:nvSpPr>
          <p:cNvPr id="30729" name="Text Box 10"/>
          <p:cNvSpPr txBox="1">
            <a:spLocks noChangeArrowheads="1"/>
          </p:cNvSpPr>
          <p:nvPr/>
        </p:nvSpPr>
        <p:spPr bwMode="auto">
          <a:xfrm>
            <a:off x="3086100" y="5519745"/>
            <a:ext cx="1885950" cy="923925"/>
          </a:xfrm>
          <a:prstGeom prst="rect">
            <a:avLst/>
          </a:prstGeom>
          <a:solidFill>
            <a:srgbClr val="FFFFFF"/>
          </a:solidFill>
          <a:ln w="38100">
            <a:solidFill>
              <a:srgbClr val="000000"/>
            </a:solidFill>
            <a:miter lim="800000"/>
            <a:headEnd/>
            <a:tailEnd/>
          </a:ln>
        </p:spPr>
        <p:txBody>
          <a:bodyPr>
            <a:prstTxWarp prst="textNoShape">
              <a:avLst/>
            </a:prstTxWarp>
          </a:bodyPr>
          <a:lstStyle/>
          <a:p>
            <a:pPr algn="ctr" eaLnBrk="1" hangingPunct="1"/>
            <a:r>
              <a:rPr lang="en-US" sz="2400" b="1">
                <a:latin typeface="Arial" charset="0"/>
              </a:rPr>
              <a:t>Mutacin assay		 </a:t>
            </a:r>
          </a:p>
        </p:txBody>
      </p:sp>
      <p:sp>
        <p:nvSpPr>
          <p:cNvPr id="30730" name="Line 11"/>
          <p:cNvSpPr>
            <a:spLocks noChangeShapeType="1"/>
          </p:cNvSpPr>
          <p:nvPr/>
        </p:nvSpPr>
        <p:spPr bwMode="auto">
          <a:xfrm>
            <a:off x="1457325" y="4995863"/>
            <a:ext cx="0" cy="533400"/>
          </a:xfrm>
          <a:prstGeom prst="line">
            <a:avLst/>
          </a:prstGeom>
          <a:noFill/>
          <a:ln w="38100">
            <a:solidFill>
              <a:srgbClr val="000000"/>
            </a:solidFill>
            <a:round/>
            <a:headEnd/>
            <a:tailEnd type="triangle" w="med" len="med"/>
          </a:ln>
        </p:spPr>
        <p:txBody>
          <a:bodyPr>
            <a:prstTxWarp prst="textNoShape">
              <a:avLst/>
            </a:prstTxWarp>
          </a:bodyPr>
          <a:lstStyle/>
          <a:p>
            <a:endParaRPr lang="en-US"/>
          </a:p>
        </p:txBody>
      </p:sp>
      <p:sp>
        <p:nvSpPr>
          <p:cNvPr id="30731" name="Text Box 12"/>
          <p:cNvSpPr txBox="1">
            <a:spLocks noChangeArrowheads="1"/>
          </p:cNvSpPr>
          <p:nvPr/>
        </p:nvSpPr>
        <p:spPr bwMode="auto">
          <a:xfrm>
            <a:off x="7972425" y="5529270"/>
            <a:ext cx="1885950" cy="923925"/>
          </a:xfrm>
          <a:prstGeom prst="rect">
            <a:avLst/>
          </a:prstGeom>
          <a:solidFill>
            <a:srgbClr val="FFFFFF"/>
          </a:solidFill>
          <a:ln w="38100">
            <a:solidFill>
              <a:srgbClr val="000000"/>
            </a:solidFill>
            <a:miter lim="800000"/>
            <a:headEnd/>
            <a:tailEnd/>
          </a:ln>
        </p:spPr>
        <p:txBody>
          <a:bodyPr>
            <a:prstTxWarp prst="textNoShape">
              <a:avLst/>
            </a:prstTxWarp>
          </a:bodyPr>
          <a:lstStyle/>
          <a:p>
            <a:pPr algn="ctr" eaLnBrk="1" hangingPunct="1"/>
            <a:r>
              <a:rPr lang="en-US" sz="2400" b="1">
                <a:latin typeface="Arial" charset="0"/>
              </a:rPr>
              <a:t>Mutacin assay		 </a:t>
            </a:r>
          </a:p>
        </p:txBody>
      </p:sp>
      <p:sp>
        <p:nvSpPr>
          <p:cNvPr id="30732" name="Text Box 13"/>
          <p:cNvSpPr txBox="1">
            <a:spLocks noChangeArrowheads="1"/>
          </p:cNvSpPr>
          <p:nvPr/>
        </p:nvSpPr>
        <p:spPr bwMode="auto">
          <a:xfrm>
            <a:off x="5657850" y="5529263"/>
            <a:ext cx="1971675" cy="914400"/>
          </a:xfrm>
          <a:prstGeom prst="rect">
            <a:avLst/>
          </a:prstGeom>
          <a:solidFill>
            <a:srgbClr val="FFFFFF"/>
          </a:solidFill>
          <a:ln w="38100">
            <a:solidFill>
              <a:srgbClr val="000000"/>
            </a:solidFill>
            <a:miter lim="800000"/>
            <a:headEnd/>
            <a:tailEnd/>
          </a:ln>
        </p:spPr>
        <p:txBody>
          <a:bodyPr>
            <a:prstTxWarp prst="textNoShape">
              <a:avLst/>
            </a:prstTxWarp>
          </a:bodyPr>
          <a:lstStyle/>
          <a:p>
            <a:pPr algn="ctr" eaLnBrk="1" hangingPunct="1"/>
            <a:r>
              <a:rPr lang="en-US" sz="2400" b="1">
                <a:latin typeface="Arial" charset="0"/>
              </a:rPr>
              <a:t>Biofilm assay	</a:t>
            </a:r>
          </a:p>
        </p:txBody>
      </p:sp>
      <p:sp>
        <p:nvSpPr>
          <p:cNvPr id="30733" name="Line 15"/>
          <p:cNvSpPr>
            <a:spLocks noChangeShapeType="1"/>
          </p:cNvSpPr>
          <p:nvPr/>
        </p:nvSpPr>
        <p:spPr bwMode="auto">
          <a:xfrm>
            <a:off x="3000375" y="3657600"/>
            <a:ext cx="0" cy="533400"/>
          </a:xfrm>
          <a:prstGeom prst="line">
            <a:avLst/>
          </a:prstGeom>
          <a:noFill/>
          <a:ln w="38100">
            <a:solidFill>
              <a:srgbClr val="000000"/>
            </a:solidFill>
            <a:round/>
            <a:headEnd/>
            <a:tailEnd type="triangle" w="med" len="med"/>
          </a:ln>
        </p:spPr>
        <p:txBody>
          <a:bodyPr>
            <a:prstTxWarp prst="textNoShape">
              <a:avLst/>
            </a:prstTxWarp>
          </a:bodyPr>
          <a:lstStyle/>
          <a:p>
            <a:endParaRPr lang="en-US"/>
          </a:p>
        </p:txBody>
      </p:sp>
      <p:sp>
        <p:nvSpPr>
          <p:cNvPr id="30734" name="Line 18"/>
          <p:cNvSpPr>
            <a:spLocks noChangeShapeType="1"/>
          </p:cNvSpPr>
          <p:nvPr/>
        </p:nvSpPr>
        <p:spPr bwMode="auto">
          <a:xfrm>
            <a:off x="3857625" y="4995863"/>
            <a:ext cx="0" cy="533400"/>
          </a:xfrm>
          <a:prstGeom prst="line">
            <a:avLst/>
          </a:prstGeom>
          <a:noFill/>
          <a:ln w="38100">
            <a:solidFill>
              <a:srgbClr val="000000"/>
            </a:solidFill>
            <a:round/>
            <a:headEnd/>
            <a:tailEnd type="triangle" w="med" len="med"/>
          </a:ln>
        </p:spPr>
        <p:txBody>
          <a:bodyPr>
            <a:prstTxWarp prst="textNoShape">
              <a:avLst/>
            </a:prstTxWarp>
          </a:bodyPr>
          <a:lstStyle/>
          <a:p>
            <a:endParaRPr lang="en-US"/>
          </a:p>
        </p:txBody>
      </p:sp>
      <p:sp>
        <p:nvSpPr>
          <p:cNvPr id="30735" name="Line 19"/>
          <p:cNvSpPr>
            <a:spLocks noChangeShapeType="1"/>
          </p:cNvSpPr>
          <p:nvPr/>
        </p:nvSpPr>
        <p:spPr bwMode="auto">
          <a:xfrm>
            <a:off x="6613327" y="5006975"/>
            <a:ext cx="0" cy="533400"/>
          </a:xfrm>
          <a:prstGeom prst="line">
            <a:avLst/>
          </a:prstGeom>
          <a:noFill/>
          <a:ln w="38100">
            <a:solidFill>
              <a:srgbClr val="000000"/>
            </a:solidFill>
            <a:round/>
            <a:headEnd/>
            <a:tailEnd type="triangle" w="med" len="med"/>
          </a:ln>
        </p:spPr>
        <p:txBody>
          <a:bodyPr>
            <a:prstTxWarp prst="textNoShape">
              <a:avLst/>
            </a:prstTxWarp>
          </a:bodyPr>
          <a:lstStyle/>
          <a:p>
            <a:endParaRPr lang="en-US"/>
          </a:p>
        </p:txBody>
      </p:sp>
      <p:sp>
        <p:nvSpPr>
          <p:cNvPr id="30736" name="Line 20"/>
          <p:cNvSpPr>
            <a:spLocks noChangeShapeType="1"/>
          </p:cNvSpPr>
          <p:nvPr/>
        </p:nvSpPr>
        <p:spPr bwMode="auto">
          <a:xfrm>
            <a:off x="8915400" y="5018088"/>
            <a:ext cx="0" cy="533400"/>
          </a:xfrm>
          <a:prstGeom prst="line">
            <a:avLst/>
          </a:prstGeom>
          <a:noFill/>
          <a:ln w="38100">
            <a:solidFill>
              <a:srgbClr val="000000"/>
            </a:solidFill>
            <a:round/>
            <a:headEnd/>
            <a:tailEnd type="triangle" w="med" len="med"/>
          </a:ln>
        </p:spPr>
        <p:txBody>
          <a:bodyPr>
            <a:prstTxWarp prst="textNoShape">
              <a:avLst/>
            </a:prstTxWarp>
          </a:bodyPr>
          <a:lstStyle/>
          <a:p>
            <a:endParaRPr lang="en-US"/>
          </a:p>
        </p:txBody>
      </p:sp>
      <p:sp>
        <p:nvSpPr>
          <p:cNvPr id="30737" name="Line 21"/>
          <p:cNvSpPr>
            <a:spLocks noChangeShapeType="1"/>
          </p:cNvSpPr>
          <p:nvPr/>
        </p:nvSpPr>
        <p:spPr bwMode="auto">
          <a:xfrm>
            <a:off x="7372350" y="3657600"/>
            <a:ext cx="0" cy="533400"/>
          </a:xfrm>
          <a:prstGeom prst="line">
            <a:avLst/>
          </a:prstGeom>
          <a:noFill/>
          <a:ln w="38100">
            <a:solidFill>
              <a:srgbClr val="000000"/>
            </a:solidFill>
            <a:round/>
            <a:headEnd/>
            <a:tailEnd type="triangle" w="med" len="med"/>
          </a:ln>
        </p:spPr>
        <p:txBody>
          <a:bodyPr>
            <a:prstTxWarp prst="textNoShape">
              <a:avLst/>
            </a:prstTxWarp>
          </a:bodyPr>
          <a:lstStyle/>
          <a:p>
            <a:endParaRPr lang="en-US"/>
          </a:p>
        </p:txBody>
      </p:sp>
      <p:sp>
        <p:nvSpPr>
          <p:cNvPr id="30738" name="Line 28"/>
          <p:cNvSpPr>
            <a:spLocks noChangeShapeType="1"/>
          </p:cNvSpPr>
          <p:nvPr/>
        </p:nvSpPr>
        <p:spPr bwMode="auto">
          <a:xfrm>
            <a:off x="5143502" y="2667000"/>
            <a:ext cx="1787" cy="387350"/>
          </a:xfrm>
          <a:prstGeom prst="line">
            <a:avLst/>
          </a:prstGeom>
          <a:noFill/>
          <a:ln w="38100">
            <a:solidFill>
              <a:srgbClr val="000000"/>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Civic.thmx</Template>
  <TotalTime>19700</TotalTime>
  <Pages>33</Pages>
  <Words>1705</Words>
  <Application>Microsoft Macintosh PowerPoint</Application>
  <PresentationFormat>35mm Slides</PresentationFormat>
  <Paragraphs>400</Paragraphs>
  <Slides>29</Slides>
  <Notes>10</Notes>
  <HiddenSlides>0</HiddenSlides>
  <MMClips>0</MMClips>
  <ScaleCrop>false</ScaleCrop>
  <HeadingPairs>
    <vt:vector size="6" baseType="variant">
      <vt:variant>
        <vt:lpstr>Theme</vt:lpstr>
      </vt:variant>
      <vt:variant>
        <vt:i4>3</vt:i4>
      </vt:variant>
      <vt:variant>
        <vt:lpstr>Links</vt:lpstr>
      </vt:variant>
      <vt:variant>
        <vt:i4>1</vt:i4>
      </vt:variant>
      <vt:variant>
        <vt:lpstr>Slide Titles</vt:lpstr>
      </vt:variant>
      <vt:variant>
        <vt:i4>29</vt:i4>
      </vt:variant>
    </vt:vector>
  </HeadingPairs>
  <TitlesOfParts>
    <vt:vector size="33" baseType="lpstr">
      <vt:lpstr>Civic</vt:lpstr>
      <vt:lpstr>Flow</vt:lpstr>
      <vt:lpstr>1_Flow</vt:lpstr>
      <vt:lpstr>Macintosh HD:Ling:joanne:Thesis Joanne Rahman.doc!OLE_LINK1</vt:lpstr>
      <vt:lpstr>About OMICS Group</vt:lpstr>
      <vt:lpstr>About OMICS Group Conferences</vt:lpstr>
      <vt:lpstr>Virulence and Transmission of Bacteria Inducing Tooth Decay </vt:lpstr>
      <vt:lpstr>What is Dental Caries?</vt:lpstr>
      <vt:lpstr>Dental Caries is the most prevalent chronic infectious disease in children in the U. S.</vt:lpstr>
      <vt:lpstr>Tooth Decay: Transmissible Infectious Disease</vt:lpstr>
      <vt:lpstr>Slide 7</vt:lpstr>
      <vt:lpstr>Factors related to maternal transmission of mutans streptococci in high-risk children-pilot study.</vt:lpstr>
      <vt:lpstr>Slide 9</vt:lpstr>
      <vt:lpstr>Slide 10</vt:lpstr>
      <vt:lpstr>Result</vt:lpstr>
      <vt:lpstr>Mutacin Activity Assay</vt:lpstr>
      <vt:lpstr>MutancinFormation and Transmission of MS</vt:lpstr>
      <vt:lpstr>Full Genomic Sequencing study on MS from children with ECC or caries Free  (Ling Zhan, Michael Fischbach, Mohamed AbouDonia and Joe DeRisi)</vt:lpstr>
      <vt:lpstr>Approach</vt:lpstr>
      <vt:lpstr>Genomes of S. mutans isolatesare virtually identical except for islands harboring biosynthetic gene clusters for small molecules</vt:lpstr>
      <vt:lpstr>Antibiotic Peptide Cluster of MS by Genomic Sequencing from Children with/without Caries </vt:lpstr>
      <vt:lpstr>Biosynthetic Genes in Transmitted and Non-transmitted MS</vt:lpstr>
      <vt:lpstr>Results</vt:lpstr>
      <vt:lpstr>Multi-generational colonization by mutans streptococci in early childhood caries </vt:lpstr>
      <vt:lpstr>Slide 21</vt:lpstr>
      <vt:lpstr>Patterns and rates of MS transmission </vt:lpstr>
      <vt:lpstr>Conclusion</vt:lpstr>
      <vt:lpstr>Genotypic Diversity and Horizontal Transmission of Mutans Streptococci in Children Aged 5-6 Years.</vt:lpstr>
      <vt:lpstr>AP-PCR pattens of 3 pairs of subjects sharing  S. mutans strains</vt:lpstr>
      <vt:lpstr>Conclusion</vt:lpstr>
      <vt:lpstr>Slide 27</vt:lpstr>
      <vt:lpstr>Caries is a Transmissible Infection We Need to Break the Chain    Bacteria Testing and Antibacterial Therapy</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jfspie 198 slides</dc:title>
  <dc:subject/>
  <dc:creator>John D.B. Featherstone</dc:creator>
  <cp:keywords/>
  <dc:description/>
  <cp:lastModifiedBy>user</cp:lastModifiedBy>
  <cp:revision>118</cp:revision>
  <cp:lastPrinted>1999-08-31T22:17:58Z</cp:lastPrinted>
  <dcterms:created xsi:type="dcterms:W3CDTF">2014-11-17T11:25:20Z</dcterms:created>
  <dcterms:modified xsi:type="dcterms:W3CDTF">2014-11-22T11:55:36Z</dcterms:modified>
</cp:coreProperties>
</file>