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5" r:id="rId2"/>
    <p:sldId id="267" r:id="rId3"/>
    <p:sldId id="266" r:id="rId4"/>
    <p:sldId id="258" r:id="rId5"/>
    <p:sldId id="259" r:id="rId6"/>
    <p:sldId id="260" r:id="rId7"/>
    <p:sldId id="261" r:id="rId8"/>
    <p:sldId id="262" r:id="rId9"/>
    <p:sldId id="263" r:id="rId10"/>
    <p:sldId id="264"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EAB001-2DE3-4451-8658-3272FA5B93E4}" type="datetimeFigureOut">
              <a:rPr lang="en-US" smtClean="0"/>
              <a:pPr/>
              <a:t>10/13/2014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4A507-231E-4054-BA48-B5C01893A182}" type="slidenum">
              <a:rPr lang="en-US" smtClean="0"/>
              <a:pPr/>
              <a:t>‹#›</a:t>
            </a:fld>
            <a:endParaRPr lang="en-US"/>
          </a:p>
        </p:txBody>
      </p:sp>
    </p:spTree>
    <p:extLst>
      <p:ext uri="{BB962C8B-B14F-4D97-AF65-F5344CB8AC3E}">
        <p14:creationId xmlns:p14="http://schemas.microsoft.com/office/powerpoint/2010/main" xmlns="" val="12523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anywhere from one to eight billion dollars annually</a:t>
            </a:r>
            <a:endParaRPr lang="en-US" dirty="0"/>
          </a:p>
        </p:txBody>
      </p:sp>
      <p:sp>
        <p:nvSpPr>
          <p:cNvPr id="4" name="Slide Number Placeholder 3"/>
          <p:cNvSpPr>
            <a:spLocks noGrp="1"/>
          </p:cNvSpPr>
          <p:nvPr>
            <p:ph type="sldNum" sz="quarter" idx="10"/>
          </p:nvPr>
        </p:nvSpPr>
        <p:spPr/>
        <p:txBody>
          <a:bodyPr/>
          <a:lstStyle/>
          <a:p>
            <a:fld id="{6AE4A507-231E-4054-BA48-B5C01893A182}" type="slidenum">
              <a:rPr lang="en-US" smtClean="0"/>
              <a:pPr/>
              <a:t>5</a:t>
            </a:fld>
            <a:endParaRPr lang="en-US"/>
          </a:p>
        </p:txBody>
      </p:sp>
    </p:spTree>
    <p:extLst>
      <p:ext uri="{BB962C8B-B14F-4D97-AF65-F5344CB8AC3E}">
        <p14:creationId xmlns:p14="http://schemas.microsoft.com/office/powerpoint/2010/main" xmlns="" val="200160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F28582-2F23-4C5B-BF3A-A6BE19299C90}"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539FC-DCAD-4D16-8620-5BB15C5D4656}" type="slidenum">
              <a:rPr lang="en-US" smtClean="0"/>
              <a:pPr/>
              <a:t>‹#›</a:t>
            </a:fld>
            <a:endParaRPr lang="en-US"/>
          </a:p>
        </p:txBody>
      </p:sp>
    </p:spTree>
    <p:extLst>
      <p:ext uri="{BB962C8B-B14F-4D97-AF65-F5344CB8AC3E}">
        <p14:creationId xmlns:p14="http://schemas.microsoft.com/office/powerpoint/2010/main" xmlns="" val="294660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28582-2F23-4C5B-BF3A-A6BE19299C90}"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539FC-DCAD-4D16-8620-5BB15C5D4656}" type="slidenum">
              <a:rPr lang="en-US" smtClean="0"/>
              <a:pPr/>
              <a:t>‹#›</a:t>
            </a:fld>
            <a:endParaRPr lang="en-US"/>
          </a:p>
        </p:txBody>
      </p:sp>
    </p:spTree>
    <p:extLst>
      <p:ext uri="{BB962C8B-B14F-4D97-AF65-F5344CB8AC3E}">
        <p14:creationId xmlns:p14="http://schemas.microsoft.com/office/powerpoint/2010/main" xmlns="" val="312911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28582-2F23-4C5B-BF3A-A6BE19299C90}"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539FC-DCAD-4D16-8620-5BB15C5D4656}" type="slidenum">
              <a:rPr lang="en-US" smtClean="0"/>
              <a:pPr/>
              <a:t>‹#›</a:t>
            </a:fld>
            <a:endParaRPr lang="en-US"/>
          </a:p>
        </p:txBody>
      </p:sp>
    </p:spTree>
    <p:extLst>
      <p:ext uri="{BB962C8B-B14F-4D97-AF65-F5344CB8AC3E}">
        <p14:creationId xmlns:p14="http://schemas.microsoft.com/office/powerpoint/2010/main" xmlns="" val="327345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28582-2F23-4C5B-BF3A-A6BE19299C90}"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539FC-DCAD-4D16-8620-5BB15C5D4656}" type="slidenum">
              <a:rPr lang="en-US" smtClean="0"/>
              <a:pPr/>
              <a:t>‹#›</a:t>
            </a:fld>
            <a:endParaRPr lang="en-US"/>
          </a:p>
        </p:txBody>
      </p:sp>
    </p:spTree>
    <p:extLst>
      <p:ext uri="{BB962C8B-B14F-4D97-AF65-F5344CB8AC3E}">
        <p14:creationId xmlns:p14="http://schemas.microsoft.com/office/powerpoint/2010/main" xmlns="" val="154784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F28582-2F23-4C5B-BF3A-A6BE19299C90}"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539FC-DCAD-4D16-8620-5BB15C5D4656}" type="slidenum">
              <a:rPr lang="en-US" smtClean="0"/>
              <a:pPr/>
              <a:t>‹#›</a:t>
            </a:fld>
            <a:endParaRPr lang="en-US"/>
          </a:p>
        </p:txBody>
      </p:sp>
    </p:spTree>
    <p:extLst>
      <p:ext uri="{BB962C8B-B14F-4D97-AF65-F5344CB8AC3E}">
        <p14:creationId xmlns:p14="http://schemas.microsoft.com/office/powerpoint/2010/main" xmlns="" val="26209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F28582-2F23-4C5B-BF3A-A6BE19299C90}"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539FC-DCAD-4D16-8620-5BB15C5D4656}" type="slidenum">
              <a:rPr lang="en-US" smtClean="0"/>
              <a:pPr/>
              <a:t>‹#›</a:t>
            </a:fld>
            <a:endParaRPr lang="en-US"/>
          </a:p>
        </p:txBody>
      </p:sp>
    </p:spTree>
    <p:extLst>
      <p:ext uri="{BB962C8B-B14F-4D97-AF65-F5344CB8AC3E}">
        <p14:creationId xmlns:p14="http://schemas.microsoft.com/office/powerpoint/2010/main" xmlns="" val="141821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F28582-2F23-4C5B-BF3A-A6BE19299C90}" type="datetimeFigureOut">
              <a:rPr lang="en-US" smtClean="0"/>
              <a:pPr/>
              <a:t>10/13/2014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539FC-DCAD-4D16-8620-5BB15C5D4656}" type="slidenum">
              <a:rPr lang="en-US" smtClean="0"/>
              <a:pPr/>
              <a:t>‹#›</a:t>
            </a:fld>
            <a:endParaRPr lang="en-US"/>
          </a:p>
        </p:txBody>
      </p:sp>
    </p:spTree>
    <p:extLst>
      <p:ext uri="{BB962C8B-B14F-4D97-AF65-F5344CB8AC3E}">
        <p14:creationId xmlns:p14="http://schemas.microsoft.com/office/powerpoint/2010/main" xmlns="" val="175704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F28582-2F23-4C5B-BF3A-A6BE19299C90}" type="datetimeFigureOut">
              <a:rPr lang="en-US" smtClean="0"/>
              <a:pPr/>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539FC-DCAD-4D16-8620-5BB15C5D4656}" type="slidenum">
              <a:rPr lang="en-US" smtClean="0"/>
              <a:pPr/>
              <a:t>‹#›</a:t>
            </a:fld>
            <a:endParaRPr lang="en-US"/>
          </a:p>
        </p:txBody>
      </p:sp>
    </p:spTree>
    <p:extLst>
      <p:ext uri="{BB962C8B-B14F-4D97-AF65-F5344CB8AC3E}">
        <p14:creationId xmlns:p14="http://schemas.microsoft.com/office/powerpoint/2010/main" xmlns="" val="225766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28582-2F23-4C5B-BF3A-A6BE19299C90}" type="datetimeFigureOut">
              <a:rPr lang="en-US" smtClean="0"/>
              <a:pPr/>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539FC-DCAD-4D16-8620-5BB15C5D4656}" type="slidenum">
              <a:rPr lang="en-US" smtClean="0"/>
              <a:pPr/>
              <a:t>‹#›</a:t>
            </a:fld>
            <a:endParaRPr lang="en-US"/>
          </a:p>
        </p:txBody>
      </p:sp>
    </p:spTree>
    <p:extLst>
      <p:ext uri="{BB962C8B-B14F-4D97-AF65-F5344CB8AC3E}">
        <p14:creationId xmlns:p14="http://schemas.microsoft.com/office/powerpoint/2010/main" xmlns="" val="141530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28582-2F23-4C5B-BF3A-A6BE19299C90}"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539FC-DCAD-4D16-8620-5BB15C5D4656}" type="slidenum">
              <a:rPr lang="en-US" smtClean="0"/>
              <a:pPr/>
              <a:t>‹#›</a:t>
            </a:fld>
            <a:endParaRPr lang="en-US"/>
          </a:p>
        </p:txBody>
      </p:sp>
    </p:spTree>
    <p:extLst>
      <p:ext uri="{BB962C8B-B14F-4D97-AF65-F5344CB8AC3E}">
        <p14:creationId xmlns:p14="http://schemas.microsoft.com/office/powerpoint/2010/main" xmlns="" val="9103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28582-2F23-4C5B-BF3A-A6BE19299C90}"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539FC-DCAD-4D16-8620-5BB15C5D4656}" type="slidenum">
              <a:rPr lang="en-US" smtClean="0"/>
              <a:pPr/>
              <a:t>‹#›</a:t>
            </a:fld>
            <a:endParaRPr lang="en-US"/>
          </a:p>
        </p:txBody>
      </p:sp>
    </p:spTree>
    <p:extLst>
      <p:ext uri="{BB962C8B-B14F-4D97-AF65-F5344CB8AC3E}">
        <p14:creationId xmlns:p14="http://schemas.microsoft.com/office/powerpoint/2010/main" xmlns="" val="127892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28582-2F23-4C5B-BF3A-A6BE19299C90}" type="datetimeFigureOut">
              <a:rPr lang="en-US" smtClean="0"/>
              <a:pPr/>
              <a:t>10/13/2014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539FC-DCAD-4D16-8620-5BB15C5D4656}" type="slidenum">
              <a:rPr lang="en-US" smtClean="0"/>
              <a:pPr/>
              <a:t>‹#›</a:t>
            </a:fld>
            <a:endParaRPr lang="en-US"/>
          </a:p>
        </p:txBody>
      </p:sp>
    </p:spTree>
    <p:extLst>
      <p:ext uri="{BB962C8B-B14F-4D97-AF65-F5344CB8AC3E}">
        <p14:creationId xmlns:p14="http://schemas.microsoft.com/office/powerpoint/2010/main" xmlns="" val="2349473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218488" cy="49244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2286000" y="762000"/>
          <a:ext cx="4724400" cy="5334000"/>
        </p:xfrm>
        <a:graphic>
          <a:graphicData uri="http://schemas.openxmlformats.org/presentationml/2006/ole">
            <p:oleObj spid="_x0000_s1028" name="Acrobat Document" r:id="rId3" imgW="6120000" imgH="7920000" progId="AcroExch.Document.7">
              <p:embed/>
            </p:oleObj>
          </a:graphicData>
        </a:graphic>
      </p:graphicFrame>
    </p:spTree>
    <p:extLst>
      <p:ext uri="{BB962C8B-B14F-4D97-AF65-F5344CB8AC3E}">
        <p14:creationId xmlns:p14="http://schemas.microsoft.com/office/powerpoint/2010/main" xmlns="" val="209018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smtClean="0"/>
              <a:t>Have We Done All We Can Do?</a:t>
            </a:r>
            <a:endParaRPr lang="en-US" dirty="0"/>
          </a:p>
        </p:txBody>
      </p:sp>
      <p:sp>
        <p:nvSpPr>
          <p:cNvPr id="3" name="Subtitle 2"/>
          <p:cNvSpPr>
            <a:spLocks noGrp="1"/>
          </p:cNvSpPr>
          <p:nvPr>
            <p:ph type="subTitle" idx="1"/>
          </p:nvPr>
        </p:nvSpPr>
        <p:spPr/>
        <p:txBody>
          <a:bodyPr/>
          <a:lstStyle/>
          <a:p>
            <a:endParaRPr lang="en-US"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2346556" y="1006244"/>
            <a:ext cx="4450888" cy="6553200"/>
          </a:xfrm>
          <a:prstGeom prst="rect">
            <a:avLst/>
          </a:prstGeom>
        </p:spPr>
      </p:pic>
    </p:spTree>
    <p:extLst>
      <p:ext uri="{BB962C8B-B14F-4D97-AF65-F5344CB8AC3E}">
        <p14:creationId xmlns:p14="http://schemas.microsoft.com/office/powerpoint/2010/main" xmlns="" val="412949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2012</a:t>
            </a:r>
            <a:r>
              <a:rPr lang="en-US" dirty="0" smtClean="0"/>
              <a:t/>
            </a:r>
            <a:br>
              <a:rPr lang="en-US" dirty="0" smtClean="0"/>
            </a:br>
            <a:r>
              <a:rPr lang="en-US" dirty="0" smtClean="0"/>
              <a:t>• Women Killed: 114</a:t>
            </a:r>
            <a:br>
              <a:rPr lang="en-US" dirty="0" smtClean="0"/>
            </a:br>
            <a:r>
              <a:rPr lang="en-US" dirty="0" smtClean="0"/>
              <a:t>• Family violence incidents: 188,992</a:t>
            </a:r>
            <a:br>
              <a:rPr lang="en-US" dirty="0" smtClean="0"/>
            </a:br>
            <a:r>
              <a:rPr lang="en-US" dirty="0" smtClean="0"/>
              <a:t>• Adults sheltered: 11,994</a:t>
            </a:r>
            <a:br>
              <a:rPr lang="en-US" dirty="0" smtClean="0"/>
            </a:br>
            <a:r>
              <a:rPr lang="en-US" dirty="0" smtClean="0"/>
              <a:t>• Children sheltered: 14,534</a:t>
            </a:r>
            <a:br>
              <a:rPr lang="en-US" dirty="0" smtClean="0"/>
            </a:br>
            <a:r>
              <a:rPr lang="en-US" dirty="0" smtClean="0"/>
              <a:t>• Adults receiving nonresidential services (i.e., counseling, legal advocacy, etc.): 36,831</a:t>
            </a:r>
            <a:br>
              <a:rPr lang="en-US" dirty="0" smtClean="0"/>
            </a:br>
            <a:r>
              <a:rPr lang="en-US" dirty="0" smtClean="0"/>
              <a:t>• Children receiving nonresidential services: 15,694</a:t>
            </a:r>
            <a:br>
              <a:rPr lang="en-US" dirty="0" smtClean="0"/>
            </a:br>
            <a:r>
              <a:rPr lang="en-US" dirty="0" smtClean="0"/>
              <a:t>• Adults denied shelter (due to lack of space): 26.2%</a:t>
            </a:r>
            <a:br>
              <a:rPr lang="en-US" dirty="0" smtClean="0"/>
            </a:br>
            <a:r>
              <a:rPr lang="en-US" dirty="0" smtClean="0"/>
              <a:t>• Hotline calls answered: 191,301</a:t>
            </a:r>
          </a:p>
          <a:p>
            <a:pPr marL="0" indent="0">
              <a:buNone/>
            </a:pPr>
            <a:endParaRPr lang="en-US" dirty="0" smtClean="0"/>
          </a:p>
          <a:p>
            <a:r>
              <a:rPr lang="en-US" sz="2400" dirty="0" smtClean="0"/>
              <a:t>(Texas Council on Family Violence)</a:t>
            </a:r>
            <a:endParaRPr lang="en-US" sz="2400" dirty="0"/>
          </a:p>
        </p:txBody>
      </p:sp>
      <p:pic>
        <p:nvPicPr>
          <p:cNvPr id="4" name="Picture 7" descr="MPj014603300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5029200" y="5029200"/>
            <a:ext cx="3429000" cy="1371600"/>
          </a:xfrm>
          <a:prstGeom prst="rect">
            <a:avLst/>
          </a:prstGeom>
        </p:spPr>
      </p:pic>
    </p:spTree>
    <p:extLst>
      <p:ext uri="{BB962C8B-B14F-4D97-AF65-F5344CB8AC3E}">
        <p14:creationId xmlns:p14="http://schemas.microsoft.com/office/powerpoint/2010/main" xmlns="" val="31827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Affects on Community</a:t>
            </a:r>
            <a:endParaRPr lang="en-US" dirty="0"/>
          </a:p>
        </p:txBody>
      </p:sp>
      <p:sp>
        <p:nvSpPr>
          <p:cNvPr id="3" name="Content Placeholder 2"/>
          <p:cNvSpPr>
            <a:spLocks noGrp="1"/>
          </p:cNvSpPr>
          <p:nvPr>
            <p:ph idx="1"/>
          </p:nvPr>
        </p:nvSpPr>
        <p:spPr/>
        <p:txBody>
          <a:bodyPr/>
          <a:lstStyle/>
          <a:p>
            <a:r>
              <a:rPr lang="en-US" dirty="0" smtClean="0"/>
              <a:t>Drains our resources:</a:t>
            </a:r>
          </a:p>
          <a:p>
            <a:pPr lvl="1"/>
            <a:r>
              <a:rPr lang="en-US" dirty="0" smtClean="0"/>
              <a:t>Private business</a:t>
            </a:r>
          </a:p>
          <a:p>
            <a:pPr lvl="1"/>
            <a:r>
              <a:rPr lang="en-US" dirty="0" smtClean="0"/>
              <a:t>Agencies</a:t>
            </a:r>
          </a:p>
          <a:p>
            <a:pPr lvl="1"/>
            <a:r>
              <a:rPr lang="en-US" dirty="0" smtClean="0"/>
              <a:t>Government</a:t>
            </a:r>
          </a:p>
          <a:p>
            <a:pPr lvl="1"/>
            <a:r>
              <a:rPr lang="en-US" dirty="0" smtClean="0"/>
              <a:t>Community Groups</a:t>
            </a:r>
          </a:p>
          <a:p>
            <a:pPr lvl="1"/>
            <a:r>
              <a:rPr lang="en-US" dirty="0" smtClean="0"/>
              <a:t>Individual Resources</a:t>
            </a:r>
          </a:p>
          <a:p>
            <a:pPr marL="457200" lvl="1" indent="0">
              <a:buNone/>
            </a:pPr>
            <a:endParaRPr lang="en-US" dirty="0"/>
          </a:p>
          <a:p>
            <a:pPr lvl="1"/>
            <a:endParaRPr lang="en-US" dirty="0" smtClean="0"/>
          </a:p>
        </p:txBody>
      </p:sp>
    </p:spTree>
    <p:extLst>
      <p:ext uri="{BB962C8B-B14F-4D97-AF65-F5344CB8AC3E}">
        <p14:creationId xmlns:p14="http://schemas.microsoft.com/office/powerpoint/2010/main" xmlns="" val="149242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Affects Individuals</a:t>
            </a:r>
            <a:endParaRPr lang="en-US" dirty="0"/>
          </a:p>
        </p:txBody>
      </p:sp>
      <p:sp>
        <p:nvSpPr>
          <p:cNvPr id="3" name="Content Placeholder 2"/>
          <p:cNvSpPr>
            <a:spLocks noGrp="1"/>
          </p:cNvSpPr>
          <p:nvPr>
            <p:ph idx="1"/>
          </p:nvPr>
        </p:nvSpPr>
        <p:spPr/>
        <p:txBody>
          <a:bodyPr/>
          <a:lstStyle/>
          <a:p>
            <a:r>
              <a:rPr lang="en-US" dirty="0" smtClean="0"/>
              <a:t>Pain</a:t>
            </a:r>
          </a:p>
          <a:p>
            <a:r>
              <a:rPr lang="en-US" dirty="0" smtClean="0"/>
              <a:t>Hospitalization</a:t>
            </a:r>
          </a:p>
          <a:p>
            <a:r>
              <a:rPr lang="en-US" dirty="0" smtClean="0"/>
              <a:t>Family and children</a:t>
            </a:r>
          </a:p>
          <a:p>
            <a:r>
              <a:rPr lang="en-US" dirty="0" smtClean="0"/>
              <a:t>Job</a:t>
            </a:r>
          </a:p>
          <a:p>
            <a:r>
              <a:rPr lang="en-US" dirty="0" smtClean="0"/>
              <a:t>Pets</a:t>
            </a:r>
          </a:p>
          <a:p>
            <a:r>
              <a:rPr lang="en-US" dirty="0" smtClean="0"/>
              <a:t>Home</a:t>
            </a:r>
          </a:p>
          <a:p>
            <a:r>
              <a:rPr lang="en-US" dirty="0" smtClean="0"/>
              <a:t>Fear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95800" y="3657600"/>
            <a:ext cx="3886200" cy="2590800"/>
          </a:xfrm>
          <a:prstGeom prst="rect">
            <a:avLst/>
          </a:prstGeom>
        </p:spPr>
      </p:pic>
      <p:pic>
        <p:nvPicPr>
          <p:cNvPr id="5" name="Picture 2" descr="C:\Documents and Settings\krh6879\My Documents\My Pictures\lulo0002[1].jpg"/>
          <p:cNvPicPr>
            <a:picLocks noChangeAspect="1" noChangeArrowheads="1"/>
          </p:cNvPicPr>
          <p:nvPr/>
        </p:nvPicPr>
        <p:blipFill>
          <a:blip r:embed="rId3" cstate="print"/>
          <a:srcRect/>
          <a:stretch>
            <a:fillRect/>
          </a:stretch>
        </p:blipFill>
        <p:spPr bwMode="auto">
          <a:xfrm>
            <a:off x="4724400" y="1600200"/>
            <a:ext cx="3124200" cy="1828800"/>
          </a:xfrm>
          <a:prstGeom prst="rect">
            <a:avLst/>
          </a:prstGeom>
          <a:noFill/>
        </p:spPr>
      </p:pic>
    </p:spTree>
    <p:extLst>
      <p:ext uri="{BB962C8B-B14F-4D97-AF65-F5344CB8AC3E}">
        <p14:creationId xmlns:p14="http://schemas.microsoft.com/office/powerpoint/2010/main" xmlns="" val="338278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r>
              <a:rPr lang="en-US" dirty="0" smtClean="0"/>
              <a:t>Our Responsibility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Recognition</a:t>
            </a:r>
          </a:p>
          <a:p>
            <a:r>
              <a:rPr lang="en-US" dirty="0" smtClean="0"/>
              <a:t>Communication</a:t>
            </a:r>
          </a:p>
          <a:p>
            <a:r>
              <a:rPr lang="en-US" dirty="0" smtClean="0"/>
              <a:t>Validation</a:t>
            </a:r>
          </a:p>
          <a:p>
            <a:r>
              <a:rPr lang="en-US" dirty="0" smtClean="0"/>
              <a:t>Education</a:t>
            </a:r>
          </a:p>
          <a:p>
            <a:r>
              <a:rPr lang="en-US" dirty="0" smtClean="0"/>
              <a:t>Documentation</a:t>
            </a:r>
          </a:p>
          <a:p>
            <a:r>
              <a:rPr lang="en-US" dirty="0" smtClean="0"/>
              <a:t>Evidence Collection</a:t>
            </a:r>
          </a:p>
          <a:p>
            <a:r>
              <a:rPr lang="en-US" dirty="0" smtClean="0"/>
              <a:t>Safety</a:t>
            </a:r>
          </a:p>
          <a:p>
            <a:r>
              <a:rPr lang="en-US" dirty="0" smtClean="0"/>
              <a:t>Collaboration and Referrals</a:t>
            </a:r>
          </a:p>
          <a:p>
            <a:r>
              <a:rPr lang="en-US" dirty="0" smtClean="0"/>
              <a:t>Be A Voice</a:t>
            </a:r>
          </a:p>
        </p:txBody>
      </p:sp>
      <p:pic>
        <p:nvPicPr>
          <p:cNvPr id="4" name="Picture 2" descr="C:\Documents and Settings\krh6879\My Documents\My Pictures\photocritique_8[1].JPG"/>
          <p:cNvPicPr>
            <a:picLocks noChangeAspect="1" noChangeArrowheads="1"/>
          </p:cNvPicPr>
          <p:nvPr/>
        </p:nvPicPr>
        <p:blipFill>
          <a:blip r:embed="rId2" cstate="print"/>
          <a:srcRect l="5556" r="5556"/>
          <a:stretch>
            <a:fillRect/>
          </a:stretch>
        </p:blipFill>
        <p:spPr bwMode="auto">
          <a:xfrm>
            <a:off x="5504656" y="1143000"/>
            <a:ext cx="2630488" cy="2667000"/>
          </a:xfrm>
          <a:prstGeom prst="rect">
            <a:avLst/>
          </a:prstGeom>
          <a:noFill/>
        </p:spPr>
      </p:pic>
      <p:pic>
        <p:nvPicPr>
          <p:cNvPr id="6" name="Picture 2" descr="C:\Documents and Settings\krh6879\My Documents\My Pictures\IMG_2251.JPG"/>
          <p:cNvPicPr>
            <a:picLocks noChangeAspect="1" noChangeArrowheads="1"/>
          </p:cNvPicPr>
          <p:nvPr/>
        </p:nvPicPr>
        <p:blipFill>
          <a:blip r:embed="rId3" cstate="print"/>
          <a:srcRect l="5556" r="5556"/>
          <a:stretch>
            <a:fillRect/>
          </a:stretch>
        </p:blipFill>
        <p:spPr bwMode="auto">
          <a:xfrm>
            <a:off x="5181600" y="3810000"/>
            <a:ext cx="3276600" cy="2740024"/>
          </a:xfrm>
          <a:prstGeom prst="rect">
            <a:avLst/>
          </a:prstGeom>
          <a:noFill/>
        </p:spPr>
      </p:pic>
    </p:spTree>
    <p:extLst>
      <p:ext uri="{BB962C8B-B14F-4D97-AF65-F5344CB8AC3E}">
        <p14:creationId xmlns:p14="http://schemas.microsoft.com/office/powerpoint/2010/main" xmlns="" val="354181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More Can We Do?</a:t>
            </a:r>
            <a:br>
              <a:rPr lang="en-US" dirty="0" smtClean="0"/>
            </a:br>
            <a:endParaRPr lang="en-US" dirty="0"/>
          </a:p>
        </p:txBody>
      </p:sp>
      <p:sp>
        <p:nvSpPr>
          <p:cNvPr id="3" name="Content Placeholder 2"/>
          <p:cNvSpPr>
            <a:spLocks noGrp="1"/>
          </p:cNvSpPr>
          <p:nvPr>
            <p:ph idx="1"/>
          </p:nvPr>
        </p:nvSpPr>
        <p:spPr/>
        <p:txBody>
          <a:bodyPr/>
          <a:lstStyle/>
          <a:p>
            <a:r>
              <a:rPr lang="en-US" dirty="0" smtClean="0"/>
              <a:t>Financial Support</a:t>
            </a:r>
          </a:p>
          <a:p>
            <a:r>
              <a:rPr lang="en-US" dirty="0" smtClean="0"/>
              <a:t>Training Programs</a:t>
            </a:r>
          </a:p>
          <a:p>
            <a:r>
              <a:rPr lang="en-US" dirty="0" smtClean="0"/>
              <a:t>Enforcement of Existing Laws</a:t>
            </a:r>
          </a:p>
          <a:p>
            <a:r>
              <a:rPr lang="en-US" dirty="0" smtClean="0"/>
              <a:t>Private Business</a:t>
            </a:r>
          </a:p>
          <a:p>
            <a:r>
              <a:rPr lang="en-US" dirty="0" smtClean="0"/>
              <a:t>Government</a:t>
            </a:r>
          </a:p>
          <a:p>
            <a:r>
              <a:rPr lang="en-US" dirty="0" smtClean="0"/>
              <a:t>Community</a:t>
            </a:r>
            <a:endParaRPr lang="en-US" dirty="0"/>
          </a:p>
        </p:txBody>
      </p:sp>
      <p:pic>
        <p:nvPicPr>
          <p:cNvPr id="4" name="Picture 2" descr="C:\Documents and Settings\krh6879\My Documents\My Pictures\BrazilAssault_062.JPG"/>
          <p:cNvPicPr>
            <a:picLocks noChangeAspect="1" noChangeArrowheads="1"/>
          </p:cNvPicPr>
          <p:nvPr/>
        </p:nvPicPr>
        <p:blipFill>
          <a:blip r:embed="rId2" cstate="print"/>
          <a:srcRect l="5556" r="5556"/>
          <a:stretch>
            <a:fillRect/>
          </a:stretch>
        </p:blipFill>
        <p:spPr bwMode="auto">
          <a:xfrm>
            <a:off x="4800600" y="3352800"/>
            <a:ext cx="3581400" cy="3273425"/>
          </a:xfrm>
          <a:prstGeom prst="rect">
            <a:avLst/>
          </a:prstGeom>
          <a:noFill/>
        </p:spPr>
      </p:pic>
    </p:spTree>
    <p:extLst>
      <p:ext uri="{BB962C8B-B14F-4D97-AF65-F5344CB8AC3E}">
        <p14:creationId xmlns:p14="http://schemas.microsoft.com/office/powerpoint/2010/main" xmlns="" val="32476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Impossible?</a:t>
            </a:r>
            <a:endParaRPr lang="en-US" dirty="0"/>
          </a:p>
        </p:txBody>
      </p:sp>
      <p:sp>
        <p:nvSpPr>
          <p:cNvPr id="3" name="Content Placeholder 2"/>
          <p:cNvSpPr>
            <a:spLocks noGrp="1"/>
          </p:cNvSpPr>
          <p:nvPr>
            <p:ph idx="4294967295"/>
          </p:nvPr>
        </p:nvSpPr>
        <p:spPr>
          <a:xfrm>
            <a:off x="0" y="1600200"/>
            <a:ext cx="8229600" cy="4525963"/>
          </a:xfrm>
        </p:spPr>
        <p:txBody>
          <a:bodyPr/>
          <a:lstStyle/>
          <a:p>
            <a:r>
              <a:rPr lang="en-US" dirty="0" smtClean="0"/>
              <a:t>Will it End?</a:t>
            </a:r>
          </a:p>
          <a:p>
            <a:r>
              <a:rPr lang="en-US" dirty="0" smtClean="0"/>
              <a:t>Diligence</a:t>
            </a:r>
          </a:p>
          <a:p>
            <a:endParaRPr lang="en-US" dirty="0"/>
          </a:p>
        </p:txBody>
      </p:sp>
      <p:pic>
        <p:nvPicPr>
          <p:cNvPr id="4" name="Picture 3" descr="F:\Michael Oliver\IMG_0073.JPG"/>
          <p:cNvPicPr>
            <a:picLocks noChangeAspect="1" noChangeArrowheads="1"/>
          </p:cNvPicPr>
          <p:nvPr/>
        </p:nvPicPr>
        <p:blipFill>
          <a:blip r:embed="rId2" cstate="print"/>
          <a:srcRect/>
          <a:stretch>
            <a:fillRect/>
          </a:stretch>
        </p:blipFill>
        <p:spPr bwMode="auto">
          <a:xfrm>
            <a:off x="5105400" y="1066800"/>
            <a:ext cx="3594562" cy="4934642"/>
          </a:xfrm>
          <a:prstGeom prst="rect">
            <a:avLst/>
          </a:prstGeom>
          <a:noFill/>
        </p:spPr>
      </p:pic>
      <p:pic>
        <p:nvPicPr>
          <p:cNvPr id="5" name="Content Placeholder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3124200"/>
            <a:ext cx="4038600" cy="2692400"/>
          </a:xfrm>
          <a:prstGeom prst="rect">
            <a:avLst/>
          </a:prstGeom>
        </p:spPr>
      </p:pic>
    </p:spTree>
    <p:extLst>
      <p:ext uri="{BB962C8B-B14F-4D97-AF65-F5344CB8AC3E}">
        <p14:creationId xmlns:p14="http://schemas.microsoft.com/office/powerpoint/2010/main" xmlns="" val="332479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139</Words>
  <Application>Microsoft Office PowerPoint</Application>
  <PresentationFormat>On-screen Show (4:3)</PresentationFormat>
  <Paragraphs>54</Paragraphs>
  <Slides>11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Acrobat Document</vt:lpstr>
      <vt:lpstr>About OMICS Group</vt:lpstr>
      <vt:lpstr>About OMICS Group Conferences</vt:lpstr>
      <vt:lpstr>Have We Done All We Can Do?</vt:lpstr>
      <vt:lpstr>Facts !</vt:lpstr>
      <vt:lpstr>Affects on Community</vt:lpstr>
      <vt:lpstr>Affects Individuals</vt:lpstr>
      <vt:lpstr>Our Responsibility</vt:lpstr>
      <vt:lpstr>What More Can We Do? </vt:lpstr>
      <vt:lpstr>Impossible?</vt:lpstr>
      <vt:lpstr>Slide 10</vt:lpstr>
      <vt:lpstr>Let Us Meet Again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We Done All We Can Do?</dc:title>
  <dc:creator>Linda Galvan</dc:creator>
  <cp:lastModifiedBy>Shivani dhyani</cp:lastModifiedBy>
  <cp:revision>7</cp:revision>
  <dcterms:created xsi:type="dcterms:W3CDTF">2014-10-04T23:57:48Z</dcterms:created>
  <dcterms:modified xsi:type="dcterms:W3CDTF">2014-10-13T17:13:45Z</dcterms:modified>
</cp:coreProperties>
</file>