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4200" r:id="rId2"/>
    <p:sldMasterId id="2147484222" r:id="rId3"/>
    <p:sldMasterId id="2147484254" r:id="rId4"/>
  </p:sldMasterIdLst>
  <p:notesMasterIdLst>
    <p:notesMasterId r:id="rId34"/>
  </p:notesMasterIdLst>
  <p:handoutMasterIdLst>
    <p:handoutMasterId r:id="rId35"/>
  </p:handoutMasterIdLst>
  <p:sldIdLst>
    <p:sldId id="346" r:id="rId5"/>
    <p:sldId id="305" r:id="rId6"/>
    <p:sldId id="316" r:id="rId7"/>
    <p:sldId id="300" r:id="rId8"/>
    <p:sldId id="314" r:id="rId9"/>
    <p:sldId id="383" r:id="rId10"/>
    <p:sldId id="291" r:id="rId11"/>
    <p:sldId id="326" r:id="rId12"/>
    <p:sldId id="332" r:id="rId13"/>
    <p:sldId id="377" r:id="rId14"/>
    <p:sldId id="349" r:id="rId15"/>
    <p:sldId id="384" r:id="rId16"/>
    <p:sldId id="278" r:id="rId17"/>
    <p:sldId id="280" r:id="rId18"/>
    <p:sldId id="355" r:id="rId19"/>
    <p:sldId id="376" r:id="rId20"/>
    <p:sldId id="370" r:id="rId21"/>
    <p:sldId id="386" r:id="rId22"/>
    <p:sldId id="366" r:id="rId23"/>
    <p:sldId id="281" r:id="rId24"/>
    <p:sldId id="360" r:id="rId25"/>
    <p:sldId id="282" r:id="rId26"/>
    <p:sldId id="283" r:id="rId27"/>
    <p:sldId id="337" r:id="rId28"/>
    <p:sldId id="381" r:id="rId29"/>
    <p:sldId id="382" r:id="rId30"/>
    <p:sldId id="342" r:id="rId31"/>
    <p:sldId id="290" r:id="rId32"/>
    <p:sldId id="378" r:id="rId33"/>
  </p:sldIdLst>
  <p:sldSz cx="9144000" cy="6858000" type="screen4x3"/>
  <p:notesSz cx="7010400" cy="92964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FFF"/>
    <a:srgbClr val="214171"/>
    <a:srgbClr val="579FDB"/>
    <a:srgbClr val="FFCC99"/>
    <a:srgbClr val="B0CEFE"/>
    <a:srgbClr val="99CCFF"/>
    <a:srgbClr val="CCECFF"/>
    <a:srgbClr val="FF99FF"/>
    <a:srgbClr val="25529B"/>
    <a:srgbClr val="7BA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6323" autoAdjust="0"/>
  </p:normalViewPr>
  <p:slideViewPr>
    <p:cSldViewPr snapToGrid="0">
      <p:cViewPr>
        <p:scale>
          <a:sx n="68" d="100"/>
          <a:sy n="68" d="100"/>
        </p:scale>
        <p:origin x="-5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cifs-p028.nci.nih.gov\home\safaeianm\My%20Documents\projects.d\IIB.d\serology\immunogenicity\ISC_anal_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cifs-p028.nci.nih.gov\home\safaeianm\My%20Documents\projects.d\IIB.d\serology\immunogenicity\lt%203%20dose\LT3doseHPV16graph_updated12_26_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overall!$C$1</c:f>
              <c:strCache>
                <c:ptCount val="1"/>
                <c:pt idx="0">
                  <c:v>HPV16</c:v>
                </c:pt>
              </c:strCache>
            </c:strRef>
          </c:tx>
          <c:spPr>
            <a:ln w="38100">
              <a:solidFill>
                <a:srgbClr val="FFCC00"/>
              </a:solidFill>
            </a:ln>
          </c:spPr>
          <c:marker>
            <c:spPr>
              <a:solidFill>
                <a:srgbClr val="FFCC00"/>
              </a:solidFill>
              <a:ln>
                <a:solidFill>
                  <a:srgbClr val="1F497D">
                    <a:lumMod val="50000"/>
                  </a:srgbClr>
                </a:solidFill>
              </a:ln>
            </c:spPr>
          </c:marker>
          <c:cat>
            <c:numRef>
              <c:f>overall!$B$2:$B$12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7</c:v>
                </c:pt>
                <c:pt idx="4">
                  <c:v>12</c:v>
                </c:pt>
                <c:pt idx="5">
                  <c:v>18</c:v>
                </c:pt>
                <c:pt idx="6">
                  <c:v>24</c:v>
                </c:pt>
                <c:pt idx="7">
                  <c:v>30</c:v>
                </c:pt>
                <c:pt idx="8">
                  <c:v>36</c:v>
                </c:pt>
                <c:pt idx="9">
                  <c:v>42</c:v>
                </c:pt>
                <c:pt idx="10">
                  <c:v>48</c:v>
                </c:pt>
              </c:numCache>
            </c:numRef>
          </c:cat>
          <c:val>
            <c:numRef>
              <c:f>overall!$C$2:$C$12</c:f>
              <c:numCache>
                <c:formatCode>General</c:formatCode>
                <c:ptCount val="11"/>
                <c:pt idx="0">
                  <c:v>7.09</c:v>
                </c:pt>
                <c:pt idx="1">
                  <c:v>671.12</c:v>
                </c:pt>
                <c:pt idx="2">
                  <c:v>725.16</c:v>
                </c:pt>
                <c:pt idx="3">
                  <c:v>2937.3700000000003</c:v>
                </c:pt>
                <c:pt idx="4">
                  <c:v>1996.97</c:v>
                </c:pt>
                <c:pt idx="5">
                  <c:v>1318.6299999999999</c:v>
                </c:pt>
                <c:pt idx="6">
                  <c:v>1418.22</c:v>
                </c:pt>
                <c:pt idx="7">
                  <c:v>1000.8299999999999</c:v>
                </c:pt>
                <c:pt idx="8">
                  <c:v>1164.6499999999999</c:v>
                </c:pt>
                <c:pt idx="9">
                  <c:v>1372.23</c:v>
                </c:pt>
                <c:pt idx="10">
                  <c:v>1074.53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overall!$C$14</c:f>
              <c:strCache>
                <c:ptCount val="1"/>
                <c:pt idx="0">
                  <c:v>HPV16</c:v>
                </c:pt>
              </c:strCache>
            </c:strRef>
          </c:tx>
          <c:spPr>
            <a:ln w="38100">
              <a:solidFill>
                <a:srgbClr val="07ABC1"/>
              </a:solidFill>
            </a:ln>
          </c:spPr>
          <c:marker>
            <c:spPr>
              <a:solidFill>
                <a:srgbClr val="07ABC1"/>
              </a:solidFill>
            </c:spPr>
          </c:marker>
          <c:cat>
            <c:numRef>
              <c:f>overall!$B$2:$B$12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7</c:v>
                </c:pt>
                <c:pt idx="4">
                  <c:v>12</c:v>
                </c:pt>
                <c:pt idx="5">
                  <c:v>18</c:v>
                </c:pt>
                <c:pt idx="6">
                  <c:v>24</c:v>
                </c:pt>
                <c:pt idx="7">
                  <c:v>30</c:v>
                </c:pt>
                <c:pt idx="8">
                  <c:v>36</c:v>
                </c:pt>
                <c:pt idx="9">
                  <c:v>42</c:v>
                </c:pt>
                <c:pt idx="10">
                  <c:v>48</c:v>
                </c:pt>
              </c:numCache>
            </c:numRef>
          </c:cat>
          <c:val>
            <c:numRef>
              <c:f>overall!$C$15:$C$25</c:f>
              <c:numCache>
                <c:formatCode>General</c:formatCode>
                <c:ptCount val="11"/>
                <c:pt idx="0">
                  <c:v>9.08</c:v>
                </c:pt>
                <c:pt idx="1">
                  <c:v>9.0300000000000011</c:v>
                </c:pt>
                <c:pt idx="2">
                  <c:v>9.92</c:v>
                </c:pt>
                <c:pt idx="3">
                  <c:v>9.89</c:v>
                </c:pt>
                <c:pt idx="4">
                  <c:v>10.48</c:v>
                </c:pt>
                <c:pt idx="5">
                  <c:v>16.37</c:v>
                </c:pt>
                <c:pt idx="6">
                  <c:v>10.47</c:v>
                </c:pt>
                <c:pt idx="7">
                  <c:v>17.54</c:v>
                </c:pt>
                <c:pt idx="8">
                  <c:v>11.39</c:v>
                </c:pt>
                <c:pt idx="9">
                  <c:v>10.88</c:v>
                </c:pt>
                <c:pt idx="10">
                  <c:v>11.12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overall!$D$1</c:f>
              <c:strCache>
                <c:ptCount val="1"/>
                <c:pt idx="0">
                  <c:v>HPV18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overall!$B$2:$B$12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7</c:v>
                </c:pt>
                <c:pt idx="4">
                  <c:v>12</c:v>
                </c:pt>
                <c:pt idx="5">
                  <c:v>18</c:v>
                </c:pt>
                <c:pt idx="6">
                  <c:v>24</c:v>
                </c:pt>
                <c:pt idx="7">
                  <c:v>30</c:v>
                </c:pt>
                <c:pt idx="8">
                  <c:v>36</c:v>
                </c:pt>
                <c:pt idx="9">
                  <c:v>42</c:v>
                </c:pt>
                <c:pt idx="10">
                  <c:v>48</c:v>
                </c:pt>
              </c:numCache>
            </c:numRef>
          </c:cat>
          <c:val>
            <c:numRef>
              <c:f>overall!$D$2:$D$12</c:f>
              <c:numCache>
                <c:formatCode>General</c:formatCode>
                <c:ptCount val="11"/>
                <c:pt idx="0">
                  <c:v>5.7700000000000005</c:v>
                </c:pt>
                <c:pt idx="1">
                  <c:v>387.7</c:v>
                </c:pt>
                <c:pt idx="2">
                  <c:v>480.54</c:v>
                </c:pt>
                <c:pt idx="3">
                  <c:v>2766.36</c:v>
                </c:pt>
                <c:pt idx="4">
                  <c:v>1105.83</c:v>
                </c:pt>
                <c:pt idx="5">
                  <c:v>642.41999999999996</c:v>
                </c:pt>
                <c:pt idx="6">
                  <c:v>628.30999999999983</c:v>
                </c:pt>
                <c:pt idx="7">
                  <c:v>364.11</c:v>
                </c:pt>
                <c:pt idx="8">
                  <c:v>492.71999999999997</c:v>
                </c:pt>
                <c:pt idx="9">
                  <c:v>555.59</c:v>
                </c:pt>
                <c:pt idx="10">
                  <c:v>461.31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overall!$D$14</c:f>
              <c:strCache>
                <c:ptCount val="1"/>
                <c:pt idx="0">
                  <c:v>HPV18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marker>
          <c:cat>
            <c:numRef>
              <c:f>overall!$B$2:$B$12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6</c:v>
                </c:pt>
                <c:pt idx="3">
                  <c:v>7</c:v>
                </c:pt>
                <c:pt idx="4">
                  <c:v>12</c:v>
                </c:pt>
                <c:pt idx="5">
                  <c:v>18</c:v>
                </c:pt>
                <c:pt idx="6">
                  <c:v>24</c:v>
                </c:pt>
                <c:pt idx="7">
                  <c:v>30</c:v>
                </c:pt>
                <c:pt idx="8">
                  <c:v>36</c:v>
                </c:pt>
                <c:pt idx="9">
                  <c:v>42</c:v>
                </c:pt>
                <c:pt idx="10">
                  <c:v>48</c:v>
                </c:pt>
              </c:numCache>
            </c:numRef>
          </c:cat>
          <c:val>
            <c:numRef>
              <c:f>overall!$D$15:$D$25</c:f>
              <c:numCache>
                <c:formatCode>General</c:formatCode>
                <c:ptCount val="11"/>
                <c:pt idx="0">
                  <c:v>6.08</c:v>
                </c:pt>
                <c:pt idx="1">
                  <c:v>6.28</c:v>
                </c:pt>
                <c:pt idx="2">
                  <c:v>6.6499999999999995</c:v>
                </c:pt>
                <c:pt idx="3">
                  <c:v>6.73</c:v>
                </c:pt>
                <c:pt idx="4">
                  <c:v>6.88</c:v>
                </c:pt>
                <c:pt idx="5">
                  <c:v>10.11</c:v>
                </c:pt>
                <c:pt idx="6">
                  <c:v>7.05</c:v>
                </c:pt>
                <c:pt idx="7">
                  <c:v>8.49</c:v>
                </c:pt>
                <c:pt idx="8">
                  <c:v>6.49</c:v>
                </c:pt>
                <c:pt idx="9">
                  <c:v>5.44</c:v>
                </c:pt>
                <c:pt idx="10">
                  <c:v>6.6899999999999995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875328"/>
        <c:axId val="111792640"/>
      </c:lineChart>
      <c:catAx>
        <c:axId val="6787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aseline="0">
                <a:solidFill>
                  <a:schemeClr val="tx1"/>
                </a:solidFill>
              </a:defRPr>
            </a:pPr>
            <a:endParaRPr lang="en-US"/>
          </a:p>
        </c:txPr>
        <c:crossAx val="111792640"/>
        <c:crosses val="autoZero"/>
        <c:auto val="1"/>
        <c:lblAlgn val="ctr"/>
        <c:lblOffset val="100"/>
        <c:noMultiLvlLbl val="0"/>
      </c:catAx>
      <c:valAx>
        <c:axId val="111792640"/>
        <c:scaling>
          <c:logBase val="10"/>
          <c:orientation val="minMax"/>
          <c:max val="1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r>
                  <a:rPr lang="en-US" sz="2000" baseline="0" dirty="0">
                    <a:solidFill>
                      <a:schemeClr val="tx1"/>
                    </a:solidFill>
                  </a:rPr>
                  <a:t> Antibody Levels (GMT) EU/</a:t>
                </a:r>
                <a:r>
                  <a:rPr lang="en-US" sz="2000" baseline="0" dirty="0" err="1">
                    <a:solidFill>
                      <a:schemeClr val="tx1"/>
                    </a:solidFill>
                  </a:rPr>
                  <a:t>mL</a:t>
                </a:r>
                <a:endParaRPr lang="en-US" sz="2000" baseline="0" dirty="0">
                  <a:solidFill>
                    <a:schemeClr val="tx1"/>
                  </a:solidFill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aseline="0">
                <a:solidFill>
                  <a:schemeClr val="tx1"/>
                </a:solidFill>
              </a:defRPr>
            </a:pPr>
            <a:endParaRPr lang="en-US"/>
          </a:p>
        </c:txPr>
        <c:crossAx val="67875328"/>
        <c:crosses val="autoZero"/>
        <c:crossBetween val="between"/>
      </c:valAx>
      <c:spPr>
        <a:solidFill>
          <a:srgbClr val="FFFFFF"/>
        </a:solidFill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42151514337158"/>
          <c:y val="6.2231783422833975E-2"/>
          <c:w val="0.7201405152224829"/>
          <c:h val="0.6287553648068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Month 0</c:v>
                </c:pt>
              </c:strCache>
            </c:strRef>
          </c:tx>
          <c:spPr>
            <a:solidFill>
              <a:srgbClr val="FFFFFF"/>
            </a:solidFill>
            <a:ln>
              <a:solidFill>
                <a:schemeClr val="tx1"/>
              </a:solidFill>
            </a:ln>
            <a:effectLst/>
          </c:spPr>
          <c:invertIfNegative val="1"/>
          <c:cat>
            <c:strRef>
              <c:f>Sheet1!$B$1:$H$1</c:f>
              <c:strCache>
                <c:ptCount val="7"/>
                <c:pt idx="0">
                  <c:v>HPV-16</c:v>
                </c:pt>
                <c:pt idx="1">
                  <c:v>HPV-18</c:v>
                </c:pt>
                <c:pt idx="2">
                  <c:v>HPV-31</c:v>
                </c:pt>
                <c:pt idx="3">
                  <c:v>HPV-45</c:v>
                </c:pt>
                <c:pt idx="4">
                  <c:v>HPV-52</c:v>
                </c:pt>
                <c:pt idx="5">
                  <c:v>HPV-58</c:v>
                </c:pt>
                <c:pt idx="6">
                  <c:v>BPV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  <a:effectLst/>
                </c14:spPr>
              </c14:invertSolidFillFmt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Month 1</c:v>
                </c:pt>
              </c:strCache>
            </c:strRef>
          </c:tx>
          <c:spPr>
            <a:solidFill>
              <a:srgbClr val="0000CC"/>
            </a:solidFill>
            <a:ln>
              <a:solidFill>
                <a:srgbClr val="0000CC"/>
              </a:solidFill>
            </a:ln>
            <a:effectLst/>
          </c:spPr>
          <c:invertIfNegative val="0"/>
          <c:cat>
            <c:strRef>
              <c:f>Sheet1!$B$1:$H$1</c:f>
              <c:strCache>
                <c:ptCount val="7"/>
                <c:pt idx="0">
                  <c:v>HPV-16</c:v>
                </c:pt>
                <c:pt idx="1">
                  <c:v>HPV-18</c:v>
                </c:pt>
                <c:pt idx="2">
                  <c:v>HPV-31</c:v>
                </c:pt>
                <c:pt idx="3">
                  <c:v>HPV-45</c:v>
                </c:pt>
                <c:pt idx="4">
                  <c:v>HPV-52</c:v>
                </c:pt>
                <c:pt idx="5">
                  <c:v>HPV-58</c:v>
                </c:pt>
                <c:pt idx="6">
                  <c:v>BPV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215.2</c:v>
                </c:pt>
                <c:pt idx="1">
                  <c:v>218.8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Month 12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3"/>
            <c:invertIfNegative val="0"/>
            <c:bubble3D val="0"/>
          </c:dPt>
          <c:cat>
            <c:strRef>
              <c:f>Sheet1!$B$1:$H$1</c:f>
              <c:strCache>
                <c:ptCount val="7"/>
                <c:pt idx="0">
                  <c:v>HPV-16</c:v>
                </c:pt>
                <c:pt idx="1">
                  <c:v>HPV-18</c:v>
                </c:pt>
                <c:pt idx="2">
                  <c:v>HPV-31</c:v>
                </c:pt>
                <c:pt idx="3">
                  <c:v>HPV-45</c:v>
                </c:pt>
                <c:pt idx="4">
                  <c:v>HPV-52</c:v>
                </c:pt>
                <c:pt idx="5">
                  <c:v>HPV-58</c:v>
                </c:pt>
                <c:pt idx="6">
                  <c:v>BPV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  <c:pt idx="0">
                  <c:v>4028.9</c:v>
                </c:pt>
                <c:pt idx="1">
                  <c:v>3804.6</c:v>
                </c:pt>
                <c:pt idx="2">
                  <c:v>45.9</c:v>
                </c:pt>
                <c:pt idx="3">
                  <c:v>19.8</c:v>
                </c:pt>
                <c:pt idx="4">
                  <c:v>7.3</c:v>
                </c:pt>
                <c:pt idx="5">
                  <c:v>6.1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32064"/>
        <c:axId val="122448704"/>
      </c:barChart>
      <c:catAx>
        <c:axId val="124632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HPV Type</a:t>
                </a:r>
              </a:p>
            </c:rich>
          </c:tx>
          <c:layout>
            <c:manualLayout>
              <c:xMode val="edge"/>
              <c:yMode val="edge"/>
              <c:x val="0.45701016859088933"/>
              <c:y val="0.799276408940676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24487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2448704"/>
        <c:scaling>
          <c:logBase val="10"/>
          <c:orientation val="minMax"/>
          <c:max val="1000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HPV Neutralizing Titers</a:t>
                </a:r>
              </a:p>
            </c:rich>
          </c:tx>
          <c:layout>
            <c:manualLayout>
              <c:xMode val="edge"/>
              <c:yMode val="edge"/>
              <c:x val="1.7426332061253078E-2"/>
              <c:y val="0.132041554684754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24632064"/>
        <c:crosses val="autoZero"/>
        <c:crossBetween val="between"/>
        <c:majorUnit val="10"/>
        <c:minorUnit val="10"/>
      </c:valAx>
      <c:spPr>
        <a:effectLst/>
      </c:spPr>
    </c:plotArea>
    <c:legend>
      <c:legendPos val="r"/>
      <c:layout>
        <c:manualLayout>
          <c:xMode val="edge"/>
          <c:yMode val="edge"/>
          <c:x val="0.53854182902905057"/>
          <c:y val="0"/>
          <c:w val="0.45975168632931118"/>
          <c:h val="4.7768458419890053E-2"/>
        </c:manualLayout>
      </c:layout>
      <c:overlay val="0"/>
      <c:spPr>
        <a:ln>
          <a:noFill/>
        </a:ln>
        <a:effectLst>
          <a:outerShdw blurRad="50800" dist="50800" dir="5400000" algn="ctr" rotWithShape="0">
            <a:schemeClr val="bg1"/>
          </a:outerShdw>
        </a:effectLst>
      </c:spPr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'HPV16'!$C$3</c:f>
              <c:strCache>
                <c:ptCount val="1"/>
                <c:pt idx="0">
                  <c:v>Three-doses</c:v>
                </c:pt>
              </c:strCache>
            </c:strRef>
          </c:tx>
          <c:spPr>
            <a:ln w="4445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'HPV16'!$A$4:$A$10</c:f>
              <c:strCache>
                <c:ptCount val="7"/>
                <c:pt idx="0">
                  <c:v>0*</c:v>
                </c:pt>
                <c:pt idx="1">
                  <c:v>1*</c:v>
                </c:pt>
                <c:pt idx="2">
                  <c:v>6*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</c:strCache>
            </c:strRef>
          </c:cat>
          <c:val>
            <c:numRef>
              <c:f>'HPV16'!$C$4:$C$10</c:f>
              <c:numCache>
                <c:formatCode>0.00</c:formatCode>
                <c:ptCount val="7"/>
                <c:pt idx="0">
                  <c:v>6.0588499206538184</c:v>
                </c:pt>
                <c:pt idx="1">
                  <c:v>484.58603965896145</c:v>
                </c:pt>
                <c:pt idx="2">
                  <c:v>723.77965345034954</c:v>
                </c:pt>
                <c:pt idx="3">
                  <c:v>2035.9483317186521</c:v>
                </c:pt>
                <c:pt idx="4">
                  <c:v>1115.256832033087</c:v>
                </c:pt>
                <c:pt idx="5">
                  <c:v>899.16090440775497</c:v>
                </c:pt>
                <c:pt idx="6">
                  <c:v>748.24540072131151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'HPV16'!$E$3</c:f>
              <c:strCache>
                <c:ptCount val="1"/>
                <c:pt idx="0">
                  <c:v>Two-dose0/1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'HPV16'!$A$4:$A$10</c:f>
              <c:strCache>
                <c:ptCount val="7"/>
                <c:pt idx="0">
                  <c:v>0*</c:v>
                </c:pt>
                <c:pt idx="1">
                  <c:v>1*</c:v>
                </c:pt>
                <c:pt idx="2">
                  <c:v>6*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</c:strCache>
            </c:strRef>
          </c:cat>
          <c:val>
            <c:numRef>
              <c:f>'HPV16'!$E$4:$E$10</c:f>
              <c:numCache>
                <c:formatCode>0.00</c:formatCode>
                <c:ptCount val="7"/>
                <c:pt idx="0">
                  <c:v>6.1836084954062924</c:v>
                </c:pt>
                <c:pt idx="1">
                  <c:v>567.41956294180613</c:v>
                </c:pt>
                <c:pt idx="2">
                  <c:v>655.45326241622786</c:v>
                </c:pt>
                <c:pt idx="3">
                  <c:v>459.05498687558202</c:v>
                </c:pt>
                <c:pt idx="4">
                  <c:v>433.81969566432161</c:v>
                </c:pt>
                <c:pt idx="5">
                  <c:v>369.57400333623201</c:v>
                </c:pt>
                <c:pt idx="6">
                  <c:v>352.98621317178129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'HPV16'!$G$3</c:f>
              <c:strCache>
                <c:ptCount val="1"/>
                <c:pt idx="0">
                  <c:v>Tow-dose0/6</c:v>
                </c:pt>
              </c:strCache>
            </c:strRef>
          </c:tx>
          <c:spPr>
            <a:ln w="44450">
              <a:solidFill>
                <a:srgbClr val="000066"/>
              </a:solidFill>
            </a:ln>
          </c:spPr>
          <c:marker>
            <c:symbol val="none"/>
          </c:marker>
          <c:cat>
            <c:strRef>
              <c:f>'HPV16'!$A$4:$A$10</c:f>
              <c:strCache>
                <c:ptCount val="7"/>
                <c:pt idx="0">
                  <c:v>0*</c:v>
                </c:pt>
                <c:pt idx="1">
                  <c:v>1*</c:v>
                </c:pt>
                <c:pt idx="2">
                  <c:v>6*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</c:strCache>
            </c:strRef>
          </c:cat>
          <c:val>
            <c:numRef>
              <c:f>'HPV16'!$G$4:$G$10</c:f>
              <c:numCache>
                <c:formatCode>0.00</c:formatCode>
                <c:ptCount val="7"/>
                <c:pt idx="0">
                  <c:v>5.8281929779903665</c:v>
                </c:pt>
                <c:pt idx="1">
                  <c:v>25</c:v>
                </c:pt>
                <c:pt idx="2">
                  <c:v>102.4180534204548</c:v>
                </c:pt>
                <c:pt idx="3">
                  <c:v>1483.9133017213001</c:v>
                </c:pt>
                <c:pt idx="4">
                  <c:v>837.19163593503254</c:v>
                </c:pt>
                <c:pt idx="5">
                  <c:v>641.861148048681</c:v>
                </c:pt>
                <c:pt idx="6">
                  <c:v>519.98813811604862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'HPV16'!$I$3</c:f>
              <c:strCache>
                <c:ptCount val="1"/>
                <c:pt idx="0">
                  <c:v>One-dose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'HPV16'!$A$4:$A$10</c:f>
              <c:strCache>
                <c:ptCount val="7"/>
                <c:pt idx="0">
                  <c:v>0*</c:v>
                </c:pt>
                <c:pt idx="1">
                  <c:v>1*</c:v>
                </c:pt>
                <c:pt idx="2">
                  <c:v>6*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</c:strCache>
            </c:strRef>
          </c:cat>
          <c:val>
            <c:numRef>
              <c:f>'HPV16'!$I$4:$I$10</c:f>
              <c:numCache>
                <c:formatCode>0.00</c:formatCode>
                <c:ptCount val="7"/>
                <c:pt idx="0">
                  <c:v>4.95</c:v>
                </c:pt>
                <c:pt idx="1">
                  <c:v>363.78</c:v>
                </c:pt>
                <c:pt idx="2">
                  <c:v>145.26999999999998</c:v>
                </c:pt>
                <c:pt idx="3">
                  <c:v>114.82</c:v>
                </c:pt>
                <c:pt idx="4">
                  <c:v>124.34</c:v>
                </c:pt>
                <c:pt idx="5">
                  <c:v>135.78</c:v>
                </c:pt>
                <c:pt idx="6">
                  <c:v>137.49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'HPV16'!$K$3</c:f>
              <c:strCache>
                <c:ptCount val="1"/>
                <c:pt idx="0">
                  <c:v>Naturally Infected</c:v>
                </c:pt>
              </c:strCache>
            </c:strRef>
          </c:tx>
          <c:spPr>
            <a:ln w="4445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'HPV16'!$A$4:$A$10</c:f>
              <c:strCache>
                <c:ptCount val="7"/>
                <c:pt idx="0">
                  <c:v>0*</c:v>
                </c:pt>
                <c:pt idx="1">
                  <c:v>1*</c:v>
                </c:pt>
                <c:pt idx="2">
                  <c:v>6*</c:v>
                </c:pt>
                <c:pt idx="3">
                  <c:v>12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</c:strCache>
            </c:strRef>
          </c:cat>
          <c:val>
            <c:numRef>
              <c:f>'HPV16'!$K$4:$K$10</c:f>
              <c:numCache>
                <c:formatCode>0.00</c:formatCode>
                <c:ptCount val="7"/>
                <c:pt idx="0">
                  <c:v>14.69</c:v>
                </c:pt>
                <c:pt idx="1">
                  <c:v>14.69</c:v>
                </c:pt>
                <c:pt idx="2">
                  <c:v>14.69</c:v>
                </c:pt>
                <c:pt idx="3">
                  <c:v>14.69</c:v>
                </c:pt>
                <c:pt idx="4">
                  <c:v>14.69</c:v>
                </c:pt>
                <c:pt idx="5">
                  <c:v>14.69</c:v>
                </c:pt>
                <c:pt idx="6">
                  <c:v>14.69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982848"/>
        <c:axId val="111794944"/>
      </c:lineChart>
      <c:catAx>
        <c:axId val="679828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en-US"/>
          </a:p>
        </c:txPr>
        <c:crossAx val="111794944"/>
        <c:crosses val="autoZero"/>
        <c:auto val="1"/>
        <c:lblAlgn val="ctr"/>
        <c:lblOffset val="100"/>
        <c:noMultiLvlLbl val="0"/>
      </c:catAx>
      <c:valAx>
        <c:axId val="111794944"/>
        <c:scaling>
          <c:logBase val="10"/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 i="0" baseline="0" dirty="0"/>
                  <a:t>HPV16 Antibody Geometric Means (EU/mL)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600" b="1" baseline="0"/>
            </a:pPr>
            <a:endParaRPr lang="en-US"/>
          </a:p>
        </c:txPr>
        <c:crossAx val="67982848"/>
        <c:crosses val="autoZero"/>
        <c:crossBetween val="between"/>
      </c:val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0.85575</cdr:x>
      <cdr:y>0.1738</cdr:y>
    </cdr:from>
    <cdr:to>
      <cdr:x>0.99129</cdr:x>
      <cdr:y>0.39815</cdr:y>
    </cdr:to>
    <cdr:grpSp>
      <cdr:nvGrpSpPr>
        <cdr:cNvPr id="4" name="Group 3"/>
        <cdr:cNvGrpSpPr/>
      </cdr:nvGrpSpPr>
      <cdr:grpSpPr>
        <a:xfrm xmlns:a="http://schemas.openxmlformats.org/drawingml/2006/main">
          <a:off x="7356832" y="920743"/>
          <a:ext cx="1165230" cy="1188542"/>
          <a:chOff x="5438775" y="1152526"/>
          <a:chExt cx="857250" cy="895349"/>
        </a:xfrm>
      </cdr:grpSpPr>
      <cdr:sp macro="" textlink="">
        <cdr:nvSpPr>
          <cdr:cNvPr id="2" name="TextBox 1"/>
          <cdr:cNvSpPr txBox="1"/>
        </cdr:nvSpPr>
        <cdr:spPr>
          <a:xfrm xmlns:a="http://schemas.openxmlformats.org/drawingml/2006/main">
            <a:off x="5570252" y="1152526"/>
            <a:ext cx="725773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en-US" sz="1600" dirty="0">
                <a:solidFill>
                  <a:schemeClr val="tx1"/>
                </a:solidFill>
              </a:rPr>
              <a:t>HPV16</a:t>
            </a:r>
          </a:p>
        </cdr:txBody>
      </cdr:sp>
      <cdr:sp macro="" textlink="">
        <cdr:nvSpPr>
          <cdr:cNvPr id="3" name="TextBox 1"/>
          <cdr:cNvSpPr txBox="1"/>
        </cdr:nvSpPr>
        <cdr:spPr>
          <a:xfrm xmlns:a="http://schemas.openxmlformats.org/drawingml/2006/main">
            <a:off x="5438775" y="1800225"/>
            <a:ext cx="725773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600" dirty="0">
                <a:solidFill>
                  <a:schemeClr val="tx1"/>
                </a:solidFill>
              </a:rPr>
              <a:t>HPV18</a:t>
            </a:r>
          </a:p>
        </cdr:txBody>
      </cdr:sp>
    </cdr:grpSp>
  </cdr:relSizeAnchor>
  <cdr:relSizeAnchor xmlns:cdr="http://schemas.openxmlformats.org/drawingml/2006/chartDrawing">
    <cdr:from>
      <cdr:x>0.87378</cdr:x>
      <cdr:y>0.5846</cdr:y>
    </cdr:from>
    <cdr:to>
      <cdr:x>0.98952</cdr:x>
      <cdr:y>0.79158</cdr:y>
    </cdr:to>
    <cdr:grpSp>
      <cdr:nvGrpSpPr>
        <cdr:cNvPr id="5" name="Group 4"/>
        <cdr:cNvGrpSpPr/>
      </cdr:nvGrpSpPr>
      <cdr:grpSpPr>
        <a:xfrm xmlns:a="http://schemas.openxmlformats.org/drawingml/2006/main">
          <a:off x="7511835" y="3097044"/>
          <a:ext cx="995010" cy="1096521"/>
          <a:chOff x="125241" y="29708"/>
          <a:chExt cx="732009" cy="826030"/>
        </a:xfrm>
      </cdr:grpSpPr>
      <cdr:sp macro="" textlink="">
        <cdr:nvSpPr>
          <cdr:cNvPr id="6" name="TextBox 2"/>
          <cdr:cNvSpPr txBox="1"/>
        </cdr:nvSpPr>
        <cdr:spPr>
          <a:xfrm xmlns:a="http://schemas.openxmlformats.org/drawingml/2006/main">
            <a:off x="131477" y="29708"/>
            <a:ext cx="725773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600" dirty="0">
                <a:solidFill>
                  <a:schemeClr val="tx1"/>
                </a:solidFill>
              </a:rPr>
              <a:t>HPV16</a:t>
            </a:r>
          </a:p>
        </cdr:txBody>
      </cdr:sp>
      <cdr:sp macro="" textlink="">
        <cdr:nvSpPr>
          <cdr:cNvPr id="7" name="TextBox 1"/>
          <cdr:cNvSpPr txBox="1"/>
        </cdr:nvSpPr>
        <cdr:spPr>
          <a:xfrm xmlns:a="http://schemas.openxmlformats.org/drawingml/2006/main">
            <a:off x="125241" y="608088"/>
            <a:ext cx="725773" cy="247650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Calibri"/>
              </a:defRPr>
            </a:lvl1pPr>
            <a:lvl2pPr marL="457200" indent="0">
              <a:defRPr sz="1100">
                <a:latin typeface="Calibri"/>
              </a:defRPr>
            </a:lvl2pPr>
            <a:lvl3pPr marL="914400" indent="0">
              <a:defRPr sz="1100">
                <a:latin typeface="Calibri"/>
              </a:defRPr>
            </a:lvl3pPr>
            <a:lvl4pPr marL="1371600" indent="0">
              <a:defRPr sz="1100">
                <a:latin typeface="Calibri"/>
              </a:defRPr>
            </a:lvl4pPr>
            <a:lvl5pPr marL="1828800" indent="0">
              <a:defRPr sz="1100">
                <a:latin typeface="Calibri"/>
              </a:defRPr>
            </a:lvl5pPr>
            <a:lvl6pPr marL="2286000" indent="0">
              <a:defRPr sz="1100">
                <a:latin typeface="Calibri"/>
              </a:defRPr>
            </a:lvl6pPr>
            <a:lvl7pPr marL="2743200" indent="0">
              <a:defRPr sz="1100">
                <a:latin typeface="Calibri"/>
              </a:defRPr>
            </a:lvl7pPr>
            <a:lvl8pPr marL="3200400" indent="0">
              <a:defRPr sz="1100">
                <a:latin typeface="Calibri"/>
              </a:defRPr>
            </a:lvl8pPr>
            <a:lvl9pPr marL="3657600" indent="0">
              <a:defRPr sz="1100">
                <a:latin typeface="Calibri"/>
              </a:defRPr>
            </a:lvl9pPr>
          </a:lstStyle>
          <a:p xmlns:a="http://schemas.openxmlformats.org/drawingml/2006/main">
            <a:r>
              <a:rPr lang="en-US" sz="1600" dirty="0">
                <a:solidFill>
                  <a:schemeClr val="tx1"/>
                </a:solidFill>
              </a:rPr>
              <a:t>HPV18</a:t>
            </a:r>
          </a:p>
        </cdr:txBody>
      </cdr:sp>
    </cdr:grpSp>
  </cdr:relSizeAnchor>
  <cdr:relSizeAnchor xmlns:cdr="http://schemas.openxmlformats.org/drawingml/2006/chartDrawing">
    <cdr:from>
      <cdr:x>0.27873</cdr:x>
      <cdr:y>0.86314</cdr:y>
    </cdr:from>
    <cdr:to>
      <cdr:x>0.3112</cdr:x>
      <cdr:y>0.93973</cdr:y>
    </cdr:to>
    <cdr:sp macro="" textlink="">
      <cdr:nvSpPr>
        <cdr:cNvPr id="8" name="TextBox 5"/>
        <cdr:cNvSpPr txBox="1"/>
      </cdr:nvSpPr>
      <cdr:spPr>
        <a:xfrm xmlns:a="http://schemas.openxmlformats.org/drawingml/2006/main">
          <a:off x="2355798" y="4162749"/>
          <a:ext cx="27443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373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6867" algn="l" defTabSz="91373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3737" algn="l" defTabSz="91373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0606" algn="l" defTabSz="91373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7473" algn="l" defTabSz="91373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4342" algn="l" defTabSz="91373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1210" algn="l" defTabSz="91373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198076" algn="l" defTabSz="91373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4946" algn="l" defTabSz="913737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>
              <a:solidFill>
                <a:srgbClr val="FF0000"/>
              </a:solidFill>
            </a:rPr>
            <a:t>*</a:t>
          </a:r>
        </a:p>
      </cdr:txBody>
    </cdr:sp>
  </cdr:relSizeAnchor>
  <cdr:relSizeAnchor xmlns:cdr="http://schemas.openxmlformats.org/drawingml/2006/chartDrawing">
    <cdr:from>
      <cdr:x>0.35086</cdr:x>
      <cdr:y>0.86481</cdr:y>
    </cdr:from>
    <cdr:to>
      <cdr:x>0.38333</cdr:x>
      <cdr:y>0.94139</cdr:y>
    </cdr:to>
    <cdr:sp macro="" textlink="">
      <cdr:nvSpPr>
        <cdr:cNvPr id="10" name="TextBox 5"/>
        <cdr:cNvSpPr txBox="1"/>
      </cdr:nvSpPr>
      <cdr:spPr>
        <a:xfrm xmlns:a="http://schemas.openxmlformats.org/drawingml/2006/main">
          <a:off x="2965398" y="4170785"/>
          <a:ext cx="274434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>
              <a:solidFill>
                <a:srgbClr val="FF0000"/>
              </a:solidFill>
            </a:rPr>
            <a:t>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0.29152</cdr:x>
      <cdr:y>0.22854</cdr:y>
    </cdr:from>
    <cdr:to>
      <cdr:x>0.33226</cdr:x>
      <cdr:y>0.32232</cdr:y>
    </cdr:to>
    <cdr:sp macro="" textlink="">
      <cdr:nvSpPr>
        <cdr:cNvPr id="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3912" y="1125027"/>
          <a:ext cx="337344" cy="461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2400" dirty="0">
              <a:latin typeface="Arial" charset="0"/>
            </a:rPr>
            <a:t>*</a:t>
          </a:r>
        </a:p>
      </cdr:txBody>
    </cdr:sp>
  </cdr:relSizeAnchor>
  <cdr:relSizeAnchor xmlns:cdr="http://schemas.openxmlformats.org/drawingml/2006/chartDrawing">
    <cdr:from>
      <cdr:x>0.18474</cdr:x>
      <cdr:y>0.22853</cdr:y>
    </cdr:from>
    <cdr:to>
      <cdr:x>0.22548</cdr:x>
      <cdr:y>0.32232</cdr:y>
    </cdr:to>
    <cdr:sp macro="" textlink="">
      <cdr:nvSpPr>
        <cdr:cNvPr id="3" name="Text Box 1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29721" y="1124978"/>
          <a:ext cx="337344" cy="4616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>
            <a:defRPr/>
          </a:pPr>
          <a:r>
            <a:rPr lang="en-US" sz="2400" dirty="0" smtClean="0">
              <a:latin typeface="Arial" charset="0"/>
            </a:rPr>
            <a:t>*</a:t>
          </a:r>
          <a:endParaRPr lang="en-US" sz="2400" dirty="0">
            <a:latin typeface="Arial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F10F6EE-F1C6-40F7-B270-54FB0CD3B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12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34D23AD-E538-4E71-9BEF-0816F0B7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30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C013E0-628E-4FE4-9A0D-A3C31AC61A49}" type="slidenum">
              <a:rPr lang="en-US" smtClean="0">
                <a:solidFill>
                  <a:prstClr val="black"/>
                </a:solidFill>
              </a:rPr>
              <a:pPr eaLnBrk="1" hangingPunct="1"/>
              <a:t>1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3491" name="Slide Number Placeholder 3"/>
          <p:cNvSpPr txBox="1">
            <a:spLocks noGrp="1"/>
          </p:cNvSpPr>
          <p:nvPr/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249527A-32A3-4E64-AA3B-901BCA602465}" type="slidenum">
              <a:rPr lang="en-US" sz="1200">
                <a:solidFill>
                  <a:prstClr val="black"/>
                </a:solidFill>
              </a:rPr>
              <a:pPr algn="r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D4F76F-27E5-4170-B582-7EE6165AC4A8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418" y="4414177"/>
            <a:ext cx="5611566" cy="41849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62CD-2DD9-4B93-8511-A7BF01DF36B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9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D23AD-E538-4E71-9BEF-0816F0B795E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53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D23AD-E538-4E71-9BEF-0816F0B795E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78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D23AD-E538-4E71-9BEF-0816F0B795E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42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2152D9-6490-4EE3-AE88-91CDD6EBDA9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3738"/>
            <a:ext cx="4651375" cy="348773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4561"/>
            <a:ext cx="5142177" cy="4187069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C80CE4-ACCF-455C-BF01-CBDBA9BFD819}" type="slidenum">
              <a:rPr lang="en-US" altLang="en-US">
                <a:solidFill>
                  <a:srgbClr val="000000"/>
                </a:solidFill>
              </a:rPr>
              <a:pPr eaLnBrk="1" hangingPunct="1"/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1"/>
          <p:cNvSpPr txBox="1">
            <a:spLocks noChangeArrowheads="1"/>
          </p:cNvSpPr>
          <p:nvPr/>
        </p:nvSpPr>
        <p:spPr bwMode="auto">
          <a:xfrm>
            <a:off x="1431290" y="930276"/>
            <a:ext cx="4146198" cy="31861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835" tIns="41418" rIns="82835" bIns="4141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72707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1069411" y="4425951"/>
            <a:ext cx="4876447" cy="3535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55638" algn="l"/>
                <a:tab pos="1311275" algn="l"/>
                <a:tab pos="1966913" algn="l"/>
                <a:tab pos="2622550" algn="l"/>
                <a:tab pos="3278188" algn="l"/>
                <a:tab pos="3933825" algn="l"/>
                <a:tab pos="4589463" algn="l"/>
              </a:tabLst>
            </a:pPr>
            <a:endParaRPr lang="en-GB" altLang="en-US" dirty="0" smtClean="0"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B84683-F43D-444D-A4E1-DC38FB0BEF3A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3804B20-A72B-4CAA-9F92-C004DA8CD0C9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8200" cy="348615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934" eaLnBrk="0" hangingPunct="0"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9874" indent="-288413" defTabSz="930934" eaLnBrk="0" hangingPunct="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53653" indent="-230730" defTabSz="930934" eaLnBrk="0" hangingPunct="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15113" indent="-230730" defTabSz="930934" eaLnBrk="0" hangingPunct="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76574" indent="-230730" defTabSz="930934" eaLnBrk="0" hangingPunct="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38035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99496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60957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922417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6AC8F21-40ED-4813-A17C-D03E1F044DC3}" type="slidenum">
              <a:rPr lang="zh-TW" altLang="en-US" sz="1000" b="0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TW" sz="1000" b="0">
              <a:solidFill>
                <a:prstClr val="black"/>
              </a:solidFill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8200" cy="34861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0130" y="4260851"/>
            <a:ext cx="5004218" cy="4784253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TW" sz="1000" dirty="0">
              <a:latin typeface="Arial" charset="0"/>
            </a:endParaRPr>
          </a:p>
        </p:txBody>
      </p:sp>
      <p:sp>
        <p:nvSpPr>
          <p:cNvPr id="15365" name="Text Box 16"/>
          <p:cNvSpPr txBox="1">
            <a:spLocks noChangeArrowheads="1"/>
          </p:cNvSpPr>
          <p:nvPr/>
        </p:nvSpPr>
        <p:spPr bwMode="auto">
          <a:xfrm>
            <a:off x="49755" y="4784253"/>
            <a:ext cx="1011116" cy="377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0" tIns="46535" rIns="93070" bIns="46535">
            <a:spAutoFit/>
          </a:bodyPr>
          <a:lstStyle>
            <a:lvl1pPr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</a:rPr>
              <a:t>2/Schiffman/p.  930/col 2/¶3</a:t>
            </a:r>
          </a:p>
        </p:txBody>
      </p:sp>
      <p:sp>
        <p:nvSpPr>
          <p:cNvPr id="15366" name="Text Box 17"/>
          <p:cNvSpPr txBox="1">
            <a:spLocks noChangeArrowheads="1"/>
          </p:cNvSpPr>
          <p:nvPr/>
        </p:nvSpPr>
        <p:spPr bwMode="auto">
          <a:xfrm>
            <a:off x="146052" y="5214819"/>
            <a:ext cx="914818" cy="377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0" tIns="46535" rIns="93070" bIns="46535">
            <a:spAutoFit/>
          </a:bodyPr>
          <a:lstStyle>
            <a:lvl1pPr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</a:rPr>
              <a:t>3/Wiley/ p. S210/col 1/</a:t>
            </a:r>
            <a:r>
              <a:rPr lang="en-US" altLang="zh-TW" b="0" smtClean="0">
                <a:solidFill>
                  <a:prstClr val="black"/>
                </a:solidFill>
                <a:cs typeface="Arial" charset="0"/>
              </a:rPr>
              <a:t>¶1</a:t>
            </a:r>
            <a:endParaRPr lang="en-US" altLang="zh-TW" b="0" smtClean="0">
              <a:solidFill>
                <a:prstClr val="black"/>
              </a:solidFill>
            </a:endParaRPr>
          </a:p>
        </p:txBody>
      </p:sp>
      <p:sp>
        <p:nvSpPr>
          <p:cNvPr id="15367" name="Text Box 18"/>
          <p:cNvSpPr txBox="1">
            <a:spLocks noChangeArrowheads="1"/>
          </p:cNvSpPr>
          <p:nvPr/>
        </p:nvSpPr>
        <p:spPr bwMode="auto">
          <a:xfrm>
            <a:off x="107532" y="4224036"/>
            <a:ext cx="953338" cy="3777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0" tIns="46535" rIns="93070" bIns="46535">
            <a:spAutoFit/>
          </a:bodyPr>
          <a:lstStyle>
            <a:lvl1pPr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</a:rPr>
              <a:t>1/Howley/p. 2198/col 1/</a:t>
            </a:r>
            <a:r>
              <a:rPr lang="en-US" altLang="zh-TW" b="0" smtClean="0">
                <a:solidFill>
                  <a:prstClr val="black"/>
                </a:solidFill>
                <a:cs typeface="Arial" charset="0"/>
              </a:rPr>
              <a:t>¶1</a:t>
            </a:r>
          </a:p>
        </p:txBody>
      </p:sp>
      <p:sp>
        <p:nvSpPr>
          <p:cNvPr id="15368" name="Text Box 19"/>
          <p:cNvSpPr txBox="1">
            <a:spLocks noChangeArrowheads="1"/>
          </p:cNvSpPr>
          <p:nvPr/>
        </p:nvSpPr>
        <p:spPr bwMode="auto">
          <a:xfrm>
            <a:off x="-6419" y="7193186"/>
            <a:ext cx="1067289" cy="515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0" tIns="46535" rIns="93070" bIns="46535">
            <a:spAutoFit/>
          </a:bodyPr>
          <a:lstStyle>
            <a:lvl1pPr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</a:rPr>
              <a:t>4/Mu</a:t>
            </a:r>
            <a:r>
              <a:rPr lang="en-US" altLang="zh-TW" b="0" smtClean="0">
                <a:solidFill>
                  <a:prstClr val="black"/>
                </a:solidFill>
                <a:cs typeface="Arial" charset="0"/>
              </a:rPr>
              <a:t>ñ</a:t>
            </a:r>
            <a:r>
              <a:rPr lang="en-US" altLang="zh-TW" b="0" smtClean="0">
                <a:solidFill>
                  <a:prstClr val="black"/>
                </a:solidFill>
              </a:rPr>
              <a:t>oz/p. 522/col 2/¶5; p. 523/col 1/¶1</a:t>
            </a:r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15369" name="Text Box 20"/>
          <p:cNvSpPr txBox="1">
            <a:spLocks noChangeArrowheads="1"/>
          </p:cNvSpPr>
          <p:nvPr/>
        </p:nvSpPr>
        <p:spPr bwMode="auto">
          <a:xfrm>
            <a:off x="69013" y="5683803"/>
            <a:ext cx="940498" cy="938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0" tIns="46535" rIns="93070" bIns="46535">
            <a:spAutoFit/>
          </a:bodyPr>
          <a:lstStyle>
            <a:lvl1pPr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</a:rPr>
              <a:t>2/Schiffman/p. 930/col 2/¶3.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</a:rPr>
              <a:t>3/Wiley/p. S210/col 1/</a:t>
            </a:r>
            <a:r>
              <a:rPr lang="en-US" altLang="zh-TW" b="0" smtClean="0">
                <a:solidFill>
                  <a:prstClr val="black"/>
                </a:solidFill>
                <a:cs typeface="Arial" charset="0"/>
              </a:rPr>
              <a:t>¶1</a:t>
            </a:r>
            <a:r>
              <a:rPr lang="en-US" altLang="zh-TW" b="0" smtClean="0">
                <a:solidFill>
                  <a:prstClr val="black"/>
                </a:solidFill>
              </a:rPr>
              <a:t>; p. S211/col 1/¶2</a:t>
            </a:r>
            <a:endParaRPr lang="en-US" altLang="zh-TW" smtClean="0">
              <a:solidFill>
                <a:prstClr val="black"/>
              </a:solidFill>
            </a:endParaRPr>
          </a:p>
        </p:txBody>
      </p:sp>
      <p:sp>
        <p:nvSpPr>
          <p:cNvPr id="15370" name="Text Box 21"/>
          <p:cNvSpPr txBox="1">
            <a:spLocks noChangeArrowheads="1"/>
          </p:cNvSpPr>
          <p:nvPr/>
        </p:nvSpPr>
        <p:spPr bwMode="auto">
          <a:xfrm>
            <a:off x="27286" y="7747000"/>
            <a:ext cx="1068894" cy="513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0" tIns="46535" rIns="93070" bIns="46535">
            <a:spAutoFit/>
          </a:bodyPr>
          <a:lstStyle>
            <a:lvl1pPr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</a:rPr>
              <a:t>3/Wiley/ p. S210/abstract; col 2/</a:t>
            </a:r>
            <a:r>
              <a:rPr lang="en-US" altLang="zh-TW" b="0" smtClean="0">
                <a:solidFill>
                  <a:prstClr val="black"/>
                </a:solidFill>
                <a:cs typeface="Arial" charset="0"/>
              </a:rPr>
              <a:t>¶1 </a:t>
            </a:r>
          </a:p>
        </p:txBody>
      </p:sp>
      <p:sp>
        <p:nvSpPr>
          <p:cNvPr id="15371" name="Text Box 22"/>
          <p:cNvSpPr txBox="1">
            <a:spLocks noChangeArrowheads="1"/>
          </p:cNvSpPr>
          <p:nvPr/>
        </p:nvSpPr>
        <p:spPr bwMode="auto">
          <a:xfrm>
            <a:off x="5943112" y="865936"/>
            <a:ext cx="1067288" cy="376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0" tIns="46535" rIns="93070" bIns="46535">
            <a:spAutoFit/>
          </a:bodyPr>
          <a:lstStyle>
            <a:lvl1pPr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</a:rPr>
              <a:t>1/Howley/p. 2198/col 1/</a:t>
            </a:r>
            <a:r>
              <a:rPr lang="en-US" altLang="zh-TW" b="0" smtClean="0">
                <a:solidFill>
                  <a:prstClr val="black"/>
                </a:solidFill>
                <a:cs typeface="Arial" charset="0"/>
              </a:rPr>
              <a:t>¶1</a:t>
            </a:r>
          </a:p>
        </p:txBody>
      </p:sp>
      <p:sp>
        <p:nvSpPr>
          <p:cNvPr id="15372" name="Text Box 23"/>
          <p:cNvSpPr txBox="1">
            <a:spLocks noChangeArrowheads="1"/>
          </p:cNvSpPr>
          <p:nvPr/>
        </p:nvSpPr>
        <p:spPr bwMode="auto">
          <a:xfrm>
            <a:off x="5943112" y="1298104"/>
            <a:ext cx="1067288" cy="37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0" tIns="46535" rIns="93070" bIns="46535">
            <a:spAutoFit/>
          </a:bodyPr>
          <a:lstStyle>
            <a:lvl1pPr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  <a:cs typeface="Arial" charset="0"/>
              </a:rPr>
              <a:t>2/Schiffman/p. 930/col 2/¶3</a:t>
            </a:r>
          </a:p>
        </p:txBody>
      </p:sp>
      <p:sp>
        <p:nvSpPr>
          <p:cNvPr id="15373" name="Text Box 24"/>
          <p:cNvSpPr txBox="1">
            <a:spLocks noChangeArrowheads="1"/>
          </p:cNvSpPr>
          <p:nvPr/>
        </p:nvSpPr>
        <p:spPr bwMode="auto">
          <a:xfrm>
            <a:off x="5975212" y="3302080"/>
            <a:ext cx="1035189" cy="37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0" tIns="46535" rIns="93070" bIns="46535">
            <a:spAutoFit/>
          </a:bodyPr>
          <a:lstStyle>
            <a:lvl1pPr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</a:rPr>
              <a:t>4/Muñoz/p. 281/col. 1/¶1 </a:t>
            </a:r>
          </a:p>
        </p:txBody>
      </p:sp>
      <p:sp>
        <p:nvSpPr>
          <p:cNvPr id="15374" name="Text Box 25"/>
          <p:cNvSpPr txBox="1">
            <a:spLocks noChangeArrowheads="1"/>
          </p:cNvSpPr>
          <p:nvPr/>
        </p:nvSpPr>
        <p:spPr bwMode="auto">
          <a:xfrm>
            <a:off x="5943112" y="3796671"/>
            <a:ext cx="1067288" cy="37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0" tIns="46535" rIns="93070" bIns="46535">
            <a:spAutoFit/>
          </a:bodyPr>
          <a:lstStyle>
            <a:lvl1pPr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</a:rPr>
              <a:t>3/Wiley/ p. S210/col 2/</a:t>
            </a:r>
            <a:r>
              <a:rPr lang="en-US" altLang="zh-TW" b="0" smtClean="0">
                <a:solidFill>
                  <a:prstClr val="black"/>
                </a:solidFill>
                <a:cs typeface="Arial" charset="0"/>
              </a:rPr>
              <a:t>¶1 </a:t>
            </a:r>
          </a:p>
        </p:txBody>
      </p:sp>
      <p:sp>
        <p:nvSpPr>
          <p:cNvPr id="15375" name="Text Box 26"/>
          <p:cNvSpPr txBox="1">
            <a:spLocks noChangeArrowheads="1"/>
          </p:cNvSpPr>
          <p:nvPr/>
        </p:nvSpPr>
        <p:spPr bwMode="auto">
          <a:xfrm>
            <a:off x="5955953" y="1831110"/>
            <a:ext cx="1035189" cy="656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0" tIns="46535" rIns="93070" bIns="46535">
            <a:spAutoFit/>
          </a:bodyPr>
          <a:lstStyle>
            <a:lvl1pPr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</a:rPr>
              <a:t>2/Schiffman/p. 930/col 2/¶3.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</a:rPr>
              <a:t>3/Wiley/p. S210/col 1/</a:t>
            </a:r>
            <a:r>
              <a:rPr lang="en-US" altLang="zh-TW" b="0" smtClean="0">
                <a:solidFill>
                  <a:prstClr val="black"/>
                </a:solidFill>
                <a:cs typeface="Arial" charset="0"/>
              </a:rPr>
              <a:t>¶1</a:t>
            </a:r>
            <a:endParaRPr lang="en-US" altLang="zh-TW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76" name="Text Box 27"/>
          <p:cNvSpPr txBox="1">
            <a:spLocks noChangeArrowheads="1"/>
          </p:cNvSpPr>
          <p:nvPr/>
        </p:nvSpPr>
        <p:spPr bwMode="auto">
          <a:xfrm>
            <a:off x="5975212" y="2546588"/>
            <a:ext cx="1035189" cy="656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070" tIns="46535" rIns="93070" bIns="46535">
            <a:spAutoFit/>
          </a:bodyPr>
          <a:lstStyle>
            <a:lvl1pPr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9163" eaLnBrk="0" hangingPunct="0">
              <a:defRPr sz="900"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</a:rPr>
              <a:t>2/Schiffman/p. 930/col 2/¶3.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TW" b="0" smtClean="0">
                <a:solidFill>
                  <a:prstClr val="black"/>
                </a:solidFill>
              </a:rPr>
              <a:t>3/Wiley/p. S211/col 1/</a:t>
            </a:r>
            <a:r>
              <a:rPr lang="en-US" altLang="zh-TW" b="0" smtClean="0">
                <a:solidFill>
                  <a:prstClr val="black"/>
                </a:solidFill>
                <a:cs typeface="Arial" charset="0"/>
              </a:rPr>
              <a:t>¶2</a:t>
            </a:r>
            <a:endParaRPr lang="en-US" altLang="zh-TW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686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defTabSz="92368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defTabSz="92368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defTabSz="92368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defTabSz="92368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defTabSz="9236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defTabSz="9236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defTabSz="9236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defTabSz="9236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2149FF-72A6-4E0D-B7E7-43972DD9F524}" type="slidenum">
              <a:rPr lang="en-US">
                <a:solidFill>
                  <a:srgbClr val="000000"/>
                </a:solidFill>
              </a:rPr>
              <a:pPr eaLnBrk="1" hangingPunct="1"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720" y="4415790"/>
            <a:ext cx="5140960" cy="41833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C1FA1D-BFE3-4B40-A088-8525760A1976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10957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21" tIns="47362" rIns="94721" bIns="47362" anchor="b"/>
          <a:lstStyle>
            <a:lvl1pPr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95FC379-26CD-4AD5-A18F-763C01AB54DC}" type="slidenum">
              <a:rPr lang="en-US" sz="1200"/>
              <a:pPr algn="r" eaLnBrk="1" hangingPunct="1"/>
              <a:t>22</a:t>
            </a:fld>
            <a:endParaRPr lang="en-US" sz="1200"/>
          </a:p>
        </p:txBody>
      </p:sp>
      <p:sp>
        <p:nvSpPr>
          <p:cNvPr id="109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4721" tIns="47362" rIns="94721" bIns="47362"/>
          <a:lstStyle/>
          <a:p>
            <a:pPr eaLnBrk="1" hangingPunct="1"/>
            <a:endParaRPr lang="en-US" i="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D23AD-E538-4E71-9BEF-0816F0B795E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94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D23AD-E538-4E71-9BEF-0816F0B795E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68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9859" indent="-288407">
              <a:defRPr>
                <a:solidFill>
                  <a:schemeClr val="tx1"/>
                </a:solidFill>
                <a:latin typeface="Arial" charset="0"/>
              </a:defRPr>
            </a:lvl2pPr>
            <a:lvl3pPr marL="1153630" indent="-230726">
              <a:defRPr>
                <a:solidFill>
                  <a:schemeClr val="tx1"/>
                </a:solidFill>
                <a:latin typeface="Arial" charset="0"/>
              </a:defRPr>
            </a:lvl3pPr>
            <a:lvl4pPr marL="1615082" indent="-230726">
              <a:defRPr>
                <a:solidFill>
                  <a:schemeClr val="tx1"/>
                </a:solidFill>
                <a:latin typeface="Arial" charset="0"/>
              </a:defRPr>
            </a:lvl4pPr>
            <a:lvl5pPr marL="2076534" indent="-230726">
              <a:defRPr>
                <a:solidFill>
                  <a:schemeClr val="tx1"/>
                </a:solidFill>
                <a:latin typeface="Arial" charset="0"/>
              </a:defRPr>
            </a:lvl5pPr>
            <a:lvl6pPr marL="2537986" indent="-230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9438" indent="-230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890" indent="-230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2342" indent="-230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6EE265-A39E-4435-8972-A29929979996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9788" cy="34861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9596" y="4414510"/>
            <a:ext cx="5611208" cy="418402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D23AD-E538-4E71-9BEF-0816F0B795E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05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>
              <a:defRPr/>
            </a:pPr>
            <a:fld id="{1B8EC128-FDE4-4A49-AACB-4B08E753008B}" type="slidenum">
              <a:rPr lang="en-US" sz="1200">
                <a:solidFill>
                  <a:prstClr val="black"/>
                </a:solidFill>
                <a:latin typeface="Calibri"/>
              </a:rPr>
              <a:pPr algn="r">
                <a:defRPr/>
              </a:pPr>
              <a:t>29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E874F-517C-44E0-AC1C-4D2B085EDEFF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0325" y="809625"/>
            <a:ext cx="4348163" cy="3260725"/>
          </a:xfrm>
          <a:ln w="12700" cap="flat"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073" y="4420913"/>
            <a:ext cx="5136254" cy="3910315"/>
          </a:xfr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</p:spPr>
        <p:txBody>
          <a:bodyPr lIns="92924" tIns="46462" rIns="92924" bIns="46462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D0ED41-20E2-44C5-ADFE-48B6A05DFB39}" type="slidenum">
              <a:rPr lang="en-US"/>
              <a:pPr/>
              <a:t>4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469" y="4416111"/>
            <a:ext cx="5139462" cy="41840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D23AD-E538-4E71-9BEF-0816F0B795E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8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>
              <a:defRPr/>
            </a:pPr>
            <a:fld id="{43C3FDB9-F506-493D-91BC-3CC76DACDC20}" type="slidenum">
              <a:rPr lang="en-US" sz="1200">
                <a:solidFill>
                  <a:prstClr val="black"/>
                </a:solidFill>
                <a:latin typeface="Calibri"/>
              </a:rPr>
              <a:pPr algn="r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D23AD-E538-4E71-9BEF-0816F0B795E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9859" indent="-288407">
              <a:defRPr>
                <a:solidFill>
                  <a:schemeClr val="tx1"/>
                </a:solidFill>
                <a:latin typeface="Arial" charset="0"/>
              </a:defRPr>
            </a:lvl2pPr>
            <a:lvl3pPr marL="1153630" indent="-230726">
              <a:defRPr>
                <a:solidFill>
                  <a:schemeClr val="tx1"/>
                </a:solidFill>
                <a:latin typeface="Arial" charset="0"/>
              </a:defRPr>
            </a:lvl3pPr>
            <a:lvl4pPr marL="1615082" indent="-230726">
              <a:defRPr>
                <a:solidFill>
                  <a:schemeClr val="tx1"/>
                </a:solidFill>
                <a:latin typeface="Arial" charset="0"/>
              </a:defRPr>
            </a:lvl4pPr>
            <a:lvl5pPr marL="2076534" indent="-230726">
              <a:defRPr>
                <a:solidFill>
                  <a:schemeClr val="tx1"/>
                </a:solidFill>
                <a:latin typeface="Arial" charset="0"/>
              </a:defRPr>
            </a:lvl5pPr>
            <a:lvl6pPr marL="2537986" indent="-230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9438" indent="-230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890" indent="-230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2342" indent="-230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2BB28E-EE5C-4815-810A-D169113B6C17}" type="slidenum">
              <a:rPr lang="en-US"/>
              <a:pPr/>
              <a:t>8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4D23AD-E538-4E71-9BEF-0816F0B795E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ingle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352925"/>
            <a:ext cx="9144000" cy="2505075"/>
          </a:xfrm>
          <a:prstGeom prst="rect">
            <a:avLst/>
          </a:prstGeom>
          <a:solidFill>
            <a:srgbClr val="57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6950" b="4463"/>
          <a:stretch/>
        </p:blipFill>
        <p:spPr>
          <a:xfrm>
            <a:off x="0" y="0"/>
            <a:ext cx="9144000" cy="44100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085850"/>
          </a:xfrm>
          <a:prstGeom prst="rect">
            <a:avLst/>
          </a:prstGeom>
          <a:gradFill flip="none" rotWithShape="1">
            <a:gsLst>
              <a:gs pos="0">
                <a:srgbClr val="214171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77813"/>
            <a:ext cx="4262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838" y="4427505"/>
            <a:ext cx="7872412" cy="868363"/>
          </a:xfrm>
          <a:effectLst/>
        </p:spPr>
        <p:txBody>
          <a:bodyPr/>
          <a:lstStyle>
            <a:lvl1pPr>
              <a:lnSpc>
                <a:spcPct val="95000"/>
              </a:lnSpc>
              <a:defRPr sz="24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4838" y="5385562"/>
            <a:ext cx="5883275" cy="870744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2" y="6482254"/>
            <a:ext cx="8123583" cy="2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5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835B-4F8D-4FB6-9921-5D8A91680D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4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344620"/>
            <a:ext cx="3925888" cy="49037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0290" y="1344620"/>
            <a:ext cx="3925887" cy="490378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5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ingle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352925"/>
            <a:ext cx="9144000" cy="2505075"/>
          </a:xfrm>
          <a:prstGeom prst="rect">
            <a:avLst/>
          </a:prstGeom>
          <a:solidFill>
            <a:srgbClr val="57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6950" b="4463"/>
          <a:stretch/>
        </p:blipFill>
        <p:spPr>
          <a:xfrm>
            <a:off x="0" y="0"/>
            <a:ext cx="9144000" cy="44100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085850"/>
          </a:xfrm>
          <a:prstGeom prst="rect">
            <a:avLst/>
          </a:prstGeom>
          <a:gradFill flip="none" rotWithShape="1">
            <a:gsLst>
              <a:gs pos="0">
                <a:srgbClr val="214171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77813"/>
            <a:ext cx="4262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838" y="4427505"/>
            <a:ext cx="7872412" cy="868363"/>
          </a:xfrm>
          <a:effectLst/>
        </p:spPr>
        <p:txBody>
          <a:bodyPr/>
          <a:lstStyle>
            <a:lvl1pPr>
              <a:lnSpc>
                <a:spcPct val="95000"/>
              </a:lnSpc>
              <a:defRPr sz="24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4838" y="5385562"/>
            <a:ext cx="5883275" cy="870744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88" y="6394381"/>
            <a:ext cx="8151813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963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F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spcBef>
                <a:spcPts val="2400"/>
              </a:spcBef>
              <a:buClr>
                <a:srgbClr val="579FDB"/>
              </a:buClr>
              <a:defRPr sz="2000"/>
            </a:lvl1pPr>
            <a:lvl2pPr marL="457200" indent="-225425">
              <a:spcBef>
                <a:spcPts val="1000"/>
              </a:spcBef>
              <a:buClr>
                <a:srgbClr val="579FDB"/>
              </a:buClr>
              <a:defRPr sz="1800"/>
            </a:lvl2pPr>
            <a:lvl3pPr marL="627063" indent="-169863">
              <a:spcBef>
                <a:spcPts val="1000"/>
              </a:spcBef>
              <a:buClr>
                <a:srgbClr val="579FDB"/>
              </a:buClr>
              <a:defRPr sz="1800"/>
            </a:lvl3pPr>
            <a:lvl4pPr marL="860425" indent="-233363">
              <a:spcBef>
                <a:spcPts val="1000"/>
              </a:spcBef>
              <a:defRPr sz="1800"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A090F8D-2E91-45E8-9D37-A3B45C7194D7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81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724275"/>
            <a:ext cx="8696325" cy="571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11600"/>
            <a:ext cx="7772400" cy="1362075"/>
          </a:xfrm>
        </p:spPr>
        <p:txBody>
          <a:bodyPr anchor="t"/>
          <a:lstStyle>
            <a:lvl1pPr algn="l">
              <a:defRPr sz="1600" b="0" i="0" cap="none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44713"/>
            <a:ext cx="7772400" cy="1500187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0070C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4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ingle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352925"/>
            <a:ext cx="9144000" cy="2505075"/>
          </a:xfrm>
          <a:prstGeom prst="rect">
            <a:avLst/>
          </a:prstGeom>
          <a:solidFill>
            <a:srgbClr val="579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6950" b="4463"/>
          <a:stretch/>
        </p:blipFill>
        <p:spPr>
          <a:xfrm>
            <a:off x="0" y="0"/>
            <a:ext cx="9144000" cy="44100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1085850"/>
          </a:xfrm>
          <a:prstGeom prst="rect">
            <a:avLst/>
          </a:prstGeom>
          <a:gradFill flip="none" rotWithShape="1">
            <a:gsLst>
              <a:gs pos="0">
                <a:srgbClr val="214171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77813"/>
            <a:ext cx="4262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838" y="4427505"/>
            <a:ext cx="7872412" cy="868363"/>
          </a:xfrm>
          <a:effectLst/>
        </p:spPr>
        <p:txBody>
          <a:bodyPr/>
          <a:lstStyle>
            <a:lvl1pPr>
              <a:lnSpc>
                <a:spcPct val="95000"/>
              </a:lnSpc>
              <a:defRPr sz="24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4838" y="5385562"/>
            <a:ext cx="5883275" cy="870744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2" y="6482254"/>
            <a:ext cx="8123583" cy="2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F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spcBef>
                <a:spcPts val="2400"/>
              </a:spcBef>
              <a:buClr>
                <a:srgbClr val="579FDB"/>
              </a:buClr>
              <a:defRPr sz="2000"/>
            </a:lvl1pPr>
            <a:lvl2pPr marL="457200" indent="-225425">
              <a:spcBef>
                <a:spcPts val="1000"/>
              </a:spcBef>
              <a:buClr>
                <a:srgbClr val="579FDB"/>
              </a:buClr>
              <a:defRPr sz="1800"/>
            </a:lvl2pPr>
            <a:lvl3pPr marL="627063" indent="-169863">
              <a:spcBef>
                <a:spcPts val="1000"/>
              </a:spcBef>
              <a:buClr>
                <a:srgbClr val="579FDB"/>
              </a:buClr>
              <a:defRPr sz="1800"/>
            </a:lvl3pPr>
            <a:lvl4pPr marL="860425" indent="-233363">
              <a:spcBef>
                <a:spcPts val="1000"/>
              </a:spcBef>
              <a:defRPr sz="1800"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A090F8D-2E91-45E8-9D37-A3B45C7194D7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9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724275"/>
            <a:ext cx="8696325" cy="571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11600"/>
            <a:ext cx="7772400" cy="1362075"/>
          </a:xfrm>
        </p:spPr>
        <p:txBody>
          <a:bodyPr anchor="t"/>
          <a:lstStyle>
            <a:lvl1pPr algn="l">
              <a:defRPr sz="1600" b="0" i="0" cap="none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44713"/>
            <a:ext cx="7772400" cy="1500187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0070C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143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835B-4F8D-4FB6-9921-5D8A91680D44}" type="slidenum">
              <a:rPr lang="en-US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85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A02B-F35A-4C07-839E-8AB151597AFC}" type="slidenum">
              <a:rPr lang="en-US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5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F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1775">
              <a:spcBef>
                <a:spcPts val="2400"/>
              </a:spcBef>
              <a:buClr>
                <a:srgbClr val="579FDB"/>
              </a:buClr>
              <a:defRPr sz="2000"/>
            </a:lvl1pPr>
            <a:lvl2pPr marL="457200" indent="-225425">
              <a:spcBef>
                <a:spcPts val="1000"/>
              </a:spcBef>
              <a:buClr>
                <a:srgbClr val="579FDB"/>
              </a:buClr>
              <a:defRPr sz="1800"/>
            </a:lvl2pPr>
            <a:lvl3pPr marL="627063" indent="-169863">
              <a:spcBef>
                <a:spcPts val="1000"/>
              </a:spcBef>
              <a:buClr>
                <a:srgbClr val="579FDB"/>
              </a:buClr>
              <a:defRPr sz="1800"/>
            </a:lvl3pPr>
            <a:lvl4pPr marL="860425" indent="-233363">
              <a:spcBef>
                <a:spcPts val="1000"/>
              </a:spcBef>
              <a:defRPr sz="1800"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A090F8D-2E91-45E8-9D37-A3B45C7194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05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724275"/>
            <a:ext cx="8696325" cy="571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11600"/>
            <a:ext cx="7772400" cy="1362075"/>
          </a:xfrm>
        </p:spPr>
        <p:txBody>
          <a:bodyPr anchor="t"/>
          <a:lstStyle>
            <a:lvl1pPr algn="l">
              <a:defRPr sz="1600" b="0" i="0" cap="none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44713"/>
            <a:ext cx="7772400" cy="1500187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rgbClr val="0070C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17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835B-4F8D-4FB6-9921-5D8A91680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2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6A02B-F35A-4C07-839E-8AB151597A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3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ingle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085850"/>
          </a:xfrm>
          <a:prstGeom prst="rect">
            <a:avLst/>
          </a:prstGeom>
          <a:gradFill flip="none" rotWithShape="1">
            <a:gsLst>
              <a:gs pos="0">
                <a:srgbClr val="214171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290513"/>
            <a:ext cx="4262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838" y="4296186"/>
            <a:ext cx="7872412" cy="868363"/>
          </a:xfrm>
          <a:effectLst/>
        </p:spPr>
        <p:txBody>
          <a:bodyPr/>
          <a:lstStyle>
            <a:lvl1pPr>
              <a:lnSpc>
                <a:spcPct val="95000"/>
              </a:lnSpc>
              <a:defRPr sz="2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4838" y="5254243"/>
            <a:ext cx="5883275" cy="8707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703"/>
            <a:ext cx="9144000" cy="29467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46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F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8" y="1381125"/>
            <a:ext cx="8232775" cy="472440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buClr>
                <a:srgbClr val="579FDB"/>
              </a:buClr>
              <a:defRPr sz="2200"/>
            </a:lvl1pPr>
            <a:lvl2pPr>
              <a:spcBef>
                <a:spcPts val="1200"/>
              </a:spcBef>
              <a:buClr>
                <a:srgbClr val="579FDB"/>
              </a:buClr>
              <a:defRPr sz="2000"/>
            </a:lvl2pPr>
            <a:lvl3pPr>
              <a:spcBef>
                <a:spcPts val="1200"/>
              </a:spcBef>
              <a:buClr>
                <a:srgbClr val="579FDB"/>
              </a:buClr>
              <a:defRPr sz="20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5150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724275"/>
            <a:ext cx="8696325" cy="5715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911600"/>
            <a:ext cx="7772400" cy="1362075"/>
          </a:xfrm>
        </p:spPr>
        <p:txBody>
          <a:bodyPr anchor="t"/>
          <a:lstStyle>
            <a:lvl1pPr algn="l">
              <a:defRPr sz="1600" b="0" i="0" cap="none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44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0070C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600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586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ti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tif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169" r="6306" b="18908"/>
          <a:stretch/>
        </p:blipFill>
        <p:spPr>
          <a:xfrm>
            <a:off x="-1" y="2608"/>
            <a:ext cx="9144001" cy="1249018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381125"/>
            <a:ext cx="82327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0"/>
            <a:ext cx="658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77" y="154021"/>
            <a:ext cx="1312790" cy="9635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A090F8D-2E91-45E8-9D37-A3B45C7194D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2" r:id="rId2"/>
    <p:sldLayoutId id="2147484183" r:id="rId3"/>
    <p:sldLayoutId id="2147484185" r:id="rId4"/>
    <p:sldLayoutId id="2147484220" r:id="rId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4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9pPr>
    </p:titleStyle>
    <p:bodyStyle>
      <a:lvl1pPr marL="287338" indent="-287338" algn="l" rtl="0" eaLnBrk="0" fontAlgn="base" hangingPunct="0">
        <a:lnSpc>
          <a:spcPct val="95000"/>
        </a:lnSpc>
        <a:spcBef>
          <a:spcPts val="1000"/>
        </a:spcBef>
        <a:spcAft>
          <a:spcPct val="0"/>
        </a:spcAft>
        <a:buClr>
          <a:srgbClr val="579FDB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85750" algn="l" rtl="0" eaLnBrk="0" fontAlgn="base" hangingPunct="0">
        <a:lnSpc>
          <a:spcPct val="95000"/>
        </a:lnSpc>
        <a:spcBef>
          <a:spcPts val="1000"/>
        </a:spcBef>
        <a:spcAft>
          <a:spcPct val="0"/>
        </a:spcAft>
        <a:buClr>
          <a:srgbClr val="579FDB"/>
        </a:buClr>
        <a:buFont typeface="Arial" charset="0"/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ts val="1000"/>
        </a:spcBef>
        <a:spcAft>
          <a:spcPct val="0"/>
        </a:spcAft>
        <a:buClr>
          <a:srgbClr val="579FDB"/>
        </a:buClr>
        <a:buChar char="•"/>
        <a:defRPr sz="1800">
          <a:solidFill>
            <a:schemeClr val="tx1"/>
          </a:solidFill>
          <a:latin typeface="+mn-lt"/>
        </a:defRPr>
      </a:lvl3pPr>
      <a:lvl4pPr marL="1485900" indent="-228600" algn="l" rtl="0" eaLnBrk="0" fontAlgn="base" hangingPunct="0">
        <a:lnSpc>
          <a:spcPct val="95000"/>
        </a:lnSpc>
        <a:spcBef>
          <a:spcPts val="1000"/>
        </a:spcBef>
        <a:spcAft>
          <a:spcPct val="0"/>
        </a:spcAft>
        <a:buClr>
          <a:srgbClr val="579FDB"/>
        </a:buClr>
        <a:buChar char="–"/>
        <a:defRPr sz="18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rgbClr val="C00000"/>
        </a:buClr>
        <a:buChar char="»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247775"/>
          </a:xfrm>
          <a:prstGeom prst="rect">
            <a:avLst/>
          </a:prstGeom>
          <a:gradFill flip="none" rotWithShape="1">
            <a:gsLst>
              <a:gs pos="0">
                <a:srgbClr val="214171"/>
              </a:gs>
              <a:gs pos="100000">
                <a:srgbClr val="0070C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2263" y="381000"/>
            <a:ext cx="65897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FNL Partnership Review Team:</a:t>
            </a:r>
            <a:br>
              <a:rPr lang="en-US" dirty="0" smtClean="0"/>
            </a:br>
            <a:r>
              <a:rPr lang="en-US" dirty="0" smtClean="0"/>
              <a:t>Opportunity Name Here</a:t>
            </a:r>
          </a:p>
        </p:txBody>
      </p:sp>
      <p:pic>
        <p:nvPicPr>
          <p:cNvPr id="9" name="Picture 1" descr="SAICF-logo-RGB_oss.pn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6323755"/>
            <a:ext cx="1993900" cy="534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02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21" r:id="rId6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9pPr>
    </p:titleStyle>
    <p:bodyStyle>
      <a:lvl1pPr marL="287338" indent="-287338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rgbClr val="579FDB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8575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rgbClr val="579FDB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rgbClr val="579FDB"/>
        </a:buClr>
        <a:buChar char="•"/>
        <a:defRPr sz="2000">
          <a:solidFill>
            <a:schemeClr val="tx1"/>
          </a:solidFill>
          <a:latin typeface="+mn-lt"/>
        </a:defRPr>
      </a:lvl3pPr>
      <a:lvl4pPr marL="1485900" indent="-228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rgbClr val="579FDB"/>
        </a:buClr>
        <a:buChar char="–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rgbClr val="C00000"/>
        </a:buClr>
        <a:buChar char="»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169" r="6306" b="18908"/>
          <a:stretch/>
        </p:blipFill>
        <p:spPr>
          <a:xfrm>
            <a:off x="-1" y="2608"/>
            <a:ext cx="9144001" cy="1249018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381125"/>
            <a:ext cx="82327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0"/>
            <a:ext cx="658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77" y="154021"/>
            <a:ext cx="1312790" cy="9635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A090F8D-2E91-45E8-9D37-A3B45C7194D7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9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4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9pPr>
    </p:titleStyle>
    <p:bodyStyle>
      <a:lvl1pPr marL="287338" indent="-287338" algn="l" rtl="0" eaLnBrk="0" fontAlgn="base" hangingPunct="0">
        <a:lnSpc>
          <a:spcPct val="95000"/>
        </a:lnSpc>
        <a:spcBef>
          <a:spcPts val="1000"/>
        </a:spcBef>
        <a:spcAft>
          <a:spcPct val="0"/>
        </a:spcAft>
        <a:buClr>
          <a:srgbClr val="579FDB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85750" algn="l" rtl="0" eaLnBrk="0" fontAlgn="base" hangingPunct="0">
        <a:lnSpc>
          <a:spcPct val="95000"/>
        </a:lnSpc>
        <a:spcBef>
          <a:spcPts val="1000"/>
        </a:spcBef>
        <a:spcAft>
          <a:spcPct val="0"/>
        </a:spcAft>
        <a:buClr>
          <a:srgbClr val="579FDB"/>
        </a:buClr>
        <a:buFont typeface="Arial" charset="0"/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ts val="1000"/>
        </a:spcBef>
        <a:spcAft>
          <a:spcPct val="0"/>
        </a:spcAft>
        <a:buClr>
          <a:srgbClr val="579FDB"/>
        </a:buClr>
        <a:buChar char="•"/>
        <a:defRPr sz="1800">
          <a:solidFill>
            <a:schemeClr val="tx1"/>
          </a:solidFill>
          <a:latin typeface="+mn-lt"/>
        </a:defRPr>
      </a:lvl3pPr>
      <a:lvl4pPr marL="1485900" indent="-228600" algn="l" rtl="0" eaLnBrk="0" fontAlgn="base" hangingPunct="0">
        <a:lnSpc>
          <a:spcPct val="95000"/>
        </a:lnSpc>
        <a:spcBef>
          <a:spcPts val="1000"/>
        </a:spcBef>
        <a:spcAft>
          <a:spcPct val="0"/>
        </a:spcAft>
        <a:buClr>
          <a:srgbClr val="579FDB"/>
        </a:buClr>
        <a:buChar char="–"/>
        <a:defRPr sz="18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rgbClr val="C00000"/>
        </a:buClr>
        <a:buChar char="»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t="169" r="6306" b="18908"/>
          <a:stretch/>
        </p:blipFill>
        <p:spPr>
          <a:xfrm>
            <a:off x="-1" y="2608"/>
            <a:ext cx="9144001" cy="1249018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9888" y="1381125"/>
            <a:ext cx="823277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0"/>
            <a:ext cx="65897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77" y="154021"/>
            <a:ext cx="1312790" cy="9635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A090F8D-2E91-45E8-9D37-A3B45C7194D7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4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4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tabLst>
          <a:tab pos="4400550" algn="l"/>
        </a:tabLst>
        <a:defRPr sz="2600" b="1">
          <a:solidFill>
            <a:schemeClr val="bg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rgbClr val="0C479D"/>
          </a:solidFill>
          <a:latin typeface="Arial" pitchFamily="34" charset="0"/>
        </a:defRPr>
      </a:lvl9pPr>
    </p:titleStyle>
    <p:bodyStyle>
      <a:lvl1pPr marL="287338" indent="-287338" algn="l" rtl="0" eaLnBrk="0" fontAlgn="base" hangingPunct="0">
        <a:lnSpc>
          <a:spcPct val="95000"/>
        </a:lnSpc>
        <a:spcBef>
          <a:spcPts val="1000"/>
        </a:spcBef>
        <a:spcAft>
          <a:spcPct val="0"/>
        </a:spcAft>
        <a:buClr>
          <a:srgbClr val="579FDB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85750" algn="l" rtl="0" eaLnBrk="0" fontAlgn="base" hangingPunct="0">
        <a:lnSpc>
          <a:spcPct val="95000"/>
        </a:lnSpc>
        <a:spcBef>
          <a:spcPts val="1000"/>
        </a:spcBef>
        <a:spcAft>
          <a:spcPct val="0"/>
        </a:spcAft>
        <a:buClr>
          <a:srgbClr val="579FDB"/>
        </a:buClr>
        <a:buFont typeface="Arial" charset="0"/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ts val="1000"/>
        </a:spcBef>
        <a:spcAft>
          <a:spcPct val="0"/>
        </a:spcAft>
        <a:buClr>
          <a:srgbClr val="579FDB"/>
        </a:buClr>
        <a:buChar char="•"/>
        <a:defRPr sz="1800">
          <a:solidFill>
            <a:schemeClr val="tx1"/>
          </a:solidFill>
          <a:latin typeface="+mn-lt"/>
        </a:defRPr>
      </a:lvl3pPr>
      <a:lvl4pPr marL="1485900" indent="-228600" algn="l" rtl="0" eaLnBrk="0" fontAlgn="base" hangingPunct="0">
        <a:lnSpc>
          <a:spcPct val="95000"/>
        </a:lnSpc>
        <a:spcBef>
          <a:spcPts val="1000"/>
        </a:spcBef>
        <a:spcAft>
          <a:spcPct val="0"/>
        </a:spcAft>
        <a:buClr>
          <a:srgbClr val="579FDB"/>
        </a:buClr>
        <a:buChar char="–"/>
        <a:defRPr sz="18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lnSpc>
          <a:spcPct val="95000"/>
        </a:lnSpc>
        <a:spcBef>
          <a:spcPct val="45000"/>
        </a:spcBef>
        <a:spcAft>
          <a:spcPct val="0"/>
        </a:spcAft>
        <a:buClr>
          <a:srgbClr val="C00000"/>
        </a:buClr>
        <a:buChar char="»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lnSpc>
          <a:spcPct val="95000"/>
        </a:lnSpc>
        <a:spcBef>
          <a:spcPct val="45000"/>
        </a:spcBef>
        <a:spcAft>
          <a:spcPct val="0"/>
        </a:spcAft>
        <a:buClr>
          <a:srgbClr val="0C479D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04838" y="5501674"/>
            <a:ext cx="5883275" cy="870744"/>
          </a:xfrm>
        </p:spPr>
        <p:txBody>
          <a:bodyPr/>
          <a:lstStyle/>
          <a:p>
            <a:r>
              <a:rPr lang="en-US" sz="1400" dirty="0"/>
              <a:t>Ligia Pinto, PhD</a:t>
            </a:r>
            <a:br>
              <a:rPr lang="en-US" sz="1400" dirty="0"/>
            </a:br>
            <a:r>
              <a:rPr lang="en-US" sz="1400" dirty="0" smtClean="0">
                <a:effectLst/>
              </a:rPr>
              <a:t>Senior Principal </a:t>
            </a:r>
            <a:r>
              <a:rPr lang="en-US" sz="1400" dirty="0">
                <a:effectLst/>
              </a:rPr>
              <a:t>Investigator, HPV Immunology Laboratory</a:t>
            </a:r>
          </a:p>
          <a:p>
            <a:r>
              <a:rPr lang="en-US" sz="1400" b="0" dirty="0" smtClean="0"/>
              <a:t>October 1, 2014</a:t>
            </a:r>
            <a:endParaRPr lang="en-US" sz="1400" b="0" dirty="0"/>
          </a:p>
          <a:p>
            <a:endParaRPr lang="en-US" sz="1400" b="0" dirty="0" smtClean="0"/>
          </a:p>
        </p:txBody>
      </p:sp>
      <p:sp>
        <p:nvSpPr>
          <p:cNvPr id="6" name="Title 8"/>
          <p:cNvSpPr txBox="1">
            <a:spLocks/>
          </p:cNvSpPr>
          <p:nvPr/>
        </p:nvSpPr>
        <p:spPr bwMode="auto">
          <a:xfrm>
            <a:off x="483968" y="4657419"/>
            <a:ext cx="853916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 sz="24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 sz="2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 sz="2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 sz="2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 sz="2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C479D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C479D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C479D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C479D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 smtClean="0"/>
              <a:t>Immune Responses to Human Papillomavirus Vaccines: What We Have Learned</a:t>
            </a:r>
          </a:p>
        </p:txBody>
      </p:sp>
    </p:spTree>
    <p:extLst>
      <p:ext uri="{BB962C8B-B14F-4D97-AF65-F5344CB8AC3E}">
        <p14:creationId xmlns:p14="http://schemas.microsoft.com/office/powerpoint/2010/main" val="25209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Line 14"/>
          <p:cNvSpPr>
            <a:spLocks noChangeShapeType="1"/>
          </p:cNvSpPr>
          <p:nvPr/>
        </p:nvSpPr>
        <p:spPr bwMode="auto">
          <a:xfrm>
            <a:off x="7846530" y="3571875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345528" y="116709"/>
            <a:ext cx="68553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 of Recommendations for HPV Vaccination in the US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469" name="Line 3"/>
          <p:cNvSpPr>
            <a:spLocks noChangeShapeType="1"/>
          </p:cNvSpPr>
          <p:nvPr/>
        </p:nvSpPr>
        <p:spPr bwMode="auto">
          <a:xfrm>
            <a:off x="457200" y="5942013"/>
            <a:ext cx="8305800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470" name="Line 4"/>
          <p:cNvSpPr>
            <a:spLocks noChangeShapeType="1"/>
          </p:cNvSpPr>
          <p:nvPr/>
        </p:nvSpPr>
        <p:spPr bwMode="auto">
          <a:xfrm>
            <a:off x="457200" y="5484813"/>
            <a:ext cx="8296275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471" name="Text Box 5"/>
          <p:cNvSpPr txBox="1">
            <a:spLocks noChangeArrowheads="1"/>
          </p:cNvSpPr>
          <p:nvPr/>
        </p:nvSpPr>
        <p:spPr bwMode="auto">
          <a:xfrm>
            <a:off x="212725" y="5561013"/>
            <a:ext cx="89312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2006      2007	2008	2009	2010	2011	2012	2013	2014</a:t>
            </a:r>
            <a:r>
              <a:rPr lang="en-US" sz="1200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62472" name="Text Box 7"/>
          <p:cNvSpPr txBox="1">
            <a:spLocks noChangeArrowheads="1"/>
          </p:cNvSpPr>
          <p:nvPr/>
        </p:nvSpPr>
        <p:spPr bwMode="auto">
          <a:xfrm>
            <a:off x="70493" y="1259709"/>
            <a:ext cx="2244341" cy="1323439"/>
          </a:xfrm>
          <a:prstGeom prst="rect">
            <a:avLst/>
          </a:prstGeom>
          <a:solidFill>
            <a:srgbClr val="FFFFE1"/>
          </a:solidFill>
          <a:ln w="635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</a:rPr>
              <a:t>Quadrivalent</a:t>
            </a:r>
            <a:r>
              <a:rPr lang="en-US" sz="1600" b="1" dirty="0" smtClean="0">
                <a:solidFill>
                  <a:srgbClr val="000000"/>
                </a:solidFill>
              </a:rPr>
              <a:t> Vaccine</a:t>
            </a:r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sz="1600" u="sng" dirty="0" smtClean="0">
                <a:solidFill>
                  <a:srgbClr val="000000"/>
                </a:solidFill>
              </a:rPr>
              <a:t>Routine</a:t>
            </a:r>
            <a:r>
              <a:rPr lang="en-US" sz="1600" dirty="0" smtClean="0">
                <a:solidFill>
                  <a:srgbClr val="000000"/>
                </a:solidFill>
              </a:rPr>
              <a:t>: females </a:t>
            </a:r>
            <a:r>
              <a:rPr lang="en-US" sz="1600" dirty="0">
                <a:solidFill>
                  <a:srgbClr val="000000"/>
                </a:solidFill>
              </a:rPr>
              <a:t>11 or 12yrs*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000000"/>
                </a:solidFill>
              </a:rPr>
              <a:t>13-26 </a:t>
            </a:r>
            <a:r>
              <a:rPr lang="en-US" sz="1600" dirty="0" err="1">
                <a:solidFill>
                  <a:srgbClr val="000000"/>
                </a:solidFill>
              </a:rPr>
              <a:t>yrs</a:t>
            </a:r>
            <a:r>
              <a:rPr lang="en-US" sz="1600" dirty="0">
                <a:solidFill>
                  <a:srgbClr val="000000"/>
                </a:solidFill>
              </a:rPr>
              <a:t> if not previously vaccinated</a:t>
            </a:r>
          </a:p>
        </p:txBody>
      </p:sp>
      <p:sp>
        <p:nvSpPr>
          <p:cNvPr id="62476" name="Line 11"/>
          <p:cNvSpPr>
            <a:spLocks noChangeShapeType="1"/>
          </p:cNvSpPr>
          <p:nvPr/>
        </p:nvSpPr>
        <p:spPr bwMode="auto">
          <a:xfrm>
            <a:off x="3387804" y="4187825"/>
            <a:ext cx="0" cy="127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477" name="Line 12"/>
          <p:cNvSpPr>
            <a:spLocks noChangeShapeType="1"/>
          </p:cNvSpPr>
          <p:nvPr/>
        </p:nvSpPr>
        <p:spPr bwMode="auto">
          <a:xfrm>
            <a:off x="5214558" y="4258962"/>
            <a:ext cx="0" cy="1208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2480" name="Text Box 20"/>
          <p:cNvSpPr txBox="1">
            <a:spLocks noChangeArrowheads="1"/>
          </p:cNvSpPr>
          <p:nvPr/>
        </p:nvSpPr>
        <p:spPr bwMode="auto">
          <a:xfrm>
            <a:off x="7284300" y="2627313"/>
            <a:ext cx="1441920" cy="2062103"/>
          </a:xfrm>
          <a:prstGeom prst="rect">
            <a:avLst/>
          </a:prstGeom>
          <a:solidFill>
            <a:srgbClr val="FFFFE1"/>
          </a:solidFill>
          <a:ln w="635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WHO Advisory Group recommends a 2-dose schedule for girls, &lt;15 years (0/6)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62482" name="Line 12"/>
          <p:cNvSpPr>
            <a:spLocks noChangeShapeType="1"/>
          </p:cNvSpPr>
          <p:nvPr/>
        </p:nvSpPr>
        <p:spPr bwMode="auto">
          <a:xfrm>
            <a:off x="533400" y="2583148"/>
            <a:ext cx="0" cy="28889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268014" y="5948860"/>
            <a:ext cx="8458206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smtClean="0">
              <a:solidFill>
                <a:srgbClr val="FFFFFF"/>
              </a:solidFill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>
            <a:off x="268014" y="5472113"/>
            <a:ext cx="8448681" cy="19547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kern="0" smtClean="0">
              <a:solidFill>
                <a:srgbClr val="FFFFFF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460926" y="1596873"/>
            <a:ext cx="2226791" cy="1569660"/>
          </a:xfrm>
          <a:prstGeom prst="rect">
            <a:avLst/>
          </a:prstGeom>
          <a:solidFill>
            <a:srgbClr val="FFFFE1"/>
          </a:solidFill>
          <a:ln w="635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</a:rPr>
              <a:t>Quadrivalent</a:t>
            </a:r>
            <a:r>
              <a:rPr lang="en-US" sz="1600" b="1" dirty="0" smtClean="0">
                <a:solidFill>
                  <a:srgbClr val="000000"/>
                </a:solidFill>
              </a:rPr>
              <a:t> or Bivalent</a:t>
            </a:r>
            <a:endParaRPr lang="en-US" sz="1600" b="1" dirty="0">
              <a:solidFill>
                <a:srgbClr val="000000"/>
              </a:solidFill>
            </a:endParaRPr>
          </a:p>
          <a:p>
            <a:r>
              <a:rPr lang="en-US" sz="1600" u="sng" dirty="0" smtClean="0">
                <a:solidFill>
                  <a:srgbClr val="000000"/>
                </a:solidFill>
              </a:rPr>
              <a:t>Routine</a:t>
            </a:r>
            <a:r>
              <a:rPr lang="en-US" sz="1600" dirty="0" smtClean="0">
                <a:solidFill>
                  <a:srgbClr val="000000"/>
                </a:solidFill>
              </a:rPr>
              <a:t>: females </a:t>
            </a:r>
            <a:r>
              <a:rPr lang="en-US" sz="1600" dirty="0">
                <a:solidFill>
                  <a:srgbClr val="000000"/>
                </a:solidFill>
              </a:rPr>
              <a:t>11 or 12yrs*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and </a:t>
            </a:r>
            <a:r>
              <a:rPr lang="en-US" sz="1600" dirty="0">
                <a:solidFill>
                  <a:srgbClr val="000000"/>
                </a:solidFill>
              </a:rPr>
              <a:t>13-26 </a:t>
            </a:r>
            <a:r>
              <a:rPr lang="en-US" sz="1600" dirty="0" err="1">
                <a:solidFill>
                  <a:srgbClr val="000000"/>
                </a:solidFill>
              </a:rPr>
              <a:t>yrs</a:t>
            </a:r>
            <a:r>
              <a:rPr lang="en-US" sz="1600" dirty="0">
                <a:solidFill>
                  <a:srgbClr val="000000"/>
                </a:solidFill>
              </a:rPr>
              <a:t> if not previously vaccinated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230262" y="3556571"/>
            <a:ext cx="2349244" cy="830997"/>
          </a:xfrm>
          <a:prstGeom prst="rect">
            <a:avLst/>
          </a:prstGeom>
          <a:solidFill>
            <a:srgbClr val="99CCFF"/>
          </a:solidFill>
          <a:ln w="635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</a:rPr>
              <a:t>Quadrivalent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600" u="sng" dirty="0" smtClean="0">
                <a:solidFill>
                  <a:srgbClr val="000000"/>
                </a:solidFill>
              </a:rPr>
              <a:t>Maybe given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males 9-26yrs*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99975" y="3166533"/>
            <a:ext cx="0" cy="390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757349" y="2844544"/>
            <a:ext cx="2467018" cy="1569660"/>
          </a:xfrm>
          <a:prstGeom prst="rect">
            <a:avLst/>
          </a:prstGeom>
          <a:solidFill>
            <a:srgbClr val="99CCFF"/>
          </a:solidFill>
          <a:ln w="6350">
            <a:solidFill>
              <a:srgbClr val="00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</a:rPr>
              <a:t>Quadrivalent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600" u="sng" dirty="0" smtClean="0">
                <a:solidFill>
                  <a:srgbClr val="000000"/>
                </a:solidFill>
              </a:rPr>
              <a:t>Routine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males 11 </a:t>
            </a:r>
            <a:r>
              <a:rPr lang="en-US" sz="1600" dirty="0">
                <a:solidFill>
                  <a:srgbClr val="000000"/>
                </a:solidFill>
              </a:rPr>
              <a:t>or 12yrs*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and 13-21 </a:t>
            </a:r>
            <a:r>
              <a:rPr lang="en-US" sz="1600" dirty="0" err="1">
                <a:solidFill>
                  <a:srgbClr val="000000"/>
                </a:solidFill>
              </a:rPr>
              <a:t>yrs</a:t>
            </a:r>
            <a:r>
              <a:rPr lang="en-US" sz="1600" dirty="0">
                <a:solidFill>
                  <a:srgbClr val="000000"/>
                </a:solidFill>
              </a:rPr>
              <a:t> if not previously </a:t>
            </a:r>
            <a:r>
              <a:rPr lang="en-US" sz="1600" dirty="0" smtClean="0">
                <a:solidFill>
                  <a:srgbClr val="000000"/>
                </a:solidFill>
              </a:rPr>
              <a:t>vaccinated</a:t>
            </a:r>
          </a:p>
          <a:p>
            <a:r>
              <a:rPr lang="en-US" sz="1600" u="sng" dirty="0" smtClean="0">
                <a:solidFill>
                  <a:srgbClr val="000000"/>
                </a:solidFill>
              </a:rPr>
              <a:t>May be given</a:t>
            </a:r>
            <a:r>
              <a:rPr lang="en-US" sz="1600" dirty="0" smtClean="0">
                <a:solidFill>
                  <a:srgbClr val="000000"/>
                </a:solidFill>
              </a:rPr>
              <a:t>, 22-26 </a:t>
            </a:r>
            <a:r>
              <a:rPr lang="en-US" sz="1600" dirty="0" err="1" smtClean="0">
                <a:solidFill>
                  <a:srgbClr val="000000"/>
                </a:solidFill>
              </a:rPr>
              <a:t>yrs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7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6868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Potential Mechanisms of Vaccine-Induced 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Protection Against Infection and Disease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90500" y="1414463"/>
            <a:ext cx="3276600" cy="2286000"/>
          </a:xfrm>
        </p:spPr>
        <p:txBody>
          <a:bodyPr/>
          <a:lstStyle/>
          <a:p>
            <a:pPr lvl="1" eaLnBrk="1" hangingPunct="1"/>
            <a:r>
              <a:rPr lang="en-US" sz="2000" b="1" dirty="0" err="1" smtClean="0">
                <a:solidFill>
                  <a:srgbClr val="CC0000"/>
                </a:solidFill>
              </a:rPr>
              <a:t>Humoral</a:t>
            </a:r>
            <a:r>
              <a:rPr lang="en-US" sz="2000" b="1" dirty="0" smtClean="0">
                <a:solidFill>
                  <a:srgbClr val="CC0000"/>
                </a:solidFill>
              </a:rPr>
              <a:t> Immunity : Neutralizing Antibodies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</a:p>
          <a:p>
            <a:pPr lvl="1" eaLnBrk="1" hangingPunct="1"/>
            <a:r>
              <a:rPr lang="en-US" sz="2000" b="1" dirty="0" smtClean="0"/>
              <a:t>Cellular Immunity : CTL, T helper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2" y="1811034"/>
            <a:ext cx="5544457" cy="49596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01" name="Picture 5" descr="Picture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3700463"/>
            <a:ext cx="8382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Picture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5800"/>
            <a:ext cx="838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Picture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3441700"/>
            <a:ext cx="8382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852738" y="4746171"/>
            <a:ext cx="2557462" cy="2024517"/>
          </a:xfrm>
          <a:prstGeom prst="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Cell-Mediated and Humoral Responses </a:t>
            </a:r>
            <a:br>
              <a:rPr lang="en-US" sz="2800" b="1" dirty="0" smtClean="0"/>
            </a:br>
            <a:r>
              <a:rPr lang="en-US" sz="2800" b="1" dirty="0" smtClean="0"/>
              <a:t>to HPV-16 L1 VLP vaccine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524000"/>
            <a:ext cx="3141663" cy="2971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sz="2000" b="1" dirty="0" smtClean="0"/>
              <a:t> Immune Response to Vaccination: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Type-specific neutralizing antibodies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T-cell proliferation (CD4+ and CD8+  T cells)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Complex cytokine responses (Th1, Th2 and inflammatory cytokines)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Innate immune responses (DC activation)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4800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28600" y="6340475"/>
            <a:ext cx="48507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</a:rPr>
              <a:t>(Pinto et al, JID 2003;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García-Piñeres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</a:rPr>
              <a:t> et al, EJI 2006;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García-Piñeres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</a:rPr>
              <a:t> et al, CVI 2007, Garcia-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Pineres</a:t>
            </a:r>
            <a:r>
              <a:rPr lang="en-US" sz="1400" b="1" dirty="0" smtClean="0">
                <a:solidFill>
                  <a:srgbClr val="000000"/>
                </a:solidFill>
                <a:latin typeface="Times New Roman" pitchFamily="18" charset="0"/>
              </a:rPr>
              <a:t> et al, JI 2009)</a:t>
            </a:r>
          </a:p>
        </p:txBody>
      </p:sp>
      <p:pic>
        <p:nvPicPr>
          <p:cNvPr id="89094" name="Picture 6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410200"/>
            <a:ext cx="14478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6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663825" y="1315329"/>
            <a:ext cx="3467100" cy="6549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b="1" dirty="0"/>
              <a:t>7,466 Women </a:t>
            </a:r>
          </a:p>
          <a:p>
            <a:pPr algn="ctr"/>
            <a:r>
              <a:rPr lang="en-US" b="1" dirty="0" smtClean="0"/>
              <a:t>18</a:t>
            </a:r>
            <a:r>
              <a:rPr lang="en-US" b="1" dirty="0" smtClean="0">
                <a:latin typeface="Courier New"/>
                <a:cs typeface="Courier New"/>
              </a:rPr>
              <a:t>-</a:t>
            </a:r>
            <a:r>
              <a:rPr lang="en-US" b="1" dirty="0" smtClean="0"/>
              <a:t>25 </a:t>
            </a:r>
            <a:r>
              <a:rPr lang="en-US" b="1" dirty="0"/>
              <a:t>years old</a:t>
            </a: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 flipH="1">
            <a:off x="3740149" y="1978476"/>
            <a:ext cx="614363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4354513" y="1978476"/>
            <a:ext cx="579437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897063" y="2427512"/>
            <a:ext cx="2457450" cy="7239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b="1" dirty="0"/>
              <a:t>Hepatitis A </a:t>
            </a:r>
            <a:r>
              <a:rPr lang="en-US" b="1" dirty="0" smtClean="0"/>
              <a:t>Vaccine</a:t>
            </a:r>
          </a:p>
          <a:p>
            <a:pPr algn="ctr"/>
            <a:r>
              <a:rPr lang="en-US" dirty="0" err="1" smtClean="0"/>
              <a:t>Havrix</a:t>
            </a:r>
            <a:r>
              <a:rPr lang="en-US" b="1" baseline="30000" dirty="0"/>
              <a:t>®</a:t>
            </a:r>
            <a:endParaRPr lang="en-US" dirty="0"/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4629150" y="2427512"/>
            <a:ext cx="2351088" cy="7239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b="1" dirty="0"/>
              <a:t>HPV-16/18 </a:t>
            </a:r>
            <a:r>
              <a:rPr lang="en-US" b="1" dirty="0" smtClean="0"/>
              <a:t>Vaccine</a:t>
            </a:r>
          </a:p>
          <a:p>
            <a:pPr lvl="0" algn="ctr"/>
            <a:r>
              <a:rPr lang="en-US" dirty="0" err="1" smtClean="0">
                <a:latin typeface="Arial" pitchFamily="34" charset="0"/>
              </a:rPr>
              <a:t>Cervarix</a:t>
            </a:r>
            <a:r>
              <a:rPr lang="en-US" b="1" baseline="30000" dirty="0"/>
              <a:t>®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2515737" y="3590929"/>
            <a:ext cx="3967162" cy="638204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/>
          <a:p>
            <a:pPr algn="ctr"/>
            <a:r>
              <a:rPr lang="en-US" sz="2000" b="1" dirty="0"/>
              <a:t>10 total years of follow-up</a:t>
            </a:r>
          </a:p>
        </p:txBody>
      </p:sp>
      <p:sp>
        <p:nvSpPr>
          <p:cNvPr id="2" name="Right Arrow 1"/>
          <p:cNvSpPr/>
          <p:nvPr/>
        </p:nvSpPr>
        <p:spPr bwMode="auto">
          <a:xfrm rot="5400000">
            <a:off x="4340349" y="3265209"/>
            <a:ext cx="306605" cy="205130"/>
          </a:xfrm>
          <a:prstGeom prst="rightArrow">
            <a:avLst>
              <a:gd name="adj1" fmla="val 50000"/>
              <a:gd name="adj2" fmla="val 55634"/>
            </a:avLst>
          </a:prstGeom>
          <a:solidFill>
            <a:schemeClr val="tx2"/>
          </a:solidFill>
          <a:ln w="28575">
            <a:solidFill>
              <a:schemeClr val="tx1">
                <a:alpha val="76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latin typeface="Arial" charset="0"/>
            </a:endParaRPr>
          </a:p>
        </p:txBody>
      </p:sp>
      <p:pic>
        <p:nvPicPr>
          <p:cNvPr id="2151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02"/>
          <a:stretch>
            <a:fillRect/>
          </a:stretch>
        </p:blipFill>
        <p:spPr bwMode="auto">
          <a:xfrm>
            <a:off x="7452060" y="2387106"/>
            <a:ext cx="1219200" cy="113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NCI Costa Rican Vaccine Efficacy Trial:</a:t>
            </a:r>
            <a:br>
              <a:rPr lang="en-US" dirty="0"/>
            </a:br>
            <a:r>
              <a:rPr lang="en-US" dirty="0"/>
              <a:t>Immunity Studies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9888" y="4363477"/>
            <a:ext cx="7887848" cy="241011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Optimization and validation of </a:t>
            </a:r>
            <a:r>
              <a:rPr lang="en-US" dirty="0" smtClean="0"/>
              <a:t>assays (</a:t>
            </a:r>
            <a:r>
              <a:rPr lang="en-US" dirty="0"/>
              <a:t>serum </a:t>
            </a: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cervical secretions</a:t>
            </a:r>
            <a:r>
              <a:rPr lang="en-US" dirty="0"/>
              <a:t>)</a:t>
            </a:r>
          </a:p>
          <a:p>
            <a:pPr>
              <a:spcBef>
                <a:spcPts val="1200"/>
              </a:spcBef>
            </a:pPr>
            <a:r>
              <a:rPr lang="en-US" dirty="0"/>
              <a:t>Monitor antibody responses and duration of protection</a:t>
            </a:r>
          </a:p>
          <a:p>
            <a:pPr>
              <a:spcBef>
                <a:spcPts val="1200"/>
              </a:spcBef>
            </a:pPr>
            <a:r>
              <a:rPr lang="en-US" dirty="0"/>
              <a:t>Understand immune mechanisms of protection and failure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 Cross-protection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 Immunogenicity of </a:t>
            </a:r>
            <a:r>
              <a:rPr lang="en-US" dirty="0" smtClean="0"/>
              <a:t>less than three </a:t>
            </a:r>
            <a:r>
              <a:rPr lang="en-US" dirty="0"/>
              <a:t>doses</a:t>
            </a:r>
          </a:p>
        </p:txBody>
      </p:sp>
    </p:spTree>
    <p:extLst>
      <p:ext uri="{BB962C8B-B14F-4D97-AF65-F5344CB8AC3E}">
        <p14:creationId xmlns:p14="http://schemas.microsoft.com/office/powerpoint/2010/main" val="304600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0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Validated Assays for Measurement </a:t>
            </a:r>
            <a:br>
              <a:rPr lang="en-US" smtClean="0"/>
            </a:br>
            <a:r>
              <a:rPr lang="en-US" smtClean="0"/>
              <a:t>of Antibodies in Serum and Cervix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HPV Serology Assays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Quantity:</a:t>
            </a:r>
          </a:p>
          <a:p>
            <a:pPr lvl="1"/>
            <a:r>
              <a:rPr lang="en-US" dirty="0" smtClean="0"/>
              <a:t>HPV </a:t>
            </a:r>
            <a:r>
              <a:rPr lang="en-US" dirty="0" err="1" smtClean="0"/>
              <a:t>IgG</a:t>
            </a:r>
            <a:r>
              <a:rPr lang="en-US" dirty="0" smtClean="0"/>
              <a:t> ELISA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Quality/Function: </a:t>
            </a:r>
          </a:p>
          <a:p>
            <a:pPr lvl="1"/>
            <a:r>
              <a:rPr lang="en-US" dirty="0" err="1" smtClean="0"/>
              <a:t>Pseudovirion</a:t>
            </a:r>
            <a:r>
              <a:rPr lang="en-US" dirty="0" smtClean="0"/>
              <a:t> neutralization assay</a:t>
            </a:r>
          </a:p>
          <a:p>
            <a:pPr lvl="1"/>
            <a:r>
              <a:rPr lang="en-US" dirty="0" smtClean="0"/>
              <a:t>ELISA antibody avidity assay</a:t>
            </a:r>
          </a:p>
          <a:p>
            <a:pPr lvl="1"/>
            <a:r>
              <a:rPr lang="en-US" dirty="0" smtClean="0"/>
              <a:t>Memory B cell ELISPOT	</a:t>
            </a:r>
          </a:p>
          <a:p>
            <a:pPr lvl="1"/>
            <a:endParaRPr lang="en-US" dirty="0" smtClean="0"/>
          </a:p>
          <a:p>
            <a:pPr marL="231775" lvl="1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All assays </a:t>
            </a:r>
            <a:r>
              <a:rPr lang="en-US" i="1" dirty="0" smtClean="0">
                <a:solidFill>
                  <a:srgbClr val="0070C0"/>
                </a:solidFill>
              </a:rPr>
              <a:t>used </a:t>
            </a:r>
            <a:r>
              <a:rPr lang="en-US" i="1" dirty="0">
                <a:solidFill>
                  <a:srgbClr val="0070C0"/>
                </a:solidFill>
              </a:rPr>
              <a:t>in-house </a:t>
            </a:r>
            <a:r>
              <a:rPr lang="en-US" i="1" dirty="0" smtClean="0">
                <a:solidFill>
                  <a:srgbClr val="0070C0"/>
                </a:solidFill>
              </a:rPr>
              <a:t>produced</a:t>
            </a:r>
            <a:br>
              <a:rPr lang="en-US" i="1" dirty="0" smtClean="0">
                <a:solidFill>
                  <a:srgbClr val="0070C0"/>
                </a:solidFill>
              </a:rPr>
            </a:br>
            <a:r>
              <a:rPr lang="en-US" i="1" dirty="0" smtClean="0">
                <a:solidFill>
                  <a:srgbClr val="0070C0"/>
                </a:solidFill>
              </a:rPr>
              <a:t>HPV VLPs, </a:t>
            </a:r>
            <a:r>
              <a:rPr lang="en-US" i="1" dirty="0">
                <a:solidFill>
                  <a:srgbClr val="0070C0"/>
                </a:solidFill>
              </a:rPr>
              <a:t>standards, and </a:t>
            </a:r>
            <a:r>
              <a:rPr lang="en-US" i="1" dirty="0" smtClean="0">
                <a:solidFill>
                  <a:srgbClr val="0070C0"/>
                </a:solidFill>
              </a:rPr>
              <a:t>controls</a:t>
            </a:r>
            <a:endParaRPr lang="en-US" i="1" dirty="0">
              <a:solidFill>
                <a:srgbClr val="0070C0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5489247" y="1792742"/>
            <a:ext cx="2853542" cy="1796066"/>
            <a:chOff x="3178700" y="2046480"/>
            <a:chExt cx="1905000" cy="1143000"/>
          </a:xfrm>
        </p:grpSpPr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3331100" y="3189480"/>
              <a:ext cx="1752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 rot="16200000">
              <a:off x="3102500" y="296088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auto">
            <a:xfrm rot="16200000">
              <a:off x="4855100" y="296088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3407300" y="2656080"/>
              <a:ext cx="457200" cy="533400"/>
            </a:xfrm>
            <a:prstGeom prst="star24">
              <a:avLst>
                <a:gd name="adj" fmla="val 37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3940700" y="2656080"/>
              <a:ext cx="457200" cy="533400"/>
            </a:xfrm>
            <a:prstGeom prst="star24">
              <a:avLst>
                <a:gd name="adj" fmla="val 37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4474100" y="2656080"/>
              <a:ext cx="457200" cy="533400"/>
            </a:xfrm>
            <a:prstGeom prst="star24">
              <a:avLst>
                <a:gd name="adj" fmla="val 37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3407300" y="2427480"/>
              <a:ext cx="247650" cy="254000"/>
              <a:chOff x="1285" y="3264"/>
              <a:chExt cx="156" cy="160"/>
            </a:xfrm>
          </p:grpSpPr>
          <p:sp>
            <p:nvSpPr>
              <p:cNvPr id="11" name="Line 26"/>
              <p:cNvSpPr>
                <a:spLocks noChangeShapeType="1"/>
              </p:cNvSpPr>
              <p:nvPr/>
            </p:nvSpPr>
            <p:spPr bwMode="auto">
              <a:xfrm>
                <a:off x="1344" y="32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7"/>
              <p:cNvSpPr>
                <a:spLocks noChangeShapeType="1"/>
              </p:cNvSpPr>
              <p:nvPr/>
            </p:nvSpPr>
            <p:spPr bwMode="auto">
              <a:xfrm flipH="1">
                <a:off x="1304" y="3356"/>
                <a:ext cx="42" cy="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8"/>
              <p:cNvSpPr>
                <a:spLocks noChangeShapeType="1"/>
              </p:cNvSpPr>
              <p:nvPr/>
            </p:nvSpPr>
            <p:spPr bwMode="auto">
              <a:xfrm flipH="1">
                <a:off x="1285" y="3355"/>
                <a:ext cx="34" cy="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9"/>
              <p:cNvSpPr>
                <a:spLocks noChangeShapeType="1"/>
              </p:cNvSpPr>
              <p:nvPr/>
            </p:nvSpPr>
            <p:spPr bwMode="auto">
              <a:xfrm flipH="1">
                <a:off x="1378" y="326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>
                <a:off x="1378" y="3356"/>
                <a:ext cx="46" cy="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31"/>
              <p:cNvSpPr>
                <a:spLocks noChangeShapeType="1"/>
              </p:cNvSpPr>
              <p:nvPr/>
            </p:nvSpPr>
            <p:spPr bwMode="auto">
              <a:xfrm>
                <a:off x="1404" y="3357"/>
                <a:ext cx="37" cy="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32"/>
            <p:cNvGrpSpPr>
              <a:grpSpLocks/>
            </p:cNvGrpSpPr>
            <p:nvPr/>
          </p:nvGrpSpPr>
          <p:grpSpPr bwMode="auto">
            <a:xfrm>
              <a:off x="3712100" y="2427480"/>
              <a:ext cx="247650" cy="254000"/>
              <a:chOff x="1285" y="3264"/>
              <a:chExt cx="156" cy="160"/>
            </a:xfrm>
          </p:grpSpPr>
          <p:sp>
            <p:nvSpPr>
              <p:cNvPr id="18" name="Line 33"/>
              <p:cNvSpPr>
                <a:spLocks noChangeShapeType="1"/>
              </p:cNvSpPr>
              <p:nvPr/>
            </p:nvSpPr>
            <p:spPr bwMode="auto">
              <a:xfrm>
                <a:off x="1344" y="3264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DDDDD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34"/>
              <p:cNvSpPr>
                <a:spLocks noChangeShapeType="1"/>
              </p:cNvSpPr>
              <p:nvPr/>
            </p:nvSpPr>
            <p:spPr bwMode="auto">
              <a:xfrm flipH="1">
                <a:off x="1304" y="3356"/>
                <a:ext cx="42" cy="66"/>
              </a:xfrm>
              <a:prstGeom prst="line">
                <a:avLst/>
              </a:prstGeom>
              <a:noFill/>
              <a:ln w="28575">
                <a:solidFill>
                  <a:srgbClr val="DDDDD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35"/>
              <p:cNvSpPr>
                <a:spLocks noChangeShapeType="1"/>
              </p:cNvSpPr>
              <p:nvPr/>
            </p:nvSpPr>
            <p:spPr bwMode="auto">
              <a:xfrm flipH="1">
                <a:off x="1285" y="3355"/>
                <a:ext cx="34" cy="52"/>
              </a:xfrm>
              <a:prstGeom prst="line">
                <a:avLst/>
              </a:prstGeom>
              <a:noFill/>
              <a:ln w="28575">
                <a:solidFill>
                  <a:srgbClr val="DDDDD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36"/>
              <p:cNvSpPr>
                <a:spLocks noChangeShapeType="1"/>
              </p:cNvSpPr>
              <p:nvPr/>
            </p:nvSpPr>
            <p:spPr bwMode="auto">
              <a:xfrm flipH="1">
                <a:off x="1378" y="3266"/>
                <a:ext cx="0" cy="96"/>
              </a:xfrm>
              <a:prstGeom prst="line">
                <a:avLst/>
              </a:prstGeom>
              <a:noFill/>
              <a:ln w="28575">
                <a:solidFill>
                  <a:srgbClr val="DDDDD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7"/>
              <p:cNvSpPr>
                <a:spLocks noChangeShapeType="1"/>
              </p:cNvSpPr>
              <p:nvPr/>
            </p:nvSpPr>
            <p:spPr bwMode="auto">
              <a:xfrm>
                <a:off x="1378" y="3356"/>
                <a:ext cx="46" cy="68"/>
              </a:xfrm>
              <a:prstGeom prst="line">
                <a:avLst/>
              </a:prstGeom>
              <a:noFill/>
              <a:ln w="28575">
                <a:solidFill>
                  <a:srgbClr val="DDDDD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8"/>
              <p:cNvSpPr>
                <a:spLocks noChangeShapeType="1"/>
              </p:cNvSpPr>
              <p:nvPr/>
            </p:nvSpPr>
            <p:spPr bwMode="auto">
              <a:xfrm>
                <a:off x="1404" y="3357"/>
                <a:ext cx="37" cy="51"/>
              </a:xfrm>
              <a:prstGeom prst="line">
                <a:avLst/>
              </a:prstGeom>
              <a:noFill/>
              <a:ln w="28575">
                <a:solidFill>
                  <a:srgbClr val="DDDDD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39"/>
            <p:cNvGrpSpPr>
              <a:grpSpLocks/>
            </p:cNvGrpSpPr>
            <p:nvPr/>
          </p:nvGrpSpPr>
          <p:grpSpPr bwMode="auto">
            <a:xfrm>
              <a:off x="4626500" y="2427480"/>
              <a:ext cx="247650" cy="254000"/>
              <a:chOff x="1285" y="3264"/>
              <a:chExt cx="156" cy="160"/>
            </a:xfrm>
          </p:grpSpPr>
          <p:sp>
            <p:nvSpPr>
              <p:cNvPr id="25" name="Line 40"/>
              <p:cNvSpPr>
                <a:spLocks noChangeShapeType="1"/>
              </p:cNvSpPr>
              <p:nvPr/>
            </p:nvSpPr>
            <p:spPr bwMode="auto">
              <a:xfrm>
                <a:off x="1344" y="32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41"/>
              <p:cNvSpPr>
                <a:spLocks noChangeShapeType="1"/>
              </p:cNvSpPr>
              <p:nvPr/>
            </p:nvSpPr>
            <p:spPr bwMode="auto">
              <a:xfrm flipH="1">
                <a:off x="1304" y="3356"/>
                <a:ext cx="42" cy="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42"/>
              <p:cNvSpPr>
                <a:spLocks noChangeShapeType="1"/>
              </p:cNvSpPr>
              <p:nvPr/>
            </p:nvSpPr>
            <p:spPr bwMode="auto">
              <a:xfrm flipH="1">
                <a:off x="1285" y="3355"/>
                <a:ext cx="34" cy="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43"/>
              <p:cNvSpPr>
                <a:spLocks noChangeShapeType="1"/>
              </p:cNvSpPr>
              <p:nvPr/>
            </p:nvSpPr>
            <p:spPr bwMode="auto">
              <a:xfrm flipH="1">
                <a:off x="1378" y="326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44"/>
              <p:cNvSpPr>
                <a:spLocks noChangeShapeType="1"/>
              </p:cNvSpPr>
              <p:nvPr/>
            </p:nvSpPr>
            <p:spPr bwMode="auto">
              <a:xfrm>
                <a:off x="1378" y="3356"/>
                <a:ext cx="46" cy="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45"/>
              <p:cNvSpPr>
                <a:spLocks noChangeShapeType="1"/>
              </p:cNvSpPr>
              <p:nvPr/>
            </p:nvSpPr>
            <p:spPr bwMode="auto">
              <a:xfrm>
                <a:off x="1404" y="3357"/>
                <a:ext cx="37" cy="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46"/>
            <p:cNvGrpSpPr>
              <a:grpSpLocks/>
            </p:cNvGrpSpPr>
            <p:nvPr/>
          </p:nvGrpSpPr>
          <p:grpSpPr bwMode="auto">
            <a:xfrm>
              <a:off x="4150250" y="2427480"/>
              <a:ext cx="247650" cy="254000"/>
              <a:chOff x="1285" y="3264"/>
              <a:chExt cx="156" cy="160"/>
            </a:xfrm>
          </p:grpSpPr>
          <p:sp>
            <p:nvSpPr>
              <p:cNvPr id="32" name="Line 47"/>
              <p:cNvSpPr>
                <a:spLocks noChangeShapeType="1"/>
              </p:cNvSpPr>
              <p:nvPr/>
            </p:nvSpPr>
            <p:spPr bwMode="auto">
              <a:xfrm>
                <a:off x="1344" y="32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48"/>
              <p:cNvSpPr>
                <a:spLocks noChangeShapeType="1"/>
              </p:cNvSpPr>
              <p:nvPr/>
            </p:nvSpPr>
            <p:spPr bwMode="auto">
              <a:xfrm flipH="1">
                <a:off x="1304" y="3356"/>
                <a:ext cx="42" cy="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49"/>
              <p:cNvSpPr>
                <a:spLocks noChangeShapeType="1"/>
              </p:cNvSpPr>
              <p:nvPr/>
            </p:nvSpPr>
            <p:spPr bwMode="auto">
              <a:xfrm flipH="1">
                <a:off x="1285" y="3355"/>
                <a:ext cx="34" cy="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50"/>
              <p:cNvSpPr>
                <a:spLocks noChangeShapeType="1"/>
              </p:cNvSpPr>
              <p:nvPr/>
            </p:nvSpPr>
            <p:spPr bwMode="auto">
              <a:xfrm flipH="1">
                <a:off x="1378" y="326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51"/>
              <p:cNvSpPr>
                <a:spLocks noChangeShapeType="1"/>
              </p:cNvSpPr>
              <p:nvPr/>
            </p:nvSpPr>
            <p:spPr bwMode="auto">
              <a:xfrm>
                <a:off x="1378" y="3356"/>
                <a:ext cx="46" cy="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52"/>
              <p:cNvSpPr>
                <a:spLocks noChangeShapeType="1"/>
              </p:cNvSpPr>
              <p:nvPr/>
            </p:nvSpPr>
            <p:spPr bwMode="auto">
              <a:xfrm>
                <a:off x="1404" y="3357"/>
                <a:ext cx="37" cy="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53"/>
            <p:cNvGrpSpPr>
              <a:grpSpLocks/>
            </p:cNvGrpSpPr>
            <p:nvPr/>
          </p:nvGrpSpPr>
          <p:grpSpPr bwMode="auto">
            <a:xfrm>
              <a:off x="3254900" y="2198880"/>
              <a:ext cx="247650" cy="254000"/>
              <a:chOff x="1285" y="3264"/>
              <a:chExt cx="156" cy="160"/>
            </a:xfrm>
          </p:grpSpPr>
          <p:sp>
            <p:nvSpPr>
              <p:cNvPr id="39" name="Line 54"/>
              <p:cNvSpPr>
                <a:spLocks noChangeShapeType="1"/>
              </p:cNvSpPr>
              <p:nvPr/>
            </p:nvSpPr>
            <p:spPr bwMode="auto">
              <a:xfrm>
                <a:off x="1344" y="32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55"/>
              <p:cNvSpPr>
                <a:spLocks noChangeShapeType="1"/>
              </p:cNvSpPr>
              <p:nvPr/>
            </p:nvSpPr>
            <p:spPr bwMode="auto">
              <a:xfrm flipH="1">
                <a:off x="1304" y="3356"/>
                <a:ext cx="4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56"/>
              <p:cNvSpPr>
                <a:spLocks noChangeShapeType="1"/>
              </p:cNvSpPr>
              <p:nvPr/>
            </p:nvSpPr>
            <p:spPr bwMode="auto">
              <a:xfrm flipH="1">
                <a:off x="1285" y="3355"/>
                <a:ext cx="34" cy="5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57"/>
              <p:cNvSpPr>
                <a:spLocks noChangeShapeType="1"/>
              </p:cNvSpPr>
              <p:nvPr/>
            </p:nvSpPr>
            <p:spPr bwMode="auto">
              <a:xfrm flipH="1">
                <a:off x="1378" y="326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58"/>
              <p:cNvSpPr>
                <a:spLocks noChangeShapeType="1"/>
              </p:cNvSpPr>
              <p:nvPr/>
            </p:nvSpPr>
            <p:spPr bwMode="auto">
              <a:xfrm>
                <a:off x="1378" y="3356"/>
                <a:ext cx="46" cy="6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59"/>
              <p:cNvSpPr>
                <a:spLocks noChangeShapeType="1"/>
              </p:cNvSpPr>
              <p:nvPr/>
            </p:nvSpPr>
            <p:spPr bwMode="auto">
              <a:xfrm>
                <a:off x="1404" y="3357"/>
                <a:ext cx="37" cy="5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60"/>
            <p:cNvGrpSpPr>
              <a:grpSpLocks/>
            </p:cNvGrpSpPr>
            <p:nvPr/>
          </p:nvGrpSpPr>
          <p:grpSpPr bwMode="auto">
            <a:xfrm>
              <a:off x="3788300" y="2198880"/>
              <a:ext cx="247650" cy="254000"/>
              <a:chOff x="1285" y="3264"/>
              <a:chExt cx="156" cy="160"/>
            </a:xfrm>
          </p:grpSpPr>
          <p:sp>
            <p:nvSpPr>
              <p:cNvPr id="46" name="Line 61"/>
              <p:cNvSpPr>
                <a:spLocks noChangeShapeType="1"/>
              </p:cNvSpPr>
              <p:nvPr/>
            </p:nvSpPr>
            <p:spPr bwMode="auto">
              <a:xfrm>
                <a:off x="1344" y="32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62"/>
              <p:cNvSpPr>
                <a:spLocks noChangeShapeType="1"/>
              </p:cNvSpPr>
              <p:nvPr/>
            </p:nvSpPr>
            <p:spPr bwMode="auto">
              <a:xfrm flipH="1">
                <a:off x="1304" y="3356"/>
                <a:ext cx="4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63"/>
              <p:cNvSpPr>
                <a:spLocks noChangeShapeType="1"/>
              </p:cNvSpPr>
              <p:nvPr/>
            </p:nvSpPr>
            <p:spPr bwMode="auto">
              <a:xfrm flipH="1">
                <a:off x="1285" y="3355"/>
                <a:ext cx="34" cy="5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64"/>
              <p:cNvSpPr>
                <a:spLocks noChangeShapeType="1"/>
              </p:cNvSpPr>
              <p:nvPr/>
            </p:nvSpPr>
            <p:spPr bwMode="auto">
              <a:xfrm flipH="1">
                <a:off x="1378" y="326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/>
              <p:cNvSpPr>
                <a:spLocks noChangeShapeType="1"/>
              </p:cNvSpPr>
              <p:nvPr/>
            </p:nvSpPr>
            <p:spPr bwMode="auto">
              <a:xfrm>
                <a:off x="1378" y="3356"/>
                <a:ext cx="46" cy="6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/>
              <p:cNvSpPr>
                <a:spLocks noChangeShapeType="1"/>
              </p:cNvSpPr>
              <p:nvPr/>
            </p:nvSpPr>
            <p:spPr bwMode="auto">
              <a:xfrm>
                <a:off x="1404" y="3357"/>
                <a:ext cx="37" cy="5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67"/>
            <p:cNvGrpSpPr>
              <a:grpSpLocks/>
            </p:cNvGrpSpPr>
            <p:nvPr/>
          </p:nvGrpSpPr>
          <p:grpSpPr bwMode="auto">
            <a:xfrm>
              <a:off x="4702700" y="2198880"/>
              <a:ext cx="247650" cy="254000"/>
              <a:chOff x="1285" y="3264"/>
              <a:chExt cx="156" cy="160"/>
            </a:xfrm>
          </p:grpSpPr>
          <p:sp>
            <p:nvSpPr>
              <p:cNvPr id="53" name="Line 68"/>
              <p:cNvSpPr>
                <a:spLocks noChangeShapeType="1"/>
              </p:cNvSpPr>
              <p:nvPr/>
            </p:nvSpPr>
            <p:spPr bwMode="auto">
              <a:xfrm>
                <a:off x="1344" y="32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69"/>
              <p:cNvSpPr>
                <a:spLocks noChangeShapeType="1"/>
              </p:cNvSpPr>
              <p:nvPr/>
            </p:nvSpPr>
            <p:spPr bwMode="auto">
              <a:xfrm flipH="1">
                <a:off x="1304" y="3356"/>
                <a:ext cx="4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70"/>
              <p:cNvSpPr>
                <a:spLocks noChangeShapeType="1"/>
              </p:cNvSpPr>
              <p:nvPr/>
            </p:nvSpPr>
            <p:spPr bwMode="auto">
              <a:xfrm flipH="1">
                <a:off x="1285" y="3355"/>
                <a:ext cx="34" cy="5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71"/>
              <p:cNvSpPr>
                <a:spLocks noChangeShapeType="1"/>
              </p:cNvSpPr>
              <p:nvPr/>
            </p:nvSpPr>
            <p:spPr bwMode="auto">
              <a:xfrm flipH="1">
                <a:off x="1378" y="326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72"/>
              <p:cNvSpPr>
                <a:spLocks noChangeShapeType="1"/>
              </p:cNvSpPr>
              <p:nvPr/>
            </p:nvSpPr>
            <p:spPr bwMode="auto">
              <a:xfrm>
                <a:off x="1378" y="3356"/>
                <a:ext cx="46" cy="6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73"/>
              <p:cNvSpPr>
                <a:spLocks noChangeShapeType="1"/>
              </p:cNvSpPr>
              <p:nvPr/>
            </p:nvSpPr>
            <p:spPr bwMode="auto">
              <a:xfrm>
                <a:off x="1404" y="3357"/>
                <a:ext cx="37" cy="5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74"/>
            <p:cNvGrpSpPr>
              <a:grpSpLocks/>
            </p:cNvGrpSpPr>
            <p:nvPr/>
          </p:nvGrpSpPr>
          <p:grpSpPr bwMode="auto">
            <a:xfrm>
              <a:off x="4226450" y="2198880"/>
              <a:ext cx="247650" cy="254000"/>
              <a:chOff x="1285" y="3264"/>
              <a:chExt cx="156" cy="160"/>
            </a:xfrm>
          </p:grpSpPr>
          <p:sp>
            <p:nvSpPr>
              <p:cNvPr id="60" name="Line 75"/>
              <p:cNvSpPr>
                <a:spLocks noChangeShapeType="1"/>
              </p:cNvSpPr>
              <p:nvPr/>
            </p:nvSpPr>
            <p:spPr bwMode="auto">
              <a:xfrm>
                <a:off x="1344" y="32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76"/>
              <p:cNvSpPr>
                <a:spLocks noChangeShapeType="1"/>
              </p:cNvSpPr>
              <p:nvPr/>
            </p:nvSpPr>
            <p:spPr bwMode="auto">
              <a:xfrm flipH="1">
                <a:off x="1304" y="3356"/>
                <a:ext cx="42" cy="6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77"/>
              <p:cNvSpPr>
                <a:spLocks noChangeShapeType="1"/>
              </p:cNvSpPr>
              <p:nvPr/>
            </p:nvSpPr>
            <p:spPr bwMode="auto">
              <a:xfrm flipH="1">
                <a:off x="1285" y="3355"/>
                <a:ext cx="34" cy="5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78"/>
              <p:cNvSpPr>
                <a:spLocks noChangeShapeType="1"/>
              </p:cNvSpPr>
              <p:nvPr/>
            </p:nvSpPr>
            <p:spPr bwMode="auto">
              <a:xfrm flipH="1">
                <a:off x="1378" y="326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79"/>
              <p:cNvSpPr>
                <a:spLocks noChangeShapeType="1"/>
              </p:cNvSpPr>
              <p:nvPr/>
            </p:nvSpPr>
            <p:spPr bwMode="auto">
              <a:xfrm>
                <a:off x="1378" y="3356"/>
                <a:ext cx="46" cy="68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80"/>
              <p:cNvSpPr>
                <a:spLocks noChangeShapeType="1"/>
              </p:cNvSpPr>
              <p:nvPr/>
            </p:nvSpPr>
            <p:spPr bwMode="auto">
              <a:xfrm>
                <a:off x="1404" y="3357"/>
                <a:ext cx="37" cy="51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" name="Text Box 111"/>
            <p:cNvSpPr txBox="1">
              <a:spLocks noChangeArrowheads="1"/>
            </p:cNvSpPr>
            <p:nvPr/>
          </p:nvSpPr>
          <p:spPr bwMode="auto">
            <a:xfrm>
              <a:off x="3178700" y="2046480"/>
              <a:ext cx="39846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HRP</a:t>
              </a:r>
            </a:p>
          </p:txBody>
        </p:sp>
        <p:sp>
          <p:nvSpPr>
            <p:cNvPr id="67" name="Text Box 113"/>
            <p:cNvSpPr txBox="1">
              <a:spLocks noChangeArrowheads="1"/>
            </p:cNvSpPr>
            <p:nvPr/>
          </p:nvSpPr>
          <p:spPr bwMode="auto">
            <a:xfrm>
              <a:off x="3712100" y="2046480"/>
              <a:ext cx="398463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HRP</a:t>
              </a:r>
            </a:p>
          </p:txBody>
        </p:sp>
        <p:sp>
          <p:nvSpPr>
            <p:cNvPr id="68" name="Text Box 114"/>
            <p:cNvSpPr txBox="1">
              <a:spLocks noChangeArrowheads="1"/>
            </p:cNvSpPr>
            <p:nvPr/>
          </p:nvSpPr>
          <p:spPr bwMode="auto">
            <a:xfrm>
              <a:off x="4151838" y="2046480"/>
              <a:ext cx="398462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HRP</a:t>
              </a:r>
            </a:p>
          </p:txBody>
        </p:sp>
        <p:sp>
          <p:nvSpPr>
            <p:cNvPr id="69" name="Text Box 115"/>
            <p:cNvSpPr txBox="1">
              <a:spLocks noChangeArrowheads="1"/>
            </p:cNvSpPr>
            <p:nvPr/>
          </p:nvSpPr>
          <p:spPr bwMode="auto">
            <a:xfrm>
              <a:off x="4609038" y="2046480"/>
              <a:ext cx="398462" cy="214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"/>
                <a:t>HRP</a:t>
              </a:r>
            </a:p>
          </p:txBody>
        </p:sp>
        <p:sp>
          <p:nvSpPr>
            <p:cNvPr id="70" name="Text Box 128"/>
            <p:cNvSpPr txBox="1">
              <a:spLocks noChangeArrowheads="1"/>
            </p:cNvSpPr>
            <p:nvPr/>
          </p:nvSpPr>
          <p:spPr bwMode="auto">
            <a:xfrm>
              <a:off x="3434288" y="2808480"/>
              <a:ext cx="430212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/>
                <a:t>VLP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535740" y="3886553"/>
            <a:ext cx="2876550" cy="1689570"/>
            <a:chOff x="5791200" y="3200400"/>
            <a:chExt cx="2971800" cy="1387475"/>
          </a:xfrm>
        </p:grpSpPr>
        <p:sp>
          <p:nvSpPr>
            <p:cNvPr id="72" name="Oval 92"/>
            <p:cNvSpPr>
              <a:spLocks noChangeArrowheads="1"/>
            </p:cNvSpPr>
            <p:nvPr/>
          </p:nvSpPr>
          <p:spPr bwMode="auto">
            <a:xfrm>
              <a:off x="8305800" y="3733800"/>
              <a:ext cx="457200" cy="228600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6"/>
            <p:cNvSpPr>
              <a:spLocks noChangeShapeType="1"/>
            </p:cNvSpPr>
            <p:nvPr/>
          </p:nvSpPr>
          <p:spPr bwMode="auto">
            <a:xfrm>
              <a:off x="5791200" y="4572000"/>
              <a:ext cx="2971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7"/>
            <p:cNvSpPr>
              <a:spLocks noChangeShapeType="1"/>
            </p:cNvSpPr>
            <p:nvPr/>
          </p:nvSpPr>
          <p:spPr bwMode="auto">
            <a:xfrm rot="16200000">
              <a:off x="5562600" y="43434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AutoShape 18"/>
            <p:cNvSpPr>
              <a:spLocks noChangeArrowheads="1"/>
            </p:cNvSpPr>
            <p:nvPr/>
          </p:nvSpPr>
          <p:spPr bwMode="auto">
            <a:xfrm>
              <a:off x="6019800" y="3200400"/>
              <a:ext cx="457200" cy="533400"/>
            </a:xfrm>
            <a:prstGeom prst="star24">
              <a:avLst>
                <a:gd name="adj" fmla="val 375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19"/>
            <p:cNvSpPr>
              <a:spLocks noChangeShapeType="1"/>
            </p:cNvSpPr>
            <p:nvPr/>
          </p:nvSpPr>
          <p:spPr bwMode="auto">
            <a:xfrm rot="16200000">
              <a:off x="8534400" y="4343400"/>
              <a:ext cx="4572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auto">
            <a:xfrm>
              <a:off x="5791200" y="4191000"/>
              <a:ext cx="990600" cy="38100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21"/>
            <p:cNvSpPr>
              <a:spLocks noChangeArrowheads="1"/>
            </p:cNvSpPr>
            <p:nvPr/>
          </p:nvSpPr>
          <p:spPr bwMode="auto">
            <a:xfrm>
              <a:off x="7696200" y="4191000"/>
              <a:ext cx="990600" cy="38100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22"/>
            <p:cNvSpPr>
              <a:spLocks noChangeArrowheads="1"/>
            </p:cNvSpPr>
            <p:nvPr/>
          </p:nvSpPr>
          <p:spPr bwMode="auto">
            <a:xfrm>
              <a:off x="6781800" y="4191000"/>
              <a:ext cx="990600" cy="381000"/>
            </a:xfrm>
            <a:prstGeom prst="ellipse">
              <a:avLst/>
            </a:prstGeom>
            <a:solidFill>
              <a:srgbClr val="FFFFCC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AutoShape 23"/>
            <p:cNvSpPr>
              <a:spLocks noChangeArrowheads="1"/>
            </p:cNvSpPr>
            <p:nvPr/>
          </p:nvSpPr>
          <p:spPr bwMode="auto">
            <a:xfrm flipV="1">
              <a:off x="6100763" y="3743325"/>
              <a:ext cx="304800" cy="3048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24"/>
            <p:cNvSpPr>
              <a:spLocks noChangeArrowheads="1"/>
            </p:cNvSpPr>
            <p:nvPr/>
          </p:nvSpPr>
          <p:spPr bwMode="auto">
            <a:xfrm>
              <a:off x="6219825" y="4048125"/>
              <a:ext cx="76200" cy="1524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81"/>
            <p:cNvSpPr>
              <a:spLocks noChangeArrowheads="1"/>
            </p:cNvSpPr>
            <p:nvPr/>
          </p:nvSpPr>
          <p:spPr bwMode="auto">
            <a:xfrm flipV="1">
              <a:off x="7086600" y="3733800"/>
              <a:ext cx="304800" cy="3048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7205663" y="4038600"/>
              <a:ext cx="76200" cy="1524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AutoShape 83"/>
            <p:cNvSpPr>
              <a:spLocks noChangeArrowheads="1"/>
            </p:cNvSpPr>
            <p:nvPr/>
          </p:nvSpPr>
          <p:spPr bwMode="auto">
            <a:xfrm flipV="1">
              <a:off x="8001000" y="3733800"/>
              <a:ext cx="304800" cy="304800"/>
            </a:xfrm>
            <a:custGeom>
              <a:avLst/>
              <a:gdLst>
                <a:gd name="G0" fmla="+- 5400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400"/>
                <a:gd name="G18" fmla="*/ 5400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400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400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2700 w 21600"/>
                <a:gd name="T15" fmla="*/ 10800 h 21600"/>
                <a:gd name="T16" fmla="*/ 10800 w 21600"/>
                <a:gd name="T17" fmla="*/ 5400 h 21600"/>
                <a:gd name="T18" fmla="*/ 18900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8120063" y="4038600"/>
              <a:ext cx="76200" cy="152400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Text Box 85"/>
            <p:cNvSpPr txBox="1">
              <a:spLocks noChangeArrowheads="1"/>
            </p:cNvSpPr>
            <p:nvPr/>
          </p:nvSpPr>
          <p:spPr bwMode="auto">
            <a:xfrm>
              <a:off x="6019800" y="3365500"/>
              <a:ext cx="4889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/>
                <a:t>SEAP</a:t>
              </a:r>
            </a:p>
          </p:txBody>
        </p:sp>
        <p:sp>
          <p:nvSpPr>
            <p:cNvPr id="87" name="Text Box 86"/>
            <p:cNvSpPr txBox="1">
              <a:spLocks noChangeArrowheads="1"/>
            </p:cNvSpPr>
            <p:nvPr/>
          </p:nvSpPr>
          <p:spPr bwMode="auto">
            <a:xfrm>
              <a:off x="7010400" y="4267200"/>
              <a:ext cx="4889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/>
                <a:t>SEAP</a:t>
              </a:r>
            </a:p>
          </p:txBody>
        </p:sp>
        <p:sp>
          <p:nvSpPr>
            <p:cNvPr id="88" name="Line 87"/>
            <p:cNvSpPr>
              <a:spLocks noChangeShapeType="1"/>
            </p:cNvSpPr>
            <p:nvPr/>
          </p:nvSpPr>
          <p:spPr bwMode="auto">
            <a:xfrm>
              <a:off x="7086600" y="4267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88"/>
            <p:cNvSpPr>
              <a:spLocks noChangeShapeType="1"/>
            </p:cNvSpPr>
            <p:nvPr/>
          </p:nvSpPr>
          <p:spPr bwMode="auto">
            <a:xfrm>
              <a:off x="7086600" y="4267200"/>
              <a:ext cx="4763" cy="195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89"/>
            <p:cNvSpPr>
              <a:spLocks noChangeShapeType="1"/>
            </p:cNvSpPr>
            <p:nvPr/>
          </p:nvSpPr>
          <p:spPr bwMode="auto">
            <a:xfrm>
              <a:off x="6929438" y="4471988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0"/>
            <p:cNvSpPr>
              <a:spLocks noChangeShapeType="1"/>
            </p:cNvSpPr>
            <p:nvPr/>
          </p:nvSpPr>
          <p:spPr bwMode="auto">
            <a:xfrm flipV="1">
              <a:off x="8305800" y="3962400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Text Box 91"/>
            <p:cNvSpPr txBox="1">
              <a:spLocks noChangeArrowheads="1"/>
            </p:cNvSpPr>
            <p:nvPr/>
          </p:nvSpPr>
          <p:spPr bwMode="auto">
            <a:xfrm>
              <a:off x="8274050" y="3733800"/>
              <a:ext cx="4889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900"/>
                <a:t>SEAP</a:t>
              </a:r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>
              <a:off x="6257925" y="4084638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" name="Group 118"/>
            <p:cNvGrpSpPr>
              <a:grpSpLocks/>
            </p:cNvGrpSpPr>
            <p:nvPr/>
          </p:nvGrpSpPr>
          <p:grpSpPr bwMode="auto">
            <a:xfrm rot="7886832">
              <a:off x="6394450" y="3644900"/>
              <a:ext cx="247650" cy="254000"/>
              <a:chOff x="1285" y="3264"/>
              <a:chExt cx="156" cy="160"/>
            </a:xfrm>
          </p:grpSpPr>
          <p:sp>
            <p:nvSpPr>
              <p:cNvPr id="96" name="Line 119"/>
              <p:cNvSpPr>
                <a:spLocks noChangeShapeType="1"/>
              </p:cNvSpPr>
              <p:nvPr/>
            </p:nvSpPr>
            <p:spPr bwMode="auto">
              <a:xfrm>
                <a:off x="1344" y="3264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20"/>
              <p:cNvSpPr>
                <a:spLocks noChangeShapeType="1"/>
              </p:cNvSpPr>
              <p:nvPr/>
            </p:nvSpPr>
            <p:spPr bwMode="auto">
              <a:xfrm flipH="1">
                <a:off x="1304" y="3356"/>
                <a:ext cx="42" cy="6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21"/>
              <p:cNvSpPr>
                <a:spLocks noChangeShapeType="1"/>
              </p:cNvSpPr>
              <p:nvPr/>
            </p:nvSpPr>
            <p:spPr bwMode="auto">
              <a:xfrm flipH="1">
                <a:off x="1285" y="3355"/>
                <a:ext cx="34" cy="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22"/>
              <p:cNvSpPr>
                <a:spLocks noChangeShapeType="1"/>
              </p:cNvSpPr>
              <p:nvPr/>
            </p:nvSpPr>
            <p:spPr bwMode="auto">
              <a:xfrm flipH="1">
                <a:off x="1378" y="326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23"/>
              <p:cNvSpPr>
                <a:spLocks noChangeShapeType="1"/>
              </p:cNvSpPr>
              <p:nvPr/>
            </p:nvSpPr>
            <p:spPr bwMode="auto">
              <a:xfrm>
                <a:off x="1378" y="3356"/>
                <a:ext cx="46" cy="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24"/>
              <p:cNvSpPr>
                <a:spLocks noChangeShapeType="1"/>
              </p:cNvSpPr>
              <p:nvPr/>
            </p:nvSpPr>
            <p:spPr bwMode="auto">
              <a:xfrm>
                <a:off x="1404" y="3357"/>
                <a:ext cx="37" cy="5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5" name="Text Box 130"/>
            <p:cNvSpPr txBox="1">
              <a:spLocks noChangeArrowheads="1"/>
            </p:cNvSpPr>
            <p:nvPr/>
          </p:nvSpPr>
          <p:spPr bwMode="auto">
            <a:xfrm>
              <a:off x="6003925" y="4343400"/>
              <a:ext cx="5492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/>
                <a:t>293TT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37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70340" y="244476"/>
            <a:ext cx="7779658" cy="715962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HPV-16/18 L1 VLP Vaccine 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Immunogenicity Study: </a:t>
            </a:r>
            <a:r>
              <a:rPr lang="en-US" sz="2800" b="1" dirty="0" smtClean="0">
                <a:solidFill>
                  <a:schemeClr val="bg1"/>
                </a:solidFill>
                <a:latin typeface="Arial"/>
                <a:cs typeface="Arial" pitchFamily="34" charset="0"/>
              </a:rPr>
              <a:t>Costa </a:t>
            </a:r>
            <a:r>
              <a:rPr lang="en-US" sz="28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Rica Vaccine Trial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57621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37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6383" y="558152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37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/>
              </a:rPr>
              <a:t>*</a:t>
            </a: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506790"/>
              </p:ext>
            </p:extLst>
          </p:nvPr>
        </p:nvGraphicFramePr>
        <p:xfrm>
          <a:off x="387401" y="1335314"/>
          <a:ext cx="8596941" cy="5297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0" y="59145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37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8783" y="592261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37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Arial"/>
              </a:rPr>
              <a:t>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9020" y="6520933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Months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86000" y="6563137"/>
            <a:ext cx="0" cy="1846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958905" y="6560790"/>
            <a:ext cx="0" cy="1846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561471" y="6535001"/>
            <a:ext cx="0" cy="1846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2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Anti HPV-16 Antibody O</a:t>
            </a:r>
            <a:r>
              <a:rPr lang="en-US" sz="2800" dirty="0" smtClean="0"/>
              <a:t>ver </a:t>
            </a:r>
            <a:r>
              <a:rPr lang="en-US" sz="2800" dirty="0"/>
              <a:t>5 </a:t>
            </a:r>
            <a:r>
              <a:rPr lang="en-US" sz="2800" dirty="0" smtClean="0"/>
              <a:t>Years Follow-Up </a:t>
            </a:r>
            <a:r>
              <a:rPr lang="en-US" sz="2800" dirty="0"/>
              <a:t>(</a:t>
            </a:r>
            <a:r>
              <a:rPr lang="en-US" sz="2800" dirty="0" err="1"/>
              <a:t>Quadrivalent</a:t>
            </a:r>
            <a:r>
              <a:rPr lang="en-US" sz="2800" dirty="0"/>
              <a:t> vaccine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2531" name="AutoShape 3"/>
          <p:cNvSpPr>
            <a:spLocks noChangeAspect="1" noChangeArrowheads="1" noTextEdit="1"/>
          </p:cNvSpPr>
          <p:nvPr/>
        </p:nvSpPr>
        <p:spPr bwMode="auto">
          <a:xfrm>
            <a:off x="249767" y="1828800"/>
            <a:ext cx="8864600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931988" y="5156200"/>
            <a:ext cx="6129337" cy="1588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2024063" y="5156204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V="1">
            <a:off x="2224089" y="5156204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2324103" y="5156204"/>
            <a:ext cx="1588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2625725" y="5156204"/>
            <a:ext cx="1588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V="1">
            <a:off x="2724150" y="5156204"/>
            <a:ext cx="1588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V="1">
            <a:off x="3224213" y="5156204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 flipV="1">
            <a:off x="3824288" y="5156204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4422775" y="5156204"/>
            <a:ext cx="1588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V="1">
            <a:off x="5022850" y="5156204"/>
            <a:ext cx="1588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 flipV="1">
            <a:off x="5621338" y="5156204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7419975" y="5156204"/>
            <a:ext cx="1588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 flipV="1">
            <a:off x="8018464" y="5156204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1946277" y="5332420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>
                <a:latin typeface="+mn-lt"/>
                <a:cs typeface="Arial" charset="0"/>
              </a:rPr>
              <a:t>0</a:t>
            </a:r>
          </a:p>
        </p:txBody>
      </p:sp>
      <p:sp>
        <p:nvSpPr>
          <p:cNvPr id="22546" name="Rectangle 20"/>
          <p:cNvSpPr>
            <a:spLocks noChangeArrowheads="1"/>
          </p:cNvSpPr>
          <p:nvPr/>
        </p:nvSpPr>
        <p:spPr bwMode="auto">
          <a:xfrm>
            <a:off x="2646363" y="5332420"/>
            <a:ext cx="142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>
                <a:latin typeface="+mn-lt"/>
                <a:cs typeface="Arial" charset="0"/>
              </a:rPr>
              <a:t>7</a:t>
            </a:r>
          </a:p>
        </p:txBody>
      </p:sp>
      <p:sp>
        <p:nvSpPr>
          <p:cNvPr id="22547" name="Rectangle 21"/>
          <p:cNvSpPr>
            <a:spLocks noChangeArrowheads="1"/>
          </p:cNvSpPr>
          <p:nvPr/>
        </p:nvSpPr>
        <p:spPr bwMode="auto">
          <a:xfrm>
            <a:off x="3065464" y="5332420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>
                <a:latin typeface="+mn-lt"/>
                <a:cs typeface="Arial" charset="0"/>
              </a:rPr>
              <a:t>12</a:t>
            </a:r>
          </a:p>
        </p:txBody>
      </p:sp>
      <p:sp>
        <p:nvSpPr>
          <p:cNvPr id="22548" name="Rectangle 22"/>
          <p:cNvSpPr>
            <a:spLocks noChangeArrowheads="1"/>
          </p:cNvSpPr>
          <p:nvPr/>
        </p:nvSpPr>
        <p:spPr bwMode="auto">
          <a:xfrm>
            <a:off x="3665539" y="5332420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>
                <a:latin typeface="+mn-lt"/>
                <a:cs typeface="Arial" charset="0"/>
              </a:rPr>
              <a:t>18</a:t>
            </a:r>
          </a:p>
        </p:txBody>
      </p:sp>
      <p:sp>
        <p:nvSpPr>
          <p:cNvPr id="22549" name="Rectangle 23"/>
          <p:cNvSpPr>
            <a:spLocks noChangeArrowheads="1"/>
          </p:cNvSpPr>
          <p:nvPr/>
        </p:nvSpPr>
        <p:spPr bwMode="auto">
          <a:xfrm>
            <a:off x="4264030" y="5332420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>
                <a:latin typeface="+mn-lt"/>
                <a:cs typeface="Arial" charset="0"/>
              </a:rPr>
              <a:t>24</a:t>
            </a:r>
          </a:p>
        </p:txBody>
      </p:sp>
      <p:sp>
        <p:nvSpPr>
          <p:cNvPr id="22550" name="Rectangle 24"/>
          <p:cNvSpPr>
            <a:spLocks noChangeArrowheads="1"/>
          </p:cNvSpPr>
          <p:nvPr/>
        </p:nvSpPr>
        <p:spPr bwMode="auto">
          <a:xfrm>
            <a:off x="4864105" y="5332420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>
                <a:latin typeface="+mn-lt"/>
                <a:cs typeface="Arial" charset="0"/>
              </a:rPr>
              <a:t>30</a:t>
            </a:r>
          </a:p>
        </p:txBody>
      </p:sp>
      <p:sp>
        <p:nvSpPr>
          <p:cNvPr id="22551" name="Rectangle 25"/>
          <p:cNvSpPr>
            <a:spLocks noChangeArrowheads="1"/>
          </p:cNvSpPr>
          <p:nvPr/>
        </p:nvSpPr>
        <p:spPr bwMode="auto">
          <a:xfrm>
            <a:off x="5462589" y="5332420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>
                <a:latin typeface="+mn-lt"/>
                <a:cs typeface="Arial" charset="0"/>
              </a:rPr>
              <a:t>36</a:t>
            </a:r>
          </a:p>
        </p:txBody>
      </p:sp>
      <p:sp>
        <p:nvSpPr>
          <p:cNvPr id="22552" name="Rectangle 26"/>
          <p:cNvSpPr>
            <a:spLocks noChangeArrowheads="1"/>
          </p:cNvSpPr>
          <p:nvPr/>
        </p:nvSpPr>
        <p:spPr bwMode="auto">
          <a:xfrm>
            <a:off x="7262814" y="5332420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>
                <a:latin typeface="+mn-lt"/>
                <a:cs typeface="Arial" charset="0"/>
              </a:rPr>
              <a:t>54</a:t>
            </a:r>
          </a:p>
        </p:txBody>
      </p:sp>
      <p:sp>
        <p:nvSpPr>
          <p:cNvPr id="22553" name="Rectangle 27"/>
          <p:cNvSpPr>
            <a:spLocks noChangeArrowheads="1"/>
          </p:cNvSpPr>
          <p:nvPr/>
        </p:nvSpPr>
        <p:spPr bwMode="auto">
          <a:xfrm>
            <a:off x="7861301" y="5332420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 dirty="0">
                <a:latin typeface="+mn-lt"/>
                <a:cs typeface="Arial" charset="0"/>
              </a:rPr>
              <a:t>60</a:t>
            </a:r>
          </a:p>
        </p:txBody>
      </p:sp>
      <p:sp>
        <p:nvSpPr>
          <p:cNvPr id="22554" name="Rectangle 28"/>
          <p:cNvSpPr>
            <a:spLocks noChangeArrowheads="1"/>
          </p:cNvSpPr>
          <p:nvPr/>
        </p:nvSpPr>
        <p:spPr bwMode="auto">
          <a:xfrm>
            <a:off x="1919295" y="1847850"/>
            <a:ext cx="9525" cy="330835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55" name="Line 29"/>
          <p:cNvSpPr>
            <a:spLocks noChangeShapeType="1"/>
          </p:cNvSpPr>
          <p:nvPr/>
        </p:nvSpPr>
        <p:spPr bwMode="auto">
          <a:xfrm>
            <a:off x="1828800" y="4530725"/>
            <a:ext cx="9683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56" name="Line 30"/>
          <p:cNvSpPr>
            <a:spLocks noChangeShapeType="1"/>
          </p:cNvSpPr>
          <p:nvPr/>
        </p:nvSpPr>
        <p:spPr bwMode="auto">
          <a:xfrm>
            <a:off x="1828800" y="3636970"/>
            <a:ext cx="968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57" name="Line 31"/>
          <p:cNvSpPr>
            <a:spLocks noChangeShapeType="1"/>
          </p:cNvSpPr>
          <p:nvPr/>
        </p:nvSpPr>
        <p:spPr bwMode="auto">
          <a:xfrm>
            <a:off x="1828800" y="2743200"/>
            <a:ext cx="9683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58" name="Line 32"/>
          <p:cNvSpPr>
            <a:spLocks noChangeShapeType="1"/>
          </p:cNvSpPr>
          <p:nvPr/>
        </p:nvSpPr>
        <p:spPr bwMode="auto">
          <a:xfrm>
            <a:off x="1828800" y="1847850"/>
            <a:ext cx="96838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59" name="Rectangle 33"/>
          <p:cNvSpPr>
            <a:spLocks noChangeArrowheads="1"/>
          </p:cNvSpPr>
          <p:nvPr/>
        </p:nvSpPr>
        <p:spPr bwMode="auto">
          <a:xfrm>
            <a:off x="1420816" y="4430720"/>
            <a:ext cx="2853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>
                <a:latin typeface="+mn-lt"/>
                <a:cs typeface="Arial" charset="0"/>
              </a:rPr>
              <a:t>10</a:t>
            </a:r>
          </a:p>
        </p:txBody>
      </p:sp>
      <p:sp>
        <p:nvSpPr>
          <p:cNvPr id="22560" name="Rectangle 34"/>
          <p:cNvSpPr>
            <a:spLocks noChangeArrowheads="1"/>
          </p:cNvSpPr>
          <p:nvPr/>
        </p:nvSpPr>
        <p:spPr bwMode="auto">
          <a:xfrm>
            <a:off x="1262070" y="3536957"/>
            <a:ext cx="4280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>
                <a:latin typeface="+mn-lt"/>
                <a:cs typeface="Arial" charset="0"/>
              </a:rPr>
              <a:t>100</a:t>
            </a:r>
          </a:p>
        </p:txBody>
      </p:sp>
      <p:sp>
        <p:nvSpPr>
          <p:cNvPr id="22561" name="Rectangle 35"/>
          <p:cNvSpPr>
            <a:spLocks noChangeArrowheads="1"/>
          </p:cNvSpPr>
          <p:nvPr/>
        </p:nvSpPr>
        <p:spPr bwMode="auto">
          <a:xfrm>
            <a:off x="1104907" y="2643194"/>
            <a:ext cx="5706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>
                <a:latin typeface="+mn-lt"/>
                <a:cs typeface="Arial" charset="0"/>
              </a:rPr>
              <a:t>1000</a:t>
            </a:r>
          </a:p>
        </p:txBody>
      </p:sp>
      <p:sp>
        <p:nvSpPr>
          <p:cNvPr id="22562" name="Rectangle 36"/>
          <p:cNvSpPr>
            <a:spLocks noChangeArrowheads="1"/>
          </p:cNvSpPr>
          <p:nvPr/>
        </p:nvSpPr>
        <p:spPr bwMode="auto">
          <a:xfrm>
            <a:off x="946156" y="1747845"/>
            <a:ext cx="7133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 dirty="0">
                <a:latin typeface="+mn-lt"/>
                <a:cs typeface="Arial" charset="0"/>
              </a:rPr>
              <a:t>10000</a:t>
            </a:r>
          </a:p>
        </p:txBody>
      </p:sp>
      <p:sp>
        <p:nvSpPr>
          <p:cNvPr id="22563" name="Rectangle 37"/>
          <p:cNvSpPr>
            <a:spLocks noChangeArrowheads="1"/>
          </p:cNvSpPr>
          <p:nvPr/>
        </p:nvSpPr>
        <p:spPr bwMode="auto">
          <a:xfrm rot="-5400000">
            <a:off x="-1408555" y="3362424"/>
            <a:ext cx="39982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 dirty="0">
                <a:latin typeface="+mn-lt"/>
                <a:cs typeface="Arial" charset="0"/>
              </a:rPr>
              <a:t> Geometric Mean  Antibody Titer </a:t>
            </a:r>
          </a:p>
        </p:txBody>
      </p:sp>
      <p:sp>
        <p:nvSpPr>
          <p:cNvPr id="22564" name="Rectangle 39"/>
          <p:cNvSpPr>
            <a:spLocks noChangeArrowheads="1"/>
          </p:cNvSpPr>
          <p:nvPr/>
        </p:nvSpPr>
        <p:spPr bwMode="auto">
          <a:xfrm rot="-5400000">
            <a:off x="-147856" y="4010125"/>
            <a:ext cx="20165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 dirty="0">
                <a:latin typeface="+mn-lt"/>
                <a:cs typeface="Arial" charset="0"/>
              </a:rPr>
              <a:t>         (Log Scale)</a:t>
            </a:r>
          </a:p>
        </p:txBody>
      </p:sp>
      <p:sp>
        <p:nvSpPr>
          <p:cNvPr id="22565" name="Rectangle 40"/>
          <p:cNvSpPr>
            <a:spLocks noChangeArrowheads="1"/>
          </p:cNvSpPr>
          <p:nvPr/>
        </p:nvSpPr>
        <p:spPr bwMode="auto">
          <a:xfrm>
            <a:off x="2897188" y="5724532"/>
            <a:ext cx="420993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 dirty="0">
                <a:latin typeface="+mn-lt"/>
                <a:cs typeface="Arial" charset="0"/>
              </a:rPr>
              <a:t>Time Since Vaccination 1 (Months)</a:t>
            </a:r>
          </a:p>
        </p:txBody>
      </p:sp>
      <p:sp>
        <p:nvSpPr>
          <p:cNvPr id="22566" name="Freeform 42"/>
          <p:cNvSpPr>
            <a:spLocks/>
          </p:cNvSpPr>
          <p:nvPr/>
        </p:nvSpPr>
        <p:spPr bwMode="auto">
          <a:xfrm>
            <a:off x="2003425" y="2214563"/>
            <a:ext cx="5975350" cy="2316162"/>
          </a:xfrm>
          <a:custGeom>
            <a:avLst/>
            <a:gdLst>
              <a:gd name="T0" fmla="*/ 0 w 3764"/>
              <a:gd name="T1" fmla="*/ 2147483647 h 1459"/>
              <a:gd name="T2" fmla="*/ 2147483647 w 3764"/>
              <a:gd name="T3" fmla="*/ 2147483647 h 1459"/>
              <a:gd name="T4" fmla="*/ 2147483647 w 3764"/>
              <a:gd name="T5" fmla="*/ 2147483647 h 1459"/>
              <a:gd name="T6" fmla="*/ 2147483647 w 3764"/>
              <a:gd name="T7" fmla="*/ 2147483647 h 1459"/>
              <a:gd name="T8" fmla="*/ 2147483647 w 3764"/>
              <a:gd name="T9" fmla="*/ 0 h 1459"/>
              <a:gd name="T10" fmla="*/ 2147483647 w 3764"/>
              <a:gd name="T11" fmla="*/ 2147483647 h 1459"/>
              <a:gd name="T12" fmla="*/ 2147483647 w 3764"/>
              <a:gd name="T13" fmla="*/ 2147483647 h 1459"/>
              <a:gd name="T14" fmla="*/ 2147483647 w 3764"/>
              <a:gd name="T15" fmla="*/ 2147483647 h 1459"/>
              <a:gd name="T16" fmla="*/ 2147483647 w 3764"/>
              <a:gd name="T17" fmla="*/ 2147483647 h 1459"/>
              <a:gd name="T18" fmla="*/ 2147483647 w 3764"/>
              <a:gd name="T19" fmla="*/ 2147483647 h 1459"/>
              <a:gd name="T20" fmla="*/ 2147483647 w 3764"/>
              <a:gd name="T21" fmla="*/ 2147483647 h 1459"/>
              <a:gd name="T22" fmla="*/ 2147483647 w 3764"/>
              <a:gd name="T23" fmla="*/ 2147483647 h 1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64"/>
              <a:gd name="T37" fmla="*/ 0 h 1459"/>
              <a:gd name="T38" fmla="*/ 3764 w 3764"/>
              <a:gd name="T39" fmla="*/ 1459 h 1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64" h="1459">
                <a:moveTo>
                  <a:pt x="0" y="1459"/>
                </a:moveTo>
                <a:lnTo>
                  <a:pt x="127" y="789"/>
                </a:lnTo>
                <a:lnTo>
                  <a:pt x="190" y="70"/>
                </a:lnTo>
                <a:lnTo>
                  <a:pt x="379" y="312"/>
                </a:lnTo>
                <a:lnTo>
                  <a:pt x="441" y="0"/>
                </a:lnTo>
                <a:lnTo>
                  <a:pt x="744" y="295"/>
                </a:lnTo>
                <a:lnTo>
                  <a:pt x="1121" y="478"/>
                </a:lnTo>
                <a:lnTo>
                  <a:pt x="1499" y="616"/>
                </a:lnTo>
                <a:lnTo>
                  <a:pt x="1877" y="503"/>
                </a:lnTo>
                <a:lnTo>
                  <a:pt x="2254" y="531"/>
                </a:lnTo>
                <a:lnTo>
                  <a:pt x="3387" y="550"/>
                </a:lnTo>
                <a:lnTo>
                  <a:pt x="3764" y="559"/>
                </a:lnTo>
              </a:path>
            </a:pathLst>
          </a:custGeom>
          <a:noFill/>
          <a:ln w="26988">
            <a:solidFill>
              <a:srgbClr val="FF0000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67" name="Rectangle 43"/>
          <p:cNvSpPr>
            <a:spLocks noChangeArrowheads="1"/>
          </p:cNvSpPr>
          <p:nvPr/>
        </p:nvSpPr>
        <p:spPr bwMode="auto">
          <a:xfrm>
            <a:off x="2198688" y="3343275"/>
            <a:ext cx="11112" cy="249238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68" name="Rectangle 44"/>
          <p:cNvSpPr>
            <a:spLocks noChangeArrowheads="1"/>
          </p:cNvSpPr>
          <p:nvPr/>
        </p:nvSpPr>
        <p:spPr bwMode="auto">
          <a:xfrm>
            <a:off x="2157415" y="3587750"/>
            <a:ext cx="95250" cy="11113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69" name="Rectangle 45"/>
          <p:cNvSpPr>
            <a:spLocks noChangeArrowheads="1"/>
          </p:cNvSpPr>
          <p:nvPr/>
        </p:nvSpPr>
        <p:spPr bwMode="auto">
          <a:xfrm>
            <a:off x="2157415" y="3338513"/>
            <a:ext cx="95250" cy="1111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70" name="Rectangle 46"/>
          <p:cNvSpPr>
            <a:spLocks noChangeArrowheads="1"/>
          </p:cNvSpPr>
          <p:nvPr/>
        </p:nvSpPr>
        <p:spPr bwMode="auto">
          <a:xfrm>
            <a:off x="2298707" y="2232025"/>
            <a:ext cx="11113" cy="188913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71" name="Rectangle 47"/>
          <p:cNvSpPr>
            <a:spLocks noChangeArrowheads="1"/>
          </p:cNvSpPr>
          <p:nvPr/>
        </p:nvSpPr>
        <p:spPr bwMode="auto">
          <a:xfrm>
            <a:off x="2257425" y="2416178"/>
            <a:ext cx="95250" cy="11113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72" name="Rectangle 48"/>
          <p:cNvSpPr>
            <a:spLocks noChangeArrowheads="1"/>
          </p:cNvSpPr>
          <p:nvPr/>
        </p:nvSpPr>
        <p:spPr bwMode="auto">
          <a:xfrm>
            <a:off x="2257425" y="2227266"/>
            <a:ext cx="95250" cy="1111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73" name="Rectangle 49"/>
          <p:cNvSpPr>
            <a:spLocks noChangeArrowheads="1"/>
          </p:cNvSpPr>
          <p:nvPr/>
        </p:nvSpPr>
        <p:spPr bwMode="auto">
          <a:xfrm>
            <a:off x="2598745" y="2622550"/>
            <a:ext cx="9525" cy="17145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74" name="Rectangle 50"/>
          <p:cNvSpPr>
            <a:spLocks noChangeArrowheads="1"/>
          </p:cNvSpPr>
          <p:nvPr/>
        </p:nvSpPr>
        <p:spPr bwMode="auto">
          <a:xfrm>
            <a:off x="2555877" y="2790828"/>
            <a:ext cx="96838" cy="952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75" name="Rectangle 51"/>
          <p:cNvSpPr>
            <a:spLocks noChangeArrowheads="1"/>
          </p:cNvSpPr>
          <p:nvPr/>
        </p:nvSpPr>
        <p:spPr bwMode="auto">
          <a:xfrm>
            <a:off x="2555877" y="2617788"/>
            <a:ext cx="96838" cy="1111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76" name="Rectangle 52"/>
          <p:cNvSpPr>
            <a:spLocks noChangeArrowheads="1"/>
          </p:cNvSpPr>
          <p:nvPr/>
        </p:nvSpPr>
        <p:spPr bwMode="auto">
          <a:xfrm>
            <a:off x="2697163" y="2133600"/>
            <a:ext cx="11112" cy="16192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77" name="Rectangle 53"/>
          <p:cNvSpPr>
            <a:spLocks noChangeArrowheads="1"/>
          </p:cNvSpPr>
          <p:nvPr/>
        </p:nvSpPr>
        <p:spPr bwMode="auto">
          <a:xfrm>
            <a:off x="2655890" y="2292350"/>
            <a:ext cx="95250" cy="952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78" name="Rectangle 54"/>
          <p:cNvSpPr>
            <a:spLocks noChangeArrowheads="1"/>
          </p:cNvSpPr>
          <p:nvPr/>
        </p:nvSpPr>
        <p:spPr bwMode="auto">
          <a:xfrm>
            <a:off x="2655890" y="2130425"/>
            <a:ext cx="95250" cy="952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79" name="Rectangle 55"/>
          <p:cNvSpPr>
            <a:spLocks noChangeArrowheads="1"/>
          </p:cNvSpPr>
          <p:nvPr/>
        </p:nvSpPr>
        <p:spPr bwMode="auto">
          <a:xfrm>
            <a:off x="3178182" y="2598738"/>
            <a:ext cx="9525" cy="166687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80" name="Rectangle 56"/>
          <p:cNvSpPr>
            <a:spLocks noChangeArrowheads="1"/>
          </p:cNvSpPr>
          <p:nvPr/>
        </p:nvSpPr>
        <p:spPr bwMode="auto">
          <a:xfrm>
            <a:off x="3136900" y="2760663"/>
            <a:ext cx="95250" cy="1111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81" name="Rectangle 57"/>
          <p:cNvSpPr>
            <a:spLocks noChangeArrowheads="1"/>
          </p:cNvSpPr>
          <p:nvPr/>
        </p:nvSpPr>
        <p:spPr bwMode="auto">
          <a:xfrm>
            <a:off x="3136900" y="2595567"/>
            <a:ext cx="95250" cy="952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82" name="Rectangle 58"/>
          <p:cNvSpPr>
            <a:spLocks noChangeArrowheads="1"/>
          </p:cNvSpPr>
          <p:nvPr/>
        </p:nvSpPr>
        <p:spPr bwMode="auto">
          <a:xfrm>
            <a:off x="3776670" y="2887664"/>
            <a:ext cx="9525" cy="1682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83" name="Rectangle 59"/>
          <p:cNvSpPr>
            <a:spLocks noChangeArrowheads="1"/>
          </p:cNvSpPr>
          <p:nvPr/>
        </p:nvSpPr>
        <p:spPr bwMode="auto">
          <a:xfrm>
            <a:off x="3733800" y="3052764"/>
            <a:ext cx="96838" cy="9525"/>
          </a:xfrm>
          <a:prstGeom prst="rect">
            <a:avLst/>
          </a:prstGeom>
          <a:solidFill>
            <a:srgbClr val="FF00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84" name="Rectangle 60"/>
          <p:cNvSpPr>
            <a:spLocks noChangeArrowheads="1"/>
          </p:cNvSpPr>
          <p:nvPr/>
        </p:nvSpPr>
        <p:spPr bwMode="auto">
          <a:xfrm>
            <a:off x="3733800" y="2884489"/>
            <a:ext cx="96838" cy="952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85" name="Rectangle 61"/>
          <p:cNvSpPr>
            <a:spLocks noChangeArrowheads="1"/>
          </p:cNvSpPr>
          <p:nvPr/>
        </p:nvSpPr>
        <p:spPr bwMode="auto">
          <a:xfrm>
            <a:off x="4376745" y="3114682"/>
            <a:ext cx="9525" cy="157163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86" name="Rectangle 62"/>
          <p:cNvSpPr>
            <a:spLocks noChangeArrowheads="1"/>
          </p:cNvSpPr>
          <p:nvPr/>
        </p:nvSpPr>
        <p:spPr bwMode="auto">
          <a:xfrm>
            <a:off x="4335467" y="3268666"/>
            <a:ext cx="95250" cy="952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87" name="Rectangle 63"/>
          <p:cNvSpPr>
            <a:spLocks noChangeArrowheads="1"/>
          </p:cNvSpPr>
          <p:nvPr/>
        </p:nvSpPr>
        <p:spPr bwMode="auto">
          <a:xfrm>
            <a:off x="4335467" y="3109914"/>
            <a:ext cx="95250" cy="1111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88" name="Rectangle 64"/>
          <p:cNvSpPr>
            <a:spLocks noChangeArrowheads="1"/>
          </p:cNvSpPr>
          <p:nvPr/>
        </p:nvSpPr>
        <p:spPr bwMode="auto">
          <a:xfrm>
            <a:off x="4976813" y="2932113"/>
            <a:ext cx="11112" cy="16351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89" name="Rectangle 65"/>
          <p:cNvSpPr>
            <a:spLocks noChangeArrowheads="1"/>
          </p:cNvSpPr>
          <p:nvPr/>
        </p:nvSpPr>
        <p:spPr bwMode="auto">
          <a:xfrm>
            <a:off x="4935541" y="3090865"/>
            <a:ext cx="95250" cy="1111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90" name="Rectangle 66"/>
          <p:cNvSpPr>
            <a:spLocks noChangeArrowheads="1"/>
          </p:cNvSpPr>
          <p:nvPr/>
        </p:nvSpPr>
        <p:spPr bwMode="auto">
          <a:xfrm>
            <a:off x="4935541" y="2927355"/>
            <a:ext cx="95250" cy="11113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91" name="Rectangle 67"/>
          <p:cNvSpPr>
            <a:spLocks noChangeArrowheads="1"/>
          </p:cNvSpPr>
          <p:nvPr/>
        </p:nvSpPr>
        <p:spPr bwMode="auto">
          <a:xfrm>
            <a:off x="5575307" y="2968625"/>
            <a:ext cx="11113" cy="179388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92" name="Rectangle 68"/>
          <p:cNvSpPr>
            <a:spLocks noChangeArrowheads="1"/>
          </p:cNvSpPr>
          <p:nvPr/>
        </p:nvSpPr>
        <p:spPr bwMode="auto">
          <a:xfrm>
            <a:off x="5534025" y="3143250"/>
            <a:ext cx="95250" cy="11113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93" name="Rectangle 69"/>
          <p:cNvSpPr>
            <a:spLocks noChangeArrowheads="1"/>
          </p:cNvSpPr>
          <p:nvPr/>
        </p:nvSpPr>
        <p:spPr bwMode="auto">
          <a:xfrm>
            <a:off x="5534025" y="2965455"/>
            <a:ext cx="95250" cy="952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94" name="Rectangle 70"/>
          <p:cNvSpPr>
            <a:spLocks noChangeArrowheads="1"/>
          </p:cNvSpPr>
          <p:nvPr/>
        </p:nvSpPr>
        <p:spPr bwMode="auto">
          <a:xfrm>
            <a:off x="7373938" y="3001963"/>
            <a:ext cx="11112" cy="16986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95" name="Rectangle 71"/>
          <p:cNvSpPr>
            <a:spLocks noChangeArrowheads="1"/>
          </p:cNvSpPr>
          <p:nvPr/>
        </p:nvSpPr>
        <p:spPr bwMode="auto">
          <a:xfrm>
            <a:off x="7332668" y="3168652"/>
            <a:ext cx="95250" cy="9525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96" name="Rectangle 72"/>
          <p:cNvSpPr>
            <a:spLocks noChangeArrowheads="1"/>
          </p:cNvSpPr>
          <p:nvPr/>
        </p:nvSpPr>
        <p:spPr bwMode="auto">
          <a:xfrm>
            <a:off x="7332668" y="2997200"/>
            <a:ext cx="95250" cy="11113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97" name="Rectangle 73"/>
          <p:cNvSpPr>
            <a:spLocks noChangeArrowheads="1"/>
          </p:cNvSpPr>
          <p:nvPr/>
        </p:nvSpPr>
        <p:spPr bwMode="auto">
          <a:xfrm>
            <a:off x="7972432" y="3000375"/>
            <a:ext cx="11113" cy="2032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98" name="Rectangle 74"/>
          <p:cNvSpPr>
            <a:spLocks noChangeArrowheads="1"/>
          </p:cNvSpPr>
          <p:nvPr/>
        </p:nvSpPr>
        <p:spPr bwMode="auto">
          <a:xfrm>
            <a:off x="7931151" y="3198816"/>
            <a:ext cx="95250" cy="1111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599" name="Rectangle 75"/>
          <p:cNvSpPr>
            <a:spLocks noChangeArrowheads="1"/>
          </p:cNvSpPr>
          <p:nvPr/>
        </p:nvSpPr>
        <p:spPr bwMode="auto">
          <a:xfrm>
            <a:off x="7931151" y="2995613"/>
            <a:ext cx="95250" cy="1111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00" name="Oval 76"/>
          <p:cNvSpPr>
            <a:spLocks noChangeArrowheads="1"/>
          </p:cNvSpPr>
          <p:nvPr/>
        </p:nvSpPr>
        <p:spPr bwMode="auto">
          <a:xfrm>
            <a:off x="1933575" y="4459295"/>
            <a:ext cx="141288" cy="1412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01" name="Oval 77"/>
          <p:cNvSpPr>
            <a:spLocks noChangeArrowheads="1"/>
          </p:cNvSpPr>
          <p:nvPr/>
        </p:nvSpPr>
        <p:spPr bwMode="auto">
          <a:xfrm>
            <a:off x="2135195" y="3397250"/>
            <a:ext cx="141287" cy="1412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02" name="Oval 78"/>
          <p:cNvSpPr>
            <a:spLocks noChangeArrowheads="1"/>
          </p:cNvSpPr>
          <p:nvPr/>
        </p:nvSpPr>
        <p:spPr bwMode="auto">
          <a:xfrm>
            <a:off x="2235200" y="2254250"/>
            <a:ext cx="141288" cy="1412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n>
                <a:solidFill>
                  <a:srgbClr val="FF0000"/>
                </a:solidFill>
              </a:ln>
              <a:latin typeface="Times New Roman" pitchFamily="18" charset="0"/>
              <a:cs typeface="Arial" charset="0"/>
            </a:endParaRPr>
          </a:p>
        </p:txBody>
      </p:sp>
      <p:sp>
        <p:nvSpPr>
          <p:cNvPr id="22603" name="Oval 79"/>
          <p:cNvSpPr>
            <a:spLocks noChangeArrowheads="1"/>
          </p:cNvSpPr>
          <p:nvPr/>
        </p:nvSpPr>
        <p:spPr bwMode="auto">
          <a:xfrm>
            <a:off x="2533650" y="2638425"/>
            <a:ext cx="141288" cy="1412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n>
                <a:solidFill>
                  <a:srgbClr val="FF0000"/>
                </a:solidFill>
              </a:ln>
              <a:latin typeface="Times New Roman" pitchFamily="18" charset="0"/>
              <a:cs typeface="Arial" charset="0"/>
            </a:endParaRPr>
          </a:p>
        </p:txBody>
      </p:sp>
      <p:sp>
        <p:nvSpPr>
          <p:cNvPr id="22604" name="Oval 80"/>
          <p:cNvSpPr>
            <a:spLocks noChangeArrowheads="1"/>
          </p:cNvSpPr>
          <p:nvPr/>
        </p:nvSpPr>
        <p:spPr bwMode="auto">
          <a:xfrm>
            <a:off x="2633670" y="2144720"/>
            <a:ext cx="141287" cy="1412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n>
                <a:solidFill>
                  <a:srgbClr val="FF0000"/>
                </a:solidFill>
              </a:ln>
              <a:latin typeface="Times New Roman" pitchFamily="18" charset="0"/>
              <a:cs typeface="Arial" charset="0"/>
            </a:endParaRPr>
          </a:p>
        </p:txBody>
      </p:sp>
      <p:sp>
        <p:nvSpPr>
          <p:cNvPr id="22605" name="Oval 81"/>
          <p:cNvSpPr>
            <a:spLocks noChangeArrowheads="1"/>
          </p:cNvSpPr>
          <p:nvPr/>
        </p:nvSpPr>
        <p:spPr bwMode="auto">
          <a:xfrm>
            <a:off x="3113095" y="2611445"/>
            <a:ext cx="141287" cy="1412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n>
                <a:solidFill>
                  <a:srgbClr val="FF0000"/>
                </a:solidFill>
              </a:ln>
              <a:latin typeface="Times New Roman" pitchFamily="18" charset="0"/>
              <a:cs typeface="Arial" charset="0"/>
            </a:endParaRPr>
          </a:p>
        </p:txBody>
      </p:sp>
      <p:sp>
        <p:nvSpPr>
          <p:cNvPr id="22606" name="Oval 82"/>
          <p:cNvSpPr>
            <a:spLocks noChangeArrowheads="1"/>
          </p:cNvSpPr>
          <p:nvPr/>
        </p:nvSpPr>
        <p:spPr bwMode="auto">
          <a:xfrm>
            <a:off x="3711575" y="2901950"/>
            <a:ext cx="141288" cy="1412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n>
                <a:solidFill>
                  <a:srgbClr val="FF0000"/>
                </a:solidFill>
              </a:ln>
              <a:latin typeface="Times New Roman" pitchFamily="18" charset="0"/>
              <a:cs typeface="Arial" charset="0"/>
            </a:endParaRPr>
          </a:p>
        </p:txBody>
      </p:sp>
      <p:sp>
        <p:nvSpPr>
          <p:cNvPr id="22607" name="Oval 83"/>
          <p:cNvSpPr>
            <a:spLocks noChangeArrowheads="1"/>
          </p:cNvSpPr>
          <p:nvPr/>
        </p:nvSpPr>
        <p:spPr bwMode="auto">
          <a:xfrm>
            <a:off x="4311650" y="3122620"/>
            <a:ext cx="141288" cy="1412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n>
                <a:solidFill>
                  <a:srgbClr val="FF0000"/>
                </a:solidFill>
              </a:ln>
              <a:latin typeface="Times New Roman" pitchFamily="18" charset="0"/>
              <a:cs typeface="Arial" charset="0"/>
            </a:endParaRPr>
          </a:p>
        </p:txBody>
      </p:sp>
      <p:sp>
        <p:nvSpPr>
          <p:cNvPr id="22608" name="Oval 84"/>
          <p:cNvSpPr>
            <a:spLocks noChangeArrowheads="1"/>
          </p:cNvSpPr>
          <p:nvPr/>
        </p:nvSpPr>
        <p:spPr bwMode="auto">
          <a:xfrm>
            <a:off x="4911725" y="2941645"/>
            <a:ext cx="141288" cy="1412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n>
                <a:solidFill>
                  <a:srgbClr val="FF0000"/>
                </a:solidFill>
              </a:ln>
              <a:latin typeface="Times New Roman" pitchFamily="18" charset="0"/>
              <a:cs typeface="Arial" charset="0"/>
            </a:endParaRPr>
          </a:p>
        </p:txBody>
      </p:sp>
      <p:sp>
        <p:nvSpPr>
          <p:cNvPr id="22609" name="Oval 85"/>
          <p:cNvSpPr>
            <a:spLocks noChangeArrowheads="1"/>
          </p:cNvSpPr>
          <p:nvPr/>
        </p:nvSpPr>
        <p:spPr bwMode="auto">
          <a:xfrm>
            <a:off x="5510220" y="2987675"/>
            <a:ext cx="141287" cy="1412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n>
                <a:solidFill>
                  <a:srgbClr val="FF0000"/>
                </a:solidFill>
              </a:ln>
              <a:latin typeface="Times New Roman" pitchFamily="18" charset="0"/>
              <a:cs typeface="Arial" charset="0"/>
            </a:endParaRPr>
          </a:p>
        </p:txBody>
      </p:sp>
      <p:sp>
        <p:nvSpPr>
          <p:cNvPr id="22610" name="Oval 86"/>
          <p:cNvSpPr>
            <a:spLocks noChangeArrowheads="1"/>
          </p:cNvSpPr>
          <p:nvPr/>
        </p:nvSpPr>
        <p:spPr bwMode="auto">
          <a:xfrm>
            <a:off x="7310445" y="3016250"/>
            <a:ext cx="141287" cy="1412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n>
                <a:solidFill>
                  <a:srgbClr val="FF0000"/>
                </a:solidFill>
              </a:ln>
              <a:latin typeface="Times New Roman" pitchFamily="18" charset="0"/>
              <a:cs typeface="Arial" charset="0"/>
            </a:endParaRPr>
          </a:p>
        </p:txBody>
      </p:sp>
      <p:sp>
        <p:nvSpPr>
          <p:cNvPr id="22611" name="Oval 87"/>
          <p:cNvSpPr>
            <a:spLocks noChangeArrowheads="1"/>
          </p:cNvSpPr>
          <p:nvPr/>
        </p:nvSpPr>
        <p:spPr bwMode="auto">
          <a:xfrm>
            <a:off x="7908925" y="3030545"/>
            <a:ext cx="141288" cy="1412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n>
                <a:solidFill>
                  <a:srgbClr val="FF0000"/>
                </a:solidFill>
              </a:ln>
              <a:latin typeface="Times New Roman" pitchFamily="18" charset="0"/>
              <a:cs typeface="Arial" charset="0"/>
            </a:endParaRPr>
          </a:p>
        </p:txBody>
      </p:sp>
      <p:sp>
        <p:nvSpPr>
          <p:cNvPr id="22612" name="Rectangle 88"/>
          <p:cNvSpPr>
            <a:spLocks noChangeArrowheads="1"/>
          </p:cNvSpPr>
          <p:nvPr/>
        </p:nvSpPr>
        <p:spPr bwMode="auto">
          <a:xfrm>
            <a:off x="1974850" y="4887913"/>
            <a:ext cx="21159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3300">
                <a:latin typeface="Times New Roman" pitchFamily="18" charset="0"/>
                <a:cs typeface="Arial" charset="0"/>
              </a:rPr>
              <a:t>*</a:t>
            </a:r>
            <a:endParaRPr lang="en-US" sz="2400">
              <a:latin typeface="Arial"/>
              <a:cs typeface="Arial" charset="0"/>
            </a:endParaRPr>
          </a:p>
        </p:txBody>
      </p:sp>
      <p:sp>
        <p:nvSpPr>
          <p:cNvPr id="22613" name="Rectangle 89"/>
          <p:cNvSpPr>
            <a:spLocks noChangeArrowheads="1"/>
          </p:cNvSpPr>
          <p:nvPr/>
        </p:nvSpPr>
        <p:spPr bwMode="auto">
          <a:xfrm>
            <a:off x="2174875" y="4887913"/>
            <a:ext cx="21159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3300">
                <a:latin typeface="Times New Roman" pitchFamily="18" charset="0"/>
                <a:cs typeface="Arial" charset="0"/>
              </a:rPr>
              <a:t>*</a:t>
            </a:r>
            <a:endParaRPr lang="en-US" sz="2400">
              <a:latin typeface="Arial"/>
              <a:cs typeface="Arial" charset="0"/>
            </a:endParaRPr>
          </a:p>
        </p:txBody>
      </p:sp>
      <p:sp>
        <p:nvSpPr>
          <p:cNvPr id="22614" name="Rectangle 90"/>
          <p:cNvSpPr>
            <a:spLocks noChangeArrowheads="1"/>
          </p:cNvSpPr>
          <p:nvPr/>
        </p:nvSpPr>
        <p:spPr bwMode="auto">
          <a:xfrm>
            <a:off x="2518653" y="4887913"/>
            <a:ext cx="211596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3300" dirty="0">
                <a:latin typeface="Times New Roman" pitchFamily="18" charset="0"/>
                <a:cs typeface="Arial" charset="0"/>
              </a:rPr>
              <a:t>*</a:t>
            </a:r>
            <a:endParaRPr lang="en-US" sz="2400" dirty="0">
              <a:latin typeface="Arial"/>
              <a:cs typeface="Arial" charset="0"/>
            </a:endParaRPr>
          </a:p>
        </p:txBody>
      </p:sp>
      <p:sp>
        <p:nvSpPr>
          <p:cNvPr id="22615" name="Freeform 91"/>
          <p:cNvSpPr>
            <a:spLocks/>
          </p:cNvSpPr>
          <p:nvPr/>
        </p:nvSpPr>
        <p:spPr bwMode="auto">
          <a:xfrm>
            <a:off x="2044700" y="3870325"/>
            <a:ext cx="6015038" cy="477838"/>
          </a:xfrm>
          <a:custGeom>
            <a:avLst/>
            <a:gdLst>
              <a:gd name="T0" fmla="*/ 0 w 3789"/>
              <a:gd name="T1" fmla="*/ 0 h 301"/>
              <a:gd name="T2" fmla="*/ 2147483647 w 3789"/>
              <a:gd name="T3" fmla="*/ 2147483647 h 301"/>
              <a:gd name="T4" fmla="*/ 2147483647 w 3789"/>
              <a:gd name="T5" fmla="*/ 2147483647 h 301"/>
              <a:gd name="T6" fmla="*/ 2147483647 w 3789"/>
              <a:gd name="T7" fmla="*/ 2147483647 h 301"/>
              <a:gd name="T8" fmla="*/ 2147483647 w 3789"/>
              <a:gd name="T9" fmla="*/ 2147483647 h 301"/>
              <a:gd name="T10" fmla="*/ 2147483647 w 3789"/>
              <a:gd name="T11" fmla="*/ 2147483647 h 301"/>
              <a:gd name="T12" fmla="*/ 2147483647 w 3789"/>
              <a:gd name="T13" fmla="*/ 2147483647 h 301"/>
              <a:gd name="T14" fmla="*/ 2147483647 w 3789"/>
              <a:gd name="T15" fmla="*/ 2147483647 h 301"/>
              <a:gd name="T16" fmla="*/ 2147483647 w 3789"/>
              <a:gd name="T17" fmla="*/ 2147483647 h 301"/>
              <a:gd name="T18" fmla="*/ 2147483647 w 3789"/>
              <a:gd name="T19" fmla="*/ 2147483647 h 301"/>
              <a:gd name="T20" fmla="*/ 2147483647 w 3789"/>
              <a:gd name="T21" fmla="*/ 2147483647 h 301"/>
              <a:gd name="T22" fmla="*/ 2147483647 w 3789"/>
              <a:gd name="T23" fmla="*/ 2147483647 h 30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89"/>
              <a:gd name="T37" fmla="*/ 0 h 301"/>
              <a:gd name="T38" fmla="*/ 3789 w 3789"/>
              <a:gd name="T39" fmla="*/ 301 h 30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89" h="301">
                <a:moveTo>
                  <a:pt x="0" y="0"/>
                </a:moveTo>
                <a:lnTo>
                  <a:pt x="126" y="157"/>
                </a:lnTo>
                <a:lnTo>
                  <a:pt x="189" y="141"/>
                </a:lnTo>
                <a:lnTo>
                  <a:pt x="377" y="161"/>
                </a:lnTo>
                <a:lnTo>
                  <a:pt x="440" y="65"/>
                </a:lnTo>
                <a:lnTo>
                  <a:pt x="767" y="171"/>
                </a:lnTo>
                <a:lnTo>
                  <a:pt x="1146" y="78"/>
                </a:lnTo>
                <a:lnTo>
                  <a:pt x="1523" y="252"/>
                </a:lnTo>
                <a:lnTo>
                  <a:pt x="1901" y="215"/>
                </a:lnTo>
                <a:lnTo>
                  <a:pt x="2279" y="229"/>
                </a:lnTo>
                <a:lnTo>
                  <a:pt x="3411" y="266"/>
                </a:lnTo>
                <a:lnTo>
                  <a:pt x="3789" y="301"/>
                </a:lnTo>
              </a:path>
            </a:pathLst>
          </a:custGeom>
          <a:noFill/>
          <a:ln w="26988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/>
            <a:endParaRPr lang="en-AU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16" name="Rectangle 92"/>
          <p:cNvSpPr>
            <a:spLocks noChangeArrowheads="1"/>
          </p:cNvSpPr>
          <p:nvPr/>
        </p:nvSpPr>
        <p:spPr bwMode="auto">
          <a:xfrm>
            <a:off x="2039945" y="3467101"/>
            <a:ext cx="9525" cy="80327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17" name="Rectangle 93"/>
          <p:cNvSpPr>
            <a:spLocks noChangeArrowheads="1"/>
          </p:cNvSpPr>
          <p:nvPr/>
        </p:nvSpPr>
        <p:spPr bwMode="auto">
          <a:xfrm>
            <a:off x="1997079" y="4267202"/>
            <a:ext cx="96838" cy="952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18" name="Rectangle 94"/>
          <p:cNvSpPr>
            <a:spLocks noChangeArrowheads="1"/>
          </p:cNvSpPr>
          <p:nvPr/>
        </p:nvSpPr>
        <p:spPr bwMode="auto">
          <a:xfrm>
            <a:off x="1997079" y="3463927"/>
            <a:ext cx="96838" cy="952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19" name="Rectangle 95"/>
          <p:cNvSpPr>
            <a:spLocks noChangeArrowheads="1"/>
          </p:cNvSpPr>
          <p:nvPr/>
        </p:nvSpPr>
        <p:spPr bwMode="auto">
          <a:xfrm>
            <a:off x="2238382" y="3641725"/>
            <a:ext cx="11113" cy="8890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20" name="Rectangle 96"/>
          <p:cNvSpPr>
            <a:spLocks noChangeArrowheads="1"/>
          </p:cNvSpPr>
          <p:nvPr/>
        </p:nvSpPr>
        <p:spPr bwMode="auto">
          <a:xfrm>
            <a:off x="2197101" y="4525965"/>
            <a:ext cx="95250" cy="111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21" name="Rectangle 97"/>
          <p:cNvSpPr>
            <a:spLocks noChangeArrowheads="1"/>
          </p:cNvSpPr>
          <p:nvPr/>
        </p:nvSpPr>
        <p:spPr bwMode="auto">
          <a:xfrm>
            <a:off x="2197101" y="3636964"/>
            <a:ext cx="95250" cy="111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22" name="Rectangle 98"/>
          <p:cNvSpPr>
            <a:spLocks noChangeArrowheads="1"/>
          </p:cNvSpPr>
          <p:nvPr/>
        </p:nvSpPr>
        <p:spPr bwMode="auto">
          <a:xfrm>
            <a:off x="2338388" y="3643315"/>
            <a:ext cx="11112" cy="8874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23" name="Rectangle 99"/>
          <p:cNvSpPr>
            <a:spLocks noChangeArrowheads="1"/>
          </p:cNvSpPr>
          <p:nvPr/>
        </p:nvSpPr>
        <p:spPr bwMode="auto">
          <a:xfrm>
            <a:off x="2297113" y="4525965"/>
            <a:ext cx="95250" cy="111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24" name="Rectangle 100"/>
          <p:cNvSpPr>
            <a:spLocks noChangeArrowheads="1"/>
          </p:cNvSpPr>
          <p:nvPr/>
        </p:nvSpPr>
        <p:spPr bwMode="auto">
          <a:xfrm>
            <a:off x="2297113" y="3640138"/>
            <a:ext cx="95250" cy="952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25" name="Rectangle 101"/>
          <p:cNvSpPr>
            <a:spLocks noChangeArrowheads="1"/>
          </p:cNvSpPr>
          <p:nvPr/>
        </p:nvSpPr>
        <p:spPr bwMode="auto">
          <a:xfrm>
            <a:off x="2636838" y="3649663"/>
            <a:ext cx="11112" cy="88106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26" name="Rectangle 102"/>
          <p:cNvSpPr>
            <a:spLocks noChangeArrowheads="1"/>
          </p:cNvSpPr>
          <p:nvPr/>
        </p:nvSpPr>
        <p:spPr bwMode="auto">
          <a:xfrm>
            <a:off x="2595568" y="4525965"/>
            <a:ext cx="96837" cy="111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27" name="Rectangle 103"/>
          <p:cNvSpPr>
            <a:spLocks noChangeArrowheads="1"/>
          </p:cNvSpPr>
          <p:nvPr/>
        </p:nvSpPr>
        <p:spPr bwMode="auto">
          <a:xfrm>
            <a:off x="2595568" y="3646491"/>
            <a:ext cx="96837" cy="952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28" name="Rectangle 104"/>
          <p:cNvSpPr>
            <a:spLocks noChangeArrowheads="1"/>
          </p:cNvSpPr>
          <p:nvPr/>
        </p:nvSpPr>
        <p:spPr bwMode="auto">
          <a:xfrm>
            <a:off x="2736857" y="3540125"/>
            <a:ext cx="11113" cy="865188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29" name="Rectangle 105"/>
          <p:cNvSpPr>
            <a:spLocks noChangeArrowheads="1"/>
          </p:cNvSpPr>
          <p:nvPr/>
        </p:nvSpPr>
        <p:spPr bwMode="auto">
          <a:xfrm>
            <a:off x="2695575" y="4402139"/>
            <a:ext cx="95250" cy="952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30" name="Rectangle 106"/>
          <p:cNvSpPr>
            <a:spLocks noChangeArrowheads="1"/>
          </p:cNvSpPr>
          <p:nvPr/>
        </p:nvSpPr>
        <p:spPr bwMode="auto">
          <a:xfrm>
            <a:off x="2695575" y="3535366"/>
            <a:ext cx="95250" cy="111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31" name="Rectangle 107"/>
          <p:cNvSpPr>
            <a:spLocks noChangeArrowheads="1"/>
          </p:cNvSpPr>
          <p:nvPr/>
        </p:nvSpPr>
        <p:spPr bwMode="auto">
          <a:xfrm>
            <a:off x="3255963" y="3706813"/>
            <a:ext cx="11112" cy="8239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32" name="Rectangle 108"/>
          <p:cNvSpPr>
            <a:spLocks noChangeArrowheads="1"/>
          </p:cNvSpPr>
          <p:nvPr/>
        </p:nvSpPr>
        <p:spPr bwMode="auto">
          <a:xfrm>
            <a:off x="3214688" y="4525965"/>
            <a:ext cx="95250" cy="111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33" name="Rectangle 109"/>
          <p:cNvSpPr>
            <a:spLocks noChangeArrowheads="1"/>
          </p:cNvSpPr>
          <p:nvPr/>
        </p:nvSpPr>
        <p:spPr bwMode="auto">
          <a:xfrm>
            <a:off x="3214688" y="3702052"/>
            <a:ext cx="95250" cy="11113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34" name="Rectangle 110"/>
          <p:cNvSpPr>
            <a:spLocks noChangeArrowheads="1"/>
          </p:cNvSpPr>
          <p:nvPr/>
        </p:nvSpPr>
        <p:spPr bwMode="auto">
          <a:xfrm>
            <a:off x="3857632" y="3392490"/>
            <a:ext cx="9525" cy="1138237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35" name="Rectangle 111"/>
          <p:cNvSpPr>
            <a:spLocks noChangeArrowheads="1"/>
          </p:cNvSpPr>
          <p:nvPr/>
        </p:nvSpPr>
        <p:spPr bwMode="auto">
          <a:xfrm>
            <a:off x="3816354" y="4525965"/>
            <a:ext cx="95250" cy="111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36" name="Rectangle 112"/>
          <p:cNvSpPr>
            <a:spLocks noChangeArrowheads="1"/>
          </p:cNvSpPr>
          <p:nvPr/>
        </p:nvSpPr>
        <p:spPr bwMode="auto">
          <a:xfrm>
            <a:off x="3816354" y="3387728"/>
            <a:ext cx="95250" cy="11113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37" name="Rectangle 113"/>
          <p:cNvSpPr>
            <a:spLocks noChangeArrowheads="1"/>
          </p:cNvSpPr>
          <p:nvPr/>
        </p:nvSpPr>
        <p:spPr bwMode="auto">
          <a:xfrm>
            <a:off x="4456120" y="3898905"/>
            <a:ext cx="9525" cy="63182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38" name="Rectangle 114"/>
          <p:cNvSpPr>
            <a:spLocks noChangeArrowheads="1"/>
          </p:cNvSpPr>
          <p:nvPr/>
        </p:nvSpPr>
        <p:spPr bwMode="auto">
          <a:xfrm>
            <a:off x="4413253" y="4525965"/>
            <a:ext cx="96838" cy="111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39" name="Rectangle 115"/>
          <p:cNvSpPr>
            <a:spLocks noChangeArrowheads="1"/>
          </p:cNvSpPr>
          <p:nvPr/>
        </p:nvSpPr>
        <p:spPr bwMode="auto">
          <a:xfrm>
            <a:off x="4413253" y="3895725"/>
            <a:ext cx="96838" cy="952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40" name="Rectangle 116"/>
          <p:cNvSpPr>
            <a:spLocks noChangeArrowheads="1"/>
          </p:cNvSpPr>
          <p:nvPr/>
        </p:nvSpPr>
        <p:spPr bwMode="auto">
          <a:xfrm>
            <a:off x="5056195" y="3768725"/>
            <a:ext cx="9525" cy="76200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41" name="Rectangle 117"/>
          <p:cNvSpPr>
            <a:spLocks noChangeArrowheads="1"/>
          </p:cNvSpPr>
          <p:nvPr/>
        </p:nvSpPr>
        <p:spPr bwMode="auto">
          <a:xfrm>
            <a:off x="5014913" y="4525965"/>
            <a:ext cx="95250" cy="111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42" name="Rectangle 118"/>
          <p:cNvSpPr>
            <a:spLocks noChangeArrowheads="1"/>
          </p:cNvSpPr>
          <p:nvPr/>
        </p:nvSpPr>
        <p:spPr bwMode="auto">
          <a:xfrm>
            <a:off x="5014913" y="3763964"/>
            <a:ext cx="95250" cy="111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43" name="Rectangle 119"/>
          <p:cNvSpPr>
            <a:spLocks noChangeArrowheads="1"/>
          </p:cNvSpPr>
          <p:nvPr/>
        </p:nvSpPr>
        <p:spPr bwMode="auto">
          <a:xfrm>
            <a:off x="5656263" y="3808414"/>
            <a:ext cx="11112" cy="7223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44" name="Rectangle 120"/>
          <p:cNvSpPr>
            <a:spLocks noChangeArrowheads="1"/>
          </p:cNvSpPr>
          <p:nvPr/>
        </p:nvSpPr>
        <p:spPr bwMode="auto">
          <a:xfrm>
            <a:off x="5614988" y="4525965"/>
            <a:ext cx="95250" cy="111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45" name="Rectangle 121"/>
          <p:cNvSpPr>
            <a:spLocks noChangeArrowheads="1"/>
          </p:cNvSpPr>
          <p:nvPr/>
        </p:nvSpPr>
        <p:spPr bwMode="auto">
          <a:xfrm>
            <a:off x="5614988" y="3803650"/>
            <a:ext cx="95250" cy="11113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46" name="Rectangle 122"/>
          <p:cNvSpPr>
            <a:spLocks noChangeArrowheads="1"/>
          </p:cNvSpPr>
          <p:nvPr/>
        </p:nvSpPr>
        <p:spPr bwMode="auto">
          <a:xfrm>
            <a:off x="7453313" y="3763963"/>
            <a:ext cx="11112" cy="76676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47" name="Rectangle 123"/>
          <p:cNvSpPr>
            <a:spLocks noChangeArrowheads="1"/>
          </p:cNvSpPr>
          <p:nvPr/>
        </p:nvSpPr>
        <p:spPr bwMode="auto">
          <a:xfrm>
            <a:off x="7412039" y="4525965"/>
            <a:ext cx="95250" cy="111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48" name="Rectangle 124"/>
          <p:cNvSpPr>
            <a:spLocks noChangeArrowheads="1"/>
          </p:cNvSpPr>
          <p:nvPr/>
        </p:nvSpPr>
        <p:spPr bwMode="auto">
          <a:xfrm>
            <a:off x="7412039" y="3760788"/>
            <a:ext cx="95250" cy="9525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49" name="Rectangle 125"/>
          <p:cNvSpPr>
            <a:spLocks noChangeArrowheads="1"/>
          </p:cNvSpPr>
          <p:nvPr/>
        </p:nvSpPr>
        <p:spPr bwMode="auto">
          <a:xfrm>
            <a:off x="8053388" y="3889375"/>
            <a:ext cx="11112" cy="641350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50" name="Rectangle 126"/>
          <p:cNvSpPr>
            <a:spLocks noChangeArrowheads="1"/>
          </p:cNvSpPr>
          <p:nvPr/>
        </p:nvSpPr>
        <p:spPr bwMode="auto">
          <a:xfrm>
            <a:off x="8012114" y="4525965"/>
            <a:ext cx="95250" cy="111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51" name="Rectangle 127"/>
          <p:cNvSpPr>
            <a:spLocks noChangeArrowheads="1"/>
          </p:cNvSpPr>
          <p:nvPr/>
        </p:nvSpPr>
        <p:spPr bwMode="auto">
          <a:xfrm>
            <a:off x="8012114" y="3884613"/>
            <a:ext cx="95250" cy="11112"/>
          </a:xfrm>
          <a:prstGeom prst="rect">
            <a:avLst/>
          </a:prstGeom>
          <a:solidFill>
            <a:srgbClr val="0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52" name="Oval 128"/>
          <p:cNvSpPr>
            <a:spLocks noChangeArrowheads="1"/>
          </p:cNvSpPr>
          <p:nvPr/>
        </p:nvSpPr>
        <p:spPr bwMode="auto">
          <a:xfrm>
            <a:off x="1974850" y="3798895"/>
            <a:ext cx="141288" cy="141287"/>
          </a:xfrm>
          <a:prstGeom prst="ellipse">
            <a:avLst/>
          </a:pr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53" name="Oval 129"/>
          <p:cNvSpPr>
            <a:spLocks noChangeArrowheads="1"/>
          </p:cNvSpPr>
          <p:nvPr/>
        </p:nvSpPr>
        <p:spPr bwMode="auto">
          <a:xfrm>
            <a:off x="2174875" y="4048125"/>
            <a:ext cx="141288" cy="141288"/>
          </a:xfrm>
          <a:prstGeom prst="ellipse">
            <a:avLst/>
          </a:pr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54" name="Oval 130"/>
          <p:cNvSpPr>
            <a:spLocks noChangeArrowheads="1"/>
          </p:cNvSpPr>
          <p:nvPr/>
        </p:nvSpPr>
        <p:spPr bwMode="auto">
          <a:xfrm>
            <a:off x="2273300" y="4024320"/>
            <a:ext cx="141288" cy="141287"/>
          </a:xfrm>
          <a:prstGeom prst="ellipse">
            <a:avLst/>
          </a:pr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55" name="Oval 131"/>
          <p:cNvSpPr>
            <a:spLocks noChangeArrowheads="1"/>
          </p:cNvSpPr>
          <p:nvPr/>
        </p:nvSpPr>
        <p:spPr bwMode="auto">
          <a:xfrm>
            <a:off x="2573345" y="4054475"/>
            <a:ext cx="141287" cy="141288"/>
          </a:xfrm>
          <a:prstGeom prst="ellipse">
            <a:avLst/>
          </a:pr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56" name="Oval 132"/>
          <p:cNvSpPr>
            <a:spLocks noChangeArrowheads="1"/>
          </p:cNvSpPr>
          <p:nvPr/>
        </p:nvSpPr>
        <p:spPr bwMode="auto">
          <a:xfrm>
            <a:off x="2673350" y="3903670"/>
            <a:ext cx="141288" cy="141287"/>
          </a:xfrm>
          <a:prstGeom prst="ellipse">
            <a:avLst/>
          </a:pr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57" name="Oval 133"/>
          <p:cNvSpPr>
            <a:spLocks noChangeArrowheads="1"/>
          </p:cNvSpPr>
          <p:nvPr/>
        </p:nvSpPr>
        <p:spPr bwMode="auto">
          <a:xfrm>
            <a:off x="3192470" y="4071945"/>
            <a:ext cx="141287" cy="141287"/>
          </a:xfrm>
          <a:prstGeom prst="ellipse">
            <a:avLst/>
          </a:pr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58" name="Oval 134"/>
          <p:cNvSpPr>
            <a:spLocks noChangeArrowheads="1"/>
          </p:cNvSpPr>
          <p:nvPr/>
        </p:nvSpPr>
        <p:spPr bwMode="auto">
          <a:xfrm>
            <a:off x="3792545" y="3924300"/>
            <a:ext cx="141287" cy="141288"/>
          </a:xfrm>
          <a:prstGeom prst="ellipse">
            <a:avLst/>
          </a:pr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59" name="Oval 135"/>
          <p:cNvSpPr>
            <a:spLocks noChangeArrowheads="1"/>
          </p:cNvSpPr>
          <p:nvPr/>
        </p:nvSpPr>
        <p:spPr bwMode="auto">
          <a:xfrm>
            <a:off x="4391025" y="4200525"/>
            <a:ext cx="141288" cy="141288"/>
          </a:xfrm>
          <a:prstGeom prst="ellipse">
            <a:avLst/>
          </a:pr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60" name="Oval 136"/>
          <p:cNvSpPr>
            <a:spLocks noChangeArrowheads="1"/>
          </p:cNvSpPr>
          <p:nvPr/>
        </p:nvSpPr>
        <p:spPr bwMode="auto">
          <a:xfrm>
            <a:off x="4991100" y="4140200"/>
            <a:ext cx="141288" cy="141288"/>
          </a:xfrm>
          <a:prstGeom prst="ellipse">
            <a:avLst/>
          </a:pr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61" name="Oval 137"/>
          <p:cNvSpPr>
            <a:spLocks noChangeArrowheads="1"/>
          </p:cNvSpPr>
          <p:nvPr/>
        </p:nvSpPr>
        <p:spPr bwMode="auto">
          <a:xfrm>
            <a:off x="5591175" y="4162425"/>
            <a:ext cx="141288" cy="141288"/>
          </a:xfrm>
          <a:prstGeom prst="ellipse">
            <a:avLst/>
          </a:pr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62" name="Oval 138"/>
          <p:cNvSpPr>
            <a:spLocks noChangeArrowheads="1"/>
          </p:cNvSpPr>
          <p:nvPr/>
        </p:nvSpPr>
        <p:spPr bwMode="auto">
          <a:xfrm>
            <a:off x="7388225" y="4221170"/>
            <a:ext cx="141288" cy="141287"/>
          </a:xfrm>
          <a:prstGeom prst="ellipse">
            <a:avLst/>
          </a:pr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63" name="Oval 139"/>
          <p:cNvSpPr>
            <a:spLocks noChangeArrowheads="1"/>
          </p:cNvSpPr>
          <p:nvPr/>
        </p:nvSpPr>
        <p:spPr bwMode="auto">
          <a:xfrm>
            <a:off x="7989895" y="4276725"/>
            <a:ext cx="141287" cy="141288"/>
          </a:xfrm>
          <a:prstGeom prst="ellipse">
            <a:avLst/>
          </a:prstGeom>
          <a:solidFill>
            <a:srgbClr val="000000"/>
          </a:solidFill>
          <a:ln w="0">
            <a:solidFill>
              <a:schemeClr val="tx1"/>
            </a:solidFill>
            <a:round/>
            <a:headEnd/>
            <a:tailEnd/>
          </a:ln>
        </p:spPr>
        <p:txBody>
          <a:bodyPr lIns="91370" tIns="45687" rIns="91370" bIns="45687"/>
          <a:lstStyle/>
          <a:p>
            <a:pPr defTabSz="913737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664" name="Rectangle 141"/>
          <p:cNvSpPr>
            <a:spLocks noChangeArrowheads="1"/>
          </p:cNvSpPr>
          <p:nvPr/>
        </p:nvSpPr>
        <p:spPr bwMode="auto">
          <a:xfrm>
            <a:off x="7143751" y="2609856"/>
            <a:ext cx="10261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 dirty="0">
                <a:solidFill>
                  <a:srgbClr val="FF0000"/>
                </a:solidFill>
                <a:latin typeface="+mn-lt"/>
                <a:cs typeface="Arial" charset="0"/>
              </a:rPr>
              <a:t>Vaccine </a:t>
            </a:r>
          </a:p>
        </p:txBody>
      </p:sp>
      <p:sp>
        <p:nvSpPr>
          <p:cNvPr id="22665" name="Rectangle 145"/>
          <p:cNvSpPr>
            <a:spLocks noChangeArrowheads="1"/>
          </p:cNvSpPr>
          <p:nvPr/>
        </p:nvSpPr>
        <p:spPr bwMode="auto">
          <a:xfrm>
            <a:off x="5429253" y="4610105"/>
            <a:ext cx="31499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 dirty="0">
                <a:latin typeface="+mn-lt"/>
                <a:cs typeface="Arial" charset="0"/>
              </a:rPr>
              <a:t>                Natural infection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96707" y="6248400"/>
            <a:ext cx="3276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737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/>
              </a:rPr>
              <a:t>Olsson S </a:t>
            </a:r>
            <a:r>
              <a:rPr lang="en-US" sz="1400" i="1" dirty="0" smtClean="0">
                <a:latin typeface="Arial"/>
              </a:rPr>
              <a:t>et al. </a:t>
            </a:r>
            <a:r>
              <a:rPr lang="en-US" sz="1400" dirty="0" smtClean="0">
                <a:latin typeface="Arial"/>
              </a:rPr>
              <a:t>Vaccine 2007; 25:4931</a:t>
            </a:r>
          </a:p>
          <a:p>
            <a:pPr defTabSz="913737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Arial"/>
              </a:rPr>
              <a:t>Villa L </a:t>
            </a:r>
            <a:r>
              <a:rPr lang="en-US" sz="1400" i="1" dirty="0" smtClean="0">
                <a:latin typeface="Arial"/>
              </a:rPr>
              <a:t>et al. </a:t>
            </a:r>
            <a:r>
              <a:rPr lang="en-US" sz="1400" dirty="0" smtClean="0">
                <a:latin typeface="Arial"/>
              </a:rPr>
              <a:t>Vaccine 2006; </a:t>
            </a:r>
            <a:r>
              <a:rPr lang="en-US" sz="1400" i="1" dirty="0" smtClean="0">
                <a:latin typeface="Arial"/>
              </a:rPr>
              <a:t> </a:t>
            </a:r>
            <a:r>
              <a:rPr lang="en-US" sz="1400" dirty="0" smtClean="0">
                <a:latin typeface="Arial"/>
              </a:rPr>
              <a:t>24: 5571</a:t>
            </a:r>
            <a:endParaRPr lang="en-US" sz="1400" dirty="0">
              <a:latin typeface="Arial"/>
            </a:endParaRPr>
          </a:p>
        </p:txBody>
      </p:sp>
      <p:cxnSp>
        <p:nvCxnSpPr>
          <p:cNvPr id="139" name="Straight Arrow Connector 138"/>
          <p:cNvCxnSpPr/>
          <p:nvPr/>
        </p:nvCxnSpPr>
        <p:spPr>
          <a:xfrm flipV="1">
            <a:off x="1976504" y="5578377"/>
            <a:ext cx="0" cy="1846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V="1">
            <a:off x="2649409" y="5590098"/>
            <a:ext cx="0" cy="1846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flipV="1">
            <a:off x="2420499" y="5591787"/>
            <a:ext cx="0" cy="1846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884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https://www.landesbioscience.com/article_figure/journals/vaccines/2013HV0588R-F3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49644"/>
          <a:stretch/>
        </p:blipFill>
        <p:spPr bwMode="auto">
          <a:xfrm>
            <a:off x="514057" y="1659988"/>
            <a:ext cx="8298766" cy="517582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06096" y="87313"/>
            <a:ext cx="65901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sx="1000" sy="1000" algn="tl">
                    <a:srgbClr val="DDDDDD"/>
                  </a:outerShdw>
                </a:effectLst>
              </a:rPr>
              <a:t>Durability of Antibody Response to 3 Doses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sx="1000" sy="1000" algn="tl">
                    <a:srgbClr val="DDDDDD"/>
                  </a:outerShdw>
                </a:effectLst>
              </a:rPr>
              <a:t>of the Bivalent Vaccine: 9.4 yrs </a:t>
            </a:r>
          </a:p>
        </p:txBody>
      </p:sp>
      <p:sp>
        <p:nvSpPr>
          <p:cNvPr id="40963" name="Rectangle 7"/>
          <p:cNvSpPr>
            <a:spLocks noChangeArrowheads="1"/>
          </p:cNvSpPr>
          <p:nvPr/>
        </p:nvSpPr>
        <p:spPr bwMode="auto">
          <a:xfrm>
            <a:off x="5410200" y="6554168"/>
            <a:ext cx="3733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dirty="0" err="1" smtClean="0">
                <a:latin typeface="+mn-lt"/>
              </a:rPr>
              <a:t>Naud</a:t>
            </a:r>
            <a:r>
              <a:rPr lang="en-US" altLang="en-US" sz="1200" dirty="0" smtClean="0">
                <a:latin typeface="+mn-lt"/>
              </a:rPr>
              <a:t> PS </a:t>
            </a:r>
            <a:r>
              <a:rPr lang="en-US" altLang="en-US" sz="1200" i="1" dirty="0" smtClean="0">
                <a:latin typeface="+mn-lt"/>
              </a:rPr>
              <a:t>et al</a:t>
            </a:r>
            <a:r>
              <a:rPr lang="en-US" altLang="en-US" sz="1200" dirty="0" smtClean="0">
                <a:latin typeface="+mn-lt"/>
              </a:rPr>
              <a:t>.  Hum </a:t>
            </a:r>
            <a:r>
              <a:rPr lang="en-US" altLang="en-US" sz="1200" dirty="0" err="1" smtClean="0">
                <a:latin typeface="+mn-lt"/>
              </a:rPr>
              <a:t>Vaccin</a:t>
            </a:r>
            <a:r>
              <a:rPr lang="en-US" altLang="en-US" sz="1200" dirty="0" smtClean="0">
                <a:latin typeface="+mn-lt"/>
              </a:rPr>
              <a:t> </a:t>
            </a:r>
            <a:r>
              <a:rPr lang="en-US" altLang="en-US" sz="1200" dirty="0" err="1" smtClean="0">
                <a:latin typeface="+mn-lt"/>
              </a:rPr>
              <a:t>Immunother</a:t>
            </a:r>
            <a:r>
              <a:rPr lang="en-US" altLang="en-US" sz="1200" dirty="0" smtClean="0">
                <a:latin typeface="+mn-lt"/>
              </a:rPr>
              <a:t> 2014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308287" y="1965913"/>
            <a:ext cx="1348758" cy="369332"/>
            <a:chOff x="6836903" y="1318791"/>
            <a:chExt cx="1348758" cy="369332"/>
          </a:xfrm>
          <a:solidFill>
            <a:schemeClr val="bg1"/>
          </a:solidFill>
        </p:grpSpPr>
        <p:sp>
          <p:nvSpPr>
            <p:cNvPr id="3" name="Rectangle 2"/>
            <p:cNvSpPr/>
            <p:nvPr/>
          </p:nvSpPr>
          <p:spPr>
            <a:xfrm>
              <a:off x="6836903" y="1420839"/>
              <a:ext cx="239151" cy="18288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052017" y="1318791"/>
              <a:ext cx="113364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 Placebo</a:t>
              </a:r>
              <a:endParaRPr lang="en-US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96523" y="1557948"/>
            <a:ext cx="1416104" cy="369332"/>
            <a:chOff x="6679853" y="1318791"/>
            <a:chExt cx="1416104" cy="369332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6679853" y="1420839"/>
              <a:ext cx="239151" cy="182880"/>
            </a:xfrm>
            <a:prstGeom prst="rect">
              <a:avLst/>
            </a:prstGeom>
            <a:solidFill>
              <a:srgbClr val="E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52017" y="1318791"/>
              <a:ext cx="1043940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Vaccine</a:t>
              </a:r>
              <a:endParaRPr 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 rot="16200000">
            <a:off x="-595504" y="3671667"/>
            <a:ext cx="24289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HPV-16 GMT (EU/ml)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293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373063" y="270429"/>
            <a:ext cx="6589712" cy="5715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 sz="2600" b="1">
                <a:solidFill>
                  <a:schemeClr val="bg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 sz="2600" b="1">
                <a:solidFill>
                  <a:schemeClr val="bg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 sz="2600" b="1">
                <a:solidFill>
                  <a:schemeClr val="bg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4400550" algn="l"/>
              </a:tabLst>
              <a:defRPr sz="2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C479D"/>
                </a:solidFill>
                <a:latin typeface="Arial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C479D"/>
                </a:solidFill>
                <a:latin typeface="Arial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C479D"/>
                </a:solidFill>
                <a:latin typeface="Arial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0C479D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/>
              <a:t>Antibody Titers in Gardasil</a:t>
            </a:r>
            <a:r>
              <a:rPr lang="en-US" baseline="30000" dirty="0" smtClean="0"/>
              <a:t>®</a:t>
            </a:r>
            <a:r>
              <a:rPr lang="en-US" dirty="0" smtClean="0"/>
              <a:t> </a:t>
            </a:r>
            <a:r>
              <a:rPr lang="en-US" kern="0" dirty="0" smtClean="0"/>
              <a:t>and </a:t>
            </a:r>
            <a:r>
              <a:rPr lang="en-US" kern="0" dirty="0" err="1" smtClean="0"/>
              <a:t>Cervarix</a:t>
            </a:r>
            <a:r>
              <a:rPr lang="en-US" baseline="30000" dirty="0" smtClean="0"/>
              <a:t>®</a:t>
            </a:r>
            <a:endParaRPr lang="en-US" kern="0" dirty="0" smtClean="0"/>
          </a:p>
          <a:p>
            <a:r>
              <a:rPr lang="en-US" kern="0" dirty="0" smtClean="0"/>
              <a:t>Recipients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5750" y="6381750"/>
            <a:ext cx="2627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* p&lt;0.05, Mann-Whitney U test</a:t>
            </a:r>
            <a:endParaRPr lang="en-US" sz="14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674813"/>
            <a:ext cx="861377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1597" y="6381749"/>
            <a:ext cx="3922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Herrin et </a:t>
            </a:r>
            <a:r>
              <a:rPr lang="en-US" sz="1400" dirty="0" smtClean="0"/>
              <a:t>al. Hum </a:t>
            </a:r>
            <a:r>
              <a:rPr lang="en-US" sz="1400" dirty="0" err="1"/>
              <a:t>Vaccin</a:t>
            </a:r>
            <a:r>
              <a:rPr lang="en-US" sz="1400" dirty="0"/>
              <a:t> </a:t>
            </a:r>
            <a:r>
              <a:rPr lang="en-US" sz="1400" dirty="0" err="1"/>
              <a:t>Immunother</a:t>
            </a:r>
            <a:r>
              <a:rPr lang="en-US" sz="1400" dirty="0"/>
              <a:t> </a:t>
            </a:r>
            <a:r>
              <a:rPr lang="en-US" sz="1400" dirty="0" smtClean="0"/>
              <a:t>. </a:t>
            </a:r>
            <a:r>
              <a:rPr lang="en-US" sz="1400" i="1" dirty="0" smtClean="0"/>
              <a:t>In Press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151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4" y="1419223"/>
            <a:ext cx="7176037" cy="523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267271" y="381000"/>
            <a:ext cx="6246072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gothic" charset="0"/>
                <a:cs typeface="msgothic" charset="0"/>
              </a:rPr>
              <a:t>Influence of Age at Vaccination in Females</a:t>
            </a:r>
          </a:p>
          <a:p>
            <a:pPr eaLnBrk="1" hangingPunct="1"/>
            <a:r>
              <a:rPr lang="en-GB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gothic" charset="0"/>
                <a:cs typeface="msgothic" charset="0"/>
              </a:rPr>
              <a:t>(HPV </a:t>
            </a:r>
            <a:r>
              <a:rPr lang="en-GB" alt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gothic" charset="0"/>
                <a:cs typeface="msgothic" charset="0"/>
              </a:rPr>
              <a:t>Q</a:t>
            </a:r>
            <a:r>
              <a:rPr lang="en-GB" alt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gothic" charset="0"/>
                <a:cs typeface="msgothic" charset="0"/>
              </a:rPr>
              <a:t>uadrivalent</a:t>
            </a:r>
            <a:r>
              <a:rPr lang="en-GB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gothic" charset="0"/>
                <a:cs typeface="msgothic" charset="0"/>
              </a:rPr>
              <a:t> Vaccine)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67271" y="6625248"/>
            <a:ext cx="391795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100" b="1" dirty="0" err="1" smtClean="0">
                <a:solidFill>
                  <a:srgbClr val="000000"/>
                </a:solidFill>
                <a:ea typeface="msgothic" charset="0"/>
                <a:cs typeface="msgothic" charset="0"/>
              </a:rPr>
              <a:t>Giuliano</a:t>
            </a:r>
            <a:r>
              <a:rPr lang="en-GB" altLang="en-US" sz="1100" b="1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 A R et al. J Infect Dis. 2007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7613" y="1419223"/>
            <a:ext cx="548639" cy="4953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40401" y="1416875"/>
            <a:ext cx="548639" cy="49534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59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HPV</a:t>
            </a:r>
          </a:p>
        </p:txBody>
      </p:sp>
      <p:sp>
        <p:nvSpPr>
          <p:cNvPr id="1671180" name="Rectangle 1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1647" y="1508737"/>
            <a:ext cx="6661065" cy="3951801"/>
          </a:xfrm>
        </p:spPr>
        <p:txBody>
          <a:bodyPr/>
          <a:lstStyle/>
          <a:p>
            <a:pPr eaLnBrk="1" hangingPunct="1">
              <a:buSzPct val="86000"/>
              <a:defRPr/>
            </a:pPr>
            <a:r>
              <a:rPr lang="en-US" altLang="zh-TW" sz="2400" dirty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  <a:cs typeface="Arial" pitchFamily="34" charset="0"/>
              </a:rPr>
              <a:t>Non-enveloped double-stranded DNA virus</a:t>
            </a:r>
            <a:endParaRPr lang="en-US" altLang="zh-TW" baseline="30000" dirty="0">
              <a:ea typeface="新細明體" pitchFamily="18" charset="-120"/>
              <a:cs typeface="Arial" pitchFamily="34" charset="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dirty="0" smtClean="0">
                <a:ea typeface="新細明體" pitchFamily="18" charset="-120"/>
              </a:rPr>
              <a:t> One </a:t>
            </a:r>
            <a:r>
              <a:rPr lang="en-US" altLang="zh-TW" dirty="0">
                <a:ea typeface="新細明體" pitchFamily="18" charset="-120"/>
              </a:rPr>
              <a:t>of the most common </a:t>
            </a:r>
            <a:r>
              <a:rPr lang="en-US" altLang="zh-TW" dirty="0" smtClean="0">
                <a:ea typeface="新細明體" pitchFamily="18" charset="-120"/>
              </a:rPr>
              <a:t>sexually                 transmitted </a:t>
            </a:r>
            <a:r>
              <a:rPr lang="en-US" altLang="zh-TW" dirty="0">
                <a:ea typeface="新細明體" pitchFamily="18" charset="-120"/>
              </a:rPr>
              <a:t>infections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dirty="0" smtClean="0">
                <a:ea typeface="新細明體" pitchFamily="18" charset="-120"/>
              </a:rPr>
              <a:t> &gt;</a:t>
            </a:r>
            <a:r>
              <a:rPr lang="en-US" altLang="zh-TW" dirty="0">
                <a:ea typeface="新細明體" pitchFamily="18" charset="-120"/>
              </a:rPr>
              <a:t>100 types identified</a:t>
            </a:r>
            <a:endParaRPr lang="en-US" altLang="zh-TW" baseline="30000" dirty="0">
              <a:ea typeface="新細明體" pitchFamily="18" charset="-120"/>
            </a:endParaRP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altLang="zh-TW" dirty="0" smtClean="0">
                <a:ea typeface="新細明體" pitchFamily="18" charset="-120"/>
              </a:rPr>
              <a:t> ~</a:t>
            </a:r>
            <a:r>
              <a:rPr lang="en-US" altLang="zh-TW" dirty="0">
                <a:ea typeface="新細明體" pitchFamily="18" charset="-120"/>
              </a:rPr>
              <a:t>30–40 </a:t>
            </a:r>
            <a:r>
              <a:rPr lang="en-US" altLang="zh-TW" dirty="0" smtClean="0">
                <a:ea typeface="新細明體" pitchFamily="18" charset="-120"/>
              </a:rPr>
              <a:t>mucosal</a:t>
            </a:r>
            <a:endParaRPr lang="en-US" altLang="zh-TW" baseline="30000" dirty="0" smtClean="0">
              <a:ea typeface="新細明體" pitchFamily="18" charset="-12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zh-TW" sz="2000" dirty="0" smtClean="0">
                <a:ea typeface="新細明體" pitchFamily="18" charset="-120"/>
              </a:rPr>
              <a:t>~15–20 </a:t>
            </a:r>
            <a:r>
              <a:rPr lang="en-US" altLang="zh-TW" sz="2000" dirty="0" smtClean="0">
                <a:solidFill>
                  <a:srgbClr val="FF0000"/>
                </a:solidFill>
                <a:ea typeface="新細明體" pitchFamily="18" charset="-120"/>
              </a:rPr>
              <a:t>oncogenic </a:t>
            </a:r>
            <a:r>
              <a:rPr lang="en-US" altLang="zh-TW" sz="2000" dirty="0" smtClean="0">
                <a:ea typeface="新細明體" pitchFamily="18" charset="-120"/>
              </a:rPr>
              <a:t>types</a:t>
            </a:r>
            <a:endParaRPr lang="en-US" altLang="zh-TW" sz="2000" baseline="30000" dirty="0" smtClean="0">
              <a:ea typeface="新細明體" pitchFamily="18" charset="-120"/>
            </a:endParaRP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altLang="zh-TW" sz="1800" dirty="0" smtClean="0">
                <a:ea typeface="新細明體" pitchFamily="18" charset="-120"/>
              </a:rPr>
              <a:t>HPV </a:t>
            </a:r>
            <a:r>
              <a:rPr lang="en-US" altLang="zh-TW" sz="1800" dirty="0">
                <a:ea typeface="新細明體" pitchFamily="18" charset="-120"/>
              </a:rPr>
              <a:t>16 and HPV 18 types account for </a:t>
            </a:r>
            <a:r>
              <a:rPr lang="en-US" altLang="zh-TW" dirty="0" smtClean="0">
                <a:ea typeface="新細明體" pitchFamily="18" charset="-120"/>
              </a:rPr>
              <a:t>70% of </a:t>
            </a:r>
            <a:r>
              <a:rPr lang="en-US" altLang="zh-TW" sz="1800" dirty="0" smtClean="0">
                <a:ea typeface="新細明體" pitchFamily="18" charset="-120"/>
              </a:rPr>
              <a:t>cervical cancer cases</a:t>
            </a:r>
            <a:endParaRPr lang="en-US" altLang="zh-TW" sz="1800" baseline="30000" dirty="0">
              <a:ea typeface="新細明體" pitchFamily="18" charset="-120"/>
            </a:endParaRP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altLang="zh-TW" sz="2000" dirty="0" err="1">
                <a:ea typeface="新細明體" pitchFamily="18" charset="-120"/>
              </a:rPr>
              <a:t>Nononcogenic</a:t>
            </a:r>
            <a:r>
              <a:rPr lang="en-US" altLang="zh-TW" sz="2000" dirty="0">
                <a:ea typeface="新細明體" pitchFamily="18" charset="-120"/>
              </a:rPr>
              <a:t> types</a:t>
            </a:r>
          </a:p>
          <a:p>
            <a:pPr lvl="2" eaLnBrk="1" hangingPunct="1">
              <a:buFont typeface="Arial" pitchFamily="34" charset="0"/>
              <a:buChar char="•"/>
              <a:defRPr/>
            </a:pPr>
            <a:r>
              <a:rPr lang="en-US" altLang="zh-TW" sz="1800" dirty="0">
                <a:ea typeface="新細明體" pitchFamily="18" charset="-120"/>
              </a:rPr>
              <a:t>HPV 6 and 11 are most often associated with external </a:t>
            </a:r>
            <a:r>
              <a:rPr lang="en-US" altLang="zh-TW" sz="1800" dirty="0" err="1">
                <a:ea typeface="新細明體" pitchFamily="18" charset="-120"/>
              </a:rPr>
              <a:t>anogenital</a:t>
            </a:r>
            <a:r>
              <a:rPr lang="en-US" altLang="zh-TW" sz="1800" dirty="0">
                <a:ea typeface="新細明體" pitchFamily="18" charset="-120"/>
              </a:rPr>
              <a:t> </a:t>
            </a:r>
            <a:r>
              <a:rPr lang="en-US" altLang="zh-TW" sz="1800" dirty="0" smtClean="0">
                <a:ea typeface="新細明體" pitchFamily="18" charset="-120"/>
              </a:rPr>
              <a:t>warts</a:t>
            </a:r>
            <a:endParaRPr lang="en-US" altLang="zh-TW" sz="1800" baseline="30000" dirty="0">
              <a:ea typeface="新細明體" pitchFamily="18" charset="-120"/>
            </a:endParaRPr>
          </a:p>
        </p:txBody>
      </p:sp>
      <p:pic>
        <p:nvPicPr>
          <p:cNvPr id="4102" name="Picture 6" descr="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998" y="1709007"/>
            <a:ext cx="2555737" cy="25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96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91392" y="6389914"/>
            <a:ext cx="23180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dirty="0" smtClean="0"/>
              <a:t>Kemp </a:t>
            </a:r>
            <a:r>
              <a:rPr lang="en-US" sz="1400" dirty="0"/>
              <a:t>et </a:t>
            </a:r>
            <a:r>
              <a:rPr lang="en-US" sz="1400" dirty="0" smtClean="0"/>
              <a:t>al., </a:t>
            </a:r>
            <a:r>
              <a:rPr lang="en-US" sz="1400" i="1" dirty="0" smtClean="0"/>
              <a:t>Vaccine</a:t>
            </a:r>
            <a:r>
              <a:rPr lang="en-US" sz="1400" dirty="0" smtClean="0"/>
              <a:t>, 2008</a:t>
            </a:r>
            <a:endParaRPr lang="en-US" sz="1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t="52881" r="44550" b="6150"/>
          <a:stretch/>
        </p:blipFill>
        <p:spPr bwMode="auto">
          <a:xfrm>
            <a:off x="4541159" y="1857828"/>
            <a:ext cx="4662651" cy="352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t="7276" r="44859" b="50188"/>
          <a:stretch/>
        </p:blipFill>
        <p:spPr bwMode="auto">
          <a:xfrm>
            <a:off x="286179" y="1762061"/>
            <a:ext cx="4622744" cy="363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112083" y="3709815"/>
            <a:ext cx="1680676" cy="1733612"/>
            <a:chOff x="-15159" y="4020457"/>
            <a:chExt cx="1680676" cy="1733612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359231" y="4020457"/>
              <a:ext cx="0" cy="14042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59231" y="5424714"/>
              <a:ext cx="130628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 rot="16200000">
              <a:off x="-306585" y="4522530"/>
              <a:ext cx="9829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Serum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0214" y="5353959"/>
              <a:ext cx="9921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C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ervix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74847" y="1449036"/>
            <a:ext cx="1069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HPV-16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7500" y="1457718"/>
            <a:ext cx="1069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HPV-18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Levels of Antibodies in Serum Correlate Well with Levels in </a:t>
            </a:r>
            <a:r>
              <a:rPr lang="en-US" dirty="0" smtClean="0">
                <a:solidFill>
                  <a:srgbClr val="FFFFFF"/>
                </a:solidFill>
              </a:rPr>
              <a:t>the Cervix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77765" y="196850"/>
            <a:ext cx="65353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Cross-Protection Against Persistent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with Related High Risk HPV Types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649413" y="1534911"/>
            <a:ext cx="59547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70C0"/>
                </a:solidFill>
              </a:rPr>
              <a:t>Cervarix</a:t>
            </a:r>
            <a:r>
              <a:rPr lang="en-US" sz="2000" b="1" dirty="0" smtClean="0">
                <a:solidFill>
                  <a:srgbClr val="0070C0"/>
                </a:solidFill>
              </a:rPr>
              <a:t> HPV16/18 Vaccine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70C0"/>
                </a:solidFill>
              </a:rPr>
              <a:t>ATP analysis; &gt;7,000 per arm: 3.5 </a:t>
            </a:r>
            <a:r>
              <a:rPr lang="en-US" sz="2000" b="1" dirty="0" err="1" smtClean="0">
                <a:solidFill>
                  <a:srgbClr val="0070C0"/>
                </a:solidFill>
              </a:rPr>
              <a:t>yrs</a:t>
            </a:r>
            <a:r>
              <a:rPr lang="en-US" sz="2000" b="1" dirty="0" smtClean="0">
                <a:solidFill>
                  <a:srgbClr val="0070C0"/>
                </a:solidFill>
              </a:rPr>
              <a:t> follow-up</a:t>
            </a:r>
          </a:p>
        </p:txBody>
      </p:sp>
      <p:graphicFrame>
        <p:nvGraphicFramePr>
          <p:cNvPr id="13107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925603"/>
              </p:ext>
            </p:extLst>
          </p:nvPr>
        </p:nvGraphicFramePr>
        <p:xfrm>
          <a:off x="1776413" y="2301674"/>
          <a:ext cx="5534025" cy="3108481"/>
        </p:xfrm>
        <a:graphic>
          <a:graphicData uri="http://schemas.openxmlformats.org/drawingml/2006/table">
            <a:tbl>
              <a:tblPr/>
              <a:tblGrid>
                <a:gridCol w="1271587"/>
                <a:gridCol w="1227138"/>
                <a:gridCol w="1401762"/>
                <a:gridCol w="1633538"/>
              </a:tblGrid>
              <a:tr h="639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HPV Type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# Vaccine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# Placebo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Efficacy 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79%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38%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76%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-5%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58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64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" charset="0"/>
                        </a:rPr>
                        <a:t>-15%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9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All of Above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255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336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24%</a:t>
                      </a:r>
                    </a:p>
                  </a:txBody>
                  <a:tcPr marT="45689" marB="4568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798" name="Rectangle 46"/>
          <p:cNvSpPr>
            <a:spLocks noChangeArrowheads="1"/>
          </p:cNvSpPr>
          <p:nvPr/>
        </p:nvSpPr>
        <p:spPr bwMode="auto">
          <a:xfrm>
            <a:off x="-219075" y="5419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74865" name="Rectangle 113"/>
          <p:cNvSpPr>
            <a:spLocks noChangeArrowheads="1"/>
          </p:cNvSpPr>
          <p:nvPr/>
        </p:nvSpPr>
        <p:spPr bwMode="auto">
          <a:xfrm>
            <a:off x="8048625" y="-66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" pitchFamily="18" charset="0"/>
            </a:endParaRPr>
          </a:p>
        </p:txBody>
      </p:sp>
      <p:sp>
        <p:nvSpPr>
          <p:cNvPr id="74866" name="Text Box 114"/>
          <p:cNvSpPr txBox="1">
            <a:spLocks noChangeArrowheads="1"/>
          </p:cNvSpPr>
          <p:nvPr/>
        </p:nvSpPr>
        <p:spPr bwMode="auto">
          <a:xfrm>
            <a:off x="6712404" y="6491385"/>
            <a:ext cx="2431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00"/>
                </a:solidFill>
              </a:rPr>
              <a:t>*</a:t>
            </a:r>
            <a:r>
              <a:rPr lang="en-US" sz="1000" b="1" dirty="0" err="1" smtClean="0">
                <a:solidFill>
                  <a:srgbClr val="000000"/>
                </a:solidFill>
              </a:rPr>
              <a:t>Paavonen</a:t>
            </a:r>
            <a:r>
              <a:rPr lang="en-US" sz="1000" b="1" dirty="0" smtClean="0">
                <a:solidFill>
                  <a:srgbClr val="000000"/>
                </a:solidFill>
              </a:rPr>
              <a:t> et al,. Lancet 2009</a:t>
            </a:r>
          </a:p>
        </p:txBody>
      </p:sp>
    </p:spTree>
    <p:extLst>
      <p:ext uri="{BB962C8B-B14F-4D97-AF65-F5344CB8AC3E}">
        <p14:creationId xmlns:p14="http://schemas.microsoft.com/office/powerpoint/2010/main" val="34269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831136"/>
              </p:ext>
            </p:extLst>
          </p:nvPr>
        </p:nvGraphicFramePr>
        <p:xfrm>
          <a:off x="513393" y="1652641"/>
          <a:ext cx="8280400" cy="492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152400" y="6297712"/>
            <a:ext cx="222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/>
              <a:t>Kemp et al., </a:t>
            </a:r>
            <a:r>
              <a:rPr lang="en-US" sz="1200" i="1" dirty="0" smtClean="0"/>
              <a:t>Vaccine</a:t>
            </a:r>
            <a:r>
              <a:rPr lang="en-US" sz="1200" dirty="0" smtClean="0"/>
              <a:t>, 2011</a:t>
            </a:r>
          </a:p>
          <a:p>
            <a:pPr eaLnBrk="1" hangingPunct="1"/>
            <a:r>
              <a:rPr lang="en-US" sz="1200" dirty="0" smtClean="0"/>
              <a:t>Kemp et al.,</a:t>
            </a:r>
            <a:r>
              <a:rPr lang="en-US" sz="1200" i="1" dirty="0" smtClean="0"/>
              <a:t> Vaccine</a:t>
            </a:r>
            <a:r>
              <a:rPr lang="en-US" sz="1200" dirty="0" smtClean="0"/>
              <a:t>, 2012</a:t>
            </a:r>
            <a:endParaRPr lang="en-US" sz="1200" dirty="0"/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 flipV="1">
            <a:off x="3540762" y="1955443"/>
            <a:ext cx="0" cy="3443689"/>
          </a:xfrm>
          <a:prstGeom prst="line">
            <a:avLst/>
          </a:prstGeom>
          <a:noFill/>
          <a:ln w="25400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 flipV="1">
            <a:off x="5251182" y="1959981"/>
            <a:ext cx="0" cy="3443689"/>
          </a:xfrm>
          <a:prstGeom prst="line">
            <a:avLst/>
          </a:prstGeom>
          <a:noFill/>
          <a:ln w="25400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22888" name="Line 8"/>
          <p:cNvSpPr>
            <a:spLocks noChangeShapeType="1"/>
          </p:cNvSpPr>
          <p:nvPr/>
        </p:nvSpPr>
        <p:spPr bwMode="auto">
          <a:xfrm flipV="1">
            <a:off x="6949132" y="1962697"/>
            <a:ext cx="0" cy="3443689"/>
          </a:xfrm>
          <a:prstGeom prst="line">
            <a:avLst/>
          </a:prstGeom>
          <a:noFill/>
          <a:ln w="25400">
            <a:solidFill>
              <a:schemeClr val="accent3">
                <a:lumMod val="6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3163084" y="1925061"/>
            <a:ext cx="337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</a:rPr>
              <a:t>*</a:t>
            </a: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2291539" y="1899659"/>
            <a:ext cx="337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</a:rPr>
              <a:t>*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4847877" y="3695853"/>
            <a:ext cx="337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Arial" charset="0"/>
              </a:rPr>
              <a:t>*</a:t>
            </a:r>
          </a:p>
        </p:txBody>
      </p:sp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4001732" y="3395808"/>
            <a:ext cx="337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Arial" charset="0"/>
              </a:rPr>
              <a:t>*</a:t>
            </a:r>
            <a:endParaRPr lang="en-US" sz="2400" dirty="0">
              <a:latin typeface="Arial" charset="0"/>
            </a:endParaRP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92793" y="5449756"/>
            <a:ext cx="9997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>
                <a:latin typeface="Arial" charset="0"/>
              </a:rPr>
              <a:t>*p&lt;0.001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63500"/>
            <a:ext cx="6589712" cy="1143000"/>
          </a:xfrm>
        </p:spPr>
        <p:txBody>
          <a:bodyPr/>
          <a:lstStyle/>
          <a:p>
            <a:r>
              <a:rPr lang="en-US" dirty="0"/>
              <a:t>Protection Beyond Vaccine Types:</a:t>
            </a:r>
            <a:br>
              <a:rPr lang="en-US" dirty="0"/>
            </a:br>
            <a:r>
              <a:rPr lang="en-US" dirty="0" smtClean="0"/>
              <a:t>HPV-16/18 </a:t>
            </a:r>
            <a:r>
              <a:rPr lang="en-US" dirty="0"/>
              <a:t>L1 VLP Vaccine </a:t>
            </a:r>
            <a:r>
              <a:rPr lang="en-US" dirty="0" smtClean="0"/>
              <a:t>Induces</a:t>
            </a:r>
            <a:br>
              <a:rPr lang="en-US" dirty="0" smtClean="0"/>
            </a:br>
            <a:r>
              <a:rPr lang="en-US" dirty="0" smtClean="0"/>
              <a:t>Cross-Neutralizing </a:t>
            </a:r>
            <a:r>
              <a:rPr lang="en-US" dirty="0"/>
              <a:t>Antibodies</a:t>
            </a:r>
          </a:p>
        </p:txBody>
      </p:sp>
    </p:spTree>
    <p:extLst>
      <p:ext uri="{BB962C8B-B14F-4D97-AF65-F5344CB8AC3E}">
        <p14:creationId xmlns:p14="http://schemas.microsoft.com/office/powerpoint/2010/main" val="12903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HPV-16 Antibody Avidity Increases after Vaccination over 36 Months of Follow-up</a:t>
            </a:r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4" t="14803" r="2479" b="2316"/>
          <a:stretch/>
        </p:blipFill>
        <p:spPr bwMode="auto">
          <a:xfrm>
            <a:off x="1043215" y="1378854"/>
            <a:ext cx="6781800" cy="510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493" y="6252175"/>
            <a:ext cx="2701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1200" dirty="0"/>
              <a:t>Kemp et al., </a:t>
            </a:r>
            <a:r>
              <a:rPr lang="en-US" sz="1200" i="1" dirty="0" smtClean="0"/>
              <a:t>Vaccine</a:t>
            </a:r>
            <a:r>
              <a:rPr lang="en-US" sz="1200" dirty="0" smtClean="0"/>
              <a:t>, 2012</a:t>
            </a:r>
          </a:p>
          <a:p>
            <a:pPr eaLnBrk="1" hangingPunct="1"/>
            <a:r>
              <a:rPr lang="en-US" sz="1200" dirty="0" err="1" smtClean="0"/>
              <a:t>Dauner</a:t>
            </a:r>
            <a:r>
              <a:rPr lang="en-US" sz="1200" dirty="0" smtClean="0"/>
              <a:t> et al.,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Mol</a:t>
            </a:r>
            <a:r>
              <a:rPr lang="en-US" sz="1200" i="1" dirty="0" smtClean="0"/>
              <a:t> Cell Probes</a:t>
            </a:r>
            <a:r>
              <a:rPr lang="en-US" sz="1200" dirty="0" smtClean="0"/>
              <a:t>, 2012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390884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698"/>
          <p:cNvSpPr txBox="1">
            <a:spLocks noChangeArrowheads="1"/>
          </p:cNvSpPr>
          <p:nvPr/>
        </p:nvSpPr>
        <p:spPr bwMode="auto">
          <a:xfrm>
            <a:off x="0" y="6400800"/>
            <a:ext cx="565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Kreimer</a:t>
            </a:r>
            <a:r>
              <a:rPr lang="en-US" dirty="0" smtClean="0">
                <a:solidFill>
                  <a:srgbClr val="000000"/>
                </a:solidFill>
              </a:rPr>
              <a:t> A.R. et al. </a:t>
            </a:r>
            <a:r>
              <a:rPr lang="en-US" i="1" dirty="0" smtClean="0">
                <a:solidFill>
                  <a:srgbClr val="000000"/>
                </a:solidFill>
              </a:rPr>
              <a:t>JNCI 2011</a:t>
            </a:r>
          </a:p>
        </p:txBody>
      </p:sp>
      <p:graphicFrame>
        <p:nvGraphicFramePr>
          <p:cNvPr id="147135" name="Group 703"/>
          <p:cNvGraphicFramePr>
            <a:graphicFrameLocks noGrp="1"/>
          </p:cNvGraphicFramePr>
          <p:nvPr/>
        </p:nvGraphicFramePr>
        <p:xfrm>
          <a:off x="268288" y="2298700"/>
          <a:ext cx="8570912" cy="3700463"/>
        </p:xfrm>
        <a:graphic>
          <a:graphicData uri="http://schemas.openxmlformats.org/drawingml/2006/table">
            <a:tbl>
              <a:tblPr/>
              <a:tblGrid>
                <a:gridCol w="975120"/>
                <a:gridCol w="1096159"/>
                <a:gridCol w="1606902"/>
                <a:gridCol w="2225632"/>
                <a:gridCol w="2667099"/>
              </a:tblGrid>
              <a:tr h="10080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 of Doses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Arm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 of Women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# of persistent HPV16/18 infections</a:t>
                      </a: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HPV16/18 VE (95%CI)</a:t>
                      </a:r>
                      <a:endParaRPr kumimoji="0" lang="it-IT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Control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3010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81% (71% to 88%)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2957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6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Control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17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84% (50% to 96%)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675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Control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188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100% (67% to 100%)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HPV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43" marR="9144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4015" name="Rectangle 5"/>
          <p:cNvSpPr>
            <a:spLocks noChangeArrowheads="1"/>
          </p:cNvSpPr>
          <p:nvPr/>
        </p:nvSpPr>
        <p:spPr bwMode="auto">
          <a:xfrm>
            <a:off x="6172200" y="5105400"/>
            <a:ext cx="2651125" cy="898525"/>
          </a:xfrm>
          <a:prstGeom prst="rect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B3B3B3"/>
              </a:solidFill>
            </a:endParaRPr>
          </a:p>
        </p:txBody>
      </p:sp>
      <p:sp>
        <p:nvSpPr>
          <p:cNvPr id="19504" name="Rectangle 2"/>
          <p:cNvSpPr>
            <a:spLocks noChangeArrowheads="1"/>
          </p:cNvSpPr>
          <p:nvPr/>
        </p:nvSpPr>
        <p:spPr bwMode="auto">
          <a:xfrm>
            <a:off x="100693" y="308312"/>
            <a:ext cx="91440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Doses Received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 Rican Vaccine Trial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431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387790" y="1304147"/>
            <a:ext cx="8770585" cy="5383306"/>
            <a:chOff x="0" y="1295400"/>
            <a:chExt cx="9860878" cy="4791075"/>
          </a:xfrm>
        </p:grpSpPr>
        <p:grpSp>
          <p:nvGrpSpPr>
            <p:cNvPr id="3" name="Group 14"/>
            <p:cNvGrpSpPr/>
            <p:nvPr/>
          </p:nvGrpSpPr>
          <p:grpSpPr>
            <a:xfrm>
              <a:off x="0" y="1295400"/>
              <a:ext cx="9860878" cy="4791075"/>
              <a:chOff x="0" y="1295400"/>
              <a:chExt cx="9860878" cy="4791075"/>
            </a:xfrm>
          </p:grpSpPr>
          <p:graphicFrame>
            <p:nvGraphicFramePr>
              <p:cNvPr id="13" name="Chart 12"/>
              <p:cNvGraphicFramePr/>
              <p:nvPr/>
            </p:nvGraphicFramePr>
            <p:xfrm>
              <a:off x="0" y="1295400"/>
              <a:ext cx="8077200" cy="47910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14" name="AutoShape 7"/>
              <p:cNvCxnSpPr>
                <a:cxnSpLocks noChangeShapeType="1"/>
              </p:cNvCxnSpPr>
              <p:nvPr/>
            </p:nvCxnSpPr>
            <p:spPr bwMode="auto">
              <a:xfrm>
                <a:off x="1247382" y="4917920"/>
                <a:ext cx="6122523" cy="0"/>
              </a:xfrm>
              <a:prstGeom prst="straightConnector1">
                <a:avLst/>
              </a:prstGeom>
              <a:noFill/>
              <a:ln w="44450">
                <a:solidFill>
                  <a:srgbClr val="FF6600"/>
                </a:solidFill>
                <a:prstDash val="dash"/>
                <a:round/>
                <a:headEnd/>
                <a:tailEnd/>
              </a:ln>
            </p:spPr>
          </p:cxnSp>
          <p:grpSp>
            <p:nvGrpSpPr>
              <p:cNvPr id="4" name="Group 12"/>
              <p:cNvGrpSpPr/>
              <p:nvPr/>
            </p:nvGrpSpPr>
            <p:grpSpPr>
              <a:xfrm>
                <a:off x="7391399" y="2434554"/>
                <a:ext cx="2469479" cy="2711781"/>
                <a:chOff x="7391399" y="2434554"/>
                <a:chExt cx="2469479" cy="2711781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7391399" y="2434554"/>
                  <a:ext cx="2469479" cy="27117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r>
                    <a:rPr lang="en-US" sz="1600" b="1" dirty="0" smtClean="0">
                      <a:solidFill>
                        <a:srgbClr val="086E23"/>
                      </a:solidFill>
                      <a:latin typeface="Arial" pitchFamily="34" charset="0"/>
                      <a:cs typeface="Arial" pitchFamily="34" charset="0"/>
                    </a:rPr>
                    <a:t>3-doses</a:t>
                  </a:r>
                </a:p>
                <a:p>
                  <a:r>
                    <a:rPr lang="en-US" sz="16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r>
                    <a:rPr lang="en-US" sz="1600" b="1" dirty="0" smtClean="0">
                      <a:solidFill>
                        <a:srgbClr val="15045C"/>
                      </a:solidFill>
                      <a:latin typeface="Arial" pitchFamily="34" charset="0"/>
                      <a:cs typeface="Arial" pitchFamily="34" charset="0"/>
                    </a:rPr>
                    <a:t>2-doses (0/6)</a:t>
                  </a:r>
                </a:p>
                <a:p>
                  <a:r>
                    <a:rPr lang="en-US" sz="16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 </a:t>
                  </a:r>
                  <a:r>
                    <a:rPr lang="en-US" sz="1600" b="1" dirty="0" smtClean="0">
                      <a:solidFill>
                        <a:srgbClr val="003399"/>
                      </a:solidFill>
                      <a:latin typeface="Arial" pitchFamily="34" charset="0"/>
                      <a:cs typeface="Arial" pitchFamily="34" charset="0"/>
                    </a:rPr>
                    <a:t>2-doses (0/1)</a:t>
                  </a:r>
                </a:p>
                <a:p>
                  <a:endParaRPr lang="en-US" sz="16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16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   </a:t>
                  </a:r>
                  <a:r>
                    <a:rPr lang="en-US" sz="1600" b="1" dirty="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1-dose</a:t>
                  </a:r>
                </a:p>
                <a:p>
                  <a:endParaRPr lang="en-US" sz="16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endParaRPr lang="en-US" sz="16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endParaRPr lang="en-US" sz="16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endParaRPr lang="en-US" sz="1600" b="1" dirty="0" smtClean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1600" b="1" dirty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600" b="1" dirty="0" smtClean="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rPr>
                    <a:t>    Naturally infected</a:t>
                  </a:r>
                </a:p>
                <a:p>
                  <a:endParaRPr lang="en-US" sz="1600" b="1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r>
                    <a:rPr lang="en-US" sz="1600" b="1" dirty="0" err="1" smtClean="0">
                      <a:solidFill>
                        <a:srgbClr val="FF6600"/>
                      </a:solidFill>
                      <a:latin typeface="Arial" pitchFamily="34" charset="0"/>
                      <a:cs typeface="Arial" pitchFamily="34" charset="0"/>
                    </a:rPr>
                    <a:t>Seropositivity</a:t>
                  </a:r>
                  <a:r>
                    <a:rPr lang="en-US" sz="1600" b="1" dirty="0" smtClean="0">
                      <a:solidFill>
                        <a:srgbClr val="FF6600"/>
                      </a:solidFill>
                      <a:latin typeface="Arial" pitchFamily="34" charset="0"/>
                      <a:cs typeface="Arial" pitchFamily="34" charset="0"/>
                    </a:rPr>
                    <a:t> cutoff</a:t>
                  </a:r>
                  <a:endParaRPr lang="en-US" sz="1600" b="1" dirty="0">
                    <a:solidFill>
                      <a:srgbClr val="FF66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Right Brace 16"/>
                <p:cNvSpPr/>
                <p:nvPr/>
              </p:nvSpPr>
              <p:spPr>
                <a:xfrm>
                  <a:off x="7467599" y="3387113"/>
                  <a:ext cx="213621" cy="1121813"/>
                </a:xfrm>
                <a:prstGeom prst="rightBrac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2" name="TextBox 11"/>
            <p:cNvSpPr txBox="1"/>
            <p:nvPr/>
          </p:nvSpPr>
          <p:spPr>
            <a:xfrm>
              <a:off x="7655059" y="3792768"/>
              <a:ext cx="1146153" cy="261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00"/>
                  </a:solidFill>
                </a:rPr>
                <a:t>9.0 fold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104930" y="46328"/>
            <a:ext cx="7649443" cy="85122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HPV16 Antibody levels in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Recipients of 1, 2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and 3 Doses of the bivalent HPV vaccine, Costa Rican Clinical Trial</a:t>
            </a:r>
          </a:p>
        </p:txBody>
      </p:sp>
      <p:sp>
        <p:nvSpPr>
          <p:cNvPr id="19" name="Text Box 46"/>
          <p:cNvSpPr txBox="1">
            <a:spLocks noChangeArrowheads="1"/>
          </p:cNvSpPr>
          <p:nvPr/>
        </p:nvSpPr>
        <p:spPr bwMode="auto">
          <a:xfrm>
            <a:off x="1790928" y="5772265"/>
            <a:ext cx="2454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Safaeian M et al </a:t>
            </a:r>
            <a:r>
              <a:rPr lang="en-US" sz="1400" i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Cancer Prevention </a:t>
            </a:r>
            <a:r>
              <a:rPr lang="en-US" sz="1400" i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Research, 2013</a:t>
            </a:r>
            <a:r>
              <a:rPr lang="en-US" sz="14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endParaRPr lang="en-US" sz="1400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9531" y="656090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Months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48368" y="6563137"/>
            <a:ext cx="0" cy="1846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761953" y="6560790"/>
            <a:ext cx="0" cy="1846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617743" y="6535001"/>
            <a:ext cx="0" cy="184666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58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835" y="370489"/>
            <a:ext cx="8211207" cy="701566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269" y="1481959"/>
            <a:ext cx="8534400" cy="4572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High efficacy for preventing HPV infection </a:t>
            </a:r>
          </a:p>
          <a:p>
            <a:pPr lvl="1" eaLnBrk="1" hangingPunct="1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Generally </a:t>
            </a:r>
            <a:r>
              <a:rPr lang="en-US" sz="2400" dirty="0"/>
              <a:t>safe and tolerable</a:t>
            </a:r>
          </a:p>
          <a:p>
            <a:pPr lvl="1" eaLnBrk="1" hangingPunct="1">
              <a:lnSpc>
                <a:spcPct val="80000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High levels of immunogenicity</a:t>
            </a:r>
          </a:p>
          <a:p>
            <a:pPr lvl="2" eaLnBrk="1" hangingPunct="1">
              <a:lnSpc>
                <a:spcPct val="80000"/>
              </a:lnSpc>
              <a:buClr>
                <a:srgbClr val="00B0F0"/>
              </a:buClr>
            </a:pPr>
            <a:r>
              <a:rPr lang="en-US" sz="2000" dirty="0" smtClean="0"/>
              <a:t>&gt;99% </a:t>
            </a:r>
            <a:r>
              <a:rPr lang="en-US" sz="2000" dirty="0" err="1" smtClean="0"/>
              <a:t>seroconversion</a:t>
            </a:r>
            <a:r>
              <a:rPr lang="en-US" sz="2000" dirty="0" smtClean="0"/>
              <a:t> rates in 9-26 years old</a:t>
            </a:r>
          </a:p>
          <a:p>
            <a:pPr lvl="2" eaLnBrk="1" hangingPunct="1">
              <a:lnSpc>
                <a:spcPct val="80000"/>
              </a:lnSpc>
              <a:buClr>
                <a:srgbClr val="00B0F0"/>
              </a:buClr>
            </a:pPr>
            <a:r>
              <a:rPr lang="en-US" sz="2000" dirty="0" smtClean="0"/>
              <a:t>Antibody titers higher than in natural infection </a:t>
            </a:r>
          </a:p>
          <a:p>
            <a:pPr lvl="2" eaLnBrk="1" hangingPunct="1">
              <a:lnSpc>
                <a:spcPct val="80000"/>
              </a:lnSpc>
              <a:buClr>
                <a:srgbClr val="00B0F0"/>
              </a:buClr>
            </a:pPr>
            <a:r>
              <a:rPr lang="en-US" sz="2000" dirty="0" smtClean="0"/>
              <a:t>Antibodies decline over time after the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dose, but plateau by 18 months </a:t>
            </a:r>
          </a:p>
          <a:p>
            <a:pPr lvl="2" eaLnBrk="1" hangingPunct="1">
              <a:lnSpc>
                <a:spcPct val="80000"/>
              </a:lnSpc>
              <a:buClr>
                <a:srgbClr val="00B0F0"/>
              </a:buClr>
            </a:pPr>
            <a:r>
              <a:rPr lang="en-US" sz="2000" dirty="0" smtClean="0"/>
              <a:t>Stable antibody levels up to 9 years of follow-up</a:t>
            </a:r>
          </a:p>
          <a:p>
            <a:pPr lvl="2" eaLnBrk="1" hangingPunct="1">
              <a:lnSpc>
                <a:spcPct val="80000"/>
              </a:lnSpc>
              <a:buClr>
                <a:srgbClr val="00B0F0"/>
              </a:buClr>
            </a:pPr>
            <a:r>
              <a:rPr lang="en-US" sz="2000" dirty="0" smtClean="0"/>
              <a:t>Induction of T cell immunity and DC activation</a:t>
            </a:r>
          </a:p>
          <a:p>
            <a:pPr lvl="2" eaLnBrk="1" hangingPunct="1">
              <a:lnSpc>
                <a:spcPct val="80000"/>
              </a:lnSpc>
              <a:buClr>
                <a:srgbClr val="00B0F0"/>
              </a:buClr>
            </a:pPr>
            <a:r>
              <a:rPr lang="en-US" sz="2000" dirty="0" smtClean="0"/>
              <a:t>Non-inferiority of 2 doses, if given at 0, 6 month schedule</a:t>
            </a:r>
          </a:p>
          <a:p>
            <a:pPr lvl="2" eaLnBrk="1" hangingPunct="1">
              <a:lnSpc>
                <a:spcPct val="80000"/>
              </a:lnSpc>
              <a:buClr>
                <a:srgbClr val="00B0F0"/>
              </a:buClr>
            </a:pPr>
            <a:r>
              <a:rPr lang="en-US" sz="2000" dirty="0" smtClean="0"/>
              <a:t>The </a:t>
            </a:r>
            <a:r>
              <a:rPr lang="en-US" sz="2000" dirty="0"/>
              <a:t>minimum protective antibody threshold not </a:t>
            </a:r>
            <a:r>
              <a:rPr lang="en-US" sz="2000" dirty="0" smtClean="0"/>
              <a:t>known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Current HPV vaccines will not eliminate the need for cervical cancer screening 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625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63286" y="377371"/>
            <a:ext cx="8980714" cy="635000"/>
          </a:xfrm>
        </p:spPr>
        <p:txBody>
          <a:bodyPr/>
          <a:lstStyle/>
          <a:p>
            <a:pPr eaLnBrk="1" hangingPunct="1"/>
            <a:r>
              <a:rPr lang="en-US" b="1" dirty="0" smtClean="0"/>
              <a:t>There are Still Many Unanswered </a:t>
            </a:r>
            <a:br>
              <a:rPr lang="en-US" b="1" dirty="0" smtClean="0"/>
            </a:br>
            <a:r>
              <a:rPr lang="en-US" b="1" dirty="0" smtClean="0"/>
              <a:t>Questions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729" y="1549394"/>
            <a:ext cx="8514442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dirty="0" smtClean="0">
                <a:solidFill>
                  <a:schemeClr val="accent2"/>
                </a:solidFill>
              </a:rPr>
              <a:t>Vaccine Performance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000" b="1" dirty="0" smtClean="0"/>
              <a:t>Duration of protection/boosting requirements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000" b="1" dirty="0" smtClean="0"/>
              <a:t>Alternative vaccination schedules/doses/adjuvant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000" b="1" dirty="0" smtClean="0"/>
              <a:t>Immunogenicity and Efficacy in Males</a:t>
            </a:r>
          </a:p>
          <a:p>
            <a:pPr marL="401638" lvl="1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None/>
            </a:pPr>
            <a:r>
              <a:rPr lang="en-US" dirty="0" smtClean="0">
                <a:solidFill>
                  <a:schemeClr val="accent2"/>
                </a:solidFill>
              </a:rPr>
              <a:t>Immunological Mechanisms of Protection/Failure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000" b="1" dirty="0" smtClean="0"/>
              <a:t>Correlates of Protection/Effector mechanisms (neutralizing antibodies)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000" b="1" dirty="0" smtClean="0"/>
              <a:t>Determinants of long-term protection (B/T-cell memory)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000" b="1" dirty="0" smtClean="0"/>
              <a:t>Epitopes</a:t>
            </a:r>
          </a:p>
          <a:p>
            <a:pPr lvl="1" eaLnBrk="1" hangingPunct="1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en-US" sz="2000" b="1" dirty="0" smtClean="0"/>
              <a:t>Surrogates for evaluation of second generation vaccines</a:t>
            </a:r>
          </a:p>
        </p:txBody>
      </p:sp>
    </p:spTree>
    <p:extLst>
      <p:ext uri="{BB962C8B-B14F-4D97-AF65-F5344CB8AC3E}">
        <p14:creationId xmlns:p14="http://schemas.microsoft.com/office/powerpoint/2010/main" val="27266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Acknowledgments</a:t>
            </a:r>
            <a:endParaRPr lang="en-US" dirty="0" smtClean="0"/>
          </a:p>
        </p:txBody>
      </p:sp>
      <p:sp>
        <p:nvSpPr>
          <p:cNvPr id="89090" name="Rectangle 4"/>
          <p:cNvSpPr>
            <a:spLocks noGrp="1" noChangeArrowheads="1"/>
          </p:cNvSpPr>
          <p:nvPr>
            <p:ph idx="1"/>
          </p:nvPr>
        </p:nvSpPr>
        <p:spPr>
          <a:xfrm>
            <a:off x="141289" y="1452033"/>
            <a:ext cx="4824412" cy="4724400"/>
          </a:xfrm>
        </p:spPr>
        <p:txBody>
          <a:bodyPr anchor="t"/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HPV Immunology Laboratory,</a:t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err="1" smtClean="0">
                <a:solidFill>
                  <a:srgbClr val="0070C0"/>
                </a:solidFill>
              </a:rPr>
              <a:t>Leidos</a:t>
            </a:r>
            <a:r>
              <a:rPr lang="en-US" sz="1800" dirty="0" smtClean="0">
                <a:solidFill>
                  <a:srgbClr val="0070C0"/>
                </a:solidFill>
              </a:rPr>
              <a:t> Biomedical Research Inc./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FNLCR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1800" b="0" dirty="0" smtClean="0"/>
              <a:t>Troy Kemp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1800" b="0" dirty="0"/>
              <a:t>David Pan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1800" b="0" dirty="0" err="1"/>
              <a:t>Gloriana</a:t>
            </a:r>
            <a:r>
              <a:rPr lang="en-US" sz="1800" b="0" dirty="0"/>
              <a:t> Shelton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1800" b="0" dirty="0"/>
              <a:t>Martha Sklavos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1800" b="0" dirty="0" smtClean="0"/>
              <a:t>Ken </a:t>
            </a:r>
            <a:r>
              <a:rPr lang="en-US" sz="1800" b="0" dirty="0"/>
              <a:t>Matsui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sz="1800" b="0" dirty="0" smtClean="0"/>
              <a:t>Marcus Williams</a:t>
            </a:r>
            <a:endParaRPr lang="en-US" sz="1800" b="0" dirty="0"/>
          </a:p>
        </p:txBody>
      </p:sp>
      <p:sp>
        <p:nvSpPr>
          <p:cNvPr id="2" name="Rectangle 1"/>
          <p:cNvSpPr/>
          <p:nvPr/>
        </p:nvSpPr>
        <p:spPr>
          <a:xfrm>
            <a:off x="569049" y="5065066"/>
            <a:ext cx="3329187" cy="1031051"/>
          </a:xfrm>
          <a:prstGeom prst="rect">
            <a:avLst/>
          </a:prstGeom>
          <a:solidFill>
            <a:srgbClr val="FFCC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For additional questions:</a:t>
            </a:r>
            <a:endParaRPr lang="en-US" sz="2000" b="1" dirty="0">
              <a:solidFill>
                <a:srgbClr val="0070C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000099"/>
              </a:buClr>
              <a:buFont typeface="Wingdings" pitchFamily="2" charset="2"/>
              <a:buNone/>
            </a:pPr>
            <a:r>
              <a:rPr lang="en-US" b="1" dirty="0" smtClean="0"/>
              <a:t>Ligia </a:t>
            </a:r>
            <a:r>
              <a:rPr lang="en-US" b="1" dirty="0"/>
              <a:t>Pinto</a:t>
            </a:r>
          </a:p>
          <a:p>
            <a:pPr eaLnBrk="1" hangingPunct="1">
              <a:buClr>
                <a:srgbClr val="000099"/>
              </a:buClr>
              <a:buFont typeface="Wingdings" pitchFamily="2" charset="2"/>
              <a:buNone/>
            </a:pPr>
            <a:r>
              <a:rPr lang="en-US" b="1" i="1" dirty="0" smtClean="0"/>
              <a:t>pintol@mail.nih.gov</a:t>
            </a:r>
            <a:endParaRPr lang="en-US" b="1" i="1" dirty="0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390014" y="1462382"/>
            <a:ext cx="5002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lnSpc>
                <a:spcPct val="95000"/>
              </a:lnSpc>
              <a:spcBef>
                <a:spcPts val="2400"/>
              </a:spcBef>
              <a:spcAft>
                <a:spcPct val="0"/>
              </a:spcAft>
              <a:buClr>
                <a:srgbClr val="579FDB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5425" algn="l" rtl="0" eaLnBrk="0" fontAlgn="base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rgbClr val="579FDB"/>
              </a:buClr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627063" indent="-169863" algn="l" rtl="0" eaLnBrk="0" fontAlgn="base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rgbClr val="579FDB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860425" indent="-233363" algn="l" rtl="0" eaLnBrk="0" fontAlgn="base" hangingPunct="0">
              <a:lnSpc>
                <a:spcPct val="95000"/>
              </a:lnSpc>
              <a:spcBef>
                <a:spcPts val="1000"/>
              </a:spcBef>
              <a:spcAft>
                <a:spcPct val="0"/>
              </a:spcAft>
              <a:buClr>
                <a:srgbClr val="579FDB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828800" indent="-228600" algn="l" rtl="0" eaLnBrk="0" fontAlgn="base" hangingPunct="0">
              <a:lnSpc>
                <a:spcPct val="95000"/>
              </a:lnSpc>
              <a:spcBef>
                <a:spcPts val="1200"/>
              </a:spcBef>
              <a:spcAft>
                <a:spcPct val="0"/>
              </a:spcAft>
              <a:buClr>
                <a:srgbClr val="C00000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-228600" algn="l" rtl="0" fontAlgn="base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rgbClr val="0C479D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-228600" algn="l" rtl="0" fontAlgn="base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rgbClr val="0C479D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-228600" algn="l" rtl="0" fontAlgn="base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rgbClr val="0C479D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-228600" algn="l" rtl="0" fontAlgn="base">
              <a:lnSpc>
                <a:spcPct val="95000"/>
              </a:lnSpc>
              <a:spcBef>
                <a:spcPct val="45000"/>
              </a:spcBef>
              <a:spcAft>
                <a:spcPct val="0"/>
              </a:spcAft>
              <a:buClr>
                <a:srgbClr val="0C479D"/>
              </a:buClr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100000"/>
              </a:lnSpc>
              <a:buClr>
                <a:srgbClr val="000099"/>
              </a:buClr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Division of Cancer Epidemiology</a:t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and Genetics, NCI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0" dirty="0" smtClean="0"/>
              <a:t>Allan Hildesheim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0" dirty="0" smtClean="0"/>
              <a:t>Mahboobeh Safaeian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Laboratory of Cellular Oncology, NCI 	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0" dirty="0" smtClean="0"/>
              <a:t>Douglas Lowy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0" dirty="0" smtClean="0"/>
              <a:t>John Schiller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70C0"/>
                </a:solidFill>
              </a:rPr>
              <a:t>PEG, </a:t>
            </a:r>
            <a:r>
              <a:rPr lang="en-US" sz="1800" dirty="0" err="1">
                <a:solidFill>
                  <a:srgbClr val="0070C0"/>
                </a:solidFill>
              </a:rPr>
              <a:t>Fundacion</a:t>
            </a:r>
            <a:r>
              <a:rPr lang="en-US" sz="1800" dirty="0">
                <a:solidFill>
                  <a:srgbClr val="0070C0"/>
                </a:solidFill>
              </a:rPr>
              <a:t> </a:t>
            </a:r>
            <a:r>
              <a:rPr lang="en-US" sz="1800" dirty="0" err="1">
                <a:solidFill>
                  <a:srgbClr val="0070C0"/>
                </a:solidFill>
              </a:rPr>
              <a:t>Inciensa</a:t>
            </a:r>
            <a:r>
              <a:rPr lang="en-US" sz="1800" dirty="0">
                <a:solidFill>
                  <a:srgbClr val="0070C0"/>
                </a:solidFill>
              </a:rPr>
              <a:t>, Costa Rica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0" dirty="0"/>
              <a:t>Rolando </a:t>
            </a:r>
            <a:r>
              <a:rPr lang="en-US" sz="1800" b="0" dirty="0" err="1"/>
              <a:t>Herrero</a:t>
            </a:r>
            <a:endParaRPr lang="en-US" sz="1800" b="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0" dirty="0"/>
              <a:t>Ana Cecilia Rodriguez</a:t>
            </a:r>
          </a:p>
        </p:txBody>
      </p:sp>
    </p:spTree>
    <p:extLst>
      <p:ext uri="{BB962C8B-B14F-4D97-AF65-F5344CB8AC3E}">
        <p14:creationId xmlns:p14="http://schemas.microsoft.com/office/powerpoint/2010/main" val="3672718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239799" y="577813"/>
            <a:ext cx="8229600" cy="4572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/>
              <a:t>Adolescent Vaccine (13-17 Years Old), </a:t>
            </a:r>
            <a:br>
              <a:rPr lang="en-US" altLang="en-US" sz="2800" b="1" dirty="0" smtClean="0"/>
            </a:br>
            <a:r>
              <a:rPr lang="en-US" altLang="en-US" sz="2800" b="1" dirty="0" smtClean="0"/>
              <a:t> United States, 2006-2012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14500"/>
            <a:ext cx="8869363" cy="4691063"/>
          </a:xfrm>
          <a:solidFill>
            <a:schemeClr val="bg1"/>
          </a:solidFill>
        </p:spPr>
      </p:pic>
      <p:sp>
        <p:nvSpPr>
          <p:cNvPr id="18436" name="Text Placeholder 5"/>
          <p:cNvSpPr txBox="1">
            <a:spLocks/>
          </p:cNvSpPr>
          <p:nvPr/>
        </p:nvSpPr>
        <p:spPr bwMode="auto">
          <a:xfrm>
            <a:off x="280988" y="6396038"/>
            <a:ext cx="855821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altLang="en-US" sz="1100">
                <a:solidFill>
                  <a:prstClr val="black"/>
                </a:solidFill>
              </a:rPr>
              <a:t>Centers for Disease Control and Prevention. National and State Vaccination Coverage Among Adolescents Aged 13–17 Years — United States, 2012. </a:t>
            </a:r>
            <a:r>
              <a:rPr lang="en-US" altLang="en-US" sz="1100" i="1">
                <a:solidFill>
                  <a:prstClr val="black"/>
                </a:solidFill>
              </a:rPr>
              <a:t>MMWR</a:t>
            </a:r>
            <a:r>
              <a:rPr lang="en-US" altLang="en-US" sz="1100">
                <a:solidFill>
                  <a:prstClr val="black"/>
                </a:solidFill>
              </a:rPr>
              <a:t>. 2013;62(34);685-693; NIS-Teen</a:t>
            </a:r>
          </a:p>
        </p:txBody>
      </p:sp>
    </p:spTree>
    <p:extLst>
      <p:ext uri="{BB962C8B-B14F-4D97-AF65-F5344CB8AC3E}">
        <p14:creationId xmlns:p14="http://schemas.microsoft.com/office/powerpoint/2010/main" val="3078079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065" y="425667"/>
            <a:ext cx="6589712" cy="465083"/>
          </a:xfrm>
          <a:noFill/>
          <a:ln/>
        </p:spPr>
        <p:txBody>
          <a:bodyPr lIns="92005" tIns="46004" rIns="92005" bIns="46004"/>
          <a:lstStyle/>
          <a:p>
            <a:r>
              <a:rPr lang="en-US" dirty="0" smtClean="0"/>
              <a:t>Most Common </a:t>
            </a:r>
            <a:r>
              <a:rPr lang="en-US" dirty="0"/>
              <a:t>Cancers in Women</a:t>
            </a:r>
          </a:p>
        </p:txBody>
      </p:sp>
      <p:sp>
        <p:nvSpPr>
          <p:cNvPr id="595971" name="Rectangle 3"/>
          <p:cNvSpPr>
            <a:spLocks noChangeArrowheads="1"/>
          </p:cNvSpPr>
          <p:nvPr/>
        </p:nvSpPr>
        <p:spPr bwMode="auto">
          <a:xfrm>
            <a:off x="4483100" y="2082800"/>
            <a:ext cx="2349500" cy="2413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72" name="Line 4"/>
          <p:cNvSpPr>
            <a:spLocks noChangeShapeType="1"/>
          </p:cNvSpPr>
          <p:nvPr/>
        </p:nvSpPr>
        <p:spPr bwMode="auto">
          <a:xfrm>
            <a:off x="4483100" y="5257800"/>
            <a:ext cx="2743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73" name="Rectangle 5"/>
          <p:cNvSpPr>
            <a:spLocks noChangeArrowheads="1"/>
          </p:cNvSpPr>
          <p:nvPr/>
        </p:nvSpPr>
        <p:spPr bwMode="auto">
          <a:xfrm>
            <a:off x="4483100" y="2540000"/>
            <a:ext cx="1866900" cy="2413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74" name="Rectangle 6"/>
          <p:cNvSpPr>
            <a:spLocks noChangeArrowheads="1"/>
          </p:cNvSpPr>
          <p:nvPr/>
        </p:nvSpPr>
        <p:spPr bwMode="auto">
          <a:xfrm>
            <a:off x="4483100" y="4368802"/>
            <a:ext cx="787400" cy="2413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75" name="Rectangle 7"/>
          <p:cNvSpPr>
            <a:spLocks noChangeArrowheads="1"/>
          </p:cNvSpPr>
          <p:nvPr/>
        </p:nvSpPr>
        <p:spPr bwMode="auto">
          <a:xfrm>
            <a:off x="4483100" y="4826000"/>
            <a:ext cx="952500" cy="2413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76" name="Rectangle 8"/>
          <p:cNvSpPr>
            <a:spLocks noChangeArrowheads="1"/>
          </p:cNvSpPr>
          <p:nvPr/>
        </p:nvSpPr>
        <p:spPr bwMode="auto">
          <a:xfrm>
            <a:off x="4483100" y="3911600"/>
            <a:ext cx="812800" cy="2413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77" name="Rectangle 9"/>
          <p:cNvSpPr>
            <a:spLocks noChangeArrowheads="1"/>
          </p:cNvSpPr>
          <p:nvPr/>
        </p:nvSpPr>
        <p:spPr bwMode="auto">
          <a:xfrm>
            <a:off x="4483104" y="2997202"/>
            <a:ext cx="635000" cy="2413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78" name="Rectangle 10"/>
          <p:cNvSpPr>
            <a:spLocks noChangeArrowheads="1"/>
          </p:cNvSpPr>
          <p:nvPr/>
        </p:nvSpPr>
        <p:spPr bwMode="auto">
          <a:xfrm>
            <a:off x="4483100" y="3454400"/>
            <a:ext cx="444500" cy="241300"/>
          </a:xfrm>
          <a:prstGeom prst="rect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79" name="Line 11"/>
          <p:cNvSpPr>
            <a:spLocks noChangeShapeType="1"/>
          </p:cNvSpPr>
          <p:nvPr/>
        </p:nvSpPr>
        <p:spPr bwMode="auto">
          <a:xfrm flipV="1">
            <a:off x="4481513" y="5257804"/>
            <a:ext cx="1587" cy="114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80" name="Line 12"/>
          <p:cNvSpPr>
            <a:spLocks noChangeShapeType="1"/>
          </p:cNvSpPr>
          <p:nvPr/>
        </p:nvSpPr>
        <p:spPr bwMode="auto">
          <a:xfrm flipV="1">
            <a:off x="4481513" y="5257804"/>
            <a:ext cx="1587" cy="114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81" name="Line 13"/>
          <p:cNvSpPr>
            <a:spLocks noChangeShapeType="1"/>
          </p:cNvSpPr>
          <p:nvPr/>
        </p:nvSpPr>
        <p:spPr bwMode="auto">
          <a:xfrm flipV="1">
            <a:off x="4481513" y="5257804"/>
            <a:ext cx="1587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82" name="Line 14"/>
          <p:cNvSpPr>
            <a:spLocks noChangeShapeType="1"/>
          </p:cNvSpPr>
          <p:nvPr/>
        </p:nvSpPr>
        <p:spPr bwMode="auto">
          <a:xfrm flipV="1">
            <a:off x="4951413" y="5257804"/>
            <a:ext cx="1587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83" name="Line 15"/>
          <p:cNvSpPr>
            <a:spLocks noChangeShapeType="1"/>
          </p:cNvSpPr>
          <p:nvPr/>
        </p:nvSpPr>
        <p:spPr bwMode="auto">
          <a:xfrm flipV="1">
            <a:off x="6310313" y="5257804"/>
            <a:ext cx="1587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84" name="Line 16"/>
          <p:cNvSpPr>
            <a:spLocks noChangeShapeType="1"/>
          </p:cNvSpPr>
          <p:nvPr/>
        </p:nvSpPr>
        <p:spPr bwMode="auto">
          <a:xfrm flipV="1">
            <a:off x="5395916" y="5257804"/>
            <a:ext cx="1587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85" name="Line 17"/>
          <p:cNvSpPr>
            <a:spLocks noChangeShapeType="1"/>
          </p:cNvSpPr>
          <p:nvPr/>
        </p:nvSpPr>
        <p:spPr bwMode="auto">
          <a:xfrm flipV="1">
            <a:off x="5853114" y="5257804"/>
            <a:ext cx="1587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86" name="Line 18"/>
          <p:cNvSpPr>
            <a:spLocks noChangeShapeType="1"/>
          </p:cNvSpPr>
          <p:nvPr/>
        </p:nvSpPr>
        <p:spPr bwMode="auto">
          <a:xfrm flipV="1">
            <a:off x="6767513" y="5257804"/>
            <a:ext cx="1587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87" name="Line 19"/>
          <p:cNvSpPr>
            <a:spLocks noChangeShapeType="1"/>
          </p:cNvSpPr>
          <p:nvPr/>
        </p:nvSpPr>
        <p:spPr bwMode="auto">
          <a:xfrm flipV="1">
            <a:off x="4481513" y="1968500"/>
            <a:ext cx="1587" cy="328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88" name="Line 20"/>
          <p:cNvSpPr>
            <a:spLocks noChangeShapeType="1"/>
          </p:cNvSpPr>
          <p:nvPr/>
        </p:nvSpPr>
        <p:spPr bwMode="auto">
          <a:xfrm flipV="1">
            <a:off x="7224716" y="5270500"/>
            <a:ext cx="1587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89" name="Rectangle 21"/>
          <p:cNvSpPr>
            <a:spLocks noChangeArrowheads="1"/>
          </p:cNvSpPr>
          <p:nvPr/>
        </p:nvSpPr>
        <p:spPr bwMode="auto">
          <a:xfrm>
            <a:off x="1760483" y="2071633"/>
            <a:ext cx="2717800" cy="2413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90" name="Line 22"/>
          <p:cNvSpPr>
            <a:spLocks noChangeShapeType="1"/>
          </p:cNvSpPr>
          <p:nvPr/>
        </p:nvSpPr>
        <p:spPr bwMode="auto">
          <a:xfrm>
            <a:off x="1727200" y="5270500"/>
            <a:ext cx="2743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91" name="Rectangle 23"/>
          <p:cNvSpPr>
            <a:spLocks noChangeArrowheads="1"/>
          </p:cNvSpPr>
          <p:nvPr/>
        </p:nvSpPr>
        <p:spPr bwMode="auto">
          <a:xfrm>
            <a:off x="4089400" y="2535183"/>
            <a:ext cx="406400" cy="2413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92" name="Rectangle 24"/>
          <p:cNvSpPr>
            <a:spLocks noChangeArrowheads="1"/>
          </p:cNvSpPr>
          <p:nvPr/>
        </p:nvSpPr>
        <p:spPr bwMode="auto">
          <a:xfrm>
            <a:off x="3594100" y="4363983"/>
            <a:ext cx="901700" cy="2413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93" name="Rectangle 25"/>
          <p:cNvSpPr>
            <a:spLocks noChangeArrowheads="1"/>
          </p:cNvSpPr>
          <p:nvPr/>
        </p:nvSpPr>
        <p:spPr bwMode="auto">
          <a:xfrm>
            <a:off x="3860800" y="4821186"/>
            <a:ext cx="635000" cy="2413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94" name="Rectangle 26"/>
          <p:cNvSpPr>
            <a:spLocks noChangeArrowheads="1"/>
          </p:cNvSpPr>
          <p:nvPr/>
        </p:nvSpPr>
        <p:spPr bwMode="auto">
          <a:xfrm>
            <a:off x="4000500" y="2984500"/>
            <a:ext cx="495300" cy="2413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95" name="Rectangle 27"/>
          <p:cNvSpPr>
            <a:spLocks noChangeArrowheads="1"/>
          </p:cNvSpPr>
          <p:nvPr/>
        </p:nvSpPr>
        <p:spPr bwMode="auto">
          <a:xfrm>
            <a:off x="3911600" y="3449586"/>
            <a:ext cx="584200" cy="2413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96" name="Line 28"/>
          <p:cNvSpPr>
            <a:spLocks noChangeShapeType="1"/>
          </p:cNvSpPr>
          <p:nvPr/>
        </p:nvSpPr>
        <p:spPr bwMode="auto">
          <a:xfrm>
            <a:off x="1727201" y="5270500"/>
            <a:ext cx="1588" cy="114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97" name="Line 29"/>
          <p:cNvSpPr>
            <a:spLocks noChangeShapeType="1"/>
          </p:cNvSpPr>
          <p:nvPr/>
        </p:nvSpPr>
        <p:spPr bwMode="auto">
          <a:xfrm>
            <a:off x="1727201" y="5270500"/>
            <a:ext cx="1588" cy="1143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98" name="Line 30"/>
          <p:cNvSpPr>
            <a:spLocks noChangeShapeType="1"/>
          </p:cNvSpPr>
          <p:nvPr/>
        </p:nvSpPr>
        <p:spPr bwMode="auto">
          <a:xfrm>
            <a:off x="1727201" y="5270500"/>
            <a:ext cx="1588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5999" name="Line 31"/>
          <p:cNvSpPr>
            <a:spLocks noChangeShapeType="1"/>
          </p:cNvSpPr>
          <p:nvPr/>
        </p:nvSpPr>
        <p:spPr bwMode="auto">
          <a:xfrm>
            <a:off x="2197100" y="5270500"/>
            <a:ext cx="1588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6000" name="Line 32"/>
          <p:cNvSpPr>
            <a:spLocks noChangeShapeType="1"/>
          </p:cNvSpPr>
          <p:nvPr/>
        </p:nvSpPr>
        <p:spPr bwMode="auto">
          <a:xfrm>
            <a:off x="3556001" y="5270500"/>
            <a:ext cx="1588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6001" name="Line 33"/>
          <p:cNvSpPr>
            <a:spLocks noChangeShapeType="1"/>
          </p:cNvSpPr>
          <p:nvPr/>
        </p:nvSpPr>
        <p:spPr bwMode="auto">
          <a:xfrm>
            <a:off x="2641600" y="5270500"/>
            <a:ext cx="1588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6002" name="Line 34"/>
          <p:cNvSpPr>
            <a:spLocks noChangeShapeType="1"/>
          </p:cNvSpPr>
          <p:nvPr/>
        </p:nvSpPr>
        <p:spPr bwMode="auto">
          <a:xfrm>
            <a:off x="3098804" y="5270500"/>
            <a:ext cx="1588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6003" name="Line 35"/>
          <p:cNvSpPr>
            <a:spLocks noChangeShapeType="1"/>
          </p:cNvSpPr>
          <p:nvPr/>
        </p:nvSpPr>
        <p:spPr bwMode="auto">
          <a:xfrm>
            <a:off x="4013200" y="5270500"/>
            <a:ext cx="1588" cy="11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70" tIns="45687" rIns="91370" bIns="45687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6004" name="Rectangle 36"/>
          <p:cNvSpPr>
            <a:spLocks noChangeArrowheads="1"/>
          </p:cNvSpPr>
          <p:nvPr/>
        </p:nvSpPr>
        <p:spPr bwMode="auto">
          <a:xfrm>
            <a:off x="6926265" y="2076451"/>
            <a:ext cx="746125" cy="2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3737" eaLnBrk="0" hangingPunct="0"/>
            <a:r>
              <a:rPr lang="en-US" sz="1600" b="1">
                <a:latin typeface="Helvetica" pitchFamily="34" charset="0"/>
              </a:rPr>
              <a:t>Breast</a:t>
            </a:r>
          </a:p>
        </p:txBody>
      </p:sp>
      <p:sp>
        <p:nvSpPr>
          <p:cNvPr id="596005" name="Rectangle 37"/>
          <p:cNvSpPr>
            <a:spLocks noChangeArrowheads="1"/>
          </p:cNvSpPr>
          <p:nvPr/>
        </p:nvSpPr>
        <p:spPr bwMode="auto">
          <a:xfrm>
            <a:off x="6926259" y="2571751"/>
            <a:ext cx="696913" cy="2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13737" eaLnBrk="0" hangingPunct="0"/>
            <a:r>
              <a:rPr lang="en-US" sz="1600" b="1" i="1">
                <a:latin typeface="Helvetica" pitchFamily="34" charset="0"/>
              </a:rPr>
              <a:t>Cervix</a:t>
            </a:r>
          </a:p>
        </p:txBody>
      </p:sp>
      <p:sp>
        <p:nvSpPr>
          <p:cNvPr id="596006" name="Rectangle 38"/>
          <p:cNvSpPr>
            <a:spLocks noChangeArrowheads="1"/>
          </p:cNvSpPr>
          <p:nvPr/>
        </p:nvSpPr>
        <p:spPr bwMode="auto">
          <a:xfrm>
            <a:off x="5707065" y="3028951"/>
            <a:ext cx="593257" cy="2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1600" b="1">
                <a:latin typeface="Helvetica" pitchFamily="34" charset="0"/>
              </a:rPr>
              <a:t>Ovary</a:t>
            </a:r>
          </a:p>
        </p:txBody>
      </p:sp>
      <p:sp>
        <p:nvSpPr>
          <p:cNvPr id="596007" name="Rectangle 39"/>
          <p:cNvSpPr>
            <a:spLocks noChangeArrowheads="1"/>
          </p:cNvSpPr>
          <p:nvPr/>
        </p:nvSpPr>
        <p:spPr bwMode="auto">
          <a:xfrm>
            <a:off x="5707060" y="3486152"/>
            <a:ext cx="1349370" cy="2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1600" b="1" dirty="0">
                <a:latin typeface="Helvetica" pitchFamily="34" charset="0"/>
              </a:rPr>
              <a:t>Endometrium</a:t>
            </a:r>
          </a:p>
        </p:txBody>
      </p:sp>
      <p:sp>
        <p:nvSpPr>
          <p:cNvPr id="596008" name="Rectangle 40"/>
          <p:cNvSpPr>
            <a:spLocks noChangeArrowheads="1"/>
          </p:cNvSpPr>
          <p:nvPr/>
        </p:nvSpPr>
        <p:spPr bwMode="auto">
          <a:xfrm>
            <a:off x="3136900" y="3906783"/>
            <a:ext cx="1358900" cy="2413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12700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6009" name="Rectangle 41"/>
          <p:cNvSpPr>
            <a:spLocks noChangeArrowheads="1"/>
          </p:cNvSpPr>
          <p:nvPr/>
        </p:nvSpPr>
        <p:spPr bwMode="auto">
          <a:xfrm>
            <a:off x="2241551" y="5759450"/>
            <a:ext cx="4519226" cy="30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2000" b="1" dirty="0">
                <a:latin typeface="Helvetica" pitchFamily="34" charset="0"/>
              </a:rPr>
              <a:t>Annual number of cases (thousands)</a:t>
            </a:r>
          </a:p>
        </p:txBody>
      </p:sp>
      <p:sp>
        <p:nvSpPr>
          <p:cNvPr id="596010" name="Rectangle 42"/>
          <p:cNvSpPr>
            <a:spLocks noChangeArrowheads="1"/>
          </p:cNvSpPr>
          <p:nvPr/>
        </p:nvSpPr>
        <p:spPr bwMode="auto">
          <a:xfrm>
            <a:off x="2114550" y="1466854"/>
            <a:ext cx="208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defTabSz="913737" eaLnBrk="0" hangingPunct="0"/>
            <a:r>
              <a:rPr lang="en-US" sz="2000" b="1" i="1" dirty="0">
                <a:latin typeface="Helvetica" pitchFamily="34" charset="0"/>
              </a:rPr>
              <a:t>More developed countries</a:t>
            </a:r>
          </a:p>
        </p:txBody>
      </p:sp>
      <p:sp>
        <p:nvSpPr>
          <p:cNvPr id="596011" name="Rectangle 43"/>
          <p:cNvSpPr>
            <a:spLocks noChangeArrowheads="1"/>
          </p:cNvSpPr>
          <p:nvPr/>
        </p:nvSpPr>
        <p:spPr bwMode="auto">
          <a:xfrm>
            <a:off x="2660654" y="1479550"/>
            <a:ext cx="63979" cy="27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b="1" i="1">
                <a:solidFill>
                  <a:srgbClr val="FFFFFF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596012" name="Rectangle 44"/>
          <p:cNvSpPr>
            <a:spLocks noChangeArrowheads="1"/>
          </p:cNvSpPr>
          <p:nvPr/>
        </p:nvSpPr>
        <p:spPr bwMode="auto">
          <a:xfrm>
            <a:off x="4373562" y="1454150"/>
            <a:ext cx="24590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defTabSz="913737" eaLnBrk="0" hangingPunct="0"/>
            <a:r>
              <a:rPr lang="en-US" sz="2000" b="1" i="1">
                <a:latin typeface="Helvetica" pitchFamily="34" charset="0"/>
              </a:rPr>
              <a:t>Less developed countries</a:t>
            </a:r>
          </a:p>
        </p:txBody>
      </p:sp>
      <p:sp>
        <p:nvSpPr>
          <p:cNvPr id="596013" name="Rectangle 45"/>
          <p:cNvSpPr>
            <a:spLocks noChangeArrowheads="1"/>
          </p:cNvSpPr>
          <p:nvPr/>
        </p:nvSpPr>
        <p:spPr bwMode="auto">
          <a:xfrm>
            <a:off x="5378450" y="1479550"/>
            <a:ext cx="63979" cy="27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b="1" i="1">
                <a:solidFill>
                  <a:srgbClr val="FFFFFF"/>
                </a:solidFill>
                <a:latin typeface="Helvetica" pitchFamily="34" charset="0"/>
              </a:rPr>
              <a:t> </a:t>
            </a:r>
          </a:p>
        </p:txBody>
      </p:sp>
      <p:sp>
        <p:nvSpPr>
          <p:cNvPr id="596014" name="Rectangle 46"/>
          <p:cNvSpPr>
            <a:spLocks noChangeArrowheads="1"/>
          </p:cNvSpPr>
          <p:nvPr/>
        </p:nvSpPr>
        <p:spPr bwMode="auto">
          <a:xfrm>
            <a:off x="5694359" y="3917951"/>
            <a:ext cx="1349370" cy="2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1600" b="1">
                <a:latin typeface="Helvetica" pitchFamily="34" charset="0"/>
              </a:rPr>
              <a:t>Colon/rectum</a:t>
            </a:r>
          </a:p>
        </p:txBody>
      </p:sp>
      <p:sp>
        <p:nvSpPr>
          <p:cNvPr id="596015" name="Rectangle 47"/>
          <p:cNvSpPr>
            <a:spLocks noChangeArrowheads="1"/>
          </p:cNvSpPr>
          <p:nvPr/>
        </p:nvSpPr>
        <p:spPr bwMode="auto">
          <a:xfrm>
            <a:off x="5707059" y="4362451"/>
            <a:ext cx="511830" cy="2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1600" b="1">
                <a:latin typeface="Helvetica" pitchFamily="34" charset="0"/>
              </a:rPr>
              <a:t>Lung</a:t>
            </a:r>
          </a:p>
        </p:txBody>
      </p:sp>
      <p:sp>
        <p:nvSpPr>
          <p:cNvPr id="596016" name="Rectangle 48"/>
          <p:cNvSpPr>
            <a:spLocks noChangeArrowheads="1"/>
          </p:cNvSpPr>
          <p:nvPr/>
        </p:nvSpPr>
        <p:spPr bwMode="auto">
          <a:xfrm>
            <a:off x="5707058" y="4819651"/>
            <a:ext cx="884070" cy="2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737" eaLnBrk="0" hangingPunct="0"/>
            <a:r>
              <a:rPr lang="en-US" sz="1600" b="1" dirty="0">
                <a:latin typeface="Helvetica" pitchFamily="34" charset="0"/>
              </a:rPr>
              <a:t>Stomach</a:t>
            </a:r>
          </a:p>
        </p:txBody>
      </p:sp>
      <p:sp>
        <p:nvSpPr>
          <p:cNvPr id="596017" name="Rectangle 49"/>
          <p:cNvSpPr>
            <a:spLocks noChangeArrowheads="1"/>
          </p:cNvSpPr>
          <p:nvPr/>
        </p:nvSpPr>
        <p:spPr bwMode="auto">
          <a:xfrm>
            <a:off x="3873500" y="2438400"/>
            <a:ext cx="3860800" cy="46990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70" tIns="45687" rIns="91370" bIns="45687" anchor="ctr"/>
          <a:lstStyle/>
          <a:p>
            <a:pPr defTabSz="913737" eaLnBrk="0" hangingPunct="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6018" name="Rectangle 50"/>
          <p:cNvSpPr>
            <a:spLocks noChangeArrowheads="1"/>
          </p:cNvSpPr>
          <p:nvPr/>
        </p:nvSpPr>
        <p:spPr bwMode="auto">
          <a:xfrm>
            <a:off x="569912" y="6332538"/>
            <a:ext cx="4584447" cy="30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05" tIns="46004" rIns="92005" bIns="46004">
            <a:spAutoFit/>
          </a:bodyPr>
          <a:lstStyle/>
          <a:p>
            <a:pPr defTabSz="913737" eaLnBrk="0" hangingPunct="0"/>
            <a:r>
              <a:rPr lang="en-US" sz="1400" b="1" dirty="0">
                <a:latin typeface="Helvetica" pitchFamily="34" charset="0"/>
              </a:rPr>
              <a:t>Adapted from </a:t>
            </a:r>
            <a:r>
              <a:rPr lang="en-US" sz="1400" b="1" dirty="0" err="1">
                <a:latin typeface="Helvetica" pitchFamily="34" charset="0"/>
              </a:rPr>
              <a:t>Parkin</a:t>
            </a:r>
            <a:r>
              <a:rPr lang="en-US" sz="1400" b="1" dirty="0">
                <a:latin typeface="Helvetica" pitchFamily="34" charset="0"/>
              </a:rPr>
              <a:t> et al, </a:t>
            </a:r>
            <a:r>
              <a:rPr lang="en-US" sz="1400" b="1" dirty="0" err="1">
                <a:latin typeface="Helvetica" pitchFamily="34" charset="0"/>
              </a:rPr>
              <a:t>Eur</a:t>
            </a:r>
            <a:r>
              <a:rPr lang="en-US" sz="1400" b="1" dirty="0">
                <a:latin typeface="Helvetica" pitchFamily="34" charset="0"/>
              </a:rPr>
              <a:t> J </a:t>
            </a:r>
            <a:r>
              <a:rPr lang="en-US" sz="1400" b="1" dirty="0" smtClean="0">
                <a:latin typeface="Helvetica" pitchFamily="34" charset="0"/>
              </a:rPr>
              <a:t>Cancer 2001; 37 S4</a:t>
            </a:r>
            <a:endParaRPr lang="en-US" sz="1400" b="1" dirty="0">
              <a:latin typeface="Helvetica" pitchFamily="34" charset="0"/>
            </a:endParaRPr>
          </a:p>
        </p:txBody>
      </p:sp>
      <p:sp>
        <p:nvSpPr>
          <p:cNvPr id="596019" name="Rectangle 51"/>
          <p:cNvSpPr>
            <a:spLocks noChangeArrowheads="1"/>
          </p:cNvSpPr>
          <p:nvPr/>
        </p:nvSpPr>
        <p:spPr bwMode="auto">
          <a:xfrm>
            <a:off x="1482731" y="5378453"/>
            <a:ext cx="534901" cy="34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05" tIns="46004" rIns="92005" bIns="46004">
            <a:spAutoFit/>
          </a:bodyPr>
          <a:lstStyle/>
          <a:p>
            <a:pPr defTabSz="913737" eaLnBrk="0" hangingPunct="0"/>
            <a:r>
              <a:rPr lang="en-US" sz="1600" b="1">
                <a:latin typeface="Helvetica" pitchFamily="34" charset="0"/>
              </a:rPr>
              <a:t>600</a:t>
            </a:r>
          </a:p>
        </p:txBody>
      </p:sp>
      <p:sp>
        <p:nvSpPr>
          <p:cNvPr id="596020" name="Rectangle 52"/>
          <p:cNvSpPr>
            <a:spLocks noChangeArrowheads="1"/>
          </p:cNvSpPr>
          <p:nvPr/>
        </p:nvSpPr>
        <p:spPr bwMode="auto">
          <a:xfrm>
            <a:off x="4340232" y="5378453"/>
            <a:ext cx="302251" cy="34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05" tIns="46004" rIns="92005" bIns="46004">
            <a:spAutoFit/>
          </a:bodyPr>
          <a:lstStyle/>
          <a:p>
            <a:pPr defTabSz="913737" eaLnBrk="0" hangingPunct="0"/>
            <a:r>
              <a:rPr lang="en-US" sz="1600" b="1">
                <a:latin typeface="Helvetica" pitchFamily="34" charset="0"/>
              </a:rPr>
              <a:t>0</a:t>
            </a:r>
          </a:p>
        </p:txBody>
      </p:sp>
      <p:sp>
        <p:nvSpPr>
          <p:cNvPr id="596021" name="Rectangle 53"/>
          <p:cNvSpPr>
            <a:spLocks noChangeArrowheads="1"/>
          </p:cNvSpPr>
          <p:nvPr/>
        </p:nvSpPr>
        <p:spPr bwMode="auto">
          <a:xfrm>
            <a:off x="3311531" y="5391150"/>
            <a:ext cx="534901" cy="34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05" tIns="46004" rIns="92005" bIns="46004">
            <a:spAutoFit/>
          </a:bodyPr>
          <a:lstStyle/>
          <a:p>
            <a:pPr defTabSz="913737" eaLnBrk="0" hangingPunct="0"/>
            <a:r>
              <a:rPr lang="en-US" sz="1600" b="1">
                <a:latin typeface="Helvetica" pitchFamily="34" charset="0"/>
              </a:rPr>
              <a:t>200</a:t>
            </a:r>
          </a:p>
        </p:txBody>
      </p:sp>
      <p:sp>
        <p:nvSpPr>
          <p:cNvPr id="596022" name="Rectangle 54"/>
          <p:cNvSpPr>
            <a:spLocks noChangeArrowheads="1"/>
          </p:cNvSpPr>
          <p:nvPr/>
        </p:nvSpPr>
        <p:spPr bwMode="auto">
          <a:xfrm>
            <a:off x="2409832" y="5378453"/>
            <a:ext cx="534901" cy="34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05" tIns="46004" rIns="92005" bIns="46004">
            <a:spAutoFit/>
          </a:bodyPr>
          <a:lstStyle/>
          <a:p>
            <a:pPr defTabSz="913737" eaLnBrk="0" hangingPunct="0"/>
            <a:r>
              <a:rPr lang="en-US" sz="1600" b="1" dirty="0">
                <a:latin typeface="Helvetica" pitchFamily="34" charset="0"/>
              </a:rPr>
              <a:t>400</a:t>
            </a:r>
          </a:p>
        </p:txBody>
      </p:sp>
      <p:sp>
        <p:nvSpPr>
          <p:cNvPr id="596023" name="Rectangle 55"/>
          <p:cNvSpPr>
            <a:spLocks noChangeArrowheads="1"/>
          </p:cNvSpPr>
          <p:nvPr/>
        </p:nvSpPr>
        <p:spPr bwMode="auto">
          <a:xfrm>
            <a:off x="5140331" y="5365750"/>
            <a:ext cx="534901" cy="34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05" tIns="46004" rIns="92005" bIns="46004">
            <a:spAutoFit/>
          </a:bodyPr>
          <a:lstStyle/>
          <a:p>
            <a:pPr defTabSz="913737" eaLnBrk="0" hangingPunct="0"/>
            <a:r>
              <a:rPr lang="en-US" sz="1600" b="1">
                <a:latin typeface="Helvetica" pitchFamily="34" charset="0"/>
              </a:rPr>
              <a:t>200</a:t>
            </a:r>
          </a:p>
        </p:txBody>
      </p:sp>
      <p:sp>
        <p:nvSpPr>
          <p:cNvPr id="596024" name="Rectangle 56"/>
          <p:cNvSpPr>
            <a:spLocks noChangeArrowheads="1"/>
          </p:cNvSpPr>
          <p:nvPr/>
        </p:nvSpPr>
        <p:spPr bwMode="auto">
          <a:xfrm>
            <a:off x="6067432" y="5365750"/>
            <a:ext cx="534901" cy="34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05" tIns="46004" rIns="92005" bIns="46004">
            <a:spAutoFit/>
          </a:bodyPr>
          <a:lstStyle/>
          <a:p>
            <a:pPr defTabSz="913737" eaLnBrk="0" hangingPunct="0"/>
            <a:r>
              <a:rPr lang="en-US" sz="1600" b="1">
                <a:latin typeface="Helvetica" pitchFamily="34" charset="0"/>
              </a:rPr>
              <a:t>400</a:t>
            </a:r>
          </a:p>
        </p:txBody>
      </p:sp>
      <p:sp>
        <p:nvSpPr>
          <p:cNvPr id="596025" name="Rectangle 57"/>
          <p:cNvSpPr>
            <a:spLocks noChangeArrowheads="1"/>
          </p:cNvSpPr>
          <p:nvPr/>
        </p:nvSpPr>
        <p:spPr bwMode="auto">
          <a:xfrm>
            <a:off x="6981831" y="5353051"/>
            <a:ext cx="534901" cy="34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05" tIns="46004" rIns="92005" bIns="46004">
            <a:spAutoFit/>
          </a:bodyPr>
          <a:lstStyle/>
          <a:p>
            <a:pPr defTabSz="913737" eaLnBrk="0" hangingPunct="0"/>
            <a:r>
              <a:rPr lang="en-US" sz="1600" b="1" dirty="0">
                <a:latin typeface="Helvetica" pitchFamily="34" charset="0"/>
              </a:rPr>
              <a:t>600</a:t>
            </a:r>
          </a:p>
        </p:txBody>
      </p:sp>
    </p:spTree>
    <p:extLst>
      <p:ext uri="{BB962C8B-B14F-4D97-AF65-F5344CB8AC3E}">
        <p14:creationId xmlns:p14="http://schemas.microsoft.com/office/powerpoint/2010/main" val="1502727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9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0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49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2524"/>
              </p:ext>
            </p:extLst>
          </p:nvPr>
        </p:nvGraphicFramePr>
        <p:xfrm>
          <a:off x="443676" y="2364336"/>
          <a:ext cx="7951847" cy="2783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Photo Editor Photo" r:id="rId4" imgW="6058746" imgH="2419048" progId="MSPhotoEd.3">
                  <p:embed/>
                </p:oleObj>
              </mc:Choice>
              <mc:Fallback>
                <p:oleObj name="Photo Editor Photo" r:id="rId4" imgW="6058746" imgH="24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03" t="9280" r="3703" b="9521"/>
                      <a:stretch>
                        <a:fillRect/>
                      </a:stretch>
                    </p:blipFill>
                    <p:spPr bwMode="auto">
                      <a:xfrm>
                        <a:off x="443676" y="2364336"/>
                        <a:ext cx="7951847" cy="2783146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4931" name="Text Box 3"/>
          <p:cNvSpPr txBox="1">
            <a:spLocks noChangeArrowheads="1"/>
          </p:cNvSpPr>
          <p:nvPr/>
        </p:nvSpPr>
        <p:spPr bwMode="auto">
          <a:xfrm>
            <a:off x="220717" y="451549"/>
            <a:ext cx="61406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Cervical Pathogenesis</a:t>
            </a:r>
          </a:p>
        </p:txBody>
      </p:sp>
      <p:sp>
        <p:nvSpPr>
          <p:cNvPr id="764944" name="Rectangle 16"/>
          <p:cNvSpPr>
            <a:spLocks noChangeArrowheads="1"/>
          </p:cNvSpPr>
          <p:nvPr/>
        </p:nvSpPr>
        <p:spPr bwMode="auto">
          <a:xfrm>
            <a:off x="152400" y="5556250"/>
            <a:ext cx="8534400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b="1" dirty="0"/>
              <a:t>HPV persistence is the most important predictor of high grade cervical 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en-US" b="1" dirty="0"/>
              <a:t>cancer precursors</a:t>
            </a:r>
          </a:p>
        </p:txBody>
      </p:sp>
    </p:spTree>
    <p:extLst>
      <p:ext uri="{BB962C8B-B14F-4D97-AF65-F5344CB8AC3E}">
        <p14:creationId xmlns:p14="http://schemas.microsoft.com/office/powerpoint/2010/main" val="51407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3" t="15279" r="17461" b="23992"/>
          <a:stretch/>
        </p:blipFill>
        <p:spPr bwMode="auto">
          <a:xfrm>
            <a:off x="1095703" y="1765738"/>
            <a:ext cx="6046076" cy="372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3325" y="465083"/>
            <a:ext cx="5975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HPV Causes More than Cervical Cancer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317" y="4516820"/>
            <a:ext cx="1513490" cy="1537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90139" y="4516819"/>
            <a:ext cx="1513490" cy="15371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2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568411" y="370703"/>
            <a:ext cx="8575589" cy="669324"/>
          </a:xfrm>
        </p:spPr>
        <p:txBody>
          <a:bodyPr/>
          <a:lstStyle/>
          <a:p>
            <a:pPr algn="l" eaLnBrk="1" hangingPunct="1"/>
            <a:r>
              <a:rPr lang="en-US" altLang="en-US" sz="3200" b="1" dirty="0" smtClean="0"/>
              <a:t>HPV Associated Cancers, 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both Sexes, </a:t>
            </a:r>
            <a:r>
              <a:rPr lang="en-US" altLang="en-US" sz="3200" dirty="0" smtClean="0"/>
              <a:t>US </a:t>
            </a:r>
            <a:r>
              <a:rPr lang="en-US" altLang="en-US" sz="3200" b="1" dirty="0" smtClean="0"/>
              <a:t>2005-2009</a:t>
            </a:r>
          </a:p>
        </p:txBody>
      </p:sp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97" y="1409995"/>
            <a:ext cx="8177213" cy="5273675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519" y="4324865"/>
            <a:ext cx="8822724" cy="477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6519" y="6205876"/>
            <a:ext cx="8822724" cy="477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09575"/>
            <a:ext cx="9144000" cy="520700"/>
          </a:xfrm>
        </p:spPr>
        <p:txBody>
          <a:bodyPr/>
          <a:lstStyle/>
          <a:p>
            <a:r>
              <a:rPr lang="en-US" dirty="0" smtClean="0"/>
              <a:t>Two Licensed Prophylactic HPV Vaccines</a:t>
            </a:r>
            <a:br>
              <a:rPr lang="en-US" dirty="0" smtClean="0"/>
            </a:br>
            <a:r>
              <a:rPr lang="en-US" dirty="0" smtClean="0"/>
              <a:t>(L1 Virus-Like Particles)</a:t>
            </a:r>
          </a:p>
        </p:txBody>
      </p:sp>
      <p:graphicFrame>
        <p:nvGraphicFramePr>
          <p:cNvPr id="278630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743795"/>
              </p:ext>
            </p:extLst>
          </p:nvPr>
        </p:nvGraphicFramePr>
        <p:xfrm>
          <a:off x="133349" y="1600200"/>
          <a:ext cx="8982075" cy="48276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994025"/>
                <a:gridCol w="2994025"/>
                <a:gridCol w="2994025"/>
              </a:tblGrid>
              <a:tr h="56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Manufacturer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Merck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GlaxoSmithKline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4324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Trade name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Gardasil®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Cervarix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™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  <a:tr h="4478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HPV types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6,  11, 16, 18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16, 18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592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Adjuvant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AAHS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ASO4 Adjuvant (MPL + Alum)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9732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Licensed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Female and males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(ages 9-26yrs)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Females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</a:rPr>
                        <a:t>(ages 9-25yrs)</a:t>
                      </a:r>
                    </a:p>
                  </a:txBody>
                  <a:tcPr horzOverflow="overflow"/>
                </a:tc>
              </a:tr>
              <a:tr h="14785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Expected coverage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of protection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70% of Cervical Cancer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90% Genital Warts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</a:rPr>
                        <a:t>70% of Cervical Cancer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110045" y="6489577"/>
            <a:ext cx="3938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3 intra-muscular injections </a:t>
            </a:r>
            <a:r>
              <a:rPr lang="en-US" sz="1600" dirty="0"/>
              <a:t>over 6 months</a:t>
            </a:r>
          </a:p>
        </p:txBody>
      </p:sp>
    </p:spTree>
    <p:extLst>
      <p:ext uri="{BB962C8B-B14F-4D97-AF65-F5344CB8AC3E}">
        <p14:creationId xmlns:p14="http://schemas.microsoft.com/office/powerpoint/2010/main" val="5331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HPV Prophylactic Efficacy Trials</a:t>
            </a:r>
          </a:p>
        </p:txBody>
      </p:sp>
      <p:pic>
        <p:nvPicPr>
          <p:cNvPr id="31747" name="Picture 4" descr="JCI06286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1352550"/>
            <a:ext cx="861060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4114800" y="6324600"/>
            <a:ext cx="448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Lowy DR, Schiller JT. JCI 2006; 116: 1167</a:t>
            </a:r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303572" y="4526674"/>
            <a:ext cx="6324600" cy="47625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1668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35633"/>
              </p:ext>
            </p:extLst>
          </p:nvPr>
        </p:nvGraphicFramePr>
        <p:xfrm>
          <a:off x="270641" y="2005744"/>
          <a:ext cx="8431926" cy="4118266"/>
        </p:xfrm>
        <a:graphic>
          <a:graphicData uri="http://schemas.openxmlformats.org/drawingml/2006/table">
            <a:tbl>
              <a:tblPr/>
              <a:tblGrid>
                <a:gridCol w="1775873"/>
                <a:gridCol w="3425372"/>
                <a:gridCol w="3230681"/>
              </a:tblGrid>
              <a:tr h="415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Gardasil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Quadrivalent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Cervarix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(Bivalent)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</a:tr>
              <a:tr h="748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Cervix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High protection against HPV-infection and related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Vagina/Vulva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Protection against HPV-infection and related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Not evaluated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Penis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Protection against HPV-infection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Not evaluated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0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Protection against HPV-infection and disease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Protection against HPV-infection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8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Oropharynx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Not evaluated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Protection against HPV infection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52" name="Rectangle 45"/>
          <p:cNvSpPr>
            <a:spLocks noGrp="1" noChangeArrowheads="1"/>
          </p:cNvSpPr>
          <p:nvPr>
            <p:ph type="title"/>
          </p:nvPr>
        </p:nvSpPr>
        <p:spPr>
          <a:xfrm>
            <a:off x="118242" y="203036"/>
            <a:ext cx="8229600" cy="800100"/>
          </a:xfrm>
          <a:noFill/>
        </p:spPr>
        <p:txBody>
          <a:bodyPr/>
          <a:lstStyle/>
          <a:p>
            <a:r>
              <a:rPr lang="en-US" dirty="0" smtClean="0"/>
              <a:t>Two Prophylactic HPV Vaccines: Protection</a:t>
            </a:r>
            <a:br>
              <a:rPr lang="en-US" dirty="0" smtClean="0"/>
            </a:br>
            <a:r>
              <a:rPr lang="en-US" dirty="0" smtClean="0"/>
              <a:t>Beyond Cervical Cancer</a:t>
            </a:r>
          </a:p>
        </p:txBody>
      </p:sp>
    </p:spTree>
    <p:extLst>
      <p:ext uri="{BB962C8B-B14F-4D97-AF65-F5344CB8AC3E}">
        <p14:creationId xmlns:p14="http://schemas.microsoft.com/office/powerpoint/2010/main" val="68364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PROFILE" val="C:\WINNT\System32\spool\DRIVERS\COLOR\RCVD65.ICM"/>
  <p:tag name="DESTINATIONPROFILE" val="C:\WINNT\System32\spool\DRIVERS\COLOR\BdRm Proj_4-17-03_1.icc"/>
  <p:tag name="RI" val="0"/>
  <p:tag name="VIEW" val="MONITOR"/>
</p:tagLst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3731</TotalTime>
  <Words>1320</Words>
  <Application>Microsoft Office PowerPoint</Application>
  <PresentationFormat>On-screen Show (4:3)</PresentationFormat>
  <Paragraphs>381</Paragraphs>
  <Slides>29</Slides>
  <Notes>26</Notes>
  <HiddenSlides>1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3_Default Design</vt:lpstr>
      <vt:lpstr>4_Default Design</vt:lpstr>
      <vt:lpstr>5_Default Design</vt:lpstr>
      <vt:lpstr>6_Default Design</vt:lpstr>
      <vt:lpstr>Photo Editor Photo</vt:lpstr>
      <vt:lpstr>PowerPoint Presentation</vt:lpstr>
      <vt:lpstr>HPV</vt:lpstr>
      <vt:lpstr>Most Common Cancers in Women</vt:lpstr>
      <vt:lpstr>PowerPoint Presentation</vt:lpstr>
      <vt:lpstr>PowerPoint Presentation</vt:lpstr>
      <vt:lpstr>HPV Associated Cancers,  both Sexes, US 2005-2009</vt:lpstr>
      <vt:lpstr>Two Licensed Prophylactic HPV Vaccines (L1 Virus-Like Particles)</vt:lpstr>
      <vt:lpstr>HPV Prophylactic Efficacy Trials</vt:lpstr>
      <vt:lpstr>Two Prophylactic HPV Vaccines: Protection Beyond Cervical Cancer</vt:lpstr>
      <vt:lpstr>PowerPoint Presentation</vt:lpstr>
      <vt:lpstr>Potential Mechanisms of Vaccine-Induced  Protection Against Infection and Disease</vt:lpstr>
      <vt:lpstr>Cell-Mediated and Humoral Responses  to HPV-16 L1 VLP vaccine</vt:lpstr>
      <vt:lpstr>NCI Costa Rican Vaccine Efficacy Trial: Immunity Studies</vt:lpstr>
      <vt:lpstr>Validated Assays for Measurement  of Antibodies in Serum and Cervix</vt:lpstr>
      <vt:lpstr>PowerPoint Presentation</vt:lpstr>
      <vt:lpstr>Anti HPV-16 Antibody Over 5 Years Follow-Up (Quadrivalent vaccine)</vt:lpstr>
      <vt:lpstr>PowerPoint Presentation</vt:lpstr>
      <vt:lpstr>PowerPoint Presentation</vt:lpstr>
      <vt:lpstr>PowerPoint Presentation</vt:lpstr>
      <vt:lpstr>Levels of Antibodies in Serum Correlate Well with Levels in the Cervix</vt:lpstr>
      <vt:lpstr>PowerPoint Presentation</vt:lpstr>
      <vt:lpstr>Protection Beyond Vaccine Types: HPV-16/18 L1 VLP Vaccine Induces Cross-Neutralizing Antibodies</vt:lpstr>
      <vt:lpstr>HPV-16 Antibody Avidity Increases after Vaccination over 36 Months of Follow-up</vt:lpstr>
      <vt:lpstr>PowerPoint Presentation</vt:lpstr>
      <vt:lpstr>PowerPoint Presentation</vt:lpstr>
      <vt:lpstr>Summary</vt:lpstr>
      <vt:lpstr>There are Still Many Unanswered  Questions</vt:lpstr>
      <vt:lpstr>Acknowledgments</vt:lpstr>
      <vt:lpstr>Adolescent Vaccine (13-17 Years Old),   United States, 2006-2012</vt:lpstr>
    </vt:vector>
  </TitlesOfParts>
  <Company>NCI-Frederick Publications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 User</dc:creator>
  <cp:lastModifiedBy>OMICS Conferences</cp:lastModifiedBy>
  <cp:revision>238</cp:revision>
  <cp:lastPrinted>2007-01-18T15:54:55Z</cp:lastPrinted>
  <dcterms:created xsi:type="dcterms:W3CDTF">2007-01-16T17:20:08Z</dcterms:created>
  <dcterms:modified xsi:type="dcterms:W3CDTF">2014-10-01T12:17:04Z</dcterms:modified>
</cp:coreProperties>
</file>