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73" r:id="rId4"/>
    <p:sldId id="257" r:id="rId5"/>
    <p:sldId id="270" r:id="rId6"/>
    <p:sldId id="271" r:id="rId7"/>
    <p:sldId id="272" r:id="rId8"/>
    <p:sldId id="279" r:id="rId9"/>
    <p:sldId id="258" r:id="rId10"/>
    <p:sldId id="259" r:id="rId11"/>
    <p:sldId id="267" r:id="rId12"/>
    <p:sldId id="260" r:id="rId13"/>
    <p:sldId id="268" r:id="rId14"/>
    <p:sldId id="280" r:id="rId15"/>
    <p:sldId id="261" r:id="rId16"/>
    <p:sldId id="262" r:id="rId17"/>
    <p:sldId id="269" r:id="rId18"/>
    <p:sldId id="263" r:id="rId19"/>
    <p:sldId id="281" r:id="rId20"/>
    <p:sldId id="264" r:id="rId21"/>
    <p:sldId id="265" r:id="rId22"/>
    <p:sldId id="277" r:id="rId23"/>
    <p:sldId id="266" r:id="rId24"/>
    <p:sldId id="282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48CA0-91B5-4712-B1DC-2E9228D4C7C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8AE5-0F0C-41F4-B3D9-F7C9D151A0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84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09C5-08E4-400F-A8D8-AD84DE262E2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40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80920" cy="1296144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TW" sz="2800" b="1" dirty="0">
                <a:cs typeface="Times New Roman"/>
              </a:rPr>
              <a:t>Intra-maxillary Drug delivery and Bio-sensing via Dental Implant and its considerations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1501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2000" b="1" u="sng" dirty="0">
                <a:solidFill>
                  <a:schemeClr val="tx1"/>
                </a:solidFill>
                <a:cs typeface="Times New Roman"/>
              </a:rPr>
              <a:t>Li, </a:t>
            </a:r>
            <a:r>
              <a:rPr lang="en-US" altLang="zh-TW" sz="2000" b="1" u="sng" dirty="0" smtClean="0">
                <a:solidFill>
                  <a:schemeClr val="tx1"/>
                </a:solidFill>
                <a:cs typeface="Times New Roman"/>
              </a:rPr>
              <a:t>Yu-Jung </a:t>
            </a:r>
          </a:p>
          <a:p>
            <a:r>
              <a:rPr lang="en-US" altLang="zh-TW" sz="2000" dirty="0" smtClean="0">
                <a:solidFill>
                  <a:schemeClr val="tx1"/>
                </a:solidFill>
                <a:cs typeface="Times New Roman"/>
              </a:rPr>
              <a:t>Lecturer of Anatomy, Physiology, and Pathology, St</a:t>
            </a:r>
            <a:r>
              <a:rPr lang="en-US" altLang="zh-TW" sz="2000" dirty="0">
                <a:solidFill>
                  <a:schemeClr val="tx1"/>
                </a:solidFill>
                <a:cs typeface="Times New Roman"/>
              </a:rPr>
              <a:t>. Mary’s Junior College of Medicine, Nursing, and Management, </a:t>
            </a:r>
            <a:r>
              <a:rPr lang="en-US" altLang="zh-TW" sz="2000" b="1" u="sng" dirty="0" smtClean="0">
                <a:solidFill>
                  <a:schemeClr val="tx1"/>
                </a:solidFill>
                <a:cs typeface="Times New Roman"/>
              </a:rPr>
              <a:t>Taiwan</a:t>
            </a:r>
          </a:p>
          <a:p>
            <a:r>
              <a:rPr lang="en-US" altLang="zh-TW" sz="1900" b="1" dirty="0" smtClean="0">
                <a:solidFill>
                  <a:schemeClr val="tx1"/>
                </a:solidFill>
              </a:rPr>
              <a:t>2016. 07. 23</a:t>
            </a:r>
            <a:endParaRPr lang="zh-TW" altLang="en-US" sz="1900" b="1" dirty="0">
              <a:solidFill>
                <a:schemeClr val="tx1"/>
              </a:solidFill>
            </a:endParaRPr>
          </a:p>
        </p:txBody>
      </p:sp>
      <p:pic>
        <p:nvPicPr>
          <p:cNvPr id="1026" name="圖片 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06" y="3053859"/>
            <a:ext cx="1120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14" y="3921968"/>
            <a:ext cx="2114550" cy="2819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4" name="弧形接點 23"/>
          <p:cNvCxnSpPr/>
          <p:nvPr/>
        </p:nvCxnSpPr>
        <p:spPr>
          <a:xfrm rot="16200000" flipH="1">
            <a:off x="7276914" y="5268848"/>
            <a:ext cx="1505818" cy="376536"/>
          </a:xfrm>
          <a:prstGeom prst="curvedConnector3">
            <a:avLst>
              <a:gd name="adj1" fmla="val 100287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438334" y="3053859"/>
            <a:ext cx="607788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Doctoral Candidate, Institute of </a:t>
            </a:r>
            <a:r>
              <a:rPr lang="en-US" altLang="zh-TW" dirty="0" smtClean="0"/>
              <a:t>Electronic and Mechanical 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Engineering, National Taipei University of Technology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Master of chemistry, Tamkang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Master of biophysics, National Central </a:t>
            </a:r>
            <a:r>
              <a:rPr lang="en-US" altLang="zh-TW" dirty="0" smtClean="0"/>
              <a:t>University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Master of clinical dentistry, National Yang-Ming </a:t>
            </a:r>
            <a:r>
              <a:rPr lang="en-US" altLang="zh-TW" dirty="0" smtClean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Training of oral and maxillofacial surgery 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in </a:t>
            </a:r>
            <a:r>
              <a:rPr lang="en-US" altLang="zh-TW" dirty="0"/>
              <a:t>Taipei Veterans General Hospital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43128"/>
            <a:ext cx="2546798" cy="16978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22693"/>
            <a:ext cx="3084991" cy="17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(1) Drug delivery module</a:t>
            </a:r>
            <a:endParaRPr lang="zh-TW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52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08515" y="0"/>
            <a:ext cx="8354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Design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Piezoelectric micro-pump design &amp; Bluetooth 4.0</a:t>
            </a:r>
            <a:endParaRPr lang="zh-TW" alt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196752"/>
            <a:ext cx="6315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84" y="4320114"/>
            <a:ext cx="2952327" cy="17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225"/>
            <a:ext cx="4093643" cy="298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32818" y="3685814"/>
            <a:ext cx="290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Structure of the piezoelectric</a:t>
            </a:r>
          </a:p>
          <a:p>
            <a:r>
              <a:rPr lang="en-US" altLang="zh-TW" dirty="0" smtClean="0"/>
              <a:t> pump including valves inside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46486" y="6087389"/>
            <a:ext cx="2754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Bluetooth 4.0 module with </a:t>
            </a:r>
          </a:p>
          <a:p>
            <a:r>
              <a:rPr lang="en-US" altLang="zh-TW" dirty="0" smtClean="0"/>
              <a:t>Software interface by C++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308515" y="0"/>
            <a:ext cx="8354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Design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(2) Biosensor module</a:t>
            </a:r>
            <a:endParaRPr lang="zh-TW" alt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625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1" y="4525094"/>
            <a:ext cx="4914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03608" y="1190625"/>
            <a:ext cx="32165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dirty="0" smtClean="0"/>
              <a:t>Biosensor placed inside the</a:t>
            </a:r>
          </a:p>
          <a:p>
            <a:pPr algn="just"/>
            <a:r>
              <a:rPr lang="en-US" altLang="zh-TW" dirty="0" smtClean="0"/>
              <a:t>Prosthetic abutment, including: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Sensor IC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Bluetooth module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Power supply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Extend electrodes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 smtClean="0"/>
              <a:t>Then the set of the electrodes</a:t>
            </a:r>
          </a:p>
          <a:p>
            <a:pPr algn="just"/>
            <a:r>
              <a:rPr lang="en-US" altLang="zh-TW" dirty="0" smtClean="0"/>
              <a:t>Extent outside the fixture by the</a:t>
            </a:r>
          </a:p>
          <a:p>
            <a:pPr algn="just"/>
            <a:r>
              <a:rPr lang="en-US" altLang="zh-TW" dirty="0"/>
              <a:t>c</a:t>
            </a:r>
            <a:r>
              <a:rPr lang="en-US" altLang="zh-TW" dirty="0" smtClean="0"/>
              <a:t>anals, including: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Working electrode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Counter electrode</a:t>
            </a:r>
          </a:p>
          <a:p>
            <a:pPr marL="342900" indent="-342900" algn="just">
              <a:buAutoNum type="arabicParenBoth"/>
            </a:pPr>
            <a:r>
              <a:rPr lang="en-US" altLang="zh-TW" dirty="0" smtClean="0"/>
              <a:t>Reference electrode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08515" y="0"/>
            <a:ext cx="8354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Design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Glucose oxidase (GOD) coating &amp; circuit design</a:t>
            </a:r>
            <a:endParaRPr lang="zh-TW" alt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2" y="1124744"/>
            <a:ext cx="5457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2" y="1844824"/>
            <a:ext cx="6490453" cy="26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5824"/>
            <a:ext cx="58388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598467" y="1124744"/>
            <a:ext cx="35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GOD</a:t>
            </a:r>
            <a:r>
              <a:rPr lang="en-US" altLang="zh-TW" dirty="0" smtClean="0"/>
              <a:t> coated over working electrode</a:t>
            </a:r>
          </a:p>
          <a:p>
            <a:r>
              <a:rPr lang="en-US" altLang="zh-TW" dirty="0"/>
              <a:t>f</a:t>
            </a:r>
            <a:r>
              <a:rPr lang="en-US" altLang="zh-TW" dirty="0" smtClean="0"/>
              <a:t>or blood sugar sensing.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19115" y="2865710"/>
            <a:ext cx="2451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current may change</a:t>
            </a:r>
          </a:p>
          <a:p>
            <a:r>
              <a:rPr lang="en-US" altLang="zh-TW" dirty="0" smtClean="0"/>
              <a:t>Corresponding to the</a:t>
            </a:r>
          </a:p>
          <a:p>
            <a:r>
              <a:rPr lang="en-US" altLang="zh-TW" dirty="0" smtClean="0"/>
              <a:t>Glucose concentrations.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726885"/>
            <a:ext cx="33484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current changes are recorded</a:t>
            </a:r>
          </a:p>
          <a:p>
            <a:r>
              <a:rPr lang="en-US" altLang="zh-TW" dirty="0" smtClean="0"/>
              <a:t>By the bluetooth 4.0 module.</a:t>
            </a:r>
          </a:p>
          <a:p>
            <a:r>
              <a:rPr lang="en-US" altLang="zh-TW" dirty="0" smtClean="0"/>
              <a:t>And then they are transferred to </a:t>
            </a:r>
          </a:p>
          <a:p>
            <a:r>
              <a:rPr lang="en-US" altLang="zh-TW" dirty="0"/>
              <a:t>o</a:t>
            </a:r>
            <a:r>
              <a:rPr lang="en-US" altLang="zh-TW" dirty="0" smtClean="0"/>
              <a:t>utside portable device, such as 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omputers or cell phones.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308515" y="0"/>
            <a:ext cx="8354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Design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b="1" dirty="0" smtClean="0"/>
              <a:t>Table of Content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 smtClean="0"/>
              <a:t>Motivation: </a:t>
            </a:r>
            <a:r>
              <a:rPr lang="en-US" altLang="zh-TW" sz="2400" dirty="0" smtClean="0"/>
              <a:t>Current situations</a:t>
            </a:r>
          </a:p>
          <a:p>
            <a:r>
              <a:rPr lang="en-US" altLang="zh-TW" sz="2400" b="1" dirty="0" smtClean="0"/>
              <a:t>Design:        </a:t>
            </a:r>
            <a:r>
              <a:rPr lang="en-US" altLang="zh-TW" sz="2400" dirty="0" smtClean="0"/>
              <a:t>(1) Drug delivery module</a:t>
            </a:r>
          </a:p>
          <a:p>
            <a:pPr marL="0" indent="0">
              <a:buNone/>
            </a:pPr>
            <a:r>
              <a:rPr lang="en-US" altLang="zh-TW" sz="2400" dirty="0" smtClean="0"/>
              <a:t>		(2) Bio-sensing module</a:t>
            </a:r>
            <a:endParaRPr lang="en-US" altLang="zh-TW" sz="2400" dirty="0"/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Experimental results: 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	(1) Glucose monitoring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	</a:t>
            </a:r>
            <a:r>
              <a:rPr lang="en-US" altLang="zh-TW" sz="2400" dirty="0" smtClean="0">
                <a:solidFill>
                  <a:srgbClr val="C00000"/>
                </a:solidFill>
              </a:rPr>
              <a:t>(2) Molecular pumping and delivery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	</a:t>
            </a:r>
            <a:r>
              <a:rPr lang="en-US" altLang="zh-TW" sz="2400" dirty="0" smtClean="0">
                <a:solidFill>
                  <a:srgbClr val="C00000"/>
                </a:solidFill>
              </a:rPr>
              <a:t>(3) Canine model for insulin therapy</a:t>
            </a:r>
            <a:endParaRPr lang="en-US" altLang="zh-TW" sz="2400" dirty="0">
              <a:solidFill>
                <a:srgbClr val="C00000"/>
              </a:solidFill>
            </a:endParaRPr>
          </a:p>
          <a:p>
            <a:r>
              <a:rPr lang="en-US" altLang="zh-TW" sz="2400" b="1" dirty="0" smtClean="0"/>
              <a:t>Discussions &amp; Special considerations:</a:t>
            </a:r>
          </a:p>
          <a:p>
            <a:pPr marL="0" indent="0">
              <a:buNone/>
            </a:pPr>
            <a:r>
              <a:rPr lang="en-US" altLang="zh-TW" sz="2400" dirty="0" smtClean="0"/>
              <a:t>	(1) Engineering 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Medical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Dental</a:t>
            </a:r>
            <a:endParaRPr lang="zh-TW" altLang="en-US" sz="2400" dirty="0"/>
          </a:p>
        </p:txBody>
      </p:sp>
      <p:sp>
        <p:nvSpPr>
          <p:cNvPr id="4" name="左中括弧 3"/>
          <p:cNvSpPr/>
          <p:nvPr/>
        </p:nvSpPr>
        <p:spPr>
          <a:xfrm>
            <a:off x="2155282" y="206084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Drug delivery exp.</a:t>
            </a:r>
            <a:endParaRPr lang="zh-TW" alt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99992" cy="33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84" y="1340768"/>
            <a:ext cx="4243459" cy="33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3" y="4684494"/>
            <a:ext cx="852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Mechanical drug delivery module                         (B) Piezoelectric drug delivery module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36296" y="0"/>
            <a:ext cx="18917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Preliminary result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Bio-sensing exp.</a:t>
            </a:r>
            <a:endParaRPr lang="zh-TW" alt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0130"/>
            <a:ext cx="4824536" cy="238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0107"/>
            <a:ext cx="4176464" cy="32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52063" y="1340768"/>
            <a:ext cx="35431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dirty="0" smtClean="0"/>
              <a:t>The cyclic voltammetry by different </a:t>
            </a:r>
          </a:p>
          <a:p>
            <a:pPr algn="just"/>
            <a:r>
              <a:rPr lang="en-US" altLang="zh-TW" dirty="0"/>
              <a:t>g</a:t>
            </a:r>
            <a:r>
              <a:rPr lang="en-US" altLang="zh-TW" dirty="0" smtClean="0"/>
              <a:t>lucose concentration, sweeping </a:t>
            </a:r>
          </a:p>
          <a:p>
            <a:pPr algn="just"/>
            <a:r>
              <a:rPr lang="en-US" altLang="zh-TW" dirty="0" smtClean="0"/>
              <a:t>From 0.2 to -0.6 V:</a:t>
            </a:r>
          </a:p>
          <a:p>
            <a:pPr marL="342900" indent="-342900" algn="just">
              <a:buAutoNum type="alphaUcParenBoth"/>
            </a:pPr>
            <a:r>
              <a:rPr lang="en-US" altLang="zh-TW" dirty="0" smtClean="0"/>
              <a:t>From 50 mg/</a:t>
            </a:r>
            <a:r>
              <a:rPr lang="en-US" altLang="zh-TW" dirty="0" err="1" smtClean="0"/>
              <a:t>dL</a:t>
            </a:r>
            <a:r>
              <a:rPr lang="en-US" altLang="zh-TW" dirty="0"/>
              <a:t> </a:t>
            </a:r>
            <a:r>
              <a:rPr lang="en-US" altLang="zh-TW" dirty="0" smtClean="0"/>
              <a:t>to 500 mg/</a:t>
            </a:r>
            <a:r>
              <a:rPr lang="en-US" altLang="zh-TW" dirty="0" err="1" smtClean="0"/>
              <a:t>dL</a:t>
            </a:r>
            <a:r>
              <a:rPr lang="en-US" altLang="zh-TW" dirty="0" smtClean="0"/>
              <a:t>.</a:t>
            </a:r>
          </a:p>
          <a:p>
            <a:pPr marL="342900" indent="-342900" algn="just">
              <a:buAutoNum type="alphaUcParenBoth"/>
            </a:pPr>
            <a:r>
              <a:rPr lang="en-US" altLang="zh-TW" dirty="0" smtClean="0"/>
              <a:t>Peak value recorded and shows</a:t>
            </a:r>
          </a:p>
          <a:p>
            <a:pPr algn="just"/>
            <a:r>
              <a:rPr lang="en-US" altLang="zh-TW" dirty="0" smtClean="0"/>
              <a:t>       highly linearity, with </a:t>
            </a:r>
            <a:r>
              <a:rPr lang="en-US" altLang="zh-TW" b="1" dirty="0" smtClean="0"/>
              <a:t>4 mg/</a:t>
            </a:r>
            <a:r>
              <a:rPr lang="en-US" altLang="zh-TW" b="1" dirty="0" err="1" smtClean="0"/>
              <a:t>dL</a:t>
            </a:r>
            <a:endParaRPr lang="en-US" altLang="zh-TW" b="1" dirty="0" smtClean="0"/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increasing will elevate </a:t>
            </a:r>
            <a:r>
              <a:rPr lang="en-US" altLang="zh-TW" b="1" dirty="0" smtClean="0"/>
              <a:t>1 </a:t>
            </a:r>
            <a:r>
              <a:rPr lang="el-GR" altLang="zh-TW" b="1" dirty="0" smtClean="0"/>
              <a:t>μ</a:t>
            </a:r>
            <a:r>
              <a:rPr lang="en-US" altLang="zh-TW" b="1" dirty="0" smtClean="0"/>
              <a:t>A </a:t>
            </a:r>
            <a:r>
              <a:rPr lang="en-US" altLang="zh-TW" dirty="0" smtClean="0"/>
              <a:t>of</a:t>
            </a:r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the current.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36296" y="0"/>
            <a:ext cx="18917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Preliminary result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Preliminary canine study</a:t>
            </a:r>
            <a:endParaRPr lang="zh-TW" altLang="en-US" sz="36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3568" y="5890046"/>
            <a:ext cx="7464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Canine model: </a:t>
            </a:r>
            <a:r>
              <a:rPr lang="en-US" altLang="zh-TW" dirty="0" smtClean="0"/>
              <a:t>After 1 month of </a:t>
            </a:r>
            <a:r>
              <a:rPr lang="en-US" altLang="zh-TW" dirty="0" err="1" smtClean="0"/>
              <a:t>osseointegration</a:t>
            </a:r>
            <a:r>
              <a:rPr lang="en-US" altLang="zh-TW" dirty="0" smtClean="0"/>
              <a:t>,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stage surgical exposure 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rranged to link the drug delivery and </a:t>
            </a:r>
            <a:r>
              <a:rPr lang="en-US" altLang="zh-TW" dirty="0" err="1" smtClean="0"/>
              <a:t>biosensing</a:t>
            </a:r>
            <a:r>
              <a:rPr lang="en-US" altLang="zh-TW" dirty="0" smtClean="0"/>
              <a:t> module. The blood sugar is</a:t>
            </a:r>
          </a:p>
          <a:p>
            <a:r>
              <a:rPr lang="en-US" altLang="zh-TW" dirty="0"/>
              <a:t>m</a:t>
            </a:r>
            <a:r>
              <a:rPr lang="en-US" altLang="zh-TW" dirty="0" smtClean="0"/>
              <a:t>onitored over intra-oral biosensor and lower limb calibration.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171208"/>
            <a:ext cx="56673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236296" y="0"/>
            <a:ext cx="18917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Preliminary result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Preliminary canine study</a:t>
            </a:r>
            <a:endParaRPr lang="zh-TW" alt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6348930" cy="47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5757063"/>
            <a:ext cx="8232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Initially 5 unit of the NPH (rapid onset insulin) is performed. Then the blood sugar is</a:t>
            </a:r>
          </a:p>
          <a:p>
            <a:r>
              <a:rPr lang="en-US" altLang="zh-TW" dirty="0"/>
              <a:t>m</a:t>
            </a:r>
            <a:r>
              <a:rPr lang="en-US" altLang="zh-TW" dirty="0" smtClean="0"/>
              <a:t>onitoring every 5 minute from both intra-oral </a:t>
            </a:r>
            <a:r>
              <a:rPr lang="en-US" altLang="zh-TW" dirty="0" err="1" smtClean="0"/>
              <a:t>biosensing</a:t>
            </a:r>
            <a:r>
              <a:rPr lang="en-US" altLang="zh-TW" dirty="0" smtClean="0"/>
              <a:t> module and anterior lower</a:t>
            </a:r>
          </a:p>
          <a:p>
            <a:r>
              <a:rPr lang="en-US" altLang="zh-TW" dirty="0" smtClean="0"/>
              <a:t>Limbs for calibrations. Blood sugar </a:t>
            </a:r>
            <a:r>
              <a:rPr lang="en-US" altLang="zh-TW" dirty="0" err="1" smtClean="0"/>
              <a:t>debonding</a:t>
            </a:r>
            <a:r>
              <a:rPr lang="en-US" altLang="zh-TW" dirty="0" smtClean="0"/>
              <a:t> at 25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minute may be due to glucagon </a:t>
            </a:r>
          </a:p>
          <a:p>
            <a:r>
              <a:rPr lang="en-US" altLang="zh-TW" dirty="0" smtClean="0"/>
              <a:t>Releasing.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6296" y="0"/>
            <a:ext cx="18917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Preliminary result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b="1" dirty="0" smtClean="0"/>
              <a:t>Table of Content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 smtClean="0"/>
              <a:t>Motivation: </a:t>
            </a:r>
            <a:r>
              <a:rPr lang="en-US" altLang="zh-TW" sz="2400" dirty="0" smtClean="0"/>
              <a:t>Current situations</a:t>
            </a:r>
          </a:p>
          <a:p>
            <a:r>
              <a:rPr lang="en-US" altLang="zh-TW" sz="2400" b="1" dirty="0" smtClean="0"/>
              <a:t>Design:        </a:t>
            </a:r>
            <a:r>
              <a:rPr lang="en-US" altLang="zh-TW" sz="2400" dirty="0" smtClean="0"/>
              <a:t>(1) Drug delivery module</a:t>
            </a:r>
          </a:p>
          <a:p>
            <a:pPr marL="0" indent="0">
              <a:buNone/>
            </a:pPr>
            <a:r>
              <a:rPr lang="en-US" altLang="zh-TW" sz="2400" dirty="0" smtClean="0"/>
              <a:t>		(2) Bio-sensing module</a:t>
            </a:r>
            <a:endParaRPr lang="en-US" altLang="zh-TW" sz="2400" dirty="0"/>
          </a:p>
          <a:p>
            <a:r>
              <a:rPr lang="en-US" altLang="zh-TW" sz="2400" b="1" dirty="0" smtClean="0"/>
              <a:t>Experimental results: </a:t>
            </a:r>
          </a:p>
          <a:p>
            <a:pPr marL="0" indent="0">
              <a:buNone/>
            </a:pPr>
            <a:r>
              <a:rPr lang="en-US" altLang="zh-TW" sz="2400" dirty="0" smtClean="0"/>
              <a:t>	(1) Glucose monitoring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Molecular pumping and delivery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Canine model for insulin therapy</a:t>
            </a:r>
            <a:endParaRPr lang="en-US" altLang="zh-TW" sz="2400" dirty="0"/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Discussions &amp; Special considerations: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	(1) Engineering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	</a:t>
            </a:r>
            <a:r>
              <a:rPr lang="en-US" altLang="zh-TW" sz="2400" dirty="0" smtClean="0">
                <a:solidFill>
                  <a:srgbClr val="C00000"/>
                </a:solidFill>
              </a:rPr>
              <a:t>(2) Medical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	</a:t>
            </a:r>
            <a:r>
              <a:rPr lang="en-US" altLang="zh-TW" sz="2400" dirty="0" smtClean="0">
                <a:solidFill>
                  <a:srgbClr val="C00000"/>
                </a:solidFill>
              </a:rPr>
              <a:t>(3) Dental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左中括弧 3"/>
          <p:cNvSpPr/>
          <p:nvPr/>
        </p:nvSpPr>
        <p:spPr>
          <a:xfrm>
            <a:off x="2155282" y="206084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432"/>
            <a:ext cx="2843808" cy="21328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57" y="44624"/>
            <a:ext cx="2719163" cy="21753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/>
          <a:stretch/>
        </p:blipFill>
        <p:spPr>
          <a:xfrm>
            <a:off x="5724128" y="44624"/>
            <a:ext cx="3371849" cy="2177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/>
          <a:stretch/>
        </p:blipFill>
        <p:spPr>
          <a:xfrm>
            <a:off x="3203848" y="2420888"/>
            <a:ext cx="2889226" cy="20312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r="20125"/>
          <a:stretch/>
        </p:blipFill>
        <p:spPr>
          <a:xfrm>
            <a:off x="7315039" y="4581128"/>
            <a:ext cx="1793465" cy="22240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23" y="2420889"/>
            <a:ext cx="2840973" cy="203129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17972"/>
            <a:ext cx="3888432" cy="218724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45" y="4617972"/>
            <a:ext cx="3290446" cy="219519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" y="2420888"/>
            <a:ext cx="3046944" cy="20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109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Discussions</a:t>
            </a:r>
            <a:endParaRPr lang="zh-TW" altLang="en-US" sz="3600" b="1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815212" cy="573325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b="1" dirty="0" smtClean="0"/>
              <a:t>Other invasive drug delivery device: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(1) Short-period (&lt;2 </a:t>
            </a:r>
            <a:r>
              <a:rPr lang="en-US" altLang="zh-TW" sz="2000" dirty="0" err="1" smtClean="0"/>
              <a:t>wks</a:t>
            </a:r>
            <a:r>
              <a:rPr lang="en-US" altLang="zh-TW" sz="2000" dirty="0"/>
              <a:t>): Central Venus Catheter (CVC</a:t>
            </a:r>
            <a:r>
              <a:rPr lang="en-US" altLang="zh-TW" sz="2000" dirty="0" smtClean="0"/>
              <a:t>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</a:t>
            </a:r>
            <a:r>
              <a:rPr lang="en-US" altLang="zh-TW" sz="2000" dirty="0"/>
              <a:t>) Long-term: </a:t>
            </a:r>
            <a:r>
              <a:rPr lang="en-US" altLang="zh-TW" sz="2000" dirty="0" smtClean="0"/>
              <a:t>Port-A-Catheter, </a:t>
            </a:r>
            <a:r>
              <a:rPr lang="en-US" altLang="zh-TW" sz="2000" b="1" dirty="0" smtClean="0"/>
              <a:t>dental implant supported DDS module</a:t>
            </a:r>
          </a:p>
          <a:p>
            <a:r>
              <a:rPr lang="en-US" altLang="zh-TW" sz="2000" b="1" u="sng" dirty="0" smtClean="0"/>
              <a:t>Advantages</a:t>
            </a:r>
            <a:r>
              <a:rPr lang="en-US" altLang="zh-TW" sz="2000" b="1" dirty="0" smtClean="0"/>
              <a:t> of the implant supported DDS and biosensor module:</a:t>
            </a:r>
          </a:p>
          <a:p>
            <a:pPr marL="0" indent="0">
              <a:buNone/>
            </a:pPr>
            <a:r>
              <a:rPr lang="en-US" altLang="zh-TW" sz="2000" b="1" dirty="0"/>
              <a:t>	</a:t>
            </a:r>
            <a:r>
              <a:rPr lang="en-US" altLang="zh-TW" sz="2000" dirty="0" smtClean="0"/>
              <a:t>(1) </a:t>
            </a:r>
            <a:r>
              <a:rPr lang="en-US" altLang="zh-TW" sz="2000" dirty="0" smtClean="0">
                <a:solidFill>
                  <a:srgbClr val="FF0000"/>
                </a:solidFill>
              </a:rPr>
              <a:t>Relative painless </a:t>
            </a:r>
            <a:r>
              <a:rPr lang="en-US" altLang="zh-TW" sz="2000" dirty="0" smtClean="0"/>
              <a:t>during drug delivery  ( vs CVP + Port-A 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</a:t>
            </a:r>
            <a:r>
              <a:rPr lang="en-US" altLang="zh-TW" sz="2000" dirty="0" smtClean="0">
                <a:solidFill>
                  <a:srgbClr val="FF0000"/>
                </a:solidFill>
              </a:rPr>
              <a:t>Fixed</a:t>
            </a:r>
            <a:r>
              <a:rPr lang="en-US" altLang="zh-TW" sz="2000" dirty="0" smtClean="0"/>
              <a:t> by surrounding </a:t>
            </a:r>
            <a:r>
              <a:rPr lang="en-US" altLang="zh-TW" sz="2000" dirty="0" smtClean="0">
                <a:solidFill>
                  <a:srgbClr val="FF0000"/>
                </a:solidFill>
              </a:rPr>
              <a:t>bone</a:t>
            </a:r>
            <a:r>
              <a:rPr lang="en-US" altLang="zh-TW" sz="2000" dirty="0" smtClean="0"/>
              <a:t>, avoid from component loosening, and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  internal bleeding ( vs Port-A 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(3) </a:t>
            </a:r>
            <a:r>
              <a:rPr lang="en-US" altLang="zh-TW" sz="2000" dirty="0" smtClean="0">
                <a:solidFill>
                  <a:srgbClr val="FF0000"/>
                </a:solidFill>
              </a:rPr>
              <a:t>Non-invasive</a:t>
            </a:r>
            <a:r>
              <a:rPr lang="en-US" altLang="zh-TW" sz="2000" dirty="0" smtClean="0"/>
              <a:t> while drug reloading &amp; module replaced (</a:t>
            </a:r>
            <a:r>
              <a:rPr lang="en-US" altLang="zh-TW" sz="2000" dirty="0" smtClean="0">
                <a:solidFill>
                  <a:srgbClr val="FF0000"/>
                </a:solidFill>
              </a:rPr>
              <a:t>semi-implanted</a:t>
            </a:r>
            <a:r>
              <a:rPr lang="en-US" altLang="zh-TW" sz="2000" dirty="0" smtClean="0"/>
              <a:t>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(4) Lead to creative drug releasing and bio-sensing therapy: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  low volume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continuous</a:t>
            </a:r>
            <a:r>
              <a:rPr lang="en-US" altLang="zh-TW" sz="2000" dirty="0" smtClean="0"/>
              <a:t> ( </a:t>
            </a:r>
            <a:r>
              <a:rPr lang="en-US" altLang="zh-TW" sz="2000" u="sng" dirty="0" smtClean="0"/>
              <a:t>drug releasing + blood monitoring </a:t>
            </a:r>
            <a:r>
              <a:rPr lang="en-US" altLang="zh-TW" sz="2000" dirty="0" smtClean="0"/>
              <a:t>)</a:t>
            </a:r>
          </a:p>
          <a:p>
            <a:pPr marL="0" indent="0">
              <a:buNone/>
            </a:pPr>
            <a:r>
              <a:rPr lang="en-US" altLang="zh-TW" sz="2000" dirty="0" smtClean="0"/>
              <a:t>	(5) Free from </a:t>
            </a:r>
            <a:r>
              <a:rPr lang="en-US" altLang="zh-TW" sz="2000" dirty="0" smtClean="0">
                <a:solidFill>
                  <a:srgbClr val="FF0000"/>
                </a:solidFill>
              </a:rPr>
              <a:t>thrombolism</a:t>
            </a:r>
            <a:r>
              <a:rPr lang="en-US" altLang="zh-TW" sz="2000" dirty="0" smtClean="0"/>
              <a:t>: Surrounding bone marrow structures</a:t>
            </a:r>
          </a:p>
          <a:p>
            <a:r>
              <a:rPr lang="en-US" altLang="zh-TW" sz="2000" b="1" u="sng" dirty="0" smtClean="0"/>
              <a:t>Diabetes Mellitus (DM):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As </a:t>
            </a:r>
            <a:r>
              <a:rPr lang="en-US" altLang="zh-TW" sz="2000" u="sng" dirty="0" smtClean="0"/>
              <a:t>target disease </a:t>
            </a:r>
            <a:r>
              <a:rPr lang="en-US" altLang="zh-TW" sz="2000" dirty="0" smtClean="0"/>
              <a:t>due to frequently invasive therapy demanded.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(1) Biosensor: </a:t>
            </a:r>
            <a:r>
              <a:rPr lang="en-US" altLang="zh-TW" sz="2000" b="1" dirty="0" smtClean="0"/>
              <a:t>4 mg/</a:t>
            </a:r>
            <a:r>
              <a:rPr lang="en-US" altLang="zh-TW" sz="2000" b="1" dirty="0" err="1" smtClean="0"/>
              <a:t>dL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(+) lead to </a:t>
            </a:r>
            <a:r>
              <a:rPr lang="en-US" altLang="zh-TW" sz="2000" b="1" dirty="0" smtClean="0"/>
              <a:t>1 </a:t>
            </a:r>
            <a:r>
              <a:rPr lang="el-GR" altLang="zh-TW" sz="2000" b="1" dirty="0" smtClean="0"/>
              <a:t>μ</a:t>
            </a:r>
            <a:r>
              <a:rPr lang="en-US" altLang="zh-TW" sz="2000" b="1" dirty="0" smtClean="0"/>
              <a:t>A </a:t>
            </a:r>
            <a:r>
              <a:rPr lang="en-US" altLang="zh-TW" sz="2000" dirty="0" smtClean="0"/>
              <a:t>increasing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Drug releasing: </a:t>
            </a:r>
            <a:r>
              <a:rPr lang="en-US" altLang="zh-TW" sz="2000" b="1" dirty="0" smtClean="0"/>
              <a:t>0.5 ml </a:t>
            </a:r>
            <a:r>
              <a:rPr lang="en-US" altLang="zh-TW" sz="2000" dirty="0" smtClean="0"/>
              <a:t>contains </a:t>
            </a:r>
            <a:r>
              <a:rPr lang="en-US" altLang="zh-TW" sz="2000" b="1" dirty="0" smtClean="0"/>
              <a:t>5000 units </a:t>
            </a:r>
            <a:r>
              <a:rPr lang="en-US" altLang="zh-TW" sz="2000" dirty="0" smtClean="0"/>
              <a:t>insulin, meet </a:t>
            </a:r>
            <a:r>
              <a:rPr lang="en-US" altLang="zh-TW" sz="2000" b="1" dirty="0" smtClean="0"/>
              <a:t>2 months </a:t>
            </a:r>
            <a:r>
              <a:rPr lang="en-US" altLang="zh-TW" sz="2000" dirty="0" smtClean="0"/>
              <a:t>	  	      demands</a:t>
            </a:r>
          </a:p>
          <a:p>
            <a:r>
              <a:rPr lang="en-US" altLang="zh-TW" sz="2000" b="1" u="sng" dirty="0" err="1" smtClean="0"/>
              <a:t>Myocardiac</a:t>
            </a:r>
            <a:r>
              <a:rPr lang="en-US" altLang="zh-TW" sz="2000" b="1" u="sng" dirty="0" smtClean="0"/>
              <a:t> infarction (MI): </a:t>
            </a:r>
            <a:r>
              <a:rPr lang="en-US" altLang="zh-TW" sz="2000" b="1" dirty="0" smtClean="0"/>
              <a:t>CK, CKMB</a:t>
            </a:r>
            <a:r>
              <a:rPr lang="en-US" altLang="zh-TW" sz="2000" dirty="0" smtClean="0"/>
              <a:t> + </a:t>
            </a:r>
            <a:r>
              <a:rPr lang="en-US" altLang="zh-TW" sz="2000" b="1" dirty="0" smtClean="0"/>
              <a:t>troponin I </a:t>
            </a:r>
            <a:r>
              <a:rPr lang="en-US" altLang="zh-TW" sz="2000" dirty="0" smtClean="0"/>
              <a:t>continuous monitoring /5 min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        lasting for 1-2 months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70444" y="0"/>
            <a:ext cx="126829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Discussions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525963"/>
          </a:xfrm>
        </p:spPr>
        <p:txBody>
          <a:bodyPr>
            <a:normAutofit/>
          </a:bodyPr>
          <a:lstStyle/>
          <a:p>
            <a:r>
              <a:rPr lang="en-US" altLang="zh-TW" sz="1900" b="1" u="sng" dirty="0" smtClean="0"/>
              <a:t>Restricts and constrains </a:t>
            </a:r>
            <a:r>
              <a:rPr lang="en-US" altLang="zh-TW" sz="1900" b="1" dirty="0" smtClean="0"/>
              <a:t>in implant supported DDS and biosensor module:</a:t>
            </a:r>
          </a:p>
          <a:p>
            <a:pPr marL="0" indent="0">
              <a:buNone/>
            </a:pPr>
            <a:r>
              <a:rPr lang="en-US" altLang="zh-TW" sz="1900" dirty="0" smtClean="0"/>
              <a:t>	(1</a:t>
            </a:r>
            <a:r>
              <a:rPr lang="en-US" altLang="zh-TW" sz="1900" dirty="0"/>
              <a:t>) </a:t>
            </a:r>
            <a:r>
              <a:rPr lang="en-US" altLang="zh-TW" sz="1900" dirty="0" smtClean="0"/>
              <a:t>Drug delivery </a:t>
            </a:r>
            <a:r>
              <a:rPr lang="en-US" altLang="zh-TW" sz="1900" b="1" dirty="0" smtClean="0"/>
              <a:t>type, volume,</a:t>
            </a:r>
            <a:r>
              <a:rPr lang="en-US" altLang="zh-TW" sz="1900" dirty="0" smtClean="0"/>
              <a:t> and </a:t>
            </a:r>
            <a:r>
              <a:rPr lang="en-US" altLang="zh-TW" sz="1900" b="1" dirty="0" smtClean="0"/>
              <a:t>speed</a:t>
            </a:r>
            <a:r>
              <a:rPr lang="en-US" altLang="zh-TW" sz="1900" dirty="0" smtClean="0"/>
              <a:t> is restricted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(2) It is </a:t>
            </a:r>
            <a:r>
              <a:rPr lang="en-US" altLang="zh-TW" sz="1900" b="1" u="sng" dirty="0" smtClean="0">
                <a:solidFill>
                  <a:srgbClr val="C00000"/>
                </a:solidFill>
              </a:rPr>
              <a:t>limited</a:t>
            </a:r>
            <a:r>
              <a:rPr lang="en-US" altLang="zh-TW" sz="1900" dirty="0" smtClean="0"/>
              <a:t> for patient with </a:t>
            </a:r>
            <a:r>
              <a:rPr lang="en-US" altLang="zh-TW" sz="1900" b="1" dirty="0" smtClean="0"/>
              <a:t>frequently invasive procedure </a:t>
            </a:r>
            <a:r>
              <a:rPr lang="en-US" altLang="zh-TW" sz="1900" dirty="0" smtClean="0"/>
              <a:t>demands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(3) </a:t>
            </a:r>
            <a:r>
              <a:rPr lang="en-US" altLang="zh-TW" sz="1900" b="1" dirty="0" smtClean="0"/>
              <a:t>Dental</a:t>
            </a:r>
            <a:r>
              <a:rPr lang="en-US" altLang="zh-TW" sz="1900" dirty="0" smtClean="0"/>
              <a:t> and </a:t>
            </a:r>
            <a:r>
              <a:rPr lang="en-US" altLang="zh-TW" sz="1900" b="1" dirty="0" smtClean="0"/>
              <a:t>medical cooperation </a:t>
            </a:r>
            <a:r>
              <a:rPr lang="en-US" altLang="zh-TW" sz="1900" dirty="0" smtClean="0"/>
              <a:t>is needed to ensure safety &amp; efficiency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(4) </a:t>
            </a:r>
            <a:r>
              <a:rPr lang="en-US" altLang="zh-TW" sz="1900" b="1" dirty="0" smtClean="0"/>
              <a:t>Frequently dental appointments </a:t>
            </a:r>
            <a:r>
              <a:rPr lang="en-US" altLang="zh-TW" sz="1900" dirty="0" smtClean="0"/>
              <a:t>for device debridement &amp; drug reload</a:t>
            </a:r>
          </a:p>
          <a:p>
            <a:r>
              <a:rPr lang="en-US" altLang="zh-TW" sz="1900" b="1" u="sng" dirty="0" smtClean="0"/>
              <a:t>Further improvement</a:t>
            </a:r>
            <a:r>
              <a:rPr lang="en-US" altLang="zh-TW" sz="1900" b="1" dirty="0" smtClean="0"/>
              <a:t>: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(1) </a:t>
            </a:r>
            <a:r>
              <a:rPr lang="en-US" altLang="zh-TW" sz="1900" b="1" dirty="0" smtClean="0"/>
              <a:t>Module size </a:t>
            </a:r>
            <a:r>
              <a:rPr lang="en-US" altLang="zh-TW" sz="1900" dirty="0" smtClean="0"/>
              <a:t>&amp; volume minimizing for practical applications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(2) </a:t>
            </a:r>
            <a:r>
              <a:rPr lang="en-US" altLang="zh-TW" sz="1900" b="1" dirty="0" smtClean="0"/>
              <a:t>Enzyme polymerization </a:t>
            </a:r>
            <a:r>
              <a:rPr lang="en-US" altLang="zh-TW" sz="1900" dirty="0" smtClean="0"/>
              <a:t>&amp; improvement for long-term blood monitoring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(3) </a:t>
            </a:r>
            <a:r>
              <a:rPr lang="en-US" altLang="zh-TW" sz="1900" b="1" dirty="0" smtClean="0"/>
              <a:t>Accuracy improvement </a:t>
            </a:r>
            <a:r>
              <a:rPr lang="en-US" altLang="zh-TW" sz="1900" dirty="0" smtClean="0"/>
              <a:t>over IC design for further applications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(4) Safety concern: </a:t>
            </a:r>
            <a:r>
              <a:rPr lang="en-US" altLang="zh-TW" sz="1900" b="1" dirty="0" smtClean="0"/>
              <a:t>drug polymerization </a:t>
            </a:r>
            <a:r>
              <a:rPr lang="en-US" altLang="zh-TW" sz="1900" dirty="0" smtClean="0"/>
              <a:t>during releasing</a:t>
            </a:r>
          </a:p>
          <a:p>
            <a:pPr marL="0" indent="0">
              <a:buNone/>
            </a:pPr>
            <a:r>
              <a:rPr lang="en-US" altLang="zh-TW" sz="1900" dirty="0"/>
              <a:t>	</a:t>
            </a:r>
            <a:r>
              <a:rPr lang="en-US" altLang="zh-TW" sz="1900" dirty="0" smtClean="0"/>
              <a:t>(5) Pain evaluation experiments design</a:t>
            </a:r>
            <a:endParaRPr lang="zh-TW" altLang="en-US" sz="19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70444" y="0"/>
            <a:ext cx="126829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Discussions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109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Discussions</a:t>
            </a:r>
            <a:endParaRPr lang="zh-TW" altLang="en-US" sz="36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00607"/>
            <a:ext cx="3796855" cy="22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870444" y="0"/>
            <a:ext cx="126829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Discussions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109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Special considerations</a:t>
            </a:r>
            <a:endParaRPr lang="zh-TW" altLang="en-US" sz="36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1202353"/>
            <a:ext cx="194316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Engineering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2780928"/>
            <a:ext cx="137518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Medical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4633972"/>
            <a:ext cx="116846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Dental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899592" y="1700808"/>
            <a:ext cx="7862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b="1" dirty="0" smtClean="0"/>
              <a:t>Accuracy in monitoring: </a:t>
            </a:r>
            <a:r>
              <a:rPr lang="en-US" altLang="zh-TW" sz="2000" dirty="0" smtClean="0"/>
              <a:t>From </a:t>
            </a:r>
            <a:r>
              <a:rPr lang="en-US" altLang="zh-TW" sz="2000" b="1" u="sng" dirty="0" smtClean="0"/>
              <a:t>mg/dl</a:t>
            </a:r>
            <a:r>
              <a:rPr lang="en-US" altLang="zh-TW" sz="2000" dirty="0" smtClean="0"/>
              <a:t>              </a:t>
            </a:r>
            <a:r>
              <a:rPr lang="en-US" altLang="zh-TW" sz="2000" b="1" u="sng" dirty="0" smtClean="0"/>
              <a:t>ng/dl</a:t>
            </a:r>
            <a:r>
              <a:rPr lang="en-US" altLang="zh-TW" sz="2000" dirty="0" smtClean="0"/>
              <a:t>, about </a:t>
            </a:r>
            <a:r>
              <a:rPr lang="en-US" altLang="zh-TW" sz="2000" b="1" dirty="0" smtClean="0"/>
              <a:t>10</a:t>
            </a:r>
            <a:r>
              <a:rPr lang="en-US" altLang="zh-TW" sz="2000" b="1" baseline="30000" dirty="0" smtClean="0"/>
              <a:t>-6</a:t>
            </a:r>
            <a:r>
              <a:rPr lang="en-US" altLang="zh-TW" sz="2000" dirty="0" smtClean="0"/>
              <a:t> degree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 dirty="0" smtClean="0"/>
              <a:t>Component sealing: </a:t>
            </a:r>
            <a:r>
              <a:rPr lang="en-US" altLang="zh-TW" sz="2000" dirty="0" smtClean="0"/>
              <a:t>Avoid infection 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 dirty="0" smtClean="0"/>
              <a:t>Size minimization: </a:t>
            </a:r>
            <a:r>
              <a:rPr lang="en-US" altLang="zh-TW" sz="2000" dirty="0" smtClean="0"/>
              <a:t>CMOS + MEMS technology </a:t>
            </a:r>
            <a:endParaRPr lang="zh-TW" altLang="en-US" sz="20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5364088" y="1916832"/>
            <a:ext cx="5760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68344" y="3257689"/>
            <a:ext cx="8521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Geriatrics: </a:t>
            </a:r>
          </a:p>
          <a:p>
            <a:r>
              <a:rPr lang="en-US" altLang="zh-TW" sz="2000" dirty="0"/>
              <a:t>	</a:t>
            </a:r>
            <a:r>
              <a:rPr lang="en-US" altLang="zh-TW" sz="2000" b="1" dirty="0" smtClean="0"/>
              <a:t>(1) Neurodegenerative disorders: </a:t>
            </a:r>
            <a:r>
              <a:rPr lang="en-US" altLang="zh-TW" sz="2000" dirty="0" smtClean="0"/>
              <a:t>1. Alzheimer's  2. Parkinson’s disease</a:t>
            </a:r>
          </a:p>
          <a:p>
            <a:r>
              <a:rPr lang="en-US" altLang="zh-TW" sz="2000" dirty="0"/>
              <a:t>	</a:t>
            </a:r>
            <a:r>
              <a:rPr lang="en-US" altLang="zh-TW" sz="2000" b="1" dirty="0" smtClean="0"/>
              <a:t>(2) Metabolic disorder: </a:t>
            </a:r>
            <a:r>
              <a:rPr lang="en-US" altLang="zh-TW" sz="2000" dirty="0" smtClean="0"/>
              <a:t>Diabetes mellitus</a:t>
            </a:r>
          </a:p>
          <a:p>
            <a:r>
              <a:rPr lang="en-US" altLang="zh-TW" sz="2000" b="1" dirty="0"/>
              <a:t>	</a:t>
            </a:r>
            <a:r>
              <a:rPr lang="en-US" altLang="zh-TW" sz="2000" b="1" dirty="0" smtClean="0"/>
              <a:t>(3) Cardiovascular disease: </a:t>
            </a:r>
            <a:r>
              <a:rPr lang="en-US" altLang="zh-TW" sz="2000" dirty="0" smtClean="0"/>
              <a:t>Continuous CK + CKMB monitoring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34239" y="2780928"/>
            <a:ext cx="375012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 Continuous macromolecular delivery</a:t>
            </a:r>
          </a:p>
          <a:p>
            <a:r>
              <a:rPr lang="en-US" altLang="zh-TW" b="1" dirty="0" smtClean="0"/>
              <a:t> Frequently blood monitoring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54889" y="2785318"/>
            <a:ext cx="14727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 Painless</a:t>
            </a:r>
          </a:p>
          <a:p>
            <a:r>
              <a:rPr lang="en-US" altLang="zh-TW" b="1" dirty="0" smtClean="0"/>
              <a:t> Non-invasive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91880" y="2492896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 smtClean="0"/>
              <a:t>+</a:t>
            </a:r>
            <a:endParaRPr lang="zh-TW" altLang="en-US" sz="6600" b="1" dirty="0"/>
          </a:p>
        </p:txBody>
      </p:sp>
      <p:sp>
        <p:nvSpPr>
          <p:cNvPr id="14" name="左中括弧 13"/>
          <p:cNvSpPr/>
          <p:nvPr/>
        </p:nvSpPr>
        <p:spPr>
          <a:xfrm>
            <a:off x="1979712" y="278531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左中括弧 14"/>
          <p:cNvSpPr/>
          <p:nvPr/>
        </p:nvSpPr>
        <p:spPr>
          <a:xfrm>
            <a:off x="4147549" y="278092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中括弧 15"/>
          <p:cNvSpPr/>
          <p:nvPr/>
        </p:nvSpPr>
        <p:spPr>
          <a:xfrm>
            <a:off x="1354704" y="3672900"/>
            <a:ext cx="168839" cy="836220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995936" y="1475492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(Blood sugar)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72683" y="1475492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(CK, CKMB)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8012" y="5157192"/>
            <a:ext cx="79762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Avoid from: </a:t>
            </a:r>
          </a:p>
          <a:p>
            <a:r>
              <a:rPr lang="en-US" altLang="zh-TW" sz="2000" b="1" dirty="0"/>
              <a:t>	</a:t>
            </a:r>
            <a:r>
              <a:rPr lang="en-US" altLang="zh-TW" sz="2000" b="1" dirty="0" smtClean="0"/>
              <a:t>(1) Periodontitis: </a:t>
            </a:r>
            <a:r>
              <a:rPr lang="en-US" altLang="zh-TW" sz="2000" dirty="0" smtClean="0"/>
              <a:t>Remove infective status</a:t>
            </a:r>
          </a:p>
          <a:p>
            <a:r>
              <a:rPr lang="en-US" altLang="zh-TW" sz="2000" b="1" dirty="0"/>
              <a:t>	</a:t>
            </a:r>
            <a:r>
              <a:rPr lang="en-US" altLang="zh-TW" sz="2000" b="1" dirty="0" smtClean="0"/>
              <a:t>(2) Excessive occlusal loading: </a:t>
            </a:r>
            <a:r>
              <a:rPr lang="en-US" altLang="zh-TW" sz="2000" dirty="0" smtClean="0"/>
              <a:t>Medical purpose</a:t>
            </a:r>
          </a:p>
          <a:p>
            <a:r>
              <a:rPr lang="en-US" altLang="zh-TW" sz="2000" b="1" dirty="0"/>
              <a:t>	</a:t>
            </a:r>
            <a:r>
              <a:rPr lang="en-US" altLang="zh-TW" sz="2000" b="1" dirty="0" smtClean="0"/>
              <a:t>(3) Osseointegrative destructions: </a:t>
            </a:r>
            <a:r>
              <a:rPr lang="en-US" altLang="zh-TW" sz="2000" u="sng" dirty="0" smtClean="0"/>
              <a:t>Combined</a:t>
            </a:r>
            <a:r>
              <a:rPr lang="en-US" altLang="zh-TW" sz="2000" dirty="0" smtClean="0"/>
              <a:t> + selective releasing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76056" y="6372036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Calcium hydroxide + iodoform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1" name="左中括弧 20"/>
          <p:cNvSpPr/>
          <p:nvPr/>
        </p:nvSpPr>
        <p:spPr>
          <a:xfrm>
            <a:off x="1354704" y="5543232"/>
            <a:ext cx="168839" cy="836220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7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376264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dirty="0"/>
              <a:t>Special thanks to </a:t>
            </a:r>
            <a:r>
              <a:rPr lang="en-US" altLang="zh-TW" sz="2000" dirty="0" smtClean="0"/>
              <a:t>Prof</a:t>
            </a:r>
            <a:r>
              <a:rPr lang="en-US" altLang="zh-TW" sz="2000" dirty="0"/>
              <a:t>. </a:t>
            </a:r>
            <a:r>
              <a:rPr lang="en-US" altLang="zh-TW" sz="2000" b="1" dirty="0" err="1"/>
              <a:t>Chih</a:t>
            </a:r>
            <a:r>
              <a:rPr lang="en-US" altLang="zh-TW" sz="2000" b="1" dirty="0"/>
              <a:t>-Cheng Lu </a:t>
            </a:r>
            <a:r>
              <a:rPr lang="en-US" altLang="zh-TW" sz="2000" dirty="0"/>
              <a:t>of National Taipei University of Technology and his advanced microsystem and device laboratory for the technological support. Valuable assistance from Prof. </a:t>
            </a:r>
            <a:r>
              <a:rPr lang="en-US" altLang="zh-TW" sz="2000" b="1" dirty="0"/>
              <a:t>Jung-Tang Huang </a:t>
            </a:r>
            <a:r>
              <a:rPr lang="en-US" altLang="zh-TW" sz="2000" dirty="0"/>
              <a:t>of National Taipei University of Technology is also acknowledged. This research received financial support under grants MOST 103-2221-E-027-017 and MOST 103-2218-E-027-012, Taiwan.</a:t>
            </a:r>
            <a:endParaRPr lang="zh-TW" altLang="en-US" sz="20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Acknowledgements</a:t>
            </a:r>
            <a:endParaRPr lang="zh-TW" altLang="en-US" sz="3600" b="1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/>
              <a:t>Reference</a:t>
            </a:r>
            <a:endParaRPr lang="zh-TW" altLang="en-US" sz="3600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429000"/>
            <a:ext cx="84249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+mj-lt"/>
              <a:buAutoNum type="arabicPeriod"/>
            </a:pPr>
            <a:r>
              <a:rPr lang="en-US" altLang="zh-TW" sz="1600" dirty="0"/>
              <a:t>Lu, C.C.; Li, Y.J.; Tsai, W.L.; Chang, C.K. An implantable and painless drug delivery device for long-term operation. Taiwan Patent I488620,</a:t>
            </a:r>
            <a:r>
              <a:rPr lang="en-US" altLang="zh-TW" sz="1600" i="1" dirty="0"/>
              <a:t> </a:t>
            </a:r>
            <a:r>
              <a:rPr lang="en-US" altLang="zh-TW" sz="1600" b="1" dirty="0"/>
              <a:t>21, June,</a:t>
            </a:r>
            <a:r>
              <a:rPr lang="en-US" altLang="zh-TW" sz="1600" dirty="0"/>
              <a:t> </a:t>
            </a:r>
            <a:r>
              <a:rPr lang="en-US" altLang="zh-TW" sz="1600" b="1" dirty="0"/>
              <a:t>2015</a:t>
            </a:r>
            <a:r>
              <a:rPr lang="en-US" altLang="zh-TW" sz="1600" b="1" i="1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TW" sz="1600" dirty="0"/>
              <a:t>Sandeep, K.; </a:t>
            </a:r>
            <a:r>
              <a:rPr lang="en-US" altLang="zh-TW" sz="1600" dirty="0" err="1"/>
              <a:t>Joakim</a:t>
            </a:r>
            <a:r>
              <a:rPr lang="en-US" altLang="zh-TW" sz="1600" dirty="0"/>
              <a:t>, L. Measuring </a:t>
            </a:r>
            <a:r>
              <a:rPr lang="en-US" altLang="zh-TW" sz="1600" dirty="0" err="1"/>
              <a:t>bluetooth</a:t>
            </a:r>
            <a:r>
              <a:rPr lang="en-US" altLang="zh-TW" sz="1600" baseline="30000" dirty="0"/>
              <a:t>®</a:t>
            </a:r>
            <a:r>
              <a:rPr lang="en-US" altLang="zh-TW" sz="1600" dirty="0"/>
              <a:t> low energy power consumption. In </a:t>
            </a:r>
            <a:r>
              <a:rPr lang="en-US" altLang="zh-TW" sz="1600" i="1" dirty="0"/>
              <a:t>Application note AN092</a:t>
            </a:r>
            <a:r>
              <a:rPr lang="en-US" altLang="zh-TW" sz="1600" dirty="0"/>
              <a:t>;</a:t>
            </a:r>
            <a:r>
              <a:rPr lang="en-US" altLang="zh-TW" sz="1600" i="1" dirty="0"/>
              <a:t> </a:t>
            </a:r>
            <a:r>
              <a:rPr lang="en-US" altLang="zh-TW" sz="1600" dirty="0"/>
              <a:t>Texas Instruments: Dallas, TX, USA, </a:t>
            </a:r>
            <a:r>
              <a:rPr lang="en-US" altLang="zh-TW" sz="1600" b="1" dirty="0"/>
              <a:t>2012</a:t>
            </a:r>
            <a:r>
              <a:rPr lang="en-US" altLang="zh-TW" sz="1600" b="1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altLang="zh-TW" sz="1600" dirty="0"/>
              <a:t>Li, D.; He, Q.; Cui, Y.; </a:t>
            </a:r>
            <a:r>
              <a:rPr lang="en-US" altLang="zh-TW" sz="1600" dirty="0" err="1"/>
              <a:t>Duan</a:t>
            </a:r>
            <a:r>
              <a:rPr lang="en-US" altLang="zh-TW" sz="1600" dirty="0"/>
              <a:t>, L.; Li, J. Immobilization of glucose oxidase onto nanoparticles with enhanced </a:t>
            </a:r>
            <a:r>
              <a:rPr lang="en-US" altLang="zh-TW" sz="1600" dirty="0" err="1"/>
              <a:t>thermostability</a:t>
            </a:r>
            <a:r>
              <a:rPr lang="en-US" altLang="zh-TW" sz="1600" dirty="0"/>
              <a:t>.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Biochem</a:t>
            </a:r>
            <a:r>
              <a:rPr lang="en-US" altLang="zh-TW" sz="1600" i="1" dirty="0"/>
              <a:t>. </a:t>
            </a:r>
            <a:r>
              <a:rPr lang="en-US" altLang="zh-TW" sz="1600" i="1" dirty="0" err="1"/>
              <a:t>Biophys</a:t>
            </a:r>
            <a:r>
              <a:rPr lang="en-US" altLang="zh-TW" sz="1600" i="1" dirty="0"/>
              <a:t>. </a:t>
            </a:r>
            <a:r>
              <a:rPr lang="en-US" altLang="zh-TW" sz="1600" i="1" dirty="0" err="1"/>
              <a:t>Res.Commun</a:t>
            </a:r>
            <a:r>
              <a:rPr lang="en-US" altLang="zh-TW" sz="1600" i="1" dirty="0"/>
              <a:t>.</a:t>
            </a:r>
            <a:r>
              <a:rPr lang="en-US" altLang="zh-TW" sz="1600" dirty="0"/>
              <a:t> </a:t>
            </a:r>
            <a:r>
              <a:rPr lang="en-US" altLang="zh-TW" sz="1600" b="1" dirty="0"/>
              <a:t>2007</a:t>
            </a:r>
            <a:r>
              <a:rPr lang="en-US" altLang="zh-TW" sz="1600" dirty="0"/>
              <a:t>, </a:t>
            </a:r>
            <a:r>
              <a:rPr lang="en-US" altLang="zh-TW" sz="1600" i="1" dirty="0"/>
              <a:t>355</a:t>
            </a:r>
            <a:r>
              <a:rPr lang="en-US" altLang="zh-TW" sz="1600" dirty="0"/>
              <a:t>, 488–493.</a:t>
            </a:r>
            <a:endParaRPr lang="zh-TW" altLang="zh-TW" sz="16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altLang="zh-TW" sz="1600" dirty="0"/>
              <a:t>Joseph, W. Glucose biosensors: 40 years of advances and challenges. </a:t>
            </a:r>
            <a:r>
              <a:rPr lang="en-US" altLang="zh-TW" sz="1600" i="1" dirty="0" err="1"/>
              <a:t>Electroanalysis</a:t>
            </a:r>
            <a:r>
              <a:rPr lang="en-US" altLang="zh-TW" sz="1600" i="1" dirty="0"/>
              <a:t>.</a:t>
            </a:r>
            <a:r>
              <a:rPr lang="en-US" altLang="zh-TW" sz="1600" dirty="0"/>
              <a:t> </a:t>
            </a:r>
            <a:r>
              <a:rPr lang="en-US" altLang="zh-TW" sz="1600" b="1" dirty="0"/>
              <a:t>2001</a:t>
            </a:r>
            <a:r>
              <a:rPr lang="en-US" altLang="zh-TW" sz="1600" dirty="0"/>
              <a:t>, </a:t>
            </a:r>
            <a:r>
              <a:rPr lang="en-US" altLang="zh-TW" sz="1600" i="1" dirty="0"/>
              <a:t>13</a:t>
            </a:r>
            <a:r>
              <a:rPr lang="en-US" altLang="zh-TW" sz="1600" dirty="0"/>
              <a:t>, 983–988.</a:t>
            </a:r>
            <a:endParaRPr lang="zh-TW" altLang="zh-TW" sz="1600" dirty="0"/>
          </a:p>
          <a:p>
            <a:pPr marL="457200" indent="-457200" algn="just">
              <a:buFont typeface="+mj-lt"/>
              <a:buAutoNum type="arabicPeriod"/>
            </a:pPr>
            <a:r>
              <a:rPr lang="en-US" altLang="zh-TW" sz="1600" dirty="0"/>
              <a:t>Laser, D. Santiago, J. A review of </a:t>
            </a:r>
            <a:r>
              <a:rPr lang="en-US" altLang="zh-TW" sz="1600" dirty="0" err="1"/>
              <a:t>micropumps</a:t>
            </a:r>
            <a:r>
              <a:rPr lang="en-US" altLang="zh-TW" sz="1600" dirty="0"/>
              <a:t>. </a:t>
            </a:r>
            <a:r>
              <a:rPr lang="en-US" altLang="zh-TW" sz="1600" i="1" dirty="0"/>
              <a:t>J. micromechanics and </a:t>
            </a:r>
            <a:r>
              <a:rPr lang="en-US" altLang="zh-TW" sz="1600" i="1" dirty="0" err="1"/>
              <a:t>microengineering</a:t>
            </a:r>
            <a:r>
              <a:rPr lang="en-US" altLang="zh-TW" sz="1600" i="1" dirty="0"/>
              <a:t>.</a:t>
            </a:r>
            <a:r>
              <a:rPr lang="en-US" altLang="zh-TW" sz="1600" dirty="0"/>
              <a:t> </a:t>
            </a:r>
            <a:r>
              <a:rPr lang="en-US" altLang="zh-TW" sz="1600" b="1" dirty="0" smtClean="0"/>
              <a:t>2004</a:t>
            </a:r>
            <a:r>
              <a:rPr lang="en-US" altLang="zh-TW" sz="1600" dirty="0" smtClean="0"/>
              <a:t>, </a:t>
            </a:r>
            <a:r>
              <a:rPr lang="en-US" altLang="zh-TW" sz="1600" dirty="0"/>
              <a:t>35-64</a:t>
            </a:r>
            <a:r>
              <a:rPr lang="en-US" altLang="zh-TW" sz="1600" dirty="0" smtClean="0"/>
              <a:t>.</a:t>
            </a:r>
            <a:endParaRPr lang="zh-TW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253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109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Mucosa </a:t>
            </a:r>
            <a:r>
              <a:rPr lang="en-US" altLang="zh-TW" sz="3600" dirty="0" smtClean="0"/>
              <a:t>VS. </a:t>
            </a:r>
            <a:r>
              <a:rPr lang="en-US" altLang="zh-TW" sz="3600" b="1" dirty="0" smtClean="0"/>
              <a:t>Skin</a:t>
            </a:r>
            <a:endParaRPr lang="zh-TW" altLang="en-US" sz="3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70444" y="0"/>
            <a:ext cx="126829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Discussions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1397966"/>
            <a:ext cx="831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Moist environment: </a:t>
            </a:r>
            <a:r>
              <a:rPr lang="en-US" altLang="zh-TW" sz="2400" dirty="0" smtClean="0"/>
              <a:t>Saliva flow contain                   </a:t>
            </a:r>
            <a:r>
              <a:rPr lang="en-US" altLang="zh-TW" sz="2400" u="sng" dirty="0" smtClean="0"/>
              <a:t>bacteria</a:t>
            </a:r>
            <a:r>
              <a:rPr lang="en-US" altLang="zh-TW" sz="2400" dirty="0" smtClean="0"/>
              <a:t> retain 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508104" y="162879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796136" y="1397966"/>
            <a:ext cx="432048" cy="461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09707" y="2567309"/>
            <a:ext cx="838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Saliva decrease </a:t>
            </a:r>
            <a:r>
              <a:rPr lang="en-US" altLang="zh-TW" sz="2000" dirty="0" smtClean="0"/>
              <a:t>( Radiotherapy origin, etc. )              Dental caries, periodontitis        </a:t>
            </a:r>
            <a:endParaRPr lang="zh-TW" altLang="en-US" sz="2000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076056" y="276736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8748464" y="2534382"/>
            <a:ext cx="0" cy="3905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371225" y="3035525"/>
            <a:ext cx="759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Provide possibility for long-term medical device placement (ex: dental implant) 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804248" y="1863649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 Accumulation 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611560" y="323558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23528" y="3687415"/>
            <a:ext cx="879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Mucosal </a:t>
            </a:r>
            <a:r>
              <a:rPr lang="en-US" altLang="zh-TW" sz="2400" b="1" dirty="0" err="1" smtClean="0"/>
              <a:t>loaction</a:t>
            </a:r>
            <a:r>
              <a:rPr lang="en-US" altLang="zh-TW" sz="2400" b="1" dirty="0" smtClean="0"/>
              <a:t>: (1) </a:t>
            </a:r>
            <a:r>
              <a:rPr lang="en-US" altLang="zh-TW" sz="2400" u="sng" dirty="0" smtClean="0"/>
              <a:t>Nasal, </a:t>
            </a:r>
            <a:r>
              <a:rPr lang="en-US" altLang="zh-TW" sz="2400" u="sng" dirty="0" smtClean="0">
                <a:solidFill>
                  <a:srgbClr val="FF0000"/>
                </a:solidFill>
              </a:rPr>
              <a:t>(2) Oral, </a:t>
            </a:r>
            <a:r>
              <a:rPr lang="en-US" altLang="zh-TW" sz="2400" u="sng" dirty="0" smtClean="0"/>
              <a:t>(3) Anal, (4) Vaginal, (5) Urethra </a:t>
            </a:r>
            <a:endParaRPr lang="zh-TW" altLang="en-US" sz="2400" u="sng" dirty="0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2411760" y="4077072"/>
            <a:ext cx="165618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702345" y="4645585"/>
            <a:ext cx="5381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altLang="zh-TW" sz="2000" dirty="0" smtClean="0"/>
              <a:t>Jaw bone supported</a:t>
            </a:r>
          </a:p>
          <a:p>
            <a:pPr marL="457200" indent="-457200">
              <a:buAutoNum type="arabicParenBoth"/>
            </a:pPr>
            <a:r>
              <a:rPr lang="en-US" altLang="zh-TW" sz="2000" dirty="0" smtClean="0"/>
              <a:t>The biggest cavity</a:t>
            </a:r>
          </a:p>
          <a:p>
            <a:pPr marL="457200" indent="-457200">
              <a:buAutoNum type="arabicParenBoth"/>
            </a:pPr>
            <a:r>
              <a:rPr lang="en-US" altLang="zh-TW" sz="2000" dirty="0" smtClean="0"/>
              <a:t>Well studied in Dental implant</a:t>
            </a:r>
          </a:p>
          <a:p>
            <a:pPr marL="457200" indent="-457200">
              <a:buAutoNum type="arabicParenBoth"/>
            </a:pPr>
            <a:r>
              <a:rPr lang="en-US" altLang="zh-TW" sz="2000" dirty="0" smtClean="0"/>
              <a:t>Thrombosis prevention inside bone marrow</a:t>
            </a:r>
            <a:endParaRPr lang="zh-TW" altLang="en-US" sz="2000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22572" r="29210" b="13523"/>
          <a:stretch/>
        </p:blipFill>
        <p:spPr>
          <a:xfrm>
            <a:off x="6425790" y="4153619"/>
            <a:ext cx="2319407" cy="2543381"/>
          </a:xfrm>
          <a:prstGeom prst="rect">
            <a:avLst/>
          </a:prstGeom>
        </p:spPr>
      </p:pic>
      <p:cxnSp>
        <p:nvCxnSpPr>
          <p:cNvPr id="29" name="直線單箭頭接點 28"/>
          <p:cNvCxnSpPr/>
          <p:nvPr/>
        </p:nvCxnSpPr>
        <p:spPr>
          <a:xfrm flipH="1">
            <a:off x="8269569" y="6120936"/>
            <a:ext cx="6949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6171414" y="6120936"/>
            <a:ext cx="6949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8473012" y="6223492"/>
            <a:ext cx="347460" cy="315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476730" y="6375892"/>
            <a:ext cx="347460" cy="315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585493" y="5805264"/>
            <a:ext cx="80273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7737893" y="5957664"/>
            <a:ext cx="80273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7524328" y="5949280"/>
            <a:ext cx="80273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6012160" y="6539164"/>
            <a:ext cx="41363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4822411" y="6309320"/>
            <a:ext cx="1189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Blood cells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endCxn id="34" idx="2"/>
          </p:cNvCxnSpPr>
          <p:nvPr/>
        </p:nvCxnSpPr>
        <p:spPr>
          <a:xfrm>
            <a:off x="6003354" y="4917271"/>
            <a:ext cx="1582139" cy="92399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4957646" y="4732605"/>
            <a:ext cx="1036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Antibody</a:t>
            </a:r>
            <a:endParaRPr lang="zh-TW" altLang="en-US" dirty="0"/>
          </a:p>
        </p:txBody>
      </p:sp>
      <p:sp>
        <p:nvSpPr>
          <p:cNvPr id="44" name="左大括弧 43"/>
          <p:cNvSpPr/>
          <p:nvPr/>
        </p:nvSpPr>
        <p:spPr>
          <a:xfrm>
            <a:off x="611561" y="4645585"/>
            <a:ext cx="136504" cy="1303695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8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5"/>
          <a:stretch/>
        </p:blipFill>
        <p:spPr>
          <a:xfrm>
            <a:off x="-2" y="1484784"/>
            <a:ext cx="9077027" cy="4464496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1043608" y="1484784"/>
            <a:ext cx="61206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2051720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297113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526407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771800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030463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275856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534519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779912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051720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297113" y="44371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526407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771800" y="44371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030463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3275856" y="44371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534519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779912" y="44371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067944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313337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542631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788024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046687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5292080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550743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5796136" y="24313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4067944" y="44161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313337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542631" y="44161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4788024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046687" y="44161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292080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550743" y="44161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5796136" y="44266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79712" y="2452826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7236296" y="1448780"/>
            <a:ext cx="432048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020272" y="951111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 fixture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910265" y="1007367"/>
            <a:ext cx="141455" cy="4774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1087939" y="289163"/>
            <a:ext cx="2634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Prosthetic abutment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micro-pump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 flipH="1">
            <a:off x="5941641" y="4354612"/>
            <a:ext cx="862607" cy="1092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6732240" y="4047455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Coated antigen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1043608" y="2705468"/>
            <a:ext cx="1061479" cy="5795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344836" y="314096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 flipH="1">
            <a:off x="6084168" y="2564904"/>
            <a:ext cx="108012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7092280" y="2276872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Semi-permeable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386452" y="3052390"/>
            <a:ext cx="612068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7998520" y="1556792"/>
            <a:ext cx="612068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8038339" y="5013176"/>
            <a:ext cx="612068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1078433" y="3933056"/>
            <a:ext cx="612068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344836" y="3612396"/>
            <a:ext cx="612068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單箭頭接點 75"/>
          <p:cNvCxnSpPr/>
          <p:nvPr/>
        </p:nvCxnSpPr>
        <p:spPr>
          <a:xfrm flipH="1" flipV="1">
            <a:off x="639928" y="4174108"/>
            <a:ext cx="1128882" cy="1919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/>
          <p:cNvSpPr txBox="1"/>
          <p:nvPr/>
        </p:nvSpPr>
        <p:spPr>
          <a:xfrm>
            <a:off x="1443049" y="5919663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blood cell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向左箭號 77"/>
          <p:cNvSpPr/>
          <p:nvPr/>
        </p:nvSpPr>
        <p:spPr>
          <a:xfrm>
            <a:off x="4788024" y="3501008"/>
            <a:ext cx="2016224" cy="45707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1" name="直線接點 80"/>
          <p:cNvCxnSpPr/>
          <p:nvPr/>
        </p:nvCxnSpPr>
        <p:spPr>
          <a:xfrm>
            <a:off x="6156176" y="3485579"/>
            <a:ext cx="0" cy="8075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6444208" y="3485579"/>
            <a:ext cx="0" cy="6885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6804248" y="3430741"/>
            <a:ext cx="23006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685" y="-27384"/>
            <a:ext cx="966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向左箭號 61"/>
          <p:cNvSpPr/>
          <p:nvPr/>
        </p:nvSpPr>
        <p:spPr>
          <a:xfrm>
            <a:off x="971600" y="3525368"/>
            <a:ext cx="720080" cy="45707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/>
          <p:cNvCxnSpPr/>
          <p:nvPr/>
        </p:nvCxnSpPr>
        <p:spPr>
          <a:xfrm flipH="1">
            <a:off x="3923929" y="1181943"/>
            <a:ext cx="216023" cy="21030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3972311" y="776535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chamber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 rot="10800000">
            <a:off x="1907705" y="4149080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 </a:t>
            </a:r>
            <a:r>
              <a:rPr lang="en-US" altLang="zh-TW" sz="2000" b="1" dirty="0" smtClean="0"/>
              <a:t>Y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3" name="文字方塊 2"/>
          <p:cNvSpPr txBox="1"/>
          <p:nvPr/>
        </p:nvSpPr>
        <p:spPr>
          <a:xfrm flipV="1">
            <a:off x="2642468" y="3300953"/>
            <a:ext cx="25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68" name="文字方塊 67"/>
          <p:cNvSpPr txBox="1"/>
          <p:nvPr/>
        </p:nvSpPr>
        <p:spPr>
          <a:xfrm flipV="1">
            <a:off x="5330774" y="3084929"/>
            <a:ext cx="25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4195539" y="3447157"/>
            <a:ext cx="23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 flipV="1">
            <a:off x="914276" y="3782389"/>
            <a:ext cx="25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80" name="文字方塊 79"/>
          <p:cNvSpPr txBox="1"/>
          <p:nvPr/>
        </p:nvSpPr>
        <p:spPr>
          <a:xfrm flipV="1">
            <a:off x="8604448" y="5333146"/>
            <a:ext cx="25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  <p:sp>
        <p:nvSpPr>
          <p:cNvPr id="82" name="文字方塊 81"/>
          <p:cNvSpPr txBox="1"/>
          <p:nvPr/>
        </p:nvSpPr>
        <p:spPr>
          <a:xfrm flipV="1">
            <a:off x="8633817" y="1644769"/>
            <a:ext cx="25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Y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22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8685" y="-27384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224" y="1556792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56848" y="2492896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61224" y="3429000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56848" y="4365104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691680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37073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166367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411760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670423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174479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419872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707904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953297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182591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427984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686647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932040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190703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36096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652120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897513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126807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372200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630863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876256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7134919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7380312" y="47251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7668344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913737" y="47146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8143031" y="4704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691680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937073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166367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2411760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2670423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2915816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174479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419872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707904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3953297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182591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4427984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4686647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4932040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190703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436096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652120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5897513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6126807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6372200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6630863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6876256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7134919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7380312" y="37380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7668344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913737" y="37275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8143031" y="371703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1721049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966442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2195736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2441129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2699792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2945185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3203848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3449241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3737273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3982666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4211960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4457353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4716016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4961409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5220072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5465465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5681489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5926882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6156176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6401569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6660232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/>
          <p:cNvSpPr/>
          <p:nvPr/>
        </p:nvSpPr>
        <p:spPr>
          <a:xfrm>
            <a:off x="6905625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7164288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7409681" y="280191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7697713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7943106" y="27914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8172400" y="278092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1691680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1937073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2166367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2411760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2670423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2915816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3174479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橢圓 101"/>
          <p:cNvSpPr/>
          <p:nvPr/>
        </p:nvSpPr>
        <p:spPr>
          <a:xfrm>
            <a:off x="3419872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橢圓 102"/>
          <p:cNvSpPr/>
          <p:nvPr/>
        </p:nvSpPr>
        <p:spPr>
          <a:xfrm>
            <a:off x="3707904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/>
          <p:cNvSpPr/>
          <p:nvPr/>
        </p:nvSpPr>
        <p:spPr>
          <a:xfrm>
            <a:off x="3953297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4182591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4427984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4686647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4932040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5190703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橢圓 109"/>
          <p:cNvSpPr/>
          <p:nvPr/>
        </p:nvSpPr>
        <p:spPr>
          <a:xfrm>
            <a:off x="5436096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5652120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5897513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6126807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6372200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/>
          <p:cNvSpPr/>
          <p:nvPr/>
        </p:nvSpPr>
        <p:spPr>
          <a:xfrm>
            <a:off x="6630863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/>
          <p:cNvSpPr/>
          <p:nvPr/>
        </p:nvSpPr>
        <p:spPr>
          <a:xfrm>
            <a:off x="6876256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/>
          <p:cNvSpPr/>
          <p:nvPr/>
        </p:nvSpPr>
        <p:spPr>
          <a:xfrm>
            <a:off x="7134919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7380312" y="18658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7668344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7913737" y="18553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8143031" y="1844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圓角矩形 121"/>
          <p:cNvSpPr/>
          <p:nvPr/>
        </p:nvSpPr>
        <p:spPr>
          <a:xfrm>
            <a:off x="8532440" y="1149424"/>
            <a:ext cx="216024" cy="3935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圓角矩形 122"/>
          <p:cNvSpPr/>
          <p:nvPr/>
        </p:nvSpPr>
        <p:spPr>
          <a:xfrm>
            <a:off x="1331640" y="1149424"/>
            <a:ext cx="216024" cy="3935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4" name="直線單箭頭接點 123"/>
          <p:cNvCxnSpPr>
            <a:endCxn id="16" idx="4"/>
          </p:cNvCxnSpPr>
          <p:nvPr/>
        </p:nvCxnSpPr>
        <p:spPr>
          <a:xfrm flipH="1" flipV="1">
            <a:off x="3491880" y="4869160"/>
            <a:ext cx="864096" cy="262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字方塊 124"/>
          <p:cNvSpPr txBox="1"/>
          <p:nvPr/>
        </p:nvSpPr>
        <p:spPr>
          <a:xfrm>
            <a:off x="4336065" y="4911551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Coated antigen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直線單箭頭接點 125"/>
          <p:cNvCxnSpPr/>
          <p:nvPr/>
        </p:nvCxnSpPr>
        <p:spPr>
          <a:xfrm flipH="1" flipV="1">
            <a:off x="1505025" y="5085184"/>
            <a:ext cx="50405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字方塊 126"/>
          <p:cNvSpPr txBox="1"/>
          <p:nvPr/>
        </p:nvSpPr>
        <p:spPr>
          <a:xfrm>
            <a:off x="1941914" y="5131878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Semi-permeable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2987824" y="426357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chamber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5222" y="-27384"/>
            <a:ext cx="966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61224" y="1268760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656848" y="3501008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61224" y="5733256"/>
            <a:ext cx="672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691680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37073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166367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411760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670423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915816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174479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419872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707904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953297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182591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427984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686647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932040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190703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36096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652120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897513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126807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372200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630863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876256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7134919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7380312" y="112474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7668344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913737" y="111425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8143031" y="11037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614017" y="3172906"/>
            <a:ext cx="686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Y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Y</a:t>
            </a:r>
            <a:r>
              <a:rPr lang="en-US" altLang="zh-TW" sz="2000" b="1" dirty="0" smtClean="0"/>
              <a:t> </a:t>
            </a:r>
            <a:endParaRPr lang="zh-TW" altLang="en-US" sz="2000" b="1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835696" y="5157192"/>
            <a:ext cx="6458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/>
              <a:t>Y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</a:t>
            </a:r>
            <a:r>
              <a:rPr lang="en-US" altLang="zh-TW" sz="4000" b="1" dirty="0"/>
              <a:t>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  </a:t>
            </a:r>
            <a:r>
              <a:rPr lang="en-US" altLang="zh-TW" sz="4000" b="1" dirty="0" err="1" smtClean="0"/>
              <a:t>Y</a:t>
            </a:r>
            <a:r>
              <a:rPr lang="en-US" altLang="zh-TW" sz="4000" b="1" dirty="0" smtClean="0"/>
              <a:t>   </a:t>
            </a:r>
            <a:r>
              <a:rPr lang="en-US" altLang="zh-TW" sz="4000" b="1" dirty="0" err="1" smtClean="0"/>
              <a:t>Y</a:t>
            </a:r>
            <a:endParaRPr lang="zh-TW" altLang="en-US" sz="4000" b="1" dirty="0"/>
          </a:p>
        </p:txBody>
      </p:sp>
      <p:sp>
        <p:nvSpPr>
          <p:cNvPr id="37" name="橢圓 36"/>
          <p:cNvSpPr/>
          <p:nvPr/>
        </p:nvSpPr>
        <p:spPr>
          <a:xfrm>
            <a:off x="7062911" y="4581128"/>
            <a:ext cx="749449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形圖 38"/>
          <p:cNvSpPr/>
          <p:nvPr/>
        </p:nvSpPr>
        <p:spPr>
          <a:xfrm>
            <a:off x="5961856" y="3018656"/>
            <a:ext cx="266328" cy="266328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522154" y="260648"/>
            <a:ext cx="40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(1) Antibody </a:t>
            </a:r>
            <a:r>
              <a:rPr lang="en-US" altLang="zh-TW" sz="2800" dirty="0" smtClean="0"/>
              <a:t>trapping:</a:t>
            </a:r>
            <a:r>
              <a:rPr lang="zh-TW" altLang="en-US" sz="2800" dirty="0" smtClean="0"/>
              <a:t>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SLE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522153" y="2457762"/>
            <a:ext cx="543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(2) Molecular </a:t>
            </a:r>
            <a:r>
              <a:rPr lang="en-US" altLang="zh-TW" sz="2800" dirty="0" smtClean="0"/>
              <a:t>trapping:</a:t>
            </a:r>
            <a:r>
              <a:rPr lang="zh-TW" altLang="en-US" sz="2800" dirty="0" smtClean="0"/>
              <a:t>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Amyloidosis</a:t>
            </a:r>
            <a:endParaRPr lang="zh-TW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67269" y="4509120"/>
            <a:ext cx="314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(3) Cellular trapping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 rot="10800000">
            <a:off x="5796136" y="7455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Y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63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b="1" dirty="0" smtClean="0"/>
              <a:t>Table of Content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Motivation: </a:t>
            </a:r>
            <a:r>
              <a:rPr lang="en-US" altLang="zh-TW" sz="2400" dirty="0" smtClean="0">
                <a:solidFill>
                  <a:srgbClr val="C00000"/>
                </a:solidFill>
              </a:rPr>
              <a:t>Current situations</a:t>
            </a:r>
          </a:p>
          <a:p>
            <a:r>
              <a:rPr lang="en-US" altLang="zh-TW" sz="2400" b="1" dirty="0" smtClean="0"/>
              <a:t>Design:        </a:t>
            </a:r>
            <a:r>
              <a:rPr lang="en-US" altLang="zh-TW" sz="2400" dirty="0" smtClean="0"/>
              <a:t>(1) Drug delivery module</a:t>
            </a:r>
          </a:p>
          <a:p>
            <a:pPr marL="0" indent="0">
              <a:buNone/>
            </a:pPr>
            <a:r>
              <a:rPr lang="en-US" altLang="zh-TW" sz="2400" dirty="0" smtClean="0"/>
              <a:t>		(2) Bio-sensing module</a:t>
            </a:r>
            <a:endParaRPr lang="en-US" altLang="zh-TW" sz="2400" dirty="0"/>
          </a:p>
          <a:p>
            <a:r>
              <a:rPr lang="en-US" altLang="zh-TW" sz="2400" b="1" dirty="0" smtClean="0"/>
              <a:t>Experimental results: </a:t>
            </a:r>
          </a:p>
          <a:p>
            <a:pPr marL="0" indent="0">
              <a:buNone/>
            </a:pPr>
            <a:r>
              <a:rPr lang="en-US" altLang="zh-TW" sz="2400" dirty="0" smtClean="0"/>
              <a:t>	(1) Glucose monitoring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Molecular pumping and delivery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Canine model for insulin therapy</a:t>
            </a:r>
            <a:endParaRPr lang="en-US" altLang="zh-TW" sz="2400" dirty="0"/>
          </a:p>
          <a:p>
            <a:r>
              <a:rPr lang="en-US" altLang="zh-TW" sz="2400" b="1" dirty="0" smtClean="0"/>
              <a:t>Discussions &amp; Special considerations:</a:t>
            </a:r>
          </a:p>
          <a:p>
            <a:pPr marL="0" indent="0">
              <a:buNone/>
            </a:pPr>
            <a:r>
              <a:rPr lang="en-US" altLang="zh-TW" sz="2400" dirty="0" smtClean="0"/>
              <a:t>	(1) Engineering 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Medical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Dental</a:t>
            </a:r>
            <a:endParaRPr lang="zh-TW" altLang="en-US" sz="2400" dirty="0"/>
          </a:p>
        </p:txBody>
      </p:sp>
      <p:sp>
        <p:nvSpPr>
          <p:cNvPr id="4" name="左中括弧 3"/>
          <p:cNvSpPr/>
          <p:nvPr/>
        </p:nvSpPr>
        <p:spPr>
          <a:xfrm>
            <a:off x="2155282" y="206084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Current situation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b="1" u="sng" dirty="0" smtClean="0"/>
              <a:t>Geriatrics: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aging population as people </a:t>
            </a:r>
            <a:r>
              <a:rPr lang="en-US" altLang="zh-TW" sz="2000" dirty="0" smtClean="0"/>
              <a:t>&gt; </a:t>
            </a:r>
            <a:r>
              <a:rPr lang="en-US" altLang="zh-TW" sz="2000" b="1" dirty="0" smtClean="0"/>
              <a:t>65 </a:t>
            </a:r>
            <a:r>
              <a:rPr lang="en-US" altLang="zh-TW" sz="2000" b="1" dirty="0"/>
              <a:t>years </a:t>
            </a:r>
            <a:r>
              <a:rPr lang="en-US" altLang="zh-TW" sz="2000" dirty="0"/>
              <a:t>in </a:t>
            </a:r>
            <a:r>
              <a:rPr lang="en-US" altLang="zh-TW" sz="2000" b="1" dirty="0"/>
              <a:t>Taiwan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has reached to </a:t>
            </a:r>
            <a:r>
              <a:rPr lang="en-US" altLang="zh-TW" sz="2000" b="1" u="sng" dirty="0" smtClean="0"/>
              <a:t>10.7</a:t>
            </a:r>
            <a:r>
              <a:rPr lang="en-US" altLang="zh-TW" sz="2000" b="1" u="sng" dirty="0"/>
              <a:t>% </a:t>
            </a:r>
            <a:r>
              <a:rPr lang="en-US" altLang="zh-TW" sz="2000" dirty="0"/>
              <a:t>in </a:t>
            </a:r>
            <a:r>
              <a:rPr lang="en-US" altLang="zh-TW" sz="2000" b="1" dirty="0"/>
              <a:t>2010</a:t>
            </a:r>
            <a:r>
              <a:rPr lang="en-US" altLang="zh-TW" sz="2000" dirty="0"/>
              <a:t>, and will approach to </a:t>
            </a:r>
            <a:r>
              <a:rPr lang="en-US" altLang="zh-TW" sz="2000" b="1" u="sng" dirty="0"/>
              <a:t>20.1% </a:t>
            </a:r>
            <a:r>
              <a:rPr lang="en-US" altLang="zh-TW" sz="2000" dirty="0"/>
              <a:t>in </a:t>
            </a:r>
            <a:r>
              <a:rPr lang="en-US" altLang="zh-TW" sz="2000" b="1" dirty="0" smtClean="0"/>
              <a:t>2025</a:t>
            </a:r>
          </a:p>
          <a:p>
            <a:pPr algn="just"/>
            <a:r>
              <a:rPr lang="en-US" altLang="zh-TW" sz="2000" b="1" u="sng" dirty="0" smtClean="0"/>
              <a:t>Geriatrics: </a:t>
            </a:r>
            <a:r>
              <a:rPr lang="en-US" altLang="zh-TW" sz="2000" b="1" dirty="0" smtClean="0"/>
              <a:t>(1) </a:t>
            </a:r>
            <a:r>
              <a:rPr lang="en-US" altLang="zh-TW" sz="2000" dirty="0" smtClean="0"/>
              <a:t>Dentistry,</a:t>
            </a:r>
            <a:r>
              <a:rPr lang="en-US" altLang="zh-TW" sz="2000" b="1" dirty="0" smtClean="0"/>
              <a:t> (2) C</a:t>
            </a:r>
            <a:r>
              <a:rPr lang="en-US" altLang="zh-TW" sz="2000" dirty="0" smtClean="0"/>
              <a:t>ritical + </a:t>
            </a:r>
            <a:r>
              <a:rPr lang="en-US" altLang="zh-TW" sz="2000" b="1" dirty="0" smtClean="0"/>
              <a:t>C</a:t>
            </a:r>
            <a:r>
              <a:rPr lang="en-US" altLang="zh-TW" sz="2000" dirty="0" smtClean="0"/>
              <a:t>hronic care</a:t>
            </a:r>
          </a:p>
          <a:p>
            <a:pPr algn="just"/>
            <a:r>
              <a:rPr lang="en-US" altLang="zh-TW" sz="2000" b="1" dirty="0" smtClean="0"/>
              <a:t>Medical monitoring and therapeutics:  </a:t>
            </a:r>
          </a:p>
          <a:p>
            <a:pPr marL="0" indent="0" algn="just">
              <a:buNone/>
            </a:pPr>
            <a:r>
              <a:rPr lang="en-US" altLang="zh-TW" sz="2000" b="1" dirty="0" smtClean="0"/>
              <a:t>	</a:t>
            </a:r>
            <a:r>
              <a:rPr lang="en-US" altLang="zh-TW" sz="2000" dirty="0" smtClean="0"/>
              <a:t>(1) Non-invasive: BP, HR, RR monitoring + Oral tab</a:t>
            </a:r>
          </a:p>
          <a:p>
            <a:pPr marL="0" indent="0" algn="just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Invasive          (A) Blood monitoring + (B) Injections into blood</a:t>
            </a:r>
          </a:p>
          <a:p>
            <a:pPr algn="just"/>
            <a:endParaRPr lang="en-US" altLang="zh-TW" sz="2000" dirty="0"/>
          </a:p>
          <a:p>
            <a:pPr algn="just"/>
            <a:r>
              <a:rPr lang="en-US" altLang="zh-TW" sz="2000" b="1" dirty="0" smtClean="0"/>
              <a:t>Diabetes Mellitus (DM):</a:t>
            </a:r>
          </a:p>
          <a:p>
            <a:pPr marL="0" indent="0" algn="just">
              <a:buNone/>
            </a:pPr>
            <a:r>
              <a:rPr lang="en-US" altLang="zh-TW" sz="2000" b="1" dirty="0"/>
              <a:t>	</a:t>
            </a:r>
            <a:r>
              <a:rPr lang="en-US" altLang="zh-TW" sz="2000" dirty="0" smtClean="0"/>
              <a:t>(1) Triad: DM + CAD + Renal disease</a:t>
            </a:r>
          </a:p>
          <a:p>
            <a:pPr marL="0" indent="0" algn="just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  MDII: (</a:t>
            </a:r>
            <a:r>
              <a:rPr lang="en-US" altLang="zh-TW" sz="2000" b="1" dirty="0" smtClean="0"/>
              <a:t>4</a:t>
            </a:r>
            <a:r>
              <a:rPr lang="en-US" altLang="zh-TW" sz="2000" dirty="0" smtClean="0"/>
              <a:t> One-touch blood sugar + </a:t>
            </a:r>
            <a:r>
              <a:rPr lang="en-US" altLang="zh-TW" sz="2000" b="1" dirty="0" smtClean="0"/>
              <a:t>4</a:t>
            </a:r>
            <a:r>
              <a:rPr lang="en-US" altLang="zh-TW" sz="2000" dirty="0" smtClean="0"/>
              <a:t> insulin injections) / Day</a:t>
            </a:r>
          </a:p>
          <a:p>
            <a:pPr marL="0" indent="0" algn="just">
              <a:buNone/>
            </a:pPr>
            <a:r>
              <a:rPr lang="en-US" altLang="zh-TW" sz="2000" dirty="0" smtClean="0"/>
              <a:t>	        IVII: (</a:t>
            </a:r>
            <a:r>
              <a:rPr lang="en-US" altLang="zh-TW" sz="2000" b="1" dirty="0" smtClean="0"/>
              <a:t>12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One-touch blood sugar + </a:t>
            </a:r>
            <a:r>
              <a:rPr lang="en-US" altLang="zh-TW" sz="2000" b="1" dirty="0" smtClean="0"/>
              <a:t>12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insulin injections) / Day</a:t>
            </a:r>
          </a:p>
          <a:p>
            <a:pPr algn="just"/>
            <a:r>
              <a:rPr lang="en-US" altLang="zh-TW" sz="2000" b="1" dirty="0" smtClean="0">
                <a:solidFill>
                  <a:srgbClr val="C00000"/>
                </a:solidFill>
              </a:rPr>
              <a:t>Pain origins from invasive procedures:</a:t>
            </a:r>
          </a:p>
          <a:p>
            <a:pPr marL="0" indent="0" algn="just">
              <a:buNone/>
            </a:pPr>
            <a:r>
              <a:rPr lang="en-US" altLang="zh-TW" sz="2000" b="1" dirty="0" smtClean="0">
                <a:solidFill>
                  <a:srgbClr val="C00000"/>
                </a:solidFill>
              </a:rPr>
              <a:t>	</a:t>
            </a:r>
            <a:r>
              <a:rPr lang="en-US" altLang="zh-TW" sz="2000" b="1" dirty="0" smtClean="0"/>
              <a:t>Drug</a:t>
            </a:r>
            <a:r>
              <a:rPr lang="en-US" altLang="zh-TW" sz="2000" dirty="0" smtClean="0"/>
              <a:t>                                   </a:t>
            </a:r>
            <a:r>
              <a:rPr lang="en-US" altLang="zh-TW" sz="2000" b="1" dirty="0" smtClean="0"/>
              <a:t>Blood</a:t>
            </a:r>
            <a:endParaRPr lang="zh-TW" altLang="en-US" sz="1400" dirty="0"/>
          </a:p>
        </p:txBody>
      </p:sp>
      <p:sp>
        <p:nvSpPr>
          <p:cNvPr id="4" name="左大括弧 3"/>
          <p:cNvSpPr/>
          <p:nvPr/>
        </p:nvSpPr>
        <p:spPr>
          <a:xfrm>
            <a:off x="1259632" y="2780928"/>
            <a:ext cx="144016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2681790" y="3284984"/>
            <a:ext cx="450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弧 7"/>
          <p:cNvSpPr/>
          <p:nvPr/>
        </p:nvSpPr>
        <p:spPr>
          <a:xfrm>
            <a:off x="1763688" y="4581128"/>
            <a:ext cx="144016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051720" y="5877272"/>
            <a:ext cx="18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11760" y="5661248"/>
            <a:ext cx="540060" cy="50405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39664" y="6165304"/>
            <a:ext cx="331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(1) </a:t>
            </a:r>
            <a:r>
              <a:rPr lang="en-US" altLang="zh-TW" b="1" u="sng" dirty="0" smtClean="0">
                <a:solidFill>
                  <a:srgbClr val="C00000"/>
                </a:solidFill>
              </a:rPr>
              <a:t>Mucosal</a:t>
            </a:r>
            <a:r>
              <a:rPr lang="en-US" altLang="zh-TW" b="1" dirty="0" smtClean="0"/>
              <a:t> + (2) </a:t>
            </a:r>
            <a:r>
              <a:rPr lang="en-US" altLang="zh-TW" b="1" u="sng" dirty="0" smtClean="0">
                <a:solidFill>
                  <a:srgbClr val="C00000"/>
                </a:solidFill>
              </a:rPr>
              <a:t>dermal barriers</a:t>
            </a:r>
            <a:endParaRPr lang="zh-TW" altLang="en-US" b="1" u="sng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68431" y="0"/>
            <a:ext cx="137556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Introduction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5661248"/>
            <a:ext cx="456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b="1" u="sng" dirty="0" smtClean="0"/>
              <a:t>Macromolecule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r>
              <a:rPr lang="en-US" altLang="zh-TW" dirty="0"/>
              <a:t>cannot pass through GI </a:t>
            </a:r>
            <a:r>
              <a:rPr lang="en-US" altLang="zh-TW" dirty="0" smtClean="0"/>
              <a:t>tract)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39495" y="6228020"/>
            <a:ext cx="3389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Proteins, functional polymers, etc.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5724128" y="5992180"/>
            <a:ext cx="72008" cy="245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Current situation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b="1" u="sng" dirty="0" smtClean="0"/>
              <a:t>Geriatrics: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aging population as people </a:t>
            </a:r>
            <a:r>
              <a:rPr lang="en-US" altLang="zh-TW" sz="2000" dirty="0" smtClean="0"/>
              <a:t>&gt; </a:t>
            </a:r>
            <a:r>
              <a:rPr lang="en-US" altLang="zh-TW" sz="2000" b="1" dirty="0" smtClean="0"/>
              <a:t>65 </a:t>
            </a:r>
            <a:r>
              <a:rPr lang="en-US" altLang="zh-TW" sz="2000" b="1" dirty="0"/>
              <a:t>years </a:t>
            </a:r>
            <a:r>
              <a:rPr lang="en-US" altLang="zh-TW" sz="2000" dirty="0"/>
              <a:t>in </a:t>
            </a:r>
            <a:r>
              <a:rPr lang="en-US" altLang="zh-TW" sz="2000" b="1" dirty="0"/>
              <a:t>Taiwan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has reached to </a:t>
            </a:r>
            <a:r>
              <a:rPr lang="en-US" altLang="zh-TW" sz="2000" b="1" u="sng" dirty="0" smtClean="0"/>
              <a:t>10.7</a:t>
            </a:r>
            <a:r>
              <a:rPr lang="en-US" altLang="zh-TW" sz="2000" b="1" u="sng" dirty="0"/>
              <a:t>% </a:t>
            </a:r>
            <a:r>
              <a:rPr lang="en-US" altLang="zh-TW" sz="2000" dirty="0"/>
              <a:t>in </a:t>
            </a:r>
            <a:r>
              <a:rPr lang="en-US" altLang="zh-TW" sz="2000" b="1" dirty="0"/>
              <a:t>2010</a:t>
            </a:r>
            <a:r>
              <a:rPr lang="en-US" altLang="zh-TW" sz="2000" dirty="0"/>
              <a:t>, and will approach to </a:t>
            </a:r>
            <a:r>
              <a:rPr lang="en-US" altLang="zh-TW" sz="2000" b="1" u="sng" dirty="0"/>
              <a:t>20.1% </a:t>
            </a:r>
            <a:r>
              <a:rPr lang="en-US" altLang="zh-TW" sz="2000" dirty="0"/>
              <a:t>in </a:t>
            </a:r>
            <a:r>
              <a:rPr lang="en-US" altLang="zh-TW" sz="2000" b="1" dirty="0" smtClean="0"/>
              <a:t>2025</a:t>
            </a:r>
          </a:p>
          <a:p>
            <a:pPr algn="just"/>
            <a:r>
              <a:rPr lang="en-US" altLang="zh-TW" sz="2000" b="1" u="sng" dirty="0" smtClean="0"/>
              <a:t>Geriatrics: </a:t>
            </a:r>
            <a:r>
              <a:rPr lang="en-US" altLang="zh-TW" sz="2000" b="1" dirty="0" smtClean="0"/>
              <a:t>(1) </a:t>
            </a:r>
            <a:r>
              <a:rPr lang="en-US" altLang="zh-TW" sz="2000" dirty="0" smtClean="0"/>
              <a:t>Dentistry,</a:t>
            </a:r>
            <a:r>
              <a:rPr lang="en-US" altLang="zh-TW" sz="2000" b="1" dirty="0" smtClean="0"/>
              <a:t> (2) C</a:t>
            </a:r>
            <a:r>
              <a:rPr lang="en-US" altLang="zh-TW" sz="2000" dirty="0" smtClean="0"/>
              <a:t>ritical + </a:t>
            </a:r>
            <a:r>
              <a:rPr lang="en-US" altLang="zh-TW" sz="2000" b="1" dirty="0" smtClean="0"/>
              <a:t>C</a:t>
            </a:r>
            <a:r>
              <a:rPr lang="en-US" altLang="zh-TW" sz="2000" dirty="0" smtClean="0"/>
              <a:t>hronic care</a:t>
            </a:r>
          </a:p>
          <a:p>
            <a:pPr algn="just"/>
            <a:r>
              <a:rPr lang="en-US" altLang="zh-TW" sz="2000" b="1" dirty="0" smtClean="0"/>
              <a:t>Medical managements: </a:t>
            </a:r>
          </a:p>
          <a:p>
            <a:pPr marL="0" indent="0" algn="just">
              <a:buNone/>
            </a:pPr>
            <a:r>
              <a:rPr lang="en-US" altLang="zh-TW" sz="2000" b="1" dirty="0" smtClean="0"/>
              <a:t>	</a:t>
            </a:r>
            <a:r>
              <a:rPr lang="en-US" altLang="zh-TW" sz="2000" dirty="0" smtClean="0"/>
              <a:t>(1) Non-invasive</a:t>
            </a:r>
          </a:p>
          <a:p>
            <a:pPr marL="0" indent="0" algn="just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Invasive          (A) Blood monitoring + (B) Injections into blood</a:t>
            </a:r>
          </a:p>
          <a:p>
            <a:pPr algn="just"/>
            <a:endParaRPr lang="en-US" altLang="zh-TW" sz="2000" dirty="0"/>
          </a:p>
          <a:p>
            <a:pPr algn="just"/>
            <a:r>
              <a:rPr lang="en-US" altLang="zh-TW" sz="2000" b="1" dirty="0" smtClean="0"/>
              <a:t>Diabetes Mellitus (DM):</a:t>
            </a:r>
          </a:p>
          <a:p>
            <a:pPr marL="0" indent="0" algn="just">
              <a:buNone/>
            </a:pPr>
            <a:r>
              <a:rPr lang="en-US" altLang="zh-TW" sz="2000" b="1" dirty="0"/>
              <a:t>	</a:t>
            </a:r>
            <a:r>
              <a:rPr lang="en-US" altLang="zh-TW" sz="2000" dirty="0" smtClean="0"/>
              <a:t>(1) Triad: DM + CAD + Renal disease</a:t>
            </a:r>
          </a:p>
          <a:p>
            <a:pPr marL="0" indent="0" algn="just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(2)   MDII: (</a:t>
            </a:r>
            <a:r>
              <a:rPr lang="en-US" altLang="zh-TW" sz="2000" b="1" dirty="0" smtClean="0"/>
              <a:t>4</a:t>
            </a:r>
            <a:r>
              <a:rPr lang="en-US" altLang="zh-TW" sz="2000" dirty="0" smtClean="0"/>
              <a:t> One-touch blood sugar + </a:t>
            </a:r>
            <a:r>
              <a:rPr lang="en-US" altLang="zh-TW" sz="2000" b="1" dirty="0" smtClean="0"/>
              <a:t>4</a:t>
            </a:r>
            <a:r>
              <a:rPr lang="en-US" altLang="zh-TW" sz="2000" dirty="0" smtClean="0"/>
              <a:t> insulin injections) / Day</a:t>
            </a:r>
          </a:p>
          <a:p>
            <a:pPr marL="0" indent="0" algn="just">
              <a:buNone/>
            </a:pPr>
            <a:r>
              <a:rPr lang="en-US" altLang="zh-TW" sz="2000" dirty="0" smtClean="0"/>
              <a:t>	        IVII: (</a:t>
            </a:r>
            <a:r>
              <a:rPr lang="en-US" altLang="zh-TW" sz="2000" b="1" dirty="0" smtClean="0"/>
              <a:t>12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One-touch blood sugar + </a:t>
            </a:r>
            <a:r>
              <a:rPr lang="en-US" altLang="zh-TW" sz="2000" b="1" dirty="0" smtClean="0"/>
              <a:t>12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insulin injections) / Day</a:t>
            </a:r>
          </a:p>
          <a:p>
            <a:pPr algn="just"/>
            <a:r>
              <a:rPr lang="en-US" altLang="zh-TW" sz="2000" b="1" dirty="0" smtClean="0">
                <a:solidFill>
                  <a:srgbClr val="C00000"/>
                </a:solidFill>
              </a:rPr>
              <a:t>Pain origins from invasive procedures:</a:t>
            </a:r>
          </a:p>
          <a:p>
            <a:pPr marL="0" indent="0" algn="just">
              <a:buNone/>
            </a:pPr>
            <a:r>
              <a:rPr lang="en-US" altLang="zh-TW" sz="2000" b="1" dirty="0" smtClean="0">
                <a:solidFill>
                  <a:srgbClr val="C00000"/>
                </a:solidFill>
              </a:rPr>
              <a:t>	</a:t>
            </a:r>
            <a:r>
              <a:rPr lang="en-US" altLang="zh-TW" sz="2000" b="1" dirty="0" smtClean="0"/>
              <a:t>Drug</a:t>
            </a:r>
            <a:r>
              <a:rPr lang="en-US" altLang="zh-TW" sz="2000" dirty="0" smtClean="0"/>
              <a:t>                                   </a:t>
            </a:r>
            <a:r>
              <a:rPr lang="en-US" altLang="zh-TW" sz="2000" b="1" dirty="0" smtClean="0"/>
              <a:t>Blood</a:t>
            </a:r>
            <a:endParaRPr lang="zh-TW" altLang="en-US" sz="2000" b="1" dirty="0"/>
          </a:p>
        </p:txBody>
      </p:sp>
      <p:sp>
        <p:nvSpPr>
          <p:cNvPr id="4" name="左大括弧 3"/>
          <p:cNvSpPr/>
          <p:nvPr/>
        </p:nvSpPr>
        <p:spPr>
          <a:xfrm>
            <a:off x="1259632" y="2780928"/>
            <a:ext cx="144016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2681790" y="3284984"/>
            <a:ext cx="450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弧 7"/>
          <p:cNvSpPr/>
          <p:nvPr/>
        </p:nvSpPr>
        <p:spPr>
          <a:xfrm>
            <a:off x="1763688" y="4581128"/>
            <a:ext cx="144016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051720" y="5877272"/>
            <a:ext cx="18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11760" y="5661248"/>
            <a:ext cx="540060" cy="50405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39664" y="6165304"/>
            <a:ext cx="331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(1) </a:t>
            </a:r>
            <a:r>
              <a:rPr lang="en-US" altLang="zh-TW" b="1" u="sng" dirty="0" smtClean="0">
                <a:solidFill>
                  <a:srgbClr val="C00000"/>
                </a:solidFill>
              </a:rPr>
              <a:t>Mucosal</a:t>
            </a:r>
            <a:r>
              <a:rPr lang="en-US" altLang="zh-TW" b="1" dirty="0" smtClean="0"/>
              <a:t> + (2) </a:t>
            </a:r>
            <a:r>
              <a:rPr lang="en-US" altLang="zh-TW" b="1" u="sng" dirty="0" smtClean="0">
                <a:solidFill>
                  <a:srgbClr val="C00000"/>
                </a:solidFill>
              </a:rPr>
              <a:t>dermal barriers</a:t>
            </a:r>
            <a:endParaRPr lang="zh-TW" altLang="en-US" b="1" u="sng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68431" y="0"/>
            <a:ext cx="137556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Introduction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31227" y="5703639"/>
            <a:ext cx="3442481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Thinking about molecular delivery</a:t>
            </a:r>
          </a:p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 in dentistry ?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746"/>
            <a:ext cx="2216925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7746"/>
            <a:ext cx="2187637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746"/>
            <a:ext cx="2424760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3" y="1857746"/>
            <a:ext cx="2038988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1403648" y="2276872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3563888" y="4077072"/>
            <a:ext cx="36004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555776" y="3501008"/>
            <a:ext cx="360040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436096" y="3933056"/>
            <a:ext cx="420292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668344" y="3755715"/>
            <a:ext cx="440586" cy="3933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-36512" y="4324454"/>
            <a:ext cx="220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2012. 10. 22</a:t>
            </a:r>
          </a:p>
          <a:p>
            <a:r>
              <a:rPr lang="en-US" altLang="zh-TW" dirty="0" smtClean="0"/>
              <a:t>#46: Deep caries </a:t>
            </a:r>
          </a:p>
          <a:p>
            <a:r>
              <a:rPr lang="en-US" altLang="zh-TW" dirty="0" smtClean="0"/>
              <a:t>s/p reversible pulpitis</a:t>
            </a:r>
          </a:p>
          <a:p>
            <a:r>
              <a:rPr lang="en-US" altLang="zh-TW" dirty="0" smtClean="0"/>
              <a:t>IRM indirect capping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267744" y="4316903"/>
            <a:ext cx="2257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2015. 01. 16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(+)</a:t>
            </a:r>
          </a:p>
          <a:p>
            <a:r>
              <a:rPr lang="en-US" altLang="zh-TW" dirty="0" smtClean="0"/>
              <a:t>Endodontic treatment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629742" y="4316902"/>
            <a:ext cx="2318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2015. 07. 16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(-)</a:t>
            </a:r>
          </a:p>
          <a:p>
            <a:r>
              <a:rPr lang="en-US" altLang="zh-TW" dirty="0" smtClean="0"/>
              <a:t>Calcium hydroxide RCT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4316901"/>
            <a:ext cx="2133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2016. 01. 26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(-)</a:t>
            </a:r>
          </a:p>
          <a:p>
            <a:r>
              <a:rPr lang="en-US" altLang="zh-TW" dirty="0" smtClean="0"/>
              <a:t>New bone formation</a:t>
            </a: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50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Intra-bony molecular slowly releasing:</a:t>
            </a:r>
            <a:br>
              <a:rPr lang="en-US" altLang="zh-TW" sz="3600" b="1" dirty="0" smtClean="0"/>
            </a:br>
            <a:r>
              <a:rPr lang="en-US" altLang="zh-TW" sz="2700" dirty="0" smtClean="0"/>
              <a:t>calcium hydroxide/</a:t>
            </a:r>
            <a:r>
              <a:rPr lang="en-US" altLang="zh-TW" sz="2700" dirty="0" err="1" smtClean="0"/>
              <a:t>iodoform</a:t>
            </a:r>
            <a:r>
              <a:rPr lang="en-US" altLang="zh-TW" sz="2700" dirty="0" smtClean="0"/>
              <a:t> paste (</a:t>
            </a:r>
            <a:r>
              <a:rPr lang="en-US" altLang="zh-TW" sz="2700" dirty="0" err="1" smtClean="0"/>
              <a:t>Vitapex</a:t>
            </a:r>
            <a:r>
              <a:rPr lang="en-US" altLang="zh-TW" sz="2700" dirty="0" smtClean="0"/>
              <a:t> ®) Application</a:t>
            </a:r>
            <a:endParaRPr lang="zh-TW" altLang="en-US" sz="27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27584" y="5631631"/>
            <a:ext cx="75644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u="sng" dirty="0" smtClean="0"/>
              <a:t>38 Y/O male, </a:t>
            </a:r>
            <a:r>
              <a:rPr lang="en-US" altLang="zh-TW" sz="2400" dirty="0" smtClean="0"/>
              <a:t>Personal History: Smoking(+), Past history: Nil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56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746"/>
            <a:ext cx="2216925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7746"/>
            <a:ext cx="2187637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746"/>
            <a:ext cx="2424760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3" y="1857746"/>
            <a:ext cx="2038988" cy="24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1403648" y="2276872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3563888" y="4077072"/>
            <a:ext cx="36004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555776" y="3501008"/>
            <a:ext cx="360040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436096" y="3933056"/>
            <a:ext cx="420292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668344" y="3755715"/>
            <a:ext cx="440586" cy="3933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-36512" y="4324454"/>
            <a:ext cx="220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2012. 10. 22</a:t>
            </a:r>
          </a:p>
          <a:p>
            <a:r>
              <a:rPr lang="en-US" altLang="zh-TW" dirty="0" smtClean="0"/>
              <a:t>#46: Deep caries </a:t>
            </a:r>
          </a:p>
          <a:p>
            <a:r>
              <a:rPr lang="en-US" altLang="zh-TW" dirty="0" smtClean="0"/>
              <a:t>s/p reversible pulpitis</a:t>
            </a:r>
          </a:p>
          <a:p>
            <a:r>
              <a:rPr lang="en-US" altLang="zh-TW" dirty="0" smtClean="0"/>
              <a:t>IRM indirect capping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267744" y="4316903"/>
            <a:ext cx="2174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2015. 01. 16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(+)</a:t>
            </a:r>
          </a:p>
          <a:p>
            <a:r>
              <a:rPr lang="en-US" altLang="zh-TW" dirty="0" smtClean="0"/>
              <a:t>Root canal treatment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629742" y="4316902"/>
            <a:ext cx="2318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2015. 07. 16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(-)</a:t>
            </a:r>
          </a:p>
          <a:p>
            <a:r>
              <a:rPr lang="en-US" altLang="zh-TW" dirty="0" smtClean="0"/>
              <a:t>Calcium hydroxide RCT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4316901"/>
            <a:ext cx="2133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2016. 01. 26</a:t>
            </a:r>
          </a:p>
          <a:p>
            <a:r>
              <a:rPr lang="en-US" altLang="zh-TW" dirty="0" smtClean="0"/>
              <a:t>#46: Apical lesion </a:t>
            </a:r>
          </a:p>
          <a:p>
            <a:r>
              <a:rPr lang="en-US" altLang="zh-TW" dirty="0" smtClean="0"/>
              <a:t>s/p pulpitis; Pus (-)</a:t>
            </a:r>
          </a:p>
          <a:p>
            <a:r>
              <a:rPr lang="en-US" altLang="zh-TW" dirty="0" smtClean="0"/>
              <a:t>New bone formation</a:t>
            </a: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50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/>
              <a:t>Intra-bony molecular slowly releasing:</a:t>
            </a:r>
            <a:br>
              <a:rPr lang="en-US" altLang="zh-TW" sz="3600" b="1" dirty="0" smtClean="0"/>
            </a:br>
            <a:r>
              <a:rPr lang="en-US" altLang="zh-TW" sz="2700" dirty="0" smtClean="0"/>
              <a:t>calcium hydroxide/</a:t>
            </a:r>
            <a:r>
              <a:rPr lang="en-US" altLang="zh-TW" sz="2700" dirty="0" err="1" smtClean="0"/>
              <a:t>iodoform</a:t>
            </a:r>
            <a:r>
              <a:rPr lang="en-US" altLang="zh-TW" sz="2700" dirty="0" smtClean="0"/>
              <a:t> paste (</a:t>
            </a:r>
            <a:r>
              <a:rPr lang="en-US" altLang="zh-TW" sz="2700" dirty="0" err="1" smtClean="0"/>
              <a:t>Vitapex</a:t>
            </a:r>
            <a:r>
              <a:rPr lang="en-US" altLang="zh-TW" sz="2700" dirty="0" smtClean="0"/>
              <a:t> ®) Application</a:t>
            </a:r>
            <a:endParaRPr lang="zh-TW" altLang="en-US" sz="27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5536" y="5517232"/>
            <a:ext cx="846257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Notice: </a:t>
            </a:r>
            <a:r>
              <a:rPr lang="en-US" altLang="zh-TW" sz="2000" dirty="0" smtClean="0"/>
              <a:t>Periodontal ligament (PDL) exists, Patient felt mild pain as paste delivery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796" y="5981218"/>
            <a:ext cx="913720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/>
              <a:t>Hint: </a:t>
            </a:r>
            <a:r>
              <a:rPr lang="en-US" altLang="zh-TW" sz="2000" u="sng" dirty="0" smtClean="0"/>
              <a:t>For dentists, intra-bony molecular delivery is more than possible, or even familiar</a:t>
            </a:r>
            <a:endParaRPr lang="zh-TW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7478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b="1" dirty="0" smtClean="0"/>
              <a:t>Table of Content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 smtClean="0"/>
              <a:t>Motivation: </a:t>
            </a:r>
            <a:r>
              <a:rPr lang="en-US" altLang="zh-TW" sz="2400" dirty="0" smtClean="0"/>
              <a:t>Current situations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Design:        </a:t>
            </a:r>
            <a:r>
              <a:rPr lang="en-US" altLang="zh-TW" sz="2400" dirty="0" smtClean="0">
                <a:solidFill>
                  <a:srgbClr val="C00000"/>
                </a:solidFill>
              </a:rPr>
              <a:t>(1) Drug delivery module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		(2) Bio-sensing module</a:t>
            </a:r>
            <a:endParaRPr lang="en-US" altLang="zh-TW" sz="2400" dirty="0">
              <a:solidFill>
                <a:srgbClr val="C00000"/>
              </a:solidFill>
            </a:endParaRPr>
          </a:p>
          <a:p>
            <a:r>
              <a:rPr lang="en-US" altLang="zh-TW" sz="2400" b="1" dirty="0" smtClean="0"/>
              <a:t>Experimental results: </a:t>
            </a:r>
          </a:p>
          <a:p>
            <a:pPr marL="0" indent="0">
              <a:buNone/>
            </a:pPr>
            <a:r>
              <a:rPr lang="en-US" altLang="zh-TW" sz="2400" dirty="0" smtClean="0"/>
              <a:t>	(1) Glucose monitoring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Molecular pumping and delivery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Canine model for insulin therapy</a:t>
            </a:r>
            <a:endParaRPr lang="en-US" altLang="zh-TW" sz="2400" dirty="0"/>
          </a:p>
          <a:p>
            <a:r>
              <a:rPr lang="en-US" altLang="zh-TW" sz="2400" b="1" dirty="0" smtClean="0"/>
              <a:t>Discussions &amp; Special considerations:</a:t>
            </a:r>
          </a:p>
          <a:p>
            <a:pPr marL="0" indent="0">
              <a:buNone/>
            </a:pPr>
            <a:r>
              <a:rPr lang="en-US" altLang="zh-TW" sz="2400" dirty="0" smtClean="0"/>
              <a:t>	(1) Engineering 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(2) Medical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(3) Dental</a:t>
            </a:r>
            <a:endParaRPr lang="zh-TW" altLang="en-US" sz="2400" dirty="0"/>
          </a:p>
        </p:txBody>
      </p:sp>
      <p:sp>
        <p:nvSpPr>
          <p:cNvPr id="4" name="左中括弧 3"/>
          <p:cNvSpPr/>
          <p:nvPr/>
        </p:nvSpPr>
        <p:spPr>
          <a:xfrm>
            <a:off x="2155282" y="2060848"/>
            <a:ext cx="168839" cy="641941"/>
          </a:xfrm>
          <a:prstGeom prst="leftBracke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Dental implant </a:t>
            </a:r>
            <a:r>
              <a:rPr lang="en-US" altLang="zh-TW" sz="3600" dirty="0" smtClean="0"/>
              <a:t>&amp;</a:t>
            </a:r>
            <a:r>
              <a:rPr lang="en-US" altLang="zh-TW" sz="3600" b="1" dirty="0" smtClean="0"/>
              <a:t> Pain origins</a:t>
            </a:r>
            <a:endParaRPr lang="zh-TW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30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512" y="4363560"/>
            <a:ext cx="8876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b="1" dirty="0" smtClean="0"/>
              <a:t>Traditional pain origins: (A) </a:t>
            </a:r>
            <a:r>
              <a:rPr lang="en-US" altLang="zh-TW" u="sng" dirty="0" smtClean="0"/>
              <a:t>Pulp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(B) </a:t>
            </a:r>
            <a:r>
              <a:rPr lang="en-US" altLang="zh-TW" u="sng" dirty="0" smtClean="0"/>
              <a:t>Periodontal ligament (PDL</a:t>
            </a:r>
            <a:r>
              <a:rPr lang="en-US" altLang="zh-TW" dirty="0" smtClean="0"/>
              <a:t>)            </a:t>
            </a:r>
            <a:r>
              <a:rPr lang="en-US" altLang="zh-TW" b="1" dirty="0" smtClean="0"/>
              <a:t>(C) </a:t>
            </a:r>
            <a:r>
              <a:rPr lang="en-US" altLang="zh-TW" u="sng" dirty="0" smtClean="0">
                <a:solidFill>
                  <a:srgbClr val="FF0000"/>
                </a:solidFill>
              </a:rPr>
              <a:t>Dental implant</a:t>
            </a:r>
          </a:p>
          <a:p>
            <a:pPr marL="342900" indent="-342900">
              <a:buFont typeface="+mj-lt"/>
              <a:buAutoNum type="arabicPeriod"/>
            </a:pP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 smtClean="0"/>
              <a:t>Bone quality:     </a:t>
            </a:r>
            <a:r>
              <a:rPr lang="en-US" altLang="zh-TW" b="1" dirty="0" smtClean="0">
                <a:solidFill>
                  <a:srgbClr val="C00000"/>
                </a:solidFill>
              </a:rPr>
              <a:t>Maxilla: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Type III + Type IV             Rich of </a:t>
            </a:r>
            <a:r>
              <a:rPr lang="en-US" altLang="zh-TW" b="1" u="sng" dirty="0" smtClean="0"/>
              <a:t>bone marrow </a:t>
            </a:r>
            <a:r>
              <a:rPr lang="en-US" altLang="zh-TW" dirty="0" smtClean="0"/>
              <a:t>within </a:t>
            </a:r>
            <a:r>
              <a:rPr lang="en-US" altLang="zh-TW" b="1" u="sng" dirty="0" smtClean="0"/>
              <a:t>blood pool</a:t>
            </a:r>
          </a:p>
          <a:p>
            <a:r>
              <a:rPr lang="en-US" altLang="zh-TW" dirty="0" smtClean="0"/>
              <a:t>		 </a:t>
            </a:r>
            <a:r>
              <a:rPr lang="en-US" altLang="zh-TW" b="1" dirty="0" smtClean="0"/>
              <a:t>Mandible: </a:t>
            </a:r>
            <a:r>
              <a:rPr lang="en-US" altLang="zh-TW" dirty="0" smtClean="0"/>
              <a:t>Type I + type II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                     1. Cushion for injections     2. </a:t>
            </a:r>
            <a:r>
              <a:rPr lang="en-US" altLang="zh-TW" u="sng" dirty="0" smtClean="0">
                <a:solidFill>
                  <a:srgbClr val="FF0000"/>
                </a:solidFill>
              </a:rPr>
              <a:t>Avoid from thrombosis</a:t>
            </a:r>
          </a:p>
          <a:p>
            <a:pPr marL="342900" indent="-342900">
              <a:buAutoNum type="arabicPeriod" startAt="3"/>
            </a:pPr>
            <a:r>
              <a:rPr lang="en-US" altLang="zh-TW" b="1" dirty="0" err="1" smtClean="0"/>
              <a:t>Bicon</a:t>
            </a:r>
            <a:r>
              <a:rPr lang="en-US" altLang="zh-TW" b="1" dirty="0" smtClean="0"/>
              <a:t>® Implant system:  </a:t>
            </a:r>
            <a:r>
              <a:rPr lang="en-US" altLang="zh-TW" dirty="0" smtClean="0"/>
              <a:t>Absence of screw threads between:</a:t>
            </a:r>
          </a:p>
          <a:p>
            <a:r>
              <a:rPr lang="en-US" altLang="zh-TW" dirty="0" smtClean="0"/>
              <a:t>			(A) prosthetic abutment (B) </a:t>
            </a:r>
            <a:r>
              <a:rPr lang="en-US" altLang="zh-TW" dirty="0"/>
              <a:t>I</a:t>
            </a:r>
            <a:r>
              <a:rPr lang="en-US" altLang="zh-TW" dirty="0" smtClean="0"/>
              <a:t>mplant fixture</a:t>
            </a:r>
          </a:p>
          <a:p>
            <a:r>
              <a:rPr lang="en-US" altLang="zh-TW" b="1" dirty="0" smtClean="0"/>
              <a:t>4.   Implant supported (1) </a:t>
            </a:r>
            <a:r>
              <a:rPr lang="en-US" altLang="zh-TW" u="sng" dirty="0" smtClean="0"/>
              <a:t>Drug delivery </a:t>
            </a:r>
            <a:r>
              <a:rPr lang="en-US" altLang="zh-TW" dirty="0" smtClean="0"/>
              <a:t>module, and</a:t>
            </a:r>
            <a:r>
              <a:rPr lang="en-US" altLang="zh-TW" b="1" dirty="0" smtClean="0"/>
              <a:t> (2) </a:t>
            </a:r>
            <a:r>
              <a:rPr lang="en-US" altLang="zh-TW" u="sng" dirty="0" smtClean="0"/>
              <a:t>Biosensor</a:t>
            </a:r>
            <a:r>
              <a:rPr lang="en-US" altLang="zh-TW" dirty="0" smtClean="0"/>
              <a:t> module 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6660232" y="454822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617650" y="5126403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大括弧 8"/>
          <p:cNvSpPr/>
          <p:nvPr/>
        </p:nvSpPr>
        <p:spPr>
          <a:xfrm>
            <a:off x="1907704" y="5085184"/>
            <a:ext cx="144016" cy="3240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7308304" y="5247202"/>
            <a:ext cx="864096" cy="342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5292080" y="5247202"/>
            <a:ext cx="864096" cy="342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768431" y="0"/>
            <a:ext cx="137556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bg1"/>
                </a:solidFill>
              </a:rPr>
              <a:t>Introduction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1315</Words>
  <Application>Microsoft Office PowerPoint</Application>
  <PresentationFormat>如螢幕大小 (4:3)</PresentationFormat>
  <Paragraphs>308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Intra-maxillary Drug delivery and Bio-sensing via Dental Implant and its considerations</vt:lpstr>
      <vt:lpstr>PowerPoint 簡報</vt:lpstr>
      <vt:lpstr>Table of Content</vt:lpstr>
      <vt:lpstr>Current situation</vt:lpstr>
      <vt:lpstr>Current situation</vt:lpstr>
      <vt:lpstr>Intra-bony molecular slowly releasing: calcium hydroxide/iodoform paste (Vitapex ®) Application</vt:lpstr>
      <vt:lpstr>Intra-bony molecular slowly releasing: calcium hydroxide/iodoform paste (Vitapex ®) Application</vt:lpstr>
      <vt:lpstr>Table of Content</vt:lpstr>
      <vt:lpstr>Dental implant &amp; Pain origins</vt:lpstr>
      <vt:lpstr>(1) Drug delivery module</vt:lpstr>
      <vt:lpstr>Piezoelectric micro-pump design &amp; Bluetooth 4.0</vt:lpstr>
      <vt:lpstr>(2) Biosensor module</vt:lpstr>
      <vt:lpstr>Glucose oxidase (GOD) coating &amp; circuit design</vt:lpstr>
      <vt:lpstr>Table of Content</vt:lpstr>
      <vt:lpstr>Drug delivery exp.</vt:lpstr>
      <vt:lpstr>Bio-sensing exp.</vt:lpstr>
      <vt:lpstr>Preliminary canine study</vt:lpstr>
      <vt:lpstr>Preliminary canine study</vt:lpstr>
      <vt:lpstr>Table of Content</vt:lpstr>
      <vt:lpstr>Discussions</vt:lpstr>
      <vt:lpstr>Discussions</vt:lpstr>
      <vt:lpstr>Special considerations</vt:lpstr>
      <vt:lpstr>Acknowledgements</vt:lpstr>
      <vt:lpstr>Mucosa VS. Skin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以上頷牙科植體作為長期藥物釋放與生醫感測裝置之前導性研究  A preliminary study on long-term drug delivery and bio-sensing device based on dental implant</dc:title>
  <dc:creator>richard</dc:creator>
  <cp:lastModifiedBy>richard</cp:lastModifiedBy>
  <cp:revision>66</cp:revision>
  <dcterms:created xsi:type="dcterms:W3CDTF">2015-10-11T05:23:35Z</dcterms:created>
  <dcterms:modified xsi:type="dcterms:W3CDTF">2016-07-22T06:23:05Z</dcterms:modified>
</cp:coreProperties>
</file>