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7" r:id="rId4"/>
    <p:sldId id="259" r:id="rId5"/>
    <p:sldId id="261" r:id="rId6"/>
    <p:sldId id="266" r:id="rId7"/>
    <p:sldId id="273" r:id="rId8"/>
    <p:sldId id="270" r:id="rId9"/>
    <p:sldId id="263" r:id="rId10"/>
    <p:sldId id="264" r:id="rId11"/>
    <p:sldId id="268" r:id="rId12"/>
    <p:sldId id="267" r:id="rId13"/>
    <p:sldId id="260"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redný štý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71" autoAdjust="0"/>
  </p:normalViewPr>
  <p:slideViewPr>
    <p:cSldViewPr>
      <p:cViewPr>
        <p:scale>
          <a:sx n="98" d="100"/>
          <a:sy n="98" d="100"/>
        </p:scale>
        <p:origin x="-762"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0B2E4-7526-4F25-A1C9-B453092164F0}" type="datetimeFigureOut">
              <a:rPr lang="sk-SK" smtClean="0"/>
              <a:pPr/>
              <a:t>22. 6. 2014</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8F6D7-9922-47D0-8A8B-AD5FA8AB8698}" type="slidenum">
              <a:rPr lang="sk-SK" smtClean="0"/>
              <a:pPr/>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dirty="0" smtClean="0"/>
              <a:t>Dear Mr. Chairman, Ladies and Gentlemen, I would like to thank you for this opportunity. It is pleasure an honor for me.  I would like to give you my personal experience with public health planning process which used specific tool. </a:t>
            </a:r>
          </a:p>
          <a:p>
            <a:endParaRPr lang="sk-SK" dirty="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1</a:t>
            </a:fld>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100" noProof="0" dirty="0" smtClean="0"/>
              <a:t>I would like to give you only </a:t>
            </a:r>
            <a:r>
              <a:rPr lang="en-US" sz="1100" noProof="0" dirty="0" err="1" smtClean="0"/>
              <a:t>th</a:t>
            </a:r>
            <a:r>
              <a:rPr lang="sk-SK" sz="1100" noProof="0" dirty="0" smtClean="0"/>
              <a:t>e</a:t>
            </a:r>
            <a:r>
              <a:rPr lang="en-US" sz="1100" noProof="0" dirty="0" smtClean="0"/>
              <a:t>s</a:t>
            </a:r>
            <a:r>
              <a:rPr lang="sk-SK" sz="1100" noProof="0" dirty="0" smtClean="0"/>
              <a:t>e</a:t>
            </a:r>
            <a:r>
              <a:rPr lang="en-US" sz="1100" noProof="0" dirty="0" smtClean="0"/>
              <a:t> three messages.</a:t>
            </a:r>
            <a:r>
              <a:rPr lang="en-US" sz="1100" baseline="0" noProof="0" dirty="0" smtClean="0"/>
              <a:t> </a:t>
            </a:r>
            <a:endParaRPr lang="sk-SK" sz="1100" baseline="0" noProof="0" dirty="0" smtClean="0"/>
          </a:p>
          <a:p>
            <a:endParaRPr lang="sk-SK" sz="1100" baseline="0" noProof="0" dirty="0" smtClean="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10</a:t>
            </a:fld>
            <a:endParaRPr lang="sk-S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sk-SK" dirty="0" err="1" smtClean="0"/>
              <a:t>Of</a:t>
            </a:r>
            <a:r>
              <a:rPr lang="sk-SK" dirty="0" smtClean="0"/>
              <a:t> </a:t>
            </a:r>
            <a:r>
              <a:rPr lang="sk-SK" dirty="0" err="1" smtClean="0"/>
              <a:t>course</a:t>
            </a:r>
            <a:r>
              <a:rPr lang="sk-SK" dirty="0" smtClean="0"/>
              <a:t> </a:t>
            </a:r>
            <a:r>
              <a:rPr lang="sk-SK" dirty="0" err="1" smtClean="0"/>
              <a:t>not</a:t>
            </a:r>
            <a:endParaRPr lang="sk-SK" dirty="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11</a:t>
            </a:fld>
            <a:endParaRPr lang="sk-S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noProof="0" dirty="0" smtClean="0">
                <a:latin typeface="+mn-lt"/>
              </a:rPr>
              <a:t>After five years the follow up was done. Here are the most important results of our follow up. The financial resources were cut down because of changes which were done on national level I am talking about national occupational health and safety act. The results of the Cost - Benefit Analysis, the SWOT Analysis and the Force Field Analysis were confirmed.</a:t>
            </a:r>
            <a:r>
              <a:rPr lang="sk-SK" sz="1100" noProof="0" dirty="0" smtClean="0">
                <a:latin typeface="+mn-lt"/>
              </a:rPr>
              <a:t> </a:t>
            </a:r>
            <a:r>
              <a:rPr lang="en-GB" sz="1100" noProof="0" dirty="0" smtClean="0">
                <a:latin typeface="+mn-lt"/>
              </a:rPr>
              <a:t>The resource planning was done under the light of study but the best strategy hasn't been implemented. But we anticipated these factors in the force field analysis because operation of health systems is planned for many years not only for short term period. For employer an occupational health service is “only economic and administrative weight”.  The occupational health service works and main interest of the service have employees who work in high risk workplaces and the </a:t>
            </a:r>
            <a:r>
              <a:rPr lang="en-GB" sz="1100" noProof="0" dirty="0" err="1" smtClean="0">
                <a:latin typeface="+mn-lt"/>
              </a:rPr>
              <a:t>OHS</a:t>
            </a:r>
            <a:r>
              <a:rPr lang="en-GB" sz="1100" noProof="0" dirty="0" smtClean="0">
                <a:latin typeface="+mn-lt"/>
              </a:rPr>
              <a:t> is bought by the contract with military hospital. </a:t>
            </a:r>
            <a:endParaRPr lang="en-GB" sz="1100" noProof="0" dirty="0">
              <a:latin typeface="+mn-lt"/>
            </a:endParaRPr>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12</a:t>
            </a:fld>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noProof="0" dirty="0" smtClean="0"/>
              <a:t>The main problem was based on new occupational health and safety act which adopted new rules for occupational health services. The new act brought stronger accent on this services which has been implemented at every workplace. This brought question how to do it and how much it cost. </a:t>
            </a:r>
            <a:endParaRPr lang="en-US" noProof="0" dirty="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2</a:t>
            </a:fld>
            <a:endParaRPr lang="sk-SK"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An economic feasibility study of course. But we had to answer on a few basic questions before work began. These questions were: </a:t>
            </a:r>
          </a:p>
          <a:p>
            <a:pPr marL="228600" lvl="0" indent="-228600">
              <a:buFont typeface="+mj-lt"/>
              <a:buAutoNum type="arabicPeriod"/>
            </a:pPr>
            <a:r>
              <a:rPr lang="en-US" sz="1200" kern="1200" dirty="0" smtClean="0">
                <a:solidFill>
                  <a:schemeClr val="tx1"/>
                </a:solidFill>
                <a:latin typeface="+mn-lt"/>
                <a:ea typeface="+mn-ea"/>
                <a:cs typeface="+mn-cs"/>
              </a:rPr>
              <a:t>What is it feasibility study? </a:t>
            </a:r>
            <a:endParaRPr lang="sk-SK"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Is it suitable for public health?</a:t>
            </a:r>
            <a:endParaRPr lang="sk-SK" sz="1200" kern="1200" dirty="0" smtClean="0">
              <a:solidFill>
                <a:schemeClr val="tx1"/>
              </a:solidFill>
              <a:latin typeface="+mn-lt"/>
              <a:ea typeface="+mn-ea"/>
              <a:cs typeface="+mn-cs"/>
            </a:endParaRPr>
          </a:p>
          <a:p>
            <a:pPr marL="228600" lvl="0" indent="-228600">
              <a:buFont typeface="+mj-lt"/>
              <a:buAutoNum type="arabicPeriod"/>
            </a:pPr>
            <a:r>
              <a:rPr lang="en-US" sz="1200" kern="1200" dirty="0" smtClean="0">
                <a:solidFill>
                  <a:schemeClr val="tx1"/>
                </a:solidFill>
                <a:latin typeface="+mn-lt"/>
                <a:ea typeface="+mn-ea"/>
                <a:cs typeface="+mn-cs"/>
              </a:rPr>
              <a:t>And if yes, how can we do feasibility study for public health?</a:t>
            </a:r>
          </a:p>
          <a:p>
            <a:pPr lvl="0"/>
            <a:r>
              <a:rPr lang="en-US" sz="1200" kern="1200" dirty="0" smtClean="0">
                <a:solidFill>
                  <a:schemeClr val="tx1"/>
                </a:solidFill>
                <a:latin typeface="+mn-lt"/>
                <a:ea typeface="+mn-ea"/>
                <a:cs typeface="+mn-cs"/>
              </a:rPr>
              <a:t>And of course who is able to do the study? Is it public health professional or economist or who?</a:t>
            </a:r>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3</a:t>
            </a:fld>
            <a:endParaRPr lang="sk-SK"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noProof="0" dirty="0" smtClean="0">
                <a:latin typeface="+mn-lt"/>
              </a:rPr>
              <a:t>Description of an economic feasibility study in general contains positive economic benefits to an organization and economic assessment which typically involves cost/benefits analysis. This type of studies is commonly used in business but they are rare in the field of public health. The whole concept of a feasibility study comes from industry and most notable paper is written by Behrens and Hawranek, which was published first time 1991 by </a:t>
            </a:r>
            <a:r>
              <a:rPr lang="en-US" sz="1100" noProof="0" dirty="0" err="1" smtClean="0">
                <a:latin typeface="+mn-lt"/>
              </a:rPr>
              <a:t>UNIDO</a:t>
            </a:r>
            <a:r>
              <a:rPr lang="en-US" sz="1100" noProof="0" dirty="0" smtClean="0">
                <a:latin typeface="+mn-lt"/>
              </a:rPr>
              <a:t>.</a:t>
            </a:r>
            <a:endParaRPr lang="en-US" sz="1100" baseline="0" noProof="0" dirty="0" smtClean="0">
              <a:latin typeface="+mn-lt"/>
            </a:endParaRPr>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4</a:t>
            </a:fld>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100" noProof="0" dirty="0" smtClean="0">
                <a:latin typeface="+mn-lt"/>
              </a:rPr>
              <a:t>What are the specific tasks of an economic feasibility study in the field of public health? The study has to be tailored for specific health policy or mission. The most important parts of the study are health risk assessment and economic analysis. If a public health professional wants to prepare the study he or she will be able to transform results from risk assessment to economics' parameters, which are cost and values mainly but not only, because health is not only an economic category in the state's statistics about GDP's and things like that.</a:t>
            </a:r>
            <a:endParaRPr lang="sk-SK" dirty="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5</a:t>
            </a:fld>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100" baseline="0" noProof="0" dirty="0" smtClean="0"/>
              <a:t>Our study was prepared in 2008 and in 2014 follow up was done. The study contains huge amount of information.  This is the reason why only basic design of the study is presented. </a:t>
            </a:r>
          </a:p>
          <a:p>
            <a:pPr marL="228600" indent="-228600">
              <a:buFont typeface="+mj-lt"/>
              <a:buAutoNum type="alphaLcParenR"/>
            </a:pPr>
            <a:r>
              <a:rPr lang="en-US" sz="1100" baseline="0" noProof="0" dirty="0" smtClean="0"/>
              <a:t>The chapter </a:t>
            </a:r>
            <a:r>
              <a:rPr lang="en-US" sz="1100" baseline="0" noProof="0" dirty="0" err="1" smtClean="0"/>
              <a:t>EEA</a:t>
            </a:r>
            <a:r>
              <a:rPr lang="en-US" sz="1100" baseline="0" noProof="0" dirty="0" smtClean="0"/>
              <a:t> contains information about national and international regulations or about health care and occupational health care providers.   </a:t>
            </a:r>
            <a:endParaRPr lang="sk-SK" sz="1100" baseline="0" noProof="0" dirty="0" smtClean="0"/>
          </a:p>
          <a:p>
            <a:pPr marL="228600" indent="-228600">
              <a:buFont typeface="+mj-lt"/>
              <a:buAutoNum type="alphaLcParenR"/>
            </a:pPr>
            <a:r>
              <a:rPr lang="en-US" sz="1100" baseline="0" noProof="0" dirty="0" smtClean="0"/>
              <a:t>The chapter </a:t>
            </a:r>
            <a:r>
              <a:rPr lang="en-US" sz="1100" baseline="0" noProof="0" dirty="0" err="1" smtClean="0"/>
              <a:t>IEA</a:t>
            </a:r>
            <a:r>
              <a:rPr lang="en-US" sz="1100" baseline="0" noProof="0" dirty="0" smtClean="0"/>
              <a:t> contains information about workers, health risks, the military health service and its capabilities in the field of occupational health.</a:t>
            </a:r>
            <a:endParaRPr lang="sk-SK" sz="1100" baseline="0" noProof="0" dirty="0" smtClean="0"/>
          </a:p>
          <a:p>
            <a:pPr marL="228600" indent="-228600">
              <a:buFont typeface="+mj-lt"/>
              <a:buAutoNum type="alphaLcParenR"/>
            </a:pPr>
            <a:r>
              <a:rPr lang="en-US" sz="1100" baseline="0" noProof="0" dirty="0" smtClean="0"/>
              <a:t>The chapter </a:t>
            </a:r>
            <a:r>
              <a:rPr lang="en-US" sz="1100" baseline="0" noProof="0" dirty="0" err="1" smtClean="0"/>
              <a:t>GaFHS</a:t>
            </a:r>
            <a:r>
              <a:rPr lang="en-US" sz="1100" baseline="0" noProof="0" dirty="0" smtClean="0"/>
              <a:t> contains model of the occupational health service and time bound.</a:t>
            </a:r>
            <a:endParaRPr lang="sk-SK" sz="1100" baseline="0" noProof="0" dirty="0" smtClean="0"/>
          </a:p>
          <a:p>
            <a:pPr marL="228600" indent="-228600">
              <a:buFont typeface="+mj-lt"/>
              <a:buAutoNum type="alphaLcParenR"/>
            </a:pPr>
            <a:r>
              <a:rPr lang="en-US" sz="1100" baseline="0" noProof="0" dirty="0" smtClean="0"/>
              <a:t>The chapter </a:t>
            </a:r>
            <a:r>
              <a:rPr lang="en-US" sz="1100" baseline="0" noProof="0" dirty="0" err="1" smtClean="0"/>
              <a:t>SHTRG</a:t>
            </a:r>
            <a:r>
              <a:rPr lang="en-US" sz="1100" baseline="0" noProof="0" dirty="0" smtClean="0"/>
              <a:t> contains information about strategies, their cost/benefit analyses, procedures how the strategies were judged, criteria for decision making process and assessment of the current situation and perspective which were done by </a:t>
            </a:r>
            <a:r>
              <a:rPr lang="en-US" sz="1100" baseline="0" noProof="0" dirty="0" err="1" smtClean="0"/>
              <a:t>SWOT</a:t>
            </a:r>
            <a:r>
              <a:rPr lang="en-US" sz="1100" baseline="0" noProof="0" dirty="0" smtClean="0"/>
              <a:t> analysis and Force field analysis.</a:t>
            </a:r>
            <a:endParaRPr lang="sk-SK" sz="1100" baseline="0" noProof="0" dirty="0" smtClean="0"/>
          </a:p>
          <a:p>
            <a:pPr marL="228600" indent="-228600">
              <a:buFont typeface="+mj-lt"/>
              <a:buAutoNum type="alphaLcParenR"/>
            </a:pPr>
            <a:r>
              <a:rPr lang="en-US" sz="1100" baseline="0" noProof="0" dirty="0" smtClean="0"/>
              <a:t>Very important parts of the study were SUPPORT STUDIES please make a note about that in your memory. </a:t>
            </a:r>
            <a:endParaRPr lang="sk-SK" dirty="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6</a:t>
            </a:fld>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100" noProof="0" dirty="0" smtClean="0"/>
              <a:t>First main output is better understanding of health of workers and occupational hazards and risks. Second output is that a study gives you information and feedback about cost effectiveness of your health service and its functions. A study generates strategies for middle and long-term planning of health service because as we now health services are services which are planned for many years. New knowledge for planning processes with other military services for health promotion and health investments or </a:t>
            </a:r>
            <a:r>
              <a:rPr lang="en-US" sz="1100" noProof="0" dirty="0" err="1" smtClean="0"/>
              <a:t>intersectoral</a:t>
            </a:r>
            <a:r>
              <a:rPr lang="en-US" sz="1100" noProof="0" dirty="0" smtClean="0"/>
              <a:t> cooperation in general.</a:t>
            </a:r>
            <a:endParaRPr lang="en-US" noProof="0" dirty="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7</a:t>
            </a:fld>
            <a:endParaRPr lang="sk-S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100" noProof="0" dirty="0" smtClean="0">
                <a:latin typeface="+mn-lt"/>
              </a:rPr>
              <a:t>If you remember the figure which shows study design on the right corner of the slide there was a blue box which name is „SUPPORT or FUNCTIONAL STUDIES“ Support or functional studies cover specific aspects of an investment project and are required as prerequisites for or in support of feasibility study. Under the light of our feasibility study these support studies were done:  </a:t>
            </a:r>
          </a:p>
          <a:p>
            <a:pPr marL="228600" indent="-228600">
              <a:buFont typeface="+mj-lt"/>
              <a:buAutoNum type="alphaLcParenR"/>
            </a:pPr>
            <a:r>
              <a:rPr lang="en-US" sz="1100" noProof="0" dirty="0" smtClean="0">
                <a:latin typeface="+mn-lt"/>
              </a:rPr>
              <a:t>-----------.</a:t>
            </a:r>
            <a:endParaRPr lang="sk-SK" sz="1100" noProof="0" dirty="0" smtClean="0">
              <a:latin typeface="+mn-lt"/>
            </a:endParaRPr>
          </a:p>
          <a:p>
            <a:pPr marL="228600" indent="-228600">
              <a:buFont typeface="+mj-lt"/>
              <a:buAutoNum type="alphaLcParenR"/>
            </a:pPr>
            <a:r>
              <a:rPr lang="en-US" sz="1100" noProof="0" dirty="0" smtClean="0">
                <a:latin typeface="+mn-lt"/>
              </a:rPr>
              <a:t>Health status, occupational diseases and injuries are involved.</a:t>
            </a:r>
            <a:endParaRPr lang="sk-SK" sz="1100" noProof="0" dirty="0" smtClean="0">
              <a:latin typeface="+mn-lt"/>
            </a:endParaRPr>
          </a:p>
          <a:p>
            <a:pPr marL="228600" indent="-228600">
              <a:buFont typeface="+mj-lt"/>
              <a:buAutoNum type="alphaLcParenR"/>
            </a:pPr>
            <a:r>
              <a:rPr lang="en-US" sz="1100" noProof="0" dirty="0" smtClean="0">
                <a:latin typeface="+mn-lt"/>
              </a:rPr>
              <a:t>This support study contains information about which human resources are available in the army and in the </a:t>
            </a:r>
            <a:r>
              <a:rPr lang="en-GB" sz="1100" noProof="0" dirty="0" smtClean="0">
                <a:latin typeface="+mn-lt"/>
              </a:rPr>
              <a:t>labour</a:t>
            </a:r>
            <a:r>
              <a:rPr lang="en-US" sz="1100" noProof="0" dirty="0" smtClean="0">
                <a:latin typeface="+mn-lt"/>
              </a:rPr>
              <a:t> market and which are demanded in the light of the strategies which are generated in our feasibility study. </a:t>
            </a:r>
            <a:endParaRPr lang="sk-SK" baseline="0" dirty="0" smtClean="0"/>
          </a:p>
          <a:p>
            <a:r>
              <a:rPr lang="sk-SK" baseline="0" dirty="0" smtClean="0"/>
              <a:t>  </a:t>
            </a:r>
            <a:r>
              <a:rPr lang="sk-SK" dirty="0" smtClean="0"/>
              <a:t> </a:t>
            </a:r>
            <a:endParaRPr lang="sk-SK" dirty="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8</a:t>
            </a:fld>
            <a:endParaRPr lang="sk-S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r>
              <a:rPr lang="en-US" sz="1100" noProof="0" dirty="0" smtClean="0"/>
              <a:t>And what are the key messages from our feasibility study which should</a:t>
            </a:r>
            <a:r>
              <a:rPr lang="en-US" sz="1100" baseline="0" noProof="0" dirty="0" smtClean="0"/>
              <a:t> be useable for my colleague? </a:t>
            </a:r>
            <a:endParaRPr lang="en-US" sz="1100" noProof="0" dirty="0"/>
          </a:p>
        </p:txBody>
      </p:sp>
      <p:sp>
        <p:nvSpPr>
          <p:cNvPr id="4" name="Zástupný symbol čísla snímky 3"/>
          <p:cNvSpPr>
            <a:spLocks noGrp="1"/>
          </p:cNvSpPr>
          <p:nvPr>
            <p:ph type="sldNum" sz="quarter" idx="10"/>
          </p:nvPr>
        </p:nvSpPr>
        <p:spPr/>
        <p:txBody>
          <a:bodyPr/>
          <a:lstStyle/>
          <a:p>
            <a:fld id="{79A8F6D7-9922-47D0-8A8B-AD5FA8AB8698}" type="slidenum">
              <a:rPr lang="sk-SK" smtClean="0"/>
              <a:pPr/>
              <a:t>9</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E4CB2045-FEB6-4AD9-9448-175FF11307E1}" type="datetimeFigureOut">
              <a:rPr lang="sk-SK" smtClean="0"/>
              <a:pPr/>
              <a:t>22. 6. 2014</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714B4A8-56B7-47B7-AD35-9B4E5A3F7626}"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B2045-FEB6-4AD9-9448-175FF11307E1}" type="datetimeFigureOut">
              <a:rPr lang="sk-SK" smtClean="0"/>
              <a:pPr/>
              <a:t>22. 6. 2014</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4B4A8-56B7-47B7-AD35-9B4E5A3F7626}" type="slidenum">
              <a:rPr lang="sk-SK" smtClean="0"/>
              <a:pPr/>
              <a:t>‹#›</a:t>
            </a:fld>
            <a:endParaRPr lang="sk-SK"/>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764704"/>
            <a:ext cx="6480720" cy="3024336"/>
          </a:xfrm>
        </p:spPr>
        <p:txBody>
          <a:bodyPr>
            <a:normAutofit/>
          </a:bodyPr>
          <a:lstStyle/>
          <a:p>
            <a:pPr algn="l"/>
            <a:r>
              <a:rPr lang="en-GB" sz="8000" b="1" dirty="0" smtClean="0">
                <a:latin typeface="Arial Narrow" pitchFamily="34" charset="0"/>
              </a:rPr>
              <a:t>HOW TO PLAN </a:t>
            </a:r>
            <a:r>
              <a:rPr lang="en-GB" sz="4000" b="1" dirty="0" smtClean="0">
                <a:latin typeface="Arial Narrow" pitchFamily="34" charset="0"/>
              </a:rPr>
              <a:t/>
            </a:r>
            <a:br>
              <a:rPr lang="en-GB" sz="4000" b="1" dirty="0" smtClean="0">
                <a:latin typeface="Arial Narrow" pitchFamily="34" charset="0"/>
              </a:rPr>
            </a:br>
            <a:r>
              <a:rPr lang="en-GB" sz="4300" dirty="0" smtClean="0">
                <a:latin typeface="Arial Narrow" pitchFamily="34" charset="0"/>
              </a:rPr>
              <a:t>PUBLIC HEALTH SERVICES</a:t>
            </a:r>
            <a:endParaRPr lang="sk-SK" sz="4300" dirty="0"/>
          </a:p>
        </p:txBody>
      </p:sp>
      <p:sp>
        <p:nvSpPr>
          <p:cNvPr id="3" name="Podnadpis 2"/>
          <p:cNvSpPr>
            <a:spLocks noGrp="1"/>
          </p:cNvSpPr>
          <p:nvPr>
            <p:ph type="subTitle" idx="1"/>
          </p:nvPr>
        </p:nvSpPr>
        <p:spPr>
          <a:xfrm>
            <a:off x="683568" y="3933056"/>
            <a:ext cx="4824536" cy="1008112"/>
          </a:xfrm>
        </p:spPr>
        <p:txBody>
          <a:bodyPr>
            <a:noAutofit/>
          </a:bodyPr>
          <a:lstStyle/>
          <a:p>
            <a:pPr algn="l"/>
            <a:r>
              <a:rPr lang="en-GB" sz="1800" dirty="0" smtClean="0">
                <a:solidFill>
                  <a:schemeClr val="tx1"/>
                </a:solidFill>
                <a:latin typeface="Arial Black" pitchFamily="34" charset="0"/>
              </a:rPr>
              <a:t>EXPERIENCE WITH </a:t>
            </a:r>
            <a:r>
              <a:rPr lang="sk-SK" sz="1800" dirty="0" smtClean="0">
                <a:solidFill>
                  <a:schemeClr val="tx1"/>
                </a:solidFill>
                <a:latin typeface="Arial Black" pitchFamily="34" charset="0"/>
              </a:rPr>
              <a:t>AN </a:t>
            </a:r>
            <a:r>
              <a:rPr lang="en-GB" sz="1800" dirty="0" smtClean="0">
                <a:solidFill>
                  <a:schemeClr val="tx1"/>
                </a:solidFill>
                <a:latin typeface="Arial Black" pitchFamily="34" charset="0"/>
              </a:rPr>
              <a:t>ECONOMIC FEASIBILITY STUDY FROM </a:t>
            </a:r>
            <a:br>
              <a:rPr lang="en-GB" sz="1800" dirty="0" smtClean="0">
                <a:solidFill>
                  <a:schemeClr val="tx1"/>
                </a:solidFill>
                <a:latin typeface="Arial Black" pitchFamily="34" charset="0"/>
              </a:rPr>
            </a:br>
            <a:r>
              <a:rPr lang="en-GB" sz="1800" dirty="0" smtClean="0">
                <a:solidFill>
                  <a:schemeClr val="tx1"/>
                </a:solidFill>
                <a:latin typeface="Arial Black" pitchFamily="34" charset="0"/>
              </a:rPr>
              <a:t>THE SLOVAK ARMED FORCES</a:t>
            </a:r>
            <a:endParaRPr lang="sk-SK" sz="1800" dirty="0">
              <a:solidFill>
                <a:schemeClr val="tx1"/>
              </a:solidFill>
              <a:latin typeface="Arial Black" pitchFamily="34" charset="0"/>
            </a:endParaRPr>
          </a:p>
        </p:txBody>
      </p:sp>
      <p:sp>
        <p:nvSpPr>
          <p:cNvPr id="4" name="Nadpis 1"/>
          <p:cNvSpPr txBox="1">
            <a:spLocks/>
          </p:cNvSpPr>
          <p:nvPr/>
        </p:nvSpPr>
        <p:spPr>
          <a:xfrm>
            <a:off x="6588224" y="620688"/>
            <a:ext cx="2376264" cy="568863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k-SK" sz="37000" noProof="0" dirty="0" smtClean="0">
                <a:latin typeface="Arial Narrow" pitchFamily="34" charset="0"/>
                <a:ea typeface="+mj-ea"/>
                <a:cs typeface="+mj-cs"/>
              </a:rPr>
              <a:t>?</a:t>
            </a:r>
            <a:endParaRPr kumimoji="0" lang="sk-SK" sz="37000" i="0" u="none" strike="noStrike" kern="1200" cap="none" spc="0" normalizeH="0" baseline="0" noProof="0" dirty="0" smtClean="0">
              <a:ln>
                <a:noFill/>
              </a:ln>
              <a:effectLst/>
              <a:uLnTx/>
              <a:uFillTx/>
              <a:latin typeface="+mj-lt"/>
              <a:ea typeface="+mj-ea"/>
              <a:cs typeface="+mj-cs"/>
            </a:endParaRPr>
          </a:p>
        </p:txBody>
      </p:sp>
      <p:cxnSp>
        <p:nvCxnSpPr>
          <p:cNvPr id="6" name="Rovná spojnica 5"/>
          <p:cNvCxnSpPr/>
          <p:nvPr/>
        </p:nvCxnSpPr>
        <p:spPr>
          <a:xfrm>
            <a:off x="755576" y="3501008"/>
            <a:ext cx="5832648" cy="0"/>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9" name="Podnadpis 2"/>
          <p:cNvSpPr txBox="1">
            <a:spLocks/>
          </p:cNvSpPr>
          <p:nvPr/>
        </p:nvSpPr>
        <p:spPr>
          <a:xfrm>
            <a:off x="755576" y="5589240"/>
            <a:ext cx="5400600" cy="432048"/>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sk-SK" sz="1600" b="0" i="0" u="none" strike="noStrike" kern="1200" cap="none" spc="0" normalizeH="0" baseline="0" noProof="0" dirty="0" smtClean="0">
                <a:ln>
                  <a:noFill/>
                </a:ln>
                <a:effectLst/>
                <a:uLnTx/>
                <a:uFillTx/>
                <a:latin typeface="Arial" pitchFamily="34" charset="0"/>
                <a:cs typeface="Arial" pitchFamily="34" charset="0"/>
              </a:rPr>
              <a:t>CPT Peter </a:t>
            </a:r>
            <a:r>
              <a:rPr kumimoji="0" lang="sk-SK" sz="1600" b="0" i="0" u="none" strike="noStrike" kern="1200" cap="none" spc="0" normalizeH="0" baseline="0" noProof="0" dirty="0" smtClean="0">
                <a:ln>
                  <a:noFill/>
                </a:ln>
                <a:effectLst/>
                <a:uLnTx/>
                <a:uFillTx/>
                <a:latin typeface="Arial" pitchFamily="34" charset="0"/>
                <a:cs typeface="Arial" pitchFamily="34" charset="0"/>
              </a:rPr>
              <a:t>LETANOVSKY, Dr. Michaela MACHAJOVA</a:t>
            </a:r>
            <a:endParaRPr kumimoji="0" lang="sk-SK" sz="1600" b="0" i="0" u="none" strike="noStrike" kern="1200" cap="none" spc="0" normalizeH="0" baseline="0" noProof="0" dirty="0" smtClean="0">
              <a:ln>
                <a:noFill/>
              </a:ln>
              <a:effectLst/>
              <a:uLnTx/>
              <a:uFillTx/>
              <a:latin typeface="Arial" pitchFamily="34" charset="0"/>
              <a:cs typeface="Arial" pitchFamily="34" charset="0"/>
            </a:endParaRPr>
          </a:p>
        </p:txBody>
      </p:sp>
      <p:cxnSp>
        <p:nvCxnSpPr>
          <p:cNvPr id="7" name="Rovná spojnica 6"/>
          <p:cNvCxnSpPr/>
          <p:nvPr/>
        </p:nvCxnSpPr>
        <p:spPr>
          <a:xfrm>
            <a:off x="755576" y="5229200"/>
            <a:ext cx="5832648" cy="0"/>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67544" y="620688"/>
            <a:ext cx="8229600" cy="5832648"/>
          </a:xfrm>
        </p:spPr>
        <p:txBody>
          <a:bodyPr>
            <a:noAutofit/>
          </a:bodyPr>
          <a:lstStyle/>
          <a:p>
            <a:pPr marL="725488" indent="-630238">
              <a:buFont typeface="+mj-lt"/>
              <a:buAutoNum type="arabicParenR"/>
            </a:pPr>
            <a:r>
              <a:rPr lang="sk-SK" sz="2800" dirty="0" smtClean="0">
                <a:latin typeface="Arial Narrow" pitchFamily="34" charset="0"/>
              </a:rPr>
              <a:t>“</a:t>
            </a:r>
            <a:r>
              <a:rPr lang="en-US" sz="2800" dirty="0" smtClean="0">
                <a:latin typeface="Arial Narrow" pitchFamily="34" charset="0"/>
              </a:rPr>
              <a:t>An economic feasibility study is tool which is very good </a:t>
            </a:r>
            <a:r>
              <a:rPr lang="en-US" sz="2800" b="1" u="sng" dirty="0" smtClean="0">
                <a:latin typeface="Arial Narrow" pitchFamily="34" charset="0"/>
              </a:rPr>
              <a:t>suitable in the field of public health</a:t>
            </a:r>
            <a:r>
              <a:rPr lang="sk-SK" sz="2800" b="1" u="sng" dirty="0" smtClean="0">
                <a:latin typeface="Arial Narrow" pitchFamily="34" charset="0"/>
              </a:rPr>
              <a:t> </a:t>
            </a:r>
            <a:r>
              <a:rPr lang="en-US" sz="2800" b="1" u="sng" dirty="0" smtClean="0">
                <a:latin typeface="Arial Narrow" pitchFamily="34" charset="0"/>
              </a:rPr>
              <a:t>services</a:t>
            </a:r>
            <a:r>
              <a:rPr lang="sk-SK" sz="2800" dirty="0" smtClean="0">
                <a:latin typeface="Arial Narrow" pitchFamily="34" charset="0"/>
              </a:rPr>
              <a:t>“</a:t>
            </a:r>
            <a:endParaRPr lang="en-US" sz="2800" dirty="0" smtClean="0">
              <a:latin typeface="Arial Narrow" pitchFamily="34" charset="0"/>
            </a:endParaRPr>
          </a:p>
          <a:p>
            <a:pPr marL="441325" indent="-346075">
              <a:buFont typeface="+mj-lt"/>
              <a:buAutoNum type="arabicParenR"/>
            </a:pPr>
            <a:endParaRPr lang="en-US" sz="2800" dirty="0" smtClean="0">
              <a:latin typeface="Arial Narrow" pitchFamily="34" charset="0"/>
            </a:endParaRPr>
          </a:p>
          <a:p>
            <a:pPr marL="725488" indent="-630238">
              <a:buFont typeface="+mj-lt"/>
              <a:buAutoNum type="arabicParenR"/>
            </a:pPr>
            <a:r>
              <a:rPr lang="sk-SK" sz="2800" dirty="0" smtClean="0">
                <a:latin typeface="Arial Narrow" pitchFamily="34" charset="0"/>
              </a:rPr>
              <a:t>“</a:t>
            </a:r>
            <a:r>
              <a:rPr lang="en-US" sz="2800" dirty="0" smtClean="0">
                <a:latin typeface="Arial Narrow" pitchFamily="34" charset="0"/>
              </a:rPr>
              <a:t>Transformation of epidemiological data helps to </a:t>
            </a:r>
            <a:r>
              <a:rPr lang="sk-SK" sz="2800" dirty="0" smtClean="0">
                <a:latin typeface="Arial Narrow" pitchFamily="34" charset="0"/>
              </a:rPr>
              <a:t/>
            </a:r>
            <a:br>
              <a:rPr lang="sk-SK" sz="2800" dirty="0" smtClean="0">
                <a:latin typeface="Arial Narrow" pitchFamily="34" charset="0"/>
              </a:rPr>
            </a:br>
            <a:r>
              <a:rPr lang="en-US" sz="2800" dirty="0" smtClean="0">
                <a:latin typeface="Arial Narrow" pitchFamily="34" charset="0"/>
              </a:rPr>
              <a:t>a decision maker makes decisions which promote health and </a:t>
            </a:r>
            <a:r>
              <a:rPr lang="en-US" sz="2800" b="1" u="sng" dirty="0" smtClean="0">
                <a:latin typeface="Arial Narrow" pitchFamily="34" charset="0"/>
              </a:rPr>
              <a:t>provide</a:t>
            </a:r>
            <a:r>
              <a:rPr lang="sk-SK" sz="2800" b="1" u="sng" dirty="0" smtClean="0">
                <a:latin typeface="Arial Narrow" pitchFamily="34" charset="0"/>
              </a:rPr>
              <a:t>s</a:t>
            </a:r>
            <a:r>
              <a:rPr lang="en-US" sz="2800" b="1" u="sng" dirty="0" smtClean="0">
                <a:latin typeface="Arial Narrow" pitchFamily="34" charset="0"/>
              </a:rPr>
              <a:t> good arguments why do investments</a:t>
            </a:r>
            <a:r>
              <a:rPr lang="en-US" sz="2800" dirty="0" smtClean="0">
                <a:latin typeface="Arial Narrow" pitchFamily="34" charset="0"/>
              </a:rPr>
              <a:t> of public or private sources to health</a:t>
            </a:r>
            <a:r>
              <a:rPr lang="sk-SK" sz="2800" dirty="0" smtClean="0">
                <a:latin typeface="Arial Narrow" pitchFamily="34" charset="0"/>
              </a:rPr>
              <a:t>“</a:t>
            </a:r>
            <a:endParaRPr lang="en-US" sz="2800" dirty="0" smtClean="0">
              <a:latin typeface="Arial Narrow" pitchFamily="34" charset="0"/>
            </a:endParaRPr>
          </a:p>
          <a:p>
            <a:pPr marL="441325" indent="-346075">
              <a:buFont typeface="+mj-lt"/>
              <a:buAutoNum type="arabicParenR"/>
            </a:pPr>
            <a:endParaRPr lang="en-US" sz="2800" dirty="0" smtClean="0">
              <a:latin typeface="Arial Narrow" pitchFamily="34" charset="0"/>
            </a:endParaRPr>
          </a:p>
          <a:p>
            <a:pPr marL="725488" indent="-630238">
              <a:buFont typeface="+mj-lt"/>
              <a:buAutoNum type="arabicParenR"/>
            </a:pPr>
            <a:r>
              <a:rPr lang="sk-SK" sz="2800" dirty="0" smtClean="0">
                <a:latin typeface="Arial Narrow" pitchFamily="34" charset="0"/>
              </a:rPr>
              <a:t>“</a:t>
            </a:r>
            <a:r>
              <a:rPr lang="en-US" sz="2800" b="1" u="sng" dirty="0" smtClean="0">
                <a:latin typeface="Arial Narrow" pitchFamily="34" charset="0"/>
              </a:rPr>
              <a:t>Decisions about public’s health</a:t>
            </a:r>
            <a:r>
              <a:rPr lang="en-US" sz="2800" dirty="0" smtClean="0">
                <a:latin typeface="Arial Narrow" pitchFamily="34" charset="0"/>
              </a:rPr>
              <a:t> often </a:t>
            </a:r>
            <a:r>
              <a:rPr lang="en-US" sz="2800" b="1" u="sng" dirty="0" smtClean="0">
                <a:latin typeface="Arial Narrow" pitchFamily="34" charset="0"/>
              </a:rPr>
              <a:t>make people who are not health professionals</a:t>
            </a:r>
            <a:r>
              <a:rPr lang="en-US" sz="2800" dirty="0" smtClean="0">
                <a:latin typeface="Arial Narrow" pitchFamily="34" charset="0"/>
              </a:rPr>
              <a:t> (but they are owners of the money) in an environment where health has very low priority</a:t>
            </a:r>
            <a:r>
              <a:rPr lang="sk-SK" sz="2800" dirty="0" smtClean="0">
                <a:latin typeface="Arial Narrow" pitchFamily="34" charset="0"/>
              </a:rPr>
              <a:t>“</a:t>
            </a:r>
            <a:endParaRPr lang="en-US" sz="2800" dirty="0" smtClean="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6190456" cy="1470025"/>
          </a:xfrm>
        </p:spPr>
        <p:txBody>
          <a:bodyPr>
            <a:normAutofit/>
          </a:bodyPr>
          <a:lstStyle/>
          <a:p>
            <a:pPr algn="l"/>
            <a:r>
              <a:rPr lang="en-US" sz="4800" b="1" u="sng" dirty="0" smtClean="0">
                <a:latin typeface="Arial Black" pitchFamily="34" charset="0"/>
              </a:rPr>
              <a:t>IS</a:t>
            </a:r>
            <a:r>
              <a:rPr lang="sk-SK" sz="4800" b="1" u="sng" dirty="0" smtClean="0">
                <a:latin typeface="Arial Black" pitchFamily="34" charset="0"/>
              </a:rPr>
              <a:t> </a:t>
            </a:r>
            <a:r>
              <a:rPr lang="en-US" sz="4800" b="1" u="sng" dirty="0" smtClean="0">
                <a:latin typeface="Arial Black" pitchFamily="34" charset="0"/>
              </a:rPr>
              <a:t>THIS</a:t>
            </a:r>
            <a:r>
              <a:rPr lang="sk-SK" sz="4800" b="1" u="sng" dirty="0" smtClean="0">
                <a:latin typeface="Arial Black" pitchFamily="34" charset="0"/>
              </a:rPr>
              <a:t> </a:t>
            </a:r>
            <a:r>
              <a:rPr lang="en-US" sz="4800" b="1" u="sng" dirty="0" smtClean="0">
                <a:latin typeface="Arial Black" pitchFamily="34" charset="0"/>
              </a:rPr>
              <a:t>THE END </a:t>
            </a:r>
            <a:endParaRPr lang="en-US" sz="4800" b="1" u="sng" dirty="0">
              <a:latin typeface="Arial Black" pitchFamily="34" charset="0"/>
            </a:endParaRPr>
          </a:p>
        </p:txBody>
      </p:sp>
      <p:sp>
        <p:nvSpPr>
          <p:cNvPr id="6" name="Nadpis 1"/>
          <p:cNvSpPr txBox="1">
            <a:spLocks/>
          </p:cNvSpPr>
          <p:nvPr/>
        </p:nvSpPr>
        <p:spPr>
          <a:xfrm>
            <a:off x="6588224" y="332656"/>
            <a:ext cx="2376264" cy="568863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sk-SK" sz="32000" i="0" u="none" strike="noStrike" kern="1200" cap="none" spc="0" normalizeH="0" baseline="0" noProof="0" dirty="0" smtClean="0">
                <a:ln>
                  <a:noFill/>
                </a:ln>
                <a:effectLst/>
                <a:uLnTx/>
                <a:uFillTx/>
                <a:latin typeface="Arial Narrow" pitchFamily="34" charset="0"/>
                <a:ea typeface="+mj-ea"/>
                <a:cs typeface="Arial"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en-GB" sz="4800" b="1" u="sng" dirty="0" smtClean="0">
                <a:latin typeface="Arial Black" pitchFamily="34" charset="0"/>
              </a:rPr>
              <a:t>FIVE YEARS FOLLOW UP</a:t>
            </a:r>
            <a:r>
              <a:rPr lang="sk-SK" sz="4800" b="1" u="sng" dirty="0" smtClean="0">
                <a:latin typeface="Arial Black" pitchFamily="34" charset="0"/>
              </a:rPr>
              <a:t>...</a:t>
            </a:r>
            <a:endParaRPr lang="sk-SK" sz="4800" b="1" u="sng" dirty="0">
              <a:latin typeface="Arial Black" pitchFamily="34" charset="0"/>
            </a:endParaRPr>
          </a:p>
        </p:txBody>
      </p:sp>
      <p:sp>
        <p:nvSpPr>
          <p:cNvPr id="3" name="Zástupný symbol obsahu 2"/>
          <p:cNvSpPr>
            <a:spLocks noGrp="1"/>
          </p:cNvSpPr>
          <p:nvPr>
            <p:ph idx="1"/>
          </p:nvPr>
        </p:nvSpPr>
        <p:spPr>
          <a:xfrm>
            <a:off x="457200" y="1600200"/>
            <a:ext cx="8229600" cy="4853136"/>
          </a:xfrm>
        </p:spPr>
        <p:txBody>
          <a:bodyPr>
            <a:noAutofit/>
          </a:bodyPr>
          <a:lstStyle/>
          <a:p>
            <a:pPr marL="531813" indent="-531813">
              <a:buFont typeface="Wingdings" pitchFamily="2" charset="2"/>
              <a:buChar char="ü"/>
            </a:pPr>
            <a:r>
              <a:rPr lang="en-US" sz="2800" dirty="0" smtClean="0">
                <a:latin typeface="Arial Narrow" pitchFamily="34" charset="0"/>
              </a:rPr>
              <a:t>The financial resources was cut down</a:t>
            </a:r>
          </a:p>
          <a:p>
            <a:pPr marL="531813" indent="-531813">
              <a:buNone/>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The resource planning was done under the light of study</a:t>
            </a:r>
          </a:p>
          <a:p>
            <a:pPr marL="531813" indent="-531813">
              <a:buNone/>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The occupational health service works</a:t>
            </a:r>
          </a:p>
          <a:p>
            <a:pPr marL="531813" indent="-531813">
              <a:buNone/>
            </a:pPr>
            <a:endParaRPr lang="en-US" sz="2800" dirty="0" smtClean="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764704"/>
            <a:ext cx="5904656" cy="3024336"/>
          </a:xfrm>
        </p:spPr>
        <p:txBody>
          <a:bodyPr>
            <a:normAutofit/>
          </a:bodyPr>
          <a:lstStyle/>
          <a:p>
            <a:pPr algn="l"/>
            <a:r>
              <a:rPr lang="sk-SK" sz="8000" b="1" dirty="0" smtClean="0">
                <a:latin typeface="Arial Narrow" pitchFamily="34" charset="0"/>
              </a:rPr>
              <a:t>THANK YOU</a:t>
            </a:r>
            <a:r>
              <a:rPr lang="en-GB" sz="4000" b="1" dirty="0" smtClean="0">
                <a:latin typeface="Arial Narrow" pitchFamily="34" charset="0"/>
              </a:rPr>
              <a:t/>
            </a:r>
            <a:br>
              <a:rPr lang="en-GB" sz="4000" b="1" dirty="0" smtClean="0">
                <a:latin typeface="Arial Narrow" pitchFamily="34" charset="0"/>
              </a:rPr>
            </a:br>
            <a:r>
              <a:rPr lang="sk-SK" sz="4200" dirty="0" smtClean="0">
                <a:latin typeface="Arial Narrow" pitchFamily="34" charset="0"/>
              </a:rPr>
              <a:t>FOR YOUR ATTENTION </a:t>
            </a:r>
            <a:endParaRPr lang="sk-SK" sz="4200" dirty="0"/>
          </a:p>
        </p:txBody>
      </p:sp>
      <p:sp>
        <p:nvSpPr>
          <p:cNvPr id="3" name="Podnadpis 2"/>
          <p:cNvSpPr>
            <a:spLocks noGrp="1"/>
          </p:cNvSpPr>
          <p:nvPr>
            <p:ph type="subTitle" idx="1"/>
          </p:nvPr>
        </p:nvSpPr>
        <p:spPr>
          <a:xfrm>
            <a:off x="683568" y="3933056"/>
            <a:ext cx="4824536" cy="1008112"/>
          </a:xfrm>
        </p:spPr>
        <p:txBody>
          <a:bodyPr>
            <a:noAutofit/>
          </a:bodyPr>
          <a:lstStyle/>
          <a:p>
            <a:pPr algn="l"/>
            <a:r>
              <a:rPr lang="sk-SK" sz="1800" dirty="0" err="1" smtClean="0">
                <a:solidFill>
                  <a:schemeClr val="tx1"/>
                </a:solidFill>
                <a:latin typeface="Arial Black" pitchFamily="34" charset="0"/>
              </a:rPr>
              <a:t>peter.letanovsky@gmail.com</a:t>
            </a:r>
            <a:endParaRPr lang="sk-SK" sz="1800" dirty="0">
              <a:solidFill>
                <a:schemeClr val="tx1"/>
              </a:solidFill>
              <a:latin typeface="Arial Black" pitchFamily="34" charset="0"/>
            </a:endParaRPr>
          </a:p>
        </p:txBody>
      </p:sp>
      <p:cxnSp>
        <p:nvCxnSpPr>
          <p:cNvPr id="6" name="Rovná spojnica 5"/>
          <p:cNvCxnSpPr/>
          <p:nvPr/>
        </p:nvCxnSpPr>
        <p:spPr>
          <a:xfrm>
            <a:off x="755576" y="3501008"/>
            <a:ext cx="4752528" cy="0"/>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9" name="Podnadpis 2"/>
          <p:cNvSpPr txBox="1">
            <a:spLocks/>
          </p:cNvSpPr>
          <p:nvPr/>
        </p:nvSpPr>
        <p:spPr>
          <a:xfrm>
            <a:off x="755576" y="5589240"/>
            <a:ext cx="3456384" cy="432048"/>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sk-SK" sz="1600" b="0" i="0" u="none" strike="noStrike" kern="1200" cap="none" spc="0" normalizeH="0" baseline="0" noProof="0" dirty="0" smtClean="0">
              <a:ln>
                <a:noFill/>
              </a:ln>
              <a:effectLst/>
              <a:uLnTx/>
              <a:uFillTx/>
              <a:latin typeface="Arial" pitchFamily="34" charset="0"/>
              <a:cs typeface="Arial" pitchFamily="34" charset="0"/>
            </a:endParaRPr>
          </a:p>
        </p:txBody>
      </p:sp>
      <p:cxnSp>
        <p:nvCxnSpPr>
          <p:cNvPr id="16" name="Rovná spojnica 15"/>
          <p:cNvCxnSpPr/>
          <p:nvPr/>
        </p:nvCxnSpPr>
        <p:spPr>
          <a:xfrm>
            <a:off x="755576" y="4725144"/>
            <a:ext cx="4752528" cy="0"/>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sz="4800" b="1" u="sng" dirty="0" smtClean="0">
                <a:latin typeface="Arial Black" pitchFamily="34" charset="0"/>
              </a:rPr>
              <a:t>WHAT A PROBLEM?</a:t>
            </a:r>
            <a:endParaRPr lang="en-US" sz="4800" b="1" u="sng" dirty="0">
              <a:latin typeface="Arial Black" pitchFamily="34" charset="0"/>
            </a:endParaRPr>
          </a:p>
        </p:txBody>
      </p:sp>
      <p:sp>
        <p:nvSpPr>
          <p:cNvPr id="3" name="Zástupný symbol obsahu 2"/>
          <p:cNvSpPr>
            <a:spLocks noGrp="1"/>
          </p:cNvSpPr>
          <p:nvPr>
            <p:ph idx="1"/>
          </p:nvPr>
        </p:nvSpPr>
        <p:spPr>
          <a:xfrm>
            <a:off x="611560" y="1628800"/>
            <a:ext cx="7848872" cy="3877891"/>
          </a:xfrm>
        </p:spPr>
        <p:txBody>
          <a:bodyPr>
            <a:normAutofit/>
          </a:bodyPr>
          <a:lstStyle/>
          <a:p>
            <a:pPr marL="0" indent="0">
              <a:buNone/>
            </a:pPr>
            <a:endParaRPr lang="sk-SK" sz="4000" dirty="0" smtClean="0">
              <a:latin typeface="Arial Narrow" pitchFamily="34" charset="0"/>
            </a:endParaRPr>
          </a:p>
          <a:p>
            <a:pPr marL="0" indent="0">
              <a:buNone/>
            </a:pPr>
            <a:r>
              <a:rPr lang="sk-SK" sz="4000" dirty="0" smtClean="0">
                <a:latin typeface="Arial Narrow" pitchFamily="34" charset="0"/>
              </a:rPr>
              <a:t>     </a:t>
            </a:r>
            <a:r>
              <a:rPr lang="en-US" sz="4000" dirty="0" smtClean="0">
                <a:latin typeface="Arial Narrow" pitchFamily="34" charset="0"/>
              </a:rPr>
              <a:t>How to provide an occupational health service for 25 000 employees</a:t>
            </a:r>
            <a:r>
              <a:rPr lang="sk-SK" sz="4000" dirty="0" smtClean="0">
                <a:latin typeface="Arial Narrow" pitchFamily="34"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sz="4800" b="1" u="sng" dirty="0" smtClean="0">
                <a:latin typeface="Arial Black" pitchFamily="34" charset="0"/>
              </a:rPr>
              <a:t>SOLUTION</a:t>
            </a:r>
            <a:r>
              <a:rPr lang="sk-SK" sz="4800" b="1" u="sng" dirty="0" smtClean="0">
                <a:latin typeface="Arial Black" pitchFamily="34" charset="0"/>
              </a:rPr>
              <a:t>?</a:t>
            </a:r>
            <a:endParaRPr lang="sk-SK" sz="4800" b="1" u="sng" dirty="0">
              <a:latin typeface="Arial Black" pitchFamily="34" charset="0"/>
            </a:endParaRPr>
          </a:p>
        </p:txBody>
      </p:sp>
      <p:sp>
        <p:nvSpPr>
          <p:cNvPr id="3" name="Zástupný symbol obsahu 2"/>
          <p:cNvSpPr>
            <a:spLocks noGrp="1"/>
          </p:cNvSpPr>
          <p:nvPr>
            <p:ph idx="1"/>
          </p:nvPr>
        </p:nvSpPr>
        <p:spPr>
          <a:xfrm>
            <a:off x="457200" y="1600200"/>
            <a:ext cx="6491064" cy="4525963"/>
          </a:xfrm>
        </p:spPr>
        <p:txBody>
          <a:bodyPr>
            <a:normAutofit/>
          </a:bodyPr>
          <a:lstStyle/>
          <a:p>
            <a:pPr marL="531813" indent="-531813">
              <a:buFont typeface="Wingdings" pitchFamily="2" charset="2"/>
              <a:buChar char="ü"/>
            </a:pPr>
            <a:r>
              <a:rPr lang="en-US" sz="2800" dirty="0" smtClean="0">
                <a:latin typeface="Arial Narrow" pitchFamily="34" charset="0"/>
              </a:rPr>
              <a:t>An economic feasibility study of course</a:t>
            </a:r>
            <a:r>
              <a:rPr lang="sk-SK" sz="2800" dirty="0" smtClean="0">
                <a:latin typeface="Arial Narrow" pitchFamily="34" charset="0"/>
              </a:rPr>
              <a:t>...</a:t>
            </a:r>
            <a:endParaRPr lang="en-US" sz="2800" dirty="0" smtClean="0">
              <a:latin typeface="Arial Narrow" pitchFamily="34" charset="0"/>
            </a:endParaRPr>
          </a:p>
          <a:p>
            <a:pPr marL="531813" indent="-531813">
              <a:buFont typeface="Wingdings" pitchFamily="2" charset="2"/>
              <a:buChar char="ü"/>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What is it</a:t>
            </a:r>
            <a:r>
              <a:rPr lang="sk-SK" sz="2800" dirty="0" smtClean="0">
                <a:latin typeface="Arial Narrow" pitchFamily="34" charset="0"/>
              </a:rPr>
              <a:t>?</a:t>
            </a:r>
            <a:r>
              <a:rPr lang="en-US" sz="2800" dirty="0" smtClean="0">
                <a:latin typeface="Arial Narrow" pitchFamily="34" charset="0"/>
              </a:rPr>
              <a:t> </a:t>
            </a:r>
            <a:endParaRPr lang="sk-SK" sz="2800" dirty="0" smtClean="0">
              <a:latin typeface="Arial Narrow" pitchFamily="34" charset="0"/>
            </a:endParaRPr>
          </a:p>
          <a:p>
            <a:pPr marL="531813" indent="-531813">
              <a:buFont typeface="Wingdings" pitchFamily="2" charset="2"/>
              <a:buChar char="ü"/>
            </a:pPr>
            <a:endParaRPr lang="sk-SK" sz="2800" dirty="0" smtClean="0">
              <a:latin typeface="Arial Narrow" pitchFamily="34" charset="0"/>
            </a:endParaRPr>
          </a:p>
          <a:p>
            <a:pPr marL="531813" indent="-531813">
              <a:buFont typeface="Wingdings" pitchFamily="2" charset="2"/>
              <a:buChar char="ü"/>
            </a:pPr>
            <a:r>
              <a:rPr lang="sk-SK" sz="2800" dirty="0" smtClean="0">
                <a:latin typeface="Arial Narrow" pitchFamily="34" charset="0"/>
              </a:rPr>
              <a:t>I</a:t>
            </a:r>
            <a:r>
              <a:rPr lang="en-US" sz="2800" dirty="0" smtClean="0">
                <a:latin typeface="Arial Narrow" pitchFamily="34" charset="0"/>
              </a:rPr>
              <a:t>s it suitable for public health?  </a:t>
            </a:r>
            <a:endParaRPr lang="sk-SK" sz="2800" dirty="0" smtClean="0">
              <a:latin typeface="Arial Narrow" pitchFamily="34" charset="0"/>
            </a:endParaRPr>
          </a:p>
          <a:p>
            <a:pPr marL="531813" indent="-531813">
              <a:buNone/>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How can we do feasibility study?</a:t>
            </a:r>
          </a:p>
        </p:txBody>
      </p:sp>
      <p:pic>
        <p:nvPicPr>
          <p:cNvPr id="1029" name="Picture 5"/>
          <p:cNvPicPr>
            <a:picLocks noChangeAspect="1" noChangeArrowheads="1"/>
          </p:cNvPicPr>
          <p:nvPr/>
        </p:nvPicPr>
        <p:blipFill>
          <a:blip r:embed="rId3" cstate="print"/>
          <a:srcRect/>
          <a:stretch>
            <a:fillRect/>
          </a:stretch>
        </p:blipFill>
        <p:spPr bwMode="auto">
          <a:xfrm>
            <a:off x="5868144" y="2132856"/>
            <a:ext cx="2541587" cy="33956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4800" b="1" u="sng" dirty="0" smtClean="0">
                <a:latin typeface="Arial Black" pitchFamily="34" charset="0"/>
              </a:rPr>
              <a:t>FEASIBILITY STUDY </a:t>
            </a:r>
            <a:endParaRPr lang="sk-SK" sz="4800" b="1" u="sng" dirty="0">
              <a:latin typeface="Arial Black" pitchFamily="34" charset="0"/>
            </a:endParaRPr>
          </a:p>
        </p:txBody>
      </p:sp>
      <p:sp>
        <p:nvSpPr>
          <p:cNvPr id="3" name="Zástupný symbol obsahu 2"/>
          <p:cNvSpPr>
            <a:spLocks noGrp="1"/>
          </p:cNvSpPr>
          <p:nvPr>
            <p:ph idx="1"/>
          </p:nvPr>
        </p:nvSpPr>
        <p:spPr/>
        <p:txBody>
          <a:bodyPr>
            <a:normAutofit/>
          </a:bodyPr>
          <a:lstStyle/>
          <a:p>
            <a:pPr marL="531813" indent="-531813">
              <a:buFont typeface="Wingdings" pitchFamily="2" charset="2"/>
              <a:buChar char="ü"/>
            </a:pPr>
            <a:r>
              <a:rPr lang="en-US" sz="2800" dirty="0" smtClean="0">
                <a:latin typeface="Arial Narrow" pitchFamily="34" charset="0"/>
              </a:rPr>
              <a:t>Many different types of feasibility studies are known  </a:t>
            </a:r>
          </a:p>
          <a:p>
            <a:pPr marL="531813" indent="-531813">
              <a:buNone/>
            </a:pPr>
            <a:endParaRPr lang="sk-SK"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Common tool in business but rare in public health</a:t>
            </a:r>
            <a:endParaRPr lang="sk-SK" sz="2800" dirty="0" smtClean="0">
              <a:latin typeface="Arial Narrow" pitchFamily="34" charset="0"/>
            </a:endParaRPr>
          </a:p>
          <a:p>
            <a:pPr marL="531813" indent="-531813">
              <a:buNone/>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Comes from industry</a:t>
            </a:r>
          </a:p>
          <a:p>
            <a:pPr marL="531813" indent="-531813">
              <a:buNone/>
            </a:pPr>
            <a:endParaRPr lang="en-US" sz="2800" dirty="0" smtClean="0">
              <a:latin typeface="Arial Narrow" pitchFamily="34" charset="0"/>
            </a:endParaRPr>
          </a:p>
          <a:p>
            <a:pPr marL="531813" indent="-531813">
              <a:buNone/>
            </a:pPr>
            <a:endParaRPr lang="en-US" dirty="0" smtClean="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sk-SK" sz="4800" b="1" u="sng" dirty="0" smtClean="0">
                <a:latin typeface="Arial Black" pitchFamily="34" charset="0"/>
              </a:rPr>
              <a:t>IN PUBLIC HEALTH...</a:t>
            </a:r>
            <a:endParaRPr lang="sk-SK" sz="4800" b="1" u="sng" dirty="0">
              <a:latin typeface="Arial Black" pitchFamily="34" charset="0"/>
            </a:endParaRPr>
          </a:p>
        </p:txBody>
      </p:sp>
      <p:sp>
        <p:nvSpPr>
          <p:cNvPr id="3" name="Zástupný symbol obsahu 2"/>
          <p:cNvSpPr>
            <a:spLocks noGrp="1"/>
          </p:cNvSpPr>
          <p:nvPr>
            <p:ph idx="1"/>
          </p:nvPr>
        </p:nvSpPr>
        <p:spPr>
          <a:xfrm>
            <a:off x="457200" y="1600200"/>
            <a:ext cx="8229600" cy="4853136"/>
          </a:xfrm>
        </p:spPr>
        <p:txBody>
          <a:bodyPr>
            <a:noAutofit/>
          </a:bodyPr>
          <a:lstStyle/>
          <a:p>
            <a:pPr marL="531813" indent="-531813">
              <a:buFont typeface="Wingdings" pitchFamily="2" charset="2"/>
              <a:buChar char="ü"/>
            </a:pPr>
            <a:r>
              <a:rPr lang="en-US" sz="2800" dirty="0" smtClean="0">
                <a:latin typeface="Arial Narrow" pitchFamily="34" charset="0"/>
              </a:rPr>
              <a:t>Tailored for specific health policy</a:t>
            </a:r>
          </a:p>
          <a:p>
            <a:pPr marL="531813" indent="-531813">
              <a:buFont typeface="Wingdings" pitchFamily="2" charset="2"/>
              <a:buChar char="ü"/>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Health risk assessment and economic analysis</a:t>
            </a:r>
          </a:p>
          <a:p>
            <a:pPr marL="531813" indent="-531813">
              <a:buNone/>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Abilities of public health professionals in specific fields</a:t>
            </a:r>
            <a:r>
              <a:rPr lang="sk-SK" sz="2800" dirty="0" smtClean="0">
                <a:latin typeface="Arial Narrow" pitchFamily="34" charset="0"/>
              </a:rPr>
              <a:t> </a:t>
            </a:r>
            <a:br>
              <a:rPr lang="sk-SK" sz="2800" dirty="0" smtClean="0">
                <a:latin typeface="Arial Narrow" pitchFamily="34" charset="0"/>
              </a:rPr>
            </a:br>
            <a:r>
              <a:rPr lang="sk-SK" sz="2800" dirty="0" err="1" smtClean="0">
                <a:latin typeface="Arial Narrow" pitchFamily="34" charset="0"/>
              </a:rPr>
              <a:t>of</a:t>
            </a:r>
            <a:r>
              <a:rPr lang="sk-SK" sz="2800" dirty="0" smtClean="0">
                <a:latin typeface="Arial Narrow" pitchFamily="34" charset="0"/>
              </a:rPr>
              <a:t> study</a:t>
            </a:r>
            <a:r>
              <a:rPr lang="en-US" sz="2800" dirty="0" smtClean="0">
                <a:latin typeface="Arial Narrow"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US" sz="4800" b="1" u="sng" dirty="0" smtClean="0">
                <a:latin typeface="Arial Black" pitchFamily="34" charset="0"/>
              </a:rPr>
              <a:t>STUDY DESIGN</a:t>
            </a:r>
            <a:endParaRPr lang="sk-SK" sz="4800" b="1" u="sng" dirty="0">
              <a:latin typeface="Arial Black" pitchFamily="34" charset="0"/>
            </a:endParaRPr>
          </a:p>
        </p:txBody>
      </p:sp>
      <p:sp>
        <p:nvSpPr>
          <p:cNvPr id="14" name="BlokTextu 13"/>
          <p:cNvSpPr txBox="1"/>
          <p:nvPr/>
        </p:nvSpPr>
        <p:spPr>
          <a:xfrm>
            <a:off x="395536" y="2132856"/>
            <a:ext cx="504056" cy="1631216"/>
          </a:xfrm>
          <a:prstGeom prst="rect">
            <a:avLst/>
          </a:prstGeom>
          <a:noFill/>
        </p:spPr>
        <p:txBody>
          <a:bodyPr wrap="square" rtlCol="0">
            <a:spAutoFit/>
          </a:bodyPr>
          <a:lstStyle/>
          <a:p>
            <a:r>
              <a:rPr lang="sk-SK" sz="2000" b="1" dirty="0" smtClean="0">
                <a:solidFill>
                  <a:srgbClr val="92D050"/>
                </a:solidFill>
                <a:latin typeface="Arial" pitchFamily="34" charset="0"/>
                <a:cs typeface="Arial" pitchFamily="34" charset="0"/>
              </a:rPr>
              <a:t>S</a:t>
            </a:r>
          </a:p>
          <a:p>
            <a:r>
              <a:rPr lang="sk-SK" sz="2000" b="1" dirty="0" smtClean="0">
                <a:solidFill>
                  <a:srgbClr val="92D050"/>
                </a:solidFill>
                <a:latin typeface="Arial" pitchFamily="34" charset="0"/>
                <a:cs typeface="Arial" pitchFamily="34" charset="0"/>
              </a:rPr>
              <a:t>T</a:t>
            </a:r>
          </a:p>
          <a:p>
            <a:r>
              <a:rPr lang="sk-SK" sz="2000" b="1" dirty="0" smtClean="0">
                <a:solidFill>
                  <a:srgbClr val="92D050"/>
                </a:solidFill>
                <a:latin typeface="Arial" pitchFamily="34" charset="0"/>
                <a:cs typeface="Arial" pitchFamily="34" charset="0"/>
              </a:rPr>
              <a:t>A</a:t>
            </a:r>
          </a:p>
          <a:p>
            <a:r>
              <a:rPr lang="sk-SK" sz="2000" b="1" dirty="0" smtClean="0">
                <a:solidFill>
                  <a:srgbClr val="92D050"/>
                </a:solidFill>
                <a:latin typeface="Arial" pitchFamily="34" charset="0"/>
                <a:cs typeface="Arial" pitchFamily="34" charset="0"/>
              </a:rPr>
              <a:t>R</a:t>
            </a:r>
          </a:p>
          <a:p>
            <a:r>
              <a:rPr lang="sk-SK" sz="2000" b="1" dirty="0" smtClean="0">
                <a:solidFill>
                  <a:srgbClr val="92D050"/>
                </a:solidFill>
                <a:latin typeface="Arial" pitchFamily="34" charset="0"/>
                <a:cs typeface="Arial" pitchFamily="34" charset="0"/>
              </a:rPr>
              <a:t>T</a:t>
            </a:r>
            <a:endParaRPr lang="sk-SK" sz="2000" b="1" dirty="0">
              <a:solidFill>
                <a:srgbClr val="92D050"/>
              </a:solidFill>
              <a:latin typeface="Arial" pitchFamily="34" charset="0"/>
              <a:cs typeface="Arial" pitchFamily="34" charset="0"/>
            </a:endParaRPr>
          </a:p>
        </p:txBody>
      </p:sp>
      <p:sp>
        <p:nvSpPr>
          <p:cNvPr id="41" name="Zástupný symbol textu 4"/>
          <p:cNvSpPr txBox="1">
            <a:spLocks/>
          </p:cNvSpPr>
          <p:nvPr/>
        </p:nvSpPr>
        <p:spPr>
          <a:xfrm>
            <a:off x="6804248" y="1412776"/>
            <a:ext cx="2052736" cy="1224136"/>
          </a:xfrm>
          <a:prstGeom prst="rect">
            <a:avLst/>
          </a:prstGeom>
          <a:noFill/>
          <a:ln w="25400">
            <a:solidFill>
              <a:srgbClr val="00B0F0"/>
            </a:solidFill>
            <a:prstDash val="dash"/>
          </a:ln>
        </p:spPr>
        <p:txBody>
          <a:bodyPr vert="horz" lIns="91440" tIns="45720" rIns="91440" bIns="45720" rtlCol="0" anchor="ctr" anchorCtr="0">
            <a:normAutofit/>
          </a:bodyPr>
          <a:lstStyle/>
          <a:p>
            <a:pPr lvl="0" algn="ctr">
              <a:spcBef>
                <a:spcPct val="20000"/>
              </a:spcBef>
            </a:pPr>
            <a:r>
              <a:rPr lang="en-GB" sz="2000" b="1" dirty="0" smtClean="0">
                <a:solidFill>
                  <a:srgbClr val="00B0F0"/>
                </a:solidFill>
                <a:latin typeface="Arial Narrow" pitchFamily="34" charset="0"/>
              </a:rPr>
              <a:t>SUPPORT</a:t>
            </a:r>
            <a:r>
              <a:rPr lang="sk-SK" sz="2000" b="1" dirty="0" smtClean="0">
                <a:solidFill>
                  <a:srgbClr val="00B0F0"/>
                </a:solidFill>
                <a:latin typeface="Arial Narrow" pitchFamily="34" charset="0"/>
              </a:rPr>
              <a:t> or</a:t>
            </a:r>
          </a:p>
          <a:p>
            <a:pPr lvl="0" algn="ctr">
              <a:spcBef>
                <a:spcPct val="20000"/>
              </a:spcBef>
            </a:pPr>
            <a:r>
              <a:rPr lang="en-GB" sz="2000" b="1" dirty="0" smtClean="0">
                <a:solidFill>
                  <a:srgbClr val="00B0F0"/>
                </a:solidFill>
                <a:latin typeface="Arial Narrow" pitchFamily="34" charset="0"/>
              </a:rPr>
              <a:t>FUNCTIONAL</a:t>
            </a:r>
            <a:r>
              <a:rPr lang="sk-SK" sz="2000" b="1" dirty="0" smtClean="0">
                <a:solidFill>
                  <a:srgbClr val="00B0F0"/>
                </a:solidFill>
                <a:latin typeface="Arial Narrow" pitchFamily="34" charset="0"/>
              </a:rPr>
              <a:t> </a:t>
            </a:r>
            <a:r>
              <a:rPr lang="en-GB" sz="2000" b="1" dirty="0" smtClean="0">
                <a:solidFill>
                  <a:srgbClr val="00B0F0"/>
                </a:solidFill>
                <a:latin typeface="Arial Narrow" pitchFamily="34" charset="0"/>
              </a:rPr>
              <a:t>STUDIES</a:t>
            </a:r>
            <a:r>
              <a:rPr lang="sk-SK" sz="2000" b="1" dirty="0" smtClean="0">
                <a:solidFill>
                  <a:srgbClr val="00B0F0"/>
                </a:solidFill>
                <a:latin typeface="Arial Narrow" pitchFamily="34" charset="0"/>
              </a:rPr>
              <a:t> </a:t>
            </a:r>
            <a:endParaRPr lang="en-GB" sz="2000" b="1" dirty="0" smtClean="0">
              <a:solidFill>
                <a:srgbClr val="00B0F0"/>
              </a:solidFill>
              <a:latin typeface="Arial Narrow" pitchFamily="34" charset="0"/>
            </a:endParaRPr>
          </a:p>
        </p:txBody>
      </p:sp>
      <p:sp>
        <p:nvSpPr>
          <p:cNvPr id="42" name="BlokTextu 41"/>
          <p:cNvSpPr txBox="1"/>
          <p:nvPr/>
        </p:nvSpPr>
        <p:spPr>
          <a:xfrm>
            <a:off x="1115616" y="5301208"/>
            <a:ext cx="432048" cy="1015663"/>
          </a:xfrm>
          <a:prstGeom prst="rect">
            <a:avLst/>
          </a:prstGeom>
          <a:noFill/>
        </p:spPr>
        <p:txBody>
          <a:bodyPr wrap="square" rtlCol="0">
            <a:spAutoFit/>
          </a:bodyPr>
          <a:lstStyle/>
          <a:p>
            <a:r>
              <a:rPr lang="sk-SK" sz="2000" b="1" dirty="0" smtClean="0">
                <a:solidFill>
                  <a:srgbClr val="FF0000"/>
                </a:solidFill>
                <a:latin typeface="Arial" pitchFamily="34" charset="0"/>
                <a:cs typeface="Arial" pitchFamily="34" charset="0"/>
              </a:rPr>
              <a:t>E</a:t>
            </a:r>
          </a:p>
          <a:p>
            <a:r>
              <a:rPr lang="sk-SK" sz="2000" b="1" dirty="0" smtClean="0">
                <a:solidFill>
                  <a:srgbClr val="FF0000"/>
                </a:solidFill>
                <a:latin typeface="Arial" pitchFamily="34" charset="0"/>
                <a:cs typeface="Arial" pitchFamily="34" charset="0"/>
              </a:rPr>
              <a:t>N</a:t>
            </a:r>
          </a:p>
          <a:p>
            <a:r>
              <a:rPr lang="sk-SK" sz="2000" b="1" dirty="0" smtClean="0">
                <a:solidFill>
                  <a:srgbClr val="FF0000"/>
                </a:solidFill>
                <a:latin typeface="Arial" pitchFamily="34" charset="0"/>
                <a:cs typeface="Arial" pitchFamily="34" charset="0"/>
              </a:rPr>
              <a:t>D</a:t>
            </a:r>
            <a:endParaRPr lang="sk-SK" sz="2000" b="1" dirty="0">
              <a:solidFill>
                <a:srgbClr val="FF0000"/>
              </a:solidFill>
              <a:latin typeface="Arial" pitchFamily="34" charset="0"/>
              <a:cs typeface="Arial" pitchFamily="34" charset="0"/>
            </a:endParaRPr>
          </a:p>
        </p:txBody>
      </p:sp>
      <p:cxnSp>
        <p:nvCxnSpPr>
          <p:cNvPr id="87" name="Zaoblená spojnica 77"/>
          <p:cNvCxnSpPr/>
          <p:nvPr/>
        </p:nvCxnSpPr>
        <p:spPr>
          <a:xfrm rot="16200000" flipH="1">
            <a:off x="1421650" y="3266982"/>
            <a:ext cx="3348372" cy="1800200"/>
          </a:xfrm>
          <a:prstGeom prst="curvedConnector4">
            <a:avLst>
              <a:gd name="adj1" fmla="val -8534"/>
              <a:gd name="adj2" fmla="val 300003"/>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8" name="Zástupný symbol textu 4"/>
          <p:cNvSpPr txBox="1">
            <a:spLocks/>
          </p:cNvSpPr>
          <p:nvPr/>
        </p:nvSpPr>
        <p:spPr>
          <a:xfrm>
            <a:off x="899592" y="2276872"/>
            <a:ext cx="2448272" cy="1368152"/>
          </a:xfrm>
          <a:prstGeom prst="rect">
            <a:avLst/>
          </a:prstGeom>
          <a:solidFill>
            <a:schemeClr val="bg1"/>
          </a:solidFill>
          <a:ln>
            <a:solidFill>
              <a:schemeClr val="tx1"/>
            </a:solidFill>
          </a:ln>
        </p:spPr>
        <p:txBody>
          <a:bodyPr vert="horz" lIns="91440" tIns="45720" rIns="91440" bIns="45720" rtlCol="0" anchor="ctr" anchorCtr="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tx1"/>
                </a:solidFill>
                <a:effectLst/>
                <a:uLnTx/>
                <a:uFillTx/>
                <a:latin typeface="Arial Narrow" pitchFamily="34" charset="0"/>
                <a:ea typeface="+mn-ea"/>
                <a:cs typeface="+mn-cs"/>
              </a:rPr>
              <a:t>EXTRAMURAL ENVIRONMENT ASSESSMENT</a:t>
            </a:r>
          </a:p>
        </p:txBody>
      </p:sp>
      <p:sp>
        <p:nvSpPr>
          <p:cNvPr id="89" name="Zástupný symbol textu 5"/>
          <p:cNvSpPr txBox="1">
            <a:spLocks/>
          </p:cNvSpPr>
          <p:nvPr/>
        </p:nvSpPr>
        <p:spPr>
          <a:xfrm>
            <a:off x="3131840" y="2636912"/>
            <a:ext cx="2448272" cy="1368152"/>
          </a:xfrm>
          <a:prstGeom prst="rect">
            <a:avLst/>
          </a:prstGeom>
          <a:solidFill>
            <a:schemeClr val="tx1"/>
          </a:solidFill>
        </p:spPr>
        <p:txBody>
          <a:bodyPr vert="horz" lIns="91440" tIns="45720" rIns="91440" bIns="45720" rtlCol="0" anchor="ctr" anchorCtr="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schemeClr val="bg1"/>
                </a:solidFill>
                <a:effectLst/>
                <a:uLnTx/>
                <a:uFillTx/>
                <a:latin typeface="Arial Narrow" pitchFamily="34" charset="0"/>
                <a:ea typeface="+mn-ea"/>
                <a:cs typeface="+mn-cs"/>
              </a:rPr>
              <a:t>INTERNAL ENVIRONMENT ASSESSMENT </a:t>
            </a:r>
          </a:p>
        </p:txBody>
      </p:sp>
      <p:sp>
        <p:nvSpPr>
          <p:cNvPr id="90" name="Zástupný symbol textu 4"/>
          <p:cNvSpPr txBox="1">
            <a:spLocks/>
          </p:cNvSpPr>
          <p:nvPr/>
        </p:nvSpPr>
        <p:spPr>
          <a:xfrm>
            <a:off x="3635896" y="3933056"/>
            <a:ext cx="2448272" cy="1368152"/>
          </a:xfrm>
          <a:prstGeom prst="rect">
            <a:avLst/>
          </a:prstGeom>
          <a:solidFill>
            <a:schemeClr val="bg1"/>
          </a:solidFill>
          <a:ln>
            <a:solidFill>
              <a:schemeClr val="tx1"/>
            </a:solidFill>
          </a:ln>
        </p:spPr>
        <p:txBody>
          <a:bodyPr vert="horz" lIns="91440" tIns="45720" rIns="91440" bIns="45720" rtlCol="0" anchor="ctr" anchorCtr="0">
            <a:normAutofit/>
          </a:bodyPr>
          <a:lstStyle/>
          <a:p>
            <a:pPr lvl="0" algn="ctr">
              <a:spcBef>
                <a:spcPct val="20000"/>
              </a:spcBef>
            </a:pPr>
            <a:r>
              <a:rPr lang="en-GB" sz="2400" dirty="0" smtClean="0">
                <a:latin typeface="Arial Narrow" pitchFamily="34" charset="0"/>
              </a:rPr>
              <a:t>GOALS AND FUNCTIONS OF HEALTH SERVICE</a:t>
            </a:r>
          </a:p>
        </p:txBody>
      </p:sp>
      <p:sp>
        <p:nvSpPr>
          <p:cNvPr id="91" name="Zástupný symbol textu 5"/>
          <p:cNvSpPr txBox="1">
            <a:spLocks/>
          </p:cNvSpPr>
          <p:nvPr/>
        </p:nvSpPr>
        <p:spPr>
          <a:xfrm>
            <a:off x="1547664" y="5157192"/>
            <a:ext cx="2448272" cy="1368152"/>
          </a:xfrm>
          <a:prstGeom prst="rect">
            <a:avLst/>
          </a:prstGeom>
          <a:solidFill>
            <a:schemeClr val="tx1"/>
          </a:solidFill>
        </p:spPr>
        <p:txBody>
          <a:bodyPr vert="horz" lIns="91440" tIns="45720" rIns="91440" bIns="45720" rtlCol="0" anchor="ctr" anchorCtr="0">
            <a:normAutofit/>
          </a:bodyPr>
          <a:lstStyle/>
          <a:p>
            <a:pPr lvl="0" algn="ctr">
              <a:spcBef>
                <a:spcPct val="20000"/>
              </a:spcBef>
            </a:pPr>
            <a:r>
              <a:rPr lang="en-US" sz="2400" dirty="0" smtClean="0">
                <a:solidFill>
                  <a:schemeClr val="bg1"/>
                </a:solidFill>
                <a:latin typeface="Arial Narrow" pitchFamily="34" charset="0"/>
              </a:rPr>
              <a:t>STRATEGIES HOW TO REACH GOALS </a:t>
            </a:r>
          </a:p>
        </p:txBody>
      </p:sp>
      <p:cxnSp>
        <p:nvCxnSpPr>
          <p:cNvPr id="94" name="Rovná spojovacia šípka 93"/>
          <p:cNvCxnSpPr/>
          <p:nvPr/>
        </p:nvCxnSpPr>
        <p:spPr>
          <a:xfrm flipH="1">
            <a:off x="6084168" y="2636912"/>
            <a:ext cx="720080" cy="1296144"/>
          </a:xfrm>
          <a:prstGeom prst="straightConnector1">
            <a:avLst/>
          </a:prstGeom>
          <a:ln w="25400">
            <a:solidFill>
              <a:srgbClr val="00B0F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6" name="Rovná spojovacia šípka 95"/>
          <p:cNvCxnSpPr/>
          <p:nvPr/>
        </p:nvCxnSpPr>
        <p:spPr>
          <a:xfrm flipH="1">
            <a:off x="5580112" y="2204864"/>
            <a:ext cx="1224136" cy="432048"/>
          </a:xfrm>
          <a:prstGeom prst="straightConnector1">
            <a:avLst/>
          </a:prstGeom>
          <a:ln w="25400">
            <a:solidFill>
              <a:srgbClr val="00B0F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3" name="Rovná spojovacia šípka 102"/>
          <p:cNvCxnSpPr/>
          <p:nvPr/>
        </p:nvCxnSpPr>
        <p:spPr>
          <a:xfrm flipH="1">
            <a:off x="3347864" y="1844824"/>
            <a:ext cx="3456384" cy="576064"/>
          </a:xfrm>
          <a:prstGeom prst="straightConnector1">
            <a:avLst/>
          </a:prstGeom>
          <a:ln w="25400">
            <a:solidFill>
              <a:srgbClr val="00B0F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GB" sz="4800" b="1" u="sng" dirty="0" smtClean="0">
                <a:latin typeface="Arial Black" pitchFamily="34" charset="0"/>
              </a:rPr>
              <a:t>MAIN OUTPUTS</a:t>
            </a:r>
            <a:endParaRPr lang="sk-SK" sz="4800" b="1" u="sng" dirty="0">
              <a:latin typeface="Arial Black" pitchFamily="34" charset="0"/>
            </a:endParaRPr>
          </a:p>
        </p:txBody>
      </p:sp>
      <p:sp>
        <p:nvSpPr>
          <p:cNvPr id="3" name="Zástupný symbol obsahu 2"/>
          <p:cNvSpPr>
            <a:spLocks noGrp="1"/>
          </p:cNvSpPr>
          <p:nvPr>
            <p:ph idx="1"/>
          </p:nvPr>
        </p:nvSpPr>
        <p:spPr/>
        <p:txBody>
          <a:bodyPr>
            <a:normAutofit/>
          </a:bodyPr>
          <a:lstStyle/>
          <a:p>
            <a:pPr marL="531813" indent="-531813">
              <a:buFont typeface="Wingdings" pitchFamily="2" charset="2"/>
              <a:buChar char="ü"/>
            </a:pPr>
            <a:r>
              <a:rPr lang="en-US" sz="3000" dirty="0" smtClean="0">
                <a:latin typeface="Arial Narrow" pitchFamily="34" charset="0"/>
              </a:rPr>
              <a:t>Better understanding of workers' health   </a:t>
            </a:r>
          </a:p>
          <a:p>
            <a:pPr marL="531813" indent="-531813">
              <a:buNone/>
            </a:pPr>
            <a:endParaRPr lang="en-US" sz="3000" dirty="0" smtClean="0">
              <a:latin typeface="Arial Narrow" pitchFamily="34" charset="0"/>
            </a:endParaRPr>
          </a:p>
          <a:p>
            <a:pPr marL="531813" indent="-531813">
              <a:buFont typeface="Wingdings" pitchFamily="2" charset="2"/>
              <a:buChar char="ü"/>
            </a:pPr>
            <a:r>
              <a:rPr lang="en-US" sz="3000" dirty="0" smtClean="0">
                <a:latin typeface="Arial Narrow" pitchFamily="34" charset="0"/>
              </a:rPr>
              <a:t>Feedback about cost effectiveness of health service </a:t>
            </a:r>
          </a:p>
          <a:p>
            <a:pPr marL="531813" indent="-531813">
              <a:buNone/>
            </a:pPr>
            <a:endParaRPr lang="en-US" sz="3000" dirty="0" smtClean="0">
              <a:latin typeface="Arial Narrow" pitchFamily="34" charset="0"/>
            </a:endParaRPr>
          </a:p>
          <a:p>
            <a:pPr marL="531813" indent="-531813">
              <a:buFont typeface="Wingdings" pitchFamily="2" charset="2"/>
              <a:buChar char="ü"/>
            </a:pPr>
            <a:r>
              <a:rPr lang="en-US" sz="3000" dirty="0" smtClean="0">
                <a:latin typeface="Arial Narrow" pitchFamily="34" charset="0"/>
              </a:rPr>
              <a:t>Strategies for middle and long-term planning   </a:t>
            </a:r>
          </a:p>
          <a:p>
            <a:pPr marL="531813" indent="-531813">
              <a:buNone/>
            </a:pPr>
            <a:endParaRPr lang="en-US" sz="3000" dirty="0" smtClean="0">
              <a:latin typeface="Arial Narrow" pitchFamily="34" charset="0"/>
            </a:endParaRPr>
          </a:p>
          <a:p>
            <a:pPr marL="531813" indent="-531813">
              <a:buFont typeface="Wingdings" pitchFamily="2" charset="2"/>
              <a:buChar char="ü"/>
            </a:pPr>
            <a:r>
              <a:rPr lang="en-US" sz="3000" dirty="0" smtClean="0">
                <a:latin typeface="Arial Narrow" pitchFamily="34" charset="0"/>
              </a:rPr>
              <a:t>New knowledge for planning processes   </a:t>
            </a:r>
          </a:p>
          <a:p>
            <a:pPr marL="531813" indent="-531813">
              <a:buNone/>
            </a:pPr>
            <a:endParaRPr lang="en-GB" sz="2800" dirty="0" smtClean="0">
              <a:latin typeface="Arial Narrow" pitchFamily="34" charset="0"/>
            </a:endParaRPr>
          </a:p>
          <a:p>
            <a:pPr marL="531813" indent="-531813">
              <a:buNone/>
            </a:pPr>
            <a:endParaRPr lang="en-US" dirty="0" smtClean="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en-GB" sz="4800" b="1" u="sng" dirty="0" smtClean="0">
                <a:latin typeface="Arial Black" pitchFamily="34" charset="0"/>
              </a:rPr>
              <a:t>SUPPORT</a:t>
            </a:r>
            <a:r>
              <a:rPr lang="sk-SK" sz="4800" b="1" u="sng" dirty="0" smtClean="0">
                <a:latin typeface="Arial Black" pitchFamily="34" charset="0"/>
              </a:rPr>
              <a:t> </a:t>
            </a:r>
            <a:r>
              <a:rPr lang="en-GB" sz="4800" b="1" u="sng" dirty="0" smtClean="0">
                <a:latin typeface="Arial Black" pitchFamily="34" charset="0"/>
              </a:rPr>
              <a:t>STUDIES</a:t>
            </a:r>
            <a:r>
              <a:rPr lang="sk-SK" sz="4800" b="1" u="sng" dirty="0" smtClean="0">
                <a:latin typeface="Arial Black" pitchFamily="34" charset="0"/>
              </a:rPr>
              <a:t> </a:t>
            </a:r>
            <a:endParaRPr lang="sk-SK" sz="4800" b="1" u="sng" dirty="0">
              <a:latin typeface="Arial Black" pitchFamily="34" charset="0"/>
            </a:endParaRPr>
          </a:p>
        </p:txBody>
      </p:sp>
      <p:sp>
        <p:nvSpPr>
          <p:cNvPr id="3" name="Zástupný symbol obsahu 2"/>
          <p:cNvSpPr>
            <a:spLocks noGrp="1"/>
          </p:cNvSpPr>
          <p:nvPr>
            <p:ph idx="1"/>
          </p:nvPr>
        </p:nvSpPr>
        <p:spPr/>
        <p:txBody>
          <a:bodyPr>
            <a:normAutofit/>
          </a:bodyPr>
          <a:lstStyle/>
          <a:p>
            <a:pPr marL="531813" indent="-531813">
              <a:buFont typeface="Wingdings" pitchFamily="2" charset="2"/>
              <a:buChar char="ü"/>
            </a:pPr>
            <a:r>
              <a:rPr lang="en-US" sz="2800" dirty="0" smtClean="0">
                <a:latin typeface="Arial Narrow" pitchFamily="34" charset="0"/>
              </a:rPr>
              <a:t>The marketing survey of occupational health services providers</a:t>
            </a:r>
            <a:r>
              <a:rPr lang="sk-SK" sz="2800" dirty="0" smtClean="0">
                <a:latin typeface="Arial Narrow" pitchFamily="34" charset="0"/>
              </a:rPr>
              <a:t> </a:t>
            </a:r>
            <a:r>
              <a:rPr lang="en-US" sz="2800" dirty="0" smtClean="0">
                <a:latin typeface="Arial Narrow" pitchFamily="34" charset="0"/>
              </a:rPr>
              <a:t>in</a:t>
            </a:r>
            <a:r>
              <a:rPr lang="sk-SK" sz="2800" dirty="0" smtClean="0">
                <a:latin typeface="Arial Narrow" pitchFamily="34" charset="0"/>
              </a:rPr>
              <a:t> </a:t>
            </a:r>
            <a:r>
              <a:rPr lang="en-US" sz="2800" dirty="0" smtClean="0">
                <a:latin typeface="Arial Narrow" pitchFamily="34" charset="0"/>
              </a:rPr>
              <a:t>Slovakia  </a:t>
            </a:r>
          </a:p>
          <a:p>
            <a:pPr marL="531813" indent="-531813">
              <a:buFont typeface="Wingdings" pitchFamily="2" charset="2"/>
              <a:buChar char="ü"/>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The occupational risk assessment report</a:t>
            </a:r>
          </a:p>
          <a:p>
            <a:pPr marL="531813" indent="-531813">
              <a:buFont typeface="Wingdings" pitchFamily="2" charset="2"/>
              <a:buChar char="ü"/>
            </a:pPr>
            <a:endParaRPr lang="en-US" sz="2800" dirty="0" smtClean="0">
              <a:latin typeface="Arial Narrow" pitchFamily="34" charset="0"/>
            </a:endParaRPr>
          </a:p>
          <a:p>
            <a:pPr marL="531813" indent="-531813">
              <a:buFont typeface="Wingdings" pitchFamily="2" charset="2"/>
              <a:buChar char="ü"/>
            </a:pPr>
            <a:r>
              <a:rPr lang="en-US" sz="2800" dirty="0" smtClean="0">
                <a:latin typeface="Arial Narrow" pitchFamily="34" charset="0"/>
              </a:rPr>
              <a:t>The support study about human resources</a:t>
            </a:r>
          </a:p>
          <a:p>
            <a:pPr marL="531813" indent="-531813">
              <a:buNone/>
            </a:pPr>
            <a:endParaRPr lang="en-GB" sz="2800" dirty="0" smtClean="0">
              <a:latin typeface="Arial Narrow" pitchFamily="34" charset="0"/>
            </a:endParaRPr>
          </a:p>
          <a:p>
            <a:pPr marL="531813" indent="-531813">
              <a:buNone/>
            </a:pPr>
            <a:endParaRPr lang="en-US" dirty="0" smtClean="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algn="l"/>
            <a:r>
              <a:rPr lang="en-US" sz="4800" b="1" u="sng" dirty="0" smtClean="0">
                <a:latin typeface="Arial Black" pitchFamily="34" charset="0"/>
              </a:rPr>
              <a:t>KEY MESSAGE</a:t>
            </a:r>
            <a:r>
              <a:rPr lang="sk-SK" sz="4800" b="1" u="sng" dirty="0" smtClean="0">
                <a:latin typeface="Arial Black" pitchFamily="34" charset="0"/>
              </a:rPr>
              <a:t>S</a:t>
            </a:r>
            <a:r>
              <a:rPr lang="en-US" sz="4800" b="1" u="sng" dirty="0" smtClean="0">
                <a:latin typeface="Arial Black" pitchFamily="34" charset="0"/>
              </a:rPr>
              <a:t> </a:t>
            </a:r>
            <a:endParaRPr lang="en-US" sz="4800" b="1" u="sng" dirty="0">
              <a:latin typeface="Arial Black" pitchFamily="34" charset="0"/>
            </a:endParaRPr>
          </a:p>
        </p:txBody>
      </p:sp>
      <p:sp>
        <p:nvSpPr>
          <p:cNvPr id="6" name="Nadpis 1"/>
          <p:cNvSpPr txBox="1">
            <a:spLocks/>
          </p:cNvSpPr>
          <p:nvPr/>
        </p:nvSpPr>
        <p:spPr>
          <a:xfrm>
            <a:off x="6767736" y="332656"/>
            <a:ext cx="2376264" cy="568863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k-SK" sz="32000" dirty="0" smtClean="0">
                <a:latin typeface="Arial Narrow" pitchFamily="34" charset="0"/>
                <a:ea typeface="+mj-ea"/>
                <a:cs typeface="+mj-cs"/>
              </a:rPr>
              <a:t>!</a:t>
            </a:r>
            <a:endParaRPr kumimoji="0" lang="sk-SK" sz="32000" i="0" u="none" strike="noStrike" kern="1200" cap="none" spc="0" normalizeH="0" baseline="0" noProof="0" dirty="0" smtClean="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2970</TotalTime>
  <Words>1161</Words>
  <Application>Microsoft Office PowerPoint</Application>
  <PresentationFormat>Předvádění na obrazovce (4:3)</PresentationFormat>
  <Paragraphs>110</Paragraphs>
  <Slides>13</Slides>
  <Notes>12</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Motív Office</vt:lpstr>
      <vt:lpstr>HOW TO PLAN  PUBLIC HEALTH SERVICES</vt:lpstr>
      <vt:lpstr>WHAT A PROBLEM?</vt:lpstr>
      <vt:lpstr>SOLUTION?</vt:lpstr>
      <vt:lpstr>FEASIBILITY STUDY </vt:lpstr>
      <vt:lpstr>IN PUBLIC HEALTH...</vt:lpstr>
      <vt:lpstr>STUDY DESIGN</vt:lpstr>
      <vt:lpstr>MAIN OUTPUTS</vt:lpstr>
      <vt:lpstr>SUPPORT STUDIES </vt:lpstr>
      <vt:lpstr>KEY MESSAGES </vt:lpstr>
      <vt:lpstr>Snímek 10</vt:lpstr>
      <vt:lpstr>IS THIS THE END </vt:lpstr>
      <vt:lpstr>FIVE YEARS FOLLOW UP...</vt:lpstr>
      <vt:lpstr>THANK YOU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PLAN  PUBLIC HEALTH  SERVICES</dc:title>
  <dc:creator>lee</dc:creator>
  <cp:lastModifiedBy>Miška</cp:lastModifiedBy>
  <cp:revision>114</cp:revision>
  <dcterms:created xsi:type="dcterms:W3CDTF">2014-05-02T17:30:03Z</dcterms:created>
  <dcterms:modified xsi:type="dcterms:W3CDTF">2014-06-22T14:17:06Z</dcterms:modified>
</cp:coreProperties>
</file>