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 id="2147483670" r:id="rId3"/>
    <p:sldMasterId id="2147483698" r:id="rId4"/>
    <p:sldMasterId id="2147483725" r:id="rId5"/>
  </p:sldMasterIdLst>
  <p:notesMasterIdLst>
    <p:notesMasterId r:id="rId46"/>
  </p:notesMasterIdLst>
  <p:sldIdLst>
    <p:sldId id="482" r:id="rId6"/>
    <p:sldId id="474" r:id="rId7"/>
    <p:sldId id="475" r:id="rId8"/>
    <p:sldId id="476" r:id="rId9"/>
    <p:sldId id="473" r:id="rId10"/>
    <p:sldId id="471" r:id="rId11"/>
    <p:sldId id="472" r:id="rId12"/>
    <p:sldId id="477" r:id="rId13"/>
    <p:sldId id="478" r:id="rId14"/>
    <p:sldId id="479" r:id="rId15"/>
    <p:sldId id="480" r:id="rId16"/>
    <p:sldId id="465" r:id="rId17"/>
    <p:sldId id="466" r:id="rId18"/>
    <p:sldId id="467" r:id="rId19"/>
    <p:sldId id="468" r:id="rId20"/>
    <p:sldId id="351" r:id="rId21"/>
    <p:sldId id="470" r:id="rId22"/>
    <p:sldId id="343" r:id="rId23"/>
    <p:sldId id="345" r:id="rId24"/>
    <p:sldId id="360" r:id="rId25"/>
    <p:sldId id="347" r:id="rId26"/>
    <p:sldId id="359" r:id="rId27"/>
    <p:sldId id="354" r:id="rId28"/>
    <p:sldId id="367" r:id="rId29"/>
    <p:sldId id="418" r:id="rId30"/>
    <p:sldId id="419" r:id="rId31"/>
    <p:sldId id="371" r:id="rId32"/>
    <p:sldId id="420" r:id="rId33"/>
    <p:sldId id="421" r:id="rId34"/>
    <p:sldId id="422" r:id="rId35"/>
    <p:sldId id="423" r:id="rId36"/>
    <p:sldId id="424" r:id="rId37"/>
    <p:sldId id="425" r:id="rId38"/>
    <p:sldId id="426" r:id="rId39"/>
    <p:sldId id="427" r:id="rId40"/>
    <p:sldId id="428" r:id="rId41"/>
    <p:sldId id="429" r:id="rId42"/>
    <p:sldId id="430" r:id="rId43"/>
    <p:sldId id="483" r:id="rId44"/>
    <p:sldId id="481" r:id="rId4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E2D"/>
    <a:srgbClr val="C0504D"/>
    <a:srgbClr val="D3D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5501" autoAdjust="0"/>
  </p:normalViewPr>
  <p:slideViewPr>
    <p:cSldViewPr snapToObjects="1">
      <p:cViewPr varScale="1">
        <p:scale>
          <a:sx n="92" d="100"/>
          <a:sy n="92" d="100"/>
        </p:scale>
        <p:origin x="486" y="192"/>
      </p:cViewPr>
      <p:guideLst>
        <p:guide orient="horz" pos="2160"/>
        <p:guide pos="2880"/>
      </p:guideLst>
    </p:cSldViewPr>
  </p:slideViewPr>
  <p:notesTextViewPr>
    <p:cViewPr>
      <p:scale>
        <a:sx n="3" d="2"/>
        <a:sy n="3" d="2"/>
      </p:scale>
      <p:origin x="0" y="0"/>
    </p:cViewPr>
  </p:notesTextViewPr>
  <p:sorterViewPr>
    <p:cViewPr>
      <p:scale>
        <a:sx n="130" d="100"/>
        <a:sy n="130" d="100"/>
      </p:scale>
      <p:origin x="0" y="-63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0C032-BB7A-4200-8C1E-DFB8819DC2BA}" type="doc">
      <dgm:prSet loTypeId="urn:microsoft.com/office/officeart/2011/layout/InterconnectedBlockProcess" loCatId="process" qsTypeId="urn:microsoft.com/office/officeart/2005/8/quickstyle/simple1" qsCatId="simple" csTypeId="urn:microsoft.com/office/officeart/2005/8/colors/colorful2" csCatId="colorful" phldr="1"/>
      <dgm:spPr/>
      <dgm:t>
        <a:bodyPr/>
        <a:lstStyle/>
        <a:p>
          <a:endParaRPr lang="en-US"/>
        </a:p>
      </dgm:t>
    </dgm:pt>
    <dgm:pt modelId="{E3CBC7DA-FFE8-4E27-8886-EE11B64519C9}">
      <dgm:prSet phldrT="[Text]"/>
      <dgm:spPr/>
      <dgm:t>
        <a:bodyPr/>
        <a:lstStyle/>
        <a:p>
          <a:r>
            <a:rPr lang="en-US" dirty="0" smtClean="0"/>
            <a:t>What We Collect</a:t>
          </a:r>
          <a:endParaRPr lang="en-US" dirty="0"/>
        </a:p>
      </dgm:t>
    </dgm:pt>
    <dgm:pt modelId="{BA81EB16-67D3-4D35-A35F-46CCEEFEB0F6}" type="parTrans" cxnId="{1250D3AB-A28D-4410-BFAF-39F1FE57995C}">
      <dgm:prSet/>
      <dgm:spPr/>
      <dgm:t>
        <a:bodyPr/>
        <a:lstStyle/>
        <a:p>
          <a:endParaRPr lang="en-US"/>
        </a:p>
      </dgm:t>
    </dgm:pt>
    <dgm:pt modelId="{A325EF03-12D2-4216-818A-228B0ABDDB23}" type="sibTrans" cxnId="{1250D3AB-A28D-4410-BFAF-39F1FE57995C}">
      <dgm:prSet/>
      <dgm:spPr/>
      <dgm:t>
        <a:bodyPr/>
        <a:lstStyle/>
        <a:p>
          <a:endParaRPr lang="en-US"/>
        </a:p>
      </dgm:t>
    </dgm:pt>
    <dgm:pt modelId="{C2B163D7-C0DB-42BF-ABA6-D91A1A4F9F2D}">
      <dgm:prSet phldrT="[Text]"/>
      <dgm:spPr/>
      <dgm:t>
        <a:bodyPr/>
        <a:lstStyle/>
        <a:p>
          <a:r>
            <a:rPr lang="en-US" dirty="0" smtClean="0"/>
            <a:t>Clinical Data</a:t>
          </a:r>
        </a:p>
        <a:p>
          <a:r>
            <a:rPr lang="en-US" dirty="0" smtClean="0"/>
            <a:t>Administrative Data</a:t>
          </a:r>
        </a:p>
        <a:p>
          <a:r>
            <a:rPr lang="en-US" dirty="0" smtClean="0"/>
            <a:t>Care Coordination Data</a:t>
          </a:r>
          <a:endParaRPr lang="en-US" dirty="0"/>
        </a:p>
      </dgm:t>
    </dgm:pt>
    <dgm:pt modelId="{28984568-0FE7-4B97-8DBD-6E591022C0F4}" type="parTrans" cxnId="{24E92CDE-B5E1-4B74-95D5-D55901AC439B}">
      <dgm:prSet/>
      <dgm:spPr/>
      <dgm:t>
        <a:bodyPr/>
        <a:lstStyle/>
        <a:p>
          <a:endParaRPr lang="en-US"/>
        </a:p>
      </dgm:t>
    </dgm:pt>
    <dgm:pt modelId="{F3D9D15D-A282-4DF2-B6F0-46ABDF6F1997}" type="sibTrans" cxnId="{24E92CDE-B5E1-4B74-95D5-D55901AC439B}">
      <dgm:prSet/>
      <dgm:spPr/>
      <dgm:t>
        <a:bodyPr/>
        <a:lstStyle/>
        <a:p>
          <a:endParaRPr lang="en-US"/>
        </a:p>
      </dgm:t>
    </dgm:pt>
    <dgm:pt modelId="{396222BE-C72B-4D0F-8AD6-395CDCEDA66F}">
      <dgm:prSet phldrT="[Text]"/>
      <dgm:spPr/>
      <dgm:t>
        <a:bodyPr/>
        <a:lstStyle/>
        <a:p>
          <a:r>
            <a:rPr lang="en-US" dirty="0" smtClean="0"/>
            <a:t>What We Store</a:t>
          </a:r>
          <a:endParaRPr lang="en-US" dirty="0"/>
        </a:p>
      </dgm:t>
    </dgm:pt>
    <dgm:pt modelId="{762C3A24-842D-4107-AFCE-C16C107FB398}" type="parTrans" cxnId="{19B8F31A-85DE-48C8-9470-CCBD0F05724D}">
      <dgm:prSet/>
      <dgm:spPr/>
      <dgm:t>
        <a:bodyPr/>
        <a:lstStyle/>
        <a:p>
          <a:endParaRPr lang="en-US"/>
        </a:p>
      </dgm:t>
    </dgm:pt>
    <dgm:pt modelId="{3329649C-B68A-4D10-94E5-71205423AC8A}" type="sibTrans" cxnId="{19B8F31A-85DE-48C8-9470-CCBD0F05724D}">
      <dgm:prSet/>
      <dgm:spPr/>
      <dgm:t>
        <a:bodyPr/>
        <a:lstStyle/>
        <a:p>
          <a:endParaRPr lang="en-US"/>
        </a:p>
      </dgm:t>
    </dgm:pt>
    <dgm:pt modelId="{1CFAA112-4C28-4FB0-AB38-39A5B592718A}">
      <dgm:prSet phldrT="[Text]"/>
      <dgm:spPr/>
      <dgm:t>
        <a:bodyPr/>
        <a:lstStyle/>
        <a:p>
          <a:r>
            <a:rPr lang="en-US" dirty="0" smtClean="0"/>
            <a:t>Raw Data</a:t>
          </a:r>
        </a:p>
        <a:p>
          <a:r>
            <a:rPr lang="en-US" dirty="0" smtClean="0"/>
            <a:t>Derived Data</a:t>
          </a:r>
        </a:p>
        <a:p>
          <a:r>
            <a:rPr lang="en-US" dirty="0" smtClean="0"/>
            <a:t>Meta Data</a:t>
          </a:r>
          <a:endParaRPr lang="en-US" dirty="0"/>
        </a:p>
      </dgm:t>
    </dgm:pt>
    <dgm:pt modelId="{89ACC314-DF65-4B49-BF33-3BB535DFC35D}" type="parTrans" cxnId="{826D1837-FA86-4E66-8A3B-1E0D39CBC97C}">
      <dgm:prSet/>
      <dgm:spPr/>
      <dgm:t>
        <a:bodyPr/>
        <a:lstStyle/>
        <a:p>
          <a:endParaRPr lang="en-US"/>
        </a:p>
      </dgm:t>
    </dgm:pt>
    <dgm:pt modelId="{4AB4473C-3F22-4205-9293-0C71D7A8ACD6}" type="sibTrans" cxnId="{826D1837-FA86-4E66-8A3B-1E0D39CBC97C}">
      <dgm:prSet/>
      <dgm:spPr/>
      <dgm:t>
        <a:bodyPr/>
        <a:lstStyle/>
        <a:p>
          <a:endParaRPr lang="en-US"/>
        </a:p>
      </dgm:t>
    </dgm:pt>
    <dgm:pt modelId="{A2E64EF0-9508-4D83-84AA-834BEAAAC37F}">
      <dgm:prSet phldrT="[Text]"/>
      <dgm:spPr/>
      <dgm:t>
        <a:bodyPr/>
        <a:lstStyle/>
        <a:p>
          <a:r>
            <a:rPr lang="en-US" dirty="0" smtClean="0"/>
            <a:t>What We Report</a:t>
          </a:r>
          <a:endParaRPr lang="en-US" dirty="0"/>
        </a:p>
      </dgm:t>
    </dgm:pt>
    <dgm:pt modelId="{2E148CAB-80D2-4804-B857-AFD05F2C349C}" type="parTrans" cxnId="{E03073B3-3EA9-49EC-8338-3FCAC1D009D0}">
      <dgm:prSet/>
      <dgm:spPr/>
      <dgm:t>
        <a:bodyPr/>
        <a:lstStyle/>
        <a:p>
          <a:endParaRPr lang="en-US"/>
        </a:p>
      </dgm:t>
    </dgm:pt>
    <dgm:pt modelId="{9D18A990-F225-47E4-9AA9-1F6AADBAD2C2}" type="sibTrans" cxnId="{E03073B3-3EA9-49EC-8338-3FCAC1D009D0}">
      <dgm:prSet/>
      <dgm:spPr/>
      <dgm:t>
        <a:bodyPr/>
        <a:lstStyle/>
        <a:p>
          <a:endParaRPr lang="en-US"/>
        </a:p>
      </dgm:t>
    </dgm:pt>
    <dgm:pt modelId="{A187A614-5482-4FD3-BCBF-77D28B6F13DE}">
      <dgm:prSet phldrT="[Text]"/>
      <dgm:spPr/>
      <dgm:t>
        <a:bodyPr/>
        <a:lstStyle/>
        <a:p>
          <a:r>
            <a:rPr lang="en-US" dirty="0" smtClean="0"/>
            <a:t>Data By Source</a:t>
          </a:r>
        </a:p>
        <a:p>
          <a:r>
            <a:rPr lang="en-US" dirty="0" smtClean="0"/>
            <a:t>Aggregated Data</a:t>
          </a:r>
        </a:p>
        <a:p>
          <a:r>
            <a:rPr lang="en-US" dirty="0" smtClean="0"/>
            <a:t>Dynamic Computations</a:t>
          </a:r>
        </a:p>
        <a:p>
          <a:r>
            <a:rPr lang="en-US" dirty="0" smtClean="0"/>
            <a:t>Structured Data Groups</a:t>
          </a:r>
        </a:p>
        <a:p>
          <a:r>
            <a:rPr lang="en-US" dirty="0" smtClean="0"/>
            <a:t>Quality Measures</a:t>
          </a:r>
        </a:p>
        <a:p>
          <a:r>
            <a:rPr lang="en-US" dirty="0" smtClean="0"/>
            <a:t>Outcome Measures</a:t>
          </a:r>
        </a:p>
        <a:p>
          <a:r>
            <a:rPr lang="en-US" dirty="0" smtClean="0"/>
            <a:t>Combinations</a:t>
          </a:r>
          <a:endParaRPr lang="en-US" dirty="0"/>
        </a:p>
      </dgm:t>
    </dgm:pt>
    <dgm:pt modelId="{F3827135-8254-413D-851D-455665A39717}" type="parTrans" cxnId="{ADD80848-AFBE-4922-9914-2AA7CF0F3EDC}">
      <dgm:prSet/>
      <dgm:spPr/>
      <dgm:t>
        <a:bodyPr/>
        <a:lstStyle/>
        <a:p>
          <a:endParaRPr lang="en-US"/>
        </a:p>
      </dgm:t>
    </dgm:pt>
    <dgm:pt modelId="{88F6950D-7BE4-4189-BA89-25926C204B03}" type="sibTrans" cxnId="{ADD80848-AFBE-4922-9914-2AA7CF0F3EDC}">
      <dgm:prSet/>
      <dgm:spPr/>
      <dgm:t>
        <a:bodyPr/>
        <a:lstStyle/>
        <a:p>
          <a:endParaRPr lang="en-US"/>
        </a:p>
      </dgm:t>
    </dgm:pt>
    <dgm:pt modelId="{FCC6FD26-ABEE-4144-ADA7-C8CBEB8A7F68}">
      <dgm:prSet phldrT="[Text]"/>
      <dgm:spPr/>
      <dgm:t>
        <a:bodyPr/>
        <a:lstStyle/>
        <a:p>
          <a:r>
            <a:rPr lang="en-US" dirty="0" smtClean="0"/>
            <a:t>How We Present</a:t>
          </a:r>
          <a:endParaRPr lang="en-US" dirty="0"/>
        </a:p>
      </dgm:t>
    </dgm:pt>
    <dgm:pt modelId="{777CA9B3-3696-4B47-9047-3609286AFECD}" type="parTrans" cxnId="{EABFD34D-4D95-478F-AC2B-C36265E557BF}">
      <dgm:prSet/>
      <dgm:spPr/>
      <dgm:t>
        <a:bodyPr/>
        <a:lstStyle/>
        <a:p>
          <a:endParaRPr lang="en-US"/>
        </a:p>
      </dgm:t>
    </dgm:pt>
    <dgm:pt modelId="{1FA33B90-F92E-4FA1-98DC-D826FFA8618C}" type="sibTrans" cxnId="{EABFD34D-4D95-478F-AC2B-C36265E557BF}">
      <dgm:prSet/>
      <dgm:spPr/>
      <dgm:t>
        <a:bodyPr/>
        <a:lstStyle/>
        <a:p>
          <a:endParaRPr lang="en-US"/>
        </a:p>
      </dgm:t>
    </dgm:pt>
    <dgm:pt modelId="{C1CFF424-F4EF-46E6-A36A-C237BF10769B}">
      <dgm:prSet phldrT="[Text]"/>
      <dgm:spPr/>
      <dgm:t>
        <a:bodyPr/>
        <a:lstStyle/>
        <a:p>
          <a:r>
            <a:rPr lang="en-US" dirty="0" smtClean="0"/>
            <a:t>Static Reports</a:t>
          </a:r>
          <a:endParaRPr lang="en-US" dirty="0"/>
        </a:p>
      </dgm:t>
    </dgm:pt>
    <dgm:pt modelId="{FE157745-13ED-49E4-823D-25278E4AD207}" type="parTrans" cxnId="{66079E7F-D9D5-4F19-985B-9A03F67112A6}">
      <dgm:prSet/>
      <dgm:spPr/>
      <dgm:t>
        <a:bodyPr/>
        <a:lstStyle/>
        <a:p>
          <a:endParaRPr lang="en-US"/>
        </a:p>
      </dgm:t>
    </dgm:pt>
    <dgm:pt modelId="{2BB98C1C-FAFA-4982-8915-B35D0A388BD2}" type="sibTrans" cxnId="{66079E7F-D9D5-4F19-985B-9A03F67112A6}">
      <dgm:prSet/>
      <dgm:spPr/>
      <dgm:t>
        <a:bodyPr/>
        <a:lstStyle/>
        <a:p>
          <a:endParaRPr lang="en-US"/>
        </a:p>
      </dgm:t>
    </dgm:pt>
    <dgm:pt modelId="{528E15A3-C476-44C2-881A-BA0123982893}">
      <dgm:prSet phldrT="[Text]"/>
      <dgm:spPr/>
      <dgm:t>
        <a:bodyPr/>
        <a:lstStyle/>
        <a:p>
          <a:r>
            <a:rPr lang="en-US" dirty="0" smtClean="0"/>
            <a:t>Ad-Hoc Reports</a:t>
          </a:r>
          <a:endParaRPr lang="en-US" dirty="0"/>
        </a:p>
      </dgm:t>
    </dgm:pt>
    <dgm:pt modelId="{FA3134F3-FE82-40F1-BBBD-DC106833E5DD}" type="parTrans" cxnId="{7CF44A51-7B6D-40D7-9759-A9063926DD43}">
      <dgm:prSet/>
      <dgm:spPr/>
      <dgm:t>
        <a:bodyPr/>
        <a:lstStyle/>
        <a:p>
          <a:endParaRPr lang="en-US"/>
        </a:p>
      </dgm:t>
    </dgm:pt>
    <dgm:pt modelId="{8AD28DB5-CC50-4715-B826-42A90E7DB83D}" type="sibTrans" cxnId="{7CF44A51-7B6D-40D7-9759-A9063926DD43}">
      <dgm:prSet/>
      <dgm:spPr/>
      <dgm:t>
        <a:bodyPr/>
        <a:lstStyle/>
        <a:p>
          <a:endParaRPr lang="en-US"/>
        </a:p>
      </dgm:t>
    </dgm:pt>
    <dgm:pt modelId="{9D351CB9-60D3-4382-BA78-B3A1A56127A7}">
      <dgm:prSet phldrT="[Text]"/>
      <dgm:spPr/>
      <dgm:t>
        <a:bodyPr/>
        <a:lstStyle/>
        <a:p>
          <a:r>
            <a:rPr lang="en-US" dirty="0" smtClean="0"/>
            <a:t>Dashboards</a:t>
          </a:r>
        </a:p>
        <a:p>
          <a:r>
            <a:rPr lang="en-US" dirty="0" smtClean="0"/>
            <a:t>In-Application Utilization</a:t>
          </a:r>
        </a:p>
        <a:p>
          <a:r>
            <a:rPr lang="en-US" dirty="0" smtClean="0"/>
            <a:t>Alerting</a:t>
          </a:r>
        </a:p>
        <a:p>
          <a:r>
            <a:rPr lang="en-US" dirty="0" smtClean="0"/>
            <a:t>Logs</a:t>
          </a:r>
        </a:p>
        <a:p>
          <a:r>
            <a:rPr lang="en-US" dirty="0" smtClean="0"/>
            <a:t>Exports / Transmissions</a:t>
          </a:r>
        </a:p>
        <a:p>
          <a:r>
            <a:rPr lang="en-US" dirty="0" smtClean="0"/>
            <a:t>Meta Reporting</a:t>
          </a:r>
          <a:endParaRPr lang="en-US" dirty="0"/>
        </a:p>
      </dgm:t>
    </dgm:pt>
    <dgm:pt modelId="{B0490A59-75E5-4363-A877-168267E2EE5C}" type="parTrans" cxnId="{5A924C6C-DC6E-4A72-910B-AFE60EDE8A24}">
      <dgm:prSet/>
      <dgm:spPr/>
      <dgm:t>
        <a:bodyPr/>
        <a:lstStyle/>
        <a:p>
          <a:endParaRPr lang="en-US"/>
        </a:p>
      </dgm:t>
    </dgm:pt>
    <dgm:pt modelId="{96B6F54E-B48F-4BED-B40A-D0D416185A23}" type="sibTrans" cxnId="{5A924C6C-DC6E-4A72-910B-AFE60EDE8A24}">
      <dgm:prSet/>
      <dgm:spPr/>
      <dgm:t>
        <a:bodyPr/>
        <a:lstStyle/>
        <a:p>
          <a:endParaRPr lang="en-US"/>
        </a:p>
      </dgm:t>
    </dgm:pt>
    <dgm:pt modelId="{FC859BAB-5C94-4192-8D15-532C69516973}" type="pres">
      <dgm:prSet presAssocID="{5780C032-BB7A-4200-8C1E-DFB8819DC2BA}" presName="Name0" presStyleCnt="0">
        <dgm:presLayoutVars>
          <dgm:chMax val="7"/>
          <dgm:chPref val="5"/>
          <dgm:dir/>
          <dgm:animOne val="branch"/>
          <dgm:animLvl val="lvl"/>
        </dgm:presLayoutVars>
      </dgm:prSet>
      <dgm:spPr/>
      <dgm:t>
        <a:bodyPr/>
        <a:lstStyle/>
        <a:p>
          <a:endParaRPr lang="en-US"/>
        </a:p>
      </dgm:t>
    </dgm:pt>
    <dgm:pt modelId="{57361608-FC65-4288-9E61-F45303C0D61F}" type="pres">
      <dgm:prSet presAssocID="{FCC6FD26-ABEE-4144-ADA7-C8CBEB8A7F68}" presName="ChildAccent4" presStyleCnt="0"/>
      <dgm:spPr/>
    </dgm:pt>
    <dgm:pt modelId="{942A4BE2-1E89-45FB-AADA-ACE66291E032}" type="pres">
      <dgm:prSet presAssocID="{FCC6FD26-ABEE-4144-ADA7-C8CBEB8A7F68}" presName="ChildAccent" presStyleLbl="alignImgPlace1" presStyleIdx="0" presStyleCnt="4"/>
      <dgm:spPr/>
      <dgm:t>
        <a:bodyPr/>
        <a:lstStyle/>
        <a:p>
          <a:endParaRPr lang="en-US"/>
        </a:p>
      </dgm:t>
    </dgm:pt>
    <dgm:pt modelId="{C0680C4E-5F86-458C-A9C2-32E877437FDD}" type="pres">
      <dgm:prSet presAssocID="{FCC6FD26-ABEE-4144-ADA7-C8CBEB8A7F68}" presName="Child4" presStyleLbl="revTx" presStyleIdx="0" presStyleCnt="0">
        <dgm:presLayoutVars>
          <dgm:chMax val="0"/>
          <dgm:chPref val="0"/>
          <dgm:bulletEnabled val="1"/>
        </dgm:presLayoutVars>
      </dgm:prSet>
      <dgm:spPr/>
      <dgm:t>
        <a:bodyPr/>
        <a:lstStyle/>
        <a:p>
          <a:endParaRPr lang="en-US"/>
        </a:p>
      </dgm:t>
    </dgm:pt>
    <dgm:pt modelId="{2C5E493C-CB91-425F-A33A-1504B002AFBB}" type="pres">
      <dgm:prSet presAssocID="{FCC6FD26-ABEE-4144-ADA7-C8CBEB8A7F68}" presName="Parent4" presStyleLbl="node1" presStyleIdx="0" presStyleCnt="4">
        <dgm:presLayoutVars>
          <dgm:chMax val="2"/>
          <dgm:chPref val="1"/>
          <dgm:bulletEnabled val="1"/>
        </dgm:presLayoutVars>
      </dgm:prSet>
      <dgm:spPr/>
      <dgm:t>
        <a:bodyPr/>
        <a:lstStyle/>
        <a:p>
          <a:endParaRPr lang="en-US"/>
        </a:p>
      </dgm:t>
    </dgm:pt>
    <dgm:pt modelId="{59DCC062-B35F-446C-AD66-9442C9C8FF2C}" type="pres">
      <dgm:prSet presAssocID="{A2E64EF0-9508-4D83-84AA-834BEAAAC37F}" presName="ChildAccent3" presStyleCnt="0"/>
      <dgm:spPr/>
    </dgm:pt>
    <dgm:pt modelId="{937949C6-0D4C-4C8E-A436-43DC8268E166}" type="pres">
      <dgm:prSet presAssocID="{A2E64EF0-9508-4D83-84AA-834BEAAAC37F}" presName="ChildAccent" presStyleLbl="alignImgPlace1" presStyleIdx="1" presStyleCnt="4"/>
      <dgm:spPr/>
      <dgm:t>
        <a:bodyPr/>
        <a:lstStyle/>
        <a:p>
          <a:endParaRPr lang="en-US"/>
        </a:p>
      </dgm:t>
    </dgm:pt>
    <dgm:pt modelId="{0E2F3898-392B-4002-9E4A-6DDC8FEF9F83}" type="pres">
      <dgm:prSet presAssocID="{A2E64EF0-9508-4D83-84AA-834BEAAAC37F}" presName="Child3" presStyleLbl="revTx" presStyleIdx="0" presStyleCnt="0">
        <dgm:presLayoutVars>
          <dgm:chMax val="0"/>
          <dgm:chPref val="0"/>
          <dgm:bulletEnabled val="1"/>
        </dgm:presLayoutVars>
      </dgm:prSet>
      <dgm:spPr/>
      <dgm:t>
        <a:bodyPr/>
        <a:lstStyle/>
        <a:p>
          <a:endParaRPr lang="en-US"/>
        </a:p>
      </dgm:t>
    </dgm:pt>
    <dgm:pt modelId="{E6CCA022-C6CE-44CB-BF13-257CEA838D69}" type="pres">
      <dgm:prSet presAssocID="{A2E64EF0-9508-4D83-84AA-834BEAAAC37F}" presName="Parent3" presStyleLbl="node1" presStyleIdx="1" presStyleCnt="4">
        <dgm:presLayoutVars>
          <dgm:chMax val="2"/>
          <dgm:chPref val="1"/>
          <dgm:bulletEnabled val="1"/>
        </dgm:presLayoutVars>
      </dgm:prSet>
      <dgm:spPr/>
      <dgm:t>
        <a:bodyPr/>
        <a:lstStyle/>
        <a:p>
          <a:endParaRPr lang="en-US"/>
        </a:p>
      </dgm:t>
    </dgm:pt>
    <dgm:pt modelId="{81634DCA-AA55-4D9D-8D24-963AB37E4AD8}" type="pres">
      <dgm:prSet presAssocID="{396222BE-C72B-4D0F-8AD6-395CDCEDA66F}" presName="ChildAccent2" presStyleCnt="0"/>
      <dgm:spPr/>
    </dgm:pt>
    <dgm:pt modelId="{D9DBA407-12C9-4325-B429-2DFFCF7D71ED}" type="pres">
      <dgm:prSet presAssocID="{396222BE-C72B-4D0F-8AD6-395CDCEDA66F}" presName="ChildAccent" presStyleLbl="alignImgPlace1" presStyleIdx="2" presStyleCnt="4"/>
      <dgm:spPr/>
      <dgm:t>
        <a:bodyPr/>
        <a:lstStyle/>
        <a:p>
          <a:endParaRPr lang="en-US"/>
        </a:p>
      </dgm:t>
    </dgm:pt>
    <dgm:pt modelId="{8379DD53-260D-46AE-A71B-8BDCBF94F42E}" type="pres">
      <dgm:prSet presAssocID="{396222BE-C72B-4D0F-8AD6-395CDCEDA66F}" presName="Child2" presStyleLbl="revTx" presStyleIdx="0" presStyleCnt="0">
        <dgm:presLayoutVars>
          <dgm:chMax val="0"/>
          <dgm:chPref val="0"/>
          <dgm:bulletEnabled val="1"/>
        </dgm:presLayoutVars>
      </dgm:prSet>
      <dgm:spPr/>
      <dgm:t>
        <a:bodyPr/>
        <a:lstStyle/>
        <a:p>
          <a:endParaRPr lang="en-US"/>
        </a:p>
      </dgm:t>
    </dgm:pt>
    <dgm:pt modelId="{E0A0EA3D-4C97-43CD-8210-DB060F3E1985}" type="pres">
      <dgm:prSet presAssocID="{396222BE-C72B-4D0F-8AD6-395CDCEDA66F}" presName="Parent2" presStyleLbl="node1" presStyleIdx="2" presStyleCnt="4">
        <dgm:presLayoutVars>
          <dgm:chMax val="2"/>
          <dgm:chPref val="1"/>
          <dgm:bulletEnabled val="1"/>
        </dgm:presLayoutVars>
      </dgm:prSet>
      <dgm:spPr/>
      <dgm:t>
        <a:bodyPr/>
        <a:lstStyle/>
        <a:p>
          <a:endParaRPr lang="en-US"/>
        </a:p>
      </dgm:t>
    </dgm:pt>
    <dgm:pt modelId="{62819EBD-00EC-4B6A-91EC-1F802B43E888}" type="pres">
      <dgm:prSet presAssocID="{E3CBC7DA-FFE8-4E27-8886-EE11B64519C9}" presName="ChildAccent1" presStyleCnt="0"/>
      <dgm:spPr/>
    </dgm:pt>
    <dgm:pt modelId="{84B02E64-9F5F-40CA-BD20-ED660EC84C96}" type="pres">
      <dgm:prSet presAssocID="{E3CBC7DA-FFE8-4E27-8886-EE11B64519C9}" presName="ChildAccent" presStyleLbl="alignImgPlace1" presStyleIdx="3" presStyleCnt="4"/>
      <dgm:spPr/>
      <dgm:t>
        <a:bodyPr/>
        <a:lstStyle/>
        <a:p>
          <a:endParaRPr lang="en-US"/>
        </a:p>
      </dgm:t>
    </dgm:pt>
    <dgm:pt modelId="{221A21D8-3F53-44CC-9CD5-53D89BE886AC}" type="pres">
      <dgm:prSet presAssocID="{E3CBC7DA-FFE8-4E27-8886-EE11B64519C9}" presName="Child1" presStyleLbl="revTx" presStyleIdx="0" presStyleCnt="0">
        <dgm:presLayoutVars>
          <dgm:chMax val="0"/>
          <dgm:chPref val="0"/>
          <dgm:bulletEnabled val="1"/>
        </dgm:presLayoutVars>
      </dgm:prSet>
      <dgm:spPr/>
      <dgm:t>
        <a:bodyPr/>
        <a:lstStyle/>
        <a:p>
          <a:endParaRPr lang="en-US"/>
        </a:p>
      </dgm:t>
    </dgm:pt>
    <dgm:pt modelId="{91342E02-66D7-44BF-B84C-389A3113C0DD}" type="pres">
      <dgm:prSet presAssocID="{E3CBC7DA-FFE8-4E27-8886-EE11B64519C9}" presName="Parent1" presStyleLbl="node1" presStyleIdx="3" presStyleCnt="4">
        <dgm:presLayoutVars>
          <dgm:chMax val="2"/>
          <dgm:chPref val="1"/>
          <dgm:bulletEnabled val="1"/>
        </dgm:presLayoutVars>
      </dgm:prSet>
      <dgm:spPr/>
      <dgm:t>
        <a:bodyPr/>
        <a:lstStyle/>
        <a:p>
          <a:endParaRPr lang="en-US"/>
        </a:p>
      </dgm:t>
    </dgm:pt>
  </dgm:ptLst>
  <dgm:cxnLst>
    <dgm:cxn modelId="{9E185069-4C38-4E51-8235-6F3D512550C1}" type="presOf" srcId="{528E15A3-C476-44C2-881A-BA0123982893}" destId="{C0680C4E-5F86-458C-A9C2-32E877437FDD}" srcOrd="1" destOrd="1" presId="urn:microsoft.com/office/officeart/2011/layout/InterconnectedBlockProcess"/>
    <dgm:cxn modelId="{24E92CDE-B5E1-4B74-95D5-D55901AC439B}" srcId="{E3CBC7DA-FFE8-4E27-8886-EE11B64519C9}" destId="{C2B163D7-C0DB-42BF-ABA6-D91A1A4F9F2D}" srcOrd="0" destOrd="0" parTransId="{28984568-0FE7-4B97-8DBD-6E591022C0F4}" sibTransId="{F3D9D15D-A282-4DF2-B6F0-46ABDF6F1997}"/>
    <dgm:cxn modelId="{A287105C-0906-4FC8-BF0D-4E3FA58527A8}" type="presOf" srcId="{396222BE-C72B-4D0F-8AD6-395CDCEDA66F}" destId="{E0A0EA3D-4C97-43CD-8210-DB060F3E1985}" srcOrd="0" destOrd="0" presId="urn:microsoft.com/office/officeart/2011/layout/InterconnectedBlockProcess"/>
    <dgm:cxn modelId="{16E5AB84-0FA0-4E2F-9D73-49285A50F90F}" type="presOf" srcId="{A187A614-5482-4FD3-BCBF-77D28B6F13DE}" destId="{937949C6-0D4C-4C8E-A436-43DC8268E166}" srcOrd="0" destOrd="0" presId="urn:microsoft.com/office/officeart/2011/layout/InterconnectedBlockProcess"/>
    <dgm:cxn modelId="{EABFD34D-4D95-478F-AC2B-C36265E557BF}" srcId="{5780C032-BB7A-4200-8C1E-DFB8819DC2BA}" destId="{FCC6FD26-ABEE-4144-ADA7-C8CBEB8A7F68}" srcOrd="3" destOrd="0" parTransId="{777CA9B3-3696-4B47-9047-3609286AFECD}" sibTransId="{1FA33B90-F92E-4FA1-98DC-D826FFA8618C}"/>
    <dgm:cxn modelId="{20256C46-77D6-4EB5-938E-186FC0315589}" type="presOf" srcId="{5780C032-BB7A-4200-8C1E-DFB8819DC2BA}" destId="{FC859BAB-5C94-4192-8D15-532C69516973}" srcOrd="0" destOrd="0" presId="urn:microsoft.com/office/officeart/2011/layout/InterconnectedBlockProcess"/>
    <dgm:cxn modelId="{C06A3EE5-F5FB-4E52-861D-4006202FC757}" type="presOf" srcId="{A187A614-5482-4FD3-BCBF-77D28B6F13DE}" destId="{0E2F3898-392B-4002-9E4A-6DDC8FEF9F83}" srcOrd="1" destOrd="0" presId="urn:microsoft.com/office/officeart/2011/layout/InterconnectedBlockProcess"/>
    <dgm:cxn modelId="{66079E7F-D9D5-4F19-985B-9A03F67112A6}" srcId="{FCC6FD26-ABEE-4144-ADA7-C8CBEB8A7F68}" destId="{C1CFF424-F4EF-46E6-A36A-C237BF10769B}" srcOrd="0" destOrd="0" parTransId="{FE157745-13ED-49E4-823D-25278E4AD207}" sibTransId="{2BB98C1C-FAFA-4982-8915-B35D0A388BD2}"/>
    <dgm:cxn modelId="{826D1837-FA86-4E66-8A3B-1E0D39CBC97C}" srcId="{396222BE-C72B-4D0F-8AD6-395CDCEDA66F}" destId="{1CFAA112-4C28-4FB0-AB38-39A5B592718A}" srcOrd="0" destOrd="0" parTransId="{89ACC314-DF65-4B49-BF33-3BB535DFC35D}" sibTransId="{4AB4473C-3F22-4205-9293-0C71D7A8ACD6}"/>
    <dgm:cxn modelId="{E03073B3-3EA9-49EC-8338-3FCAC1D009D0}" srcId="{5780C032-BB7A-4200-8C1E-DFB8819DC2BA}" destId="{A2E64EF0-9508-4D83-84AA-834BEAAAC37F}" srcOrd="2" destOrd="0" parTransId="{2E148CAB-80D2-4804-B857-AFD05F2C349C}" sibTransId="{9D18A990-F225-47E4-9AA9-1F6AADBAD2C2}"/>
    <dgm:cxn modelId="{5A924C6C-DC6E-4A72-910B-AFE60EDE8A24}" srcId="{FCC6FD26-ABEE-4144-ADA7-C8CBEB8A7F68}" destId="{9D351CB9-60D3-4382-BA78-B3A1A56127A7}" srcOrd="2" destOrd="0" parTransId="{B0490A59-75E5-4363-A877-168267E2EE5C}" sibTransId="{96B6F54E-B48F-4BED-B40A-D0D416185A23}"/>
    <dgm:cxn modelId="{1250D3AB-A28D-4410-BFAF-39F1FE57995C}" srcId="{5780C032-BB7A-4200-8C1E-DFB8819DC2BA}" destId="{E3CBC7DA-FFE8-4E27-8886-EE11B64519C9}" srcOrd="0" destOrd="0" parTransId="{BA81EB16-67D3-4D35-A35F-46CCEEFEB0F6}" sibTransId="{A325EF03-12D2-4216-818A-228B0ABDDB23}"/>
    <dgm:cxn modelId="{E47FB858-E63C-4DEF-8E55-624B52FB650C}" type="presOf" srcId="{1CFAA112-4C28-4FB0-AB38-39A5B592718A}" destId="{8379DD53-260D-46AE-A71B-8BDCBF94F42E}" srcOrd="1" destOrd="0" presId="urn:microsoft.com/office/officeart/2011/layout/InterconnectedBlockProcess"/>
    <dgm:cxn modelId="{ADD80848-AFBE-4922-9914-2AA7CF0F3EDC}" srcId="{A2E64EF0-9508-4D83-84AA-834BEAAAC37F}" destId="{A187A614-5482-4FD3-BCBF-77D28B6F13DE}" srcOrd="0" destOrd="0" parTransId="{F3827135-8254-413D-851D-455665A39717}" sibTransId="{88F6950D-7BE4-4189-BA89-25926C204B03}"/>
    <dgm:cxn modelId="{B6481D94-E6DD-4B76-8A14-C9E1150260F0}" type="presOf" srcId="{C2B163D7-C0DB-42BF-ABA6-D91A1A4F9F2D}" destId="{84B02E64-9F5F-40CA-BD20-ED660EC84C96}" srcOrd="0" destOrd="0" presId="urn:microsoft.com/office/officeart/2011/layout/InterconnectedBlockProcess"/>
    <dgm:cxn modelId="{E52CBB9F-FA05-4A73-8994-00B9F92A8092}" type="presOf" srcId="{FCC6FD26-ABEE-4144-ADA7-C8CBEB8A7F68}" destId="{2C5E493C-CB91-425F-A33A-1504B002AFBB}" srcOrd="0" destOrd="0" presId="urn:microsoft.com/office/officeart/2011/layout/InterconnectedBlockProcess"/>
    <dgm:cxn modelId="{7CF44A51-7B6D-40D7-9759-A9063926DD43}" srcId="{FCC6FD26-ABEE-4144-ADA7-C8CBEB8A7F68}" destId="{528E15A3-C476-44C2-881A-BA0123982893}" srcOrd="1" destOrd="0" parTransId="{FA3134F3-FE82-40F1-BBBD-DC106833E5DD}" sibTransId="{8AD28DB5-CC50-4715-B826-42A90E7DB83D}"/>
    <dgm:cxn modelId="{3F5AFE68-D0E4-4AAE-9106-1EE3488CAABC}" type="presOf" srcId="{9D351CB9-60D3-4382-BA78-B3A1A56127A7}" destId="{942A4BE2-1E89-45FB-AADA-ACE66291E032}" srcOrd="0" destOrd="2" presId="urn:microsoft.com/office/officeart/2011/layout/InterconnectedBlockProcess"/>
    <dgm:cxn modelId="{B3FBE317-61F4-41BE-B80A-35B8392DF924}" type="presOf" srcId="{C1CFF424-F4EF-46E6-A36A-C237BF10769B}" destId="{C0680C4E-5F86-458C-A9C2-32E877437FDD}" srcOrd="1" destOrd="0" presId="urn:microsoft.com/office/officeart/2011/layout/InterconnectedBlockProcess"/>
    <dgm:cxn modelId="{6D69C27A-FB34-4DB6-A68B-9FBE5A695B9D}" type="presOf" srcId="{1CFAA112-4C28-4FB0-AB38-39A5B592718A}" destId="{D9DBA407-12C9-4325-B429-2DFFCF7D71ED}" srcOrd="0" destOrd="0" presId="urn:microsoft.com/office/officeart/2011/layout/InterconnectedBlockProcess"/>
    <dgm:cxn modelId="{630A41D8-7683-48C6-B7E0-F65844B4987F}" type="presOf" srcId="{E3CBC7DA-FFE8-4E27-8886-EE11B64519C9}" destId="{91342E02-66D7-44BF-B84C-389A3113C0DD}" srcOrd="0" destOrd="0" presId="urn:microsoft.com/office/officeart/2011/layout/InterconnectedBlockProcess"/>
    <dgm:cxn modelId="{C925A1F5-D372-4AF5-B8D1-43183531EB45}" type="presOf" srcId="{528E15A3-C476-44C2-881A-BA0123982893}" destId="{942A4BE2-1E89-45FB-AADA-ACE66291E032}" srcOrd="0" destOrd="1" presId="urn:microsoft.com/office/officeart/2011/layout/InterconnectedBlockProcess"/>
    <dgm:cxn modelId="{19B8F31A-85DE-48C8-9470-CCBD0F05724D}" srcId="{5780C032-BB7A-4200-8C1E-DFB8819DC2BA}" destId="{396222BE-C72B-4D0F-8AD6-395CDCEDA66F}" srcOrd="1" destOrd="0" parTransId="{762C3A24-842D-4107-AFCE-C16C107FB398}" sibTransId="{3329649C-B68A-4D10-94E5-71205423AC8A}"/>
    <dgm:cxn modelId="{251073EA-6204-40EE-A614-B64E18A91290}" type="presOf" srcId="{C1CFF424-F4EF-46E6-A36A-C237BF10769B}" destId="{942A4BE2-1E89-45FB-AADA-ACE66291E032}" srcOrd="0" destOrd="0" presId="urn:microsoft.com/office/officeart/2011/layout/InterconnectedBlockProcess"/>
    <dgm:cxn modelId="{7F8294D9-F027-4C2D-8A1F-A79A4F46C10E}" type="presOf" srcId="{C2B163D7-C0DB-42BF-ABA6-D91A1A4F9F2D}" destId="{221A21D8-3F53-44CC-9CD5-53D89BE886AC}" srcOrd="1" destOrd="0" presId="urn:microsoft.com/office/officeart/2011/layout/InterconnectedBlockProcess"/>
    <dgm:cxn modelId="{EC4A4A0F-163B-49CF-AD10-FEB3DA85D32C}" type="presOf" srcId="{9D351CB9-60D3-4382-BA78-B3A1A56127A7}" destId="{C0680C4E-5F86-458C-A9C2-32E877437FDD}" srcOrd="1" destOrd="2" presId="urn:microsoft.com/office/officeart/2011/layout/InterconnectedBlockProcess"/>
    <dgm:cxn modelId="{79D2685A-35EF-45CD-8544-EE5987869C9C}" type="presOf" srcId="{A2E64EF0-9508-4D83-84AA-834BEAAAC37F}" destId="{E6CCA022-C6CE-44CB-BF13-257CEA838D69}" srcOrd="0" destOrd="0" presId="urn:microsoft.com/office/officeart/2011/layout/InterconnectedBlockProcess"/>
    <dgm:cxn modelId="{738A6F32-7376-4E78-8B73-8E15E5636EFF}" type="presParOf" srcId="{FC859BAB-5C94-4192-8D15-532C69516973}" destId="{57361608-FC65-4288-9E61-F45303C0D61F}" srcOrd="0" destOrd="0" presId="urn:microsoft.com/office/officeart/2011/layout/InterconnectedBlockProcess"/>
    <dgm:cxn modelId="{B50EFA7C-5F3B-4C44-9910-1E7589A6B933}" type="presParOf" srcId="{57361608-FC65-4288-9E61-F45303C0D61F}" destId="{942A4BE2-1E89-45FB-AADA-ACE66291E032}" srcOrd="0" destOrd="0" presId="urn:microsoft.com/office/officeart/2011/layout/InterconnectedBlockProcess"/>
    <dgm:cxn modelId="{3F31F825-AA88-46C9-880E-13049053B15F}" type="presParOf" srcId="{FC859BAB-5C94-4192-8D15-532C69516973}" destId="{C0680C4E-5F86-458C-A9C2-32E877437FDD}" srcOrd="1" destOrd="0" presId="urn:microsoft.com/office/officeart/2011/layout/InterconnectedBlockProcess"/>
    <dgm:cxn modelId="{C79C1DB3-2F71-4F6F-874D-5A337181B853}" type="presParOf" srcId="{FC859BAB-5C94-4192-8D15-532C69516973}" destId="{2C5E493C-CB91-425F-A33A-1504B002AFBB}" srcOrd="2" destOrd="0" presId="urn:microsoft.com/office/officeart/2011/layout/InterconnectedBlockProcess"/>
    <dgm:cxn modelId="{B9D68B45-FD8E-41F7-A1AD-F4592E37E6E9}" type="presParOf" srcId="{FC859BAB-5C94-4192-8D15-532C69516973}" destId="{59DCC062-B35F-446C-AD66-9442C9C8FF2C}" srcOrd="3" destOrd="0" presId="urn:microsoft.com/office/officeart/2011/layout/InterconnectedBlockProcess"/>
    <dgm:cxn modelId="{80D1AB9A-E5B3-4D5D-8B1D-4AF36D1912B7}" type="presParOf" srcId="{59DCC062-B35F-446C-AD66-9442C9C8FF2C}" destId="{937949C6-0D4C-4C8E-A436-43DC8268E166}" srcOrd="0" destOrd="0" presId="urn:microsoft.com/office/officeart/2011/layout/InterconnectedBlockProcess"/>
    <dgm:cxn modelId="{8B26D40C-F281-4A3A-9377-1CB0306D4694}" type="presParOf" srcId="{FC859BAB-5C94-4192-8D15-532C69516973}" destId="{0E2F3898-392B-4002-9E4A-6DDC8FEF9F83}" srcOrd="4" destOrd="0" presId="urn:microsoft.com/office/officeart/2011/layout/InterconnectedBlockProcess"/>
    <dgm:cxn modelId="{2F6B470B-3326-4C91-A12B-E83C498E0057}" type="presParOf" srcId="{FC859BAB-5C94-4192-8D15-532C69516973}" destId="{E6CCA022-C6CE-44CB-BF13-257CEA838D69}" srcOrd="5" destOrd="0" presId="urn:microsoft.com/office/officeart/2011/layout/InterconnectedBlockProcess"/>
    <dgm:cxn modelId="{245FFDFE-677B-4796-95E8-390A8A36E1E0}" type="presParOf" srcId="{FC859BAB-5C94-4192-8D15-532C69516973}" destId="{81634DCA-AA55-4D9D-8D24-963AB37E4AD8}" srcOrd="6" destOrd="0" presId="urn:microsoft.com/office/officeart/2011/layout/InterconnectedBlockProcess"/>
    <dgm:cxn modelId="{51004587-7B95-446A-B3E8-A36C371E043A}" type="presParOf" srcId="{81634DCA-AA55-4D9D-8D24-963AB37E4AD8}" destId="{D9DBA407-12C9-4325-B429-2DFFCF7D71ED}" srcOrd="0" destOrd="0" presId="urn:microsoft.com/office/officeart/2011/layout/InterconnectedBlockProcess"/>
    <dgm:cxn modelId="{DEE08C71-AF0D-4B4C-82E3-9FCEEB05E5CB}" type="presParOf" srcId="{FC859BAB-5C94-4192-8D15-532C69516973}" destId="{8379DD53-260D-46AE-A71B-8BDCBF94F42E}" srcOrd="7" destOrd="0" presId="urn:microsoft.com/office/officeart/2011/layout/InterconnectedBlockProcess"/>
    <dgm:cxn modelId="{64636D64-2F00-49B4-90AF-B6702B089253}" type="presParOf" srcId="{FC859BAB-5C94-4192-8D15-532C69516973}" destId="{E0A0EA3D-4C97-43CD-8210-DB060F3E1985}" srcOrd="8" destOrd="0" presId="urn:microsoft.com/office/officeart/2011/layout/InterconnectedBlockProcess"/>
    <dgm:cxn modelId="{EC413A42-64DD-408B-A904-1CF313E2966F}" type="presParOf" srcId="{FC859BAB-5C94-4192-8D15-532C69516973}" destId="{62819EBD-00EC-4B6A-91EC-1F802B43E888}" srcOrd="9" destOrd="0" presId="urn:microsoft.com/office/officeart/2011/layout/InterconnectedBlockProcess"/>
    <dgm:cxn modelId="{CB0F3A7D-69E0-4033-B86D-2C3DEBDA5428}" type="presParOf" srcId="{62819EBD-00EC-4B6A-91EC-1F802B43E888}" destId="{84B02E64-9F5F-40CA-BD20-ED660EC84C96}" srcOrd="0" destOrd="0" presId="urn:microsoft.com/office/officeart/2011/layout/InterconnectedBlockProcess"/>
    <dgm:cxn modelId="{9E1C7B6A-46E1-407E-9134-8FE8C60C0B56}" type="presParOf" srcId="{FC859BAB-5C94-4192-8D15-532C69516973}" destId="{221A21D8-3F53-44CC-9CD5-53D89BE886AC}" srcOrd="10" destOrd="0" presId="urn:microsoft.com/office/officeart/2011/layout/InterconnectedBlockProcess"/>
    <dgm:cxn modelId="{00DFE298-7580-410E-A8A4-A43605FEDD5A}" type="presParOf" srcId="{FC859BAB-5C94-4192-8D15-532C69516973}" destId="{91342E02-66D7-44BF-B84C-389A3113C0DD}"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80C032-BB7A-4200-8C1E-DFB8819DC2BA}"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n-US"/>
        </a:p>
      </dgm:t>
    </dgm:pt>
    <dgm:pt modelId="{E3CBC7DA-FFE8-4E27-8886-EE11B64519C9}">
      <dgm:prSet phldrT="[Text]"/>
      <dgm:spPr/>
      <dgm:t>
        <a:bodyPr/>
        <a:lstStyle/>
        <a:p>
          <a:r>
            <a:rPr lang="en-US" dirty="0" smtClean="0"/>
            <a:t>What We Collect</a:t>
          </a:r>
          <a:endParaRPr lang="en-US" dirty="0"/>
        </a:p>
      </dgm:t>
    </dgm:pt>
    <dgm:pt modelId="{BA81EB16-67D3-4D35-A35F-46CCEEFEB0F6}" type="parTrans" cxnId="{1250D3AB-A28D-4410-BFAF-39F1FE57995C}">
      <dgm:prSet/>
      <dgm:spPr/>
      <dgm:t>
        <a:bodyPr/>
        <a:lstStyle/>
        <a:p>
          <a:endParaRPr lang="en-US"/>
        </a:p>
      </dgm:t>
    </dgm:pt>
    <dgm:pt modelId="{A325EF03-12D2-4216-818A-228B0ABDDB23}" type="sibTrans" cxnId="{1250D3AB-A28D-4410-BFAF-39F1FE57995C}">
      <dgm:prSet/>
      <dgm:spPr/>
      <dgm:t>
        <a:bodyPr/>
        <a:lstStyle/>
        <a:p>
          <a:endParaRPr lang="en-US"/>
        </a:p>
      </dgm:t>
    </dgm:pt>
    <dgm:pt modelId="{396222BE-C72B-4D0F-8AD6-395CDCEDA66F}">
      <dgm:prSet phldrT="[Text]"/>
      <dgm:spPr/>
      <dgm:t>
        <a:bodyPr/>
        <a:lstStyle/>
        <a:p>
          <a:r>
            <a:rPr lang="en-US" dirty="0" smtClean="0"/>
            <a:t>What We Store</a:t>
          </a:r>
          <a:endParaRPr lang="en-US" dirty="0"/>
        </a:p>
      </dgm:t>
    </dgm:pt>
    <dgm:pt modelId="{762C3A24-842D-4107-AFCE-C16C107FB398}" type="parTrans" cxnId="{19B8F31A-85DE-48C8-9470-CCBD0F05724D}">
      <dgm:prSet/>
      <dgm:spPr/>
      <dgm:t>
        <a:bodyPr/>
        <a:lstStyle/>
        <a:p>
          <a:endParaRPr lang="en-US"/>
        </a:p>
      </dgm:t>
    </dgm:pt>
    <dgm:pt modelId="{3329649C-B68A-4D10-94E5-71205423AC8A}" type="sibTrans" cxnId="{19B8F31A-85DE-48C8-9470-CCBD0F05724D}">
      <dgm:prSet/>
      <dgm:spPr/>
      <dgm:t>
        <a:bodyPr/>
        <a:lstStyle/>
        <a:p>
          <a:endParaRPr lang="en-US"/>
        </a:p>
      </dgm:t>
    </dgm:pt>
    <dgm:pt modelId="{A2E64EF0-9508-4D83-84AA-834BEAAAC37F}">
      <dgm:prSet phldrT="[Text]"/>
      <dgm:spPr/>
      <dgm:t>
        <a:bodyPr/>
        <a:lstStyle/>
        <a:p>
          <a:r>
            <a:rPr lang="en-US" dirty="0" smtClean="0"/>
            <a:t>What We Report</a:t>
          </a:r>
          <a:endParaRPr lang="en-US" dirty="0"/>
        </a:p>
      </dgm:t>
    </dgm:pt>
    <dgm:pt modelId="{2E148CAB-80D2-4804-B857-AFD05F2C349C}" type="parTrans" cxnId="{E03073B3-3EA9-49EC-8338-3FCAC1D009D0}">
      <dgm:prSet/>
      <dgm:spPr/>
      <dgm:t>
        <a:bodyPr/>
        <a:lstStyle/>
        <a:p>
          <a:endParaRPr lang="en-US"/>
        </a:p>
      </dgm:t>
    </dgm:pt>
    <dgm:pt modelId="{9D18A990-F225-47E4-9AA9-1F6AADBAD2C2}" type="sibTrans" cxnId="{E03073B3-3EA9-49EC-8338-3FCAC1D009D0}">
      <dgm:prSet/>
      <dgm:spPr/>
      <dgm:t>
        <a:bodyPr/>
        <a:lstStyle/>
        <a:p>
          <a:endParaRPr lang="en-US"/>
        </a:p>
      </dgm:t>
    </dgm:pt>
    <dgm:pt modelId="{FCC6FD26-ABEE-4144-ADA7-C8CBEB8A7F68}">
      <dgm:prSet phldrT="[Text]"/>
      <dgm:spPr/>
      <dgm:t>
        <a:bodyPr/>
        <a:lstStyle/>
        <a:p>
          <a:r>
            <a:rPr lang="en-US" dirty="0" smtClean="0"/>
            <a:t>How We Present</a:t>
          </a:r>
          <a:endParaRPr lang="en-US" dirty="0"/>
        </a:p>
      </dgm:t>
    </dgm:pt>
    <dgm:pt modelId="{777CA9B3-3696-4B47-9047-3609286AFECD}" type="parTrans" cxnId="{EABFD34D-4D95-478F-AC2B-C36265E557BF}">
      <dgm:prSet/>
      <dgm:spPr/>
      <dgm:t>
        <a:bodyPr/>
        <a:lstStyle/>
        <a:p>
          <a:endParaRPr lang="en-US"/>
        </a:p>
      </dgm:t>
    </dgm:pt>
    <dgm:pt modelId="{1FA33B90-F92E-4FA1-98DC-D826FFA8618C}" type="sibTrans" cxnId="{EABFD34D-4D95-478F-AC2B-C36265E557BF}">
      <dgm:prSet/>
      <dgm:spPr/>
      <dgm:t>
        <a:bodyPr/>
        <a:lstStyle/>
        <a:p>
          <a:endParaRPr lang="en-US"/>
        </a:p>
      </dgm:t>
    </dgm:pt>
    <dgm:pt modelId="{EE606D48-1410-403D-A645-898E5E52352D}" type="pres">
      <dgm:prSet presAssocID="{5780C032-BB7A-4200-8C1E-DFB8819DC2BA}" presName="Name0" presStyleCnt="0">
        <dgm:presLayoutVars>
          <dgm:chMax val="7"/>
          <dgm:chPref val="7"/>
          <dgm:dir/>
          <dgm:animLvl val="lvl"/>
        </dgm:presLayoutVars>
      </dgm:prSet>
      <dgm:spPr/>
      <dgm:t>
        <a:bodyPr/>
        <a:lstStyle/>
        <a:p>
          <a:endParaRPr lang="en-US"/>
        </a:p>
      </dgm:t>
    </dgm:pt>
    <dgm:pt modelId="{5A062F93-65CC-467A-A615-995418968045}" type="pres">
      <dgm:prSet presAssocID="{E3CBC7DA-FFE8-4E27-8886-EE11B64519C9}" presName="Accent1" presStyleCnt="0"/>
      <dgm:spPr/>
    </dgm:pt>
    <dgm:pt modelId="{6395BFEF-380D-4835-8820-8B5354667C10}" type="pres">
      <dgm:prSet presAssocID="{E3CBC7DA-FFE8-4E27-8886-EE11B64519C9}" presName="Accent" presStyleLbl="node1" presStyleIdx="0" presStyleCnt="4"/>
      <dgm:spPr>
        <a:solidFill>
          <a:schemeClr val="accent3"/>
        </a:solidFill>
      </dgm:spPr>
    </dgm:pt>
    <dgm:pt modelId="{E632097E-E7D5-4442-9811-2A857E5521DC}" type="pres">
      <dgm:prSet presAssocID="{E3CBC7DA-FFE8-4E27-8886-EE11B64519C9}" presName="Parent1" presStyleLbl="revTx" presStyleIdx="0" presStyleCnt="4">
        <dgm:presLayoutVars>
          <dgm:chMax val="1"/>
          <dgm:chPref val="1"/>
          <dgm:bulletEnabled val="1"/>
        </dgm:presLayoutVars>
      </dgm:prSet>
      <dgm:spPr/>
      <dgm:t>
        <a:bodyPr/>
        <a:lstStyle/>
        <a:p>
          <a:endParaRPr lang="en-US"/>
        </a:p>
      </dgm:t>
    </dgm:pt>
    <dgm:pt modelId="{5B8A4702-62D1-4388-8F72-43ECA185591B}" type="pres">
      <dgm:prSet presAssocID="{396222BE-C72B-4D0F-8AD6-395CDCEDA66F}" presName="Accent2" presStyleCnt="0"/>
      <dgm:spPr/>
    </dgm:pt>
    <dgm:pt modelId="{6B4AEC6E-8D84-49FC-BDF8-0B84743424AA}" type="pres">
      <dgm:prSet presAssocID="{396222BE-C72B-4D0F-8AD6-395CDCEDA66F}" presName="Accent" presStyleLbl="node1" presStyleIdx="1" presStyleCnt="4"/>
      <dgm:spPr>
        <a:solidFill>
          <a:schemeClr val="bg2">
            <a:lumMod val="50000"/>
          </a:schemeClr>
        </a:solidFill>
      </dgm:spPr>
    </dgm:pt>
    <dgm:pt modelId="{2BEEC49B-3703-46D8-9209-061CA9C1A8B0}" type="pres">
      <dgm:prSet presAssocID="{396222BE-C72B-4D0F-8AD6-395CDCEDA66F}" presName="Parent2" presStyleLbl="revTx" presStyleIdx="1" presStyleCnt="4">
        <dgm:presLayoutVars>
          <dgm:chMax val="1"/>
          <dgm:chPref val="1"/>
          <dgm:bulletEnabled val="1"/>
        </dgm:presLayoutVars>
      </dgm:prSet>
      <dgm:spPr/>
      <dgm:t>
        <a:bodyPr/>
        <a:lstStyle/>
        <a:p>
          <a:endParaRPr lang="en-US"/>
        </a:p>
      </dgm:t>
    </dgm:pt>
    <dgm:pt modelId="{7A368B90-FB3E-4AB1-A977-BFB28A94A30E}" type="pres">
      <dgm:prSet presAssocID="{A2E64EF0-9508-4D83-84AA-834BEAAAC37F}" presName="Accent3" presStyleCnt="0"/>
      <dgm:spPr/>
    </dgm:pt>
    <dgm:pt modelId="{1C8276C2-CE25-4DFD-AA9E-4F88314CD209}" type="pres">
      <dgm:prSet presAssocID="{A2E64EF0-9508-4D83-84AA-834BEAAAC37F}" presName="Accent" presStyleLbl="node1" presStyleIdx="2" presStyleCnt="4"/>
      <dgm:spPr>
        <a:solidFill>
          <a:schemeClr val="accent6">
            <a:lumMod val="75000"/>
          </a:schemeClr>
        </a:solidFill>
      </dgm:spPr>
    </dgm:pt>
    <dgm:pt modelId="{31C93550-DBD0-4240-B116-0AF41386E746}" type="pres">
      <dgm:prSet presAssocID="{A2E64EF0-9508-4D83-84AA-834BEAAAC37F}" presName="Parent3" presStyleLbl="revTx" presStyleIdx="2" presStyleCnt="4">
        <dgm:presLayoutVars>
          <dgm:chMax val="1"/>
          <dgm:chPref val="1"/>
          <dgm:bulletEnabled val="1"/>
        </dgm:presLayoutVars>
      </dgm:prSet>
      <dgm:spPr/>
      <dgm:t>
        <a:bodyPr/>
        <a:lstStyle/>
        <a:p>
          <a:endParaRPr lang="en-US"/>
        </a:p>
      </dgm:t>
    </dgm:pt>
    <dgm:pt modelId="{6F03DFB3-4E45-494E-A046-36A18C51B5D0}" type="pres">
      <dgm:prSet presAssocID="{FCC6FD26-ABEE-4144-ADA7-C8CBEB8A7F68}" presName="Accent4" presStyleCnt="0"/>
      <dgm:spPr/>
    </dgm:pt>
    <dgm:pt modelId="{F1810A1B-0B55-4680-81A9-39BED48501FC}" type="pres">
      <dgm:prSet presAssocID="{FCC6FD26-ABEE-4144-ADA7-C8CBEB8A7F68}" presName="Accent" presStyleLbl="node1" presStyleIdx="3" presStyleCnt="4"/>
      <dgm:spPr>
        <a:solidFill>
          <a:schemeClr val="accent2"/>
        </a:solidFill>
      </dgm:spPr>
    </dgm:pt>
    <dgm:pt modelId="{3FD3AC24-001F-4BEF-807A-63390D331048}" type="pres">
      <dgm:prSet presAssocID="{FCC6FD26-ABEE-4144-ADA7-C8CBEB8A7F68}" presName="Parent4" presStyleLbl="revTx" presStyleIdx="3" presStyleCnt="4">
        <dgm:presLayoutVars>
          <dgm:chMax val="1"/>
          <dgm:chPref val="1"/>
          <dgm:bulletEnabled val="1"/>
        </dgm:presLayoutVars>
      </dgm:prSet>
      <dgm:spPr/>
      <dgm:t>
        <a:bodyPr/>
        <a:lstStyle/>
        <a:p>
          <a:endParaRPr lang="en-US"/>
        </a:p>
      </dgm:t>
    </dgm:pt>
  </dgm:ptLst>
  <dgm:cxnLst>
    <dgm:cxn modelId="{1250D3AB-A28D-4410-BFAF-39F1FE57995C}" srcId="{5780C032-BB7A-4200-8C1E-DFB8819DC2BA}" destId="{E3CBC7DA-FFE8-4E27-8886-EE11B64519C9}" srcOrd="0" destOrd="0" parTransId="{BA81EB16-67D3-4D35-A35F-46CCEEFEB0F6}" sibTransId="{A325EF03-12D2-4216-818A-228B0ABDDB23}"/>
    <dgm:cxn modelId="{E03073B3-3EA9-49EC-8338-3FCAC1D009D0}" srcId="{5780C032-BB7A-4200-8C1E-DFB8819DC2BA}" destId="{A2E64EF0-9508-4D83-84AA-834BEAAAC37F}" srcOrd="2" destOrd="0" parTransId="{2E148CAB-80D2-4804-B857-AFD05F2C349C}" sibTransId="{9D18A990-F225-47E4-9AA9-1F6AADBAD2C2}"/>
    <dgm:cxn modelId="{3FACD395-48A2-431A-9692-AB2B2EA7C675}" type="presOf" srcId="{FCC6FD26-ABEE-4144-ADA7-C8CBEB8A7F68}" destId="{3FD3AC24-001F-4BEF-807A-63390D331048}" srcOrd="0" destOrd="0" presId="urn:microsoft.com/office/officeart/2009/layout/CircleArrowProcess"/>
    <dgm:cxn modelId="{839BD871-5A70-485C-9821-24E1788A6ADC}" type="presOf" srcId="{A2E64EF0-9508-4D83-84AA-834BEAAAC37F}" destId="{31C93550-DBD0-4240-B116-0AF41386E746}" srcOrd="0" destOrd="0" presId="urn:microsoft.com/office/officeart/2009/layout/CircleArrowProcess"/>
    <dgm:cxn modelId="{19B8F31A-85DE-48C8-9470-CCBD0F05724D}" srcId="{5780C032-BB7A-4200-8C1E-DFB8819DC2BA}" destId="{396222BE-C72B-4D0F-8AD6-395CDCEDA66F}" srcOrd="1" destOrd="0" parTransId="{762C3A24-842D-4107-AFCE-C16C107FB398}" sibTransId="{3329649C-B68A-4D10-94E5-71205423AC8A}"/>
    <dgm:cxn modelId="{2B9FC762-11DA-4C00-BAF9-5BAFD5054D2C}" type="presOf" srcId="{396222BE-C72B-4D0F-8AD6-395CDCEDA66F}" destId="{2BEEC49B-3703-46D8-9209-061CA9C1A8B0}" srcOrd="0" destOrd="0" presId="urn:microsoft.com/office/officeart/2009/layout/CircleArrowProcess"/>
    <dgm:cxn modelId="{618F6D5F-FDDB-4B9F-B4A2-6396245A923F}" type="presOf" srcId="{5780C032-BB7A-4200-8C1E-DFB8819DC2BA}" destId="{EE606D48-1410-403D-A645-898E5E52352D}" srcOrd="0" destOrd="0" presId="urn:microsoft.com/office/officeart/2009/layout/CircleArrowProcess"/>
    <dgm:cxn modelId="{013CCF3B-F39A-4B66-9378-1FA6CBCD8A79}" type="presOf" srcId="{E3CBC7DA-FFE8-4E27-8886-EE11B64519C9}" destId="{E632097E-E7D5-4442-9811-2A857E5521DC}" srcOrd="0" destOrd="0" presId="urn:microsoft.com/office/officeart/2009/layout/CircleArrowProcess"/>
    <dgm:cxn modelId="{EABFD34D-4D95-478F-AC2B-C36265E557BF}" srcId="{5780C032-BB7A-4200-8C1E-DFB8819DC2BA}" destId="{FCC6FD26-ABEE-4144-ADA7-C8CBEB8A7F68}" srcOrd="3" destOrd="0" parTransId="{777CA9B3-3696-4B47-9047-3609286AFECD}" sibTransId="{1FA33B90-F92E-4FA1-98DC-D826FFA8618C}"/>
    <dgm:cxn modelId="{B3622B9B-4A29-4300-A73E-0C5CC3597781}" type="presParOf" srcId="{EE606D48-1410-403D-A645-898E5E52352D}" destId="{5A062F93-65CC-467A-A615-995418968045}" srcOrd="0" destOrd="0" presId="urn:microsoft.com/office/officeart/2009/layout/CircleArrowProcess"/>
    <dgm:cxn modelId="{4657BF90-F44D-420E-9289-B40A883806F3}" type="presParOf" srcId="{5A062F93-65CC-467A-A615-995418968045}" destId="{6395BFEF-380D-4835-8820-8B5354667C10}" srcOrd="0" destOrd="0" presId="urn:microsoft.com/office/officeart/2009/layout/CircleArrowProcess"/>
    <dgm:cxn modelId="{0A14ACFC-7566-4057-877F-CDE9D00BB43A}" type="presParOf" srcId="{EE606D48-1410-403D-A645-898E5E52352D}" destId="{E632097E-E7D5-4442-9811-2A857E5521DC}" srcOrd="1" destOrd="0" presId="urn:microsoft.com/office/officeart/2009/layout/CircleArrowProcess"/>
    <dgm:cxn modelId="{735E2FD9-E169-49A1-BBF2-CD59FE00DB29}" type="presParOf" srcId="{EE606D48-1410-403D-A645-898E5E52352D}" destId="{5B8A4702-62D1-4388-8F72-43ECA185591B}" srcOrd="2" destOrd="0" presId="urn:microsoft.com/office/officeart/2009/layout/CircleArrowProcess"/>
    <dgm:cxn modelId="{7456A200-364F-4437-8D54-4A381856F4E5}" type="presParOf" srcId="{5B8A4702-62D1-4388-8F72-43ECA185591B}" destId="{6B4AEC6E-8D84-49FC-BDF8-0B84743424AA}" srcOrd="0" destOrd="0" presId="urn:microsoft.com/office/officeart/2009/layout/CircleArrowProcess"/>
    <dgm:cxn modelId="{7F0A39F3-DB4E-410A-81B5-18AF4CF39685}" type="presParOf" srcId="{EE606D48-1410-403D-A645-898E5E52352D}" destId="{2BEEC49B-3703-46D8-9209-061CA9C1A8B0}" srcOrd="3" destOrd="0" presId="urn:microsoft.com/office/officeart/2009/layout/CircleArrowProcess"/>
    <dgm:cxn modelId="{C9E4BB35-44A2-4096-934A-498CCEC1935A}" type="presParOf" srcId="{EE606D48-1410-403D-A645-898E5E52352D}" destId="{7A368B90-FB3E-4AB1-A977-BFB28A94A30E}" srcOrd="4" destOrd="0" presId="urn:microsoft.com/office/officeart/2009/layout/CircleArrowProcess"/>
    <dgm:cxn modelId="{1558BA8C-F39C-4D71-89A9-FF4CAA105E04}" type="presParOf" srcId="{7A368B90-FB3E-4AB1-A977-BFB28A94A30E}" destId="{1C8276C2-CE25-4DFD-AA9E-4F88314CD209}" srcOrd="0" destOrd="0" presId="urn:microsoft.com/office/officeart/2009/layout/CircleArrowProcess"/>
    <dgm:cxn modelId="{A16D8DE5-9C59-4FB1-BBF9-67DA1084DA95}" type="presParOf" srcId="{EE606D48-1410-403D-A645-898E5E52352D}" destId="{31C93550-DBD0-4240-B116-0AF41386E746}" srcOrd="5" destOrd="0" presId="urn:microsoft.com/office/officeart/2009/layout/CircleArrowProcess"/>
    <dgm:cxn modelId="{4D49F8A0-723E-4B1F-9992-C8B0CCA5AEF0}" type="presParOf" srcId="{EE606D48-1410-403D-A645-898E5E52352D}" destId="{6F03DFB3-4E45-494E-A046-36A18C51B5D0}" srcOrd="6" destOrd="0" presId="urn:microsoft.com/office/officeart/2009/layout/CircleArrowProcess"/>
    <dgm:cxn modelId="{0B4B563F-9B7C-456B-98ED-2012DE7F0DAF}" type="presParOf" srcId="{6F03DFB3-4E45-494E-A046-36A18C51B5D0}" destId="{F1810A1B-0B55-4680-81A9-39BED48501FC}" srcOrd="0" destOrd="0" presId="urn:microsoft.com/office/officeart/2009/layout/CircleArrowProcess"/>
    <dgm:cxn modelId="{3370DB44-5E1B-47D1-86FD-04B47684791C}" type="presParOf" srcId="{EE606D48-1410-403D-A645-898E5E52352D}" destId="{3FD3AC24-001F-4BEF-807A-63390D331048}"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780C032-BB7A-4200-8C1E-DFB8819DC2BA}" type="doc">
      <dgm:prSet loTypeId="urn:microsoft.com/office/officeart/2011/layout/InterconnectedBlockProcess" loCatId="process" qsTypeId="urn:microsoft.com/office/officeart/2005/8/quickstyle/simple1" qsCatId="simple" csTypeId="urn:microsoft.com/office/officeart/2005/8/colors/colorful2" csCatId="colorful" phldr="1"/>
      <dgm:spPr/>
      <dgm:t>
        <a:bodyPr/>
        <a:lstStyle/>
        <a:p>
          <a:endParaRPr lang="en-US"/>
        </a:p>
      </dgm:t>
    </dgm:pt>
    <dgm:pt modelId="{E3CBC7DA-FFE8-4E27-8886-EE11B64519C9}">
      <dgm:prSet phldrT="[Text]"/>
      <dgm:spPr/>
      <dgm:t>
        <a:bodyPr/>
        <a:lstStyle/>
        <a:p>
          <a:r>
            <a:rPr lang="en-US" dirty="0" smtClean="0"/>
            <a:t>What We Collect</a:t>
          </a:r>
          <a:endParaRPr lang="en-US" dirty="0"/>
        </a:p>
      </dgm:t>
    </dgm:pt>
    <dgm:pt modelId="{BA81EB16-67D3-4D35-A35F-46CCEEFEB0F6}" type="parTrans" cxnId="{1250D3AB-A28D-4410-BFAF-39F1FE57995C}">
      <dgm:prSet/>
      <dgm:spPr/>
      <dgm:t>
        <a:bodyPr/>
        <a:lstStyle/>
        <a:p>
          <a:endParaRPr lang="en-US"/>
        </a:p>
      </dgm:t>
    </dgm:pt>
    <dgm:pt modelId="{A325EF03-12D2-4216-818A-228B0ABDDB23}" type="sibTrans" cxnId="{1250D3AB-A28D-4410-BFAF-39F1FE57995C}">
      <dgm:prSet/>
      <dgm:spPr/>
      <dgm:t>
        <a:bodyPr/>
        <a:lstStyle/>
        <a:p>
          <a:endParaRPr lang="en-US"/>
        </a:p>
      </dgm:t>
    </dgm:pt>
    <dgm:pt modelId="{C2B163D7-C0DB-42BF-ABA6-D91A1A4F9F2D}">
      <dgm:prSet phldrT="[Text]"/>
      <dgm:spPr/>
      <dgm:t>
        <a:bodyPr/>
        <a:lstStyle/>
        <a:p>
          <a:r>
            <a:rPr lang="en-US" dirty="0" smtClean="0"/>
            <a:t>Clinical Data</a:t>
          </a:r>
        </a:p>
        <a:p>
          <a:r>
            <a:rPr lang="en-US" dirty="0" smtClean="0"/>
            <a:t>Administrative Data</a:t>
          </a:r>
        </a:p>
        <a:p>
          <a:r>
            <a:rPr lang="en-US" dirty="0" smtClean="0"/>
            <a:t>Care Coordination Data</a:t>
          </a:r>
          <a:endParaRPr lang="en-US" dirty="0"/>
        </a:p>
      </dgm:t>
    </dgm:pt>
    <dgm:pt modelId="{28984568-0FE7-4B97-8DBD-6E591022C0F4}" type="parTrans" cxnId="{24E92CDE-B5E1-4B74-95D5-D55901AC439B}">
      <dgm:prSet/>
      <dgm:spPr/>
      <dgm:t>
        <a:bodyPr/>
        <a:lstStyle/>
        <a:p>
          <a:endParaRPr lang="en-US"/>
        </a:p>
      </dgm:t>
    </dgm:pt>
    <dgm:pt modelId="{F3D9D15D-A282-4DF2-B6F0-46ABDF6F1997}" type="sibTrans" cxnId="{24E92CDE-B5E1-4B74-95D5-D55901AC439B}">
      <dgm:prSet/>
      <dgm:spPr/>
      <dgm:t>
        <a:bodyPr/>
        <a:lstStyle/>
        <a:p>
          <a:endParaRPr lang="en-US"/>
        </a:p>
      </dgm:t>
    </dgm:pt>
    <dgm:pt modelId="{396222BE-C72B-4D0F-8AD6-395CDCEDA66F}">
      <dgm:prSet phldrT="[Text]"/>
      <dgm:spPr/>
      <dgm:t>
        <a:bodyPr/>
        <a:lstStyle/>
        <a:p>
          <a:r>
            <a:rPr lang="en-US" dirty="0" smtClean="0"/>
            <a:t>What We Store</a:t>
          </a:r>
          <a:endParaRPr lang="en-US" dirty="0"/>
        </a:p>
      </dgm:t>
    </dgm:pt>
    <dgm:pt modelId="{762C3A24-842D-4107-AFCE-C16C107FB398}" type="parTrans" cxnId="{19B8F31A-85DE-48C8-9470-CCBD0F05724D}">
      <dgm:prSet/>
      <dgm:spPr/>
      <dgm:t>
        <a:bodyPr/>
        <a:lstStyle/>
        <a:p>
          <a:endParaRPr lang="en-US"/>
        </a:p>
      </dgm:t>
    </dgm:pt>
    <dgm:pt modelId="{3329649C-B68A-4D10-94E5-71205423AC8A}" type="sibTrans" cxnId="{19B8F31A-85DE-48C8-9470-CCBD0F05724D}">
      <dgm:prSet/>
      <dgm:spPr/>
      <dgm:t>
        <a:bodyPr/>
        <a:lstStyle/>
        <a:p>
          <a:endParaRPr lang="en-US"/>
        </a:p>
      </dgm:t>
    </dgm:pt>
    <dgm:pt modelId="{1CFAA112-4C28-4FB0-AB38-39A5B592718A}">
      <dgm:prSet phldrT="[Text]"/>
      <dgm:spPr/>
      <dgm:t>
        <a:bodyPr/>
        <a:lstStyle/>
        <a:p>
          <a:r>
            <a:rPr lang="en-US" dirty="0" smtClean="0"/>
            <a:t>Raw Data</a:t>
          </a:r>
        </a:p>
        <a:p>
          <a:r>
            <a:rPr lang="en-US" dirty="0" smtClean="0"/>
            <a:t>Derived Data</a:t>
          </a:r>
        </a:p>
        <a:p>
          <a:r>
            <a:rPr lang="en-US" dirty="0" smtClean="0"/>
            <a:t>Meta Data</a:t>
          </a:r>
          <a:endParaRPr lang="en-US" dirty="0"/>
        </a:p>
      </dgm:t>
    </dgm:pt>
    <dgm:pt modelId="{89ACC314-DF65-4B49-BF33-3BB535DFC35D}" type="parTrans" cxnId="{826D1837-FA86-4E66-8A3B-1E0D39CBC97C}">
      <dgm:prSet/>
      <dgm:spPr/>
      <dgm:t>
        <a:bodyPr/>
        <a:lstStyle/>
        <a:p>
          <a:endParaRPr lang="en-US"/>
        </a:p>
      </dgm:t>
    </dgm:pt>
    <dgm:pt modelId="{4AB4473C-3F22-4205-9293-0C71D7A8ACD6}" type="sibTrans" cxnId="{826D1837-FA86-4E66-8A3B-1E0D39CBC97C}">
      <dgm:prSet/>
      <dgm:spPr/>
      <dgm:t>
        <a:bodyPr/>
        <a:lstStyle/>
        <a:p>
          <a:endParaRPr lang="en-US"/>
        </a:p>
      </dgm:t>
    </dgm:pt>
    <dgm:pt modelId="{A2E64EF0-9508-4D83-84AA-834BEAAAC37F}">
      <dgm:prSet phldrT="[Text]"/>
      <dgm:spPr/>
      <dgm:t>
        <a:bodyPr/>
        <a:lstStyle/>
        <a:p>
          <a:r>
            <a:rPr lang="en-US" dirty="0" smtClean="0"/>
            <a:t>What We Report</a:t>
          </a:r>
          <a:endParaRPr lang="en-US" dirty="0"/>
        </a:p>
      </dgm:t>
    </dgm:pt>
    <dgm:pt modelId="{2E148CAB-80D2-4804-B857-AFD05F2C349C}" type="parTrans" cxnId="{E03073B3-3EA9-49EC-8338-3FCAC1D009D0}">
      <dgm:prSet/>
      <dgm:spPr/>
      <dgm:t>
        <a:bodyPr/>
        <a:lstStyle/>
        <a:p>
          <a:endParaRPr lang="en-US"/>
        </a:p>
      </dgm:t>
    </dgm:pt>
    <dgm:pt modelId="{9D18A990-F225-47E4-9AA9-1F6AADBAD2C2}" type="sibTrans" cxnId="{E03073B3-3EA9-49EC-8338-3FCAC1D009D0}">
      <dgm:prSet/>
      <dgm:spPr/>
      <dgm:t>
        <a:bodyPr/>
        <a:lstStyle/>
        <a:p>
          <a:endParaRPr lang="en-US"/>
        </a:p>
      </dgm:t>
    </dgm:pt>
    <dgm:pt modelId="{A187A614-5482-4FD3-BCBF-77D28B6F13DE}">
      <dgm:prSet phldrT="[Text]"/>
      <dgm:spPr/>
      <dgm:t>
        <a:bodyPr/>
        <a:lstStyle/>
        <a:p>
          <a:r>
            <a:rPr lang="en-US" dirty="0" smtClean="0"/>
            <a:t>Data by Source</a:t>
          </a:r>
        </a:p>
        <a:p>
          <a:r>
            <a:rPr lang="en-US" dirty="0" smtClean="0"/>
            <a:t>Aggregated Data</a:t>
          </a:r>
        </a:p>
        <a:p>
          <a:r>
            <a:rPr lang="en-US" dirty="0" smtClean="0"/>
            <a:t>Dynamic Computations</a:t>
          </a:r>
        </a:p>
        <a:p>
          <a:r>
            <a:rPr lang="en-US" dirty="0" smtClean="0"/>
            <a:t>Structured Data Groups</a:t>
          </a:r>
        </a:p>
        <a:p>
          <a:r>
            <a:rPr lang="en-US" dirty="0" smtClean="0"/>
            <a:t>Quality Measures</a:t>
          </a:r>
        </a:p>
        <a:p>
          <a:r>
            <a:rPr lang="en-US" dirty="0" smtClean="0"/>
            <a:t>Outcome Measures</a:t>
          </a:r>
        </a:p>
        <a:p>
          <a:r>
            <a:rPr lang="en-US" dirty="0" smtClean="0"/>
            <a:t>Combinations</a:t>
          </a:r>
          <a:endParaRPr lang="en-US" dirty="0"/>
        </a:p>
      </dgm:t>
    </dgm:pt>
    <dgm:pt modelId="{F3827135-8254-413D-851D-455665A39717}" type="parTrans" cxnId="{ADD80848-AFBE-4922-9914-2AA7CF0F3EDC}">
      <dgm:prSet/>
      <dgm:spPr/>
      <dgm:t>
        <a:bodyPr/>
        <a:lstStyle/>
        <a:p>
          <a:endParaRPr lang="en-US"/>
        </a:p>
      </dgm:t>
    </dgm:pt>
    <dgm:pt modelId="{88F6950D-7BE4-4189-BA89-25926C204B03}" type="sibTrans" cxnId="{ADD80848-AFBE-4922-9914-2AA7CF0F3EDC}">
      <dgm:prSet/>
      <dgm:spPr/>
      <dgm:t>
        <a:bodyPr/>
        <a:lstStyle/>
        <a:p>
          <a:endParaRPr lang="en-US"/>
        </a:p>
      </dgm:t>
    </dgm:pt>
    <dgm:pt modelId="{FCC6FD26-ABEE-4144-ADA7-C8CBEB8A7F68}">
      <dgm:prSet phldrT="[Text]"/>
      <dgm:spPr/>
      <dgm:t>
        <a:bodyPr/>
        <a:lstStyle/>
        <a:p>
          <a:r>
            <a:rPr lang="en-US" dirty="0" smtClean="0"/>
            <a:t>How We Present</a:t>
          </a:r>
          <a:endParaRPr lang="en-US" dirty="0"/>
        </a:p>
      </dgm:t>
    </dgm:pt>
    <dgm:pt modelId="{777CA9B3-3696-4B47-9047-3609286AFECD}" type="parTrans" cxnId="{EABFD34D-4D95-478F-AC2B-C36265E557BF}">
      <dgm:prSet/>
      <dgm:spPr/>
      <dgm:t>
        <a:bodyPr/>
        <a:lstStyle/>
        <a:p>
          <a:endParaRPr lang="en-US"/>
        </a:p>
      </dgm:t>
    </dgm:pt>
    <dgm:pt modelId="{1FA33B90-F92E-4FA1-98DC-D826FFA8618C}" type="sibTrans" cxnId="{EABFD34D-4D95-478F-AC2B-C36265E557BF}">
      <dgm:prSet/>
      <dgm:spPr/>
      <dgm:t>
        <a:bodyPr/>
        <a:lstStyle/>
        <a:p>
          <a:endParaRPr lang="en-US"/>
        </a:p>
      </dgm:t>
    </dgm:pt>
    <dgm:pt modelId="{C1CFF424-F4EF-46E6-A36A-C237BF10769B}">
      <dgm:prSet phldrT="[Text]"/>
      <dgm:spPr/>
      <dgm:t>
        <a:bodyPr/>
        <a:lstStyle/>
        <a:p>
          <a:r>
            <a:rPr lang="en-US" dirty="0" smtClean="0"/>
            <a:t>Static Reports</a:t>
          </a:r>
          <a:endParaRPr lang="en-US" dirty="0"/>
        </a:p>
      </dgm:t>
    </dgm:pt>
    <dgm:pt modelId="{FE157745-13ED-49E4-823D-25278E4AD207}" type="parTrans" cxnId="{66079E7F-D9D5-4F19-985B-9A03F67112A6}">
      <dgm:prSet/>
      <dgm:spPr/>
      <dgm:t>
        <a:bodyPr/>
        <a:lstStyle/>
        <a:p>
          <a:endParaRPr lang="en-US"/>
        </a:p>
      </dgm:t>
    </dgm:pt>
    <dgm:pt modelId="{2BB98C1C-FAFA-4982-8915-B35D0A388BD2}" type="sibTrans" cxnId="{66079E7F-D9D5-4F19-985B-9A03F67112A6}">
      <dgm:prSet/>
      <dgm:spPr/>
      <dgm:t>
        <a:bodyPr/>
        <a:lstStyle/>
        <a:p>
          <a:endParaRPr lang="en-US"/>
        </a:p>
      </dgm:t>
    </dgm:pt>
    <dgm:pt modelId="{528E15A3-C476-44C2-881A-BA0123982893}">
      <dgm:prSet phldrT="[Text]"/>
      <dgm:spPr/>
      <dgm:t>
        <a:bodyPr/>
        <a:lstStyle/>
        <a:p>
          <a:r>
            <a:rPr lang="en-US" dirty="0" smtClean="0"/>
            <a:t>Ad-Hoc Reports</a:t>
          </a:r>
          <a:endParaRPr lang="en-US" dirty="0"/>
        </a:p>
      </dgm:t>
    </dgm:pt>
    <dgm:pt modelId="{FA3134F3-FE82-40F1-BBBD-DC106833E5DD}" type="parTrans" cxnId="{7CF44A51-7B6D-40D7-9759-A9063926DD43}">
      <dgm:prSet/>
      <dgm:spPr/>
      <dgm:t>
        <a:bodyPr/>
        <a:lstStyle/>
        <a:p>
          <a:endParaRPr lang="en-US"/>
        </a:p>
      </dgm:t>
    </dgm:pt>
    <dgm:pt modelId="{8AD28DB5-CC50-4715-B826-42A90E7DB83D}" type="sibTrans" cxnId="{7CF44A51-7B6D-40D7-9759-A9063926DD43}">
      <dgm:prSet/>
      <dgm:spPr/>
      <dgm:t>
        <a:bodyPr/>
        <a:lstStyle/>
        <a:p>
          <a:endParaRPr lang="en-US"/>
        </a:p>
      </dgm:t>
    </dgm:pt>
    <dgm:pt modelId="{9D351CB9-60D3-4382-BA78-B3A1A56127A7}">
      <dgm:prSet phldrT="[Text]"/>
      <dgm:spPr/>
      <dgm:t>
        <a:bodyPr/>
        <a:lstStyle/>
        <a:p>
          <a:r>
            <a:rPr lang="en-US" dirty="0" smtClean="0"/>
            <a:t>Dashboards</a:t>
          </a:r>
        </a:p>
        <a:p>
          <a:r>
            <a:rPr lang="en-US" dirty="0" smtClean="0"/>
            <a:t>In-Application Utilization</a:t>
          </a:r>
        </a:p>
        <a:p>
          <a:r>
            <a:rPr lang="en-US" dirty="0" smtClean="0"/>
            <a:t>Alerting</a:t>
          </a:r>
        </a:p>
        <a:p>
          <a:r>
            <a:rPr lang="en-US" dirty="0" smtClean="0"/>
            <a:t>Logs</a:t>
          </a:r>
        </a:p>
        <a:p>
          <a:r>
            <a:rPr lang="en-US" dirty="0" smtClean="0"/>
            <a:t>Exports / Transmissions</a:t>
          </a:r>
        </a:p>
        <a:p>
          <a:r>
            <a:rPr lang="en-US" dirty="0" smtClean="0"/>
            <a:t>Meta Reporting</a:t>
          </a:r>
          <a:endParaRPr lang="en-US" dirty="0"/>
        </a:p>
      </dgm:t>
    </dgm:pt>
    <dgm:pt modelId="{B0490A59-75E5-4363-A877-168267E2EE5C}" type="parTrans" cxnId="{5A924C6C-DC6E-4A72-910B-AFE60EDE8A24}">
      <dgm:prSet/>
      <dgm:spPr/>
      <dgm:t>
        <a:bodyPr/>
        <a:lstStyle/>
        <a:p>
          <a:endParaRPr lang="en-US"/>
        </a:p>
      </dgm:t>
    </dgm:pt>
    <dgm:pt modelId="{96B6F54E-B48F-4BED-B40A-D0D416185A23}" type="sibTrans" cxnId="{5A924C6C-DC6E-4A72-910B-AFE60EDE8A24}">
      <dgm:prSet/>
      <dgm:spPr/>
      <dgm:t>
        <a:bodyPr/>
        <a:lstStyle/>
        <a:p>
          <a:endParaRPr lang="en-US"/>
        </a:p>
      </dgm:t>
    </dgm:pt>
    <dgm:pt modelId="{FC859BAB-5C94-4192-8D15-532C69516973}" type="pres">
      <dgm:prSet presAssocID="{5780C032-BB7A-4200-8C1E-DFB8819DC2BA}" presName="Name0" presStyleCnt="0">
        <dgm:presLayoutVars>
          <dgm:chMax val="7"/>
          <dgm:chPref val="5"/>
          <dgm:dir/>
          <dgm:animOne val="branch"/>
          <dgm:animLvl val="lvl"/>
        </dgm:presLayoutVars>
      </dgm:prSet>
      <dgm:spPr/>
      <dgm:t>
        <a:bodyPr/>
        <a:lstStyle/>
        <a:p>
          <a:endParaRPr lang="en-US"/>
        </a:p>
      </dgm:t>
    </dgm:pt>
    <dgm:pt modelId="{57361608-FC65-4288-9E61-F45303C0D61F}" type="pres">
      <dgm:prSet presAssocID="{FCC6FD26-ABEE-4144-ADA7-C8CBEB8A7F68}" presName="ChildAccent4" presStyleCnt="0"/>
      <dgm:spPr/>
    </dgm:pt>
    <dgm:pt modelId="{942A4BE2-1E89-45FB-AADA-ACE66291E032}" type="pres">
      <dgm:prSet presAssocID="{FCC6FD26-ABEE-4144-ADA7-C8CBEB8A7F68}" presName="ChildAccent" presStyleLbl="alignImgPlace1" presStyleIdx="0" presStyleCnt="4"/>
      <dgm:spPr/>
      <dgm:t>
        <a:bodyPr/>
        <a:lstStyle/>
        <a:p>
          <a:endParaRPr lang="en-US"/>
        </a:p>
      </dgm:t>
    </dgm:pt>
    <dgm:pt modelId="{C0680C4E-5F86-458C-A9C2-32E877437FDD}" type="pres">
      <dgm:prSet presAssocID="{FCC6FD26-ABEE-4144-ADA7-C8CBEB8A7F68}" presName="Child4" presStyleLbl="revTx" presStyleIdx="0" presStyleCnt="0">
        <dgm:presLayoutVars>
          <dgm:chMax val="0"/>
          <dgm:chPref val="0"/>
          <dgm:bulletEnabled val="1"/>
        </dgm:presLayoutVars>
      </dgm:prSet>
      <dgm:spPr/>
      <dgm:t>
        <a:bodyPr/>
        <a:lstStyle/>
        <a:p>
          <a:endParaRPr lang="en-US"/>
        </a:p>
      </dgm:t>
    </dgm:pt>
    <dgm:pt modelId="{2C5E493C-CB91-425F-A33A-1504B002AFBB}" type="pres">
      <dgm:prSet presAssocID="{FCC6FD26-ABEE-4144-ADA7-C8CBEB8A7F68}" presName="Parent4" presStyleLbl="node1" presStyleIdx="0" presStyleCnt="4">
        <dgm:presLayoutVars>
          <dgm:chMax val="2"/>
          <dgm:chPref val="1"/>
          <dgm:bulletEnabled val="1"/>
        </dgm:presLayoutVars>
      </dgm:prSet>
      <dgm:spPr/>
      <dgm:t>
        <a:bodyPr/>
        <a:lstStyle/>
        <a:p>
          <a:endParaRPr lang="en-US"/>
        </a:p>
      </dgm:t>
    </dgm:pt>
    <dgm:pt modelId="{59DCC062-B35F-446C-AD66-9442C9C8FF2C}" type="pres">
      <dgm:prSet presAssocID="{A2E64EF0-9508-4D83-84AA-834BEAAAC37F}" presName="ChildAccent3" presStyleCnt="0"/>
      <dgm:spPr/>
    </dgm:pt>
    <dgm:pt modelId="{937949C6-0D4C-4C8E-A436-43DC8268E166}" type="pres">
      <dgm:prSet presAssocID="{A2E64EF0-9508-4D83-84AA-834BEAAAC37F}" presName="ChildAccent" presStyleLbl="alignImgPlace1" presStyleIdx="1" presStyleCnt="4"/>
      <dgm:spPr/>
      <dgm:t>
        <a:bodyPr/>
        <a:lstStyle/>
        <a:p>
          <a:endParaRPr lang="en-US"/>
        </a:p>
      </dgm:t>
    </dgm:pt>
    <dgm:pt modelId="{0E2F3898-392B-4002-9E4A-6DDC8FEF9F83}" type="pres">
      <dgm:prSet presAssocID="{A2E64EF0-9508-4D83-84AA-834BEAAAC37F}" presName="Child3" presStyleLbl="revTx" presStyleIdx="0" presStyleCnt="0">
        <dgm:presLayoutVars>
          <dgm:chMax val="0"/>
          <dgm:chPref val="0"/>
          <dgm:bulletEnabled val="1"/>
        </dgm:presLayoutVars>
      </dgm:prSet>
      <dgm:spPr/>
      <dgm:t>
        <a:bodyPr/>
        <a:lstStyle/>
        <a:p>
          <a:endParaRPr lang="en-US"/>
        </a:p>
      </dgm:t>
    </dgm:pt>
    <dgm:pt modelId="{E6CCA022-C6CE-44CB-BF13-257CEA838D69}" type="pres">
      <dgm:prSet presAssocID="{A2E64EF0-9508-4D83-84AA-834BEAAAC37F}" presName="Parent3" presStyleLbl="node1" presStyleIdx="1" presStyleCnt="4">
        <dgm:presLayoutVars>
          <dgm:chMax val="2"/>
          <dgm:chPref val="1"/>
          <dgm:bulletEnabled val="1"/>
        </dgm:presLayoutVars>
      </dgm:prSet>
      <dgm:spPr/>
      <dgm:t>
        <a:bodyPr/>
        <a:lstStyle/>
        <a:p>
          <a:endParaRPr lang="en-US"/>
        </a:p>
      </dgm:t>
    </dgm:pt>
    <dgm:pt modelId="{81634DCA-AA55-4D9D-8D24-963AB37E4AD8}" type="pres">
      <dgm:prSet presAssocID="{396222BE-C72B-4D0F-8AD6-395CDCEDA66F}" presName="ChildAccent2" presStyleCnt="0"/>
      <dgm:spPr/>
    </dgm:pt>
    <dgm:pt modelId="{D9DBA407-12C9-4325-B429-2DFFCF7D71ED}" type="pres">
      <dgm:prSet presAssocID="{396222BE-C72B-4D0F-8AD6-395CDCEDA66F}" presName="ChildAccent" presStyleLbl="alignImgPlace1" presStyleIdx="2" presStyleCnt="4"/>
      <dgm:spPr/>
      <dgm:t>
        <a:bodyPr/>
        <a:lstStyle/>
        <a:p>
          <a:endParaRPr lang="en-US"/>
        </a:p>
      </dgm:t>
    </dgm:pt>
    <dgm:pt modelId="{8379DD53-260D-46AE-A71B-8BDCBF94F42E}" type="pres">
      <dgm:prSet presAssocID="{396222BE-C72B-4D0F-8AD6-395CDCEDA66F}" presName="Child2" presStyleLbl="revTx" presStyleIdx="0" presStyleCnt="0">
        <dgm:presLayoutVars>
          <dgm:chMax val="0"/>
          <dgm:chPref val="0"/>
          <dgm:bulletEnabled val="1"/>
        </dgm:presLayoutVars>
      </dgm:prSet>
      <dgm:spPr/>
      <dgm:t>
        <a:bodyPr/>
        <a:lstStyle/>
        <a:p>
          <a:endParaRPr lang="en-US"/>
        </a:p>
      </dgm:t>
    </dgm:pt>
    <dgm:pt modelId="{E0A0EA3D-4C97-43CD-8210-DB060F3E1985}" type="pres">
      <dgm:prSet presAssocID="{396222BE-C72B-4D0F-8AD6-395CDCEDA66F}" presName="Parent2" presStyleLbl="node1" presStyleIdx="2" presStyleCnt="4">
        <dgm:presLayoutVars>
          <dgm:chMax val="2"/>
          <dgm:chPref val="1"/>
          <dgm:bulletEnabled val="1"/>
        </dgm:presLayoutVars>
      </dgm:prSet>
      <dgm:spPr/>
      <dgm:t>
        <a:bodyPr/>
        <a:lstStyle/>
        <a:p>
          <a:endParaRPr lang="en-US"/>
        </a:p>
      </dgm:t>
    </dgm:pt>
    <dgm:pt modelId="{62819EBD-00EC-4B6A-91EC-1F802B43E888}" type="pres">
      <dgm:prSet presAssocID="{E3CBC7DA-FFE8-4E27-8886-EE11B64519C9}" presName="ChildAccent1" presStyleCnt="0"/>
      <dgm:spPr/>
    </dgm:pt>
    <dgm:pt modelId="{84B02E64-9F5F-40CA-BD20-ED660EC84C96}" type="pres">
      <dgm:prSet presAssocID="{E3CBC7DA-FFE8-4E27-8886-EE11B64519C9}" presName="ChildAccent" presStyleLbl="alignImgPlace1" presStyleIdx="3" presStyleCnt="4"/>
      <dgm:spPr/>
      <dgm:t>
        <a:bodyPr/>
        <a:lstStyle/>
        <a:p>
          <a:endParaRPr lang="en-US"/>
        </a:p>
      </dgm:t>
    </dgm:pt>
    <dgm:pt modelId="{221A21D8-3F53-44CC-9CD5-53D89BE886AC}" type="pres">
      <dgm:prSet presAssocID="{E3CBC7DA-FFE8-4E27-8886-EE11B64519C9}" presName="Child1" presStyleLbl="revTx" presStyleIdx="0" presStyleCnt="0">
        <dgm:presLayoutVars>
          <dgm:chMax val="0"/>
          <dgm:chPref val="0"/>
          <dgm:bulletEnabled val="1"/>
        </dgm:presLayoutVars>
      </dgm:prSet>
      <dgm:spPr/>
      <dgm:t>
        <a:bodyPr/>
        <a:lstStyle/>
        <a:p>
          <a:endParaRPr lang="en-US"/>
        </a:p>
      </dgm:t>
    </dgm:pt>
    <dgm:pt modelId="{91342E02-66D7-44BF-B84C-389A3113C0DD}" type="pres">
      <dgm:prSet presAssocID="{E3CBC7DA-FFE8-4E27-8886-EE11B64519C9}" presName="Parent1" presStyleLbl="node1" presStyleIdx="3" presStyleCnt="4">
        <dgm:presLayoutVars>
          <dgm:chMax val="2"/>
          <dgm:chPref val="1"/>
          <dgm:bulletEnabled val="1"/>
        </dgm:presLayoutVars>
      </dgm:prSet>
      <dgm:spPr/>
      <dgm:t>
        <a:bodyPr/>
        <a:lstStyle/>
        <a:p>
          <a:endParaRPr lang="en-US"/>
        </a:p>
      </dgm:t>
    </dgm:pt>
  </dgm:ptLst>
  <dgm:cxnLst>
    <dgm:cxn modelId="{24E92CDE-B5E1-4B74-95D5-D55901AC439B}" srcId="{E3CBC7DA-FFE8-4E27-8886-EE11B64519C9}" destId="{C2B163D7-C0DB-42BF-ABA6-D91A1A4F9F2D}" srcOrd="0" destOrd="0" parTransId="{28984568-0FE7-4B97-8DBD-6E591022C0F4}" sibTransId="{F3D9D15D-A282-4DF2-B6F0-46ABDF6F1997}"/>
    <dgm:cxn modelId="{4F6D61E1-709D-4343-BDB8-4DC5D62116F1}" type="presOf" srcId="{A187A614-5482-4FD3-BCBF-77D28B6F13DE}" destId="{937949C6-0D4C-4C8E-A436-43DC8268E166}" srcOrd="0" destOrd="0" presId="urn:microsoft.com/office/officeart/2011/layout/InterconnectedBlockProcess"/>
    <dgm:cxn modelId="{EABFD34D-4D95-478F-AC2B-C36265E557BF}" srcId="{5780C032-BB7A-4200-8C1E-DFB8819DC2BA}" destId="{FCC6FD26-ABEE-4144-ADA7-C8CBEB8A7F68}" srcOrd="3" destOrd="0" parTransId="{777CA9B3-3696-4B47-9047-3609286AFECD}" sibTransId="{1FA33B90-F92E-4FA1-98DC-D826FFA8618C}"/>
    <dgm:cxn modelId="{66079E7F-D9D5-4F19-985B-9A03F67112A6}" srcId="{FCC6FD26-ABEE-4144-ADA7-C8CBEB8A7F68}" destId="{C1CFF424-F4EF-46E6-A36A-C237BF10769B}" srcOrd="0" destOrd="0" parTransId="{FE157745-13ED-49E4-823D-25278E4AD207}" sibTransId="{2BB98C1C-FAFA-4982-8915-B35D0A388BD2}"/>
    <dgm:cxn modelId="{826D1837-FA86-4E66-8A3B-1E0D39CBC97C}" srcId="{396222BE-C72B-4D0F-8AD6-395CDCEDA66F}" destId="{1CFAA112-4C28-4FB0-AB38-39A5B592718A}" srcOrd="0" destOrd="0" parTransId="{89ACC314-DF65-4B49-BF33-3BB535DFC35D}" sibTransId="{4AB4473C-3F22-4205-9293-0C71D7A8ACD6}"/>
    <dgm:cxn modelId="{3C35FF65-6EE8-4827-892C-F0835467ADA1}" type="presOf" srcId="{528E15A3-C476-44C2-881A-BA0123982893}" destId="{942A4BE2-1E89-45FB-AADA-ACE66291E032}" srcOrd="0" destOrd="1" presId="urn:microsoft.com/office/officeart/2011/layout/InterconnectedBlockProcess"/>
    <dgm:cxn modelId="{CEED789C-5971-48DD-A2D4-24D12DA92968}" type="presOf" srcId="{C1CFF424-F4EF-46E6-A36A-C237BF10769B}" destId="{C0680C4E-5F86-458C-A9C2-32E877437FDD}" srcOrd="1" destOrd="0" presId="urn:microsoft.com/office/officeart/2011/layout/InterconnectedBlockProcess"/>
    <dgm:cxn modelId="{E03073B3-3EA9-49EC-8338-3FCAC1D009D0}" srcId="{5780C032-BB7A-4200-8C1E-DFB8819DC2BA}" destId="{A2E64EF0-9508-4D83-84AA-834BEAAAC37F}" srcOrd="2" destOrd="0" parTransId="{2E148CAB-80D2-4804-B857-AFD05F2C349C}" sibTransId="{9D18A990-F225-47E4-9AA9-1F6AADBAD2C2}"/>
    <dgm:cxn modelId="{7884861F-5C27-45FA-808D-AB89E77D3B5F}" type="presOf" srcId="{9D351CB9-60D3-4382-BA78-B3A1A56127A7}" destId="{942A4BE2-1E89-45FB-AADA-ACE66291E032}" srcOrd="0" destOrd="2" presId="urn:microsoft.com/office/officeart/2011/layout/InterconnectedBlockProcess"/>
    <dgm:cxn modelId="{0F4E4088-43CF-472E-AB7D-66773DD258E9}" type="presOf" srcId="{9D351CB9-60D3-4382-BA78-B3A1A56127A7}" destId="{C0680C4E-5F86-458C-A9C2-32E877437FDD}" srcOrd="1" destOrd="2" presId="urn:microsoft.com/office/officeart/2011/layout/InterconnectedBlockProcess"/>
    <dgm:cxn modelId="{F2676F44-D52A-4CC8-B718-DE7FF6018FD9}" type="presOf" srcId="{FCC6FD26-ABEE-4144-ADA7-C8CBEB8A7F68}" destId="{2C5E493C-CB91-425F-A33A-1504B002AFBB}" srcOrd="0" destOrd="0" presId="urn:microsoft.com/office/officeart/2011/layout/InterconnectedBlockProcess"/>
    <dgm:cxn modelId="{5A924C6C-DC6E-4A72-910B-AFE60EDE8A24}" srcId="{FCC6FD26-ABEE-4144-ADA7-C8CBEB8A7F68}" destId="{9D351CB9-60D3-4382-BA78-B3A1A56127A7}" srcOrd="2" destOrd="0" parTransId="{B0490A59-75E5-4363-A877-168267E2EE5C}" sibTransId="{96B6F54E-B48F-4BED-B40A-D0D416185A23}"/>
    <dgm:cxn modelId="{1250D3AB-A28D-4410-BFAF-39F1FE57995C}" srcId="{5780C032-BB7A-4200-8C1E-DFB8819DC2BA}" destId="{E3CBC7DA-FFE8-4E27-8886-EE11B64519C9}" srcOrd="0" destOrd="0" parTransId="{BA81EB16-67D3-4D35-A35F-46CCEEFEB0F6}" sibTransId="{A325EF03-12D2-4216-818A-228B0ABDDB23}"/>
    <dgm:cxn modelId="{ADD80848-AFBE-4922-9914-2AA7CF0F3EDC}" srcId="{A2E64EF0-9508-4D83-84AA-834BEAAAC37F}" destId="{A187A614-5482-4FD3-BCBF-77D28B6F13DE}" srcOrd="0" destOrd="0" parTransId="{F3827135-8254-413D-851D-455665A39717}" sibTransId="{88F6950D-7BE4-4189-BA89-25926C204B03}"/>
    <dgm:cxn modelId="{F0696D41-7BC8-41AB-9DE0-0618340EAA6A}" type="presOf" srcId="{A2E64EF0-9508-4D83-84AA-834BEAAAC37F}" destId="{E6CCA022-C6CE-44CB-BF13-257CEA838D69}" srcOrd="0" destOrd="0" presId="urn:microsoft.com/office/officeart/2011/layout/InterconnectedBlockProcess"/>
    <dgm:cxn modelId="{0CA18AA1-28A3-4D3D-B4E9-DEBFEEBF835B}" type="presOf" srcId="{1CFAA112-4C28-4FB0-AB38-39A5B592718A}" destId="{D9DBA407-12C9-4325-B429-2DFFCF7D71ED}" srcOrd="0" destOrd="0" presId="urn:microsoft.com/office/officeart/2011/layout/InterconnectedBlockProcess"/>
    <dgm:cxn modelId="{497B4EF6-5972-49C3-9A7B-D2A29603DEC6}" type="presOf" srcId="{396222BE-C72B-4D0F-8AD6-395CDCEDA66F}" destId="{E0A0EA3D-4C97-43CD-8210-DB060F3E1985}" srcOrd="0" destOrd="0" presId="urn:microsoft.com/office/officeart/2011/layout/InterconnectedBlockProcess"/>
    <dgm:cxn modelId="{7CF44A51-7B6D-40D7-9759-A9063926DD43}" srcId="{FCC6FD26-ABEE-4144-ADA7-C8CBEB8A7F68}" destId="{528E15A3-C476-44C2-881A-BA0123982893}" srcOrd="1" destOrd="0" parTransId="{FA3134F3-FE82-40F1-BBBD-DC106833E5DD}" sibTransId="{8AD28DB5-CC50-4715-B826-42A90E7DB83D}"/>
    <dgm:cxn modelId="{DF3E9BD4-7BE3-4CF3-A3A9-CF2F22E1A5B6}" type="presOf" srcId="{E3CBC7DA-FFE8-4E27-8886-EE11B64519C9}" destId="{91342E02-66D7-44BF-B84C-389A3113C0DD}" srcOrd="0" destOrd="0" presId="urn:microsoft.com/office/officeart/2011/layout/InterconnectedBlockProcess"/>
    <dgm:cxn modelId="{7C4A08AB-F647-4B38-BD93-CB1FFA94FA8E}" type="presOf" srcId="{5780C032-BB7A-4200-8C1E-DFB8819DC2BA}" destId="{FC859BAB-5C94-4192-8D15-532C69516973}" srcOrd="0" destOrd="0" presId="urn:microsoft.com/office/officeart/2011/layout/InterconnectedBlockProcess"/>
    <dgm:cxn modelId="{19B8F31A-85DE-48C8-9470-CCBD0F05724D}" srcId="{5780C032-BB7A-4200-8C1E-DFB8819DC2BA}" destId="{396222BE-C72B-4D0F-8AD6-395CDCEDA66F}" srcOrd="1" destOrd="0" parTransId="{762C3A24-842D-4107-AFCE-C16C107FB398}" sibTransId="{3329649C-B68A-4D10-94E5-71205423AC8A}"/>
    <dgm:cxn modelId="{8C2AC6C2-8E5F-48D3-81E4-96A6B7A3DFD9}" type="presOf" srcId="{C2B163D7-C0DB-42BF-ABA6-D91A1A4F9F2D}" destId="{84B02E64-9F5F-40CA-BD20-ED660EC84C96}" srcOrd="0" destOrd="0" presId="urn:microsoft.com/office/officeart/2011/layout/InterconnectedBlockProcess"/>
    <dgm:cxn modelId="{C0BD13F5-B0C9-4074-BC95-78B350263FED}" type="presOf" srcId="{1CFAA112-4C28-4FB0-AB38-39A5B592718A}" destId="{8379DD53-260D-46AE-A71B-8BDCBF94F42E}" srcOrd="1" destOrd="0" presId="urn:microsoft.com/office/officeart/2011/layout/InterconnectedBlockProcess"/>
    <dgm:cxn modelId="{A4E19553-48D1-4801-9119-9DEC6635AAB0}" type="presOf" srcId="{A187A614-5482-4FD3-BCBF-77D28B6F13DE}" destId="{0E2F3898-392B-4002-9E4A-6DDC8FEF9F83}" srcOrd="1" destOrd="0" presId="urn:microsoft.com/office/officeart/2011/layout/InterconnectedBlockProcess"/>
    <dgm:cxn modelId="{F658156B-BC5B-43A6-9D43-AEBF4B235AAA}" type="presOf" srcId="{C1CFF424-F4EF-46E6-A36A-C237BF10769B}" destId="{942A4BE2-1E89-45FB-AADA-ACE66291E032}" srcOrd="0" destOrd="0" presId="urn:microsoft.com/office/officeart/2011/layout/InterconnectedBlockProcess"/>
    <dgm:cxn modelId="{709797FF-AFC8-41BB-AE92-5E11D6945485}" type="presOf" srcId="{C2B163D7-C0DB-42BF-ABA6-D91A1A4F9F2D}" destId="{221A21D8-3F53-44CC-9CD5-53D89BE886AC}" srcOrd="1" destOrd="0" presId="urn:microsoft.com/office/officeart/2011/layout/InterconnectedBlockProcess"/>
    <dgm:cxn modelId="{6C1A85D9-2894-43B1-9586-3CCC4D300DC6}" type="presOf" srcId="{528E15A3-C476-44C2-881A-BA0123982893}" destId="{C0680C4E-5F86-458C-A9C2-32E877437FDD}" srcOrd="1" destOrd="1" presId="urn:microsoft.com/office/officeart/2011/layout/InterconnectedBlockProcess"/>
    <dgm:cxn modelId="{4822322C-8E5F-4679-A51A-BFE91C7646CD}" type="presParOf" srcId="{FC859BAB-5C94-4192-8D15-532C69516973}" destId="{57361608-FC65-4288-9E61-F45303C0D61F}" srcOrd="0" destOrd="0" presId="urn:microsoft.com/office/officeart/2011/layout/InterconnectedBlockProcess"/>
    <dgm:cxn modelId="{F0352C13-3C1E-415B-A803-8C96122084E2}" type="presParOf" srcId="{57361608-FC65-4288-9E61-F45303C0D61F}" destId="{942A4BE2-1E89-45FB-AADA-ACE66291E032}" srcOrd="0" destOrd="0" presId="urn:microsoft.com/office/officeart/2011/layout/InterconnectedBlockProcess"/>
    <dgm:cxn modelId="{ABFD6F12-B5C0-454F-BCA7-0EB68B316467}" type="presParOf" srcId="{FC859BAB-5C94-4192-8D15-532C69516973}" destId="{C0680C4E-5F86-458C-A9C2-32E877437FDD}" srcOrd="1" destOrd="0" presId="urn:microsoft.com/office/officeart/2011/layout/InterconnectedBlockProcess"/>
    <dgm:cxn modelId="{0873341D-49D3-4DCC-8031-324DD130BA28}" type="presParOf" srcId="{FC859BAB-5C94-4192-8D15-532C69516973}" destId="{2C5E493C-CB91-425F-A33A-1504B002AFBB}" srcOrd="2" destOrd="0" presId="urn:microsoft.com/office/officeart/2011/layout/InterconnectedBlockProcess"/>
    <dgm:cxn modelId="{6210DA2E-39EE-4BB7-BAE1-8C5661737737}" type="presParOf" srcId="{FC859BAB-5C94-4192-8D15-532C69516973}" destId="{59DCC062-B35F-446C-AD66-9442C9C8FF2C}" srcOrd="3" destOrd="0" presId="urn:microsoft.com/office/officeart/2011/layout/InterconnectedBlockProcess"/>
    <dgm:cxn modelId="{59B00DC1-4957-4A54-B96D-8AE93A6D3DAE}" type="presParOf" srcId="{59DCC062-B35F-446C-AD66-9442C9C8FF2C}" destId="{937949C6-0D4C-4C8E-A436-43DC8268E166}" srcOrd="0" destOrd="0" presId="urn:microsoft.com/office/officeart/2011/layout/InterconnectedBlockProcess"/>
    <dgm:cxn modelId="{D558F29D-E5FA-48BD-BA2B-13D5498441E9}" type="presParOf" srcId="{FC859BAB-5C94-4192-8D15-532C69516973}" destId="{0E2F3898-392B-4002-9E4A-6DDC8FEF9F83}" srcOrd="4" destOrd="0" presId="urn:microsoft.com/office/officeart/2011/layout/InterconnectedBlockProcess"/>
    <dgm:cxn modelId="{9E5313C4-BB41-4811-BCAB-11E31A26A135}" type="presParOf" srcId="{FC859BAB-5C94-4192-8D15-532C69516973}" destId="{E6CCA022-C6CE-44CB-BF13-257CEA838D69}" srcOrd="5" destOrd="0" presId="urn:microsoft.com/office/officeart/2011/layout/InterconnectedBlockProcess"/>
    <dgm:cxn modelId="{85C66F68-4855-4D03-80DE-F4FFC978C8EE}" type="presParOf" srcId="{FC859BAB-5C94-4192-8D15-532C69516973}" destId="{81634DCA-AA55-4D9D-8D24-963AB37E4AD8}" srcOrd="6" destOrd="0" presId="urn:microsoft.com/office/officeart/2011/layout/InterconnectedBlockProcess"/>
    <dgm:cxn modelId="{641D9358-6BC4-4F83-9A65-D401D85B714F}" type="presParOf" srcId="{81634DCA-AA55-4D9D-8D24-963AB37E4AD8}" destId="{D9DBA407-12C9-4325-B429-2DFFCF7D71ED}" srcOrd="0" destOrd="0" presId="urn:microsoft.com/office/officeart/2011/layout/InterconnectedBlockProcess"/>
    <dgm:cxn modelId="{21C3E328-A17B-47C4-817C-7BD814129734}" type="presParOf" srcId="{FC859BAB-5C94-4192-8D15-532C69516973}" destId="{8379DD53-260D-46AE-A71B-8BDCBF94F42E}" srcOrd="7" destOrd="0" presId="urn:microsoft.com/office/officeart/2011/layout/InterconnectedBlockProcess"/>
    <dgm:cxn modelId="{D284C7D9-9C11-4718-B21B-A7CC977911F6}" type="presParOf" srcId="{FC859BAB-5C94-4192-8D15-532C69516973}" destId="{E0A0EA3D-4C97-43CD-8210-DB060F3E1985}" srcOrd="8" destOrd="0" presId="urn:microsoft.com/office/officeart/2011/layout/InterconnectedBlockProcess"/>
    <dgm:cxn modelId="{6105FBF6-38F7-4425-9379-56FFD005C44C}" type="presParOf" srcId="{FC859BAB-5C94-4192-8D15-532C69516973}" destId="{62819EBD-00EC-4B6A-91EC-1F802B43E888}" srcOrd="9" destOrd="0" presId="urn:microsoft.com/office/officeart/2011/layout/InterconnectedBlockProcess"/>
    <dgm:cxn modelId="{77B9319B-4260-4841-A30B-E698EE3F786D}" type="presParOf" srcId="{62819EBD-00EC-4B6A-91EC-1F802B43E888}" destId="{84B02E64-9F5F-40CA-BD20-ED660EC84C96}" srcOrd="0" destOrd="0" presId="urn:microsoft.com/office/officeart/2011/layout/InterconnectedBlockProcess"/>
    <dgm:cxn modelId="{D6E07D80-C8DC-48A3-8AB3-422746B1898E}" type="presParOf" srcId="{FC859BAB-5C94-4192-8D15-532C69516973}" destId="{221A21D8-3F53-44CC-9CD5-53D89BE886AC}" srcOrd="10" destOrd="0" presId="urn:microsoft.com/office/officeart/2011/layout/InterconnectedBlockProcess"/>
    <dgm:cxn modelId="{2135E2E1-2263-4C83-A936-57409EC555E0}" type="presParOf" srcId="{FC859BAB-5C94-4192-8D15-532C69516973}" destId="{91342E02-66D7-44BF-B84C-389A3113C0DD}"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80C032-BB7A-4200-8C1E-DFB8819DC2BA}" type="doc">
      <dgm:prSet loTypeId="urn:microsoft.com/office/officeart/2011/layout/InterconnectedBlockProcess" loCatId="process" qsTypeId="urn:microsoft.com/office/officeart/2005/8/quickstyle/simple1" qsCatId="simple" csTypeId="urn:microsoft.com/office/officeart/2005/8/colors/colorful2" csCatId="colorful" phldr="1"/>
      <dgm:spPr/>
      <dgm:t>
        <a:bodyPr/>
        <a:lstStyle/>
        <a:p>
          <a:endParaRPr lang="en-US"/>
        </a:p>
      </dgm:t>
    </dgm:pt>
    <dgm:pt modelId="{E3CBC7DA-FFE8-4E27-8886-EE11B64519C9}">
      <dgm:prSet phldrT="[Text]"/>
      <dgm:spPr/>
      <dgm:t>
        <a:bodyPr/>
        <a:lstStyle/>
        <a:p>
          <a:r>
            <a:rPr lang="en-US" dirty="0" smtClean="0"/>
            <a:t>What We Collect</a:t>
          </a:r>
          <a:endParaRPr lang="en-US" dirty="0"/>
        </a:p>
      </dgm:t>
    </dgm:pt>
    <dgm:pt modelId="{BA81EB16-67D3-4D35-A35F-46CCEEFEB0F6}" type="parTrans" cxnId="{1250D3AB-A28D-4410-BFAF-39F1FE57995C}">
      <dgm:prSet/>
      <dgm:spPr/>
      <dgm:t>
        <a:bodyPr/>
        <a:lstStyle/>
        <a:p>
          <a:endParaRPr lang="en-US"/>
        </a:p>
      </dgm:t>
    </dgm:pt>
    <dgm:pt modelId="{A325EF03-12D2-4216-818A-228B0ABDDB23}" type="sibTrans" cxnId="{1250D3AB-A28D-4410-BFAF-39F1FE57995C}">
      <dgm:prSet/>
      <dgm:spPr/>
      <dgm:t>
        <a:bodyPr/>
        <a:lstStyle/>
        <a:p>
          <a:endParaRPr lang="en-US"/>
        </a:p>
      </dgm:t>
    </dgm:pt>
    <dgm:pt modelId="{C2B163D7-C0DB-42BF-ABA6-D91A1A4F9F2D}">
      <dgm:prSet phldrT="[Text]"/>
      <dgm:spPr/>
      <dgm:t>
        <a:bodyPr/>
        <a:lstStyle/>
        <a:p>
          <a:r>
            <a:rPr lang="en-US" dirty="0" smtClean="0"/>
            <a:t>Clinical Data</a:t>
          </a:r>
        </a:p>
        <a:p>
          <a:r>
            <a:rPr lang="en-US" dirty="0" smtClean="0"/>
            <a:t>Administrative Data</a:t>
          </a:r>
        </a:p>
        <a:p>
          <a:r>
            <a:rPr lang="en-US" dirty="0" smtClean="0"/>
            <a:t>Care Coordination Data</a:t>
          </a:r>
          <a:endParaRPr lang="en-US" dirty="0"/>
        </a:p>
      </dgm:t>
    </dgm:pt>
    <dgm:pt modelId="{28984568-0FE7-4B97-8DBD-6E591022C0F4}" type="parTrans" cxnId="{24E92CDE-B5E1-4B74-95D5-D55901AC439B}">
      <dgm:prSet/>
      <dgm:spPr/>
      <dgm:t>
        <a:bodyPr/>
        <a:lstStyle/>
        <a:p>
          <a:endParaRPr lang="en-US"/>
        </a:p>
      </dgm:t>
    </dgm:pt>
    <dgm:pt modelId="{F3D9D15D-A282-4DF2-B6F0-46ABDF6F1997}" type="sibTrans" cxnId="{24E92CDE-B5E1-4B74-95D5-D55901AC439B}">
      <dgm:prSet/>
      <dgm:spPr/>
      <dgm:t>
        <a:bodyPr/>
        <a:lstStyle/>
        <a:p>
          <a:endParaRPr lang="en-US"/>
        </a:p>
      </dgm:t>
    </dgm:pt>
    <dgm:pt modelId="{396222BE-C72B-4D0F-8AD6-395CDCEDA66F}">
      <dgm:prSet phldrT="[Text]"/>
      <dgm:spPr/>
      <dgm:t>
        <a:bodyPr/>
        <a:lstStyle/>
        <a:p>
          <a:r>
            <a:rPr lang="en-US" dirty="0" smtClean="0"/>
            <a:t>What We Store</a:t>
          </a:r>
          <a:endParaRPr lang="en-US" dirty="0"/>
        </a:p>
      </dgm:t>
    </dgm:pt>
    <dgm:pt modelId="{762C3A24-842D-4107-AFCE-C16C107FB398}" type="parTrans" cxnId="{19B8F31A-85DE-48C8-9470-CCBD0F05724D}">
      <dgm:prSet/>
      <dgm:spPr/>
      <dgm:t>
        <a:bodyPr/>
        <a:lstStyle/>
        <a:p>
          <a:endParaRPr lang="en-US"/>
        </a:p>
      </dgm:t>
    </dgm:pt>
    <dgm:pt modelId="{3329649C-B68A-4D10-94E5-71205423AC8A}" type="sibTrans" cxnId="{19B8F31A-85DE-48C8-9470-CCBD0F05724D}">
      <dgm:prSet/>
      <dgm:spPr/>
      <dgm:t>
        <a:bodyPr/>
        <a:lstStyle/>
        <a:p>
          <a:endParaRPr lang="en-US"/>
        </a:p>
      </dgm:t>
    </dgm:pt>
    <dgm:pt modelId="{1CFAA112-4C28-4FB0-AB38-39A5B592718A}">
      <dgm:prSet phldrT="[Text]"/>
      <dgm:spPr/>
      <dgm:t>
        <a:bodyPr/>
        <a:lstStyle/>
        <a:p>
          <a:r>
            <a:rPr lang="en-US" dirty="0" smtClean="0"/>
            <a:t>Raw Data</a:t>
          </a:r>
        </a:p>
        <a:p>
          <a:r>
            <a:rPr lang="en-US" dirty="0" smtClean="0"/>
            <a:t>Derived Data</a:t>
          </a:r>
        </a:p>
        <a:p>
          <a:r>
            <a:rPr lang="en-US" dirty="0" smtClean="0"/>
            <a:t>Meta Data</a:t>
          </a:r>
          <a:endParaRPr lang="en-US" dirty="0"/>
        </a:p>
      </dgm:t>
    </dgm:pt>
    <dgm:pt modelId="{89ACC314-DF65-4B49-BF33-3BB535DFC35D}" type="parTrans" cxnId="{826D1837-FA86-4E66-8A3B-1E0D39CBC97C}">
      <dgm:prSet/>
      <dgm:spPr/>
      <dgm:t>
        <a:bodyPr/>
        <a:lstStyle/>
        <a:p>
          <a:endParaRPr lang="en-US"/>
        </a:p>
      </dgm:t>
    </dgm:pt>
    <dgm:pt modelId="{4AB4473C-3F22-4205-9293-0C71D7A8ACD6}" type="sibTrans" cxnId="{826D1837-FA86-4E66-8A3B-1E0D39CBC97C}">
      <dgm:prSet/>
      <dgm:spPr/>
      <dgm:t>
        <a:bodyPr/>
        <a:lstStyle/>
        <a:p>
          <a:endParaRPr lang="en-US"/>
        </a:p>
      </dgm:t>
    </dgm:pt>
    <dgm:pt modelId="{A2E64EF0-9508-4D83-84AA-834BEAAAC37F}">
      <dgm:prSet phldrT="[Text]"/>
      <dgm:spPr/>
      <dgm:t>
        <a:bodyPr/>
        <a:lstStyle/>
        <a:p>
          <a:r>
            <a:rPr lang="en-US" dirty="0" smtClean="0"/>
            <a:t>What We Report</a:t>
          </a:r>
          <a:endParaRPr lang="en-US" dirty="0"/>
        </a:p>
      </dgm:t>
    </dgm:pt>
    <dgm:pt modelId="{2E148CAB-80D2-4804-B857-AFD05F2C349C}" type="parTrans" cxnId="{E03073B3-3EA9-49EC-8338-3FCAC1D009D0}">
      <dgm:prSet/>
      <dgm:spPr/>
      <dgm:t>
        <a:bodyPr/>
        <a:lstStyle/>
        <a:p>
          <a:endParaRPr lang="en-US"/>
        </a:p>
      </dgm:t>
    </dgm:pt>
    <dgm:pt modelId="{9D18A990-F225-47E4-9AA9-1F6AADBAD2C2}" type="sibTrans" cxnId="{E03073B3-3EA9-49EC-8338-3FCAC1D009D0}">
      <dgm:prSet/>
      <dgm:spPr/>
      <dgm:t>
        <a:bodyPr/>
        <a:lstStyle/>
        <a:p>
          <a:endParaRPr lang="en-US"/>
        </a:p>
      </dgm:t>
    </dgm:pt>
    <dgm:pt modelId="{A187A614-5482-4FD3-BCBF-77D28B6F13DE}">
      <dgm:prSet phldrT="[Text]"/>
      <dgm:spPr/>
      <dgm:t>
        <a:bodyPr/>
        <a:lstStyle/>
        <a:p>
          <a:r>
            <a:rPr lang="en-US" dirty="0" smtClean="0"/>
            <a:t>Data by Source</a:t>
          </a:r>
        </a:p>
        <a:p>
          <a:r>
            <a:rPr lang="en-US" dirty="0" smtClean="0"/>
            <a:t>Aggregated Data</a:t>
          </a:r>
        </a:p>
        <a:p>
          <a:r>
            <a:rPr lang="en-US" dirty="0" smtClean="0"/>
            <a:t>Dynamic Computations</a:t>
          </a:r>
        </a:p>
        <a:p>
          <a:r>
            <a:rPr lang="en-US" dirty="0" smtClean="0"/>
            <a:t>Structured Data Groups</a:t>
          </a:r>
        </a:p>
        <a:p>
          <a:r>
            <a:rPr lang="en-US" dirty="0" smtClean="0"/>
            <a:t>Quality Measures</a:t>
          </a:r>
        </a:p>
        <a:p>
          <a:r>
            <a:rPr lang="en-US" dirty="0" smtClean="0"/>
            <a:t>Outcome Measures</a:t>
          </a:r>
        </a:p>
        <a:p>
          <a:r>
            <a:rPr lang="en-US" dirty="0" smtClean="0"/>
            <a:t>Combinations</a:t>
          </a:r>
          <a:endParaRPr lang="en-US" dirty="0"/>
        </a:p>
      </dgm:t>
    </dgm:pt>
    <dgm:pt modelId="{F3827135-8254-413D-851D-455665A39717}" type="parTrans" cxnId="{ADD80848-AFBE-4922-9914-2AA7CF0F3EDC}">
      <dgm:prSet/>
      <dgm:spPr/>
      <dgm:t>
        <a:bodyPr/>
        <a:lstStyle/>
        <a:p>
          <a:endParaRPr lang="en-US"/>
        </a:p>
      </dgm:t>
    </dgm:pt>
    <dgm:pt modelId="{88F6950D-7BE4-4189-BA89-25926C204B03}" type="sibTrans" cxnId="{ADD80848-AFBE-4922-9914-2AA7CF0F3EDC}">
      <dgm:prSet/>
      <dgm:spPr/>
      <dgm:t>
        <a:bodyPr/>
        <a:lstStyle/>
        <a:p>
          <a:endParaRPr lang="en-US"/>
        </a:p>
      </dgm:t>
    </dgm:pt>
    <dgm:pt modelId="{FCC6FD26-ABEE-4144-ADA7-C8CBEB8A7F68}">
      <dgm:prSet phldrT="[Text]"/>
      <dgm:spPr/>
      <dgm:t>
        <a:bodyPr/>
        <a:lstStyle/>
        <a:p>
          <a:r>
            <a:rPr lang="en-US" dirty="0" smtClean="0"/>
            <a:t>How We Present</a:t>
          </a:r>
          <a:endParaRPr lang="en-US" dirty="0"/>
        </a:p>
      </dgm:t>
    </dgm:pt>
    <dgm:pt modelId="{777CA9B3-3696-4B47-9047-3609286AFECD}" type="parTrans" cxnId="{EABFD34D-4D95-478F-AC2B-C36265E557BF}">
      <dgm:prSet/>
      <dgm:spPr/>
      <dgm:t>
        <a:bodyPr/>
        <a:lstStyle/>
        <a:p>
          <a:endParaRPr lang="en-US"/>
        </a:p>
      </dgm:t>
    </dgm:pt>
    <dgm:pt modelId="{1FA33B90-F92E-4FA1-98DC-D826FFA8618C}" type="sibTrans" cxnId="{EABFD34D-4D95-478F-AC2B-C36265E557BF}">
      <dgm:prSet/>
      <dgm:spPr/>
      <dgm:t>
        <a:bodyPr/>
        <a:lstStyle/>
        <a:p>
          <a:endParaRPr lang="en-US"/>
        </a:p>
      </dgm:t>
    </dgm:pt>
    <dgm:pt modelId="{C1CFF424-F4EF-46E6-A36A-C237BF10769B}">
      <dgm:prSet phldrT="[Text]"/>
      <dgm:spPr/>
      <dgm:t>
        <a:bodyPr/>
        <a:lstStyle/>
        <a:p>
          <a:r>
            <a:rPr lang="en-US" dirty="0" smtClean="0"/>
            <a:t>Static Reports</a:t>
          </a:r>
          <a:endParaRPr lang="en-US" dirty="0"/>
        </a:p>
      </dgm:t>
    </dgm:pt>
    <dgm:pt modelId="{FE157745-13ED-49E4-823D-25278E4AD207}" type="parTrans" cxnId="{66079E7F-D9D5-4F19-985B-9A03F67112A6}">
      <dgm:prSet/>
      <dgm:spPr/>
      <dgm:t>
        <a:bodyPr/>
        <a:lstStyle/>
        <a:p>
          <a:endParaRPr lang="en-US"/>
        </a:p>
      </dgm:t>
    </dgm:pt>
    <dgm:pt modelId="{2BB98C1C-FAFA-4982-8915-B35D0A388BD2}" type="sibTrans" cxnId="{66079E7F-D9D5-4F19-985B-9A03F67112A6}">
      <dgm:prSet/>
      <dgm:spPr/>
      <dgm:t>
        <a:bodyPr/>
        <a:lstStyle/>
        <a:p>
          <a:endParaRPr lang="en-US"/>
        </a:p>
      </dgm:t>
    </dgm:pt>
    <dgm:pt modelId="{528E15A3-C476-44C2-881A-BA0123982893}">
      <dgm:prSet phldrT="[Text]"/>
      <dgm:spPr/>
      <dgm:t>
        <a:bodyPr/>
        <a:lstStyle/>
        <a:p>
          <a:r>
            <a:rPr lang="en-US" dirty="0" smtClean="0"/>
            <a:t>Ad-Hoc Reports</a:t>
          </a:r>
          <a:endParaRPr lang="en-US" dirty="0"/>
        </a:p>
      </dgm:t>
    </dgm:pt>
    <dgm:pt modelId="{FA3134F3-FE82-40F1-BBBD-DC106833E5DD}" type="parTrans" cxnId="{7CF44A51-7B6D-40D7-9759-A9063926DD43}">
      <dgm:prSet/>
      <dgm:spPr/>
      <dgm:t>
        <a:bodyPr/>
        <a:lstStyle/>
        <a:p>
          <a:endParaRPr lang="en-US"/>
        </a:p>
      </dgm:t>
    </dgm:pt>
    <dgm:pt modelId="{8AD28DB5-CC50-4715-B826-42A90E7DB83D}" type="sibTrans" cxnId="{7CF44A51-7B6D-40D7-9759-A9063926DD43}">
      <dgm:prSet/>
      <dgm:spPr/>
      <dgm:t>
        <a:bodyPr/>
        <a:lstStyle/>
        <a:p>
          <a:endParaRPr lang="en-US"/>
        </a:p>
      </dgm:t>
    </dgm:pt>
    <dgm:pt modelId="{9D351CB9-60D3-4382-BA78-B3A1A56127A7}">
      <dgm:prSet phldrT="[Text]"/>
      <dgm:spPr/>
      <dgm:t>
        <a:bodyPr/>
        <a:lstStyle/>
        <a:p>
          <a:r>
            <a:rPr lang="en-US" dirty="0" smtClean="0"/>
            <a:t>Dashboards</a:t>
          </a:r>
        </a:p>
        <a:p>
          <a:r>
            <a:rPr lang="en-US" dirty="0" smtClean="0"/>
            <a:t>In-Application Utilization</a:t>
          </a:r>
        </a:p>
        <a:p>
          <a:r>
            <a:rPr lang="en-US" dirty="0" smtClean="0"/>
            <a:t>Alerting</a:t>
          </a:r>
        </a:p>
        <a:p>
          <a:r>
            <a:rPr lang="en-US" dirty="0" smtClean="0"/>
            <a:t>Logs</a:t>
          </a:r>
        </a:p>
        <a:p>
          <a:r>
            <a:rPr lang="en-US" dirty="0" smtClean="0"/>
            <a:t>Exports / Transmissions</a:t>
          </a:r>
        </a:p>
        <a:p>
          <a:r>
            <a:rPr lang="en-US" dirty="0" smtClean="0"/>
            <a:t>Meta Reporting</a:t>
          </a:r>
          <a:endParaRPr lang="en-US" dirty="0"/>
        </a:p>
      </dgm:t>
    </dgm:pt>
    <dgm:pt modelId="{B0490A59-75E5-4363-A877-168267E2EE5C}" type="parTrans" cxnId="{5A924C6C-DC6E-4A72-910B-AFE60EDE8A24}">
      <dgm:prSet/>
      <dgm:spPr/>
      <dgm:t>
        <a:bodyPr/>
        <a:lstStyle/>
        <a:p>
          <a:endParaRPr lang="en-US"/>
        </a:p>
      </dgm:t>
    </dgm:pt>
    <dgm:pt modelId="{96B6F54E-B48F-4BED-B40A-D0D416185A23}" type="sibTrans" cxnId="{5A924C6C-DC6E-4A72-910B-AFE60EDE8A24}">
      <dgm:prSet/>
      <dgm:spPr/>
      <dgm:t>
        <a:bodyPr/>
        <a:lstStyle/>
        <a:p>
          <a:endParaRPr lang="en-US"/>
        </a:p>
      </dgm:t>
    </dgm:pt>
    <dgm:pt modelId="{FC859BAB-5C94-4192-8D15-532C69516973}" type="pres">
      <dgm:prSet presAssocID="{5780C032-BB7A-4200-8C1E-DFB8819DC2BA}" presName="Name0" presStyleCnt="0">
        <dgm:presLayoutVars>
          <dgm:chMax val="7"/>
          <dgm:chPref val="5"/>
          <dgm:dir/>
          <dgm:animOne val="branch"/>
          <dgm:animLvl val="lvl"/>
        </dgm:presLayoutVars>
      </dgm:prSet>
      <dgm:spPr/>
      <dgm:t>
        <a:bodyPr/>
        <a:lstStyle/>
        <a:p>
          <a:endParaRPr lang="en-US"/>
        </a:p>
      </dgm:t>
    </dgm:pt>
    <dgm:pt modelId="{57361608-FC65-4288-9E61-F45303C0D61F}" type="pres">
      <dgm:prSet presAssocID="{FCC6FD26-ABEE-4144-ADA7-C8CBEB8A7F68}" presName="ChildAccent4" presStyleCnt="0"/>
      <dgm:spPr/>
    </dgm:pt>
    <dgm:pt modelId="{942A4BE2-1E89-45FB-AADA-ACE66291E032}" type="pres">
      <dgm:prSet presAssocID="{FCC6FD26-ABEE-4144-ADA7-C8CBEB8A7F68}" presName="ChildAccent" presStyleLbl="alignImgPlace1" presStyleIdx="0" presStyleCnt="4"/>
      <dgm:spPr/>
      <dgm:t>
        <a:bodyPr/>
        <a:lstStyle/>
        <a:p>
          <a:endParaRPr lang="en-US"/>
        </a:p>
      </dgm:t>
    </dgm:pt>
    <dgm:pt modelId="{C0680C4E-5F86-458C-A9C2-32E877437FDD}" type="pres">
      <dgm:prSet presAssocID="{FCC6FD26-ABEE-4144-ADA7-C8CBEB8A7F68}" presName="Child4" presStyleLbl="revTx" presStyleIdx="0" presStyleCnt="0">
        <dgm:presLayoutVars>
          <dgm:chMax val="0"/>
          <dgm:chPref val="0"/>
          <dgm:bulletEnabled val="1"/>
        </dgm:presLayoutVars>
      </dgm:prSet>
      <dgm:spPr/>
      <dgm:t>
        <a:bodyPr/>
        <a:lstStyle/>
        <a:p>
          <a:endParaRPr lang="en-US"/>
        </a:p>
      </dgm:t>
    </dgm:pt>
    <dgm:pt modelId="{2C5E493C-CB91-425F-A33A-1504B002AFBB}" type="pres">
      <dgm:prSet presAssocID="{FCC6FD26-ABEE-4144-ADA7-C8CBEB8A7F68}" presName="Parent4" presStyleLbl="node1" presStyleIdx="0" presStyleCnt="4">
        <dgm:presLayoutVars>
          <dgm:chMax val="2"/>
          <dgm:chPref val="1"/>
          <dgm:bulletEnabled val="1"/>
        </dgm:presLayoutVars>
      </dgm:prSet>
      <dgm:spPr/>
      <dgm:t>
        <a:bodyPr/>
        <a:lstStyle/>
        <a:p>
          <a:endParaRPr lang="en-US"/>
        </a:p>
      </dgm:t>
    </dgm:pt>
    <dgm:pt modelId="{59DCC062-B35F-446C-AD66-9442C9C8FF2C}" type="pres">
      <dgm:prSet presAssocID="{A2E64EF0-9508-4D83-84AA-834BEAAAC37F}" presName="ChildAccent3" presStyleCnt="0"/>
      <dgm:spPr/>
    </dgm:pt>
    <dgm:pt modelId="{937949C6-0D4C-4C8E-A436-43DC8268E166}" type="pres">
      <dgm:prSet presAssocID="{A2E64EF0-9508-4D83-84AA-834BEAAAC37F}" presName="ChildAccent" presStyleLbl="alignImgPlace1" presStyleIdx="1" presStyleCnt="4"/>
      <dgm:spPr/>
      <dgm:t>
        <a:bodyPr/>
        <a:lstStyle/>
        <a:p>
          <a:endParaRPr lang="en-US"/>
        </a:p>
      </dgm:t>
    </dgm:pt>
    <dgm:pt modelId="{0E2F3898-392B-4002-9E4A-6DDC8FEF9F83}" type="pres">
      <dgm:prSet presAssocID="{A2E64EF0-9508-4D83-84AA-834BEAAAC37F}" presName="Child3" presStyleLbl="revTx" presStyleIdx="0" presStyleCnt="0">
        <dgm:presLayoutVars>
          <dgm:chMax val="0"/>
          <dgm:chPref val="0"/>
          <dgm:bulletEnabled val="1"/>
        </dgm:presLayoutVars>
      </dgm:prSet>
      <dgm:spPr/>
      <dgm:t>
        <a:bodyPr/>
        <a:lstStyle/>
        <a:p>
          <a:endParaRPr lang="en-US"/>
        </a:p>
      </dgm:t>
    </dgm:pt>
    <dgm:pt modelId="{E6CCA022-C6CE-44CB-BF13-257CEA838D69}" type="pres">
      <dgm:prSet presAssocID="{A2E64EF0-9508-4D83-84AA-834BEAAAC37F}" presName="Parent3" presStyleLbl="node1" presStyleIdx="1" presStyleCnt="4">
        <dgm:presLayoutVars>
          <dgm:chMax val="2"/>
          <dgm:chPref val="1"/>
          <dgm:bulletEnabled val="1"/>
        </dgm:presLayoutVars>
      </dgm:prSet>
      <dgm:spPr/>
      <dgm:t>
        <a:bodyPr/>
        <a:lstStyle/>
        <a:p>
          <a:endParaRPr lang="en-US"/>
        </a:p>
      </dgm:t>
    </dgm:pt>
    <dgm:pt modelId="{81634DCA-AA55-4D9D-8D24-963AB37E4AD8}" type="pres">
      <dgm:prSet presAssocID="{396222BE-C72B-4D0F-8AD6-395CDCEDA66F}" presName="ChildAccent2" presStyleCnt="0"/>
      <dgm:spPr/>
    </dgm:pt>
    <dgm:pt modelId="{D9DBA407-12C9-4325-B429-2DFFCF7D71ED}" type="pres">
      <dgm:prSet presAssocID="{396222BE-C72B-4D0F-8AD6-395CDCEDA66F}" presName="ChildAccent" presStyleLbl="alignImgPlace1" presStyleIdx="2" presStyleCnt="4"/>
      <dgm:spPr/>
      <dgm:t>
        <a:bodyPr/>
        <a:lstStyle/>
        <a:p>
          <a:endParaRPr lang="en-US"/>
        </a:p>
      </dgm:t>
    </dgm:pt>
    <dgm:pt modelId="{8379DD53-260D-46AE-A71B-8BDCBF94F42E}" type="pres">
      <dgm:prSet presAssocID="{396222BE-C72B-4D0F-8AD6-395CDCEDA66F}" presName="Child2" presStyleLbl="revTx" presStyleIdx="0" presStyleCnt="0">
        <dgm:presLayoutVars>
          <dgm:chMax val="0"/>
          <dgm:chPref val="0"/>
          <dgm:bulletEnabled val="1"/>
        </dgm:presLayoutVars>
      </dgm:prSet>
      <dgm:spPr/>
      <dgm:t>
        <a:bodyPr/>
        <a:lstStyle/>
        <a:p>
          <a:endParaRPr lang="en-US"/>
        </a:p>
      </dgm:t>
    </dgm:pt>
    <dgm:pt modelId="{E0A0EA3D-4C97-43CD-8210-DB060F3E1985}" type="pres">
      <dgm:prSet presAssocID="{396222BE-C72B-4D0F-8AD6-395CDCEDA66F}" presName="Parent2" presStyleLbl="node1" presStyleIdx="2" presStyleCnt="4">
        <dgm:presLayoutVars>
          <dgm:chMax val="2"/>
          <dgm:chPref val="1"/>
          <dgm:bulletEnabled val="1"/>
        </dgm:presLayoutVars>
      </dgm:prSet>
      <dgm:spPr/>
      <dgm:t>
        <a:bodyPr/>
        <a:lstStyle/>
        <a:p>
          <a:endParaRPr lang="en-US"/>
        </a:p>
      </dgm:t>
    </dgm:pt>
    <dgm:pt modelId="{62819EBD-00EC-4B6A-91EC-1F802B43E888}" type="pres">
      <dgm:prSet presAssocID="{E3CBC7DA-FFE8-4E27-8886-EE11B64519C9}" presName="ChildAccent1" presStyleCnt="0"/>
      <dgm:spPr/>
    </dgm:pt>
    <dgm:pt modelId="{84B02E64-9F5F-40CA-BD20-ED660EC84C96}" type="pres">
      <dgm:prSet presAssocID="{E3CBC7DA-FFE8-4E27-8886-EE11B64519C9}" presName="ChildAccent" presStyleLbl="alignImgPlace1" presStyleIdx="3" presStyleCnt="4"/>
      <dgm:spPr/>
      <dgm:t>
        <a:bodyPr/>
        <a:lstStyle/>
        <a:p>
          <a:endParaRPr lang="en-US"/>
        </a:p>
      </dgm:t>
    </dgm:pt>
    <dgm:pt modelId="{221A21D8-3F53-44CC-9CD5-53D89BE886AC}" type="pres">
      <dgm:prSet presAssocID="{E3CBC7DA-FFE8-4E27-8886-EE11B64519C9}" presName="Child1" presStyleLbl="revTx" presStyleIdx="0" presStyleCnt="0">
        <dgm:presLayoutVars>
          <dgm:chMax val="0"/>
          <dgm:chPref val="0"/>
          <dgm:bulletEnabled val="1"/>
        </dgm:presLayoutVars>
      </dgm:prSet>
      <dgm:spPr/>
      <dgm:t>
        <a:bodyPr/>
        <a:lstStyle/>
        <a:p>
          <a:endParaRPr lang="en-US"/>
        </a:p>
      </dgm:t>
    </dgm:pt>
    <dgm:pt modelId="{91342E02-66D7-44BF-B84C-389A3113C0DD}" type="pres">
      <dgm:prSet presAssocID="{E3CBC7DA-FFE8-4E27-8886-EE11B64519C9}" presName="Parent1" presStyleLbl="node1" presStyleIdx="3" presStyleCnt="4">
        <dgm:presLayoutVars>
          <dgm:chMax val="2"/>
          <dgm:chPref val="1"/>
          <dgm:bulletEnabled val="1"/>
        </dgm:presLayoutVars>
      </dgm:prSet>
      <dgm:spPr/>
      <dgm:t>
        <a:bodyPr/>
        <a:lstStyle/>
        <a:p>
          <a:endParaRPr lang="en-US"/>
        </a:p>
      </dgm:t>
    </dgm:pt>
  </dgm:ptLst>
  <dgm:cxnLst>
    <dgm:cxn modelId="{0D60C84D-1A86-4ADE-AC73-7568786D6508}" type="presOf" srcId="{C1CFF424-F4EF-46E6-A36A-C237BF10769B}" destId="{C0680C4E-5F86-458C-A9C2-32E877437FDD}" srcOrd="1" destOrd="0" presId="urn:microsoft.com/office/officeart/2011/layout/InterconnectedBlockProcess"/>
    <dgm:cxn modelId="{DFBE967A-565A-4F59-BA5D-9DAE47C1D72B}" type="presOf" srcId="{9D351CB9-60D3-4382-BA78-B3A1A56127A7}" destId="{C0680C4E-5F86-458C-A9C2-32E877437FDD}" srcOrd="1" destOrd="2" presId="urn:microsoft.com/office/officeart/2011/layout/InterconnectedBlockProcess"/>
    <dgm:cxn modelId="{7CF44A51-7B6D-40D7-9759-A9063926DD43}" srcId="{FCC6FD26-ABEE-4144-ADA7-C8CBEB8A7F68}" destId="{528E15A3-C476-44C2-881A-BA0123982893}" srcOrd="1" destOrd="0" parTransId="{FA3134F3-FE82-40F1-BBBD-DC106833E5DD}" sibTransId="{8AD28DB5-CC50-4715-B826-42A90E7DB83D}"/>
    <dgm:cxn modelId="{24E92CDE-B5E1-4B74-95D5-D55901AC439B}" srcId="{E3CBC7DA-FFE8-4E27-8886-EE11B64519C9}" destId="{C2B163D7-C0DB-42BF-ABA6-D91A1A4F9F2D}" srcOrd="0" destOrd="0" parTransId="{28984568-0FE7-4B97-8DBD-6E591022C0F4}" sibTransId="{F3D9D15D-A282-4DF2-B6F0-46ABDF6F1997}"/>
    <dgm:cxn modelId="{826D1837-FA86-4E66-8A3B-1E0D39CBC97C}" srcId="{396222BE-C72B-4D0F-8AD6-395CDCEDA66F}" destId="{1CFAA112-4C28-4FB0-AB38-39A5B592718A}" srcOrd="0" destOrd="0" parTransId="{89ACC314-DF65-4B49-BF33-3BB535DFC35D}" sibTransId="{4AB4473C-3F22-4205-9293-0C71D7A8ACD6}"/>
    <dgm:cxn modelId="{AB97ECA6-425C-4EF2-AEDE-E7F70E6898DA}" type="presOf" srcId="{E3CBC7DA-FFE8-4E27-8886-EE11B64519C9}" destId="{91342E02-66D7-44BF-B84C-389A3113C0DD}" srcOrd="0" destOrd="0" presId="urn:microsoft.com/office/officeart/2011/layout/InterconnectedBlockProcess"/>
    <dgm:cxn modelId="{228BC54B-E6B0-467A-A855-59E06EB62495}" type="presOf" srcId="{A2E64EF0-9508-4D83-84AA-834BEAAAC37F}" destId="{E6CCA022-C6CE-44CB-BF13-257CEA838D69}" srcOrd="0" destOrd="0" presId="urn:microsoft.com/office/officeart/2011/layout/InterconnectedBlockProcess"/>
    <dgm:cxn modelId="{EABFD34D-4D95-478F-AC2B-C36265E557BF}" srcId="{5780C032-BB7A-4200-8C1E-DFB8819DC2BA}" destId="{FCC6FD26-ABEE-4144-ADA7-C8CBEB8A7F68}" srcOrd="3" destOrd="0" parTransId="{777CA9B3-3696-4B47-9047-3609286AFECD}" sibTransId="{1FA33B90-F92E-4FA1-98DC-D826FFA8618C}"/>
    <dgm:cxn modelId="{ADD80848-AFBE-4922-9914-2AA7CF0F3EDC}" srcId="{A2E64EF0-9508-4D83-84AA-834BEAAAC37F}" destId="{A187A614-5482-4FD3-BCBF-77D28B6F13DE}" srcOrd="0" destOrd="0" parTransId="{F3827135-8254-413D-851D-455665A39717}" sibTransId="{88F6950D-7BE4-4189-BA89-25926C204B03}"/>
    <dgm:cxn modelId="{02D3E3C4-EBC8-406D-8F53-AF49A51D0960}" type="presOf" srcId="{528E15A3-C476-44C2-881A-BA0123982893}" destId="{942A4BE2-1E89-45FB-AADA-ACE66291E032}" srcOrd="0" destOrd="1" presId="urn:microsoft.com/office/officeart/2011/layout/InterconnectedBlockProcess"/>
    <dgm:cxn modelId="{1250D3AB-A28D-4410-BFAF-39F1FE57995C}" srcId="{5780C032-BB7A-4200-8C1E-DFB8819DC2BA}" destId="{E3CBC7DA-FFE8-4E27-8886-EE11B64519C9}" srcOrd="0" destOrd="0" parTransId="{BA81EB16-67D3-4D35-A35F-46CCEEFEB0F6}" sibTransId="{A325EF03-12D2-4216-818A-228B0ABDDB23}"/>
    <dgm:cxn modelId="{66079E7F-D9D5-4F19-985B-9A03F67112A6}" srcId="{FCC6FD26-ABEE-4144-ADA7-C8CBEB8A7F68}" destId="{C1CFF424-F4EF-46E6-A36A-C237BF10769B}" srcOrd="0" destOrd="0" parTransId="{FE157745-13ED-49E4-823D-25278E4AD207}" sibTransId="{2BB98C1C-FAFA-4982-8915-B35D0A388BD2}"/>
    <dgm:cxn modelId="{25B7B395-799E-4AD5-B8B1-760D0D5D5267}" type="presOf" srcId="{528E15A3-C476-44C2-881A-BA0123982893}" destId="{C0680C4E-5F86-458C-A9C2-32E877437FDD}" srcOrd="1" destOrd="1" presId="urn:microsoft.com/office/officeart/2011/layout/InterconnectedBlockProcess"/>
    <dgm:cxn modelId="{A024131D-D1FB-44DB-A530-21F55FB54A53}" type="presOf" srcId="{396222BE-C72B-4D0F-8AD6-395CDCEDA66F}" destId="{E0A0EA3D-4C97-43CD-8210-DB060F3E1985}" srcOrd="0" destOrd="0" presId="urn:microsoft.com/office/officeart/2011/layout/InterconnectedBlockProcess"/>
    <dgm:cxn modelId="{9BA4C6E2-DD2C-4766-A5B9-140BC7635045}" type="presOf" srcId="{FCC6FD26-ABEE-4144-ADA7-C8CBEB8A7F68}" destId="{2C5E493C-CB91-425F-A33A-1504B002AFBB}" srcOrd="0" destOrd="0" presId="urn:microsoft.com/office/officeart/2011/layout/InterconnectedBlockProcess"/>
    <dgm:cxn modelId="{A847E1C7-3505-45EE-9CF1-464FBF81A844}" type="presOf" srcId="{A187A614-5482-4FD3-BCBF-77D28B6F13DE}" destId="{937949C6-0D4C-4C8E-A436-43DC8268E166}" srcOrd="0" destOrd="0" presId="urn:microsoft.com/office/officeart/2011/layout/InterconnectedBlockProcess"/>
    <dgm:cxn modelId="{FA091C99-3AF4-46DF-B075-740343485826}" type="presOf" srcId="{C1CFF424-F4EF-46E6-A36A-C237BF10769B}" destId="{942A4BE2-1E89-45FB-AADA-ACE66291E032}" srcOrd="0" destOrd="0" presId="urn:microsoft.com/office/officeart/2011/layout/InterconnectedBlockProcess"/>
    <dgm:cxn modelId="{E03073B3-3EA9-49EC-8338-3FCAC1D009D0}" srcId="{5780C032-BB7A-4200-8C1E-DFB8819DC2BA}" destId="{A2E64EF0-9508-4D83-84AA-834BEAAAC37F}" srcOrd="2" destOrd="0" parTransId="{2E148CAB-80D2-4804-B857-AFD05F2C349C}" sibTransId="{9D18A990-F225-47E4-9AA9-1F6AADBAD2C2}"/>
    <dgm:cxn modelId="{362ED5BD-623B-408D-A529-F62B48117B3D}" type="presOf" srcId="{5780C032-BB7A-4200-8C1E-DFB8819DC2BA}" destId="{FC859BAB-5C94-4192-8D15-532C69516973}" srcOrd="0" destOrd="0" presId="urn:microsoft.com/office/officeart/2011/layout/InterconnectedBlockProcess"/>
    <dgm:cxn modelId="{19B8F31A-85DE-48C8-9470-CCBD0F05724D}" srcId="{5780C032-BB7A-4200-8C1E-DFB8819DC2BA}" destId="{396222BE-C72B-4D0F-8AD6-395CDCEDA66F}" srcOrd="1" destOrd="0" parTransId="{762C3A24-842D-4107-AFCE-C16C107FB398}" sibTransId="{3329649C-B68A-4D10-94E5-71205423AC8A}"/>
    <dgm:cxn modelId="{5A924C6C-DC6E-4A72-910B-AFE60EDE8A24}" srcId="{FCC6FD26-ABEE-4144-ADA7-C8CBEB8A7F68}" destId="{9D351CB9-60D3-4382-BA78-B3A1A56127A7}" srcOrd="2" destOrd="0" parTransId="{B0490A59-75E5-4363-A877-168267E2EE5C}" sibTransId="{96B6F54E-B48F-4BED-B40A-D0D416185A23}"/>
    <dgm:cxn modelId="{8A139471-1788-4CBB-931D-321DE5CCBA4D}" type="presOf" srcId="{9D351CB9-60D3-4382-BA78-B3A1A56127A7}" destId="{942A4BE2-1E89-45FB-AADA-ACE66291E032}" srcOrd="0" destOrd="2" presId="urn:microsoft.com/office/officeart/2011/layout/InterconnectedBlockProcess"/>
    <dgm:cxn modelId="{E9387491-C8DB-47F3-8EA6-20125E8F7E38}" type="presOf" srcId="{A187A614-5482-4FD3-BCBF-77D28B6F13DE}" destId="{0E2F3898-392B-4002-9E4A-6DDC8FEF9F83}" srcOrd="1" destOrd="0" presId="urn:microsoft.com/office/officeart/2011/layout/InterconnectedBlockProcess"/>
    <dgm:cxn modelId="{6B47D45A-0613-42AE-9777-293C9B6009BB}" type="presOf" srcId="{1CFAA112-4C28-4FB0-AB38-39A5B592718A}" destId="{D9DBA407-12C9-4325-B429-2DFFCF7D71ED}" srcOrd="0" destOrd="0" presId="urn:microsoft.com/office/officeart/2011/layout/InterconnectedBlockProcess"/>
    <dgm:cxn modelId="{5275E658-053F-4C7A-B7E3-152869A8D65C}" type="presOf" srcId="{C2B163D7-C0DB-42BF-ABA6-D91A1A4F9F2D}" destId="{221A21D8-3F53-44CC-9CD5-53D89BE886AC}" srcOrd="1" destOrd="0" presId="urn:microsoft.com/office/officeart/2011/layout/InterconnectedBlockProcess"/>
    <dgm:cxn modelId="{0EBA07C6-83CD-45DC-96BD-1E8DCC13886D}" type="presOf" srcId="{C2B163D7-C0DB-42BF-ABA6-D91A1A4F9F2D}" destId="{84B02E64-9F5F-40CA-BD20-ED660EC84C96}" srcOrd="0" destOrd="0" presId="urn:microsoft.com/office/officeart/2011/layout/InterconnectedBlockProcess"/>
    <dgm:cxn modelId="{D737E6C4-48D7-4458-9DCA-41E74C5FFC33}" type="presOf" srcId="{1CFAA112-4C28-4FB0-AB38-39A5B592718A}" destId="{8379DD53-260D-46AE-A71B-8BDCBF94F42E}" srcOrd="1" destOrd="0" presId="urn:microsoft.com/office/officeart/2011/layout/InterconnectedBlockProcess"/>
    <dgm:cxn modelId="{DB8ED993-AD53-456A-84ED-ED7343AD7BFD}" type="presParOf" srcId="{FC859BAB-5C94-4192-8D15-532C69516973}" destId="{57361608-FC65-4288-9E61-F45303C0D61F}" srcOrd="0" destOrd="0" presId="urn:microsoft.com/office/officeart/2011/layout/InterconnectedBlockProcess"/>
    <dgm:cxn modelId="{7E1A6D71-80DD-48FE-A73B-4EBE6327D198}" type="presParOf" srcId="{57361608-FC65-4288-9E61-F45303C0D61F}" destId="{942A4BE2-1E89-45FB-AADA-ACE66291E032}" srcOrd="0" destOrd="0" presId="urn:microsoft.com/office/officeart/2011/layout/InterconnectedBlockProcess"/>
    <dgm:cxn modelId="{7705A085-F18B-4BBF-A122-FDE0D70F061F}" type="presParOf" srcId="{FC859BAB-5C94-4192-8D15-532C69516973}" destId="{C0680C4E-5F86-458C-A9C2-32E877437FDD}" srcOrd="1" destOrd="0" presId="urn:microsoft.com/office/officeart/2011/layout/InterconnectedBlockProcess"/>
    <dgm:cxn modelId="{F0EFDD60-70D3-4529-A14E-1F8F4B4E3411}" type="presParOf" srcId="{FC859BAB-5C94-4192-8D15-532C69516973}" destId="{2C5E493C-CB91-425F-A33A-1504B002AFBB}" srcOrd="2" destOrd="0" presId="urn:microsoft.com/office/officeart/2011/layout/InterconnectedBlockProcess"/>
    <dgm:cxn modelId="{ADC66AA0-AA13-4412-A522-E6EB99BF0E4A}" type="presParOf" srcId="{FC859BAB-5C94-4192-8D15-532C69516973}" destId="{59DCC062-B35F-446C-AD66-9442C9C8FF2C}" srcOrd="3" destOrd="0" presId="urn:microsoft.com/office/officeart/2011/layout/InterconnectedBlockProcess"/>
    <dgm:cxn modelId="{D5F24244-E477-4D93-A4B5-F175EADE0893}" type="presParOf" srcId="{59DCC062-B35F-446C-AD66-9442C9C8FF2C}" destId="{937949C6-0D4C-4C8E-A436-43DC8268E166}" srcOrd="0" destOrd="0" presId="urn:microsoft.com/office/officeart/2011/layout/InterconnectedBlockProcess"/>
    <dgm:cxn modelId="{7FF7837D-3D86-4B5E-BF1F-B91638BA48CB}" type="presParOf" srcId="{FC859BAB-5C94-4192-8D15-532C69516973}" destId="{0E2F3898-392B-4002-9E4A-6DDC8FEF9F83}" srcOrd="4" destOrd="0" presId="urn:microsoft.com/office/officeart/2011/layout/InterconnectedBlockProcess"/>
    <dgm:cxn modelId="{E11249BF-EC95-495E-A2B6-D194C57F9A88}" type="presParOf" srcId="{FC859BAB-5C94-4192-8D15-532C69516973}" destId="{E6CCA022-C6CE-44CB-BF13-257CEA838D69}" srcOrd="5" destOrd="0" presId="urn:microsoft.com/office/officeart/2011/layout/InterconnectedBlockProcess"/>
    <dgm:cxn modelId="{007DF7B2-8B7C-4BB5-AF4A-AEE63C550255}" type="presParOf" srcId="{FC859BAB-5C94-4192-8D15-532C69516973}" destId="{81634DCA-AA55-4D9D-8D24-963AB37E4AD8}" srcOrd="6" destOrd="0" presId="urn:microsoft.com/office/officeart/2011/layout/InterconnectedBlockProcess"/>
    <dgm:cxn modelId="{E562DA35-4052-4901-89DC-6946E9996F4C}" type="presParOf" srcId="{81634DCA-AA55-4D9D-8D24-963AB37E4AD8}" destId="{D9DBA407-12C9-4325-B429-2DFFCF7D71ED}" srcOrd="0" destOrd="0" presId="urn:microsoft.com/office/officeart/2011/layout/InterconnectedBlockProcess"/>
    <dgm:cxn modelId="{5F46D15E-237B-4336-9FAD-5D5279EE2557}" type="presParOf" srcId="{FC859BAB-5C94-4192-8D15-532C69516973}" destId="{8379DD53-260D-46AE-A71B-8BDCBF94F42E}" srcOrd="7" destOrd="0" presId="urn:microsoft.com/office/officeart/2011/layout/InterconnectedBlockProcess"/>
    <dgm:cxn modelId="{740F6FDD-DA6B-480D-8B0D-3D7691B98BC9}" type="presParOf" srcId="{FC859BAB-5C94-4192-8D15-532C69516973}" destId="{E0A0EA3D-4C97-43CD-8210-DB060F3E1985}" srcOrd="8" destOrd="0" presId="urn:microsoft.com/office/officeart/2011/layout/InterconnectedBlockProcess"/>
    <dgm:cxn modelId="{AF108861-7F65-47CC-AFFC-D24803239821}" type="presParOf" srcId="{FC859BAB-5C94-4192-8D15-532C69516973}" destId="{62819EBD-00EC-4B6A-91EC-1F802B43E888}" srcOrd="9" destOrd="0" presId="urn:microsoft.com/office/officeart/2011/layout/InterconnectedBlockProcess"/>
    <dgm:cxn modelId="{10641182-D5D8-4089-A739-DF93DD0D9EBC}" type="presParOf" srcId="{62819EBD-00EC-4B6A-91EC-1F802B43E888}" destId="{84B02E64-9F5F-40CA-BD20-ED660EC84C96}" srcOrd="0" destOrd="0" presId="urn:microsoft.com/office/officeart/2011/layout/InterconnectedBlockProcess"/>
    <dgm:cxn modelId="{B356FC4C-FE16-4D4E-9971-DF0F94C1CC81}" type="presParOf" srcId="{FC859BAB-5C94-4192-8D15-532C69516973}" destId="{221A21D8-3F53-44CC-9CD5-53D89BE886AC}" srcOrd="10" destOrd="0" presId="urn:microsoft.com/office/officeart/2011/layout/InterconnectedBlockProcess"/>
    <dgm:cxn modelId="{5A35420E-F71A-4132-A7CF-CE6F0B0CF245}" type="presParOf" srcId="{FC859BAB-5C94-4192-8D15-532C69516973}" destId="{91342E02-66D7-44BF-B84C-389A3113C0DD}"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A92E7D-7CEA-4761-96E5-F49D454FD38A}" type="doc">
      <dgm:prSet loTypeId="urn:microsoft.com/office/officeart/2005/8/layout/cycle1" loCatId="cycle" qsTypeId="urn:microsoft.com/office/officeart/2005/8/quickstyle/3d6" qsCatId="3D" csTypeId="urn:microsoft.com/office/officeart/2005/8/colors/colorful1" csCatId="colorful" phldr="1"/>
      <dgm:spPr/>
      <dgm:t>
        <a:bodyPr/>
        <a:lstStyle/>
        <a:p>
          <a:endParaRPr lang="en-US"/>
        </a:p>
      </dgm:t>
    </dgm:pt>
    <dgm:pt modelId="{B9B18D72-26A0-4BED-A495-A1C41E0AA4D9}">
      <dgm:prSet phldrT="[Text]"/>
      <dgm:spPr/>
      <dgm:t>
        <a:bodyPr/>
        <a:lstStyle/>
        <a:p>
          <a:r>
            <a:rPr lang="en-US" dirty="0" smtClean="0"/>
            <a:t> </a:t>
          </a:r>
          <a:endParaRPr lang="en-US" dirty="0"/>
        </a:p>
      </dgm:t>
    </dgm:pt>
    <dgm:pt modelId="{E4249DDB-46B1-4F17-8B3A-991ACCA550F4}" type="parTrans" cxnId="{957F08FD-9810-4D1B-829B-55C36A32CA51}">
      <dgm:prSet/>
      <dgm:spPr/>
      <dgm:t>
        <a:bodyPr/>
        <a:lstStyle/>
        <a:p>
          <a:endParaRPr lang="en-US"/>
        </a:p>
      </dgm:t>
    </dgm:pt>
    <dgm:pt modelId="{DCA20100-2234-4D55-AF48-603E0A180866}" type="sibTrans" cxnId="{957F08FD-9810-4D1B-829B-55C36A32CA51}">
      <dgm:prSet/>
      <dgm:spPr/>
      <dgm:t>
        <a:bodyPr/>
        <a:lstStyle/>
        <a:p>
          <a:endParaRPr lang="en-US"/>
        </a:p>
      </dgm:t>
    </dgm:pt>
    <dgm:pt modelId="{2FB418A5-90A9-412B-A8EB-5355D5B3FF9D}">
      <dgm:prSet phldrT="[Text]"/>
      <dgm:spPr/>
      <dgm:t>
        <a:bodyPr/>
        <a:lstStyle/>
        <a:p>
          <a:r>
            <a:rPr lang="en-US" dirty="0" smtClean="0"/>
            <a:t> </a:t>
          </a:r>
          <a:endParaRPr lang="en-US" dirty="0"/>
        </a:p>
      </dgm:t>
    </dgm:pt>
    <dgm:pt modelId="{BE9EA785-5DB2-4C09-B0EF-E9EAA11158F7}" type="parTrans" cxnId="{078AD1F9-6040-471D-A131-F091C5125157}">
      <dgm:prSet/>
      <dgm:spPr/>
      <dgm:t>
        <a:bodyPr/>
        <a:lstStyle/>
        <a:p>
          <a:endParaRPr lang="en-US"/>
        </a:p>
      </dgm:t>
    </dgm:pt>
    <dgm:pt modelId="{FB67F001-BE57-4AA8-9693-1F536BC85B3C}" type="sibTrans" cxnId="{078AD1F9-6040-471D-A131-F091C5125157}">
      <dgm:prSet/>
      <dgm:spPr/>
      <dgm:t>
        <a:bodyPr/>
        <a:lstStyle/>
        <a:p>
          <a:endParaRPr lang="en-US"/>
        </a:p>
      </dgm:t>
    </dgm:pt>
    <dgm:pt modelId="{FCE994EF-3711-4B0A-8BC8-5795B00D7B28}">
      <dgm:prSet phldrT="[Text]"/>
      <dgm:spPr/>
      <dgm:t>
        <a:bodyPr/>
        <a:lstStyle/>
        <a:p>
          <a:r>
            <a:rPr lang="en-US" dirty="0" smtClean="0"/>
            <a:t> </a:t>
          </a:r>
          <a:endParaRPr lang="en-US" dirty="0"/>
        </a:p>
      </dgm:t>
    </dgm:pt>
    <dgm:pt modelId="{8FD2740F-406A-4502-8C1A-417E1D88604D}" type="parTrans" cxnId="{68E30FC6-8A32-4464-84FF-B6B354E7B3AB}">
      <dgm:prSet/>
      <dgm:spPr/>
      <dgm:t>
        <a:bodyPr/>
        <a:lstStyle/>
        <a:p>
          <a:endParaRPr lang="en-US"/>
        </a:p>
      </dgm:t>
    </dgm:pt>
    <dgm:pt modelId="{6ACECDA7-4BE2-4A11-B74A-A462E371547B}" type="sibTrans" cxnId="{68E30FC6-8A32-4464-84FF-B6B354E7B3AB}">
      <dgm:prSet/>
      <dgm:spPr/>
      <dgm:t>
        <a:bodyPr/>
        <a:lstStyle/>
        <a:p>
          <a:endParaRPr lang="en-US"/>
        </a:p>
      </dgm:t>
    </dgm:pt>
    <dgm:pt modelId="{9DB82159-13B7-4B21-BD29-C32D059EB7CC}">
      <dgm:prSet phldrT="[Text]"/>
      <dgm:spPr/>
      <dgm:t>
        <a:bodyPr/>
        <a:lstStyle/>
        <a:p>
          <a:r>
            <a:rPr lang="en-US" dirty="0" smtClean="0"/>
            <a:t> </a:t>
          </a:r>
          <a:endParaRPr lang="en-US" dirty="0"/>
        </a:p>
      </dgm:t>
    </dgm:pt>
    <dgm:pt modelId="{E6C5802D-0296-49CD-BA3E-1F4A2564CF95}" type="parTrans" cxnId="{1AC0AA18-CA0C-460B-AF3C-6716AB678131}">
      <dgm:prSet/>
      <dgm:spPr/>
      <dgm:t>
        <a:bodyPr/>
        <a:lstStyle/>
        <a:p>
          <a:endParaRPr lang="en-US"/>
        </a:p>
      </dgm:t>
    </dgm:pt>
    <dgm:pt modelId="{C8312E37-AF17-4C97-A362-73F8E01A8F01}" type="sibTrans" cxnId="{1AC0AA18-CA0C-460B-AF3C-6716AB678131}">
      <dgm:prSet/>
      <dgm:spPr/>
      <dgm:t>
        <a:bodyPr/>
        <a:lstStyle/>
        <a:p>
          <a:endParaRPr lang="en-US"/>
        </a:p>
      </dgm:t>
    </dgm:pt>
    <dgm:pt modelId="{01015418-1131-44B8-903E-CE8F4A1A4F44}">
      <dgm:prSet phldrT="[Text]"/>
      <dgm:spPr/>
      <dgm:t>
        <a:bodyPr/>
        <a:lstStyle/>
        <a:p>
          <a:r>
            <a:rPr lang="en-US" dirty="0" smtClean="0"/>
            <a:t> </a:t>
          </a:r>
          <a:endParaRPr lang="en-US" dirty="0"/>
        </a:p>
      </dgm:t>
    </dgm:pt>
    <dgm:pt modelId="{D7607190-E1FE-4264-A5EC-60AD348472BB}" type="parTrans" cxnId="{D1644042-A04A-41B6-A5A7-35DA41E2C861}">
      <dgm:prSet/>
      <dgm:spPr/>
      <dgm:t>
        <a:bodyPr/>
        <a:lstStyle/>
        <a:p>
          <a:endParaRPr lang="en-US"/>
        </a:p>
      </dgm:t>
    </dgm:pt>
    <dgm:pt modelId="{B847B85E-AAA8-4660-97CC-C52110FE3262}" type="sibTrans" cxnId="{D1644042-A04A-41B6-A5A7-35DA41E2C861}">
      <dgm:prSet/>
      <dgm:spPr/>
      <dgm:t>
        <a:bodyPr/>
        <a:lstStyle/>
        <a:p>
          <a:endParaRPr lang="en-US"/>
        </a:p>
      </dgm:t>
    </dgm:pt>
    <dgm:pt modelId="{9BF58B72-90E9-4AFE-9FF2-63E27F65F034}" type="pres">
      <dgm:prSet presAssocID="{FFA92E7D-7CEA-4761-96E5-F49D454FD38A}" presName="cycle" presStyleCnt="0">
        <dgm:presLayoutVars>
          <dgm:dir/>
          <dgm:resizeHandles val="exact"/>
        </dgm:presLayoutVars>
      </dgm:prSet>
      <dgm:spPr/>
      <dgm:t>
        <a:bodyPr/>
        <a:lstStyle/>
        <a:p>
          <a:endParaRPr lang="en-US"/>
        </a:p>
      </dgm:t>
    </dgm:pt>
    <dgm:pt modelId="{C71E56FD-8DAB-44D5-BCA0-2C1AF046B877}" type="pres">
      <dgm:prSet presAssocID="{B9B18D72-26A0-4BED-A495-A1C41E0AA4D9}" presName="dummy" presStyleCnt="0"/>
      <dgm:spPr/>
    </dgm:pt>
    <dgm:pt modelId="{3FF1BF03-9570-4F9F-B553-B86237A9D230}" type="pres">
      <dgm:prSet presAssocID="{B9B18D72-26A0-4BED-A495-A1C41E0AA4D9}" presName="node" presStyleLbl="revTx" presStyleIdx="0" presStyleCnt="5">
        <dgm:presLayoutVars>
          <dgm:bulletEnabled val="1"/>
        </dgm:presLayoutVars>
      </dgm:prSet>
      <dgm:spPr/>
      <dgm:t>
        <a:bodyPr/>
        <a:lstStyle/>
        <a:p>
          <a:endParaRPr lang="en-US"/>
        </a:p>
      </dgm:t>
    </dgm:pt>
    <dgm:pt modelId="{2BBBCAF1-2D6E-4366-A62C-DA1E7F659EC8}" type="pres">
      <dgm:prSet presAssocID="{DCA20100-2234-4D55-AF48-603E0A180866}" presName="sibTrans" presStyleLbl="node1" presStyleIdx="0" presStyleCnt="5"/>
      <dgm:spPr/>
      <dgm:t>
        <a:bodyPr/>
        <a:lstStyle/>
        <a:p>
          <a:endParaRPr lang="en-US"/>
        </a:p>
      </dgm:t>
    </dgm:pt>
    <dgm:pt modelId="{AFBA2FA1-3DEA-40C7-813B-892E1A189A7E}" type="pres">
      <dgm:prSet presAssocID="{2FB418A5-90A9-412B-A8EB-5355D5B3FF9D}" presName="dummy" presStyleCnt="0"/>
      <dgm:spPr/>
    </dgm:pt>
    <dgm:pt modelId="{B02E4E10-9991-4BCA-9CCE-4BEA75860C39}" type="pres">
      <dgm:prSet presAssocID="{2FB418A5-90A9-412B-A8EB-5355D5B3FF9D}" presName="node" presStyleLbl="revTx" presStyleIdx="1" presStyleCnt="5">
        <dgm:presLayoutVars>
          <dgm:bulletEnabled val="1"/>
        </dgm:presLayoutVars>
      </dgm:prSet>
      <dgm:spPr/>
      <dgm:t>
        <a:bodyPr/>
        <a:lstStyle/>
        <a:p>
          <a:endParaRPr lang="en-US"/>
        </a:p>
      </dgm:t>
    </dgm:pt>
    <dgm:pt modelId="{5BAB68A3-DE10-4B6F-8EA2-395A01367E64}" type="pres">
      <dgm:prSet presAssocID="{FB67F001-BE57-4AA8-9693-1F536BC85B3C}" presName="sibTrans" presStyleLbl="node1" presStyleIdx="1" presStyleCnt="5"/>
      <dgm:spPr/>
      <dgm:t>
        <a:bodyPr/>
        <a:lstStyle/>
        <a:p>
          <a:endParaRPr lang="en-US"/>
        </a:p>
      </dgm:t>
    </dgm:pt>
    <dgm:pt modelId="{22229F88-69F2-4A42-A588-E2D14D7D2EF3}" type="pres">
      <dgm:prSet presAssocID="{FCE994EF-3711-4B0A-8BC8-5795B00D7B28}" presName="dummy" presStyleCnt="0"/>
      <dgm:spPr/>
    </dgm:pt>
    <dgm:pt modelId="{2F0BA229-4BF8-44A8-B337-89B14D1E2713}" type="pres">
      <dgm:prSet presAssocID="{FCE994EF-3711-4B0A-8BC8-5795B00D7B28}" presName="node" presStyleLbl="revTx" presStyleIdx="2" presStyleCnt="5">
        <dgm:presLayoutVars>
          <dgm:bulletEnabled val="1"/>
        </dgm:presLayoutVars>
      </dgm:prSet>
      <dgm:spPr/>
      <dgm:t>
        <a:bodyPr/>
        <a:lstStyle/>
        <a:p>
          <a:endParaRPr lang="en-US"/>
        </a:p>
      </dgm:t>
    </dgm:pt>
    <dgm:pt modelId="{34EDFD11-9F05-4BF4-A6C2-A60A16D4088A}" type="pres">
      <dgm:prSet presAssocID="{6ACECDA7-4BE2-4A11-B74A-A462E371547B}" presName="sibTrans" presStyleLbl="node1" presStyleIdx="2" presStyleCnt="5"/>
      <dgm:spPr/>
      <dgm:t>
        <a:bodyPr/>
        <a:lstStyle/>
        <a:p>
          <a:endParaRPr lang="en-US"/>
        </a:p>
      </dgm:t>
    </dgm:pt>
    <dgm:pt modelId="{61D7A28F-EA99-4781-A72D-3D8B6D68A4A9}" type="pres">
      <dgm:prSet presAssocID="{9DB82159-13B7-4B21-BD29-C32D059EB7CC}" presName="dummy" presStyleCnt="0"/>
      <dgm:spPr/>
    </dgm:pt>
    <dgm:pt modelId="{38082ADB-C4DA-4784-BE1D-440488C26064}" type="pres">
      <dgm:prSet presAssocID="{9DB82159-13B7-4B21-BD29-C32D059EB7CC}" presName="node" presStyleLbl="revTx" presStyleIdx="3" presStyleCnt="5">
        <dgm:presLayoutVars>
          <dgm:bulletEnabled val="1"/>
        </dgm:presLayoutVars>
      </dgm:prSet>
      <dgm:spPr/>
      <dgm:t>
        <a:bodyPr/>
        <a:lstStyle/>
        <a:p>
          <a:endParaRPr lang="en-US"/>
        </a:p>
      </dgm:t>
    </dgm:pt>
    <dgm:pt modelId="{8B082442-72FB-49ED-A7CF-B625278D09BF}" type="pres">
      <dgm:prSet presAssocID="{C8312E37-AF17-4C97-A362-73F8E01A8F01}" presName="sibTrans" presStyleLbl="node1" presStyleIdx="3" presStyleCnt="5"/>
      <dgm:spPr/>
      <dgm:t>
        <a:bodyPr/>
        <a:lstStyle/>
        <a:p>
          <a:endParaRPr lang="en-US"/>
        </a:p>
      </dgm:t>
    </dgm:pt>
    <dgm:pt modelId="{19CDCDF3-E4BA-4FC8-939C-FCA0002ABEBA}" type="pres">
      <dgm:prSet presAssocID="{01015418-1131-44B8-903E-CE8F4A1A4F44}" presName="dummy" presStyleCnt="0"/>
      <dgm:spPr/>
    </dgm:pt>
    <dgm:pt modelId="{7B682164-D28F-4023-B0EF-F173EAE0F4A6}" type="pres">
      <dgm:prSet presAssocID="{01015418-1131-44B8-903E-CE8F4A1A4F44}" presName="node" presStyleLbl="revTx" presStyleIdx="4" presStyleCnt="5">
        <dgm:presLayoutVars>
          <dgm:bulletEnabled val="1"/>
        </dgm:presLayoutVars>
      </dgm:prSet>
      <dgm:spPr/>
      <dgm:t>
        <a:bodyPr/>
        <a:lstStyle/>
        <a:p>
          <a:endParaRPr lang="en-US"/>
        </a:p>
      </dgm:t>
    </dgm:pt>
    <dgm:pt modelId="{0549A942-E8C7-4629-B834-E01D29786FB5}" type="pres">
      <dgm:prSet presAssocID="{B847B85E-AAA8-4660-97CC-C52110FE3262}" presName="sibTrans" presStyleLbl="node1" presStyleIdx="4" presStyleCnt="5"/>
      <dgm:spPr/>
      <dgm:t>
        <a:bodyPr/>
        <a:lstStyle/>
        <a:p>
          <a:endParaRPr lang="en-US"/>
        </a:p>
      </dgm:t>
    </dgm:pt>
  </dgm:ptLst>
  <dgm:cxnLst>
    <dgm:cxn modelId="{2BA1FD24-F403-4AA8-BF7D-4BE0BD6D7F2C}" type="presOf" srcId="{FFA92E7D-7CEA-4761-96E5-F49D454FD38A}" destId="{9BF58B72-90E9-4AFE-9FF2-63E27F65F034}" srcOrd="0" destOrd="0" presId="urn:microsoft.com/office/officeart/2005/8/layout/cycle1"/>
    <dgm:cxn modelId="{8453ABA5-8138-44A1-9902-10D417A9670F}" type="presOf" srcId="{FB67F001-BE57-4AA8-9693-1F536BC85B3C}" destId="{5BAB68A3-DE10-4B6F-8EA2-395A01367E64}" srcOrd="0" destOrd="0" presId="urn:microsoft.com/office/officeart/2005/8/layout/cycle1"/>
    <dgm:cxn modelId="{2430A37C-BD79-4162-AECD-74F1F128348C}" type="presOf" srcId="{DCA20100-2234-4D55-AF48-603E0A180866}" destId="{2BBBCAF1-2D6E-4366-A62C-DA1E7F659EC8}" srcOrd="0" destOrd="0" presId="urn:microsoft.com/office/officeart/2005/8/layout/cycle1"/>
    <dgm:cxn modelId="{659C1FA3-864D-4DD0-9C73-38A6F23AB8A9}" type="presOf" srcId="{FCE994EF-3711-4B0A-8BC8-5795B00D7B28}" destId="{2F0BA229-4BF8-44A8-B337-89B14D1E2713}" srcOrd="0" destOrd="0" presId="urn:microsoft.com/office/officeart/2005/8/layout/cycle1"/>
    <dgm:cxn modelId="{0E37A5E4-44DA-4DBC-86EA-C6201E4CFB80}" type="presOf" srcId="{01015418-1131-44B8-903E-CE8F4A1A4F44}" destId="{7B682164-D28F-4023-B0EF-F173EAE0F4A6}" srcOrd="0" destOrd="0" presId="urn:microsoft.com/office/officeart/2005/8/layout/cycle1"/>
    <dgm:cxn modelId="{E61F6A12-CD63-412E-9895-F3A8C3AB06C1}" type="presOf" srcId="{B847B85E-AAA8-4660-97CC-C52110FE3262}" destId="{0549A942-E8C7-4629-B834-E01D29786FB5}" srcOrd="0" destOrd="0" presId="urn:microsoft.com/office/officeart/2005/8/layout/cycle1"/>
    <dgm:cxn modelId="{078AD1F9-6040-471D-A131-F091C5125157}" srcId="{FFA92E7D-7CEA-4761-96E5-F49D454FD38A}" destId="{2FB418A5-90A9-412B-A8EB-5355D5B3FF9D}" srcOrd="1" destOrd="0" parTransId="{BE9EA785-5DB2-4C09-B0EF-E9EAA11158F7}" sibTransId="{FB67F001-BE57-4AA8-9693-1F536BC85B3C}"/>
    <dgm:cxn modelId="{957F08FD-9810-4D1B-829B-55C36A32CA51}" srcId="{FFA92E7D-7CEA-4761-96E5-F49D454FD38A}" destId="{B9B18D72-26A0-4BED-A495-A1C41E0AA4D9}" srcOrd="0" destOrd="0" parTransId="{E4249DDB-46B1-4F17-8B3A-991ACCA550F4}" sibTransId="{DCA20100-2234-4D55-AF48-603E0A180866}"/>
    <dgm:cxn modelId="{68E30FC6-8A32-4464-84FF-B6B354E7B3AB}" srcId="{FFA92E7D-7CEA-4761-96E5-F49D454FD38A}" destId="{FCE994EF-3711-4B0A-8BC8-5795B00D7B28}" srcOrd="2" destOrd="0" parTransId="{8FD2740F-406A-4502-8C1A-417E1D88604D}" sibTransId="{6ACECDA7-4BE2-4A11-B74A-A462E371547B}"/>
    <dgm:cxn modelId="{1AC0AA18-CA0C-460B-AF3C-6716AB678131}" srcId="{FFA92E7D-7CEA-4761-96E5-F49D454FD38A}" destId="{9DB82159-13B7-4B21-BD29-C32D059EB7CC}" srcOrd="3" destOrd="0" parTransId="{E6C5802D-0296-49CD-BA3E-1F4A2564CF95}" sibTransId="{C8312E37-AF17-4C97-A362-73F8E01A8F01}"/>
    <dgm:cxn modelId="{2B36DAD1-94B1-4936-9BF9-0CD24990E744}" type="presOf" srcId="{9DB82159-13B7-4B21-BD29-C32D059EB7CC}" destId="{38082ADB-C4DA-4784-BE1D-440488C26064}" srcOrd="0" destOrd="0" presId="urn:microsoft.com/office/officeart/2005/8/layout/cycle1"/>
    <dgm:cxn modelId="{0B5E57B4-07BF-430B-B7BD-02989D21BCF2}" type="presOf" srcId="{B9B18D72-26A0-4BED-A495-A1C41E0AA4D9}" destId="{3FF1BF03-9570-4F9F-B553-B86237A9D230}" srcOrd="0" destOrd="0" presId="urn:microsoft.com/office/officeart/2005/8/layout/cycle1"/>
    <dgm:cxn modelId="{27947F0B-E7B7-4169-98C6-E9965BB84A56}" type="presOf" srcId="{6ACECDA7-4BE2-4A11-B74A-A462E371547B}" destId="{34EDFD11-9F05-4BF4-A6C2-A60A16D4088A}" srcOrd="0" destOrd="0" presId="urn:microsoft.com/office/officeart/2005/8/layout/cycle1"/>
    <dgm:cxn modelId="{CD0D51F2-F5DF-4BB7-9194-8316D226EDCB}" type="presOf" srcId="{2FB418A5-90A9-412B-A8EB-5355D5B3FF9D}" destId="{B02E4E10-9991-4BCA-9CCE-4BEA75860C39}" srcOrd="0" destOrd="0" presId="urn:microsoft.com/office/officeart/2005/8/layout/cycle1"/>
    <dgm:cxn modelId="{D1644042-A04A-41B6-A5A7-35DA41E2C861}" srcId="{FFA92E7D-7CEA-4761-96E5-F49D454FD38A}" destId="{01015418-1131-44B8-903E-CE8F4A1A4F44}" srcOrd="4" destOrd="0" parTransId="{D7607190-E1FE-4264-A5EC-60AD348472BB}" sibTransId="{B847B85E-AAA8-4660-97CC-C52110FE3262}"/>
    <dgm:cxn modelId="{C63503D8-1B9F-4829-8ACA-3B0FE1BB98B6}" type="presOf" srcId="{C8312E37-AF17-4C97-A362-73F8E01A8F01}" destId="{8B082442-72FB-49ED-A7CF-B625278D09BF}" srcOrd="0" destOrd="0" presId="urn:microsoft.com/office/officeart/2005/8/layout/cycle1"/>
    <dgm:cxn modelId="{046D368A-9FD4-4835-8218-91841226C253}" type="presParOf" srcId="{9BF58B72-90E9-4AFE-9FF2-63E27F65F034}" destId="{C71E56FD-8DAB-44D5-BCA0-2C1AF046B877}" srcOrd="0" destOrd="0" presId="urn:microsoft.com/office/officeart/2005/8/layout/cycle1"/>
    <dgm:cxn modelId="{CFE7B274-250C-4CBA-98C7-8C762A3988D7}" type="presParOf" srcId="{9BF58B72-90E9-4AFE-9FF2-63E27F65F034}" destId="{3FF1BF03-9570-4F9F-B553-B86237A9D230}" srcOrd="1" destOrd="0" presId="urn:microsoft.com/office/officeart/2005/8/layout/cycle1"/>
    <dgm:cxn modelId="{9A04475C-80CB-483E-9F04-1426904B47FA}" type="presParOf" srcId="{9BF58B72-90E9-4AFE-9FF2-63E27F65F034}" destId="{2BBBCAF1-2D6E-4366-A62C-DA1E7F659EC8}" srcOrd="2" destOrd="0" presId="urn:microsoft.com/office/officeart/2005/8/layout/cycle1"/>
    <dgm:cxn modelId="{19FF6F90-72AF-4A00-B455-E12E1C5916FE}" type="presParOf" srcId="{9BF58B72-90E9-4AFE-9FF2-63E27F65F034}" destId="{AFBA2FA1-3DEA-40C7-813B-892E1A189A7E}" srcOrd="3" destOrd="0" presId="urn:microsoft.com/office/officeart/2005/8/layout/cycle1"/>
    <dgm:cxn modelId="{5C6A0599-548F-47A1-BC09-E65E2F574478}" type="presParOf" srcId="{9BF58B72-90E9-4AFE-9FF2-63E27F65F034}" destId="{B02E4E10-9991-4BCA-9CCE-4BEA75860C39}" srcOrd="4" destOrd="0" presId="urn:microsoft.com/office/officeart/2005/8/layout/cycle1"/>
    <dgm:cxn modelId="{0174006F-78E7-4834-9972-8C97D3DFA066}" type="presParOf" srcId="{9BF58B72-90E9-4AFE-9FF2-63E27F65F034}" destId="{5BAB68A3-DE10-4B6F-8EA2-395A01367E64}" srcOrd="5" destOrd="0" presId="urn:microsoft.com/office/officeart/2005/8/layout/cycle1"/>
    <dgm:cxn modelId="{1DB8EA49-C926-400B-87FF-C3FDAC389DEE}" type="presParOf" srcId="{9BF58B72-90E9-4AFE-9FF2-63E27F65F034}" destId="{22229F88-69F2-4A42-A588-E2D14D7D2EF3}" srcOrd="6" destOrd="0" presId="urn:microsoft.com/office/officeart/2005/8/layout/cycle1"/>
    <dgm:cxn modelId="{28DD33D3-823D-46DF-8F0F-907DF747E3F6}" type="presParOf" srcId="{9BF58B72-90E9-4AFE-9FF2-63E27F65F034}" destId="{2F0BA229-4BF8-44A8-B337-89B14D1E2713}" srcOrd="7" destOrd="0" presId="urn:microsoft.com/office/officeart/2005/8/layout/cycle1"/>
    <dgm:cxn modelId="{F3FB956B-1A90-4CBF-92D8-ED2092C79AFE}" type="presParOf" srcId="{9BF58B72-90E9-4AFE-9FF2-63E27F65F034}" destId="{34EDFD11-9F05-4BF4-A6C2-A60A16D4088A}" srcOrd="8" destOrd="0" presId="urn:microsoft.com/office/officeart/2005/8/layout/cycle1"/>
    <dgm:cxn modelId="{77D21456-1679-423B-8D4F-33318F12781B}" type="presParOf" srcId="{9BF58B72-90E9-4AFE-9FF2-63E27F65F034}" destId="{61D7A28F-EA99-4781-A72D-3D8B6D68A4A9}" srcOrd="9" destOrd="0" presId="urn:microsoft.com/office/officeart/2005/8/layout/cycle1"/>
    <dgm:cxn modelId="{908D1F11-68D3-4C71-B7C3-E65000F6CD75}" type="presParOf" srcId="{9BF58B72-90E9-4AFE-9FF2-63E27F65F034}" destId="{38082ADB-C4DA-4784-BE1D-440488C26064}" srcOrd="10" destOrd="0" presId="urn:microsoft.com/office/officeart/2005/8/layout/cycle1"/>
    <dgm:cxn modelId="{29B3921D-9BCF-40F5-A028-FF49AAF9DF54}" type="presParOf" srcId="{9BF58B72-90E9-4AFE-9FF2-63E27F65F034}" destId="{8B082442-72FB-49ED-A7CF-B625278D09BF}" srcOrd="11" destOrd="0" presId="urn:microsoft.com/office/officeart/2005/8/layout/cycle1"/>
    <dgm:cxn modelId="{BAD08A16-8CAB-4529-93EA-0F0AE6E7C23F}" type="presParOf" srcId="{9BF58B72-90E9-4AFE-9FF2-63E27F65F034}" destId="{19CDCDF3-E4BA-4FC8-939C-FCA0002ABEBA}" srcOrd="12" destOrd="0" presId="urn:microsoft.com/office/officeart/2005/8/layout/cycle1"/>
    <dgm:cxn modelId="{40C105BE-5478-4D08-90F5-2B68BD5B6E8F}" type="presParOf" srcId="{9BF58B72-90E9-4AFE-9FF2-63E27F65F034}" destId="{7B682164-D28F-4023-B0EF-F173EAE0F4A6}" srcOrd="13" destOrd="0" presId="urn:microsoft.com/office/officeart/2005/8/layout/cycle1"/>
    <dgm:cxn modelId="{9878BE3E-268B-4D4F-8D29-7A9EE6B222C7}" type="presParOf" srcId="{9BF58B72-90E9-4AFE-9FF2-63E27F65F034}" destId="{0549A942-E8C7-4629-B834-E01D29786FB5}"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4A508A-EEF9-4408-A3D0-1FE038E4A0F4}"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FC8D3F3B-F0A6-46D8-8417-5F4DC118C104}">
      <dgm:prSet phldrT="[Text]"/>
      <dgm:spPr/>
      <dgm:t>
        <a:bodyPr/>
        <a:lstStyle/>
        <a:p>
          <a:r>
            <a:rPr lang="en-US" dirty="0" smtClean="0"/>
            <a:t> Recalibrate</a:t>
          </a:r>
          <a:endParaRPr lang="en-US" dirty="0"/>
        </a:p>
      </dgm:t>
    </dgm:pt>
    <dgm:pt modelId="{CAEDEDE3-C0E8-4E0C-9AC2-4D85AF4E8A83}" type="parTrans" cxnId="{1ECD274D-C386-4703-91FC-B77F5664DFA4}">
      <dgm:prSet/>
      <dgm:spPr/>
      <dgm:t>
        <a:bodyPr/>
        <a:lstStyle/>
        <a:p>
          <a:endParaRPr lang="en-US"/>
        </a:p>
      </dgm:t>
    </dgm:pt>
    <dgm:pt modelId="{845027ED-B383-471B-AFAC-B0FEA1DF7571}" type="sibTrans" cxnId="{1ECD274D-C386-4703-91FC-B77F5664DFA4}">
      <dgm:prSet/>
      <dgm:spPr/>
      <dgm:t>
        <a:bodyPr/>
        <a:lstStyle/>
        <a:p>
          <a:endParaRPr lang="en-US"/>
        </a:p>
      </dgm:t>
    </dgm:pt>
    <dgm:pt modelId="{02CD296B-A1B5-4FE5-A747-6D56002EABBF}">
      <dgm:prSet phldrT="[Text]"/>
      <dgm:spPr/>
      <dgm:t>
        <a:bodyPr/>
        <a:lstStyle/>
        <a:p>
          <a:r>
            <a:rPr lang="en-US" dirty="0" smtClean="0"/>
            <a:t> Recalibrate</a:t>
          </a:r>
          <a:endParaRPr lang="en-US" dirty="0"/>
        </a:p>
      </dgm:t>
    </dgm:pt>
    <dgm:pt modelId="{88E89001-C744-4B3A-849A-F7F36532C547}" type="parTrans" cxnId="{EABD2B83-9585-40B6-9538-31D287B86B6A}">
      <dgm:prSet/>
      <dgm:spPr/>
      <dgm:t>
        <a:bodyPr/>
        <a:lstStyle/>
        <a:p>
          <a:endParaRPr lang="en-US"/>
        </a:p>
      </dgm:t>
    </dgm:pt>
    <dgm:pt modelId="{338793EC-814B-45D6-8E49-AC02E0A24C48}" type="sibTrans" cxnId="{EABD2B83-9585-40B6-9538-31D287B86B6A}">
      <dgm:prSet/>
      <dgm:spPr/>
      <dgm:t>
        <a:bodyPr/>
        <a:lstStyle/>
        <a:p>
          <a:endParaRPr lang="en-US"/>
        </a:p>
      </dgm:t>
    </dgm:pt>
    <dgm:pt modelId="{5410E866-5F2F-425F-97B8-F15738877641}">
      <dgm:prSet phldrT="[Text]"/>
      <dgm:spPr/>
      <dgm:t>
        <a:bodyPr/>
        <a:lstStyle/>
        <a:p>
          <a:r>
            <a:rPr lang="en-US" dirty="0" smtClean="0"/>
            <a:t>  </a:t>
          </a:r>
          <a:endParaRPr lang="en-US" dirty="0"/>
        </a:p>
      </dgm:t>
    </dgm:pt>
    <dgm:pt modelId="{0EB9EDA5-C58D-4B0E-A596-92D8CF02E04B}" type="parTrans" cxnId="{0C00EB36-B546-4225-AC01-DD15C3446013}">
      <dgm:prSet/>
      <dgm:spPr/>
      <dgm:t>
        <a:bodyPr/>
        <a:lstStyle/>
        <a:p>
          <a:endParaRPr lang="en-US"/>
        </a:p>
      </dgm:t>
    </dgm:pt>
    <dgm:pt modelId="{5B94F99D-F6DC-4872-82FF-18346180367B}" type="sibTrans" cxnId="{0C00EB36-B546-4225-AC01-DD15C3446013}">
      <dgm:prSet/>
      <dgm:spPr/>
      <dgm:t>
        <a:bodyPr/>
        <a:lstStyle/>
        <a:p>
          <a:endParaRPr lang="en-US"/>
        </a:p>
      </dgm:t>
    </dgm:pt>
    <dgm:pt modelId="{A0E016CB-712E-44EA-92DA-1B6F7B55786A}">
      <dgm:prSet phldrT="[Text]"/>
      <dgm:spPr/>
      <dgm:t>
        <a:bodyPr/>
        <a:lstStyle/>
        <a:p>
          <a:r>
            <a:rPr lang="en-US" dirty="0" smtClean="0"/>
            <a:t> Recalibrate</a:t>
          </a:r>
          <a:endParaRPr lang="en-US" dirty="0"/>
        </a:p>
      </dgm:t>
    </dgm:pt>
    <dgm:pt modelId="{A9F255AE-CBBA-40CF-AB79-03E667215FB7}" type="parTrans" cxnId="{DD073CDB-50AB-45FF-8020-BB84430009D7}">
      <dgm:prSet/>
      <dgm:spPr/>
      <dgm:t>
        <a:bodyPr/>
        <a:lstStyle/>
        <a:p>
          <a:endParaRPr lang="en-US"/>
        </a:p>
      </dgm:t>
    </dgm:pt>
    <dgm:pt modelId="{D656310B-EEB9-4A83-B1E9-578B5155485B}" type="sibTrans" cxnId="{DD073CDB-50AB-45FF-8020-BB84430009D7}">
      <dgm:prSet/>
      <dgm:spPr/>
      <dgm:t>
        <a:bodyPr/>
        <a:lstStyle/>
        <a:p>
          <a:endParaRPr lang="en-US"/>
        </a:p>
      </dgm:t>
    </dgm:pt>
    <dgm:pt modelId="{4FC9FA7D-3C86-47BB-ADD2-78553C1F3204}">
      <dgm:prSet phldrT="[Text]"/>
      <dgm:spPr/>
      <dgm:t>
        <a:bodyPr/>
        <a:lstStyle/>
        <a:p>
          <a:r>
            <a:rPr lang="en-US" dirty="0" smtClean="0"/>
            <a:t> Recalibrate</a:t>
          </a:r>
          <a:endParaRPr lang="en-US" dirty="0"/>
        </a:p>
      </dgm:t>
    </dgm:pt>
    <dgm:pt modelId="{75026944-8DD8-474A-859F-D512250865C1}" type="parTrans" cxnId="{C300747F-F44D-4A77-AE84-C78FD741BDE8}">
      <dgm:prSet/>
      <dgm:spPr/>
      <dgm:t>
        <a:bodyPr/>
        <a:lstStyle/>
        <a:p>
          <a:endParaRPr lang="en-US"/>
        </a:p>
      </dgm:t>
    </dgm:pt>
    <dgm:pt modelId="{17F47CC5-6EA7-49F9-B11D-6168C827A4D1}" type="sibTrans" cxnId="{C300747F-F44D-4A77-AE84-C78FD741BDE8}">
      <dgm:prSet/>
      <dgm:spPr/>
      <dgm:t>
        <a:bodyPr/>
        <a:lstStyle/>
        <a:p>
          <a:endParaRPr lang="en-US"/>
        </a:p>
      </dgm:t>
    </dgm:pt>
    <dgm:pt modelId="{0E99F05B-814C-4A4E-B530-693A001FE7BA}" type="pres">
      <dgm:prSet presAssocID="{9A4A508A-EEF9-4408-A3D0-1FE038E4A0F4}" presName="cycle" presStyleCnt="0">
        <dgm:presLayoutVars>
          <dgm:dir/>
          <dgm:resizeHandles val="exact"/>
        </dgm:presLayoutVars>
      </dgm:prSet>
      <dgm:spPr/>
      <dgm:t>
        <a:bodyPr/>
        <a:lstStyle/>
        <a:p>
          <a:endParaRPr lang="en-US"/>
        </a:p>
      </dgm:t>
    </dgm:pt>
    <dgm:pt modelId="{853B7D14-EC60-4C2D-8087-2967AC21FFDA}" type="pres">
      <dgm:prSet presAssocID="{FC8D3F3B-F0A6-46D8-8417-5F4DC118C104}" presName="dummy" presStyleCnt="0"/>
      <dgm:spPr/>
    </dgm:pt>
    <dgm:pt modelId="{01495586-37E4-407D-A1B1-335EE16E6CB4}" type="pres">
      <dgm:prSet presAssocID="{FC8D3F3B-F0A6-46D8-8417-5F4DC118C104}" presName="node" presStyleLbl="revTx" presStyleIdx="0" presStyleCnt="5">
        <dgm:presLayoutVars>
          <dgm:bulletEnabled val="1"/>
        </dgm:presLayoutVars>
      </dgm:prSet>
      <dgm:spPr/>
      <dgm:t>
        <a:bodyPr/>
        <a:lstStyle/>
        <a:p>
          <a:endParaRPr lang="en-US"/>
        </a:p>
      </dgm:t>
    </dgm:pt>
    <dgm:pt modelId="{E1F5FFED-6C08-4E35-8472-9AB7850238C7}" type="pres">
      <dgm:prSet presAssocID="{845027ED-B383-471B-AFAC-B0FEA1DF7571}" presName="sibTrans" presStyleLbl="node1" presStyleIdx="0" presStyleCnt="5"/>
      <dgm:spPr/>
      <dgm:t>
        <a:bodyPr/>
        <a:lstStyle/>
        <a:p>
          <a:endParaRPr lang="en-US"/>
        </a:p>
      </dgm:t>
    </dgm:pt>
    <dgm:pt modelId="{7DC83CB5-AD0C-48FA-A519-DB6552213384}" type="pres">
      <dgm:prSet presAssocID="{02CD296B-A1B5-4FE5-A747-6D56002EABBF}" presName="dummy" presStyleCnt="0"/>
      <dgm:spPr/>
    </dgm:pt>
    <dgm:pt modelId="{DA165B83-6312-4E39-BB57-121732A0D585}" type="pres">
      <dgm:prSet presAssocID="{02CD296B-A1B5-4FE5-A747-6D56002EABBF}" presName="node" presStyleLbl="revTx" presStyleIdx="1" presStyleCnt="5">
        <dgm:presLayoutVars>
          <dgm:bulletEnabled val="1"/>
        </dgm:presLayoutVars>
      </dgm:prSet>
      <dgm:spPr/>
      <dgm:t>
        <a:bodyPr/>
        <a:lstStyle/>
        <a:p>
          <a:endParaRPr lang="en-US"/>
        </a:p>
      </dgm:t>
    </dgm:pt>
    <dgm:pt modelId="{A7296AF3-D34E-4AFA-A3E4-D552842EABDE}" type="pres">
      <dgm:prSet presAssocID="{338793EC-814B-45D6-8E49-AC02E0A24C48}" presName="sibTrans" presStyleLbl="node1" presStyleIdx="1" presStyleCnt="5"/>
      <dgm:spPr/>
      <dgm:t>
        <a:bodyPr/>
        <a:lstStyle/>
        <a:p>
          <a:endParaRPr lang="en-US"/>
        </a:p>
      </dgm:t>
    </dgm:pt>
    <dgm:pt modelId="{79CC4B83-9AB5-49F5-9264-B25C43082FD6}" type="pres">
      <dgm:prSet presAssocID="{5410E866-5F2F-425F-97B8-F15738877641}" presName="dummy" presStyleCnt="0"/>
      <dgm:spPr/>
    </dgm:pt>
    <dgm:pt modelId="{4AEDC195-0759-4FDE-B4B6-3A83CE4497E6}" type="pres">
      <dgm:prSet presAssocID="{5410E866-5F2F-425F-97B8-F15738877641}" presName="node" presStyleLbl="revTx" presStyleIdx="2" presStyleCnt="5">
        <dgm:presLayoutVars>
          <dgm:bulletEnabled val="1"/>
        </dgm:presLayoutVars>
      </dgm:prSet>
      <dgm:spPr/>
      <dgm:t>
        <a:bodyPr/>
        <a:lstStyle/>
        <a:p>
          <a:endParaRPr lang="en-US"/>
        </a:p>
      </dgm:t>
    </dgm:pt>
    <dgm:pt modelId="{43B539C5-1969-4FEF-9673-F91DA5430270}" type="pres">
      <dgm:prSet presAssocID="{5B94F99D-F6DC-4872-82FF-18346180367B}" presName="sibTrans" presStyleLbl="node1" presStyleIdx="2" presStyleCnt="5"/>
      <dgm:spPr/>
      <dgm:t>
        <a:bodyPr/>
        <a:lstStyle/>
        <a:p>
          <a:endParaRPr lang="en-US"/>
        </a:p>
      </dgm:t>
    </dgm:pt>
    <dgm:pt modelId="{3DFF96FE-9F50-411F-80D0-E3421DC92BB1}" type="pres">
      <dgm:prSet presAssocID="{A0E016CB-712E-44EA-92DA-1B6F7B55786A}" presName="dummy" presStyleCnt="0"/>
      <dgm:spPr/>
    </dgm:pt>
    <dgm:pt modelId="{E5662E18-918B-4B4C-A95D-E970B993E866}" type="pres">
      <dgm:prSet presAssocID="{A0E016CB-712E-44EA-92DA-1B6F7B55786A}" presName="node" presStyleLbl="revTx" presStyleIdx="3" presStyleCnt="5">
        <dgm:presLayoutVars>
          <dgm:bulletEnabled val="1"/>
        </dgm:presLayoutVars>
      </dgm:prSet>
      <dgm:spPr/>
      <dgm:t>
        <a:bodyPr/>
        <a:lstStyle/>
        <a:p>
          <a:endParaRPr lang="en-US"/>
        </a:p>
      </dgm:t>
    </dgm:pt>
    <dgm:pt modelId="{3726EDAA-4426-4D45-8D90-518432979672}" type="pres">
      <dgm:prSet presAssocID="{D656310B-EEB9-4A83-B1E9-578B5155485B}" presName="sibTrans" presStyleLbl="node1" presStyleIdx="3" presStyleCnt="5"/>
      <dgm:spPr/>
      <dgm:t>
        <a:bodyPr/>
        <a:lstStyle/>
        <a:p>
          <a:endParaRPr lang="en-US"/>
        </a:p>
      </dgm:t>
    </dgm:pt>
    <dgm:pt modelId="{4A1A5F77-A27B-4658-8E1C-FE521E422F86}" type="pres">
      <dgm:prSet presAssocID="{4FC9FA7D-3C86-47BB-ADD2-78553C1F3204}" presName="dummy" presStyleCnt="0"/>
      <dgm:spPr/>
    </dgm:pt>
    <dgm:pt modelId="{D74E2A01-8FC2-4E46-A3AF-F73C915DDBF0}" type="pres">
      <dgm:prSet presAssocID="{4FC9FA7D-3C86-47BB-ADD2-78553C1F3204}" presName="node" presStyleLbl="revTx" presStyleIdx="4" presStyleCnt="5">
        <dgm:presLayoutVars>
          <dgm:bulletEnabled val="1"/>
        </dgm:presLayoutVars>
      </dgm:prSet>
      <dgm:spPr/>
      <dgm:t>
        <a:bodyPr/>
        <a:lstStyle/>
        <a:p>
          <a:endParaRPr lang="en-US"/>
        </a:p>
      </dgm:t>
    </dgm:pt>
    <dgm:pt modelId="{89A34F1F-4751-44FA-A33E-2BF024B44E63}" type="pres">
      <dgm:prSet presAssocID="{17F47CC5-6EA7-49F9-B11D-6168C827A4D1}" presName="sibTrans" presStyleLbl="node1" presStyleIdx="4" presStyleCnt="5"/>
      <dgm:spPr/>
      <dgm:t>
        <a:bodyPr/>
        <a:lstStyle/>
        <a:p>
          <a:endParaRPr lang="en-US"/>
        </a:p>
      </dgm:t>
    </dgm:pt>
  </dgm:ptLst>
  <dgm:cxnLst>
    <dgm:cxn modelId="{816ABBD3-2F6D-4152-8AAE-331C158C48A1}" type="presOf" srcId="{4FC9FA7D-3C86-47BB-ADD2-78553C1F3204}" destId="{D74E2A01-8FC2-4E46-A3AF-F73C915DDBF0}" srcOrd="0" destOrd="0" presId="urn:microsoft.com/office/officeart/2005/8/layout/cycle1"/>
    <dgm:cxn modelId="{EABD2B83-9585-40B6-9538-31D287B86B6A}" srcId="{9A4A508A-EEF9-4408-A3D0-1FE038E4A0F4}" destId="{02CD296B-A1B5-4FE5-A747-6D56002EABBF}" srcOrd="1" destOrd="0" parTransId="{88E89001-C744-4B3A-849A-F7F36532C547}" sibTransId="{338793EC-814B-45D6-8E49-AC02E0A24C48}"/>
    <dgm:cxn modelId="{0C00EB36-B546-4225-AC01-DD15C3446013}" srcId="{9A4A508A-EEF9-4408-A3D0-1FE038E4A0F4}" destId="{5410E866-5F2F-425F-97B8-F15738877641}" srcOrd="2" destOrd="0" parTransId="{0EB9EDA5-C58D-4B0E-A596-92D8CF02E04B}" sibTransId="{5B94F99D-F6DC-4872-82FF-18346180367B}"/>
    <dgm:cxn modelId="{1400498C-D710-4B36-9834-3DDCE2219725}" type="presOf" srcId="{5B94F99D-F6DC-4872-82FF-18346180367B}" destId="{43B539C5-1969-4FEF-9673-F91DA5430270}" srcOrd="0" destOrd="0" presId="urn:microsoft.com/office/officeart/2005/8/layout/cycle1"/>
    <dgm:cxn modelId="{1AEABEB3-1844-4C7D-A620-664710399E5A}" type="presOf" srcId="{845027ED-B383-471B-AFAC-B0FEA1DF7571}" destId="{E1F5FFED-6C08-4E35-8472-9AB7850238C7}" srcOrd="0" destOrd="0" presId="urn:microsoft.com/office/officeart/2005/8/layout/cycle1"/>
    <dgm:cxn modelId="{C300747F-F44D-4A77-AE84-C78FD741BDE8}" srcId="{9A4A508A-EEF9-4408-A3D0-1FE038E4A0F4}" destId="{4FC9FA7D-3C86-47BB-ADD2-78553C1F3204}" srcOrd="4" destOrd="0" parTransId="{75026944-8DD8-474A-859F-D512250865C1}" sibTransId="{17F47CC5-6EA7-49F9-B11D-6168C827A4D1}"/>
    <dgm:cxn modelId="{A6332D1A-6062-488B-AA95-0D5628EA5848}" type="presOf" srcId="{A0E016CB-712E-44EA-92DA-1B6F7B55786A}" destId="{E5662E18-918B-4B4C-A95D-E970B993E866}" srcOrd="0" destOrd="0" presId="urn:microsoft.com/office/officeart/2005/8/layout/cycle1"/>
    <dgm:cxn modelId="{5786028A-3AB2-4D2B-BB5B-3EE77F546C39}" type="presOf" srcId="{17F47CC5-6EA7-49F9-B11D-6168C827A4D1}" destId="{89A34F1F-4751-44FA-A33E-2BF024B44E63}" srcOrd="0" destOrd="0" presId="urn:microsoft.com/office/officeart/2005/8/layout/cycle1"/>
    <dgm:cxn modelId="{1ECD274D-C386-4703-91FC-B77F5664DFA4}" srcId="{9A4A508A-EEF9-4408-A3D0-1FE038E4A0F4}" destId="{FC8D3F3B-F0A6-46D8-8417-5F4DC118C104}" srcOrd="0" destOrd="0" parTransId="{CAEDEDE3-C0E8-4E0C-9AC2-4D85AF4E8A83}" sibTransId="{845027ED-B383-471B-AFAC-B0FEA1DF7571}"/>
    <dgm:cxn modelId="{B8695653-4D2A-45BE-B065-F340527F0A68}" type="presOf" srcId="{D656310B-EEB9-4A83-B1E9-578B5155485B}" destId="{3726EDAA-4426-4D45-8D90-518432979672}" srcOrd="0" destOrd="0" presId="urn:microsoft.com/office/officeart/2005/8/layout/cycle1"/>
    <dgm:cxn modelId="{DFA4F75F-BEEE-4F89-91D1-CE1AF6997A95}" type="presOf" srcId="{5410E866-5F2F-425F-97B8-F15738877641}" destId="{4AEDC195-0759-4FDE-B4B6-3A83CE4497E6}" srcOrd="0" destOrd="0" presId="urn:microsoft.com/office/officeart/2005/8/layout/cycle1"/>
    <dgm:cxn modelId="{4AC34033-5805-4752-8250-8532122E361E}" type="presOf" srcId="{FC8D3F3B-F0A6-46D8-8417-5F4DC118C104}" destId="{01495586-37E4-407D-A1B1-335EE16E6CB4}" srcOrd="0" destOrd="0" presId="urn:microsoft.com/office/officeart/2005/8/layout/cycle1"/>
    <dgm:cxn modelId="{7B8EA04D-63C4-43FB-A35A-156682D121C3}" type="presOf" srcId="{9A4A508A-EEF9-4408-A3D0-1FE038E4A0F4}" destId="{0E99F05B-814C-4A4E-B530-693A001FE7BA}" srcOrd="0" destOrd="0" presId="urn:microsoft.com/office/officeart/2005/8/layout/cycle1"/>
    <dgm:cxn modelId="{DD073CDB-50AB-45FF-8020-BB84430009D7}" srcId="{9A4A508A-EEF9-4408-A3D0-1FE038E4A0F4}" destId="{A0E016CB-712E-44EA-92DA-1B6F7B55786A}" srcOrd="3" destOrd="0" parTransId="{A9F255AE-CBBA-40CF-AB79-03E667215FB7}" sibTransId="{D656310B-EEB9-4A83-B1E9-578B5155485B}"/>
    <dgm:cxn modelId="{5F32D019-B3F9-4F68-BB77-53AA68BF05AE}" type="presOf" srcId="{02CD296B-A1B5-4FE5-A747-6D56002EABBF}" destId="{DA165B83-6312-4E39-BB57-121732A0D585}" srcOrd="0" destOrd="0" presId="urn:microsoft.com/office/officeart/2005/8/layout/cycle1"/>
    <dgm:cxn modelId="{80575E02-695B-4A88-B915-2494100F3E79}" type="presOf" srcId="{338793EC-814B-45D6-8E49-AC02E0A24C48}" destId="{A7296AF3-D34E-4AFA-A3E4-D552842EABDE}" srcOrd="0" destOrd="0" presId="urn:microsoft.com/office/officeart/2005/8/layout/cycle1"/>
    <dgm:cxn modelId="{C59D501A-835B-4AFB-8109-DFB38B87F2B3}" type="presParOf" srcId="{0E99F05B-814C-4A4E-B530-693A001FE7BA}" destId="{853B7D14-EC60-4C2D-8087-2967AC21FFDA}" srcOrd="0" destOrd="0" presId="urn:microsoft.com/office/officeart/2005/8/layout/cycle1"/>
    <dgm:cxn modelId="{0B4C2345-F8F6-4381-931F-EDBF00746565}" type="presParOf" srcId="{0E99F05B-814C-4A4E-B530-693A001FE7BA}" destId="{01495586-37E4-407D-A1B1-335EE16E6CB4}" srcOrd="1" destOrd="0" presId="urn:microsoft.com/office/officeart/2005/8/layout/cycle1"/>
    <dgm:cxn modelId="{C9388038-63CC-4470-BC72-7085F668C321}" type="presParOf" srcId="{0E99F05B-814C-4A4E-B530-693A001FE7BA}" destId="{E1F5FFED-6C08-4E35-8472-9AB7850238C7}" srcOrd="2" destOrd="0" presId="urn:microsoft.com/office/officeart/2005/8/layout/cycle1"/>
    <dgm:cxn modelId="{22339995-EC6D-4AC8-805F-75E6F4FDAA3D}" type="presParOf" srcId="{0E99F05B-814C-4A4E-B530-693A001FE7BA}" destId="{7DC83CB5-AD0C-48FA-A519-DB6552213384}" srcOrd="3" destOrd="0" presId="urn:microsoft.com/office/officeart/2005/8/layout/cycle1"/>
    <dgm:cxn modelId="{4C69D9EA-FD39-4656-9E5B-391521341A50}" type="presParOf" srcId="{0E99F05B-814C-4A4E-B530-693A001FE7BA}" destId="{DA165B83-6312-4E39-BB57-121732A0D585}" srcOrd="4" destOrd="0" presId="urn:microsoft.com/office/officeart/2005/8/layout/cycle1"/>
    <dgm:cxn modelId="{FC7FE319-C9AD-41AE-A5D9-A0D7391C5964}" type="presParOf" srcId="{0E99F05B-814C-4A4E-B530-693A001FE7BA}" destId="{A7296AF3-D34E-4AFA-A3E4-D552842EABDE}" srcOrd="5" destOrd="0" presId="urn:microsoft.com/office/officeart/2005/8/layout/cycle1"/>
    <dgm:cxn modelId="{7CBA84BA-A561-41DF-AC80-33A9CFE1B1C1}" type="presParOf" srcId="{0E99F05B-814C-4A4E-B530-693A001FE7BA}" destId="{79CC4B83-9AB5-49F5-9264-B25C43082FD6}" srcOrd="6" destOrd="0" presId="urn:microsoft.com/office/officeart/2005/8/layout/cycle1"/>
    <dgm:cxn modelId="{0E31248A-4000-457D-8C79-E674625A172F}" type="presParOf" srcId="{0E99F05B-814C-4A4E-B530-693A001FE7BA}" destId="{4AEDC195-0759-4FDE-B4B6-3A83CE4497E6}" srcOrd="7" destOrd="0" presId="urn:microsoft.com/office/officeart/2005/8/layout/cycle1"/>
    <dgm:cxn modelId="{AC86BBBD-B517-45AA-A12A-9E4E7BA3B2E0}" type="presParOf" srcId="{0E99F05B-814C-4A4E-B530-693A001FE7BA}" destId="{43B539C5-1969-4FEF-9673-F91DA5430270}" srcOrd="8" destOrd="0" presId="urn:microsoft.com/office/officeart/2005/8/layout/cycle1"/>
    <dgm:cxn modelId="{4022346B-279E-42E3-9086-717D0648D90A}" type="presParOf" srcId="{0E99F05B-814C-4A4E-B530-693A001FE7BA}" destId="{3DFF96FE-9F50-411F-80D0-E3421DC92BB1}" srcOrd="9" destOrd="0" presId="urn:microsoft.com/office/officeart/2005/8/layout/cycle1"/>
    <dgm:cxn modelId="{C572DF76-9436-4AE7-9149-401BC8A308CB}" type="presParOf" srcId="{0E99F05B-814C-4A4E-B530-693A001FE7BA}" destId="{E5662E18-918B-4B4C-A95D-E970B993E866}" srcOrd="10" destOrd="0" presId="urn:microsoft.com/office/officeart/2005/8/layout/cycle1"/>
    <dgm:cxn modelId="{D60E2C23-7CC3-41BA-9228-CF8A037E0532}" type="presParOf" srcId="{0E99F05B-814C-4A4E-B530-693A001FE7BA}" destId="{3726EDAA-4426-4D45-8D90-518432979672}" srcOrd="11" destOrd="0" presId="urn:microsoft.com/office/officeart/2005/8/layout/cycle1"/>
    <dgm:cxn modelId="{78610C63-AFA1-42A0-8FD2-EDDBA306BF14}" type="presParOf" srcId="{0E99F05B-814C-4A4E-B530-693A001FE7BA}" destId="{4A1A5F77-A27B-4658-8E1C-FE521E422F86}" srcOrd="12" destOrd="0" presId="urn:microsoft.com/office/officeart/2005/8/layout/cycle1"/>
    <dgm:cxn modelId="{4441AE27-A0DF-4D31-B556-829A647F2FC7}" type="presParOf" srcId="{0E99F05B-814C-4A4E-B530-693A001FE7BA}" destId="{D74E2A01-8FC2-4E46-A3AF-F73C915DDBF0}" srcOrd="13" destOrd="0" presId="urn:microsoft.com/office/officeart/2005/8/layout/cycle1"/>
    <dgm:cxn modelId="{AFF7EE08-7B35-423B-82DB-3E6044D03338}" type="presParOf" srcId="{0E99F05B-814C-4A4E-B530-693A001FE7BA}" destId="{89A34F1F-4751-44FA-A33E-2BF024B44E63}"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4BE2-1E89-45FB-AADA-ACE66291E032}">
      <dsp:nvSpPr>
        <dsp:cNvPr id="0" name=""/>
        <dsp:cNvSpPr/>
      </dsp:nvSpPr>
      <dsp:spPr>
        <a:xfrm>
          <a:off x="5656116" y="856312"/>
          <a:ext cx="1541316" cy="3669650"/>
        </a:xfrm>
        <a:prstGeom prst="wedgeRectCallout">
          <a:avLst>
            <a:gd name="adj1" fmla="val 0"/>
            <a:gd name="adj2" fmla="val 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dirty="0" smtClean="0"/>
            <a:t>Static Reports</a:t>
          </a:r>
          <a:endParaRPr lang="en-US" sz="1600" kern="1200" dirty="0"/>
        </a:p>
        <a:p>
          <a:pPr lvl="0" algn="r" defTabSz="711200">
            <a:lnSpc>
              <a:spcPct val="90000"/>
            </a:lnSpc>
            <a:spcBef>
              <a:spcPct val="0"/>
            </a:spcBef>
            <a:spcAft>
              <a:spcPct val="35000"/>
            </a:spcAft>
          </a:pPr>
          <a:r>
            <a:rPr lang="en-US" sz="1600" kern="1200" dirty="0" smtClean="0"/>
            <a:t>Ad-Hoc Reports</a:t>
          </a:r>
          <a:endParaRPr lang="en-US" sz="1600" kern="1200" dirty="0"/>
        </a:p>
        <a:p>
          <a:pPr lvl="0" algn="r" defTabSz="711200">
            <a:lnSpc>
              <a:spcPct val="90000"/>
            </a:lnSpc>
            <a:spcBef>
              <a:spcPct val="0"/>
            </a:spcBef>
            <a:spcAft>
              <a:spcPct val="35000"/>
            </a:spcAft>
          </a:pPr>
          <a:r>
            <a:rPr lang="en-US" sz="1600" kern="1200" dirty="0" smtClean="0"/>
            <a:t>Dashboards</a:t>
          </a:r>
        </a:p>
        <a:p>
          <a:pPr lvl="0" algn="r" defTabSz="711200">
            <a:lnSpc>
              <a:spcPct val="90000"/>
            </a:lnSpc>
            <a:spcBef>
              <a:spcPct val="0"/>
            </a:spcBef>
            <a:spcAft>
              <a:spcPct val="35000"/>
            </a:spcAft>
          </a:pPr>
          <a:r>
            <a:rPr lang="en-US" sz="1600" kern="1200" dirty="0" smtClean="0"/>
            <a:t>In-Application Utilization</a:t>
          </a:r>
        </a:p>
        <a:p>
          <a:pPr lvl="0" algn="r" defTabSz="711200">
            <a:lnSpc>
              <a:spcPct val="90000"/>
            </a:lnSpc>
            <a:spcBef>
              <a:spcPct val="0"/>
            </a:spcBef>
            <a:spcAft>
              <a:spcPct val="35000"/>
            </a:spcAft>
          </a:pPr>
          <a:r>
            <a:rPr lang="en-US" sz="1600" kern="1200" dirty="0" smtClean="0"/>
            <a:t>Alerting</a:t>
          </a:r>
        </a:p>
        <a:p>
          <a:pPr lvl="0" algn="r" defTabSz="711200">
            <a:lnSpc>
              <a:spcPct val="90000"/>
            </a:lnSpc>
            <a:spcBef>
              <a:spcPct val="0"/>
            </a:spcBef>
            <a:spcAft>
              <a:spcPct val="35000"/>
            </a:spcAft>
          </a:pPr>
          <a:r>
            <a:rPr lang="en-US" sz="1600" kern="1200" dirty="0" smtClean="0"/>
            <a:t>Logs</a:t>
          </a:r>
        </a:p>
        <a:p>
          <a:pPr lvl="0" algn="r" defTabSz="711200">
            <a:lnSpc>
              <a:spcPct val="90000"/>
            </a:lnSpc>
            <a:spcBef>
              <a:spcPct val="0"/>
            </a:spcBef>
            <a:spcAft>
              <a:spcPct val="35000"/>
            </a:spcAft>
          </a:pPr>
          <a:r>
            <a:rPr lang="en-US" sz="1600" kern="1200" dirty="0" smtClean="0"/>
            <a:t>Exports / Transmissions</a:t>
          </a:r>
        </a:p>
        <a:p>
          <a:pPr lvl="0" algn="r" defTabSz="711200">
            <a:lnSpc>
              <a:spcPct val="90000"/>
            </a:lnSpc>
            <a:spcBef>
              <a:spcPct val="0"/>
            </a:spcBef>
            <a:spcAft>
              <a:spcPct val="35000"/>
            </a:spcAft>
          </a:pPr>
          <a:r>
            <a:rPr lang="en-US" sz="1600" kern="1200" dirty="0" smtClean="0"/>
            <a:t>Meta Reporting</a:t>
          </a:r>
          <a:endParaRPr lang="en-US" sz="1600" kern="1200" dirty="0"/>
        </a:p>
      </dsp:txBody>
      <dsp:txXfrm>
        <a:off x="5851555" y="856312"/>
        <a:ext cx="1345877" cy="3669650"/>
      </dsp:txXfrm>
    </dsp:sp>
    <dsp:sp modelId="{2C5E493C-CB91-425F-A33A-1504B002AFBB}">
      <dsp:nvSpPr>
        <dsp:cNvPr id="0" name=""/>
        <dsp:cNvSpPr/>
      </dsp:nvSpPr>
      <dsp:spPr>
        <a:xfrm>
          <a:off x="5656116" y="0"/>
          <a:ext cx="1541316" cy="8563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How We Present</a:t>
          </a:r>
          <a:endParaRPr lang="en-US" sz="1600" kern="1200" dirty="0"/>
        </a:p>
      </dsp:txBody>
      <dsp:txXfrm>
        <a:off x="5656116" y="0"/>
        <a:ext cx="1541316" cy="856312"/>
      </dsp:txXfrm>
    </dsp:sp>
    <dsp:sp modelId="{937949C6-0D4C-4C8E-A436-43DC8268E166}">
      <dsp:nvSpPr>
        <dsp:cNvPr id="0" name=""/>
        <dsp:cNvSpPr/>
      </dsp:nvSpPr>
      <dsp:spPr>
        <a:xfrm>
          <a:off x="4114799" y="856312"/>
          <a:ext cx="1541316" cy="3425248"/>
        </a:xfrm>
        <a:prstGeom prst="wedgeRectCallout">
          <a:avLst>
            <a:gd name="adj1" fmla="val 62500"/>
            <a:gd name="adj2" fmla="val 20830"/>
          </a:avLst>
        </a:prstGeom>
        <a:solidFill>
          <a:schemeClr val="accent2">
            <a:tint val="50000"/>
            <a:hueOff val="1685679"/>
            <a:satOff val="-2314"/>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dirty="0" smtClean="0"/>
            <a:t>Data By Source</a:t>
          </a:r>
        </a:p>
        <a:p>
          <a:pPr lvl="0" algn="r" defTabSz="711200">
            <a:lnSpc>
              <a:spcPct val="90000"/>
            </a:lnSpc>
            <a:spcBef>
              <a:spcPct val="0"/>
            </a:spcBef>
            <a:spcAft>
              <a:spcPct val="35000"/>
            </a:spcAft>
          </a:pPr>
          <a:r>
            <a:rPr lang="en-US" sz="1600" kern="1200" dirty="0" smtClean="0"/>
            <a:t>Aggregated Data</a:t>
          </a:r>
        </a:p>
        <a:p>
          <a:pPr lvl="0" algn="r" defTabSz="711200">
            <a:lnSpc>
              <a:spcPct val="90000"/>
            </a:lnSpc>
            <a:spcBef>
              <a:spcPct val="0"/>
            </a:spcBef>
            <a:spcAft>
              <a:spcPct val="35000"/>
            </a:spcAft>
          </a:pPr>
          <a:r>
            <a:rPr lang="en-US" sz="1600" kern="1200" dirty="0" smtClean="0"/>
            <a:t>Dynamic Computations</a:t>
          </a:r>
        </a:p>
        <a:p>
          <a:pPr lvl="0" algn="r" defTabSz="711200">
            <a:lnSpc>
              <a:spcPct val="90000"/>
            </a:lnSpc>
            <a:spcBef>
              <a:spcPct val="0"/>
            </a:spcBef>
            <a:spcAft>
              <a:spcPct val="35000"/>
            </a:spcAft>
          </a:pPr>
          <a:r>
            <a:rPr lang="en-US" sz="1600" kern="1200" dirty="0" smtClean="0"/>
            <a:t>Structured Data Groups</a:t>
          </a:r>
        </a:p>
        <a:p>
          <a:pPr lvl="0" algn="r" defTabSz="711200">
            <a:lnSpc>
              <a:spcPct val="90000"/>
            </a:lnSpc>
            <a:spcBef>
              <a:spcPct val="0"/>
            </a:spcBef>
            <a:spcAft>
              <a:spcPct val="35000"/>
            </a:spcAft>
          </a:pPr>
          <a:r>
            <a:rPr lang="en-US" sz="1600" kern="1200" dirty="0" smtClean="0"/>
            <a:t>Quality Measures</a:t>
          </a:r>
        </a:p>
        <a:p>
          <a:pPr lvl="0" algn="r" defTabSz="711200">
            <a:lnSpc>
              <a:spcPct val="90000"/>
            </a:lnSpc>
            <a:spcBef>
              <a:spcPct val="0"/>
            </a:spcBef>
            <a:spcAft>
              <a:spcPct val="35000"/>
            </a:spcAft>
          </a:pPr>
          <a:r>
            <a:rPr lang="en-US" sz="1600" kern="1200" dirty="0" smtClean="0"/>
            <a:t>Outcome Measures</a:t>
          </a:r>
        </a:p>
        <a:p>
          <a:pPr lvl="0" algn="r" defTabSz="711200">
            <a:lnSpc>
              <a:spcPct val="90000"/>
            </a:lnSpc>
            <a:spcBef>
              <a:spcPct val="0"/>
            </a:spcBef>
            <a:spcAft>
              <a:spcPct val="35000"/>
            </a:spcAft>
          </a:pPr>
          <a:r>
            <a:rPr lang="en-US" sz="1600" kern="1200" dirty="0" smtClean="0"/>
            <a:t>Combinations</a:t>
          </a:r>
          <a:endParaRPr lang="en-US" sz="1600" kern="1200" dirty="0"/>
        </a:p>
      </dsp:txBody>
      <dsp:txXfrm>
        <a:off x="4310238" y="856312"/>
        <a:ext cx="1345877" cy="3425248"/>
      </dsp:txXfrm>
    </dsp:sp>
    <dsp:sp modelId="{E6CCA022-C6CE-44CB-BF13-257CEA838D69}">
      <dsp:nvSpPr>
        <dsp:cNvPr id="0" name=""/>
        <dsp:cNvSpPr/>
      </dsp:nvSpPr>
      <dsp:spPr>
        <a:xfrm>
          <a:off x="4114799" y="124463"/>
          <a:ext cx="1541316" cy="734111"/>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What We Report</a:t>
          </a:r>
          <a:endParaRPr lang="en-US" sz="1600" kern="1200" dirty="0"/>
        </a:p>
      </dsp:txBody>
      <dsp:txXfrm>
        <a:off x="4114799" y="124463"/>
        <a:ext cx="1541316" cy="734111"/>
      </dsp:txXfrm>
    </dsp:sp>
    <dsp:sp modelId="{D9DBA407-12C9-4325-B429-2DFFCF7D71ED}">
      <dsp:nvSpPr>
        <dsp:cNvPr id="0" name=""/>
        <dsp:cNvSpPr/>
      </dsp:nvSpPr>
      <dsp:spPr>
        <a:xfrm>
          <a:off x="2573483" y="856312"/>
          <a:ext cx="1541316" cy="3180394"/>
        </a:xfrm>
        <a:prstGeom prst="wedgeRectCallout">
          <a:avLst>
            <a:gd name="adj1" fmla="val 62500"/>
            <a:gd name="adj2" fmla="val 20830"/>
          </a:avLst>
        </a:prstGeom>
        <a:solidFill>
          <a:schemeClr val="accent2">
            <a:tint val="50000"/>
            <a:hueOff val="3371357"/>
            <a:satOff val="-4627"/>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dirty="0" smtClean="0"/>
            <a:t>Raw Data</a:t>
          </a:r>
        </a:p>
        <a:p>
          <a:pPr lvl="0" algn="r" defTabSz="711200">
            <a:lnSpc>
              <a:spcPct val="90000"/>
            </a:lnSpc>
            <a:spcBef>
              <a:spcPct val="0"/>
            </a:spcBef>
            <a:spcAft>
              <a:spcPct val="35000"/>
            </a:spcAft>
          </a:pPr>
          <a:r>
            <a:rPr lang="en-US" sz="1600" kern="1200" dirty="0" smtClean="0"/>
            <a:t>Derived Data</a:t>
          </a:r>
        </a:p>
        <a:p>
          <a:pPr lvl="0" algn="r" defTabSz="711200">
            <a:lnSpc>
              <a:spcPct val="90000"/>
            </a:lnSpc>
            <a:spcBef>
              <a:spcPct val="0"/>
            </a:spcBef>
            <a:spcAft>
              <a:spcPct val="35000"/>
            </a:spcAft>
          </a:pPr>
          <a:r>
            <a:rPr lang="en-US" sz="1600" kern="1200" dirty="0" smtClean="0"/>
            <a:t>Meta Data</a:t>
          </a:r>
          <a:endParaRPr lang="en-US" sz="1600" kern="1200" dirty="0"/>
        </a:p>
      </dsp:txBody>
      <dsp:txXfrm>
        <a:off x="2768922" y="856312"/>
        <a:ext cx="1345877" cy="3180394"/>
      </dsp:txXfrm>
    </dsp:sp>
    <dsp:sp modelId="{E0A0EA3D-4C97-43CD-8210-DB060F3E1985}">
      <dsp:nvSpPr>
        <dsp:cNvPr id="0" name=""/>
        <dsp:cNvSpPr/>
      </dsp:nvSpPr>
      <dsp:spPr>
        <a:xfrm>
          <a:off x="2573483" y="244854"/>
          <a:ext cx="1541316" cy="611457"/>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What We Store</a:t>
          </a:r>
          <a:endParaRPr lang="en-US" sz="1600" kern="1200" dirty="0"/>
        </a:p>
      </dsp:txBody>
      <dsp:txXfrm>
        <a:off x="2573483" y="244854"/>
        <a:ext cx="1541316" cy="611457"/>
      </dsp:txXfrm>
    </dsp:sp>
    <dsp:sp modelId="{84B02E64-9F5F-40CA-BD20-ED660EC84C96}">
      <dsp:nvSpPr>
        <dsp:cNvPr id="0" name=""/>
        <dsp:cNvSpPr/>
      </dsp:nvSpPr>
      <dsp:spPr>
        <a:xfrm>
          <a:off x="1032166" y="856312"/>
          <a:ext cx="1541316" cy="2935539"/>
        </a:xfrm>
        <a:prstGeom prst="wedgeRectCallout">
          <a:avLst>
            <a:gd name="adj1" fmla="val 62500"/>
            <a:gd name="adj2" fmla="val 20830"/>
          </a:avLst>
        </a:prstGeom>
        <a:solidFill>
          <a:schemeClr val="accent2">
            <a:tint val="50000"/>
            <a:hueOff val="5057036"/>
            <a:satOff val="-6941"/>
            <a:lumOff val="1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dirty="0" smtClean="0"/>
            <a:t>Clinical Data</a:t>
          </a:r>
        </a:p>
        <a:p>
          <a:pPr lvl="0" algn="r" defTabSz="711200">
            <a:lnSpc>
              <a:spcPct val="90000"/>
            </a:lnSpc>
            <a:spcBef>
              <a:spcPct val="0"/>
            </a:spcBef>
            <a:spcAft>
              <a:spcPct val="35000"/>
            </a:spcAft>
          </a:pPr>
          <a:r>
            <a:rPr lang="en-US" sz="1600" kern="1200" dirty="0" smtClean="0"/>
            <a:t>Administrative Data</a:t>
          </a:r>
        </a:p>
        <a:p>
          <a:pPr lvl="0" algn="r" defTabSz="711200">
            <a:lnSpc>
              <a:spcPct val="90000"/>
            </a:lnSpc>
            <a:spcBef>
              <a:spcPct val="0"/>
            </a:spcBef>
            <a:spcAft>
              <a:spcPct val="35000"/>
            </a:spcAft>
          </a:pPr>
          <a:r>
            <a:rPr lang="en-US" sz="1600" kern="1200" dirty="0" smtClean="0"/>
            <a:t>Care Coordination Data</a:t>
          </a:r>
          <a:endParaRPr lang="en-US" sz="1600" kern="1200" dirty="0"/>
        </a:p>
      </dsp:txBody>
      <dsp:txXfrm>
        <a:off x="1227605" y="856312"/>
        <a:ext cx="1345877" cy="2935539"/>
      </dsp:txXfrm>
    </dsp:sp>
    <dsp:sp modelId="{91342E02-66D7-44BF-B84C-389A3113C0DD}">
      <dsp:nvSpPr>
        <dsp:cNvPr id="0" name=""/>
        <dsp:cNvSpPr/>
      </dsp:nvSpPr>
      <dsp:spPr>
        <a:xfrm>
          <a:off x="1032166" y="367055"/>
          <a:ext cx="1541316" cy="48925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What We Collect</a:t>
          </a:r>
          <a:endParaRPr lang="en-US" sz="1600" kern="1200" dirty="0"/>
        </a:p>
      </dsp:txBody>
      <dsp:txXfrm>
        <a:off x="1032166" y="367055"/>
        <a:ext cx="1541316" cy="489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5BFEF-380D-4835-8820-8B5354667C10}">
      <dsp:nvSpPr>
        <dsp:cNvPr id="0" name=""/>
        <dsp:cNvSpPr/>
      </dsp:nvSpPr>
      <dsp:spPr>
        <a:xfrm>
          <a:off x="3039478" y="0"/>
          <a:ext cx="1803238" cy="1803421"/>
        </a:xfrm>
        <a:prstGeom prst="circularArrow">
          <a:avLst>
            <a:gd name="adj1" fmla="val 10980"/>
            <a:gd name="adj2" fmla="val 1142322"/>
            <a:gd name="adj3" fmla="val 4500000"/>
            <a:gd name="adj4" fmla="val 10800000"/>
            <a:gd name="adj5" fmla="val 125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2097E-E7D5-4442-9811-2A857E5521DC}">
      <dsp:nvSpPr>
        <dsp:cNvPr id="0" name=""/>
        <dsp:cNvSpPr/>
      </dsp:nvSpPr>
      <dsp:spPr>
        <a:xfrm>
          <a:off x="3437605" y="652789"/>
          <a:ext cx="1006309" cy="50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What We Collect</a:t>
          </a:r>
          <a:endParaRPr lang="en-US" sz="1700" kern="1200" dirty="0"/>
        </a:p>
      </dsp:txBody>
      <dsp:txXfrm>
        <a:off x="3437605" y="652789"/>
        <a:ext cx="1006309" cy="503102"/>
      </dsp:txXfrm>
    </dsp:sp>
    <dsp:sp modelId="{6B4AEC6E-8D84-49FC-BDF8-0B84743424AA}">
      <dsp:nvSpPr>
        <dsp:cNvPr id="0" name=""/>
        <dsp:cNvSpPr/>
      </dsp:nvSpPr>
      <dsp:spPr>
        <a:xfrm>
          <a:off x="2538522" y="1036333"/>
          <a:ext cx="1803238" cy="1803421"/>
        </a:xfrm>
        <a:prstGeom prst="leftCircularArrow">
          <a:avLst>
            <a:gd name="adj1" fmla="val 10980"/>
            <a:gd name="adj2" fmla="val 1142322"/>
            <a:gd name="adj3" fmla="val 6300000"/>
            <a:gd name="adj4" fmla="val 18900000"/>
            <a:gd name="adj5" fmla="val 125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EC49B-3703-46D8-9209-061CA9C1A8B0}">
      <dsp:nvSpPr>
        <dsp:cNvPr id="0" name=""/>
        <dsp:cNvSpPr/>
      </dsp:nvSpPr>
      <dsp:spPr>
        <a:xfrm>
          <a:off x="2934619" y="1691036"/>
          <a:ext cx="1006309" cy="50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What We Store</a:t>
          </a:r>
          <a:endParaRPr lang="en-US" sz="1700" kern="1200" dirty="0"/>
        </a:p>
      </dsp:txBody>
      <dsp:txXfrm>
        <a:off x="2934619" y="1691036"/>
        <a:ext cx="1006309" cy="503102"/>
      </dsp:txXfrm>
    </dsp:sp>
    <dsp:sp modelId="{1C8276C2-CE25-4DFD-AA9E-4F88314CD209}">
      <dsp:nvSpPr>
        <dsp:cNvPr id="0" name=""/>
        <dsp:cNvSpPr/>
      </dsp:nvSpPr>
      <dsp:spPr>
        <a:xfrm>
          <a:off x="3039478" y="2076493"/>
          <a:ext cx="1803238" cy="1803421"/>
        </a:xfrm>
        <a:prstGeom prst="circularArrow">
          <a:avLst>
            <a:gd name="adj1" fmla="val 10980"/>
            <a:gd name="adj2" fmla="val 1142322"/>
            <a:gd name="adj3" fmla="val 4500000"/>
            <a:gd name="adj4" fmla="val 13500000"/>
            <a:gd name="adj5" fmla="val 125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93550-DBD0-4240-B116-0AF41386E746}">
      <dsp:nvSpPr>
        <dsp:cNvPr id="0" name=""/>
        <dsp:cNvSpPr/>
      </dsp:nvSpPr>
      <dsp:spPr>
        <a:xfrm>
          <a:off x="3437605" y="2729283"/>
          <a:ext cx="1006309" cy="50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What We Report</a:t>
          </a:r>
          <a:endParaRPr lang="en-US" sz="1700" kern="1200" dirty="0"/>
        </a:p>
      </dsp:txBody>
      <dsp:txXfrm>
        <a:off x="3437605" y="2729283"/>
        <a:ext cx="1006309" cy="503102"/>
      </dsp:txXfrm>
    </dsp:sp>
    <dsp:sp modelId="{F1810A1B-0B55-4680-81A9-39BED48501FC}">
      <dsp:nvSpPr>
        <dsp:cNvPr id="0" name=""/>
        <dsp:cNvSpPr/>
      </dsp:nvSpPr>
      <dsp:spPr>
        <a:xfrm>
          <a:off x="2667059" y="3232386"/>
          <a:ext cx="1549208" cy="1549957"/>
        </a:xfrm>
        <a:prstGeom prst="blockArc">
          <a:avLst>
            <a:gd name="adj1" fmla="val 0"/>
            <a:gd name="adj2" fmla="val 18900000"/>
            <a:gd name="adj3" fmla="val 1274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D3AC24-001F-4BEF-807A-63390D331048}">
      <dsp:nvSpPr>
        <dsp:cNvPr id="0" name=""/>
        <dsp:cNvSpPr/>
      </dsp:nvSpPr>
      <dsp:spPr>
        <a:xfrm>
          <a:off x="2934619" y="3767530"/>
          <a:ext cx="1006309" cy="50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How We Present</a:t>
          </a:r>
          <a:endParaRPr lang="en-US" sz="1700" kern="1200" dirty="0"/>
        </a:p>
      </dsp:txBody>
      <dsp:txXfrm>
        <a:off x="2934619" y="3767530"/>
        <a:ext cx="1006309" cy="503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4BE2-1E89-45FB-AADA-ACE66291E032}">
      <dsp:nvSpPr>
        <dsp:cNvPr id="0" name=""/>
        <dsp:cNvSpPr/>
      </dsp:nvSpPr>
      <dsp:spPr>
        <a:xfrm>
          <a:off x="5656116" y="856312"/>
          <a:ext cx="1541316" cy="3669650"/>
        </a:xfrm>
        <a:prstGeom prst="wedgeRectCallout">
          <a:avLst>
            <a:gd name="adj1" fmla="val 0"/>
            <a:gd name="adj2" fmla="val 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dirty="0" smtClean="0"/>
            <a:t>Static Reports</a:t>
          </a:r>
          <a:endParaRPr lang="en-US" sz="1600" kern="1200" dirty="0"/>
        </a:p>
        <a:p>
          <a:pPr lvl="0" algn="r" defTabSz="711200">
            <a:lnSpc>
              <a:spcPct val="90000"/>
            </a:lnSpc>
            <a:spcBef>
              <a:spcPct val="0"/>
            </a:spcBef>
            <a:spcAft>
              <a:spcPct val="35000"/>
            </a:spcAft>
          </a:pPr>
          <a:r>
            <a:rPr lang="en-US" sz="1600" kern="1200" dirty="0" smtClean="0"/>
            <a:t>Ad-Hoc Reports</a:t>
          </a:r>
          <a:endParaRPr lang="en-US" sz="1600" kern="1200" dirty="0"/>
        </a:p>
        <a:p>
          <a:pPr lvl="0" algn="r" defTabSz="711200">
            <a:lnSpc>
              <a:spcPct val="90000"/>
            </a:lnSpc>
            <a:spcBef>
              <a:spcPct val="0"/>
            </a:spcBef>
            <a:spcAft>
              <a:spcPct val="35000"/>
            </a:spcAft>
          </a:pPr>
          <a:r>
            <a:rPr lang="en-US" sz="1600" kern="1200" dirty="0" smtClean="0"/>
            <a:t>Dashboards</a:t>
          </a:r>
        </a:p>
        <a:p>
          <a:pPr lvl="0" algn="r" defTabSz="711200">
            <a:lnSpc>
              <a:spcPct val="90000"/>
            </a:lnSpc>
            <a:spcBef>
              <a:spcPct val="0"/>
            </a:spcBef>
            <a:spcAft>
              <a:spcPct val="35000"/>
            </a:spcAft>
          </a:pPr>
          <a:r>
            <a:rPr lang="en-US" sz="1600" kern="1200" dirty="0" smtClean="0"/>
            <a:t>In-Application Utilization</a:t>
          </a:r>
        </a:p>
        <a:p>
          <a:pPr lvl="0" algn="r" defTabSz="711200">
            <a:lnSpc>
              <a:spcPct val="90000"/>
            </a:lnSpc>
            <a:spcBef>
              <a:spcPct val="0"/>
            </a:spcBef>
            <a:spcAft>
              <a:spcPct val="35000"/>
            </a:spcAft>
          </a:pPr>
          <a:r>
            <a:rPr lang="en-US" sz="1600" kern="1200" dirty="0" smtClean="0"/>
            <a:t>Alerting</a:t>
          </a:r>
        </a:p>
        <a:p>
          <a:pPr lvl="0" algn="r" defTabSz="711200">
            <a:lnSpc>
              <a:spcPct val="90000"/>
            </a:lnSpc>
            <a:spcBef>
              <a:spcPct val="0"/>
            </a:spcBef>
            <a:spcAft>
              <a:spcPct val="35000"/>
            </a:spcAft>
          </a:pPr>
          <a:r>
            <a:rPr lang="en-US" sz="1600" kern="1200" dirty="0" smtClean="0"/>
            <a:t>Logs</a:t>
          </a:r>
        </a:p>
        <a:p>
          <a:pPr lvl="0" algn="r" defTabSz="711200">
            <a:lnSpc>
              <a:spcPct val="90000"/>
            </a:lnSpc>
            <a:spcBef>
              <a:spcPct val="0"/>
            </a:spcBef>
            <a:spcAft>
              <a:spcPct val="35000"/>
            </a:spcAft>
          </a:pPr>
          <a:r>
            <a:rPr lang="en-US" sz="1600" kern="1200" dirty="0" smtClean="0"/>
            <a:t>Exports / Transmissions</a:t>
          </a:r>
        </a:p>
        <a:p>
          <a:pPr lvl="0" algn="r" defTabSz="711200">
            <a:lnSpc>
              <a:spcPct val="90000"/>
            </a:lnSpc>
            <a:spcBef>
              <a:spcPct val="0"/>
            </a:spcBef>
            <a:spcAft>
              <a:spcPct val="35000"/>
            </a:spcAft>
          </a:pPr>
          <a:r>
            <a:rPr lang="en-US" sz="1600" kern="1200" dirty="0" smtClean="0"/>
            <a:t>Meta Reporting</a:t>
          </a:r>
          <a:endParaRPr lang="en-US" sz="1600" kern="1200" dirty="0"/>
        </a:p>
      </dsp:txBody>
      <dsp:txXfrm>
        <a:off x="5851555" y="856312"/>
        <a:ext cx="1345877" cy="3669650"/>
      </dsp:txXfrm>
    </dsp:sp>
    <dsp:sp modelId="{2C5E493C-CB91-425F-A33A-1504B002AFBB}">
      <dsp:nvSpPr>
        <dsp:cNvPr id="0" name=""/>
        <dsp:cNvSpPr/>
      </dsp:nvSpPr>
      <dsp:spPr>
        <a:xfrm>
          <a:off x="5656116" y="0"/>
          <a:ext cx="1541316" cy="8563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How We Present</a:t>
          </a:r>
          <a:endParaRPr lang="en-US" sz="1600" kern="1200" dirty="0"/>
        </a:p>
      </dsp:txBody>
      <dsp:txXfrm>
        <a:off x="5656116" y="0"/>
        <a:ext cx="1541316" cy="856312"/>
      </dsp:txXfrm>
    </dsp:sp>
    <dsp:sp modelId="{937949C6-0D4C-4C8E-A436-43DC8268E166}">
      <dsp:nvSpPr>
        <dsp:cNvPr id="0" name=""/>
        <dsp:cNvSpPr/>
      </dsp:nvSpPr>
      <dsp:spPr>
        <a:xfrm>
          <a:off x="4114799" y="856312"/>
          <a:ext cx="1541316" cy="3425248"/>
        </a:xfrm>
        <a:prstGeom prst="wedgeRectCallout">
          <a:avLst>
            <a:gd name="adj1" fmla="val 62500"/>
            <a:gd name="adj2" fmla="val 20830"/>
          </a:avLst>
        </a:prstGeom>
        <a:solidFill>
          <a:schemeClr val="accent2">
            <a:tint val="50000"/>
            <a:hueOff val="1685679"/>
            <a:satOff val="-2314"/>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dirty="0" smtClean="0"/>
            <a:t>Data by Source</a:t>
          </a:r>
        </a:p>
        <a:p>
          <a:pPr lvl="0" algn="r" defTabSz="711200">
            <a:lnSpc>
              <a:spcPct val="90000"/>
            </a:lnSpc>
            <a:spcBef>
              <a:spcPct val="0"/>
            </a:spcBef>
            <a:spcAft>
              <a:spcPct val="35000"/>
            </a:spcAft>
          </a:pPr>
          <a:r>
            <a:rPr lang="en-US" sz="1600" kern="1200" dirty="0" smtClean="0"/>
            <a:t>Aggregated Data</a:t>
          </a:r>
        </a:p>
        <a:p>
          <a:pPr lvl="0" algn="r" defTabSz="711200">
            <a:lnSpc>
              <a:spcPct val="90000"/>
            </a:lnSpc>
            <a:spcBef>
              <a:spcPct val="0"/>
            </a:spcBef>
            <a:spcAft>
              <a:spcPct val="35000"/>
            </a:spcAft>
          </a:pPr>
          <a:r>
            <a:rPr lang="en-US" sz="1600" kern="1200" dirty="0" smtClean="0"/>
            <a:t>Dynamic Computations</a:t>
          </a:r>
        </a:p>
        <a:p>
          <a:pPr lvl="0" algn="r" defTabSz="711200">
            <a:lnSpc>
              <a:spcPct val="90000"/>
            </a:lnSpc>
            <a:spcBef>
              <a:spcPct val="0"/>
            </a:spcBef>
            <a:spcAft>
              <a:spcPct val="35000"/>
            </a:spcAft>
          </a:pPr>
          <a:r>
            <a:rPr lang="en-US" sz="1600" kern="1200" dirty="0" smtClean="0"/>
            <a:t>Structured Data Groups</a:t>
          </a:r>
        </a:p>
        <a:p>
          <a:pPr lvl="0" algn="r" defTabSz="711200">
            <a:lnSpc>
              <a:spcPct val="90000"/>
            </a:lnSpc>
            <a:spcBef>
              <a:spcPct val="0"/>
            </a:spcBef>
            <a:spcAft>
              <a:spcPct val="35000"/>
            </a:spcAft>
          </a:pPr>
          <a:r>
            <a:rPr lang="en-US" sz="1600" kern="1200" dirty="0" smtClean="0"/>
            <a:t>Quality Measures</a:t>
          </a:r>
        </a:p>
        <a:p>
          <a:pPr lvl="0" algn="r" defTabSz="711200">
            <a:lnSpc>
              <a:spcPct val="90000"/>
            </a:lnSpc>
            <a:spcBef>
              <a:spcPct val="0"/>
            </a:spcBef>
            <a:spcAft>
              <a:spcPct val="35000"/>
            </a:spcAft>
          </a:pPr>
          <a:r>
            <a:rPr lang="en-US" sz="1600" kern="1200" dirty="0" smtClean="0"/>
            <a:t>Outcome Measures</a:t>
          </a:r>
        </a:p>
        <a:p>
          <a:pPr lvl="0" algn="r" defTabSz="711200">
            <a:lnSpc>
              <a:spcPct val="90000"/>
            </a:lnSpc>
            <a:spcBef>
              <a:spcPct val="0"/>
            </a:spcBef>
            <a:spcAft>
              <a:spcPct val="35000"/>
            </a:spcAft>
          </a:pPr>
          <a:r>
            <a:rPr lang="en-US" sz="1600" kern="1200" dirty="0" smtClean="0"/>
            <a:t>Combinations</a:t>
          </a:r>
          <a:endParaRPr lang="en-US" sz="1600" kern="1200" dirty="0"/>
        </a:p>
      </dsp:txBody>
      <dsp:txXfrm>
        <a:off x="4310238" y="856312"/>
        <a:ext cx="1345877" cy="3425248"/>
      </dsp:txXfrm>
    </dsp:sp>
    <dsp:sp modelId="{E6CCA022-C6CE-44CB-BF13-257CEA838D69}">
      <dsp:nvSpPr>
        <dsp:cNvPr id="0" name=""/>
        <dsp:cNvSpPr/>
      </dsp:nvSpPr>
      <dsp:spPr>
        <a:xfrm>
          <a:off x="4114799" y="124463"/>
          <a:ext cx="1541316" cy="734111"/>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What We Report</a:t>
          </a:r>
          <a:endParaRPr lang="en-US" sz="1600" kern="1200" dirty="0"/>
        </a:p>
      </dsp:txBody>
      <dsp:txXfrm>
        <a:off x="4114799" y="124463"/>
        <a:ext cx="1541316" cy="734111"/>
      </dsp:txXfrm>
    </dsp:sp>
    <dsp:sp modelId="{D9DBA407-12C9-4325-B429-2DFFCF7D71ED}">
      <dsp:nvSpPr>
        <dsp:cNvPr id="0" name=""/>
        <dsp:cNvSpPr/>
      </dsp:nvSpPr>
      <dsp:spPr>
        <a:xfrm>
          <a:off x="2573483" y="856312"/>
          <a:ext cx="1541316" cy="3180394"/>
        </a:xfrm>
        <a:prstGeom prst="wedgeRectCallout">
          <a:avLst>
            <a:gd name="adj1" fmla="val 62500"/>
            <a:gd name="adj2" fmla="val 20830"/>
          </a:avLst>
        </a:prstGeom>
        <a:solidFill>
          <a:schemeClr val="accent2">
            <a:tint val="50000"/>
            <a:hueOff val="3371357"/>
            <a:satOff val="-4627"/>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dirty="0" smtClean="0"/>
            <a:t>Raw Data</a:t>
          </a:r>
        </a:p>
        <a:p>
          <a:pPr lvl="0" algn="r" defTabSz="711200">
            <a:lnSpc>
              <a:spcPct val="90000"/>
            </a:lnSpc>
            <a:spcBef>
              <a:spcPct val="0"/>
            </a:spcBef>
            <a:spcAft>
              <a:spcPct val="35000"/>
            </a:spcAft>
          </a:pPr>
          <a:r>
            <a:rPr lang="en-US" sz="1600" kern="1200" dirty="0" smtClean="0"/>
            <a:t>Derived Data</a:t>
          </a:r>
        </a:p>
        <a:p>
          <a:pPr lvl="0" algn="r" defTabSz="711200">
            <a:lnSpc>
              <a:spcPct val="90000"/>
            </a:lnSpc>
            <a:spcBef>
              <a:spcPct val="0"/>
            </a:spcBef>
            <a:spcAft>
              <a:spcPct val="35000"/>
            </a:spcAft>
          </a:pPr>
          <a:r>
            <a:rPr lang="en-US" sz="1600" kern="1200" dirty="0" smtClean="0"/>
            <a:t>Meta Data</a:t>
          </a:r>
          <a:endParaRPr lang="en-US" sz="1600" kern="1200" dirty="0"/>
        </a:p>
      </dsp:txBody>
      <dsp:txXfrm>
        <a:off x="2768922" y="856312"/>
        <a:ext cx="1345877" cy="3180394"/>
      </dsp:txXfrm>
    </dsp:sp>
    <dsp:sp modelId="{E0A0EA3D-4C97-43CD-8210-DB060F3E1985}">
      <dsp:nvSpPr>
        <dsp:cNvPr id="0" name=""/>
        <dsp:cNvSpPr/>
      </dsp:nvSpPr>
      <dsp:spPr>
        <a:xfrm>
          <a:off x="2573483" y="244854"/>
          <a:ext cx="1541316" cy="611457"/>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What We Store</a:t>
          </a:r>
          <a:endParaRPr lang="en-US" sz="1600" kern="1200" dirty="0"/>
        </a:p>
      </dsp:txBody>
      <dsp:txXfrm>
        <a:off x="2573483" y="244854"/>
        <a:ext cx="1541316" cy="611457"/>
      </dsp:txXfrm>
    </dsp:sp>
    <dsp:sp modelId="{84B02E64-9F5F-40CA-BD20-ED660EC84C96}">
      <dsp:nvSpPr>
        <dsp:cNvPr id="0" name=""/>
        <dsp:cNvSpPr/>
      </dsp:nvSpPr>
      <dsp:spPr>
        <a:xfrm>
          <a:off x="1032166" y="856312"/>
          <a:ext cx="1541316" cy="2935539"/>
        </a:xfrm>
        <a:prstGeom prst="wedgeRectCallout">
          <a:avLst>
            <a:gd name="adj1" fmla="val 62500"/>
            <a:gd name="adj2" fmla="val 20830"/>
          </a:avLst>
        </a:prstGeom>
        <a:solidFill>
          <a:schemeClr val="accent2">
            <a:tint val="50000"/>
            <a:hueOff val="5057036"/>
            <a:satOff val="-6941"/>
            <a:lumOff val="1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dirty="0" smtClean="0"/>
            <a:t>Clinical Data</a:t>
          </a:r>
        </a:p>
        <a:p>
          <a:pPr lvl="0" algn="r" defTabSz="711200">
            <a:lnSpc>
              <a:spcPct val="90000"/>
            </a:lnSpc>
            <a:spcBef>
              <a:spcPct val="0"/>
            </a:spcBef>
            <a:spcAft>
              <a:spcPct val="35000"/>
            </a:spcAft>
          </a:pPr>
          <a:r>
            <a:rPr lang="en-US" sz="1600" kern="1200" dirty="0" smtClean="0"/>
            <a:t>Administrative Data</a:t>
          </a:r>
        </a:p>
        <a:p>
          <a:pPr lvl="0" algn="r" defTabSz="711200">
            <a:lnSpc>
              <a:spcPct val="90000"/>
            </a:lnSpc>
            <a:spcBef>
              <a:spcPct val="0"/>
            </a:spcBef>
            <a:spcAft>
              <a:spcPct val="35000"/>
            </a:spcAft>
          </a:pPr>
          <a:r>
            <a:rPr lang="en-US" sz="1600" kern="1200" dirty="0" smtClean="0"/>
            <a:t>Care Coordination Data</a:t>
          </a:r>
          <a:endParaRPr lang="en-US" sz="1600" kern="1200" dirty="0"/>
        </a:p>
      </dsp:txBody>
      <dsp:txXfrm>
        <a:off x="1227605" y="856312"/>
        <a:ext cx="1345877" cy="2935539"/>
      </dsp:txXfrm>
    </dsp:sp>
    <dsp:sp modelId="{91342E02-66D7-44BF-B84C-389A3113C0DD}">
      <dsp:nvSpPr>
        <dsp:cNvPr id="0" name=""/>
        <dsp:cNvSpPr/>
      </dsp:nvSpPr>
      <dsp:spPr>
        <a:xfrm>
          <a:off x="1032166" y="367055"/>
          <a:ext cx="1541316" cy="48925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What We Collect</a:t>
          </a:r>
          <a:endParaRPr lang="en-US" sz="1600" kern="1200" dirty="0"/>
        </a:p>
      </dsp:txBody>
      <dsp:txXfrm>
        <a:off x="1032166" y="367055"/>
        <a:ext cx="1541316" cy="4892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4BE2-1E89-45FB-AADA-ACE66291E032}">
      <dsp:nvSpPr>
        <dsp:cNvPr id="0" name=""/>
        <dsp:cNvSpPr/>
      </dsp:nvSpPr>
      <dsp:spPr>
        <a:xfrm>
          <a:off x="5656116" y="856312"/>
          <a:ext cx="1541316" cy="3669650"/>
        </a:xfrm>
        <a:prstGeom prst="wedgeRectCallout">
          <a:avLst>
            <a:gd name="adj1" fmla="val 0"/>
            <a:gd name="adj2" fmla="val 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dirty="0" smtClean="0"/>
            <a:t>Static Reports</a:t>
          </a:r>
          <a:endParaRPr lang="en-US" sz="1600" kern="1200" dirty="0"/>
        </a:p>
        <a:p>
          <a:pPr lvl="0" algn="r" defTabSz="711200">
            <a:lnSpc>
              <a:spcPct val="90000"/>
            </a:lnSpc>
            <a:spcBef>
              <a:spcPct val="0"/>
            </a:spcBef>
            <a:spcAft>
              <a:spcPct val="35000"/>
            </a:spcAft>
          </a:pPr>
          <a:r>
            <a:rPr lang="en-US" sz="1600" kern="1200" dirty="0" smtClean="0"/>
            <a:t>Ad-Hoc Reports</a:t>
          </a:r>
          <a:endParaRPr lang="en-US" sz="1600" kern="1200" dirty="0"/>
        </a:p>
        <a:p>
          <a:pPr lvl="0" algn="r" defTabSz="711200">
            <a:lnSpc>
              <a:spcPct val="90000"/>
            </a:lnSpc>
            <a:spcBef>
              <a:spcPct val="0"/>
            </a:spcBef>
            <a:spcAft>
              <a:spcPct val="35000"/>
            </a:spcAft>
          </a:pPr>
          <a:r>
            <a:rPr lang="en-US" sz="1600" kern="1200" dirty="0" smtClean="0"/>
            <a:t>Dashboards</a:t>
          </a:r>
        </a:p>
        <a:p>
          <a:pPr lvl="0" algn="r" defTabSz="711200">
            <a:lnSpc>
              <a:spcPct val="90000"/>
            </a:lnSpc>
            <a:spcBef>
              <a:spcPct val="0"/>
            </a:spcBef>
            <a:spcAft>
              <a:spcPct val="35000"/>
            </a:spcAft>
          </a:pPr>
          <a:r>
            <a:rPr lang="en-US" sz="1600" kern="1200" dirty="0" smtClean="0"/>
            <a:t>In-Application Utilization</a:t>
          </a:r>
        </a:p>
        <a:p>
          <a:pPr lvl="0" algn="r" defTabSz="711200">
            <a:lnSpc>
              <a:spcPct val="90000"/>
            </a:lnSpc>
            <a:spcBef>
              <a:spcPct val="0"/>
            </a:spcBef>
            <a:spcAft>
              <a:spcPct val="35000"/>
            </a:spcAft>
          </a:pPr>
          <a:r>
            <a:rPr lang="en-US" sz="1600" kern="1200" dirty="0" smtClean="0"/>
            <a:t>Alerting</a:t>
          </a:r>
        </a:p>
        <a:p>
          <a:pPr lvl="0" algn="r" defTabSz="711200">
            <a:lnSpc>
              <a:spcPct val="90000"/>
            </a:lnSpc>
            <a:spcBef>
              <a:spcPct val="0"/>
            </a:spcBef>
            <a:spcAft>
              <a:spcPct val="35000"/>
            </a:spcAft>
          </a:pPr>
          <a:r>
            <a:rPr lang="en-US" sz="1600" kern="1200" dirty="0" smtClean="0"/>
            <a:t>Logs</a:t>
          </a:r>
        </a:p>
        <a:p>
          <a:pPr lvl="0" algn="r" defTabSz="711200">
            <a:lnSpc>
              <a:spcPct val="90000"/>
            </a:lnSpc>
            <a:spcBef>
              <a:spcPct val="0"/>
            </a:spcBef>
            <a:spcAft>
              <a:spcPct val="35000"/>
            </a:spcAft>
          </a:pPr>
          <a:r>
            <a:rPr lang="en-US" sz="1600" kern="1200" dirty="0" smtClean="0"/>
            <a:t>Exports / Transmissions</a:t>
          </a:r>
        </a:p>
        <a:p>
          <a:pPr lvl="0" algn="r" defTabSz="711200">
            <a:lnSpc>
              <a:spcPct val="90000"/>
            </a:lnSpc>
            <a:spcBef>
              <a:spcPct val="0"/>
            </a:spcBef>
            <a:spcAft>
              <a:spcPct val="35000"/>
            </a:spcAft>
          </a:pPr>
          <a:r>
            <a:rPr lang="en-US" sz="1600" kern="1200" dirty="0" smtClean="0"/>
            <a:t>Meta Reporting</a:t>
          </a:r>
          <a:endParaRPr lang="en-US" sz="1600" kern="1200" dirty="0"/>
        </a:p>
      </dsp:txBody>
      <dsp:txXfrm>
        <a:off x="5851555" y="856312"/>
        <a:ext cx="1345877" cy="3669650"/>
      </dsp:txXfrm>
    </dsp:sp>
    <dsp:sp modelId="{2C5E493C-CB91-425F-A33A-1504B002AFBB}">
      <dsp:nvSpPr>
        <dsp:cNvPr id="0" name=""/>
        <dsp:cNvSpPr/>
      </dsp:nvSpPr>
      <dsp:spPr>
        <a:xfrm>
          <a:off x="5656116" y="0"/>
          <a:ext cx="1541316" cy="8563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How We Present</a:t>
          </a:r>
          <a:endParaRPr lang="en-US" sz="1600" kern="1200" dirty="0"/>
        </a:p>
      </dsp:txBody>
      <dsp:txXfrm>
        <a:off x="5656116" y="0"/>
        <a:ext cx="1541316" cy="856312"/>
      </dsp:txXfrm>
    </dsp:sp>
    <dsp:sp modelId="{937949C6-0D4C-4C8E-A436-43DC8268E166}">
      <dsp:nvSpPr>
        <dsp:cNvPr id="0" name=""/>
        <dsp:cNvSpPr/>
      </dsp:nvSpPr>
      <dsp:spPr>
        <a:xfrm>
          <a:off x="4114799" y="856312"/>
          <a:ext cx="1541316" cy="3425248"/>
        </a:xfrm>
        <a:prstGeom prst="wedgeRectCallout">
          <a:avLst>
            <a:gd name="adj1" fmla="val 62500"/>
            <a:gd name="adj2" fmla="val 20830"/>
          </a:avLst>
        </a:prstGeom>
        <a:solidFill>
          <a:schemeClr val="accent2">
            <a:tint val="50000"/>
            <a:hueOff val="1685679"/>
            <a:satOff val="-2314"/>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dirty="0" smtClean="0"/>
            <a:t>Data by Source</a:t>
          </a:r>
        </a:p>
        <a:p>
          <a:pPr lvl="0" algn="r" defTabSz="711200">
            <a:lnSpc>
              <a:spcPct val="90000"/>
            </a:lnSpc>
            <a:spcBef>
              <a:spcPct val="0"/>
            </a:spcBef>
            <a:spcAft>
              <a:spcPct val="35000"/>
            </a:spcAft>
          </a:pPr>
          <a:r>
            <a:rPr lang="en-US" sz="1600" kern="1200" dirty="0" smtClean="0"/>
            <a:t>Aggregated Data</a:t>
          </a:r>
        </a:p>
        <a:p>
          <a:pPr lvl="0" algn="r" defTabSz="711200">
            <a:lnSpc>
              <a:spcPct val="90000"/>
            </a:lnSpc>
            <a:spcBef>
              <a:spcPct val="0"/>
            </a:spcBef>
            <a:spcAft>
              <a:spcPct val="35000"/>
            </a:spcAft>
          </a:pPr>
          <a:r>
            <a:rPr lang="en-US" sz="1600" kern="1200" dirty="0" smtClean="0"/>
            <a:t>Dynamic Computations</a:t>
          </a:r>
        </a:p>
        <a:p>
          <a:pPr lvl="0" algn="r" defTabSz="711200">
            <a:lnSpc>
              <a:spcPct val="90000"/>
            </a:lnSpc>
            <a:spcBef>
              <a:spcPct val="0"/>
            </a:spcBef>
            <a:spcAft>
              <a:spcPct val="35000"/>
            </a:spcAft>
          </a:pPr>
          <a:r>
            <a:rPr lang="en-US" sz="1600" kern="1200" dirty="0" smtClean="0"/>
            <a:t>Structured Data Groups</a:t>
          </a:r>
        </a:p>
        <a:p>
          <a:pPr lvl="0" algn="r" defTabSz="711200">
            <a:lnSpc>
              <a:spcPct val="90000"/>
            </a:lnSpc>
            <a:spcBef>
              <a:spcPct val="0"/>
            </a:spcBef>
            <a:spcAft>
              <a:spcPct val="35000"/>
            </a:spcAft>
          </a:pPr>
          <a:r>
            <a:rPr lang="en-US" sz="1600" kern="1200" dirty="0" smtClean="0"/>
            <a:t>Quality Measures</a:t>
          </a:r>
        </a:p>
        <a:p>
          <a:pPr lvl="0" algn="r" defTabSz="711200">
            <a:lnSpc>
              <a:spcPct val="90000"/>
            </a:lnSpc>
            <a:spcBef>
              <a:spcPct val="0"/>
            </a:spcBef>
            <a:spcAft>
              <a:spcPct val="35000"/>
            </a:spcAft>
          </a:pPr>
          <a:r>
            <a:rPr lang="en-US" sz="1600" kern="1200" dirty="0" smtClean="0"/>
            <a:t>Outcome Measures</a:t>
          </a:r>
        </a:p>
        <a:p>
          <a:pPr lvl="0" algn="r" defTabSz="711200">
            <a:lnSpc>
              <a:spcPct val="90000"/>
            </a:lnSpc>
            <a:spcBef>
              <a:spcPct val="0"/>
            </a:spcBef>
            <a:spcAft>
              <a:spcPct val="35000"/>
            </a:spcAft>
          </a:pPr>
          <a:r>
            <a:rPr lang="en-US" sz="1600" kern="1200" dirty="0" smtClean="0"/>
            <a:t>Combinations</a:t>
          </a:r>
          <a:endParaRPr lang="en-US" sz="1600" kern="1200" dirty="0"/>
        </a:p>
      </dsp:txBody>
      <dsp:txXfrm>
        <a:off x="4310238" y="856312"/>
        <a:ext cx="1345877" cy="3425248"/>
      </dsp:txXfrm>
    </dsp:sp>
    <dsp:sp modelId="{E6CCA022-C6CE-44CB-BF13-257CEA838D69}">
      <dsp:nvSpPr>
        <dsp:cNvPr id="0" name=""/>
        <dsp:cNvSpPr/>
      </dsp:nvSpPr>
      <dsp:spPr>
        <a:xfrm>
          <a:off x="4114799" y="124463"/>
          <a:ext cx="1541316" cy="734111"/>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What We Report</a:t>
          </a:r>
          <a:endParaRPr lang="en-US" sz="1600" kern="1200" dirty="0"/>
        </a:p>
      </dsp:txBody>
      <dsp:txXfrm>
        <a:off x="4114799" y="124463"/>
        <a:ext cx="1541316" cy="734111"/>
      </dsp:txXfrm>
    </dsp:sp>
    <dsp:sp modelId="{D9DBA407-12C9-4325-B429-2DFFCF7D71ED}">
      <dsp:nvSpPr>
        <dsp:cNvPr id="0" name=""/>
        <dsp:cNvSpPr/>
      </dsp:nvSpPr>
      <dsp:spPr>
        <a:xfrm>
          <a:off x="2573483" y="856312"/>
          <a:ext cx="1541316" cy="3180394"/>
        </a:xfrm>
        <a:prstGeom prst="wedgeRectCallout">
          <a:avLst>
            <a:gd name="adj1" fmla="val 62500"/>
            <a:gd name="adj2" fmla="val 20830"/>
          </a:avLst>
        </a:prstGeom>
        <a:solidFill>
          <a:schemeClr val="accent2">
            <a:tint val="50000"/>
            <a:hueOff val="3371357"/>
            <a:satOff val="-4627"/>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dirty="0" smtClean="0"/>
            <a:t>Raw Data</a:t>
          </a:r>
        </a:p>
        <a:p>
          <a:pPr lvl="0" algn="r" defTabSz="711200">
            <a:lnSpc>
              <a:spcPct val="90000"/>
            </a:lnSpc>
            <a:spcBef>
              <a:spcPct val="0"/>
            </a:spcBef>
            <a:spcAft>
              <a:spcPct val="35000"/>
            </a:spcAft>
          </a:pPr>
          <a:r>
            <a:rPr lang="en-US" sz="1600" kern="1200" dirty="0" smtClean="0"/>
            <a:t>Derived Data</a:t>
          </a:r>
        </a:p>
        <a:p>
          <a:pPr lvl="0" algn="r" defTabSz="711200">
            <a:lnSpc>
              <a:spcPct val="90000"/>
            </a:lnSpc>
            <a:spcBef>
              <a:spcPct val="0"/>
            </a:spcBef>
            <a:spcAft>
              <a:spcPct val="35000"/>
            </a:spcAft>
          </a:pPr>
          <a:r>
            <a:rPr lang="en-US" sz="1600" kern="1200" dirty="0" smtClean="0"/>
            <a:t>Meta Data</a:t>
          </a:r>
          <a:endParaRPr lang="en-US" sz="1600" kern="1200" dirty="0"/>
        </a:p>
      </dsp:txBody>
      <dsp:txXfrm>
        <a:off x="2768922" y="856312"/>
        <a:ext cx="1345877" cy="3180394"/>
      </dsp:txXfrm>
    </dsp:sp>
    <dsp:sp modelId="{E0A0EA3D-4C97-43CD-8210-DB060F3E1985}">
      <dsp:nvSpPr>
        <dsp:cNvPr id="0" name=""/>
        <dsp:cNvSpPr/>
      </dsp:nvSpPr>
      <dsp:spPr>
        <a:xfrm>
          <a:off x="2573483" y="244854"/>
          <a:ext cx="1541316" cy="611457"/>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What We Store</a:t>
          </a:r>
          <a:endParaRPr lang="en-US" sz="1600" kern="1200" dirty="0"/>
        </a:p>
      </dsp:txBody>
      <dsp:txXfrm>
        <a:off x="2573483" y="244854"/>
        <a:ext cx="1541316" cy="611457"/>
      </dsp:txXfrm>
    </dsp:sp>
    <dsp:sp modelId="{84B02E64-9F5F-40CA-BD20-ED660EC84C96}">
      <dsp:nvSpPr>
        <dsp:cNvPr id="0" name=""/>
        <dsp:cNvSpPr/>
      </dsp:nvSpPr>
      <dsp:spPr>
        <a:xfrm>
          <a:off x="1032166" y="856312"/>
          <a:ext cx="1541316" cy="2935539"/>
        </a:xfrm>
        <a:prstGeom prst="wedgeRectCallout">
          <a:avLst>
            <a:gd name="adj1" fmla="val 62500"/>
            <a:gd name="adj2" fmla="val 20830"/>
          </a:avLst>
        </a:prstGeom>
        <a:solidFill>
          <a:schemeClr val="accent2">
            <a:tint val="50000"/>
            <a:hueOff val="5057036"/>
            <a:satOff val="-6941"/>
            <a:lumOff val="1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en-US" sz="1600" kern="1200" dirty="0" smtClean="0"/>
            <a:t>Clinical Data</a:t>
          </a:r>
        </a:p>
        <a:p>
          <a:pPr lvl="0" algn="r" defTabSz="711200">
            <a:lnSpc>
              <a:spcPct val="90000"/>
            </a:lnSpc>
            <a:spcBef>
              <a:spcPct val="0"/>
            </a:spcBef>
            <a:spcAft>
              <a:spcPct val="35000"/>
            </a:spcAft>
          </a:pPr>
          <a:r>
            <a:rPr lang="en-US" sz="1600" kern="1200" dirty="0" smtClean="0"/>
            <a:t>Administrative Data</a:t>
          </a:r>
        </a:p>
        <a:p>
          <a:pPr lvl="0" algn="r" defTabSz="711200">
            <a:lnSpc>
              <a:spcPct val="90000"/>
            </a:lnSpc>
            <a:spcBef>
              <a:spcPct val="0"/>
            </a:spcBef>
            <a:spcAft>
              <a:spcPct val="35000"/>
            </a:spcAft>
          </a:pPr>
          <a:r>
            <a:rPr lang="en-US" sz="1600" kern="1200" dirty="0" smtClean="0"/>
            <a:t>Care Coordination Data</a:t>
          </a:r>
          <a:endParaRPr lang="en-US" sz="1600" kern="1200" dirty="0"/>
        </a:p>
      </dsp:txBody>
      <dsp:txXfrm>
        <a:off x="1227605" y="856312"/>
        <a:ext cx="1345877" cy="2935539"/>
      </dsp:txXfrm>
    </dsp:sp>
    <dsp:sp modelId="{91342E02-66D7-44BF-B84C-389A3113C0DD}">
      <dsp:nvSpPr>
        <dsp:cNvPr id="0" name=""/>
        <dsp:cNvSpPr/>
      </dsp:nvSpPr>
      <dsp:spPr>
        <a:xfrm>
          <a:off x="1032166" y="367055"/>
          <a:ext cx="1541316" cy="48925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What We Collect</a:t>
          </a:r>
          <a:endParaRPr lang="en-US" sz="1600" kern="1200" dirty="0"/>
        </a:p>
      </dsp:txBody>
      <dsp:txXfrm>
        <a:off x="1032166" y="367055"/>
        <a:ext cx="1541316" cy="489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1BF03-9570-4F9F-B553-B86237A9D230}">
      <dsp:nvSpPr>
        <dsp:cNvPr id="0" name=""/>
        <dsp:cNvSpPr/>
      </dsp:nvSpPr>
      <dsp:spPr>
        <a:xfrm>
          <a:off x="1311817" y="85705"/>
          <a:ext cx="511522" cy="511522"/>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 </a:t>
          </a:r>
          <a:endParaRPr lang="en-US" sz="3100" kern="1200" dirty="0"/>
        </a:p>
      </dsp:txBody>
      <dsp:txXfrm>
        <a:off x="1311817" y="85705"/>
        <a:ext cx="511522" cy="511522"/>
      </dsp:txXfrm>
    </dsp:sp>
    <dsp:sp modelId="{2BBBCAF1-2D6E-4366-A62C-DA1E7F659EC8}">
      <dsp:nvSpPr>
        <dsp:cNvPr id="0" name=""/>
        <dsp:cNvSpPr/>
      </dsp:nvSpPr>
      <dsp:spPr>
        <a:xfrm>
          <a:off x="106766" y="70695"/>
          <a:ext cx="1920067" cy="1920067"/>
        </a:xfrm>
        <a:prstGeom prst="circularArrow">
          <a:avLst>
            <a:gd name="adj1" fmla="val 5195"/>
            <a:gd name="adj2" fmla="val 335535"/>
            <a:gd name="adj3" fmla="val 21294783"/>
            <a:gd name="adj4" fmla="val 19764888"/>
            <a:gd name="adj5" fmla="val 6061"/>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B02E4E10-9991-4BCA-9CCE-4BEA75860C39}">
      <dsp:nvSpPr>
        <dsp:cNvPr id="0" name=""/>
        <dsp:cNvSpPr/>
      </dsp:nvSpPr>
      <dsp:spPr>
        <a:xfrm>
          <a:off x="1621315" y="1038242"/>
          <a:ext cx="511522" cy="511522"/>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 </a:t>
          </a:r>
          <a:endParaRPr lang="en-US" sz="3100" kern="1200" dirty="0"/>
        </a:p>
      </dsp:txBody>
      <dsp:txXfrm>
        <a:off x="1621315" y="1038242"/>
        <a:ext cx="511522" cy="511522"/>
      </dsp:txXfrm>
    </dsp:sp>
    <dsp:sp modelId="{5BAB68A3-DE10-4B6F-8EA2-395A01367E64}">
      <dsp:nvSpPr>
        <dsp:cNvPr id="0" name=""/>
        <dsp:cNvSpPr/>
      </dsp:nvSpPr>
      <dsp:spPr>
        <a:xfrm>
          <a:off x="106766" y="70695"/>
          <a:ext cx="1920067" cy="1920067"/>
        </a:xfrm>
        <a:prstGeom prst="circularArrow">
          <a:avLst>
            <a:gd name="adj1" fmla="val 5195"/>
            <a:gd name="adj2" fmla="val 335535"/>
            <a:gd name="adj3" fmla="val 4016296"/>
            <a:gd name="adj4" fmla="val 2251966"/>
            <a:gd name="adj5" fmla="val 6061"/>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2F0BA229-4BF8-44A8-B337-89B14D1E2713}">
      <dsp:nvSpPr>
        <dsp:cNvPr id="0" name=""/>
        <dsp:cNvSpPr/>
      </dsp:nvSpPr>
      <dsp:spPr>
        <a:xfrm>
          <a:off x="811038" y="1626943"/>
          <a:ext cx="511522" cy="511522"/>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 </a:t>
          </a:r>
          <a:endParaRPr lang="en-US" sz="3100" kern="1200" dirty="0"/>
        </a:p>
      </dsp:txBody>
      <dsp:txXfrm>
        <a:off x="811038" y="1626943"/>
        <a:ext cx="511522" cy="511522"/>
      </dsp:txXfrm>
    </dsp:sp>
    <dsp:sp modelId="{34EDFD11-9F05-4BF4-A6C2-A60A16D4088A}">
      <dsp:nvSpPr>
        <dsp:cNvPr id="0" name=""/>
        <dsp:cNvSpPr/>
      </dsp:nvSpPr>
      <dsp:spPr>
        <a:xfrm>
          <a:off x="106766" y="70695"/>
          <a:ext cx="1920067" cy="1920067"/>
        </a:xfrm>
        <a:prstGeom prst="circularArrow">
          <a:avLst>
            <a:gd name="adj1" fmla="val 5195"/>
            <a:gd name="adj2" fmla="val 335535"/>
            <a:gd name="adj3" fmla="val 8212500"/>
            <a:gd name="adj4" fmla="val 6448170"/>
            <a:gd name="adj5" fmla="val 6061"/>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38082ADB-C4DA-4784-BE1D-440488C26064}">
      <dsp:nvSpPr>
        <dsp:cNvPr id="0" name=""/>
        <dsp:cNvSpPr/>
      </dsp:nvSpPr>
      <dsp:spPr>
        <a:xfrm>
          <a:off x="762" y="1038242"/>
          <a:ext cx="511522" cy="511522"/>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 </a:t>
          </a:r>
          <a:endParaRPr lang="en-US" sz="3100" kern="1200" dirty="0"/>
        </a:p>
      </dsp:txBody>
      <dsp:txXfrm>
        <a:off x="762" y="1038242"/>
        <a:ext cx="511522" cy="511522"/>
      </dsp:txXfrm>
    </dsp:sp>
    <dsp:sp modelId="{8B082442-72FB-49ED-A7CF-B625278D09BF}">
      <dsp:nvSpPr>
        <dsp:cNvPr id="0" name=""/>
        <dsp:cNvSpPr/>
      </dsp:nvSpPr>
      <dsp:spPr>
        <a:xfrm>
          <a:off x="106766" y="70695"/>
          <a:ext cx="1920067" cy="1920067"/>
        </a:xfrm>
        <a:prstGeom prst="circularArrow">
          <a:avLst>
            <a:gd name="adj1" fmla="val 5195"/>
            <a:gd name="adj2" fmla="val 335535"/>
            <a:gd name="adj3" fmla="val 12299577"/>
            <a:gd name="adj4" fmla="val 10769682"/>
            <a:gd name="adj5" fmla="val 6061"/>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7B682164-D28F-4023-B0EF-F173EAE0F4A6}">
      <dsp:nvSpPr>
        <dsp:cNvPr id="0" name=""/>
        <dsp:cNvSpPr/>
      </dsp:nvSpPr>
      <dsp:spPr>
        <a:xfrm>
          <a:off x="310260" y="85705"/>
          <a:ext cx="511522" cy="511522"/>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 </a:t>
          </a:r>
          <a:endParaRPr lang="en-US" sz="3100" kern="1200" dirty="0"/>
        </a:p>
      </dsp:txBody>
      <dsp:txXfrm>
        <a:off x="310260" y="85705"/>
        <a:ext cx="511522" cy="511522"/>
      </dsp:txXfrm>
    </dsp:sp>
    <dsp:sp modelId="{0549A942-E8C7-4629-B834-E01D29786FB5}">
      <dsp:nvSpPr>
        <dsp:cNvPr id="0" name=""/>
        <dsp:cNvSpPr/>
      </dsp:nvSpPr>
      <dsp:spPr>
        <a:xfrm>
          <a:off x="106766" y="70695"/>
          <a:ext cx="1920067" cy="1920067"/>
        </a:xfrm>
        <a:prstGeom prst="circularArrow">
          <a:avLst>
            <a:gd name="adj1" fmla="val 5195"/>
            <a:gd name="adj2" fmla="val 335535"/>
            <a:gd name="adj3" fmla="val 16867279"/>
            <a:gd name="adj4" fmla="val 15197186"/>
            <a:gd name="adj5" fmla="val 6061"/>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95586-37E4-407D-A1B1-335EE16E6CB4}">
      <dsp:nvSpPr>
        <dsp:cNvPr id="0" name=""/>
        <dsp:cNvSpPr/>
      </dsp:nvSpPr>
      <dsp:spPr>
        <a:xfrm>
          <a:off x="3009180" y="28575"/>
          <a:ext cx="983941" cy="98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 Recalibrate</a:t>
          </a:r>
          <a:endParaRPr lang="en-US" sz="1600" kern="1200" dirty="0"/>
        </a:p>
      </dsp:txBody>
      <dsp:txXfrm>
        <a:off x="3009180" y="28575"/>
        <a:ext cx="983941" cy="983941"/>
      </dsp:txXfrm>
    </dsp:sp>
    <dsp:sp modelId="{E1F5FFED-6C08-4E35-8472-9AB7850238C7}">
      <dsp:nvSpPr>
        <dsp:cNvPr id="0" name=""/>
        <dsp:cNvSpPr/>
      </dsp:nvSpPr>
      <dsp:spPr>
        <a:xfrm>
          <a:off x="691326" y="-282"/>
          <a:ext cx="3693194" cy="3693194"/>
        </a:xfrm>
        <a:prstGeom prst="circularArrow">
          <a:avLst>
            <a:gd name="adj1" fmla="val 5195"/>
            <a:gd name="adj2" fmla="val 335551"/>
            <a:gd name="adj3" fmla="val 21294716"/>
            <a:gd name="adj4" fmla="val 19764947"/>
            <a:gd name="adj5" fmla="val 6061"/>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65B83-6312-4E39-BB57-121732A0D585}">
      <dsp:nvSpPr>
        <dsp:cNvPr id="0" name=""/>
        <dsp:cNvSpPr/>
      </dsp:nvSpPr>
      <dsp:spPr>
        <a:xfrm>
          <a:off x="3604487" y="1860742"/>
          <a:ext cx="983941" cy="98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 Recalibrate</a:t>
          </a:r>
          <a:endParaRPr lang="en-US" sz="1600" kern="1200" dirty="0"/>
        </a:p>
      </dsp:txBody>
      <dsp:txXfrm>
        <a:off x="3604487" y="1860742"/>
        <a:ext cx="983941" cy="983941"/>
      </dsp:txXfrm>
    </dsp:sp>
    <dsp:sp modelId="{A7296AF3-D34E-4AFA-A3E4-D552842EABDE}">
      <dsp:nvSpPr>
        <dsp:cNvPr id="0" name=""/>
        <dsp:cNvSpPr/>
      </dsp:nvSpPr>
      <dsp:spPr>
        <a:xfrm>
          <a:off x="691326" y="-282"/>
          <a:ext cx="3693194" cy="3693194"/>
        </a:xfrm>
        <a:prstGeom prst="circularArrow">
          <a:avLst>
            <a:gd name="adj1" fmla="val 5195"/>
            <a:gd name="adj2" fmla="val 335551"/>
            <a:gd name="adj3" fmla="val 4016226"/>
            <a:gd name="adj4" fmla="val 2252030"/>
            <a:gd name="adj5" fmla="val 6061"/>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DC195-0759-4FDE-B4B6-3A83CE4497E6}">
      <dsp:nvSpPr>
        <dsp:cNvPr id="0" name=""/>
        <dsp:cNvSpPr/>
      </dsp:nvSpPr>
      <dsp:spPr>
        <a:xfrm>
          <a:off x="2045952" y="2993083"/>
          <a:ext cx="983941" cy="98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  </a:t>
          </a:r>
          <a:endParaRPr lang="en-US" sz="1600" kern="1200" dirty="0"/>
        </a:p>
      </dsp:txBody>
      <dsp:txXfrm>
        <a:off x="2045952" y="2993083"/>
        <a:ext cx="983941" cy="983941"/>
      </dsp:txXfrm>
    </dsp:sp>
    <dsp:sp modelId="{43B539C5-1969-4FEF-9673-F91DA5430270}">
      <dsp:nvSpPr>
        <dsp:cNvPr id="0" name=""/>
        <dsp:cNvSpPr/>
      </dsp:nvSpPr>
      <dsp:spPr>
        <a:xfrm>
          <a:off x="691326" y="-282"/>
          <a:ext cx="3693194" cy="3693194"/>
        </a:xfrm>
        <a:prstGeom prst="circularArrow">
          <a:avLst>
            <a:gd name="adj1" fmla="val 5195"/>
            <a:gd name="adj2" fmla="val 335551"/>
            <a:gd name="adj3" fmla="val 8212419"/>
            <a:gd name="adj4" fmla="val 6448223"/>
            <a:gd name="adj5" fmla="val 6061"/>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662E18-918B-4B4C-A95D-E970B993E866}">
      <dsp:nvSpPr>
        <dsp:cNvPr id="0" name=""/>
        <dsp:cNvSpPr/>
      </dsp:nvSpPr>
      <dsp:spPr>
        <a:xfrm>
          <a:off x="487418" y="1860742"/>
          <a:ext cx="983941" cy="98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 Recalibrate</a:t>
          </a:r>
          <a:endParaRPr lang="en-US" sz="1600" kern="1200" dirty="0"/>
        </a:p>
      </dsp:txBody>
      <dsp:txXfrm>
        <a:off x="487418" y="1860742"/>
        <a:ext cx="983941" cy="983941"/>
      </dsp:txXfrm>
    </dsp:sp>
    <dsp:sp modelId="{3726EDAA-4426-4D45-8D90-518432979672}">
      <dsp:nvSpPr>
        <dsp:cNvPr id="0" name=""/>
        <dsp:cNvSpPr/>
      </dsp:nvSpPr>
      <dsp:spPr>
        <a:xfrm>
          <a:off x="691326" y="-282"/>
          <a:ext cx="3693194" cy="3693194"/>
        </a:xfrm>
        <a:prstGeom prst="circularArrow">
          <a:avLst>
            <a:gd name="adj1" fmla="val 5195"/>
            <a:gd name="adj2" fmla="val 335551"/>
            <a:gd name="adj3" fmla="val 12299502"/>
            <a:gd name="adj4" fmla="val 10769733"/>
            <a:gd name="adj5" fmla="val 6061"/>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E2A01-8FC2-4E46-A3AF-F73C915DDBF0}">
      <dsp:nvSpPr>
        <dsp:cNvPr id="0" name=""/>
        <dsp:cNvSpPr/>
      </dsp:nvSpPr>
      <dsp:spPr>
        <a:xfrm>
          <a:off x="1082725" y="28575"/>
          <a:ext cx="983941" cy="98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 Recalibrate</a:t>
          </a:r>
          <a:endParaRPr lang="en-US" sz="1600" kern="1200" dirty="0"/>
        </a:p>
      </dsp:txBody>
      <dsp:txXfrm>
        <a:off x="1082725" y="28575"/>
        <a:ext cx="983941" cy="983941"/>
      </dsp:txXfrm>
    </dsp:sp>
    <dsp:sp modelId="{89A34F1F-4751-44FA-A33E-2BF024B44E63}">
      <dsp:nvSpPr>
        <dsp:cNvPr id="0" name=""/>
        <dsp:cNvSpPr/>
      </dsp:nvSpPr>
      <dsp:spPr>
        <a:xfrm>
          <a:off x="691326" y="-282"/>
          <a:ext cx="3693194" cy="3693194"/>
        </a:xfrm>
        <a:prstGeom prst="circularArrow">
          <a:avLst>
            <a:gd name="adj1" fmla="val 5195"/>
            <a:gd name="adj2" fmla="val 335551"/>
            <a:gd name="adj3" fmla="val 16867210"/>
            <a:gd name="adj4" fmla="val 15197239"/>
            <a:gd name="adj5" fmla="val 6061"/>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AB418D8C-70E3-49DF-88AB-9B4EE1DD5DD1}" type="datetimeFigureOut">
              <a:rPr lang="en-US"/>
              <a:pPr>
                <a:defRPr/>
              </a:pPr>
              <a:t>10/20/2014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2259783-04AB-4785-A476-1AB6E287F85D}" type="slidenum">
              <a:rPr lang="en-US"/>
              <a:pPr>
                <a:defRPr/>
              </a:pPr>
              <a:t>‹#›</a:t>
            </a:fld>
            <a:endParaRPr lang="en-US" dirty="0"/>
          </a:p>
        </p:txBody>
      </p:sp>
    </p:spTree>
    <p:extLst>
      <p:ext uri="{BB962C8B-B14F-4D97-AF65-F5344CB8AC3E}">
        <p14:creationId xmlns:p14="http://schemas.microsoft.com/office/powerpoint/2010/main" val="21778152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A4C7AF-6218-4713-B3EC-66543376AE7F}" type="slidenum">
              <a:rPr lang="en-US" smtClean="0"/>
              <a:pPr>
                <a:defRPr/>
              </a:pPr>
              <a:t>1</a:t>
            </a:fld>
            <a:endParaRPr lang="en-US" dirty="0"/>
          </a:p>
        </p:txBody>
      </p:sp>
    </p:spTree>
    <p:extLst>
      <p:ext uri="{BB962C8B-B14F-4D97-AF65-F5344CB8AC3E}">
        <p14:creationId xmlns:p14="http://schemas.microsoft.com/office/powerpoint/2010/main" val="2737048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36A4F-E4CD-4143-B23E-154792091B1B}" type="slidenum">
              <a:rPr lang="en-US" smtClean="0"/>
              <a:t>16</a:t>
            </a:fld>
            <a:endParaRPr lang="en-US" dirty="0"/>
          </a:p>
        </p:txBody>
      </p:sp>
    </p:spTree>
    <p:extLst>
      <p:ext uri="{BB962C8B-B14F-4D97-AF65-F5344CB8AC3E}">
        <p14:creationId xmlns:p14="http://schemas.microsoft.com/office/powerpoint/2010/main" val="2439812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41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0099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03494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6F6287E-401E-4C27-A425-1269604BFB1A}" type="slidenum">
              <a:rPr lang="en-US" altLang="en-US"/>
              <a:pPr>
                <a:defRPr/>
              </a:pPr>
              <a:t>‹#›</a:t>
            </a:fld>
            <a:endParaRPr lang="en-US" altLang="en-US" dirty="0"/>
          </a:p>
        </p:txBody>
      </p:sp>
    </p:spTree>
    <p:extLst>
      <p:ext uri="{BB962C8B-B14F-4D97-AF65-F5344CB8AC3E}">
        <p14:creationId xmlns:p14="http://schemas.microsoft.com/office/powerpoint/2010/main" val="307547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6BF980FC-559C-42BE-83E1-A490DA63A04A}" type="slidenum">
              <a:rPr lang="en-US" altLang="en-US"/>
              <a:pPr>
                <a:defRPr/>
              </a:pPr>
              <a:t>‹#›</a:t>
            </a:fld>
            <a:endParaRPr lang="en-US" altLang="en-US" dirty="0"/>
          </a:p>
        </p:txBody>
      </p:sp>
    </p:spTree>
    <p:extLst>
      <p:ext uri="{BB962C8B-B14F-4D97-AF65-F5344CB8AC3E}">
        <p14:creationId xmlns:p14="http://schemas.microsoft.com/office/powerpoint/2010/main" val="90929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E007E720-073B-4FF2-8566-832AC3FC6EA7}" type="slidenum">
              <a:rPr lang="en-US" altLang="en-US"/>
              <a:pPr>
                <a:defRPr/>
              </a:pPr>
              <a:t>‹#›</a:t>
            </a:fld>
            <a:endParaRPr lang="en-US" altLang="en-US" dirty="0"/>
          </a:p>
        </p:txBody>
      </p:sp>
    </p:spTree>
    <p:extLst>
      <p:ext uri="{BB962C8B-B14F-4D97-AF65-F5344CB8AC3E}">
        <p14:creationId xmlns:p14="http://schemas.microsoft.com/office/powerpoint/2010/main" val="346729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B4E71A67-6C9C-4632-B725-F7D9592DA3BE}" type="slidenum">
              <a:rPr lang="en-US" altLang="en-US"/>
              <a:pPr>
                <a:defRPr/>
              </a:pPr>
              <a:t>‹#›</a:t>
            </a:fld>
            <a:endParaRPr lang="en-US" altLang="en-US" dirty="0"/>
          </a:p>
        </p:txBody>
      </p:sp>
    </p:spTree>
    <p:extLst>
      <p:ext uri="{BB962C8B-B14F-4D97-AF65-F5344CB8AC3E}">
        <p14:creationId xmlns:p14="http://schemas.microsoft.com/office/powerpoint/2010/main" val="3966858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DA3BBA6-1AA8-4207-9711-054C2197071D}" type="slidenum">
              <a:rPr lang="en-US" altLang="en-US"/>
              <a:pPr>
                <a:defRPr/>
              </a:pPr>
              <a:t>‹#›</a:t>
            </a:fld>
            <a:endParaRPr lang="en-US" altLang="en-US" dirty="0"/>
          </a:p>
        </p:txBody>
      </p:sp>
    </p:spTree>
    <p:extLst>
      <p:ext uri="{BB962C8B-B14F-4D97-AF65-F5344CB8AC3E}">
        <p14:creationId xmlns:p14="http://schemas.microsoft.com/office/powerpoint/2010/main" val="198297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701733-AEBF-4AD3-8FA4-1DBD2CC6CB48}" type="slidenum">
              <a:rPr lang="en-US" altLang="en-US"/>
              <a:pPr>
                <a:defRPr/>
              </a:pPr>
              <a:t>‹#›</a:t>
            </a:fld>
            <a:endParaRPr lang="en-US" altLang="en-US" dirty="0"/>
          </a:p>
        </p:txBody>
      </p:sp>
    </p:spTree>
    <p:extLst>
      <p:ext uri="{BB962C8B-B14F-4D97-AF65-F5344CB8AC3E}">
        <p14:creationId xmlns:p14="http://schemas.microsoft.com/office/powerpoint/2010/main" val="4221409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C0C27EE-1AA2-4CDF-A179-AD2D0CCC9EBB}" type="slidenum">
              <a:rPr lang="en-US" altLang="en-US"/>
              <a:pPr>
                <a:defRPr/>
              </a:pPr>
              <a:t>‹#›</a:t>
            </a:fld>
            <a:endParaRPr lang="en-US" altLang="en-US" dirty="0"/>
          </a:p>
        </p:txBody>
      </p:sp>
    </p:spTree>
    <p:extLst>
      <p:ext uri="{BB962C8B-B14F-4D97-AF65-F5344CB8AC3E}">
        <p14:creationId xmlns:p14="http://schemas.microsoft.com/office/powerpoint/2010/main" val="409635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EDDD1B6-F084-478F-8379-739BEEBDFB44}" type="slidenum">
              <a:rPr lang="en-US" altLang="en-US"/>
              <a:pPr>
                <a:defRPr/>
              </a:pPr>
              <a:t>‹#›</a:t>
            </a:fld>
            <a:endParaRPr lang="en-US" altLang="en-US" dirty="0"/>
          </a:p>
        </p:txBody>
      </p:sp>
    </p:spTree>
    <p:extLst>
      <p:ext uri="{BB962C8B-B14F-4D97-AF65-F5344CB8AC3E}">
        <p14:creationId xmlns:p14="http://schemas.microsoft.com/office/powerpoint/2010/main" val="2817942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26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15265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91D85487-840F-4178-89DF-06BF01E219BA}" type="slidenum">
              <a:rPr lang="en-US" altLang="en-US"/>
              <a:pPr>
                <a:defRPr/>
              </a:pPr>
              <a:t>‹#›</a:t>
            </a:fld>
            <a:endParaRPr lang="en-US" altLang="en-US" dirty="0"/>
          </a:p>
        </p:txBody>
      </p:sp>
    </p:spTree>
    <p:extLst>
      <p:ext uri="{BB962C8B-B14F-4D97-AF65-F5344CB8AC3E}">
        <p14:creationId xmlns:p14="http://schemas.microsoft.com/office/powerpoint/2010/main" val="1979696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ECBAAC1-025C-4AFF-86DA-043EE3ADD4E3}" type="slidenum">
              <a:rPr lang="en-US" altLang="en-US"/>
              <a:pPr>
                <a:defRPr/>
              </a:pPr>
              <a:t>‹#›</a:t>
            </a:fld>
            <a:endParaRPr lang="en-US" altLang="en-US" dirty="0"/>
          </a:p>
        </p:txBody>
      </p:sp>
    </p:spTree>
    <p:extLst>
      <p:ext uri="{BB962C8B-B14F-4D97-AF65-F5344CB8AC3E}">
        <p14:creationId xmlns:p14="http://schemas.microsoft.com/office/powerpoint/2010/main" val="418319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5334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559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55D10492-8E46-4FCC-91BD-FE589970ECDF}" type="slidenum">
              <a:rPr lang="en-US" altLang="en-US"/>
              <a:pPr>
                <a:defRPr/>
              </a:pPr>
              <a:t>‹#›</a:t>
            </a:fld>
            <a:endParaRPr lang="en-US" altLang="en-US" dirty="0"/>
          </a:p>
        </p:txBody>
      </p:sp>
    </p:spTree>
    <p:extLst>
      <p:ext uri="{BB962C8B-B14F-4D97-AF65-F5344CB8AC3E}">
        <p14:creationId xmlns:p14="http://schemas.microsoft.com/office/powerpoint/2010/main" val="2208442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6BCA8C2E-90A8-4A35-A67C-DBF801AA9F70}" type="slidenum">
              <a:rPr lang="en-US" altLang="en-US"/>
              <a:pPr>
                <a:defRPr/>
              </a:pPr>
              <a:t>‹#›</a:t>
            </a:fld>
            <a:endParaRPr lang="en-US" altLang="en-US" dirty="0"/>
          </a:p>
        </p:txBody>
      </p:sp>
    </p:spTree>
    <p:extLst>
      <p:ext uri="{BB962C8B-B14F-4D97-AF65-F5344CB8AC3E}">
        <p14:creationId xmlns:p14="http://schemas.microsoft.com/office/powerpoint/2010/main" val="4095165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FBEF2225-2FB0-4BFF-97C9-F6AA38C73A32}" type="slidenum">
              <a:rPr lang="en-US" altLang="en-US"/>
              <a:pPr>
                <a:defRPr/>
              </a:pPr>
              <a:t>‹#›</a:t>
            </a:fld>
            <a:endParaRPr lang="en-US" altLang="en-US" dirty="0"/>
          </a:p>
        </p:txBody>
      </p:sp>
    </p:spTree>
    <p:extLst>
      <p:ext uri="{BB962C8B-B14F-4D97-AF65-F5344CB8AC3E}">
        <p14:creationId xmlns:p14="http://schemas.microsoft.com/office/powerpoint/2010/main" val="1135821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B062DEEB-F870-4982-A962-A490AFC36AE4}" type="slidenum">
              <a:rPr lang="en-US" altLang="en-US"/>
              <a:pPr>
                <a:defRPr/>
              </a:pPr>
              <a:t>‹#›</a:t>
            </a:fld>
            <a:endParaRPr lang="en-US" altLang="en-US" dirty="0"/>
          </a:p>
        </p:txBody>
      </p:sp>
    </p:spTree>
    <p:extLst>
      <p:ext uri="{BB962C8B-B14F-4D97-AF65-F5344CB8AC3E}">
        <p14:creationId xmlns:p14="http://schemas.microsoft.com/office/powerpoint/2010/main" val="1849505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9429728-7486-4DD5-A6E5-57C9A243D86B}" type="slidenum">
              <a:rPr lang="en-US" altLang="en-US"/>
              <a:pPr>
                <a:defRPr/>
              </a:pPr>
              <a:t>‹#›</a:t>
            </a:fld>
            <a:endParaRPr lang="en-US" altLang="en-US" dirty="0"/>
          </a:p>
        </p:txBody>
      </p:sp>
    </p:spTree>
    <p:extLst>
      <p:ext uri="{BB962C8B-B14F-4D97-AF65-F5344CB8AC3E}">
        <p14:creationId xmlns:p14="http://schemas.microsoft.com/office/powerpoint/2010/main" val="4016848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32D1296-3E91-4C9C-87F5-F43A75E7C51F}" type="slidenum">
              <a:rPr lang="en-US" altLang="en-US"/>
              <a:pPr>
                <a:defRPr/>
              </a:pPr>
              <a:t>‹#›</a:t>
            </a:fld>
            <a:endParaRPr lang="en-US" altLang="en-US" dirty="0"/>
          </a:p>
        </p:txBody>
      </p:sp>
    </p:spTree>
    <p:extLst>
      <p:ext uri="{BB962C8B-B14F-4D97-AF65-F5344CB8AC3E}">
        <p14:creationId xmlns:p14="http://schemas.microsoft.com/office/powerpoint/2010/main" val="1770503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C3BCF83-F63D-4453-8D59-3D0D191A8B55}" type="slidenum">
              <a:rPr lang="en-US" altLang="en-US"/>
              <a:pPr>
                <a:defRPr/>
              </a:pPr>
              <a:t>‹#›</a:t>
            </a:fld>
            <a:endParaRPr lang="en-US" altLang="en-US" dirty="0"/>
          </a:p>
        </p:txBody>
      </p:sp>
    </p:spTree>
    <p:extLst>
      <p:ext uri="{BB962C8B-B14F-4D97-AF65-F5344CB8AC3E}">
        <p14:creationId xmlns:p14="http://schemas.microsoft.com/office/powerpoint/2010/main" val="3694381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3544725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89449"/>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459182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43149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1344613"/>
            <a:ext cx="4148138"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1344613"/>
            <a:ext cx="4149725"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831680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5263682"/>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Tree>
    <p:extLst>
      <p:ext uri="{BB962C8B-B14F-4D97-AF65-F5344CB8AC3E}">
        <p14:creationId xmlns:p14="http://schemas.microsoft.com/office/powerpoint/2010/main" val="1297842019"/>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15925" y="308709"/>
            <a:ext cx="7966075" cy="523141"/>
          </a:xfrm>
        </p:spPr>
        <p:txBody>
          <a:bodyPr/>
          <a:lstStyle/>
          <a:p>
            <a:endParaRPr lang="en-US" sz="2800" dirty="0"/>
          </a:p>
        </p:txBody>
      </p:sp>
    </p:spTree>
    <p:extLst>
      <p:ext uri="{BB962C8B-B14F-4D97-AF65-F5344CB8AC3E}">
        <p14:creationId xmlns:p14="http://schemas.microsoft.com/office/powerpoint/2010/main" val="1844527248"/>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5074805"/>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336613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221813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358775"/>
            <a:ext cx="2111375" cy="5624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358775"/>
            <a:ext cx="6186488" cy="5624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066023"/>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75745E38-22D5-4A04-A367-4D09751AB036}" type="slidenum">
              <a:rPr lang="en-US" altLang="en-US"/>
              <a:pPr>
                <a:defRPr/>
              </a:pPr>
              <a:t>‹#›</a:t>
            </a:fld>
            <a:endParaRPr lang="en-US" altLang="en-US"/>
          </a:p>
        </p:txBody>
      </p:sp>
    </p:spTree>
    <p:extLst>
      <p:ext uri="{BB962C8B-B14F-4D97-AF65-F5344CB8AC3E}">
        <p14:creationId xmlns:p14="http://schemas.microsoft.com/office/powerpoint/2010/main" val="413589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97952FA3-9AF5-4107-9A34-682B71DF21DA}" type="slidenum">
              <a:rPr lang="en-US" altLang="en-US"/>
              <a:pPr>
                <a:defRPr/>
              </a:pPr>
              <a:t>‹#›</a:t>
            </a:fld>
            <a:endParaRPr lang="en-US" altLang="en-US"/>
          </a:p>
        </p:txBody>
      </p:sp>
    </p:spTree>
    <p:extLst>
      <p:ext uri="{BB962C8B-B14F-4D97-AF65-F5344CB8AC3E}">
        <p14:creationId xmlns:p14="http://schemas.microsoft.com/office/powerpoint/2010/main" val="1704083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5334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5334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06427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310BDD1B-1B55-4C22-BC6C-44FFE9458852}" type="slidenum">
              <a:rPr lang="en-US" altLang="en-US"/>
              <a:pPr>
                <a:defRPr/>
              </a:pPr>
              <a:t>‹#›</a:t>
            </a:fld>
            <a:endParaRPr lang="en-US" altLang="en-US"/>
          </a:p>
        </p:txBody>
      </p:sp>
    </p:spTree>
    <p:extLst>
      <p:ext uri="{BB962C8B-B14F-4D97-AF65-F5344CB8AC3E}">
        <p14:creationId xmlns:p14="http://schemas.microsoft.com/office/powerpoint/2010/main" val="2616416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685CEA13-4689-4762-A8B3-F59C08729A61}" type="slidenum">
              <a:rPr lang="en-US" altLang="en-US"/>
              <a:pPr>
                <a:defRPr/>
              </a:pPr>
              <a:t>‹#›</a:t>
            </a:fld>
            <a:endParaRPr lang="en-US" altLang="en-US"/>
          </a:p>
        </p:txBody>
      </p:sp>
    </p:spTree>
    <p:extLst>
      <p:ext uri="{BB962C8B-B14F-4D97-AF65-F5344CB8AC3E}">
        <p14:creationId xmlns:p14="http://schemas.microsoft.com/office/powerpoint/2010/main" val="390444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A533E279-8272-4DD2-8577-12F78382CCA2}" type="slidenum">
              <a:rPr lang="en-US" altLang="en-US"/>
              <a:pPr>
                <a:defRPr/>
              </a:pPr>
              <a:t>‹#›</a:t>
            </a:fld>
            <a:endParaRPr lang="en-US" altLang="en-US"/>
          </a:p>
        </p:txBody>
      </p:sp>
    </p:spTree>
    <p:extLst>
      <p:ext uri="{BB962C8B-B14F-4D97-AF65-F5344CB8AC3E}">
        <p14:creationId xmlns:p14="http://schemas.microsoft.com/office/powerpoint/2010/main" val="2559844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D80112D0-F26D-45FD-91AD-CB14542A3DC7}" type="slidenum">
              <a:rPr lang="en-US" altLang="en-US"/>
              <a:pPr>
                <a:defRPr/>
              </a:pPr>
              <a:t>‹#›</a:t>
            </a:fld>
            <a:endParaRPr lang="en-US" altLang="en-US"/>
          </a:p>
        </p:txBody>
      </p:sp>
    </p:spTree>
    <p:extLst>
      <p:ext uri="{BB962C8B-B14F-4D97-AF65-F5344CB8AC3E}">
        <p14:creationId xmlns:p14="http://schemas.microsoft.com/office/powerpoint/2010/main" val="979673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40F6B83-C6A5-4C21-9EE8-C6822659635B}" type="slidenum">
              <a:rPr lang="en-US" altLang="en-US"/>
              <a:pPr>
                <a:defRPr/>
              </a:pPr>
              <a:t>‹#›</a:t>
            </a:fld>
            <a:endParaRPr lang="en-US" altLang="en-US"/>
          </a:p>
        </p:txBody>
      </p:sp>
    </p:spTree>
    <p:extLst>
      <p:ext uri="{BB962C8B-B14F-4D97-AF65-F5344CB8AC3E}">
        <p14:creationId xmlns:p14="http://schemas.microsoft.com/office/powerpoint/2010/main" val="2876694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BBB2B56-7240-484A-89D7-D4AE4E05DEB9}" type="slidenum">
              <a:rPr lang="en-US" altLang="en-US"/>
              <a:pPr>
                <a:defRPr/>
              </a:pPr>
              <a:t>‹#›</a:t>
            </a:fld>
            <a:endParaRPr lang="en-US" altLang="en-US"/>
          </a:p>
        </p:txBody>
      </p:sp>
    </p:spTree>
    <p:extLst>
      <p:ext uri="{BB962C8B-B14F-4D97-AF65-F5344CB8AC3E}">
        <p14:creationId xmlns:p14="http://schemas.microsoft.com/office/powerpoint/2010/main" val="812236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93CF6DB-A55C-455C-97FE-DDC89B1D8253}" type="slidenum">
              <a:rPr lang="en-US" altLang="en-US"/>
              <a:pPr>
                <a:defRPr/>
              </a:pPr>
              <a:t>‹#›</a:t>
            </a:fld>
            <a:endParaRPr lang="en-US" altLang="en-US"/>
          </a:p>
        </p:txBody>
      </p:sp>
    </p:spTree>
    <p:extLst>
      <p:ext uri="{BB962C8B-B14F-4D97-AF65-F5344CB8AC3E}">
        <p14:creationId xmlns:p14="http://schemas.microsoft.com/office/powerpoint/2010/main" val="1181553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032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143000"/>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5032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143000"/>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29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925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67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98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FCF93CF4-BA3A-4228-8AD8-8A6CD96C939C}" type="slidenum">
              <a:rPr lang="en-US" altLang="en-US"/>
              <a:pPr>
                <a:defRPr/>
              </a:pPr>
              <a:t>‹#›</a:t>
            </a:fld>
            <a:endParaRPr lang="en-US" altLang="en-US" dirty="0"/>
          </a:p>
        </p:txBody>
      </p:sp>
    </p:spTree>
    <p:extLst>
      <p:ext uri="{BB962C8B-B14F-4D97-AF65-F5344CB8AC3E}">
        <p14:creationId xmlns:p14="http://schemas.microsoft.com/office/powerpoint/2010/main" val="52504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2.pn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4495800"/>
            <a:ext cx="9144000" cy="2362200"/>
          </a:xfrm>
          <a:prstGeom prst="rect">
            <a:avLst/>
          </a:prstGeom>
          <a:solidFill>
            <a:srgbClr val="D3D2C2"/>
          </a:solidFill>
          <a:ln w="9525">
            <a:solidFill>
              <a:srgbClr val="4A7EBB"/>
            </a:solidFill>
            <a:miter lim="800000"/>
            <a:headEnd/>
            <a:tailEnd/>
          </a:ln>
          <a:effectLst>
            <a:outerShdw blurRad="40000" dist="23000" dir="16439940" rotWithShape="0">
              <a:srgbClr val="808080">
                <a:alpha val="29999"/>
              </a:srgbClr>
            </a:outerShdw>
          </a:effectLst>
        </p:spPr>
        <p:txBody>
          <a:bodyPr anchor="ctr"/>
          <a:lstStyle/>
          <a:p>
            <a:pPr algn="ctr">
              <a:defRPr/>
            </a:pPr>
            <a:endParaRPr lang="en-US" dirty="0">
              <a:solidFill>
                <a:srgbClr val="FFFFFF"/>
              </a:solidFill>
              <a:latin typeface="Calibri" charset="0"/>
              <a:ea typeface="ＭＳ Ｐゴシック" charset="0"/>
              <a:cs typeface="Geneva" charset="0"/>
            </a:endParaRPr>
          </a:p>
        </p:txBody>
      </p:sp>
      <p:sp>
        <p:nvSpPr>
          <p:cNvPr id="9" name="Rectangle 8"/>
          <p:cNvSpPr/>
          <p:nvPr userDrawn="1"/>
        </p:nvSpPr>
        <p:spPr>
          <a:xfrm>
            <a:off x="0" y="4495800"/>
            <a:ext cx="9144000" cy="68263"/>
          </a:xfrm>
          <a:prstGeom prst="rect">
            <a:avLst/>
          </a:prstGeom>
          <a:solidFill>
            <a:srgbClr val="BE1E2D"/>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0"/>
              <a:cs typeface="Geneva" charset="0"/>
            </a:endParaRPr>
          </a:p>
        </p:txBody>
      </p:sp>
      <p:pic>
        <p:nvPicPr>
          <p:cNvPr id="1028" name="Picture 9" descr="GSI_Logo_newtag.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29400" y="5532438"/>
            <a:ext cx="20955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457200" y="4746625"/>
            <a:ext cx="69342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a:t>
            </a:r>
            <a:br>
              <a:rPr lang="en-US" altLang="en-US" smtClean="0"/>
            </a:br>
            <a:r>
              <a:rPr lang="en-US" altLang="en-US" smtClean="0"/>
              <a:t>title style</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ftr="0" dt="0"/>
  <p:txStyles>
    <p:titleStyle>
      <a:lvl1pPr algn="l" defTabSz="457200" rtl="0" eaLnBrk="0" fontAlgn="base" hangingPunct="0">
        <a:spcBef>
          <a:spcPct val="0"/>
        </a:spcBef>
        <a:spcAft>
          <a:spcPct val="0"/>
        </a:spcAft>
        <a:defRPr sz="4000" kern="1200">
          <a:solidFill>
            <a:schemeClr val="tx1"/>
          </a:solidFill>
          <a:latin typeface="+mj-lt"/>
          <a:ea typeface="ＭＳ Ｐゴシック" charset="0"/>
          <a:cs typeface="Geneva" charset="-128"/>
        </a:defRPr>
      </a:lvl1pPr>
      <a:lvl2pPr algn="l"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2pPr>
      <a:lvl3pPr algn="l"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3pPr>
      <a:lvl4pPr algn="l"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4pPr>
      <a:lvl5pPr algn="l"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5pPr>
      <a:lvl6pPr marL="457200" algn="l" defTabSz="457200" rtl="0" fontAlgn="base">
        <a:spcBef>
          <a:spcPct val="0"/>
        </a:spcBef>
        <a:spcAft>
          <a:spcPct val="0"/>
        </a:spcAft>
        <a:defRPr sz="4000">
          <a:solidFill>
            <a:schemeClr val="tx1"/>
          </a:solidFill>
          <a:latin typeface="Calibri" charset="0"/>
          <a:ea typeface="Geneva" charset="-128"/>
          <a:cs typeface="Geneva" charset="-128"/>
        </a:defRPr>
      </a:lvl6pPr>
      <a:lvl7pPr marL="914400" algn="l" defTabSz="457200" rtl="0" fontAlgn="base">
        <a:spcBef>
          <a:spcPct val="0"/>
        </a:spcBef>
        <a:spcAft>
          <a:spcPct val="0"/>
        </a:spcAft>
        <a:defRPr sz="4000">
          <a:solidFill>
            <a:schemeClr val="tx1"/>
          </a:solidFill>
          <a:latin typeface="Calibri" charset="0"/>
          <a:ea typeface="Geneva" charset="-128"/>
          <a:cs typeface="Geneva" charset="-128"/>
        </a:defRPr>
      </a:lvl7pPr>
      <a:lvl8pPr marL="1371600" algn="l" defTabSz="457200" rtl="0" fontAlgn="base">
        <a:spcBef>
          <a:spcPct val="0"/>
        </a:spcBef>
        <a:spcAft>
          <a:spcPct val="0"/>
        </a:spcAft>
        <a:defRPr sz="4000">
          <a:solidFill>
            <a:schemeClr val="tx1"/>
          </a:solidFill>
          <a:latin typeface="Calibri" charset="0"/>
          <a:ea typeface="Geneva" charset="-128"/>
          <a:cs typeface="Geneva" charset="-128"/>
        </a:defRPr>
      </a:lvl8pPr>
      <a:lvl9pPr marL="1828800" algn="l" defTabSz="457200" rtl="0" fontAlgn="base">
        <a:spcBef>
          <a:spcPct val="0"/>
        </a:spcBef>
        <a:spcAft>
          <a:spcPct val="0"/>
        </a:spcAft>
        <a:defRPr sz="4000">
          <a:solidFill>
            <a:schemeClr val="tx1"/>
          </a:solidFill>
          <a:latin typeface="Calibri" charset="0"/>
          <a:ea typeface="Geneva" charset="-128"/>
          <a:cs typeface="Geneva" charset="-128"/>
        </a:defRPr>
      </a:lvl9pPr>
    </p:titleStyle>
    <p:bodyStyle>
      <a:lvl1pPr marL="342900" indent="-342900" algn="l" defTabSz="457200" rtl="0" eaLnBrk="0" fontAlgn="base" hangingPunct="0">
        <a:spcBef>
          <a:spcPct val="20000"/>
        </a:spcBef>
        <a:spcAft>
          <a:spcPct val="0"/>
        </a:spcAft>
        <a:buClr>
          <a:srgbClr val="BE1E2D"/>
        </a:buClr>
        <a:buFont typeface="Arial" pitchFamily="34" charset="0"/>
        <a:buChar char="•"/>
        <a:defRPr sz="2800" kern="1200">
          <a:solidFill>
            <a:srgbClr val="404040"/>
          </a:solidFill>
          <a:latin typeface="Arial"/>
          <a:ea typeface="ＭＳ Ｐゴシック" charset="0"/>
          <a:cs typeface="Geneva" charset="-128"/>
        </a:defRPr>
      </a:lvl1pPr>
      <a:lvl2pPr marL="742950" indent="-285750" algn="l" defTabSz="457200" rtl="0" eaLnBrk="0" fontAlgn="base" hangingPunct="0">
        <a:spcBef>
          <a:spcPct val="20000"/>
        </a:spcBef>
        <a:spcAft>
          <a:spcPct val="0"/>
        </a:spcAft>
        <a:buClr>
          <a:srgbClr val="BE1E2D"/>
        </a:buClr>
        <a:buFont typeface="Arial" pitchFamily="34" charset="0"/>
        <a:buChar char="–"/>
        <a:defRPr sz="2400" kern="1200">
          <a:solidFill>
            <a:srgbClr val="404040"/>
          </a:solidFill>
          <a:latin typeface="Arial"/>
          <a:ea typeface="Geneva" charset="-128"/>
          <a:cs typeface="Geneva" charset="0"/>
        </a:defRPr>
      </a:lvl2pPr>
      <a:lvl3pPr marL="1143000" indent="-228600" algn="l" defTabSz="457200" rtl="0" eaLnBrk="0" fontAlgn="base" hangingPunct="0">
        <a:spcBef>
          <a:spcPct val="20000"/>
        </a:spcBef>
        <a:spcAft>
          <a:spcPct val="0"/>
        </a:spcAft>
        <a:buClr>
          <a:srgbClr val="BE1E2D"/>
        </a:buClr>
        <a:buFont typeface="Arial" pitchFamily="34" charset="0"/>
        <a:buChar char="•"/>
        <a:defRPr sz="2000" kern="1200">
          <a:solidFill>
            <a:srgbClr val="404040"/>
          </a:solidFill>
          <a:latin typeface="Arial"/>
          <a:ea typeface="Geneva" charset="-128"/>
          <a:cs typeface="Geneva" charset="0"/>
        </a:defRPr>
      </a:lvl3pPr>
      <a:lvl4pPr marL="16002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4pPr>
      <a:lvl5pPr marL="20574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457200"/>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2" name="Picture 6" descr="GSI_int-01.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5840413"/>
            <a:ext cx="91440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6553200" y="5959475"/>
            <a:ext cx="2133600" cy="365125"/>
          </a:xfrm>
          <a:prstGeom prst="rect">
            <a:avLst/>
          </a:prstGeom>
        </p:spPr>
        <p:txBody>
          <a:bodyPr vert="horz" wrap="square" lIns="0" tIns="0" rIns="0" bIns="0" numCol="1" anchor="ctr" anchorCtr="0" compatLnSpc="1">
            <a:prstTxWarp prst="textNoShape">
              <a:avLst/>
            </a:prstTxWarp>
          </a:bodyPr>
          <a:lstStyle>
            <a:lvl1pPr algn="r">
              <a:defRPr sz="1000" smtClean="0">
                <a:solidFill>
                  <a:srgbClr val="7F7F7F"/>
                </a:solidFill>
                <a:latin typeface="Calibri" pitchFamily="34" charset="0"/>
              </a:defRPr>
            </a:lvl1pPr>
          </a:lstStyle>
          <a:p>
            <a:pPr>
              <a:defRPr/>
            </a:pPr>
            <a:fld id="{68BDF8F4-0CC4-4445-99C5-58EF2500DBB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ftr="0" dt="0"/>
  <p:txStyles>
    <p:titleStyle>
      <a:lvl1pPr algn="ctr" defTabSz="457200" rtl="0" eaLnBrk="0" fontAlgn="base" hangingPunct="0">
        <a:spcBef>
          <a:spcPct val="0"/>
        </a:spcBef>
        <a:spcAft>
          <a:spcPct val="0"/>
        </a:spcAft>
        <a:defRPr sz="4000" kern="1200">
          <a:solidFill>
            <a:schemeClr val="tx1"/>
          </a:solidFill>
          <a:latin typeface="+mj-lt"/>
          <a:ea typeface="ＭＳ Ｐゴシック" charset="0"/>
          <a:cs typeface="Geneva" charset="-128"/>
        </a:defRPr>
      </a:lvl1pPr>
      <a:lvl2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2pPr>
      <a:lvl3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3pPr>
      <a:lvl4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4pPr>
      <a:lvl5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5pPr>
      <a:lvl6pPr marL="457200" algn="ctr" defTabSz="457200" rtl="0" fontAlgn="base">
        <a:spcBef>
          <a:spcPct val="0"/>
        </a:spcBef>
        <a:spcAft>
          <a:spcPct val="0"/>
        </a:spcAft>
        <a:defRPr sz="4000">
          <a:solidFill>
            <a:schemeClr val="tx1"/>
          </a:solidFill>
          <a:latin typeface="Calibri" charset="0"/>
          <a:ea typeface="Geneva" charset="-128"/>
          <a:cs typeface="Geneva" charset="-128"/>
        </a:defRPr>
      </a:lvl6pPr>
      <a:lvl7pPr marL="914400" algn="ctr" defTabSz="457200" rtl="0" fontAlgn="base">
        <a:spcBef>
          <a:spcPct val="0"/>
        </a:spcBef>
        <a:spcAft>
          <a:spcPct val="0"/>
        </a:spcAft>
        <a:defRPr sz="4000">
          <a:solidFill>
            <a:schemeClr val="tx1"/>
          </a:solidFill>
          <a:latin typeface="Calibri" charset="0"/>
          <a:ea typeface="Geneva" charset="-128"/>
          <a:cs typeface="Geneva" charset="-128"/>
        </a:defRPr>
      </a:lvl7pPr>
      <a:lvl8pPr marL="1371600" algn="ctr" defTabSz="457200" rtl="0" fontAlgn="base">
        <a:spcBef>
          <a:spcPct val="0"/>
        </a:spcBef>
        <a:spcAft>
          <a:spcPct val="0"/>
        </a:spcAft>
        <a:defRPr sz="4000">
          <a:solidFill>
            <a:schemeClr val="tx1"/>
          </a:solidFill>
          <a:latin typeface="Calibri" charset="0"/>
          <a:ea typeface="Geneva" charset="-128"/>
          <a:cs typeface="Geneva" charset="-128"/>
        </a:defRPr>
      </a:lvl8pPr>
      <a:lvl9pPr marL="1828800" algn="ctr" defTabSz="457200" rtl="0" fontAlgn="base">
        <a:spcBef>
          <a:spcPct val="0"/>
        </a:spcBef>
        <a:spcAft>
          <a:spcPct val="0"/>
        </a:spcAft>
        <a:defRPr sz="4000">
          <a:solidFill>
            <a:schemeClr val="tx1"/>
          </a:solidFill>
          <a:latin typeface="Calibri" charset="0"/>
          <a:ea typeface="Geneva" charset="-128"/>
          <a:cs typeface="Geneva" charset="-128"/>
        </a:defRPr>
      </a:lvl9pPr>
    </p:titleStyle>
    <p:bodyStyle>
      <a:lvl1pPr marL="342900" indent="-342900" algn="l" defTabSz="457200" rtl="0" eaLnBrk="0" fontAlgn="base" hangingPunct="0">
        <a:spcBef>
          <a:spcPct val="20000"/>
        </a:spcBef>
        <a:spcAft>
          <a:spcPct val="0"/>
        </a:spcAft>
        <a:buClr>
          <a:srgbClr val="BE1E2D"/>
        </a:buClr>
        <a:buFont typeface="Arial" pitchFamily="34" charset="0"/>
        <a:buChar char="•"/>
        <a:defRPr sz="2800" kern="1200">
          <a:solidFill>
            <a:srgbClr val="404040"/>
          </a:solidFill>
          <a:latin typeface="Arial"/>
          <a:ea typeface="ＭＳ Ｐゴシック" charset="0"/>
          <a:cs typeface="Geneva" charset="-128"/>
        </a:defRPr>
      </a:lvl1pPr>
      <a:lvl2pPr marL="742950" indent="-285750" algn="l" defTabSz="457200" rtl="0" eaLnBrk="0" fontAlgn="base" hangingPunct="0">
        <a:spcBef>
          <a:spcPct val="20000"/>
        </a:spcBef>
        <a:spcAft>
          <a:spcPct val="0"/>
        </a:spcAft>
        <a:buClr>
          <a:srgbClr val="BE1E2D"/>
        </a:buClr>
        <a:buFont typeface="Arial" pitchFamily="34" charset="0"/>
        <a:buChar char="–"/>
        <a:defRPr sz="2400" kern="1200">
          <a:solidFill>
            <a:srgbClr val="404040"/>
          </a:solidFill>
          <a:latin typeface="Arial"/>
          <a:ea typeface="Geneva" charset="-128"/>
          <a:cs typeface="Geneva" charset="0"/>
        </a:defRPr>
      </a:lvl2pPr>
      <a:lvl3pPr marL="1143000" indent="-228600" algn="l" defTabSz="457200" rtl="0" eaLnBrk="0" fontAlgn="base" hangingPunct="0">
        <a:spcBef>
          <a:spcPct val="20000"/>
        </a:spcBef>
        <a:spcAft>
          <a:spcPct val="0"/>
        </a:spcAft>
        <a:buClr>
          <a:srgbClr val="BE1E2D"/>
        </a:buClr>
        <a:buFont typeface="Arial" pitchFamily="34" charset="0"/>
        <a:buChar char="•"/>
        <a:defRPr sz="2000" kern="1200">
          <a:solidFill>
            <a:srgbClr val="404040"/>
          </a:solidFill>
          <a:latin typeface="Arial"/>
          <a:ea typeface="Geneva" charset="-128"/>
          <a:cs typeface="Geneva" charset="0"/>
        </a:defRPr>
      </a:lvl3pPr>
      <a:lvl4pPr marL="16002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4pPr>
      <a:lvl5pPr marL="20574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3D2C2">
            <a:alpha val="50195"/>
          </a:srgbClr>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457200"/>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6" name="Slide Number Placeholder 5"/>
          <p:cNvSpPr>
            <a:spLocks noGrp="1"/>
          </p:cNvSpPr>
          <p:nvPr>
            <p:ph type="sldNum" sz="quarter" idx="4"/>
          </p:nvPr>
        </p:nvSpPr>
        <p:spPr>
          <a:xfrm>
            <a:off x="6553200" y="5959475"/>
            <a:ext cx="2133600" cy="365125"/>
          </a:xfrm>
          <a:prstGeom prst="rect">
            <a:avLst/>
          </a:prstGeom>
        </p:spPr>
        <p:txBody>
          <a:bodyPr vert="horz" wrap="square" lIns="0" tIns="0" rIns="0" bIns="0" numCol="1" anchor="ctr" anchorCtr="0" compatLnSpc="1">
            <a:prstTxWarp prst="textNoShape">
              <a:avLst/>
            </a:prstTxWarp>
          </a:bodyPr>
          <a:lstStyle>
            <a:lvl1pPr algn="r">
              <a:defRPr sz="1000" smtClean="0">
                <a:solidFill>
                  <a:srgbClr val="7F7F7F"/>
                </a:solidFill>
                <a:latin typeface="Calibri" pitchFamily="34" charset="0"/>
              </a:defRPr>
            </a:lvl1pPr>
          </a:lstStyle>
          <a:p>
            <a:pPr>
              <a:defRPr/>
            </a:pPr>
            <a:fld id="{0CEDDEC1-3141-45EA-BFED-1625B6B31650}" type="slidenum">
              <a:rPr lang="en-US" altLang="en-US"/>
              <a:pPr>
                <a:defRPr/>
              </a:pPr>
              <a:t>‹#›</a:t>
            </a:fld>
            <a:endParaRPr lang="en-US" altLang="en-US" dirty="0"/>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7" name="Picture 8" descr="GSI_int-01.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5840413"/>
            <a:ext cx="91440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lvl1pPr algn="ctr" defTabSz="457200" rtl="0" eaLnBrk="0" fontAlgn="base" hangingPunct="0">
        <a:spcBef>
          <a:spcPct val="0"/>
        </a:spcBef>
        <a:spcAft>
          <a:spcPct val="0"/>
        </a:spcAft>
        <a:defRPr sz="4000" kern="1200">
          <a:solidFill>
            <a:srgbClr val="BE1E2D"/>
          </a:solidFill>
          <a:latin typeface="+mj-lt"/>
          <a:ea typeface="ＭＳ Ｐゴシック" charset="0"/>
          <a:cs typeface="Geneva" charset="-128"/>
        </a:defRPr>
      </a:lvl1pPr>
      <a:lvl2pPr algn="ctr" defTabSz="457200" rtl="0" eaLnBrk="0" fontAlgn="base" hangingPunct="0">
        <a:spcBef>
          <a:spcPct val="0"/>
        </a:spcBef>
        <a:spcAft>
          <a:spcPct val="0"/>
        </a:spcAft>
        <a:defRPr sz="4000">
          <a:solidFill>
            <a:srgbClr val="BE1E2D"/>
          </a:solidFill>
          <a:latin typeface="Calibri" charset="0"/>
          <a:ea typeface="ＭＳ Ｐゴシック" charset="0"/>
          <a:cs typeface="Geneva" charset="-128"/>
        </a:defRPr>
      </a:lvl2pPr>
      <a:lvl3pPr algn="ctr" defTabSz="457200" rtl="0" eaLnBrk="0" fontAlgn="base" hangingPunct="0">
        <a:spcBef>
          <a:spcPct val="0"/>
        </a:spcBef>
        <a:spcAft>
          <a:spcPct val="0"/>
        </a:spcAft>
        <a:defRPr sz="4000">
          <a:solidFill>
            <a:srgbClr val="BE1E2D"/>
          </a:solidFill>
          <a:latin typeface="Calibri" charset="0"/>
          <a:ea typeface="ＭＳ Ｐゴシック" charset="0"/>
          <a:cs typeface="Geneva" charset="-128"/>
        </a:defRPr>
      </a:lvl3pPr>
      <a:lvl4pPr algn="ctr" defTabSz="457200" rtl="0" eaLnBrk="0" fontAlgn="base" hangingPunct="0">
        <a:spcBef>
          <a:spcPct val="0"/>
        </a:spcBef>
        <a:spcAft>
          <a:spcPct val="0"/>
        </a:spcAft>
        <a:defRPr sz="4000">
          <a:solidFill>
            <a:srgbClr val="BE1E2D"/>
          </a:solidFill>
          <a:latin typeface="Calibri" charset="0"/>
          <a:ea typeface="ＭＳ Ｐゴシック" charset="0"/>
          <a:cs typeface="Geneva" charset="-128"/>
        </a:defRPr>
      </a:lvl4pPr>
      <a:lvl5pPr algn="ctr" defTabSz="457200" rtl="0" eaLnBrk="0" fontAlgn="base" hangingPunct="0">
        <a:spcBef>
          <a:spcPct val="0"/>
        </a:spcBef>
        <a:spcAft>
          <a:spcPct val="0"/>
        </a:spcAft>
        <a:defRPr sz="4000">
          <a:solidFill>
            <a:srgbClr val="BE1E2D"/>
          </a:solidFill>
          <a:latin typeface="Calibri" charset="0"/>
          <a:ea typeface="ＭＳ Ｐゴシック" charset="0"/>
          <a:cs typeface="Geneva" charset="-128"/>
        </a:defRPr>
      </a:lvl5pPr>
      <a:lvl6pPr marL="457200" algn="ctr" defTabSz="457200" rtl="0" fontAlgn="base">
        <a:spcBef>
          <a:spcPct val="0"/>
        </a:spcBef>
        <a:spcAft>
          <a:spcPct val="0"/>
        </a:spcAft>
        <a:defRPr sz="4000">
          <a:solidFill>
            <a:srgbClr val="BE1E2D"/>
          </a:solidFill>
          <a:latin typeface="Calibri" charset="0"/>
          <a:ea typeface="Geneva" charset="-128"/>
          <a:cs typeface="Geneva" charset="-128"/>
        </a:defRPr>
      </a:lvl6pPr>
      <a:lvl7pPr marL="914400" algn="ctr" defTabSz="457200" rtl="0" fontAlgn="base">
        <a:spcBef>
          <a:spcPct val="0"/>
        </a:spcBef>
        <a:spcAft>
          <a:spcPct val="0"/>
        </a:spcAft>
        <a:defRPr sz="4000">
          <a:solidFill>
            <a:srgbClr val="BE1E2D"/>
          </a:solidFill>
          <a:latin typeface="Calibri" charset="0"/>
          <a:ea typeface="Geneva" charset="-128"/>
          <a:cs typeface="Geneva" charset="-128"/>
        </a:defRPr>
      </a:lvl7pPr>
      <a:lvl8pPr marL="1371600" algn="ctr" defTabSz="457200" rtl="0" fontAlgn="base">
        <a:spcBef>
          <a:spcPct val="0"/>
        </a:spcBef>
        <a:spcAft>
          <a:spcPct val="0"/>
        </a:spcAft>
        <a:defRPr sz="4000">
          <a:solidFill>
            <a:srgbClr val="BE1E2D"/>
          </a:solidFill>
          <a:latin typeface="Calibri" charset="0"/>
          <a:ea typeface="Geneva" charset="-128"/>
          <a:cs typeface="Geneva" charset="-128"/>
        </a:defRPr>
      </a:lvl8pPr>
      <a:lvl9pPr marL="1828800" algn="ctr" defTabSz="457200" rtl="0" fontAlgn="base">
        <a:spcBef>
          <a:spcPct val="0"/>
        </a:spcBef>
        <a:spcAft>
          <a:spcPct val="0"/>
        </a:spcAft>
        <a:defRPr sz="4000">
          <a:solidFill>
            <a:srgbClr val="BE1E2D"/>
          </a:solidFill>
          <a:latin typeface="Calibri" charset="0"/>
          <a:ea typeface="Geneva" charset="-128"/>
          <a:cs typeface="Geneva" charset="-128"/>
        </a:defRPr>
      </a:lvl9pPr>
    </p:titleStyle>
    <p:bodyStyle>
      <a:lvl1pPr marL="342900" indent="-342900" algn="l" defTabSz="457200" rtl="0" eaLnBrk="0" fontAlgn="base" hangingPunct="0">
        <a:spcBef>
          <a:spcPct val="20000"/>
        </a:spcBef>
        <a:spcAft>
          <a:spcPct val="0"/>
        </a:spcAft>
        <a:buClr>
          <a:srgbClr val="BE1E2D"/>
        </a:buClr>
        <a:buFont typeface="Arial" pitchFamily="34" charset="0"/>
        <a:buChar char="•"/>
        <a:defRPr sz="2800" kern="1200">
          <a:solidFill>
            <a:srgbClr val="404040"/>
          </a:solidFill>
          <a:latin typeface="Arial"/>
          <a:ea typeface="ＭＳ Ｐゴシック" charset="0"/>
          <a:cs typeface="Geneva" charset="-128"/>
        </a:defRPr>
      </a:lvl1pPr>
      <a:lvl2pPr marL="742950" indent="-285750" algn="l" defTabSz="457200" rtl="0" eaLnBrk="0" fontAlgn="base" hangingPunct="0">
        <a:spcBef>
          <a:spcPct val="20000"/>
        </a:spcBef>
        <a:spcAft>
          <a:spcPct val="0"/>
        </a:spcAft>
        <a:buClr>
          <a:srgbClr val="BE1E2D"/>
        </a:buClr>
        <a:buFont typeface="Arial" pitchFamily="34" charset="0"/>
        <a:buChar char="–"/>
        <a:defRPr sz="2400" kern="1200">
          <a:solidFill>
            <a:srgbClr val="404040"/>
          </a:solidFill>
          <a:latin typeface="Arial"/>
          <a:ea typeface="Geneva" charset="-128"/>
          <a:cs typeface="Geneva" charset="0"/>
        </a:defRPr>
      </a:lvl2pPr>
      <a:lvl3pPr marL="1143000" indent="-228600" algn="l" defTabSz="457200" rtl="0" eaLnBrk="0" fontAlgn="base" hangingPunct="0">
        <a:spcBef>
          <a:spcPct val="20000"/>
        </a:spcBef>
        <a:spcAft>
          <a:spcPct val="0"/>
        </a:spcAft>
        <a:buClr>
          <a:srgbClr val="BE1E2D"/>
        </a:buClr>
        <a:buFont typeface="Arial" pitchFamily="34" charset="0"/>
        <a:buChar char="•"/>
        <a:defRPr sz="2000" kern="1200">
          <a:solidFill>
            <a:srgbClr val="404040"/>
          </a:solidFill>
          <a:latin typeface="Arial"/>
          <a:ea typeface="Geneva" charset="-128"/>
          <a:cs typeface="Geneva" charset="0"/>
        </a:defRPr>
      </a:lvl3pPr>
      <a:lvl4pPr marL="16002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4pPr>
      <a:lvl5pPr marL="20574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5925" y="308709"/>
            <a:ext cx="7966075" cy="52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1" tIns="45681" rIns="91361" bIns="45681" numCol="1" anchor="b"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415925" y="1344613"/>
            <a:ext cx="8450263"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1" tIns="0" rIns="91361" bIns="4568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Text Box 13"/>
          <p:cNvSpPr txBox="1">
            <a:spLocks noChangeArrowheads="1"/>
          </p:cNvSpPr>
          <p:nvPr/>
        </p:nvSpPr>
        <p:spPr bwMode="auto">
          <a:xfrm>
            <a:off x="8575675" y="595313"/>
            <a:ext cx="241300" cy="223837"/>
          </a:xfrm>
          <a:prstGeom prst="rect">
            <a:avLst/>
          </a:prstGeom>
          <a:solidFill>
            <a:schemeClr val="tx2"/>
          </a:solidFill>
          <a:ln>
            <a:noFill/>
          </a:ln>
          <a:extLst/>
        </p:spPr>
        <p:txBody>
          <a:bodyPr wrap="none" lIns="0" tIns="0" rIns="0" bIns="0" anchor="ctr" anchorCtr="1"/>
          <a:lstStyle>
            <a:lvl1pPr defTabSz="646113">
              <a:defRPr sz="900">
                <a:solidFill>
                  <a:schemeClr val="tx1"/>
                </a:solidFill>
                <a:latin typeface="Arial" pitchFamily="34" charset="0"/>
                <a:ea typeface="MS PGothic" pitchFamily="34" charset="-128"/>
              </a:defRPr>
            </a:lvl1pPr>
            <a:lvl2pPr marL="742950" indent="-285750" defTabSz="646113">
              <a:defRPr sz="900">
                <a:solidFill>
                  <a:schemeClr val="tx1"/>
                </a:solidFill>
                <a:latin typeface="Arial" pitchFamily="34" charset="0"/>
                <a:ea typeface="MS PGothic" pitchFamily="34" charset="-128"/>
              </a:defRPr>
            </a:lvl2pPr>
            <a:lvl3pPr marL="1143000" indent="-228600" defTabSz="646113">
              <a:defRPr sz="900">
                <a:solidFill>
                  <a:schemeClr val="tx1"/>
                </a:solidFill>
                <a:latin typeface="Arial" pitchFamily="34" charset="0"/>
                <a:ea typeface="MS PGothic" pitchFamily="34" charset="-128"/>
              </a:defRPr>
            </a:lvl3pPr>
            <a:lvl4pPr marL="1600200" indent="-228600" defTabSz="646113">
              <a:defRPr sz="900">
                <a:solidFill>
                  <a:schemeClr val="tx1"/>
                </a:solidFill>
                <a:latin typeface="Arial" pitchFamily="34" charset="0"/>
                <a:ea typeface="MS PGothic" pitchFamily="34" charset="-128"/>
              </a:defRPr>
            </a:lvl4pPr>
            <a:lvl5pPr marL="2057400" indent="-228600" defTabSz="646113">
              <a:defRPr sz="900">
                <a:solidFill>
                  <a:schemeClr val="tx1"/>
                </a:solidFill>
                <a:latin typeface="Arial" pitchFamily="34" charset="0"/>
                <a:ea typeface="MS PGothic" pitchFamily="34" charset="-128"/>
              </a:defRPr>
            </a:lvl5pPr>
            <a:lvl6pPr marL="2514600" indent="-228600" defTabSz="646113" eaLnBrk="0" fontAlgn="base" hangingPunct="0">
              <a:spcBef>
                <a:spcPct val="0"/>
              </a:spcBef>
              <a:spcAft>
                <a:spcPct val="50000"/>
              </a:spcAft>
              <a:buFont typeface="Arial" pitchFamily="34" charset="0"/>
              <a:defRPr sz="900">
                <a:solidFill>
                  <a:schemeClr val="tx1"/>
                </a:solidFill>
                <a:latin typeface="Arial" pitchFamily="34" charset="0"/>
                <a:ea typeface="MS PGothic" pitchFamily="34" charset="-128"/>
              </a:defRPr>
            </a:lvl6pPr>
            <a:lvl7pPr marL="2971800" indent="-228600" defTabSz="646113" eaLnBrk="0" fontAlgn="base" hangingPunct="0">
              <a:spcBef>
                <a:spcPct val="0"/>
              </a:spcBef>
              <a:spcAft>
                <a:spcPct val="50000"/>
              </a:spcAft>
              <a:buFont typeface="Arial" pitchFamily="34" charset="0"/>
              <a:defRPr sz="900">
                <a:solidFill>
                  <a:schemeClr val="tx1"/>
                </a:solidFill>
                <a:latin typeface="Arial" pitchFamily="34" charset="0"/>
                <a:ea typeface="MS PGothic" pitchFamily="34" charset="-128"/>
              </a:defRPr>
            </a:lvl7pPr>
            <a:lvl8pPr marL="3429000" indent="-228600" defTabSz="646113" eaLnBrk="0" fontAlgn="base" hangingPunct="0">
              <a:spcBef>
                <a:spcPct val="0"/>
              </a:spcBef>
              <a:spcAft>
                <a:spcPct val="50000"/>
              </a:spcAft>
              <a:buFont typeface="Arial" pitchFamily="34" charset="0"/>
              <a:defRPr sz="900">
                <a:solidFill>
                  <a:schemeClr val="tx1"/>
                </a:solidFill>
                <a:latin typeface="Arial" pitchFamily="34" charset="0"/>
                <a:ea typeface="MS PGothic" pitchFamily="34" charset="-128"/>
              </a:defRPr>
            </a:lvl8pPr>
            <a:lvl9pPr marL="3886200" indent="-228600" defTabSz="646113" eaLnBrk="0" fontAlgn="base" hangingPunct="0">
              <a:spcBef>
                <a:spcPct val="0"/>
              </a:spcBef>
              <a:spcAft>
                <a:spcPct val="50000"/>
              </a:spcAft>
              <a:buFont typeface="Arial" pitchFamily="34" charset="0"/>
              <a:defRPr sz="900">
                <a:solidFill>
                  <a:schemeClr val="tx1"/>
                </a:solidFill>
                <a:latin typeface="Arial" pitchFamily="34" charset="0"/>
                <a:ea typeface="MS PGothic" pitchFamily="34" charset="-128"/>
              </a:defRPr>
            </a:lvl9pPr>
          </a:lstStyle>
          <a:p>
            <a:pPr algn="ctr">
              <a:spcBef>
                <a:spcPct val="50000"/>
              </a:spcBef>
              <a:spcAft>
                <a:spcPct val="90000"/>
              </a:spcAft>
              <a:buClr>
                <a:srgbClr val="B2B2B2"/>
              </a:buClr>
              <a:buSzPct val="80000"/>
              <a:buFont typeface="Arial" pitchFamily="34" charset="0"/>
              <a:buNone/>
              <a:defRPr/>
            </a:pPr>
            <a:fld id="{7C7D7643-C9C3-4740-A77A-69143BD8FFCE}" type="slidenum">
              <a:rPr lang="en-US" sz="1000">
                <a:solidFill>
                  <a:srgbClr val="FFFFFF"/>
                </a:solidFill>
                <a:latin typeface="Franklin Gothic Medium" pitchFamily="34" charset="0"/>
              </a:rPr>
              <a:pPr algn="ctr">
                <a:spcBef>
                  <a:spcPct val="50000"/>
                </a:spcBef>
                <a:spcAft>
                  <a:spcPct val="90000"/>
                </a:spcAft>
                <a:buClr>
                  <a:srgbClr val="B2B2B2"/>
                </a:buClr>
                <a:buSzPct val="80000"/>
                <a:buFont typeface="Arial" pitchFamily="34" charset="0"/>
                <a:buNone/>
                <a:defRPr/>
              </a:pPr>
              <a:t>‹#›</a:t>
            </a:fld>
            <a:endParaRPr lang="en-US" sz="1000" dirty="0">
              <a:solidFill>
                <a:srgbClr val="FFFFFF"/>
              </a:solidFill>
              <a:latin typeface="Franklin Gothic Medium" pitchFamily="34" charset="0"/>
            </a:endParaRPr>
          </a:p>
        </p:txBody>
      </p:sp>
      <p:sp>
        <p:nvSpPr>
          <p:cNvPr id="1029" name="Line 12"/>
          <p:cNvSpPr>
            <a:spLocks noChangeShapeType="1"/>
          </p:cNvSpPr>
          <p:nvPr/>
        </p:nvSpPr>
        <p:spPr bwMode="auto">
          <a:xfrm>
            <a:off x="415925" y="806450"/>
            <a:ext cx="8312150"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lIns="96661" tIns="48331" rIns="96661" bIns="48331"/>
          <a:lstStyle/>
          <a:p>
            <a:pPr defTabSz="914400">
              <a:spcBef>
                <a:spcPct val="50000"/>
              </a:spcBef>
              <a:buClr>
                <a:srgbClr val="336699"/>
              </a:buClr>
              <a:buFont typeface="Wingdings" pitchFamily="2" charset="2"/>
              <a:buChar char="§"/>
            </a:pPr>
            <a:endParaRPr lang="en-US" sz="2400" dirty="0">
              <a:solidFill>
                <a:srgbClr val="000000"/>
              </a:solidFill>
              <a:latin typeface="Calibri" pitchFamily="34" charset="0"/>
            </a:endParaRPr>
          </a:p>
        </p:txBody>
      </p:sp>
    </p:spTree>
    <p:extLst>
      <p:ext uri="{BB962C8B-B14F-4D97-AF65-F5344CB8AC3E}">
        <p14:creationId xmlns:p14="http://schemas.microsoft.com/office/powerpoint/2010/main" val="31185941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slow">
    <p:fade/>
  </p:transition>
  <p:timing>
    <p:tnLst>
      <p:par>
        <p:cTn id="1" dur="indefinite" restart="never" nodeType="tmRoot"/>
      </p:par>
    </p:tnLst>
  </p:timing>
  <p:hf sldNum="0" hdr="0" ftr="0" dt="0"/>
  <p:txStyles>
    <p:titleStyle>
      <a:lvl1pPr algn="l" rtl="0" eaLnBrk="0" fontAlgn="base" hangingPunct="0">
        <a:spcBef>
          <a:spcPct val="0"/>
        </a:spcBef>
        <a:spcAft>
          <a:spcPct val="0"/>
        </a:spcAft>
        <a:defRPr sz="2800" b="1">
          <a:solidFill>
            <a:schemeClr val="tx1"/>
          </a:solidFill>
          <a:latin typeface="+mj-lt"/>
          <a:ea typeface="ＭＳ Ｐゴシック" pitchFamily="34" charset="-128"/>
          <a:cs typeface="MS PGothic" charset="0"/>
        </a:defRPr>
      </a:lvl1pPr>
      <a:lvl2pPr algn="l" rtl="0" eaLnBrk="0" fontAlgn="base" hangingPunct="0">
        <a:spcBef>
          <a:spcPct val="0"/>
        </a:spcBef>
        <a:spcAft>
          <a:spcPct val="0"/>
        </a:spcAft>
        <a:defRPr sz="2500" b="1">
          <a:solidFill>
            <a:schemeClr val="tx1"/>
          </a:solidFill>
          <a:latin typeface="Calibri" charset="0"/>
          <a:ea typeface="ＭＳ Ｐゴシック" pitchFamily="34" charset="-128"/>
          <a:cs typeface="MS PGothic" charset="0"/>
        </a:defRPr>
      </a:lvl2pPr>
      <a:lvl3pPr algn="l" rtl="0" eaLnBrk="0" fontAlgn="base" hangingPunct="0">
        <a:spcBef>
          <a:spcPct val="0"/>
        </a:spcBef>
        <a:spcAft>
          <a:spcPct val="0"/>
        </a:spcAft>
        <a:defRPr sz="2500" b="1">
          <a:solidFill>
            <a:schemeClr val="tx1"/>
          </a:solidFill>
          <a:latin typeface="Calibri" charset="0"/>
          <a:ea typeface="ＭＳ Ｐゴシック" pitchFamily="34" charset="-128"/>
          <a:cs typeface="MS PGothic" charset="0"/>
        </a:defRPr>
      </a:lvl3pPr>
      <a:lvl4pPr algn="l" rtl="0" eaLnBrk="0" fontAlgn="base" hangingPunct="0">
        <a:spcBef>
          <a:spcPct val="0"/>
        </a:spcBef>
        <a:spcAft>
          <a:spcPct val="0"/>
        </a:spcAft>
        <a:defRPr sz="2500" b="1">
          <a:solidFill>
            <a:schemeClr val="tx1"/>
          </a:solidFill>
          <a:latin typeface="Calibri" charset="0"/>
          <a:ea typeface="ＭＳ Ｐゴシック" pitchFamily="34" charset="-128"/>
          <a:cs typeface="MS PGothic" charset="0"/>
        </a:defRPr>
      </a:lvl4pPr>
      <a:lvl5pPr algn="l" rtl="0" eaLnBrk="0" fontAlgn="base" hangingPunct="0">
        <a:spcBef>
          <a:spcPct val="0"/>
        </a:spcBef>
        <a:spcAft>
          <a:spcPct val="0"/>
        </a:spcAft>
        <a:defRPr sz="2500" b="1">
          <a:solidFill>
            <a:schemeClr val="tx1"/>
          </a:solidFill>
          <a:latin typeface="Calibri" charset="0"/>
          <a:ea typeface="ＭＳ Ｐゴシック" pitchFamily="34" charset="-128"/>
          <a:cs typeface="MS PGothic" charset="0"/>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p:titleStyle>
    <p:bodyStyle>
      <a:lvl1pPr marL="307975" indent="-307975" algn="l" rtl="0" eaLnBrk="0" fontAlgn="base" hangingPunct="0">
        <a:spcBef>
          <a:spcPct val="0"/>
        </a:spcBef>
        <a:spcAft>
          <a:spcPct val="50000"/>
        </a:spcAft>
        <a:buClr>
          <a:srgbClr val="EC1608"/>
        </a:buClr>
        <a:buFont typeface="Arial" charset="0"/>
        <a:defRPr>
          <a:solidFill>
            <a:schemeClr val="tx1"/>
          </a:solidFill>
          <a:latin typeface="+mn-lt"/>
          <a:ea typeface="ＭＳ Ｐゴシック" pitchFamily="34" charset="-128"/>
          <a:cs typeface="MS PGothic" charset="0"/>
        </a:defRPr>
      </a:lvl1pPr>
      <a:lvl2pPr marL="354013" indent="-150813" algn="l" rtl="0" eaLnBrk="0" fontAlgn="base" hangingPunct="0">
        <a:spcBef>
          <a:spcPct val="0"/>
        </a:spcBef>
        <a:spcAft>
          <a:spcPct val="50000"/>
        </a:spcAft>
        <a:buClr>
          <a:schemeClr val="tx2"/>
        </a:buClr>
        <a:buFont typeface="Wingdings" pitchFamily="2" charset="2"/>
        <a:buChar char="§"/>
        <a:defRPr sz="1400">
          <a:solidFill>
            <a:schemeClr val="tx1"/>
          </a:solidFill>
          <a:latin typeface="+mn-lt"/>
          <a:ea typeface="ＭＳ Ｐゴシック" pitchFamily="34" charset="-128"/>
          <a:cs typeface="MS PGothic" charset="0"/>
        </a:defRPr>
      </a:lvl2pPr>
      <a:lvl3pPr marL="668338" indent="-152400" algn="l" rtl="0" eaLnBrk="0" fontAlgn="base" hangingPunct="0">
        <a:spcBef>
          <a:spcPct val="0"/>
        </a:spcBef>
        <a:spcAft>
          <a:spcPct val="50000"/>
        </a:spcAft>
        <a:buClr>
          <a:schemeClr val="accent2"/>
        </a:buClr>
        <a:buFont typeface="Arial" charset="0"/>
        <a:buChar char="–"/>
        <a:defRPr sz="1400">
          <a:solidFill>
            <a:schemeClr val="tx1"/>
          </a:solidFill>
          <a:latin typeface="+mn-lt"/>
          <a:ea typeface="ＭＳ Ｐゴシック" pitchFamily="34" charset="-128"/>
          <a:cs typeface="MS PGothic" charset="0"/>
        </a:defRPr>
      </a:lvl3pPr>
      <a:lvl4pPr marL="971550" indent="-157163" algn="l" rtl="0" eaLnBrk="0" fontAlgn="base" hangingPunct="0">
        <a:spcBef>
          <a:spcPct val="0"/>
        </a:spcBef>
        <a:spcAft>
          <a:spcPct val="50000"/>
        </a:spcAft>
        <a:buClr>
          <a:schemeClr val="hlink"/>
        </a:buClr>
        <a:buFont typeface="Arial" charset="0"/>
        <a:buChar char="»"/>
        <a:defRPr sz="1400">
          <a:solidFill>
            <a:schemeClr val="tx1"/>
          </a:solidFill>
          <a:latin typeface="+mn-lt"/>
          <a:ea typeface="ＭＳ Ｐゴシック" pitchFamily="34" charset="-128"/>
          <a:cs typeface="MS PGothic" charset="0"/>
        </a:defRPr>
      </a:lvl4pPr>
      <a:lvl5pPr marL="1230313" indent="-155575" algn="l" rtl="0" eaLnBrk="0" fontAlgn="base" hangingPunct="0">
        <a:spcBef>
          <a:spcPct val="0"/>
        </a:spcBef>
        <a:spcAft>
          <a:spcPct val="50000"/>
        </a:spcAft>
        <a:buClr>
          <a:schemeClr val="accent1"/>
        </a:buClr>
        <a:buFont typeface="Arial" charset="0"/>
        <a:buChar char="&gt;"/>
        <a:defRPr sz="1400">
          <a:solidFill>
            <a:schemeClr val="tx1"/>
          </a:solidFill>
          <a:latin typeface="+mn-lt"/>
          <a:ea typeface="ＭＳ Ｐゴシック" pitchFamily="34" charset="-128"/>
          <a:cs typeface="MS PGothic" charset="0"/>
        </a:defRPr>
      </a:lvl5pPr>
      <a:lvl6pPr marL="16875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6pPr>
      <a:lvl7pPr marL="21447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7pPr>
      <a:lvl8pPr marL="26019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8pPr>
      <a:lvl9pPr marL="30591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457200"/>
            <a:ext cx="8229600" cy="96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2" name="Picture 6" descr="GSI_int-01.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5840413"/>
            <a:ext cx="9144000" cy="101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5"/>
          <p:cNvSpPr>
            <a:spLocks noGrp="1"/>
          </p:cNvSpPr>
          <p:nvPr>
            <p:ph type="sldNum" sz="quarter" idx="4"/>
          </p:nvPr>
        </p:nvSpPr>
        <p:spPr>
          <a:xfrm>
            <a:off x="6553200" y="5959475"/>
            <a:ext cx="2133600" cy="365125"/>
          </a:xfrm>
          <a:prstGeom prst="rect">
            <a:avLst/>
          </a:prstGeom>
        </p:spPr>
        <p:txBody>
          <a:bodyPr vert="horz" wrap="square" lIns="0" tIns="0" rIns="0" bIns="0" numCol="1" anchor="ctr" anchorCtr="0" compatLnSpc="1">
            <a:prstTxWarp prst="textNoShape">
              <a:avLst/>
            </a:prstTxWarp>
          </a:bodyPr>
          <a:lstStyle>
            <a:lvl1pPr algn="r">
              <a:defRPr sz="1000">
                <a:solidFill>
                  <a:srgbClr val="7F7F7F"/>
                </a:solidFill>
                <a:latin typeface="Calibri" pitchFamily="34" charset="0"/>
              </a:defRPr>
            </a:lvl1pPr>
          </a:lstStyle>
          <a:p>
            <a:pPr>
              <a:defRPr/>
            </a:pPr>
            <a:fld id="{83DBA8FD-4F78-4D2D-84E1-AD4ABC8DD395}" type="slidenum">
              <a:rPr lang="en-US" altLang="en-US"/>
              <a:pPr>
                <a:defRPr/>
              </a:pPr>
              <a:t>‹#›</a:t>
            </a:fld>
            <a:endParaRPr lang="en-US" altLang="en-US"/>
          </a:p>
        </p:txBody>
      </p:sp>
    </p:spTree>
    <p:extLst>
      <p:ext uri="{BB962C8B-B14F-4D97-AF65-F5344CB8AC3E}">
        <p14:creationId xmlns:p14="http://schemas.microsoft.com/office/powerpoint/2010/main" val="210088065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0" fontAlgn="base" hangingPunct="0">
        <a:spcBef>
          <a:spcPct val="0"/>
        </a:spcBef>
        <a:spcAft>
          <a:spcPct val="0"/>
        </a:spcAft>
        <a:defRPr sz="4000" kern="1200">
          <a:solidFill>
            <a:schemeClr val="tx1"/>
          </a:solidFill>
          <a:latin typeface="+mj-lt"/>
          <a:ea typeface="ＭＳ Ｐゴシック" charset="0"/>
          <a:cs typeface="Geneva" charset="-128"/>
        </a:defRPr>
      </a:lvl1pPr>
      <a:lvl2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2pPr>
      <a:lvl3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3pPr>
      <a:lvl4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4pPr>
      <a:lvl5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5pPr>
      <a:lvl6pPr marL="457200" algn="ctr" defTabSz="457200" rtl="0" fontAlgn="base">
        <a:spcBef>
          <a:spcPct val="0"/>
        </a:spcBef>
        <a:spcAft>
          <a:spcPct val="0"/>
        </a:spcAft>
        <a:defRPr sz="4000">
          <a:solidFill>
            <a:schemeClr val="tx1"/>
          </a:solidFill>
          <a:latin typeface="Calibri" charset="0"/>
          <a:ea typeface="Geneva" charset="-128"/>
          <a:cs typeface="Geneva" charset="-128"/>
        </a:defRPr>
      </a:lvl6pPr>
      <a:lvl7pPr marL="914400" algn="ctr" defTabSz="457200" rtl="0" fontAlgn="base">
        <a:spcBef>
          <a:spcPct val="0"/>
        </a:spcBef>
        <a:spcAft>
          <a:spcPct val="0"/>
        </a:spcAft>
        <a:defRPr sz="4000">
          <a:solidFill>
            <a:schemeClr val="tx1"/>
          </a:solidFill>
          <a:latin typeface="Calibri" charset="0"/>
          <a:ea typeface="Geneva" charset="-128"/>
          <a:cs typeface="Geneva" charset="-128"/>
        </a:defRPr>
      </a:lvl7pPr>
      <a:lvl8pPr marL="1371600" algn="ctr" defTabSz="457200" rtl="0" fontAlgn="base">
        <a:spcBef>
          <a:spcPct val="0"/>
        </a:spcBef>
        <a:spcAft>
          <a:spcPct val="0"/>
        </a:spcAft>
        <a:defRPr sz="4000">
          <a:solidFill>
            <a:schemeClr val="tx1"/>
          </a:solidFill>
          <a:latin typeface="Calibri" charset="0"/>
          <a:ea typeface="Geneva" charset="-128"/>
          <a:cs typeface="Geneva" charset="-128"/>
        </a:defRPr>
      </a:lvl8pPr>
      <a:lvl9pPr marL="1828800" algn="ctr" defTabSz="457200" rtl="0" fontAlgn="base">
        <a:spcBef>
          <a:spcPct val="0"/>
        </a:spcBef>
        <a:spcAft>
          <a:spcPct val="0"/>
        </a:spcAft>
        <a:defRPr sz="4000">
          <a:solidFill>
            <a:schemeClr val="tx1"/>
          </a:solidFill>
          <a:latin typeface="Calibri" charset="0"/>
          <a:ea typeface="Geneva" charset="-128"/>
          <a:cs typeface="Geneva" charset="-128"/>
        </a:defRPr>
      </a:lvl9pPr>
    </p:titleStyle>
    <p:bodyStyle>
      <a:lvl1pPr marL="342900" indent="-342900" algn="l" defTabSz="457200" rtl="0" eaLnBrk="0" fontAlgn="base" hangingPunct="0">
        <a:spcBef>
          <a:spcPct val="20000"/>
        </a:spcBef>
        <a:spcAft>
          <a:spcPct val="0"/>
        </a:spcAft>
        <a:buClr>
          <a:srgbClr val="BE1E2D"/>
        </a:buClr>
        <a:buFont typeface="Arial" pitchFamily="34" charset="0"/>
        <a:buChar char="•"/>
        <a:defRPr sz="2800" kern="1200">
          <a:solidFill>
            <a:srgbClr val="404040"/>
          </a:solidFill>
          <a:latin typeface="Arial"/>
          <a:ea typeface="ＭＳ Ｐゴシック" charset="0"/>
          <a:cs typeface="Geneva" charset="-128"/>
        </a:defRPr>
      </a:lvl1pPr>
      <a:lvl2pPr marL="742950" indent="-285750" algn="l" defTabSz="457200" rtl="0" eaLnBrk="0" fontAlgn="base" hangingPunct="0">
        <a:spcBef>
          <a:spcPct val="20000"/>
        </a:spcBef>
        <a:spcAft>
          <a:spcPct val="0"/>
        </a:spcAft>
        <a:buClr>
          <a:srgbClr val="BE1E2D"/>
        </a:buClr>
        <a:buFont typeface="Arial" pitchFamily="34" charset="0"/>
        <a:buChar char="–"/>
        <a:defRPr sz="2400" kern="1200">
          <a:solidFill>
            <a:srgbClr val="404040"/>
          </a:solidFill>
          <a:latin typeface="Arial"/>
          <a:ea typeface="Geneva" charset="-128"/>
          <a:cs typeface="Geneva" charset="0"/>
        </a:defRPr>
      </a:lvl2pPr>
      <a:lvl3pPr marL="1143000" indent="-228600" algn="l" defTabSz="457200" rtl="0" eaLnBrk="0" fontAlgn="base" hangingPunct="0">
        <a:spcBef>
          <a:spcPct val="20000"/>
        </a:spcBef>
        <a:spcAft>
          <a:spcPct val="0"/>
        </a:spcAft>
        <a:buClr>
          <a:srgbClr val="BE1E2D"/>
        </a:buClr>
        <a:buFont typeface="Arial" pitchFamily="34" charset="0"/>
        <a:buChar char="•"/>
        <a:defRPr sz="2000" kern="1200">
          <a:solidFill>
            <a:srgbClr val="404040"/>
          </a:solidFill>
          <a:latin typeface="Arial"/>
          <a:ea typeface="Geneva" charset="-128"/>
          <a:cs typeface="Geneva" charset="0"/>
        </a:defRPr>
      </a:lvl3pPr>
      <a:lvl4pPr marL="16002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4pPr>
      <a:lvl5pPr marL="20574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1.xml"/><Relationship Id="rId7" Type="http://schemas.openxmlformats.org/officeDocument/2006/relationships/image" Target="../media/image31.jpe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3.xml"/><Relationship Id="rId7" Type="http://schemas.openxmlformats.org/officeDocument/2006/relationships/image" Target="../media/image31.jpe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4.xml"/><Relationship Id="rId7" Type="http://schemas.openxmlformats.org/officeDocument/2006/relationships/image" Target="../media/image31.jpeg"/><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4.emf"/><Relationship Id="rId2" Type="http://schemas.openxmlformats.org/officeDocument/2006/relationships/diagramData" Target="../diagrams/data6.xml"/><Relationship Id="rId1" Type="http://schemas.openxmlformats.org/officeDocument/2006/relationships/slideLayout" Target="../slideLayouts/slideLayout3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17" Type="http://schemas.openxmlformats.org/officeDocument/2006/relationships/image" Target="../media/image24.emf"/><Relationship Id="rId2" Type="http://schemas.openxmlformats.org/officeDocument/2006/relationships/image" Target="../media/image9.emf"/><Relationship Id="rId16" Type="http://schemas.openxmlformats.org/officeDocument/2006/relationships/image" Target="../media/image23.emf"/><Relationship Id="rId1" Type="http://schemas.openxmlformats.org/officeDocument/2006/relationships/slideLayout" Target="../slideLayouts/slideLayout10.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5" Type="http://schemas.openxmlformats.org/officeDocument/2006/relationships/image" Target="../media/image2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 Id="rId1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0.xml"/><Relationship Id="rId5" Type="http://schemas.openxmlformats.org/officeDocument/2006/relationships/image" Target="../media/image28.emf"/><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199" y="86047"/>
            <a:ext cx="4267201" cy="280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3" name="TextBox 2"/>
          <p:cNvSpPr txBox="1">
            <a:spLocks noChangeArrowheads="1"/>
          </p:cNvSpPr>
          <p:nvPr/>
        </p:nvSpPr>
        <p:spPr bwMode="auto">
          <a:xfrm>
            <a:off x="7214332" y="5927066"/>
            <a:ext cx="16248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b="1" dirty="0" smtClean="0">
                <a:latin typeface="+mj-lt"/>
              </a:rPr>
              <a:t>October 2014</a:t>
            </a:r>
            <a:endParaRPr lang="en-US" altLang="en-US" sz="2000" b="1" dirty="0">
              <a:latin typeface="+mj-lt"/>
            </a:endParaRPr>
          </a:p>
        </p:txBody>
      </p:sp>
      <p:sp>
        <p:nvSpPr>
          <p:cNvPr id="5" name="Subtitle 4"/>
          <p:cNvSpPr>
            <a:spLocks noGrp="1"/>
          </p:cNvSpPr>
          <p:nvPr>
            <p:ph type="subTitle" idx="1"/>
          </p:nvPr>
        </p:nvSpPr>
        <p:spPr>
          <a:xfrm>
            <a:off x="419099" y="3733800"/>
            <a:ext cx="8305800" cy="1752600"/>
          </a:xfrm>
        </p:spPr>
        <p:txBody>
          <a:bodyPr/>
          <a:lstStyle/>
          <a:p>
            <a:r>
              <a:rPr lang="en-US" sz="3600" b="1" dirty="0" smtClean="0">
                <a:solidFill>
                  <a:schemeClr val="tx1"/>
                </a:solidFill>
              </a:rPr>
              <a:t>What Does “Analytics” Mean in</a:t>
            </a:r>
          </a:p>
          <a:p>
            <a:r>
              <a:rPr lang="en-US" sz="3600" b="1" dirty="0" smtClean="0">
                <a:solidFill>
                  <a:schemeClr val="tx1"/>
                </a:solidFill>
              </a:rPr>
              <a:t>Population Health Management &amp;</a:t>
            </a:r>
          </a:p>
          <a:p>
            <a:r>
              <a:rPr lang="en-US" sz="3600" b="1" dirty="0" smtClean="0">
                <a:solidFill>
                  <a:schemeClr val="tx1"/>
                </a:solidFill>
              </a:rPr>
              <a:t>Collaborative Care</a:t>
            </a:r>
            <a:endParaRPr lang="en-US" sz="3600" b="1" dirty="0">
              <a:solidFill>
                <a:schemeClr val="tx1"/>
              </a:solidFill>
            </a:endParaRPr>
          </a:p>
        </p:txBody>
      </p:sp>
    </p:spTree>
    <p:extLst>
      <p:ext uri="{BB962C8B-B14F-4D97-AF65-F5344CB8AC3E}">
        <p14:creationId xmlns:p14="http://schemas.microsoft.com/office/powerpoint/2010/main" val="3237074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14599" y="2645226"/>
            <a:ext cx="4419601" cy="2155374"/>
            <a:chOff x="2514599" y="2645226"/>
            <a:chExt cx="4419601" cy="2155374"/>
          </a:xfrm>
        </p:grpSpPr>
        <p:pic>
          <p:nvPicPr>
            <p:cNvPr id="30" name="Picture 2" descr="http://img2.wikia.nocookie.net/__cb20130301214805/scribblenauts/images/3/39/Mountain.png"/>
            <p:cNvPicPr>
              <a:picLocks noChangeAspect="1" noChangeArrowheads="1"/>
            </p:cNvPicPr>
            <p:nvPr/>
          </p:nvPicPr>
          <p:blipFill rotWithShape="1">
            <a:blip r:embed="rId2">
              <a:extLst>
                <a:ext uri="{28A0092B-C50C-407E-A947-70E740481C1C}">
                  <a14:useLocalDpi xmlns:a14="http://schemas.microsoft.com/office/drawing/2010/main" val="0"/>
                </a:ext>
              </a:extLst>
            </a:blip>
            <a:srcRect l="13235" t="28000"/>
            <a:stretch/>
          </p:blipFill>
          <p:spPr bwMode="auto">
            <a:xfrm flipV="1">
              <a:off x="2514599" y="2645226"/>
              <a:ext cx="4419601" cy="215537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4020683" y="3541773"/>
              <a:ext cx="1458686" cy="914400"/>
            </a:xfrm>
            <a:prstGeom prst="rect">
              <a:avLst/>
            </a:prstGeom>
            <a:solidFill>
              <a:schemeClr val="accent5">
                <a:lumMod val="75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Population Health Management</a:t>
              </a:r>
            </a:p>
          </p:txBody>
        </p:sp>
      </p:grpSp>
      <p:sp>
        <p:nvSpPr>
          <p:cNvPr id="2" name="Title 1"/>
          <p:cNvSpPr>
            <a:spLocks noGrp="1"/>
          </p:cNvSpPr>
          <p:nvPr>
            <p:ph type="title"/>
          </p:nvPr>
        </p:nvSpPr>
        <p:spPr>
          <a:xfrm>
            <a:off x="457200" y="0"/>
            <a:ext cx="8229600" cy="960438"/>
          </a:xfrm>
        </p:spPr>
        <p:txBody>
          <a:bodyPr/>
          <a:lstStyle/>
          <a:p>
            <a:r>
              <a:rPr lang="en-US" dirty="0" smtClean="0">
                <a:solidFill>
                  <a:schemeClr val="tx2">
                    <a:lumMod val="60000"/>
                    <a:lumOff val="40000"/>
                  </a:schemeClr>
                </a:solidFill>
              </a:rPr>
              <a:t>Good use of analytics </a:t>
            </a:r>
            <a:r>
              <a:rPr lang="en-US" dirty="0" smtClean="0">
                <a:solidFill>
                  <a:schemeClr val="tx2">
                    <a:lumMod val="60000"/>
                    <a:lumOff val="40000"/>
                  </a:schemeClr>
                </a:solidFill>
              </a:rPr>
              <a:t>bridges </a:t>
            </a:r>
            <a:r>
              <a:rPr lang="en-US" dirty="0" smtClean="0">
                <a:solidFill>
                  <a:schemeClr val="tx2">
                    <a:lumMod val="60000"/>
                    <a:lumOff val="40000"/>
                  </a:schemeClr>
                </a:solidFill>
              </a:rPr>
              <a:t>the </a:t>
            </a:r>
            <a:r>
              <a:rPr lang="en-US" dirty="0" smtClean="0">
                <a:solidFill>
                  <a:schemeClr val="tx2">
                    <a:lumMod val="60000"/>
                    <a:lumOff val="40000"/>
                  </a:schemeClr>
                </a:solidFill>
              </a:rPr>
              <a:t>chasm…</a:t>
            </a:r>
            <a:endParaRPr lang="en-US" dirty="0">
              <a:solidFill>
                <a:schemeClr val="tx2">
                  <a:lumMod val="60000"/>
                  <a:lumOff val="40000"/>
                </a:schemeClr>
              </a:solidFill>
            </a:endParaRPr>
          </a:p>
        </p:txBody>
      </p:sp>
      <p:sp>
        <p:nvSpPr>
          <p:cNvPr id="4" name="Slide Number Placeholder 3"/>
          <p:cNvSpPr>
            <a:spLocks noGrp="1"/>
          </p:cNvSpPr>
          <p:nvPr>
            <p:ph type="sldNum" sz="quarter" idx="10"/>
          </p:nvPr>
        </p:nvSpPr>
        <p:spPr/>
        <p:txBody>
          <a:bodyPr/>
          <a:lstStyle/>
          <a:p>
            <a:fld id="{303774FE-6E71-47C4-9CC1-7BFCC1BE979A}" type="slidenum">
              <a:rPr lang="en-US" smtClean="0"/>
              <a:pPr/>
              <a:t>10</a:t>
            </a:fld>
            <a:endParaRPr lang="en-US"/>
          </a:p>
        </p:txBody>
      </p:sp>
      <p:pic>
        <p:nvPicPr>
          <p:cNvPr id="6" name="Picture 2" descr="http://img2.wikia.nocookie.net/__cb20130301214805/scribblenauts/images/3/39/Mount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2000" y="2590800"/>
            <a:ext cx="3502025" cy="221285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flipH="1">
            <a:off x="838200" y="2864242"/>
            <a:ext cx="1295400" cy="1482105"/>
            <a:chOff x="7391400" y="2864242"/>
            <a:chExt cx="1295400" cy="1482105"/>
          </a:xfrm>
        </p:grpSpPr>
        <p:pic>
          <p:nvPicPr>
            <p:cNvPr id="17" name="Picture 6" descr="http://thumbs.dreamstime.com/z/climbing-1868620.jpg"/>
            <p:cNvPicPr>
              <a:picLocks noChangeAspect="1" noChangeArrowheads="1"/>
            </p:cNvPicPr>
            <p:nvPr/>
          </p:nvPicPr>
          <p:blipFill rotWithShape="1">
            <a:blip r:embed="rId3">
              <a:extLst>
                <a:ext uri="{28A0092B-C50C-407E-A947-70E740481C1C}">
                  <a14:useLocalDpi xmlns:a14="http://schemas.microsoft.com/office/drawing/2010/main" val="0"/>
                </a:ext>
              </a:extLst>
            </a:blip>
            <a:srcRect l="25977" r="22067" b="31964"/>
            <a:stretch/>
          </p:blipFill>
          <p:spPr bwMode="auto">
            <a:xfrm>
              <a:off x="7620000" y="2864242"/>
              <a:ext cx="1066800" cy="1355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img2.wikia.nocookie.net/__cb20130301214805/scribblenauts/images/3/39/Mountain.png"/>
            <p:cNvPicPr>
              <a:picLocks noChangeAspect="1" noChangeArrowheads="1"/>
            </p:cNvPicPr>
            <p:nvPr/>
          </p:nvPicPr>
          <p:blipFill rotWithShape="1">
            <a:blip r:embed="rId2">
              <a:extLst>
                <a:ext uri="{28A0092B-C50C-407E-A947-70E740481C1C}">
                  <a14:useLocalDpi xmlns:a14="http://schemas.microsoft.com/office/drawing/2010/main" val="0"/>
                </a:ext>
              </a:extLst>
            </a:blip>
            <a:srcRect l="52086" t="56538" r="30507"/>
            <a:stretch/>
          </p:blipFill>
          <p:spPr bwMode="auto">
            <a:xfrm>
              <a:off x="7391400" y="3352800"/>
              <a:ext cx="609600" cy="9935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mg2.wikia.nocookie.net/__cb20130301214805/scribblenauts/images/3/39/Mountain.png"/>
            <p:cNvPicPr>
              <a:picLocks noChangeAspect="1" noChangeArrowheads="1"/>
            </p:cNvPicPr>
            <p:nvPr/>
          </p:nvPicPr>
          <p:blipFill rotWithShape="1">
            <a:blip r:embed="rId2">
              <a:extLst>
                <a:ext uri="{28A0092B-C50C-407E-A947-70E740481C1C}">
                  <a14:useLocalDpi xmlns:a14="http://schemas.microsoft.com/office/drawing/2010/main" val="0"/>
                </a:ext>
              </a:extLst>
            </a:blip>
            <a:srcRect l="52086" t="79871" r="30507" b="5377"/>
            <a:stretch/>
          </p:blipFill>
          <p:spPr bwMode="auto">
            <a:xfrm>
              <a:off x="7543800" y="3701383"/>
              <a:ext cx="609600" cy="41341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1600200" y="3733800"/>
            <a:ext cx="1447800" cy="533400"/>
          </a:xfrm>
          <a:prstGeom prst="rect">
            <a:avLst/>
          </a:prstGeom>
          <a:solidFill>
            <a:schemeClr val="accent5">
              <a:lumMod val="75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Care</a:t>
            </a:r>
          </a:p>
          <a:p>
            <a:pPr algn="ctr"/>
            <a:r>
              <a:rPr lang="en-US" b="1" dirty="0" smtClean="0"/>
              <a:t>Coordination</a:t>
            </a:r>
            <a:endParaRPr lang="en-US" b="1" dirty="0"/>
          </a:p>
        </p:txBody>
      </p:sp>
      <p:grpSp>
        <p:nvGrpSpPr>
          <p:cNvPr id="10" name="Group 9"/>
          <p:cNvGrpSpPr/>
          <p:nvPr/>
        </p:nvGrpSpPr>
        <p:grpSpPr>
          <a:xfrm>
            <a:off x="2133600" y="1371600"/>
            <a:ext cx="914400" cy="1246413"/>
            <a:chOff x="6477000" y="1371600"/>
            <a:chExt cx="914400" cy="1246413"/>
          </a:xfrm>
        </p:grpSpPr>
        <p:sp>
          <p:nvSpPr>
            <p:cNvPr id="5" name="Decagon 4"/>
            <p:cNvSpPr/>
            <p:nvPr/>
          </p:nvSpPr>
          <p:spPr>
            <a:xfrm>
              <a:off x="6592888" y="2008413"/>
              <a:ext cx="682625" cy="609600"/>
            </a:xfrm>
            <a:prstGeom prst="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477000" y="1371600"/>
              <a:ext cx="914400" cy="646331"/>
            </a:xfrm>
            <a:prstGeom prst="rect">
              <a:avLst/>
            </a:prstGeom>
            <a:noFill/>
          </p:spPr>
          <p:txBody>
            <a:bodyPr wrap="square" rtlCol="0">
              <a:spAutoFit/>
            </a:bodyPr>
            <a:lstStyle/>
            <a:p>
              <a:pPr algn="ctr"/>
              <a:r>
                <a:rPr lang="en-US" dirty="0" smtClean="0"/>
                <a:t>Care Model</a:t>
              </a:r>
              <a:endParaRPr lang="en-US" dirty="0"/>
            </a:p>
          </p:txBody>
        </p:sp>
      </p:grpSp>
      <p:sp>
        <p:nvSpPr>
          <p:cNvPr id="20" name="Title 1"/>
          <p:cNvSpPr txBox="1">
            <a:spLocks/>
          </p:cNvSpPr>
          <p:nvPr/>
        </p:nvSpPr>
        <p:spPr bwMode="auto">
          <a:xfrm>
            <a:off x="457200" y="4876800"/>
            <a:ext cx="8229600" cy="960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defTabSz="457200" rtl="0" eaLnBrk="0" fontAlgn="base" hangingPunct="0">
              <a:spcBef>
                <a:spcPct val="0"/>
              </a:spcBef>
              <a:spcAft>
                <a:spcPct val="0"/>
              </a:spcAft>
              <a:defRPr sz="4000" kern="1200">
                <a:solidFill>
                  <a:schemeClr val="tx1"/>
                </a:solidFill>
                <a:latin typeface="+mj-lt"/>
                <a:ea typeface="ＭＳ Ｐゴシック" charset="0"/>
                <a:cs typeface="Geneva" charset="-128"/>
              </a:defRPr>
            </a:lvl1pPr>
            <a:lvl2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2pPr>
            <a:lvl3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3pPr>
            <a:lvl4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4pPr>
            <a:lvl5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5pPr>
            <a:lvl6pPr marL="457200" algn="ctr" defTabSz="457200" rtl="0" fontAlgn="base">
              <a:spcBef>
                <a:spcPct val="0"/>
              </a:spcBef>
              <a:spcAft>
                <a:spcPct val="0"/>
              </a:spcAft>
              <a:defRPr sz="4000">
                <a:solidFill>
                  <a:schemeClr val="tx1"/>
                </a:solidFill>
                <a:latin typeface="Calibri" charset="0"/>
                <a:ea typeface="Geneva" charset="-128"/>
                <a:cs typeface="Geneva" charset="-128"/>
              </a:defRPr>
            </a:lvl6pPr>
            <a:lvl7pPr marL="914400" algn="ctr" defTabSz="457200" rtl="0" fontAlgn="base">
              <a:spcBef>
                <a:spcPct val="0"/>
              </a:spcBef>
              <a:spcAft>
                <a:spcPct val="0"/>
              </a:spcAft>
              <a:defRPr sz="4000">
                <a:solidFill>
                  <a:schemeClr val="tx1"/>
                </a:solidFill>
                <a:latin typeface="Calibri" charset="0"/>
                <a:ea typeface="Geneva" charset="-128"/>
                <a:cs typeface="Geneva" charset="-128"/>
              </a:defRPr>
            </a:lvl7pPr>
            <a:lvl8pPr marL="1371600" algn="ctr" defTabSz="457200" rtl="0" fontAlgn="base">
              <a:spcBef>
                <a:spcPct val="0"/>
              </a:spcBef>
              <a:spcAft>
                <a:spcPct val="0"/>
              </a:spcAft>
              <a:defRPr sz="4000">
                <a:solidFill>
                  <a:schemeClr val="tx1"/>
                </a:solidFill>
                <a:latin typeface="Calibri" charset="0"/>
                <a:ea typeface="Geneva" charset="-128"/>
                <a:cs typeface="Geneva" charset="-128"/>
              </a:defRPr>
            </a:lvl8pPr>
            <a:lvl9pPr marL="1828800" algn="ctr" defTabSz="457200" rtl="0" fontAlgn="base">
              <a:spcBef>
                <a:spcPct val="0"/>
              </a:spcBef>
              <a:spcAft>
                <a:spcPct val="0"/>
              </a:spcAft>
              <a:defRPr sz="4000">
                <a:solidFill>
                  <a:schemeClr val="tx1"/>
                </a:solidFill>
                <a:latin typeface="Calibri" charset="0"/>
                <a:ea typeface="Geneva" charset="-128"/>
                <a:cs typeface="Geneva" charset="-128"/>
              </a:defRPr>
            </a:lvl9pPr>
          </a:lstStyle>
          <a:p>
            <a:r>
              <a:rPr lang="en-US" dirty="0" smtClean="0">
                <a:solidFill>
                  <a:schemeClr val="tx2">
                    <a:lumMod val="60000"/>
                    <a:lumOff val="40000"/>
                  </a:schemeClr>
                </a:solidFill>
              </a:rPr>
              <a:t>…and enables cohesive population health management</a:t>
            </a:r>
            <a:endParaRPr lang="en-US" dirty="0">
              <a:solidFill>
                <a:schemeClr val="tx2">
                  <a:lumMod val="60000"/>
                  <a:lumOff val="40000"/>
                </a:schemeClr>
              </a:solidFill>
            </a:endParaRPr>
          </a:p>
        </p:txBody>
      </p:sp>
      <p:pic>
        <p:nvPicPr>
          <p:cNvPr id="21" name="Picture 2" descr="http://img2.wikia.nocookie.net/__cb20130301214805/scribblenauts/images/3/39/Mount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775" y="2590800"/>
            <a:ext cx="3502025" cy="228600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7315200" y="2864242"/>
            <a:ext cx="1295400" cy="1482105"/>
            <a:chOff x="7391400" y="2864242"/>
            <a:chExt cx="1295400" cy="1482105"/>
          </a:xfrm>
        </p:grpSpPr>
        <p:pic>
          <p:nvPicPr>
            <p:cNvPr id="23" name="Picture 6" descr="http://thumbs.dreamstime.com/z/climbing-1868620.jpg"/>
            <p:cNvPicPr>
              <a:picLocks noChangeAspect="1" noChangeArrowheads="1"/>
            </p:cNvPicPr>
            <p:nvPr/>
          </p:nvPicPr>
          <p:blipFill rotWithShape="1">
            <a:blip r:embed="rId3">
              <a:extLst>
                <a:ext uri="{28A0092B-C50C-407E-A947-70E740481C1C}">
                  <a14:useLocalDpi xmlns:a14="http://schemas.microsoft.com/office/drawing/2010/main" val="0"/>
                </a:ext>
              </a:extLst>
            </a:blip>
            <a:srcRect l="25977" r="22067" b="31964"/>
            <a:stretch/>
          </p:blipFill>
          <p:spPr bwMode="auto">
            <a:xfrm>
              <a:off x="7620000" y="2864242"/>
              <a:ext cx="1066800" cy="1355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img2.wikia.nocookie.net/__cb20130301214805/scribblenauts/images/3/39/Mountain.png"/>
            <p:cNvPicPr>
              <a:picLocks noChangeAspect="1" noChangeArrowheads="1"/>
            </p:cNvPicPr>
            <p:nvPr/>
          </p:nvPicPr>
          <p:blipFill rotWithShape="1">
            <a:blip r:embed="rId2">
              <a:extLst>
                <a:ext uri="{28A0092B-C50C-407E-A947-70E740481C1C}">
                  <a14:useLocalDpi xmlns:a14="http://schemas.microsoft.com/office/drawing/2010/main" val="0"/>
                </a:ext>
              </a:extLst>
            </a:blip>
            <a:srcRect l="52086" t="56538" r="30507"/>
            <a:stretch/>
          </p:blipFill>
          <p:spPr bwMode="auto">
            <a:xfrm>
              <a:off x="7391400" y="3352800"/>
              <a:ext cx="609600" cy="9935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img2.wikia.nocookie.net/__cb20130301214805/scribblenauts/images/3/39/Mountain.png"/>
            <p:cNvPicPr>
              <a:picLocks noChangeAspect="1" noChangeArrowheads="1"/>
            </p:cNvPicPr>
            <p:nvPr/>
          </p:nvPicPr>
          <p:blipFill rotWithShape="1">
            <a:blip r:embed="rId2">
              <a:extLst>
                <a:ext uri="{28A0092B-C50C-407E-A947-70E740481C1C}">
                  <a14:useLocalDpi xmlns:a14="http://schemas.microsoft.com/office/drawing/2010/main" val="0"/>
                </a:ext>
              </a:extLst>
            </a:blip>
            <a:srcRect l="52086" t="79871" r="30507" b="5377"/>
            <a:stretch/>
          </p:blipFill>
          <p:spPr bwMode="auto">
            <a:xfrm>
              <a:off x="7543800" y="3701383"/>
              <a:ext cx="609600" cy="413417"/>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25"/>
          <p:cNvSpPr/>
          <p:nvPr/>
        </p:nvSpPr>
        <p:spPr>
          <a:xfrm>
            <a:off x="6400800" y="3733800"/>
            <a:ext cx="1447800" cy="533400"/>
          </a:xfrm>
          <a:prstGeom prst="rect">
            <a:avLst/>
          </a:prstGeom>
          <a:solidFill>
            <a:schemeClr val="accent5">
              <a:lumMod val="75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Analytics &amp;</a:t>
            </a:r>
          </a:p>
          <a:p>
            <a:pPr algn="ctr"/>
            <a:r>
              <a:rPr lang="en-US" b="1" dirty="0" smtClean="0"/>
              <a:t>Reporting</a:t>
            </a:r>
          </a:p>
        </p:txBody>
      </p:sp>
      <p:grpSp>
        <p:nvGrpSpPr>
          <p:cNvPr id="27" name="Group 26"/>
          <p:cNvGrpSpPr/>
          <p:nvPr/>
        </p:nvGrpSpPr>
        <p:grpSpPr>
          <a:xfrm>
            <a:off x="6477000" y="1654759"/>
            <a:ext cx="914400" cy="963254"/>
            <a:chOff x="6477000" y="1654759"/>
            <a:chExt cx="914400" cy="963254"/>
          </a:xfrm>
        </p:grpSpPr>
        <p:sp>
          <p:nvSpPr>
            <p:cNvPr id="28" name="Decagon 27"/>
            <p:cNvSpPr/>
            <p:nvPr/>
          </p:nvSpPr>
          <p:spPr>
            <a:xfrm>
              <a:off x="6592888" y="2008413"/>
              <a:ext cx="682625" cy="609600"/>
            </a:xfrm>
            <a:prstGeom prst="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477000" y="1654759"/>
              <a:ext cx="914400" cy="369332"/>
            </a:xfrm>
            <a:prstGeom prst="rect">
              <a:avLst/>
            </a:prstGeom>
            <a:noFill/>
          </p:spPr>
          <p:txBody>
            <a:bodyPr wrap="square" rtlCol="0">
              <a:spAutoFit/>
            </a:bodyPr>
            <a:lstStyle/>
            <a:p>
              <a:pPr algn="ctr"/>
              <a:r>
                <a:rPr lang="en-US" dirty="0" smtClean="0"/>
                <a:t>Insight</a:t>
              </a:r>
              <a:endParaRPr lang="en-US" dirty="0"/>
            </a:p>
          </p:txBody>
        </p:sp>
      </p:grpSp>
    </p:spTree>
    <p:extLst>
      <p:ext uri="{BB962C8B-B14F-4D97-AF65-F5344CB8AC3E}">
        <p14:creationId xmlns:p14="http://schemas.microsoft.com/office/powerpoint/2010/main" val="2274787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2000"/>
                            </p:stCondLst>
                            <p:childTnLst>
                              <p:par>
                                <p:cTn id="14" presetID="63" presetClass="path" presetSubtype="0" accel="50000" decel="50000" fill="hold" nodeType="afterEffect">
                                  <p:stCondLst>
                                    <p:cond delay="1000"/>
                                  </p:stCondLst>
                                  <p:childTnLst>
                                    <p:animMotion origin="layout" path="M -3.33333E-6 -7.40741E-7 L 0.475 0.00162 " pathEditMode="relative" rAng="0" ptsTypes="AA">
                                      <p:cBhvr>
                                        <p:cTn id="15" dur="2000" fill="hold"/>
                                        <p:tgtEl>
                                          <p:spTgt spid="10"/>
                                        </p:tgtEl>
                                        <p:attrNameLst>
                                          <p:attrName>ppt_x</p:attrName>
                                          <p:attrName>ppt_y</p:attrName>
                                        </p:attrNameLst>
                                      </p:cBhvr>
                                      <p:rCtr x="23750" y="69"/>
                                    </p:animMotion>
                                  </p:childTnLst>
                                </p:cTn>
                              </p:par>
                              <p:par>
                                <p:cTn id="16" presetID="35" presetClass="path" presetSubtype="0" accel="50000" decel="50000" fill="hold" nodeType="withEffect">
                                  <p:stCondLst>
                                    <p:cond delay="1000"/>
                                  </p:stCondLst>
                                  <p:childTnLst>
                                    <p:animMotion origin="layout" path="M -3.33333E-6 -1.11111E-6 L -0.475 -0.00023 " pathEditMode="relative" rAng="0" ptsTypes="AA">
                                      <p:cBhvr>
                                        <p:cTn id="17" dur="2000" fill="hold"/>
                                        <p:tgtEl>
                                          <p:spTgt spid="27"/>
                                        </p:tgtEl>
                                        <p:attrNameLst>
                                          <p:attrName>ppt_x</p:attrName>
                                          <p:attrName>ppt_y</p:attrName>
                                        </p:attrNameLst>
                                      </p:cBhvr>
                                      <p:rCtr x="-23750" y="0"/>
                                    </p:animMotion>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It’s All About…</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5CCE75F4-5FF2-4FD1-BF54-AFF61C7B0681}" type="slidenum">
              <a:rPr lang="en-US" smtClean="0"/>
              <a:pPr/>
              <a:t>11</a:t>
            </a:fld>
            <a:endParaRPr lang="en-US" dirty="0"/>
          </a:p>
        </p:txBody>
      </p:sp>
      <p:sp>
        <p:nvSpPr>
          <p:cNvPr id="2" name="Rectangle 1"/>
          <p:cNvSpPr/>
          <p:nvPr/>
        </p:nvSpPr>
        <p:spPr>
          <a:xfrm>
            <a:off x="3282736" y="1410290"/>
            <a:ext cx="2578526" cy="1569660"/>
          </a:xfrm>
          <a:prstGeom prst="rect">
            <a:avLst/>
          </a:prstGeom>
          <a:noFill/>
        </p:spPr>
        <p:txBody>
          <a:bodyPr wrap="none" lIns="91440" tIns="45720" rIns="91440" bIns="45720">
            <a:spAutoFit/>
          </a:bodyPr>
          <a:lstStyle/>
          <a:p>
            <a:pPr algn="ctr"/>
            <a:r>
              <a:rPr lang="en-US" sz="9600" b="1" cap="none" spc="0" dirty="0" smtClean="0">
                <a:ln w="22225">
                  <a:solidFill>
                    <a:schemeClr val="accent2"/>
                  </a:solidFill>
                  <a:prstDash val="solid"/>
                </a:ln>
                <a:solidFill>
                  <a:schemeClr val="accent2">
                    <a:lumMod val="40000"/>
                    <a:lumOff val="60000"/>
                  </a:schemeClr>
                </a:solidFill>
                <a:effectLst/>
              </a:rPr>
              <a:t>Data</a:t>
            </a:r>
            <a:endParaRPr lang="en-US" sz="96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1034204" y="3112159"/>
            <a:ext cx="7075590" cy="3046988"/>
          </a:xfrm>
          <a:prstGeom prst="rect">
            <a:avLst/>
          </a:prstGeom>
          <a:noFill/>
        </p:spPr>
        <p:txBody>
          <a:bodyPr wrap="none" lIns="91440" tIns="45720" rIns="91440" bIns="45720">
            <a:spAutoFit/>
          </a:bodyPr>
          <a:lstStyle/>
          <a:p>
            <a:pPr algn="ctr"/>
            <a:r>
              <a:rPr lang="en-US" sz="9600" b="1" dirty="0" smtClean="0">
                <a:ln w="22225">
                  <a:solidFill>
                    <a:schemeClr val="accent2"/>
                  </a:solidFill>
                  <a:prstDash val="solid"/>
                </a:ln>
                <a:solidFill>
                  <a:schemeClr val="accent2">
                    <a:lumMod val="40000"/>
                    <a:lumOff val="60000"/>
                  </a:schemeClr>
                </a:solidFill>
              </a:rPr>
              <a:t>&amp;</a:t>
            </a:r>
          </a:p>
          <a:p>
            <a:pPr algn="ctr"/>
            <a:r>
              <a:rPr lang="en-US" sz="9600" b="1" dirty="0" smtClean="0">
                <a:ln w="22225">
                  <a:solidFill>
                    <a:schemeClr val="accent2"/>
                  </a:solidFill>
                  <a:prstDash val="solid"/>
                </a:ln>
                <a:solidFill>
                  <a:schemeClr val="accent2">
                    <a:lumMod val="40000"/>
                    <a:lumOff val="60000"/>
                  </a:schemeClr>
                </a:solidFill>
              </a:rPr>
              <a:t>Methodology</a:t>
            </a:r>
            <a:endParaRPr lang="en-US" sz="9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2365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a:stCxn id="1030" idx="3"/>
            <a:endCxn id="1026" idx="1"/>
          </p:cNvCxnSpPr>
          <p:nvPr/>
        </p:nvCxnSpPr>
        <p:spPr>
          <a:xfrm>
            <a:off x="1231900" y="3863182"/>
            <a:ext cx="655447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p:nvPr>
        </p:nvSpPr>
        <p:spPr/>
        <p:txBody>
          <a:bodyPr>
            <a:normAutofit/>
          </a:bodyPr>
          <a:lstStyle/>
          <a:p>
            <a:r>
              <a:rPr lang="en-US" dirty="0" smtClean="0"/>
              <a:t>Path to Data Utilization &amp; Analytics</a:t>
            </a:r>
            <a:endParaRPr lang="en-US" dirty="0"/>
          </a:p>
        </p:txBody>
      </p:sp>
      <p:graphicFrame>
        <p:nvGraphicFramePr>
          <p:cNvPr id="5" name="Content Placeholder 4"/>
          <p:cNvGraphicFramePr>
            <a:graphicFrameLocks noGrp="1"/>
          </p:cNvGraphicFramePr>
          <p:nvPr>
            <p:ph idx="1"/>
            <p:extLst/>
          </p:nvPr>
        </p:nvGraphicFramePr>
        <p:xfrm>
          <a:off x="368935"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5CCE75F4-5FF2-4FD1-BF54-AFF61C7B0681}" type="slidenum">
              <a:rPr lang="en-US" smtClean="0"/>
              <a:pPr/>
              <a:t>12</a:t>
            </a:fld>
            <a:endParaRPr lang="en-US" dirty="0"/>
          </a:p>
        </p:txBody>
      </p:sp>
      <p:pic>
        <p:nvPicPr>
          <p:cNvPr id="1026" name="Picture 2" descr="C:\Users\Leroy\AppData\Local\Microsoft\Windows\Temporary Internet Files\Content.IE5\MP29KJDR\MP900401001[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786370" y="3171032"/>
            <a:ext cx="1204340" cy="138429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30" name="Picture 6" descr="C:\Users\Leroy\AppData\Local\Microsoft\Windows\Temporary Internet Files\Content.IE5\MP29KJDR\MP900314367[1].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83388" y="3257105"/>
            <a:ext cx="1048512" cy="121215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1" y="4483100"/>
            <a:ext cx="1320800" cy="830997"/>
          </a:xfrm>
          <a:prstGeom prst="rect">
            <a:avLst/>
          </a:prstGeom>
          <a:noFill/>
        </p:spPr>
        <p:txBody>
          <a:bodyPr wrap="square" rtlCol="0">
            <a:spAutoFit/>
          </a:bodyPr>
          <a:lstStyle/>
          <a:p>
            <a:pPr algn="ctr"/>
            <a:r>
              <a:rPr lang="en-US" sz="1600" dirty="0" smtClean="0">
                <a:solidFill>
                  <a:srgbClr val="FF0000"/>
                </a:solidFill>
              </a:rPr>
              <a:t>Care Delivery, Operations</a:t>
            </a:r>
            <a:endParaRPr lang="en-US" sz="1600" dirty="0">
              <a:solidFill>
                <a:srgbClr val="FF0000"/>
              </a:solidFill>
            </a:endParaRPr>
          </a:p>
        </p:txBody>
      </p:sp>
      <p:sp>
        <p:nvSpPr>
          <p:cNvPr id="12" name="TextBox 11"/>
          <p:cNvSpPr txBox="1"/>
          <p:nvPr/>
        </p:nvSpPr>
        <p:spPr>
          <a:xfrm>
            <a:off x="7670800" y="4568031"/>
            <a:ext cx="1446911" cy="584775"/>
          </a:xfrm>
          <a:prstGeom prst="rect">
            <a:avLst/>
          </a:prstGeom>
          <a:noFill/>
        </p:spPr>
        <p:txBody>
          <a:bodyPr wrap="square" rtlCol="0">
            <a:spAutoFit/>
          </a:bodyPr>
          <a:lstStyle/>
          <a:p>
            <a:pPr algn="ctr"/>
            <a:r>
              <a:rPr lang="en-US" sz="1600" dirty="0" smtClean="0">
                <a:solidFill>
                  <a:srgbClr val="FF0000"/>
                </a:solidFill>
              </a:rPr>
              <a:t>Care Coordination</a:t>
            </a:r>
            <a:endParaRPr lang="en-US" sz="1600" dirty="0">
              <a:solidFill>
                <a:srgbClr val="FF0000"/>
              </a:solidFill>
            </a:endParaRPr>
          </a:p>
        </p:txBody>
      </p:sp>
    </p:spTree>
    <p:extLst>
      <p:ext uri="{BB962C8B-B14F-4D97-AF65-F5344CB8AC3E}">
        <p14:creationId xmlns:p14="http://schemas.microsoft.com/office/powerpoint/2010/main" val="404762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01"/>
            <a:ext cx="8229600" cy="1143000"/>
          </a:xfrm>
        </p:spPr>
        <p:txBody>
          <a:bodyPr>
            <a:normAutofit/>
          </a:bodyPr>
          <a:lstStyle/>
          <a:p>
            <a:r>
              <a:rPr lang="en-US" dirty="0" smtClean="0"/>
              <a:t>Considerations For Measure Reporting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0448682"/>
              </p:ext>
            </p:extLst>
          </p:nvPr>
        </p:nvGraphicFramePr>
        <p:xfrm>
          <a:off x="838835" y="1036376"/>
          <a:ext cx="7381240" cy="4782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5CCE75F4-5FF2-4FD1-BF54-AFF61C7B0681}" type="slidenum">
              <a:rPr lang="en-US" smtClean="0"/>
              <a:pPr/>
              <a:t>13</a:t>
            </a:fld>
            <a:endParaRPr lang="en-US" dirty="0"/>
          </a:p>
        </p:txBody>
      </p:sp>
      <p:sp>
        <p:nvSpPr>
          <p:cNvPr id="11" name="Right Brace 10"/>
          <p:cNvSpPr/>
          <p:nvPr/>
        </p:nvSpPr>
        <p:spPr>
          <a:xfrm flipH="1">
            <a:off x="5554663" y="1122894"/>
            <a:ext cx="444500" cy="2172935"/>
          </a:xfrm>
          <a:prstGeom prst="rightBrace">
            <a:avLst>
              <a:gd name="adj1" fmla="val 16745"/>
              <a:gd name="adj2" fmla="val 358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1045757" y="838200"/>
            <a:ext cx="2212768" cy="2800767"/>
          </a:xfrm>
          <a:prstGeom prst="rect">
            <a:avLst/>
          </a:prstGeom>
          <a:noFill/>
        </p:spPr>
        <p:txBody>
          <a:bodyPr wrap="square" rtlCol="0">
            <a:spAutoFit/>
          </a:bodyPr>
          <a:lstStyle/>
          <a:p>
            <a:pPr marL="285750" indent="-285750">
              <a:buFont typeface="Arial" pitchFamily="34" charset="0"/>
              <a:buChar char="•"/>
            </a:pPr>
            <a:r>
              <a:rPr lang="en-US" sz="1600" dirty="0">
                <a:solidFill>
                  <a:srgbClr val="0070C0"/>
                </a:solidFill>
              </a:rPr>
              <a:t>Source of </a:t>
            </a:r>
            <a:r>
              <a:rPr lang="en-US" sz="1600" dirty="0" smtClean="0">
                <a:solidFill>
                  <a:srgbClr val="0070C0"/>
                </a:solidFill>
              </a:rPr>
              <a:t>Truth</a:t>
            </a:r>
            <a:endParaRPr lang="en-US" sz="1600" dirty="0">
              <a:solidFill>
                <a:srgbClr val="0070C0"/>
              </a:solidFill>
            </a:endParaRPr>
          </a:p>
          <a:p>
            <a:pPr marL="285750" indent="-285750">
              <a:buFont typeface="Arial" pitchFamily="34" charset="0"/>
              <a:buChar char="•"/>
            </a:pPr>
            <a:r>
              <a:rPr lang="en-US" sz="1600" dirty="0">
                <a:solidFill>
                  <a:srgbClr val="0070C0"/>
                </a:solidFill>
              </a:rPr>
              <a:t>Normalization</a:t>
            </a:r>
          </a:p>
          <a:p>
            <a:pPr marL="285750" indent="-285750">
              <a:buFont typeface="Arial" pitchFamily="34" charset="0"/>
              <a:buChar char="•"/>
            </a:pPr>
            <a:r>
              <a:rPr lang="en-US" sz="1600" dirty="0">
                <a:solidFill>
                  <a:srgbClr val="0070C0"/>
                </a:solidFill>
              </a:rPr>
              <a:t>Duplication</a:t>
            </a:r>
          </a:p>
          <a:p>
            <a:pPr marL="285750" indent="-285750">
              <a:buFont typeface="Arial" pitchFamily="34" charset="0"/>
              <a:buChar char="•"/>
            </a:pPr>
            <a:r>
              <a:rPr lang="en-US" sz="1600" dirty="0">
                <a:solidFill>
                  <a:srgbClr val="0070C0"/>
                </a:solidFill>
              </a:rPr>
              <a:t>Data Relationships</a:t>
            </a:r>
          </a:p>
          <a:p>
            <a:pPr marL="285750" indent="-285750">
              <a:buFont typeface="Arial" pitchFamily="34" charset="0"/>
              <a:buChar char="•"/>
            </a:pPr>
            <a:r>
              <a:rPr lang="en-US" sz="1600" dirty="0">
                <a:solidFill>
                  <a:srgbClr val="0070C0"/>
                </a:solidFill>
              </a:rPr>
              <a:t>Data </a:t>
            </a:r>
            <a:r>
              <a:rPr lang="en-US" sz="1600" dirty="0" smtClean="0">
                <a:solidFill>
                  <a:srgbClr val="0070C0"/>
                </a:solidFill>
              </a:rPr>
              <a:t>Cleansing</a:t>
            </a:r>
          </a:p>
          <a:p>
            <a:pPr marL="285750" indent="-285750">
              <a:buFont typeface="Arial" pitchFamily="34" charset="0"/>
              <a:buChar char="•"/>
            </a:pPr>
            <a:r>
              <a:rPr lang="en-US" sz="1600" dirty="0" smtClean="0">
                <a:solidFill>
                  <a:srgbClr val="0070C0"/>
                </a:solidFill>
              </a:rPr>
              <a:t>Deletion / Replacement</a:t>
            </a:r>
          </a:p>
          <a:p>
            <a:pPr marL="285750" indent="-285750">
              <a:buFont typeface="Arial" pitchFamily="34" charset="0"/>
              <a:buChar char="•"/>
            </a:pPr>
            <a:r>
              <a:rPr lang="en-US" sz="1600" dirty="0" smtClean="0">
                <a:solidFill>
                  <a:srgbClr val="0070C0"/>
                </a:solidFill>
              </a:rPr>
              <a:t>Data Window &amp; History</a:t>
            </a:r>
          </a:p>
          <a:p>
            <a:pPr marL="285750" indent="-285750">
              <a:buFont typeface="Arial" pitchFamily="34" charset="0"/>
              <a:buChar char="•"/>
            </a:pPr>
            <a:r>
              <a:rPr lang="en-US" sz="1600" dirty="0" smtClean="0">
                <a:solidFill>
                  <a:srgbClr val="0070C0"/>
                </a:solidFill>
              </a:rPr>
              <a:t>Archival and Retention</a:t>
            </a:r>
            <a:endParaRPr lang="en-US" sz="1600" dirty="0">
              <a:solidFill>
                <a:srgbClr val="0070C0"/>
              </a:solidFill>
            </a:endParaRPr>
          </a:p>
        </p:txBody>
      </p:sp>
      <p:sp>
        <p:nvSpPr>
          <p:cNvPr id="9" name="TextBox 8"/>
          <p:cNvSpPr txBox="1"/>
          <p:nvPr/>
        </p:nvSpPr>
        <p:spPr>
          <a:xfrm>
            <a:off x="5999163" y="987505"/>
            <a:ext cx="2618694" cy="2308324"/>
          </a:xfrm>
          <a:prstGeom prst="rect">
            <a:avLst/>
          </a:prstGeom>
          <a:noFill/>
        </p:spPr>
        <p:txBody>
          <a:bodyPr wrap="square" rtlCol="0">
            <a:spAutoFit/>
          </a:bodyPr>
          <a:lstStyle/>
          <a:p>
            <a:pPr marL="285750" indent="-285750">
              <a:buFont typeface="Arial" pitchFamily="34" charset="0"/>
              <a:buChar char="•"/>
            </a:pPr>
            <a:r>
              <a:rPr lang="en-US" sz="1600" dirty="0">
                <a:solidFill>
                  <a:srgbClr val="0070C0"/>
                </a:solidFill>
              </a:rPr>
              <a:t>Source</a:t>
            </a:r>
          </a:p>
          <a:p>
            <a:pPr marL="285750" indent="-285750">
              <a:buFont typeface="Arial" pitchFamily="34" charset="0"/>
              <a:buChar char="•"/>
            </a:pPr>
            <a:r>
              <a:rPr lang="en-US" sz="1600" dirty="0">
                <a:solidFill>
                  <a:srgbClr val="0070C0"/>
                </a:solidFill>
              </a:rPr>
              <a:t>Schedule</a:t>
            </a:r>
          </a:p>
          <a:p>
            <a:pPr marL="285750" indent="-285750">
              <a:buFont typeface="Arial" pitchFamily="34" charset="0"/>
              <a:buChar char="•"/>
            </a:pPr>
            <a:r>
              <a:rPr lang="en-US" sz="1600" dirty="0">
                <a:solidFill>
                  <a:srgbClr val="0070C0"/>
                </a:solidFill>
              </a:rPr>
              <a:t>Encoding</a:t>
            </a:r>
          </a:p>
          <a:p>
            <a:pPr marL="285750" indent="-285750">
              <a:buFont typeface="Arial" pitchFamily="34" charset="0"/>
              <a:buChar char="•"/>
            </a:pPr>
            <a:r>
              <a:rPr lang="en-US" sz="1600" dirty="0">
                <a:solidFill>
                  <a:srgbClr val="0070C0"/>
                </a:solidFill>
              </a:rPr>
              <a:t>Format</a:t>
            </a:r>
          </a:p>
          <a:p>
            <a:pPr marL="285750" indent="-285750">
              <a:buFont typeface="Arial" pitchFamily="34" charset="0"/>
              <a:buChar char="•"/>
            </a:pPr>
            <a:r>
              <a:rPr lang="en-US" sz="1600" dirty="0">
                <a:solidFill>
                  <a:srgbClr val="0070C0"/>
                </a:solidFill>
              </a:rPr>
              <a:t>Collection Method</a:t>
            </a:r>
          </a:p>
          <a:p>
            <a:pPr marL="285750" indent="-285750">
              <a:buFont typeface="Arial" pitchFamily="34" charset="0"/>
              <a:buChar char="•"/>
            </a:pPr>
            <a:r>
              <a:rPr lang="en-US" sz="1600" dirty="0">
                <a:solidFill>
                  <a:srgbClr val="0070C0"/>
                </a:solidFill>
              </a:rPr>
              <a:t>Completeness</a:t>
            </a:r>
          </a:p>
          <a:p>
            <a:pPr marL="285750" indent="-285750">
              <a:buFont typeface="Arial" pitchFamily="34" charset="0"/>
              <a:buChar char="•"/>
            </a:pPr>
            <a:r>
              <a:rPr lang="en-US" sz="1600" dirty="0">
                <a:solidFill>
                  <a:srgbClr val="0070C0"/>
                </a:solidFill>
              </a:rPr>
              <a:t>Coverage (e.g. – transaction vs. warehouse</a:t>
            </a:r>
            <a:r>
              <a:rPr lang="en-US" sz="1600" dirty="0" smtClean="0">
                <a:solidFill>
                  <a:srgbClr val="0070C0"/>
                </a:solidFill>
              </a:rPr>
              <a:t>)</a:t>
            </a:r>
            <a:endParaRPr lang="en-US" sz="1600" dirty="0">
              <a:solidFill>
                <a:srgbClr val="0070C0"/>
              </a:solidFill>
            </a:endParaRPr>
          </a:p>
        </p:txBody>
      </p:sp>
      <p:sp>
        <p:nvSpPr>
          <p:cNvPr id="16" name="TextBox 15"/>
          <p:cNvSpPr txBox="1"/>
          <p:nvPr/>
        </p:nvSpPr>
        <p:spPr>
          <a:xfrm>
            <a:off x="5999162" y="3740193"/>
            <a:ext cx="2992438" cy="1815882"/>
          </a:xfrm>
          <a:prstGeom prst="rect">
            <a:avLst/>
          </a:prstGeom>
          <a:noFill/>
        </p:spPr>
        <p:txBody>
          <a:bodyPr wrap="square" rtlCol="0">
            <a:spAutoFit/>
          </a:bodyPr>
          <a:lstStyle/>
          <a:p>
            <a:pPr marL="285750" indent="-285750">
              <a:buFont typeface="Arial" pitchFamily="34" charset="0"/>
              <a:buChar char="•"/>
            </a:pPr>
            <a:r>
              <a:rPr lang="en-US" sz="1600" dirty="0">
                <a:solidFill>
                  <a:srgbClr val="0070C0"/>
                </a:solidFill>
              </a:rPr>
              <a:t>Contractual Requirements</a:t>
            </a:r>
          </a:p>
          <a:p>
            <a:pPr marL="285750" indent="-285750">
              <a:buFont typeface="Arial" pitchFamily="34" charset="0"/>
              <a:buChar char="•"/>
            </a:pPr>
            <a:r>
              <a:rPr lang="en-US" sz="1600" dirty="0">
                <a:solidFill>
                  <a:srgbClr val="0070C0"/>
                </a:solidFill>
              </a:rPr>
              <a:t>Clinical Improvement</a:t>
            </a:r>
          </a:p>
          <a:p>
            <a:pPr marL="285750" indent="-285750">
              <a:buFont typeface="Arial" pitchFamily="34" charset="0"/>
              <a:buChar char="•"/>
            </a:pPr>
            <a:r>
              <a:rPr lang="en-US" sz="1600" dirty="0">
                <a:solidFill>
                  <a:srgbClr val="0070C0"/>
                </a:solidFill>
              </a:rPr>
              <a:t>Coordination </a:t>
            </a:r>
            <a:r>
              <a:rPr lang="en-US" sz="1600" dirty="0" smtClean="0">
                <a:solidFill>
                  <a:srgbClr val="0070C0"/>
                </a:solidFill>
              </a:rPr>
              <a:t>Improvement</a:t>
            </a:r>
          </a:p>
          <a:p>
            <a:pPr marL="285750" indent="-285750">
              <a:buFont typeface="Arial" pitchFamily="34" charset="0"/>
              <a:buChar char="•"/>
            </a:pPr>
            <a:r>
              <a:rPr lang="en-US" sz="1600" dirty="0" smtClean="0">
                <a:solidFill>
                  <a:srgbClr val="0070C0"/>
                </a:solidFill>
              </a:rPr>
              <a:t>Report Definition</a:t>
            </a:r>
          </a:p>
          <a:p>
            <a:pPr marL="285750" indent="-285750">
              <a:buFont typeface="Arial" pitchFamily="34" charset="0"/>
              <a:buChar char="•"/>
            </a:pPr>
            <a:r>
              <a:rPr lang="en-US" sz="1600" dirty="0" smtClean="0">
                <a:solidFill>
                  <a:srgbClr val="0070C0"/>
                </a:solidFill>
              </a:rPr>
              <a:t>Data Inclusion / Exclusion</a:t>
            </a:r>
          </a:p>
          <a:p>
            <a:pPr marL="285750" indent="-285750">
              <a:buFont typeface="Arial" pitchFamily="34" charset="0"/>
              <a:buChar char="•"/>
            </a:pPr>
            <a:r>
              <a:rPr lang="en-US" sz="1600" dirty="0" smtClean="0">
                <a:solidFill>
                  <a:srgbClr val="0070C0"/>
                </a:solidFill>
              </a:rPr>
              <a:t>Data Grouping Definition</a:t>
            </a:r>
            <a:r>
              <a:rPr lang="en-US" sz="1600" dirty="0">
                <a:solidFill>
                  <a:srgbClr val="0070C0"/>
                </a:solidFill>
              </a:rPr>
              <a:t> </a:t>
            </a:r>
            <a:r>
              <a:rPr lang="en-US" sz="1600" dirty="0" smtClean="0">
                <a:solidFill>
                  <a:srgbClr val="0070C0"/>
                </a:solidFill>
              </a:rPr>
              <a:t>(e.g. – diagnosis grouping)</a:t>
            </a:r>
          </a:p>
        </p:txBody>
      </p:sp>
      <p:sp>
        <p:nvSpPr>
          <p:cNvPr id="19" name="Right Brace 18"/>
          <p:cNvSpPr/>
          <p:nvPr/>
        </p:nvSpPr>
        <p:spPr>
          <a:xfrm flipH="1">
            <a:off x="5554663" y="3708400"/>
            <a:ext cx="444500" cy="1847675"/>
          </a:xfrm>
          <a:prstGeom prst="rightBrace">
            <a:avLst>
              <a:gd name="adj1" fmla="val 16745"/>
              <a:gd name="adj2" fmla="val 221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ight Brace 19"/>
          <p:cNvSpPr/>
          <p:nvPr/>
        </p:nvSpPr>
        <p:spPr>
          <a:xfrm>
            <a:off x="3052763" y="838200"/>
            <a:ext cx="444500" cy="2710394"/>
          </a:xfrm>
          <a:prstGeom prst="rightBrace">
            <a:avLst>
              <a:gd name="adj1" fmla="val 16745"/>
              <a:gd name="adj2" fmla="val 7825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ight Brace 20"/>
          <p:cNvSpPr/>
          <p:nvPr/>
        </p:nvSpPr>
        <p:spPr>
          <a:xfrm>
            <a:off x="3052763" y="3639422"/>
            <a:ext cx="444500" cy="2100303"/>
          </a:xfrm>
          <a:prstGeom prst="rightBrace">
            <a:avLst>
              <a:gd name="adj1" fmla="val 16745"/>
              <a:gd name="adj2" fmla="val 6456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p:cNvSpPr txBox="1"/>
          <p:nvPr/>
        </p:nvSpPr>
        <p:spPr>
          <a:xfrm>
            <a:off x="1045757" y="3708400"/>
            <a:ext cx="2212768" cy="2062103"/>
          </a:xfrm>
          <a:prstGeom prst="rect">
            <a:avLst/>
          </a:prstGeom>
          <a:noFill/>
        </p:spPr>
        <p:txBody>
          <a:bodyPr wrap="square" rtlCol="0">
            <a:spAutoFit/>
          </a:bodyPr>
          <a:lstStyle/>
          <a:p>
            <a:pPr marL="285750" indent="-285750">
              <a:buFont typeface="Arial" pitchFamily="34" charset="0"/>
              <a:buChar char="•"/>
            </a:pPr>
            <a:r>
              <a:rPr lang="en-US" sz="1600" dirty="0" smtClean="0">
                <a:solidFill>
                  <a:srgbClr val="0070C0"/>
                </a:solidFill>
              </a:rPr>
              <a:t>Data Access</a:t>
            </a:r>
          </a:p>
          <a:p>
            <a:pPr marL="285750" indent="-285750">
              <a:buFont typeface="Arial" pitchFamily="34" charset="0"/>
              <a:buChar char="•"/>
            </a:pPr>
            <a:r>
              <a:rPr lang="en-US" sz="1600" dirty="0" smtClean="0">
                <a:solidFill>
                  <a:srgbClr val="0070C0"/>
                </a:solidFill>
              </a:rPr>
              <a:t>Logical Naming</a:t>
            </a:r>
          </a:p>
          <a:p>
            <a:pPr marL="285750" indent="-285750">
              <a:buFont typeface="Arial" pitchFamily="34" charset="0"/>
              <a:buChar char="•"/>
            </a:pPr>
            <a:r>
              <a:rPr lang="en-US" sz="1600" dirty="0" smtClean="0">
                <a:solidFill>
                  <a:srgbClr val="0070C0"/>
                </a:solidFill>
              </a:rPr>
              <a:t>Report Refresh</a:t>
            </a:r>
          </a:p>
          <a:p>
            <a:pPr marL="285750" indent="-285750">
              <a:buFont typeface="Arial" pitchFamily="34" charset="0"/>
              <a:buChar char="•"/>
            </a:pPr>
            <a:r>
              <a:rPr lang="en-US" sz="1600" dirty="0" smtClean="0">
                <a:solidFill>
                  <a:srgbClr val="0070C0"/>
                </a:solidFill>
              </a:rPr>
              <a:t>Sharing (internal &amp; external)</a:t>
            </a:r>
          </a:p>
          <a:p>
            <a:pPr marL="285750" indent="-285750">
              <a:buFont typeface="Arial" pitchFamily="34" charset="0"/>
              <a:buChar char="•"/>
            </a:pPr>
            <a:r>
              <a:rPr lang="en-US" sz="1600" dirty="0" smtClean="0">
                <a:solidFill>
                  <a:srgbClr val="0070C0"/>
                </a:solidFill>
              </a:rPr>
              <a:t>Drilling (across &amp; down)</a:t>
            </a:r>
          </a:p>
          <a:p>
            <a:pPr marL="285750" indent="-285750">
              <a:buFont typeface="Arial" pitchFamily="34" charset="0"/>
              <a:buChar char="•"/>
            </a:pPr>
            <a:r>
              <a:rPr lang="en-US" sz="1600" dirty="0" smtClean="0">
                <a:solidFill>
                  <a:srgbClr val="0070C0"/>
                </a:solidFill>
              </a:rPr>
              <a:t>Format</a:t>
            </a:r>
            <a:endParaRPr lang="en-US" sz="1600" dirty="0">
              <a:solidFill>
                <a:srgbClr val="0070C0"/>
              </a:solidFill>
            </a:endParaRPr>
          </a:p>
        </p:txBody>
      </p:sp>
    </p:spTree>
    <p:extLst>
      <p:ext uri="{BB962C8B-B14F-4D97-AF65-F5344CB8AC3E}">
        <p14:creationId xmlns:p14="http://schemas.microsoft.com/office/powerpoint/2010/main" val="244815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9" grpId="0"/>
      <p:bldP spid="16" grpId="0"/>
      <p:bldP spid="19" grpId="0" animBg="1"/>
      <p:bldP spid="20" grpId="0" animBg="1"/>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a:stCxn id="1030" idx="3"/>
            <a:endCxn id="1026" idx="1"/>
          </p:cNvCxnSpPr>
          <p:nvPr/>
        </p:nvCxnSpPr>
        <p:spPr>
          <a:xfrm>
            <a:off x="1231900" y="3863182"/>
            <a:ext cx="655447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p:nvPr>
        </p:nvSpPr>
        <p:spPr/>
        <p:txBody>
          <a:bodyPr/>
          <a:lstStyle/>
          <a:p>
            <a:r>
              <a:rPr lang="en-US" dirty="0" smtClean="0"/>
              <a:t>What Is The Task?</a:t>
            </a:r>
            <a:endParaRPr lang="en-US" dirty="0"/>
          </a:p>
        </p:txBody>
      </p:sp>
      <p:graphicFrame>
        <p:nvGraphicFramePr>
          <p:cNvPr id="5" name="Content Placeholder 4"/>
          <p:cNvGraphicFramePr>
            <a:graphicFrameLocks noGrp="1"/>
          </p:cNvGraphicFramePr>
          <p:nvPr>
            <p:ph idx="1"/>
            <p:extLst/>
          </p:nvPr>
        </p:nvGraphicFramePr>
        <p:xfrm>
          <a:off x="368935"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5CCE75F4-5FF2-4FD1-BF54-AFF61C7B0681}" type="slidenum">
              <a:rPr lang="en-US" smtClean="0"/>
              <a:pPr/>
              <a:t>14</a:t>
            </a:fld>
            <a:endParaRPr lang="en-US" dirty="0"/>
          </a:p>
        </p:txBody>
      </p:sp>
      <p:pic>
        <p:nvPicPr>
          <p:cNvPr id="1026" name="Picture 2" descr="C:\Users\Leroy\AppData\Local\Microsoft\Windows\Temporary Internet Files\Content.IE5\MP29KJDR\MP900401001[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786370" y="3171032"/>
            <a:ext cx="1204340" cy="138429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30" name="Picture 6" descr="C:\Users\Leroy\AppData\Local\Microsoft\Windows\Temporary Internet Files\Content.IE5\MP29KJDR\MP900314367[1].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83388" y="3257105"/>
            <a:ext cx="1048512" cy="121215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1" y="4483100"/>
            <a:ext cx="1320800" cy="1077218"/>
          </a:xfrm>
          <a:prstGeom prst="rect">
            <a:avLst/>
          </a:prstGeom>
          <a:noFill/>
        </p:spPr>
        <p:txBody>
          <a:bodyPr wrap="square" rtlCol="0">
            <a:spAutoFit/>
          </a:bodyPr>
          <a:lstStyle/>
          <a:p>
            <a:pPr algn="ctr"/>
            <a:r>
              <a:rPr lang="en-US" sz="1600" dirty="0" smtClean="0">
                <a:solidFill>
                  <a:srgbClr val="FF0000"/>
                </a:solidFill>
              </a:rPr>
              <a:t>Care Delivery, Operations, Receipt</a:t>
            </a:r>
            <a:endParaRPr lang="en-US" sz="1600" dirty="0">
              <a:solidFill>
                <a:srgbClr val="FF0000"/>
              </a:solidFill>
            </a:endParaRPr>
          </a:p>
        </p:txBody>
      </p:sp>
      <p:sp>
        <p:nvSpPr>
          <p:cNvPr id="12" name="TextBox 11"/>
          <p:cNvSpPr txBox="1"/>
          <p:nvPr/>
        </p:nvSpPr>
        <p:spPr>
          <a:xfrm>
            <a:off x="7670800" y="4568031"/>
            <a:ext cx="1446911" cy="584775"/>
          </a:xfrm>
          <a:prstGeom prst="rect">
            <a:avLst/>
          </a:prstGeom>
          <a:noFill/>
        </p:spPr>
        <p:txBody>
          <a:bodyPr wrap="square" rtlCol="0">
            <a:spAutoFit/>
          </a:bodyPr>
          <a:lstStyle/>
          <a:p>
            <a:pPr algn="ctr"/>
            <a:r>
              <a:rPr lang="en-US" sz="1600" dirty="0" smtClean="0">
                <a:solidFill>
                  <a:srgbClr val="FF0000"/>
                </a:solidFill>
              </a:rPr>
              <a:t>Care Coordination</a:t>
            </a:r>
            <a:endParaRPr lang="en-US" sz="1600" dirty="0">
              <a:solidFill>
                <a:srgbClr val="FF0000"/>
              </a:solidFill>
            </a:endParaRPr>
          </a:p>
        </p:txBody>
      </p:sp>
      <p:cxnSp>
        <p:nvCxnSpPr>
          <p:cNvPr id="10" name="Straight Arrow Connector 9"/>
          <p:cNvCxnSpPr/>
          <p:nvPr/>
        </p:nvCxnSpPr>
        <p:spPr>
          <a:xfrm>
            <a:off x="2907102" y="2622430"/>
            <a:ext cx="724619"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42605" y="2622430"/>
            <a:ext cx="560716" cy="258793"/>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960853" y="2622430"/>
            <a:ext cx="379562" cy="405442"/>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07102" y="2622430"/>
            <a:ext cx="638355" cy="634675"/>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442605" y="2622430"/>
            <a:ext cx="500331" cy="634675"/>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960853" y="2622430"/>
            <a:ext cx="379562"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026" idx="0"/>
          </p:cNvCxnSpPr>
          <p:nvPr/>
        </p:nvCxnSpPr>
        <p:spPr>
          <a:xfrm>
            <a:off x="7545238" y="2622430"/>
            <a:ext cx="843302" cy="548602"/>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34282" y="2622430"/>
            <a:ext cx="1194518" cy="623173"/>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27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a:stCxn id="1030" idx="3"/>
            <a:endCxn id="1026" idx="1"/>
          </p:cNvCxnSpPr>
          <p:nvPr/>
        </p:nvCxnSpPr>
        <p:spPr>
          <a:xfrm>
            <a:off x="1231900" y="3863182"/>
            <a:ext cx="655447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p:nvPr>
        </p:nvSpPr>
        <p:spPr/>
        <p:txBody>
          <a:bodyPr/>
          <a:lstStyle/>
          <a:p>
            <a:r>
              <a:rPr lang="en-US" dirty="0" smtClean="0"/>
              <a:t>Where Do We Start?</a:t>
            </a:r>
            <a:endParaRPr lang="en-US" dirty="0"/>
          </a:p>
        </p:txBody>
      </p:sp>
      <p:graphicFrame>
        <p:nvGraphicFramePr>
          <p:cNvPr id="5" name="Content Placeholder 4"/>
          <p:cNvGraphicFramePr>
            <a:graphicFrameLocks noGrp="1"/>
          </p:cNvGraphicFramePr>
          <p:nvPr>
            <p:ph idx="1"/>
            <p:extLst/>
          </p:nvPr>
        </p:nvGraphicFramePr>
        <p:xfrm>
          <a:off x="368935"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5CCE75F4-5FF2-4FD1-BF54-AFF61C7B0681}" type="slidenum">
              <a:rPr lang="en-US" smtClean="0"/>
              <a:pPr/>
              <a:t>15</a:t>
            </a:fld>
            <a:endParaRPr lang="en-US" dirty="0"/>
          </a:p>
        </p:txBody>
      </p:sp>
      <p:pic>
        <p:nvPicPr>
          <p:cNvPr id="1026" name="Picture 2" descr="C:\Users\Leroy\AppData\Local\Microsoft\Windows\Temporary Internet Files\Content.IE5\MP29KJDR\MP900401001[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786370" y="3171032"/>
            <a:ext cx="1204340" cy="138429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30" name="Picture 6" descr="C:\Users\Leroy\AppData\Local\Microsoft\Windows\Temporary Internet Files\Content.IE5\MP29KJDR\MP900314367[1].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83388" y="3257105"/>
            <a:ext cx="1048512" cy="121215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1" y="4483100"/>
            <a:ext cx="1320800" cy="1077218"/>
          </a:xfrm>
          <a:prstGeom prst="rect">
            <a:avLst/>
          </a:prstGeom>
          <a:noFill/>
        </p:spPr>
        <p:txBody>
          <a:bodyPr wrap="square" rtlCol="0">
            <a:spAutoFit/>
          </a:bodyPr>
          <a:lstStyle/>
          <a:p>
            <a:pPr algn="ctr"/>
            <a:r>
              <a:rPr lang="en-US" sz="1600" dirty="0" smtClean="0">
                <a:solidFill>
                  <a:srgbClr val="FF0000"/>
                </a:solidFill>
              </a:rPr>
              <a:t>Care Delivery, Operations, Receipt</a:t>
            </a:r>
            <a:endParaRPr lang="en-US" sz="1600" dirty="0">
              <a:solidFill>
                <a:srgbClr val="FF0000"/>
              </a:solidFill>
            </a:endParaRPr>
          </a:p>
        </p:txBody>
      </p:sp>
      <p:sp>
        <p:nvSpPr>
          <p:cNvPr id="12" name="TextBox 11"/>
          <p:cNvSpPr txBox="1"/>
          <p:nvPr/>
        </p:nvSpPr>
        <p:spPr>
          <a:xfrm>
            <a:off x="7670800" y="4568031"/>
            <a:ext cx="1446911" cy="584775"/>
          </a:xfrm>
          <a:prstGeom prst="rect">
            <a:avLst/>
          </a:prstGeom>
          <a:noFill/>
        </p:spPr>
        <p:txBody>
          <a:bodyPr wrap="square" rtlCol="0">
            <a:spAutoFit/>
          </a:bodyPr>
          <a:lstStyle/>
          <a:p>
            <a:pPr algn="ctr"/>
            <a:r>
              <a:rPr lang="en-US" sz="1600" dirty="0" smtClean="0">
                <a:solidFill>
                  <a:srgbClr val="FF0000"/>
                </a:solidFill>
              </a:rPr>
              <a:t>Care Coordination</a:t>
            </a:r>
            <a:endParaRPr lang="en-US" sz="1600" dirty="0">
              <a:solidFill>
                <a:srgbClr val="FF0000"/>
              </a:solidFill>
            </a:endParaRPr>
          </a:p>
        </p:txBody>
      </p:sp>
      <p:sp>
        <p:nvSpPr>
          <p:cNvPr id="3" name="Down Arrow 2"/>
          <p:cNvSpPr/>
          <p:nvPr/>
        </p:nvSpPr>
        <p:spPr>
          <a:xfrm>
            <a:off x="5105400" y="1346200"/>
            <a:ext cx="342900" cy="381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own Arrow 10"/>
          <p:cNvSpPr/>
          <p:nvPr/>
        </p:nvSpPr>
        <p:spPr>
          <a:xfrm>
            <a:off x="2032000" y="1574800"/>
            <a:ext cx="342900" cy="381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7" name="Right Arrow 6"/>
          <p:cNvSpPr/>
          <p:nvPr/>
        </p:nvSpPr>
        <p:spPr>
          <a:xfrm>
            <a:off x="2203450" y="2501900"/>
            <a:ext cx="324485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Constraints</a:t>
            </a:r>
            <a:endParaRPr lang="en-US" dirty="0"/>
          </a:p>
        </p:txBody>
      </p:sp>
      <p:sp>
        <p:nvSpPr>
          <p:cNvPr id="13" name="Right Arrow 12"/>
          <p:cNvSpPr/>
          <p:nvPr/>
        </p:nvSpPr>
        <p:spPr>
          <a:xfrm flipH="1">
            <a:off x="2203450" y="4470400"/>
            <a:ext cx="324485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Requirements</a:t>
            </a:r>
            <a:endParaRPr lang="en-US" dirty="0"/>
          </a:p>
        </p:txBody>
      </p:sp>
      <p:sp>
        <p:nvSpPr>
          <p:cNvPr id="14" name="Right Arrow 13"/>
          <p:cNvSpPr/>
          <p:nvPr/>
        </p:nvSpPr>
        <p:spPr>
          <a:xfrm>
            <a:off x="2203450" y="3467100"/>
            <a:ext cx="1622425"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Constraints</a:t>
            </a:r>
            <a:endParaRPr lang="en-US" dirty="0"/>
          </a:p>
        </p:txBody>
      </p:sp>
      <p:sp>
        <p:nvSpPr>
          <p:cNvPr id="15" name="Right Arrow 14"/>
          <p:cNvSpPr/>
          <p:nvPr/>
        </p:nvSpPr>
        <p:spPr>
          <a:xfrm flipH="1">
            <a:off x="3816350" y="3467100"/>
            <a:ext cx="1622425"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Requirements</a:t>
            </a:r>
            <a:endParaRPr lang="en-US" sz="1600" dirty="0"/>
          </a:p>
        </p:txBody>
      </p:sp>
      <p:sp>
        <p:nvSpPr>
          <p:cNvPr id="16" name="12-Point Star 15"/>
          <p:cNvSpPr/>
          <p:nvPr/>
        </p:nvSpPr>
        <p:spPr>
          <a:xfrm>
            <a:off x="3035300" y="3269805"/>
            <a:ext cx="1562099" cy="1298226"/>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C</a:t>
            </a:r>
            <a:r>
              <a:rPr lang="en-US" sz="1600" dirty="0" smtClean="0">
                <a:solidFill>
                  <a:srgbClr val="FF0000"/>
                </a:solidFill>
              </a:rPr>
              <a:t>onflict</a:t>
            </a:r>
            <a:endParaRPr lang="en-US" sz="1600" dirty="0">
              <a:solidFill>
                <a:srgbClr val="FF0000"/>
              </a:solidFill>
            </a:endParaRPr>
          </a:p>
        </p:txBody>
      </p:sp>
      <p:sp>
        <p:nvSpPr>
          <p:cNvPr id="19" name="Down Arrow 18"/>
          <p:cNvSpPr/>
          <p:nvPr/>
        </p:nvSpPr>
        <p:spPr>
          <a:xfrm>
            <a:off x="3644899" y="2890892"/>
            <a:ext cx="342900" cy="381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0" name="Down Arrow 19"/>
          <p:cNvSpPr/>
          <p:nvPr/>
        </p:nvSpPr>
        <p:spPr>
          <a:xfrm>
            <a:off x="6705029" y="1227138"/>
            <a:ext cx="342900" cy="381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1" name="Down Arrow 20"/>
          <p:cNvSpPr/>
          <p:nvPr/>
        </p:nvSpPr>
        <p:spPr>
          <a:xfrm>
            <a:off x="3644899" y="1449602"/>
            <a:ext cx="342900" cy="381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Tree>
    <p:extLst>
      <p:ext uri="{BB962C8B-B14F-4D97-AF65-F5344CB8AC3E}">
        <p14:creationId xmlns:p14="http://schemas.microsoft.com/office/powerpoint/2010/main" val="276870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500"/>
                            </p:stCondLst>
                            <p:childTnLst>
                              <p:par>
                                <p:cTn id="30" presetID="6"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7" grpId="0" animBg="1"/>
      <p:bldP spid="13" grpId="0" animBg="1"/>
      <p:bldP spid="14" grpId="0" animBg="1"/>
      <p:bldP spid="15" grpId="0" animBg="1"/>
      <p:bldP spid="16"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28600" y="79705"/>
            <a:ext cx="8686800" cy="960438"/>
          </a:xfrm>
        </p:spPr>
        <p:txBody>
          <a:bodyPr/>
          <a:lstStyle/>
          <a:p>
            <a:r>
              <a:rPr lang="en-US" sz="3600" b="1" dirty="0" smtClean="0"/>
              <a:t>Key Concept</a:t>
            </a:r>
            <a:r>
              <a:rPr lang="en-US" sz="3600" dirty="0" smtClean="0"/>
              <a:t>: Meta-Data as Coordination Data</a:t>
            </a:r>
            <a:endParaRPr lang="en-US" sz="3600" dirty="0"/>
          </a:p>
        </p:txBody>
      </p:sp>
      <p:sp>
        <p:nvSpPr>
          <p:cNvPr id="5" name="Slide Number Placeholder 4"/>
          <p:cNvSpPr>
            <a:spLocks noGrp="1"/>
          </p:cNvSpPr>
          <p:nvPr>
            <p:ph type="sldNum" sz="quarter" idx="10"/>
          </p:nvPr>
        </p:nvSpPr>
        <p:spPr/>
        <p:txBody>
          <a:bodyPr/>
          <a:lstStyle/>
          <a:p>
            <a:fld id="{F48B288B-34FC-4E24-88C6-731C83E9A2E3}" type="slidenum">
              <a:rPr lang="en-US" smtClean="0"/>
              <a:pPr/>
              <a:t>16</a:t>
            </a:fld>
            <a:endParaRPr lang="en-US" dirty="0"/>
          </a:p>
        </p:txBody>
      </p:sp>
      <p:sp>
        <p:nvSpPr>
          <p:cNvPr id="17" name="Flowchart: Magnetic Disk 16"/>
          <p:cNvSpPr/>
          <p:nvPr/>
        </p:nvSpPr>
        <p:spPr>
          <a:xfrm>
            <a:off x="2743200" y="5592762"/>
            <a:ext cx="914400" cy="914400"/>
          </a:xfrm>
          <a:prstGeom prst="flowChartMagneticDisk">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Meta Data</a:t>
            </a:r>
            <a:endParaRPr lang="en-US" dirty="0"/>
          </a:p>
        </p:txBody>
      </p:sp>
      <p:cxnSp>
        <p:nvCxnSpPr>
          <p:cNvPr id="20" name="Straight Arrow Connector 19"/>
          <p:cNvCxnSpPr>
            <a:stCxn id="18" idx="2"/>
            <a:endCxn id="17" idx="1"/>
          </p:cNvCxnSpPr>
          <p:nvPr/>
        </p:nvCxnSpPr>
        <p:spPr>
          <a:xfrm>
            <a:off x="3200400" y="5181601"/>
            <a:ext cx="0" cy="411161"/>
          </a:xfrm>
          <a:prstGeom prst="straightConnector1">
            <a:avLst/>
          </a:prstGeom>
          <a:ln>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3"/>
          <a:stretch>
            <a:fillRect/>
          </a:stretch>
        </p:blipFill>
        <p:spPr>
          <a:xfrm>
            <a:off x="688320" y="1447800"/>
            <a:ext cx="4795560" cy="3563296"/>
          </a:xfrm>
          <a:prstGeom prst="rect">
            <a:avLst/>
          </a:prstGeom>
        </p:spPr>
      </p:pic>
      <p:sp>
        <p:nvSpPr>
          <p:cNvPr id="18" name="Flowchart: Process 17"/>
          <p:cNvSpPr/>
          <p:nvPr/>
        </p:nvSpPr>
        <p:spPr>
          <a:xfrm>
            <a:off x="2895600" y="1219201"/>
            <a:ext cx="609600" cy="3962400"/>
          </a:xfrm>
          <a:prstGeom prst="flowChartProcess">
            <a:avLst/>
          </a:prstGeom>
          <a:noFill/>
          <a:ln w="28575">
            <a:solidFill>
              <a:srgbClr val="00B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 name="Content Placeholder 5"/>
          <p:cNvPicPr>
            <a:picLocks noChangeAspect="1"/>
          </p:cNvPicPr>
          <p:nvPr/>
        </p:nvPicPr>
        <p:blipFill>
          <a:blip r:embed="rId4"/>
          <a:stretch>
            <a:fillRect/>
          </a:stretch>
        </p:blipFill>
        <p:spPr>
          <a:xfrm>
            <a:off x="6872431" y="2286000"/>
            <a:ext cx="1495137" cy="2202467"/>
          </a:xfrm>
          <a:prstGeom prst="rect">
            <a:avLst/>
          </a:prstGeom>
        </p:spPr>
      </p:pic>
      <p:sp>
        <p:nvSpPr>
          <p:cNvPr id="27" name="Bent-Up Arrow 26"/>
          <p:cNvSpPr/>
          <p:nvPr/>
        </p:nvSpPr>
        <p:spPr>
          <a:xfrm>
            <a:off x="3733800" y="4488468"/>
            <a:ext cx="4343400" cy="1653570"/>
          </a:xfrm>
          <a:prstGeom prst="bentUpArrow">
            <a:avLst>
              <a:gd name="adj1" fmla="val 17572"/>
              <a:gd name="adj2" fmla="val 16746"/>
              <a:gd name="adj3" fmla="val 22524"/>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a:off x="5483880" y="3124200"/>
            <a:ext cx="1388551"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Line Callout 1 (No Border) 28"/>
          <p:cNvSpPr/>
          <p:nvPr/>
        </p:nvSpPr>
        <p:spPr>
          <a:xfrm>
            <a:off x="76201" y="4495800"/>
            <a:ext cx="1905000" cy="1104294"/>
          </a:xfrm>
          <a:prstGeom prst="callout1">
            <a:avLst>
              <a:gd name="adj1" fmla="val 32345"/>
              <a:gd name="adj2" fmla="val 70473"/>
              <a:gd name="adj3" fmla="val -56816"/>
              <a:gd name="adj4" fmla="val 16369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B050"/>
                </a:solidFill>
              </a:rPr>
              <a:t>Timing</a:t>
            </a:r>
          </a:p>
          <a:p>
            <a:pPr marL="285750" indent="-285750">
              <a:buFont typeface="Arial" panose="020B0604020202020204" pitchFamily="34" charset="0"/>
              <a:buChar char="•"/>
            </a:pPr>
            <a:r>
              <a:rPr lang="en-US" dirty="0" smtClean="0">
                <a:solidFill>
                  <a:srgbClr val="00B050"/>
                </a:solidFill>
              </a:rPr>
              <a:t>Sources</a:t>
            </a:r>
          </a:p>
          <a:p>
            <a:pPr marL="285750" indent="-285750">
              <a:buFont typeface="Arial" panose="020B0604020202020204" pitchFamily="34" charset="0"/>
              <a:buChar char="•"/>
            </a:pPr>
            <a:r>
              <a:rPr lang="en-US" dirty="0" smtClean="0">
                <a:solidFill>
                  <a:srgbClr val="00B050"/>
                </a:solidFill>
              </a:rPr>
              <a:t>Completeness</a:t>
            </a:r>
          </a:p>
          <a:p>
            <a:pPr marL="285750" indent="-285750">
              <a:buFont typeface="Arial" panose="020B0604020202020204" pitchFamily="34" charset="0"/>
              <a:buChar char="•"/>
            </a:pPr>
            <a:r>
              <a:rPr lang="en-US" dirty="0" smtClean="0">
                <a:solidFill>
                  <a:srgbClr val="00B050"/>
                </a:solidFill>
              </a:rPr>
              <a:t>Consistency</a:t>
            </a:r>
          </a:p>
          <a:p>
            <a:pPr marL="285750" indent="-285750">
              <a:buFont typeface="Arial" panose="020B0604020202020204" pitchFamily="34" charset="0"/>
              <a:buChar char="•"/>
            </a:pPr>
            <a:r>
              <a:rPr lang="en-US" dirty="0" smtClean="0">
                <a:solidFill>
                  <a:srgbClr val="00B050"/>
                </a:solidFill>
              </a:rPr>
              <a:t>Etc.</a:t>
            </a:r>
            <a:endParaRPr lang="en-US" dirty="0">
              <a:solidFill>
                <a:srgbClr val="00B050"/>
              </a:solidFill>
            </a:endParaRPr>
          </a:p>
        </p:txBody>
      </p:sp>
    </p:spTree>
    <p:extLst>
      <p:ext uri="{BB962C8B-B14F-4D97-AF65-F5344CB8AC3E}">
        <p14:creationId xmlns:p14="http://schemas.microsoft.com/office/powerpoint/2010/main" val="95402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7"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Sources </a:t>
            </a:r>
            <a:r>
              <a:rPr lang="en-US" dirty="0" smtClean="0"/>
              <a:t>of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Clinical &amp; Administration </a:t>
            </a:r>
            <a:endParaRPr lang="en-US" dirty="0" smtClean="0"/>
          </a:p>
          <a:p>
            <a:pPr lvl="1"/>
            <a:r>
              <a:rPr lang="en-US" dirty="0" smtClean="0"/>
              <a:t>Typically from </a:t>
            </a:r>
            <a:r>
              <a:rPr lang="en-US" dirty="0" smtClean="0"/>
              <a:t>EHRs, HISs, </a:t>
            </a:r>
            <a:r>
              <a:rPr lang="en-US" dirty="0" smtClean="0"/>
              <a:t>and HIEs</a:t>
            </a:r>
          </a:p>
          <a:p>
            <a:pPr lvl="1"/>
            <a:r>
              <a:rPr lang="en-US" dirty="0" smtClean="0"/>
              <a:t>HL7 2.x, HL7 CCD, &amp; HL7 CDA more generally largely define the data content and representation</a:t>
            </a:r>
          </a:p>
          <a:p>
            <a:pPr lvl="1"/>
            <a:r>
              <a:rPr lang="en-US" dirty="0" smtClean="0"/>
              <a:t>Labs, meds, diagnoses, procedures, vitals, etc. usually comprise the </a:t>
            </a:r>
            <a:r>
              <a:rPr lang="en-US" dirty="0" smtClean="0"/>
              <a:t>core</a:t>
            </a:r>
          </a:p>
          <a:p>
            <a:pPr lvl="1"/>
            <a:r>
              <a:rPr lang="en-US" dirty="0" smtClean="0"/>
              <a:t>Cost information from provider administration systems</a:t>
            </a:r>
            <a:endParaRPr lang="en-US" dirty="0" smtClean="0"/>
          </a:p>
          <a:p>
            <a:r>
              <a:rPr lang="en-US" dirty="0" smtClean="0"/>
              <a:t>Claims</a:t>
            </a:r>
          </a:p>
          <a:p>
            <a:pPr lvl="1"/>
            <a:r>
              <a:rPr lang="en-US" dirty="0" smtClean="0"/>
              <a:t>Largely file-based extracts</a:t>
            </a:r>
          </a:p>
          <a:p>
            <a:pPr lvl="1"/>
            <a:r>
              <a:rPr lang="en-US" dirty="0" smtClean="0"/>
              <a:t>Typically restrictions from data custodians (i.e. – Payers) on use</a:t>
            </a:r>
          </a:p>
          <a:p>
            <a:pPr lvl="1"/>
            <a:r>
              <a:rPr lang="en-US" dirty="0" smtClean="0"/>
              <a:t>Comprehensive for encounters, labs, meds, etc., spanning providers</a:t>
            </a:r>
          </a:p>
          <a:p>
            <a:pPr lvl="1"/>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5CCE75F4-5FF2-4FD1-BF54-AFF61C7B0681}" type="slidenum">
              <a:rPr lang="en-US" smtClean="0"/>
              <a:pPr/>
              <a:t>17</a:t>
            </a:fld>
            <a:endParaRPr lang="en-US" dirty="0"/>
          </a:p>
        </p:txBody>
      </p:sp>
    </p:spTree>
    <p:extLst>
      <p:ext uri="{BB962C8B-B14F-4D97-AF65-F5344CB8AC3E}">
        <p14:creationId xmlns:p14="http://schemas.microsoft.com/office/powerpoint/2010/main" val="4215849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Harmony &amp; Coordination Data</a:t>
            </a:r>
            <a:endParaRPr lang="en-US" dirty="0"/>
          </a:p>
        </p:txBody>
      </p:sp>
      <p:sp>
        <p:nvSpPr>
          <p:cNvPr id="4" name="Content Placeholder 3"/>
          <p:cNvSpPr>
            <a:spLocks noGrp="1"/>
          </p:cNvSpPr>
          <p:nvPr>
            <p:ph sz="half" idx="2"/>
          </p:nvPr>
        </p:nvSpPr>
        <p:spPr/>
        <p:txBody>
          <a:bodyPr/>
          <a:lstStyle/>
          <a:p>
            <a:r>
              <a:rPr lang="en-US" dirty="0" smtClean="0"/>
              <a:t>Enjoin Coordination </a:t>
            </a:r>
            <a:r>
              <a:rPr lang="en-US" dirty="0" smtClean="0"/>
              <a:t>data as a recognized category akin to clinical &amp; claims </a:t>
            </a:r>
            <a:r>
              <a:rPr lang="en-US" dirty="0" smtClean="0"/>
              <a:t>data</a:t>
            </a:r>
          </a:p>
          <a:p>
            <a:pPr lvl="1"/>
            <a:r>
              <a:rPr lang="en-US" dirty="0" smtClean="0"/>
              <a:t>Logistical Interventions</a:t>
            </a:r>
          </a:p>
          <a:p>
            <a:pPr lvl="1"/>
            <a:r>
              <a:rPr lang="en-US" dirty="0" smtClean="0"/>
              <a:t>Outreach</a:t>
            </a:r>
          </a:p>
          <a:p>
            <a:pPr lvl="1"/>
            <a:r>
              <a:rPr lang="en-US" dirty="0" smtClean="0"/>
              <a:t>Operations</a:t>
            </a:r>
          </a:p>
          <a:p>
            <a:r>
              <a:rPr lang="en-US" dirty="0" smtClean="0"/>
              <a:t>All dat</a:t>
            </a:r>
            <a:r>
              <a:rPr lang="en-US" dirty="0" smtClean="0"/>
              <a:t>a sources must be appropriately melded</a:t>
            </a:r>
            <a:endParaRPr lang="en-US" dirty="0" smtClean="0"/>
          </a:p>
        </p:txBody>
      </p:sp>
      <p:sp>
        <p:nvSpPr>
          <p:cNvPr id="5" name="Slide Number Placeholder 4"/>
          <p:cNvSpPr>
            <a:spLocks noGrp="1"/>
          </p:cNvSpPr>
          <p:nvPr>
            <p:ph type="sldNum" sz="quarter" idx="10"/>
          </p:nvPr>
        </p:nvSpPr>
        <p:spPr/>
        <p:txBody>
          <a:bodyPr/>
          <a:lstStyle/>
          <a:p>
            <a:fld id="{F48B288B-34FC-4E24-88C6-731C83E9A2E3}" type="slidenum">
              <a:rPr lang="en-US" smtClean="0"/>
              <a:pPr/>
              <a:t>18</a:t>
            </a:fld>
            <a:endParaRPr lang="en-US"/>
          </a:p>
        </p:txBody>
      </p:sp>
      <p:pic>
        <p:nvPicPr>
          <p:cNvPr id="10" name="Content Placeholder 9"/>
          <p:cNvPicPr>
            <a:picLocks noGrp="1" noChangeAspect="1"/>
          </p:cNvPicPr>
          <p:nvPr>
            <p:ph sz="half" idx="1"/>
          </p:nvPr>
        </p:nvPicPr>
        <p:blipFill>
          <a:blip r:embed="rId2"/>
          <a:stretch>
            <a:fillRect/>
          </a:stretch>
        </p:blipFill>
        <p:spPr>
          <a:xfrm>
            <a:off x="457200" y="1860014"/>
            <a:ext cx="4038600" cy="4006334"/>
          </a:xfrm>
          <a:prstGeom prst="rect">
            <a:avLst/>
          </a:prstGeom>
        </p:spPr>
      </p:pic>
      <p:graphicFrame>
        <p:nvGraphicFramePr>
          <p:cNvPr id="11" name="Diagram 10"/>
          <p:cNvGraphicFramePr/>
          <p:nvPr>
            <p:extLst/>
          </p:nvPr>
        </p:nvGraphicFramePr>
        <p:xfrm>
          <a:off x="1371600" y="2743200"/>
          <a:ext cx="21336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827925" y="3540015"/>
            <a:ext cx="1297151" cy="707886"/>
          </a:xfrm>
          <a:prstGeom prst="rect">
            <a:avLst/>
          </a:prstGeom>
          <a:noFill/>
        </p:spPr>
        <p:txBody>
          <a:bodyPr wrap="none" rtlCol="0">
            <a:spAutoFit/>
          </a:bodyPr>
          <a:lstStyle/>
          <a:p>
            <a:pPr algn="ctr"/>
            <a:r>
              <a:rPr lang="en-US" sz="2000" b="1" dirty="0" smtClean="0">
                <a:solidFill>
                  <a:srgbClr val="FFFF00"/>
                </a:solidFill>
              </a:rPr>
              <a:t>Data</a:t>
            </a:r>
          </a:p>
          <a:p>
            <a:pPr algn="ctr"/>
            <a:r>
              <a:rPr lang="en-US" sz="2000" b="1" dirty="0" smtClean="0">
                <a:solidFill>
                  <a:srgbClr val="FFFF00"/>
                </a:solidFill>
              </a:rPr>
              <a:t>Harmony</a:t>
            </a:r>
            <a:endParaRPr lang="en-US" sz="2000" b="1" dirty="0">
              <a:solidFill>
                <a:srgbClr val="FFFF00"/>
              </a:solidFill>
            </a:endParaRPr>
          </a:p>
        </p:txBody>
      </p:sp>
      <p:sp>
        <p:nvSpPr>
          <p:cNvPr id="3" name="Oval 2"/>
          <p:cNvSpPr/>
          <p:nvPr/>
        </p:nvSpPr>
        <p:spPr>
          <a:xfrm>
            <a:off x="1524000" y="2133600"/>
            <a:ext cx="1905000" cy="6096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88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Over Simplified Predictive Analytics</a:t>
            </a:r>
            <a:endParaRPr lang="en-US" dirty="0"/>
          </a:p>
        </p:txBody>
      </p:sp>
      <p:sp>
        <p:nvSpPr>
          <p:cNvPr id="3" name="Content Placeholder 2"/>
          <p:cNvSpPr>
            <a:spLocks noGrp="1"/>
          </p:cNvSpPr>
          <p:nvPr>
            <p:ph idx="1"/>
          </p:nvPr>
        </p:nvSpPr>
        <p:spPr/>
        <p:txBody>
          <a:bodyPr/>
          <a:lstStyle/>
          <a:p>
            <a:pPr marL="0" indent="0" algn="ctr">
              <a:buNone/>
            </a:pPr>
            <a:r>
              <a:rPr lang="en-US" sz="3600" spc="600" dirty="0" smtClean="0">
                <a:solidFill>
                  <a:schemeClr val="tx2">
                    <a:lumMod val="60000"/>
                    <a:lumOff val="40000"/>
                  </a:schemeClr>
                </a:solidFill>
                <a:latin typeface="Symbol" panose="05050102010706020507" pitchFamily="18" charset="2"/>
              </a:rPr>
              <a:t>b</a:t>
            </a:r>
            <a:r>
              <a:rPr lang="en-US" sz="3600" spc="600" baseline="-25000" dirty="0" smtClean="0">
                <a:solidFill>
                  <a:schemeClr val="tx2">
                    <a:lumMod val="60000"/>
                    <a:lumOff val="40000"/>
                  </a:schemeClr>
                </a:solidFill>
                <a:latin typeface="Symbol" panose="05050102010706020507" pitchFamily="18" charset="2"/>
              </a:rPr>
              <a:t>1</a:t>
            </a:r>
            <a:r>
              <a:rPr lang="en-US" sz="3600" spc="600" dirty="0" smtClean="0">
                <a:latin typeface="+mn-lt"/>
              </a:rPr>
              <a:t>(</a:t>
            </a:r>
            <a:r>
              <a:rPr lang="en-US" sz="3600" spc="600" dirty="0" smtClean="0">
                <a:solidFill>
                  <a:srgbClr val="C00000"/>
                </a:solidFill>
                <a:latin typeface="+mn-lt"/>
              </a:rPr>
              <a:t>var</a:t>
            </a:r>
            <a:r>
              <a:rPr lang="en-US" sz="3600" spc="600" baseline="-25000" dirty="0" smtClean="0">
                <a:solidFill>
                  <a:srgbClr val="C00000"/>
                </a:solidFill>
                <a:latin typeface="+mn-lt"/>
              </a:rPr>
              <a:t>1</a:t>
            </a:r>
            <a:r>
              <a:rPr lang="en-US" sz="3600" spc="600" dirty="0" smtClean="0">
                <a:latin typeface="+mn-lt"/>
              </a:rPr>
              <a:t>)+</a:t>
            </a:r>
            <a:r>
              <a:rPr lang="en-US" sz="3600" spc="600" dirty="0" smtClean="0">
                <a:solidFill>
                  <a:schemeClr val="tx2">
                    <a:lumMod val="60000"/>
                    <a:lumOff val="40000"/>
                  </a:schemeClr>
                </a:solidFill>
                <a:latin typeface="Symbol" panose="05050102010706020507" pitchFamily="18" charset="2"/>
              </a:rPr>
              <a:t>b</a:t>
            </a:r>
            <a:r>
              <a:rPr lang="en-US" sz="3600" spc="600" baseline="-25000" dirty="0" smtClean="0">
                <a:solidFill>
                  <a:schemeClr val="tx2">
                    <a:lumMod val="60000"/>
                    <a:lumOff val="40000"/>
                  </a:schemeClr>
                </a:solidFill>
                <a:latin typeface="Symbol" panose="05050102010706020507" pitchFamily="18" charset="2"/>
              </a:rPr>
              <a:t>2</a:t>
            </a:r>
            <a:r>
              <a:rPr lang="en-US" sz="3600" spc="600" dirty="0" smtClean="0">
                <a:latin typeface="+mn-lt"/>
              </a:rPr>
              <a:t>(</a:t>
            </a:r>
            <a:r>
              <a:rPr lang="en-US" sz="3600" spc="600" dirty="0" smtClean="0">
                <a:solidFill>
                  <a:srgbClr val="C00000"/>
                </a:solidFill>
                <a:latin typeface="+mn-lt"/>
              </a:rPr>
              <a:t>var</a:t>
            </a:r>
            <a:r>
              <a:rPr lang="en-US" sz="3600" spc="600" baseline="-25000" dirty="0" smtClean="0">
                <a:solidFill>
                  <a:srgbClr val="C00000"/>
                </a:solidFill>
                <a:latin typeface="+mn-lt"/>
              </a:rPr>
              <a:t>2</a:t>
            </a:r>
            <a:r>
              <a:rPr lang="en-US" sz="3600" spc="600" dirty="0" smtClean="0">
                <a:latin typeface="+mn-lt"/>
              </a:rPr>
              <a:t>)+...+</a:t>
            </a:r>
            <a:r>
              <a:rPr lang="en-US" sz="3600" spc="600" dirty="0" smtClean="0">
                <a:solidFill>
                  <a:schemeClr val="tx2">
                    <a:lumMod val="60000"/>
                    <a:lumOff val="40000"/>
                  </a:schemeClr>
                </a:solidFill>
                <a:latin typeface="Symbol" panose="05050102010706020507" pitchFamily="18" charset="2"/>
              </a:rPr>
              <a:t>b</a:t>
            </a:r>
            <a:r>
              <a:rPr lang="en-US" sz="3600" spc="600" baseline="-25000" dirty="0" smtClean="0">
                <a:solidFill>
                  <a:schemeClr val="tx2">
                    <a:lumMod val="60000"/>
                    <a:lumOff val="40000"/>
                  </a:schemeClr>
                </a:solidFill>
                <a:latin typeface="Segoe UI" panose="020B0502040204020203" pitchFamily="34" charset="0"/>
                <a:cs typeface="Segoe UI" panose="020B0502040204020203" pitchFamily="34" charset="0"/>
              </a:rPr>
              <a:t>n</a:t>
            </a:r>
            <a:r>
              <a:rPr lang="en-US" sz="3600" spc="600" dirty="0" smtClean="0">
                <a:latin typeface="+mn-lt"/>
              </a:rPr>
              <a:t>(</a:t>
            </a:r>
            <a:r>
              <a:rPr lang="en-US" sz="3600" spc="600" dirty="0" smtClean="0">
                <a:solidFill>
                  <a:srgbClr val="C00000"/>
                </a:solidFill>
                <a:latin typeface="+mn-lt"/>
              </a:rPr>
              <a:t>var</a:t>
            </a:r>
            <a:r>
              <a:rPr lang="en-US" sz="3600" spc="600" baseline="-25000" dirty="0" smtClean="0">
                <a:solidFill>
                  <a:srgbClr val="C00000"/>
                </a:solidFill>
                <a:latin typeface="+mn-lt"/>
              </a:rPr>
              <a:t>3</a:t>
            </a:r>
            <a:r>
              <a:rPr lang="en-US" sz="3600" spc="600" dirty="0" smtClean="0">
                <a:latin typeface="+mn-lt"/>
              </a:rPr>
              <a:t>)</a:t>
            </a:r>
            <a:endParaRPr lang="en-US" sz="3600" spc="600" dirty="0">
              <a:latin typeface="+mn-lt"/>
            </a:endParaRPr>
          </a:p>
        </p:txBody>
      </p:sp>
      <p:sp>
        <p:nvSpPr>
          <p:cNvPr id="5" name="Slide Number Placeholder 4"/>
          <p:cNvSpPr>
            <a:spLocks noGrp="1"/>
          </p:cNvSpPr>
          <p:nvPr>
            <p:ph type="sldNum" sz="quarter" idx="10"/>
          </p:nvPr>
        </p:nvSpPr>
        <p:spPr/>
        <p:txBody>
          <a:bodyPr/>
          <a:lstStyle/>
          <a:p>
            <a:pPr>
              <a:defRPr/>
            </a:pPr>
            <a:fld id="{E007E720-073B-4FF2-8566-832AC3FC6EA7}" type="slidenum">
              <a:rPr lang="en-US" altLang="en-US" smtClean="0"/>
              <a:pPr>
                <a:defRPr/>
              </a:pPr>
              <a:t>19</a:t>
            </a:fld>
            <a:endParaRPr lang="en-US" altLang="en-US" dirty="0"/>
          </a:p>
        </p:txBody>
      </p:sp>
      <p:sp>
        <p:nvSpPr>
          <p:cNvPr id="7" name="Rectangle 6"/>
          <p:cNvSpPr/>
          <p:nvPr/>
        </p:nvSpPr>
        <p:spPr>
          <a:xfrm>
            <a:off x="4450888" y="2990433"/>
            <a:ext cx="4200189" cy="2800767"/>
          </a:xfrm>
          <a:prstGeom prst="rect">
            <a:avLst/>
          </a:prstGeom>
          <a:noFill/>
        </p:spPr>
        <p:txBody>
          <a:bodyPr wrap="none" lIns="91440" tIns="45720" rIns="91440" bIns="45720">
            <a:spAutoFit/>
          </a:bodyPr>
          <a:lstStyle/>
          <a:p>
            <a:pPr algn="ctr"/>
            <a:r>
              <a:rPr lang="en-US" sz="4400" b="1" cap="none" spc="0" dirty="0" smtClean="0">
                <a:ln w="22225">
                  <a:solidFill>
                    <a:schemeClr val="accent2"/>
                  </a:solidFill>
                  <a:prstDash val="solid"/>
                </a:ln>
                <a:solidFill>
                  <a:schemeClr val="accent2">
                    <a:lumMod val="40000"/>
                    <a:lumOff val="60000"/>
                  </a:schemeClr>
                </a:solidFill>
                <a:effectLst/>
              </a:rPr>
              <a:t>Variables</a:t>
            </a:r>
          </a:p>
          <a:p>
            <a:pPr algn="ctr"/>
            <a:r>
              <a:rPr lang="en-US" sz="4400" b="1" dirty="0" smtClean="0">
                <a:ln w="22225">
                  <a:solidFill>
                    <a:schemeClr val="accent2"/>
                  </a:solidFill>
                  <a:prstDash val="solid"/>
                </a:ln>
                <a:solidFill>
                  <a:schemeClr val="accent2">
                    <a:lumMod val="40000"/>
                    <a:lumOff val="60000"/>
                  </a:schemeClr>
                </a:solidFill>
              </a:rPr>
              <a:t>(e.g., </a:t>
            </a:r>
            <a:r>
              <a:rPr lang="en-US" sz="4400" b="1" dirty="0" err="1" smtClean="0">
                <a:ln w="22225">
                  <a:solidFill>
                    <a:schemeClr val="accent2"/>
                  </a:solidFill>
                  <a:prstDash val="solid"/>
                </a:ln>
                <a:solidFill>
                  <a:schemeClr val="accent2">
                    <a:lumMod val="40000"/>
                    <a:lumOff val="60000"/>
                  </a:schemeClr>
                </a:solidFill>
              </a:rPr>
              <a:t>diags</a:t>
            </a:r>
            <a:r>
              <a:rPr lang="en-US" sz="4400" b="1" dirty="0" smtClean="0">
                <a:ln w="22225">
                  <a:solidFill>
                    <a:schemeClr val="accent2"/>
                  </a:solidFill>
                  <a:prstDash val="solid"/>
                </a:ln>
                <a:solidFill>
                  <a:schemeClr val="accent2">
                    <a:lumMod val="40000"/>
                    <a:lumOff val="60000"/>
                  </a:schemeClr>
                </a:solidFill>
              </a:rPr>
              <a:t>,</a:t>
            </a:r>
          </a:p>
          <a:p>
            <a:pPr algn="ctr"/>
            <a:r>
              <a:rPr lang="en-US" sz="4400" b="1" dirty="0">
                <a:ln w="22225">
                  <a:solidFill>
                    <a:schemeClr val="accent2"/>
                  </a:solidFill>
                  <a:prstDash val="solid"/>
                </a:ln>
                <a:solidFill>
                  <a:schemeClr val="accent2">
                    <a:lumMod val="40000"/>
                    <a:lumOff val="60000"/>
                  </a:schemeClr>
                </a:solidFill>
              </a:rPr>
              <a:t>d</a:t>
            </a:r>
            <a:r>
              <a:rPr lang="en-US" sz="4400" b="1" cap="none" spc="0" dirty="0" smtClean="0">
                <a:ln w="22225">
                  <a:solidFill>
                    <a:schemeClr val="accent2"/>
                  </a:solidFill>
                  <a:prstDash val="solid"/>
                </a:ln>
                <a:solidFill>
                  <a:schemeClr val="accent2">
                    <a:lumMod val="40000"/>
                    <a:lumOff val="60000"/>
                  </a:schemeClr>
                </a:solidFill>
                <a:effectLst/>
              </a:rPr>
              <a:t>emographics,</a:t>
            </a:r>
          </a:p>
          <a:p>
            <a:pPr algn="ctr"/>
            <a:r>
              <a:rPr lang="en-US" sz="4400" b="1" dirty="0" smtClean="0">
                <a:ln w="22225">
                  <a:solidFill>
                    <a:schemeClr val="accent2"/>
                  </a:solidFill>
                  <a:prstDash val="solid"/>
                </a:ln>
                <a:solidFill>
                  <a:schemeClr val="accent2">
                    <a:lumMod val="40000"/>
                    <a:lumOff val="60000"/>
                  </a:schemeClr>
                </a:solidFill>
              </a:rPr>
              <a:t>etc.)</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8" name="Rectangle 7"/>
          <p:cNvSpPr/>
          <p:nvPr/>
        </p:nvSpPr>
        <p:spPr>
          <a:xfrm>
            <a:off x="545938" y="2980511"/>
            <a:ext cx="3475631" cy="2800767"/>
          </a:xfrm>
          <a:prstGeom prst="rect">
            <a:avLst/>
          </a:prstGeom>
          <a:noFill/>
        </p:spPr>
        <p:txBody>
          <a:bodyPr wrap="none" lIns="91440" tIns="45720" rIns="91440" bIns="45720">
            <a:spAutoFit/>
          </a:bodyPr>
          <a:lstStyle/>
          <a:p>
            <a:pPr algn="ctr"/>
            <a:r>
              <a:rPr lang="en-US" sz="4400" b="1" dirty="0" smtClean="0">
                <a:ln w="22225">
                  <a:solidFill>
                    <a:srgbClr val="0070C0"/>
                  </a:solidFill>
                  <a:prstDash val="solid"/>
                </a:ln>
                <a:solidFill>
                  <a:schemeClr val="tx2">
                    <a:lumMod val="60000"/>
                    <a:lumOff val="40000"/>
                  </a:schemeClr>
                </a:solidFill>
              </a:rPr>
              <a:t>Relative</a:t>
            </a:r>
          </a:p>
          <a:p>
            <a:pPr algn="ctr"/>
            <a:r>
              <a:rPr lang="en-US" sz="4400" b="1" dirty="0">
                <a:ln w="22225">
                  <a:solidFill>
                    <a:srgbClr val="0070C0"/>
                  </a:solidFill>
                  <a:prstDash val="solid"/>
                </a:ln>
                <a:solidFill>
                  <a:schemeClr val="tx2">
                    <a:lumMod val="60000"/>
                    <a:lumOff val="40000"/>
                  </a:schemeClr>
                </a:solidFill>
              </a:rPr>
              <a:t>c</a:t>
            </a:r>
            <a:r>
              <a:rPr lang="en-US" sz="4400" b="1" cap="none" spc="0" dirty="0" smtClean="0">
                <a:ln w="22225">
                  <a:solidFill>
                    <a:srgbClr val="0070C0"/>
                  </a:solidFill>
                  <a:prstDash val="solid"/>
                </a:ln>
                <a:solidFill>
                  <a:schemeClr val="tx2">
                    <a:lumMod val="60000"/>
                    <a:lumOff val="40000"/>
                  </a:schemeClr>
                </a:solidFill>
                <a:effectLst/>
              </a:rPr>
              <a:t>ontribution</a:t>
            </a:r>
          </a:p>
          <a:p>
            <a:pPr algn="ctr"/>
            <a:r>
              <a:rPr lang="en-US" sz="4400" b="1" dirty="0">
                <a:ln w="22225">
                  <a:solidFill>
                    <a:srgbClr val="0070C0"/>
                  </a:solidFill>
                  <a:prstDash val="solid"/>
                </a:ln>
                <a:solidFill>
                  <a:schemeClr val="tx2">
                    <a:lumMod val="60000"/>
                    <a:lumOff val="40000"/>
                  </a:schemeClr>
                </a:solidFill>
              </a:rPr>
              <a:t>o</a:t>
            </a:r>
            <a:r>
              <a:rPr lang="en-US" sz="4400" b="1" dirty="0" smtClean="0">
                <a:ln w="22225">
                  <a:solidFill>
                    <a:srgbClr val="0070C0"/>
                  </a:solidFill>
                  <a:prstDash val="solid"/>
                </a:ln>
                <a:solidFill>
                  <a:schemeClr val="tx2">
                    <a:lumMod val="60000"/>
                    <a:lumOff val="40000"/>
                  </a:schemeClr>
                </a:solidFill>
              </a:rPr>
              <a:t>f each</a:t>
            </a:r>
          </a:p>
          <a:p>
            <a:pPr algn="ctr"/>
            <a:r>
              <a:rPr lang="en-US" sz="4400" b="1" cap="none" spc="0" dirty="0" smtClean="0">
                <a:ln w="22225">
                  <a:solidFill>
                    <a:srgbClr val="0070C0"/>
                  </a:solidFill>
                  <a:prstDash val="solid"/>
                </a:ln>
                <a:solidFill>
                  <a:schemeClr val="tx2">
                    <a:lumMod val="60000"/>
                    <a:lumOff val="40000"/>
                  </a:schemeClr>
                </a:solidFill>
                <a:effectLst/>
              </a:rPr>
              <a:t>variable</a:t>
            </a:r>
            <a:endParaRPr lang="en-US" sz="4400" b="1" cap="none" spc="0" dirty="0">
              <a:ln w="22225">
                <a:solidFill>
                  <a:srgbClr val="0070C0"/>
                </a:solidFill>
                <a:prstDash val="solid"/>
              </a:ln>
              <a:solidFill>
                <a:schemeClr val="tx2">
                  <a:lumMod val="60000"/>
                  <a:lumOff val="40000"/>
                </a:schemeClr>
              </a:solidFill>
              <a:effectLst/>
            </a:endParaRPr>
          </a:p>
        </p:txBody>
      </p:sp>
      <p:cxnSp>
        <p:nvCxnSpPr>
          <p:cNvPr id="10" name="Straight Arrow Connector 9"/>
          <p:cNvCxnSpPr>
            <a:stCxn id="8" idx="0"/>
          </p:cNvCxnSpPr>
          <p:nvPr/>
        </p:nvCxnSpPr>
        <p:spPr>
          <a:xfrm flipV="1">
            <a:off x="2283754" y="2209800"/>
            <a:ext cx="840446" cy="7707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0"/>
          </p:cNvCxnSpPr>
          <p:nvPr/>
        </p:nvCxnSpPr>
        <p:spPr>
          <a:xfrm flipH="1" flipV="1">
            <a:off x="1066800" y="2209800"/>
            <a:ext cx="1216954" cy="7707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0"/>
          </p:cNvCxnSpPr>
          <p:nvPr/>
        </p:nvCxnSpPr>
        <p:spPr>
          <a:xfrm flipV="1">
            <a:off x="2283754" y="2209800"/>
            <a:ext cx="4040846" cy="7707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7" idx="0"/>
          </p:cNvCxnSpPr>
          <p:nvPr/>
        </p:nvCxnSpPr>
        <p:spPr>
          <a:xfrm flipV="1">
            <a:off x="6550983" y="2209800"/>
            <a:ext cx="840417" cy="78063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7" idx="0"/>
          </p:cNvCxnSpPr>
          <p:nvPr/>
        </p:nvCxnSpPr>
        <p:spPr>
          <a:xfrm flipH="1" flipV="1">
            <a:off x="4267200" y="2209800"/>
            <a:ext cx="2283783" cy="78063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7" idx="0"/>
          </p:cNvCxnSpPr>
          <p:nvPr/>
        </p:nvCxnSpPr>
        <p:spPr>
          <a:xfrm flipH="1" flipV="1">
            <a:off x="2057400" y="2133600"/>
            <a:ext cx="4493583" cy="85683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465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57775" y="2446549"/>
            <a:ext cx="1263498" cy="1348116"/>
            <a:chOff x="4783825" y="3457843"/>
            <a:chExt cx="1697849" cy="1895589"/>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3825" y="4496182"/>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95924" y="3960457"/>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10175" y="3457843"/>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28777" y="4092593"/>
            <a:ext cx="212649" cy="60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 name="Group 101"/>
          <p:cNvGrpSpPr/>
          <p:nvPr/>
        </p:nvGrpSpPr>
        <p:grpSpPr>
          <a:xfrm>
            <a:off x="4362577" y="1227349"/>
            <a:ext cx="672006" cy="967116"/>
            <a:chOff x="5445125" y="3457843"/>
            <a:chExt cx="903020" cy="1359864"/>
          </a:xfrm>
        </p:grpSpPr>
        <p:pic>
          <p:nvPicPr>
            <p:cNvPr id="10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45125" y="3843739"/>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62395" y="3960457"/>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76645" y="3457843"/>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6" name="Group 105"/>
          <p:cNvGrpSpPr/>
          <p:nvPr/>
        </p:nvGrpSpPr>
        <p:grpSpPr>
          <a:xfrm>
            <a:off x="4514977" y="4709065"/>
            <a:ext cx="672006" cy="967116"/>
            <a:chOff x="5445125" y="3457843"/>
            <a:chExt cx="903020" cy="1359864"/>
          </a:xfrm>
        </p:grpSpPr>
        <p:pic>
          <p:nvPicPr>
            <p:cNvPr id="10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45125" y="3843739"/>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62395" y="3960457"/>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76645" y="3457843"/>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3687123" y="717473"/>
            <a:ext cx="2056973" cy="369332"/>
          </a:xfrm>
          <a:prstGeom prst="rect">
            <a:avLst/>
          </a:prstGeom>
          <a:noFill/>
        </p:spPr>
        <p:txBody>
          <a:bodyPr wrap="none" rtlCol="0">
            <a:spAutoFit/>
          </a:bodyPr>
          <a:lstStyle/>
          <a:p>
            <a:r>
              <a:rPr lang="en-US" u="sng" dirty="0" smtClean="0">
                <a:solidFill>
                  <a:prstClr val="black"/>
                </a:solidFill>
              </a:rPr>
              <a:t>Patient Population</a:t>
            </a:r>
            <a:endParaRPr lang="en-US" u="sng" dirty="0">
              <a:solidFill>
                <a:prstClr val="black"/>
              </a:solidFill>
            </a:endParaRPr>
          </a:p>
        </p:txBody>
      </p:sp>
      <p:sp>
        <p:nvSpPr>
          <p:cNvPr id="8" name="Title 7"/>
          <p:cNvSpPr>
            <a:spLocks noGrp="1"/>
          </p:cNvSpPr>
          <p:nvPr>
            <p:ph type="title"/>
          </p:nvPr>
        </p:nvSpPr>
        <p:spPr>
          <a:xfrm>
            <a:off x="457200" y="0"/>
            <a:ext cx="8229600" cy="1143000"/>
          </a:xfrm>
        </p:spPr>
        <p:txBody>
          <a:bodyPr>
            <a:normAutofit/>
          </a:bodyPr>
          <a:lstStyle/>
          <a:p>
            <a:r>
              <a:rPr lang="en-US" sz="3200" b="1" dirty="0" smtClean="0"/>
              <a:t>Fee For Service Model</a:t>
            </a:r>
            <a:endParaRPr lang="en-US" sz="3200" b="1" dirty="0"/>
          </a:p>
        </p:txBody>
      </p:sp>
      <p:sp>
        <p:nvSpPr>
          <p:cNvPr id="4" name="Slide Number Placeholder 3"/>
          <p:cNvSpPr>
            <a:spLocks noGrp="1"/>
          </p:cNvSpPr>
          <p:nvPr>
            <p:ph type="sldNum" sz="quarter" idx="4294967295"/>
          </p:nvPr>
        </p:nvSpPr>
        <p:spPr>
          <a:xfrm>
            <a:off x="6553200" y="5594350"/>
            <a:ext cx="2133600" cy="365125"/>
          </a:xfrm>
          <a:prstGeom prst="rect">
            <a:avLst/>
          </a:prstGeom>
        </p:spPr>
        <p:txBody>
          <a:bodyPr/>
          <a:lstStyle/>
          <a:p>
            <a:fld id="{BCEE6722-2D3E-470E-AF4A-E2A4D2F3440D}" type="slidenum">
              <a:rPr lang="en-US" smtClean="0">
                <a:solidFill>
                  <a:prstClr val="black">
                    <a:tint val="75000"/>
                  </a:prstClr>
                </a:solidFill>
              </a:rPr>
              <a:pPr/>
              <a:t>2</a:t>
            </a:fld>
            <a:endParaRPr lang="en-US">
              <a:solidFill>
                <a:prstClr val="black">
                  <a:tint val="75000"/>
                </a:prstClr>
              </a:solidFill>
            </a:endParaRPr>
          </a:p>
        </p:txBody>
      </p:sp>
      <p:grpSp>
        <p:nvGrpSpPr>
          <p:cNvPr id="70" name="Group 69"/>
          <p:cNvGrpSpPr/>
          <p:nvPr/>
        </p:nvGrpSpPr>
        <p:grpSpPr>
          <a:xfrm>
            <a:off x="1513730" y="5027381"/>
            <a:ext cx="1521908" cy="687619"/>
            <a:chOff x="2233590" y="4798781"/>
            <a:chExt cx="1521908" cy="687619"/>
          </a:xfrm>
        </p:grpSpPr>
        <p:pic>
          <p:nvPicPr>
            <p:cNvPr id="71" name="Picture 11" descr="C:\Users\Leroy\AppData\Local\Microsoft\Windows\Temporary Internet Files\Content.IE5\4ZC7E8ZZ\MC900441337[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11792" y="4924693"/>
              <a:ext cx="489414" cy="48941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33590" y="4798781"/>
              <a:ext cx="347506" cy="68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a:off x="3331984" y="5015512"/>
              <a:ext cx="423514" cy="307777"/>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1400" dirty="0" smtClean="0">
                  <a:solidFill>
                    <a:prstClr val="white"/>
                  </a:solidFill>
                </a:rPr>
                <a:t>HIS</a:t>
              </a:r>
              <a:endParaRPr lang="en-US" sz="1400" dirty="0">
                <a:solidFill>
                  <a:prstClr val="white"/>
                </a:solidFill>
              </a:endParaRPr>
            </a:p>
          </p:txBody>
        </p:sp>
        <p:cxnSp>
          <p:nvCxnSpPr>
            <p:cNvPr id="75" name="Straight Connector 74"/>
            <p:cNvCxnSpPr>
              <a:stCxn id="74" idx="1"/>
              <a:endCxn id="71" idx="3"/>
            </p:cNvCxnSpPr>
            <p:nvPr/>
          </p:nvCxnSpPr>
          <p:spPr>
            <a:xfrm flipH="1" flipV="1">
              <a:off x="3101206" y="5169400"/>
              <a:ext cx="230778"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78" name="Rectangle 77"/>
          <p:cNvSpPr/>
          <p:nvPr/>
        </p:nvSpPr>
        <p:spPr>
          <a:xfrm>
            <a:off x="1189948" y="4568008"/>
            <a:ext cx="2010452" cy="1223192"/>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 name="Straight Arrow Connector 50"/>
          <p:cNvCxnSpPr/>
          <p:nvPr/>
        </p:nvCxnSpPr>
        <p:spPr>
          <a:xfrm flipH="1">
            <a:off x="3199904" y="4506145"/>
            <a:ext cx="1372096" cy="48330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1202844" y="5638800"/>
            <a:ext cx="901504" cy="152400"/>
          </a:xfrm>
          <a:prstGeom prst="rect">
            <a:avLst/>
          </a:prstGeom>
          <a:solidFill>
            <a:schemeClr val="tx1"/>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t>Acute Care</a:t>
            </a:r>
            <a:endParaRPr lang="en-US" sz="1000" b="1" dirty="0"/>
          </a:p>
        </p:txBody>
      </p:sp>
      <p:cxnSp>
        <p:nvCxnSpPr>
          <p:cNvPr id="9" name="Straight Arrow Connector 8"/>
          <p:cNvCxnSpPr/>
          <p:nvPr/>
        </p:nvCxnSpPr>
        <p:spPr>
          <a:xfrm flipH="1">
            <a:off x="3199904" y="4357088"/>
            <a:ext cx="1298046" cy="632358"/>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3199904" y="4673267"/>
            <a:ext cx="1401350" cy="316179"/>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822726" y="4275429"/>
            <a:ext cx="312906" cy="369332"/>
          </a:xfrm>
          <a:prstGeom prst="rect">
            <a:avLst/>
          </a:prstGeom>
          <a:noFill/>
        </p:spPr>
        <p:txBody>
          <a:bodyPr wrap="none" rtlCol="0">
            <a:spAutoFit/>
          </a:bodyPr>
          <a:lstStyle/>
          <a:p>
            <a:r>
              <a:rPr lang="en-US" b="1" dirty="0" smtClean="0">
                <a:solidFill>
                  <a:srgbClr val="00B050"/>
                </a:solidFill>
              </a:rPr>
              <a:t>$</a:t>
            </a:r>
            <a:endParaRPr lang="en-US" b="1" dirty="0">
              <a:solidFill>
                <a:srgbClr val="00B050"/>
              </a:solidFill>
            </a:endParaRPr>
          </a:p>
        </p:txBody>
      </p:sp>
      <p:sp>
        <p:nvSpPr>
          <p:cNvPr id="60" name="TextBox 59"/>
          <p:cNvSpPr txBox="1"/>
          <p:nvPr/>
        </p:nvSpPr>
        <p:spPr>
          <a:xfrm>
            <a:off x="3975126" y="4736068"/>
            <a:ext cx="312906" cy="369332"/>
          </a:xfrm>
          <a:prstGeom prst="rect">
            <a:avLst/>
          </a:prstGeom>
          <a:noFill/>
        </p:spPr>
        <p:txBody>
          <a:bodyPr wrap="none" rtlCol="0">
            <a:spAutoFit/>
          </a:bodyPr>
          <a:lstStyle/>
          <a:p>
            <a:r>
              <a:rPr lang="en-US" b="1" dirty="0" smtClean="0">
                <a:solidFill>
                  <a:srgbClr val="00B050"/>
                </a:solidFill>
              </a:rPr>
              <a:t>$</a:t>
            </a:r>
            <a:endParaRPr lang="en-US" b="1" dirty="0">
              <a:solidFill>
                <a:srgbClr val="00B050"/>
              </a:solidFill>
            </a:endParaRPr>
          </a:p>
        </p:txBody>
      </p:sp>
      <p:sp>
        <p:nvSpPr>
          <p:cNvPr id="61" name="TextBox 60"/>
          <p:cNvSpPr txBox="1"/>
          <p:nvPr/>
        </p:nvSpPr>
        <p:spPr>
          <a:xfrm>
            <a:off x="4262319" y="4380637"/>
            <a:ext cx="312906" cy="369332"/>
          </a:xfrm>
          <a:prstGeom prst="rect">
            <a:avLst/>
          </a:prstGeom>
          <a:noFill/>
        </p:spPr>
        <p:txBody>
          <a:bodyPr wrap="none" rtlCol="0">
            <a:spAutoFit/>
          </a:bodyPr>
          <a:lstStyle/>
          <a:p>
            <a:r>
              <a:rPr lang="en-US" b="1" dirty="0" smtClean="0">
                <a:solidFill>
                  <a:srgbClr val="00B050"/>
                </a:solidFill>
              </a:rPr>
              <a:t>$</a:t>
            </a:r>
            <a:endParaRPr lang="en-US" b="1" dirty="0">
              <a:solidFill>
                <a:srgbClr val="00B050"/>
              </a:solidFill>
            </a:endParaRPr>
          </a:p>
        </p:txBody>
      </p:sp>
      <p:sp>
        <p:nvSpPr>
          <p:cNvPr id="32" name="Rectangle 31"/>
          <p:cNvSpPr/>
          <p:nvPr/>
        </p:nvSpPr>
        <p:spPr>
          <a:xfrm>
            <a:off x="3627" y="630181"/>
            <a:ext cx="3196773" cy="3046988"/>
          </a:xfrm>
          <a:prstGeom prst="rect">
            <a:avLst/>
          </a:prstGeom>
          <a:noFill/>
        </p:spPr>
        <p:txBody>
          <a:bodyPr wrap="square" lIns="91440" tIns="45720" rIns="91440" bIns="45720">
            <a:spAutoFit/>
          </a:bodyPr>
          <a:lstStyle/>
          <a:p>
            <a:pPr algn="ctr"/>
            <a:r>
              <a:rPr lang="en-US" sz="3200" b="0" cap="none" spc="0" dirty="0" smtClean="0">
                <a:ln w="0"/>
                <a:solidFill>
                  <a:schemeClr val="accent1"/>
                </a:solidFill>
                <a:effectLst>
                  <a:outerShdw blurRad="38100" dist="25400" dir="5400000" algn="ctr" rotWithShape="0">
                    <a:srgbClr val="6E747A">
                      <a:alpha val="43000"/>
                    </a:srgbClr>
                  </a:outerShdw>
                </a:effectLst>
              </a:rPr>
              <a:t>Every time a service is performed, remuneration is given to the provider…</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sp>
        <p:nvSpPr>
          <p:cNvPr id="79" name="Isosceles Triangle 78"/>
          <p:cNvSpPr/>
          <p:nvPr/>
        </p:nvSpPr>
        <p:spPr>
          <a:xfrm rot="16200000">
            <a:off x="2098369" y="2883886"/>
            <a:ext cx="4443116" cy="2180545"/>
          </a:xfrm>
          <a:prstGeom prst="triangle">
            <a:avLst>
              <a:gd name="adj" fmla="val 26928"/>
            </a:avLst>
          </a:prstGeom>
          <a:solidFill>
            <a:schemeClr val="accent4">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6392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500"/>
                                        <p:tgtEl>
                                          <p:spTgt spid="19"/>
                                        </p:tgtEl>
                                      </p:cBhvr>
                                    </p:animEffect>
                                  </p:childTnLst>
                                </p:cTn>
                              </p:par>
                              <p:par>
                                <p:cTn id="19" presetID="2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right)">
                                      <p:cBhvr>
                                        <p:cTn id="25" dur="500"/>
                                        <p:tgtEl>
                                          <p:spTgt spid="61"/>
                                        </p:tgtEl>
                                      </p:cBhvr>
                                    </p:animEffect>
                                  </p:childTnLst>
                                </p:cTn>
                              </p:par>
                              <p:par>
                                <p:cTn id="26" presetID="22" presetClass="entr" presetSubtype="2"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right)">
                                      <p:cBhvr>
                                        <p:cTn id="28" dur="500"/>
                                        <p:tgtEl>
                                          <p:spTgt spid="51"/>
                                        </p:tgtEl>
                                      </p:cBhvr>
                                    </p:animEffect>
                                  </p:childTnLst>
                                </p:cTn>
                              </p:par>
                            </p:childTnLst>
                          </p:cTn>
                        </p:par>
                        <p:par>
                          <p:cTn id="29" fill="hold">
                            <p:stCondLst>
                              <p:cond delay="1500"/>
                            </p:stCondLst>
                            <p:childTnLst>
                              <p:par>
                                <p:cTn id="30" presetID="22" presetClass="entr" presetSubtype="2"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right)">
                                      <p:cBhvr>
                                        <p:cTn id="32" dur="500"/>
                                        <p:tgtEl>
                                          <p:spTgt spid="60"/>
                                        </p:tgtEl>
                                      </p:cBhvr>
                                    </p:animEffect>
                                  </p:childTnLst>
                                </p:cTn>
                              </p:par>
                              <p:par>
                                <p:cTn id="33" presetID="22" presetClass="entr" presetSubtype="2"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right)">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0" grpId="0"/>
      <p:bldP spid="61" grpId="0"/>
      <p:bldP spid="32" grpId="0"/>
      <p:bldP spid="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Over Simplified - Example</a:t>
            </a:r>
            <a:endParaRPr lang="en-US" dirty="0"/>
          </a:p>
        </p:txBody>
      </p:sp>
      <p:sp>
        <p:nvSpPr>
          <p:cNvPr id="3" name="Content Placeholder 2"/>
          <p:cNvSpPr>
            <a:spLocks noGrp="1"/>
          </p:cNvSpPr>
          <p:nvPr>
            <p:ph idx="1"/>
          </p:nvPr>
        </p:nvSpPr>
        <p:spPr/>
        <p:txBody>
          <a:bodyPr/>
          <a:lstStyle/>
          <a:p>
            <a:pPr marL="0" indent="0" algn="ctr">
              <a:buNone/>
            </a:pPr>
            <a:r>
              <a:rPr lang="en-US" sz="2400" spc="600" dirty="0" smtClean="0">
                <a:solidFill>
                  <a:schemeClr val="tx2">
                    <a:lumMod val="60000"/>
                    <a:lumOff val="40000"/>
                  </a:schemeClr>
                </a:solidFill>
                <a:latin typeface="+mn-lt"/>
              </a:rPr>
              <a:t>Risk Score =</a:t>
            </a:r>
          </a:p>
          <a:p>
            <a:pPr marL="0" indent="0" algn="ctr">
              <a:buNone/>
            </a:pPr>
            <a:r>
              <a:rPr lang="en-US" sz="2400" spc="600" dirty="0" smtClean="0">
                <a:solidFill>
                  <a:schemeClr val="tx2">
                    <a:lumMod val="60000"/>
                    <a:lumOff val="40000"/>
                  </a:schemeClr>
                </a:solidFill>
                <a:latin typeface="+mn-lt"/>
              </a:rPr>
              <a:t>(.35)</a:t>
            </a:r>
            <a:r>
              <a:rPr lang="en-US" sz="2400" spc="600" dirty="0" smtClean="0">
                <a:latin typeface="+mn-lt"/>
              </a:rPr>
              <a:t>(</a:t>
            </a:r>
            <a:r>
              <a:rPr lang="en-US" sz="2400" spc="600" dirty="0" smtClean="0">
                <a:solidFill>
                  <a:srgbClr val="C00000"/>
                </a:solidFill>
                <a:latin typeface="+mn-lt"/>
              </a:rPr>
              <a:t>ICD-9</a:t>
            </a:r>
            <a:r>
              <a:rPr lang="en-US" sz="2400" spc="600" dirty="0" smtClean="0">
                <a:latin typeface="+mn-lt"/>
              </a:rPr>
              <a:t>)+</a:t>
            </a:r>
            <a:r>
              <a:rPr lang="en-US" sz="2400" spc="600" dirty="0" smtClean="0">
                <a:solidFill>
                  <a:schemeClr val="tx2">
                    <a:lumMod val="60000"/>
                    <a:lumOff val="40000"/>
                  </a:schemeClr>
                </a:solidFill>
                <a:latin typeface="+mn-lt"/>
              </a:rPr>
              <a:t>(.4)</a:t>
            </a:r>
            <a:r>
              <a:rPr lang="en-US" sz="2400" spc="600" dirty="0" smtClean="0">
                <a:latin typeface="+mn-lt"/>
              </a:rPr>
              <a:t>(</a:t>
            </a:r>
            <a:r>
              <a:rPr lang="en-US" sz="2400" spc="600" dirty="0" err="1" smtClean="0">
                <a:solidFill>
                  <a:srgbClr val="C00000"/>
                </a:solidFill>
                <a:latin typeface="+mn-lt"/>
              </a:rPr>
              <a:t>zipcode</a:t>
            </a:r>
            <a:r>
              <a:rPr lang="en-US" sz="2400" spc="600" dirty="0" smtClean="0">
                <a:latin typeface="+mn-lt"/>
              </a:rPr>
              <a:t>)+...+</a:t>
            </a:r>
            <a:r>
              <a:rPr lang="en-US" sz="2400" spc="600" dirty="0" smtClean="0">
                <a:solidFill>
                  <a:schemeClr val="tx2">
                    <a:lumMod val="60000"/>
                    <a:lumOff val="40000"/>
                  </a:schemeClr>
                </a:solidFill>
                <a:latin typeface="+mn-lt"/>
              </a:rPr>
              <a:t>(.25)</a:t>
            </a:r>
            <a:r>
              <a:rPr lang="en-US" sz="2400" spc="600" dirty="0" smtClean="0">
                <a:latin typeface="+mn-lt"/>
              </a:rPr>
              <a:t>(</a:t>
            </a:r>
            <a:r>
              <a:rPr lang="en-US" sz="2400" spc="600" dirty="0" smtClean="0">
                <a:solidFill>
                  <a:srgbClr val="C00000"/>
                </a:solidFill>
                <a:latin typeface="+mn-lt"/>
              </a:rPr>
              <a:t>age</a:t>
            </a:r>
            <a:r>
              <a:rPr lang="en-US" sz="2400" spc="600" dirty="0" smtClean="0">
                <a:latin typeface="+mn-lt"/>
              </a:rPr>
              <a:t>)</a:t>
            </a:r>
            <a:endParaRPr lang="en-US" sz="2400" spc="600" dirty="0">
              <a:latin typeface="+mn-lt"/>
            </a:endParaRPr>
          </a:p>
        </p:txBody>
      </p:sp>
      <p:sp>
        <p:nvSpPr>
          <p:cNvPr id="5" name="Slide Number Placeholder 4"/>
          <p:cNvSpPr>
            <a:spLocks noGrp="1"/>
          </p:cNvSpPr>
          <p:nvPr>
            <p:ph type="sldNum" sz="quarter" idx="10"/>
          </p:nvPr>
        </p:nvSpPr>
        <p:spPr/>
        <p:txBody>
          <a:bodyPr/>
          <a:lstStyle/>
          <a:p>
            <a:pPr>
              <a:defRPr/>
            </a:pPr>
            <a:fld id="{E007E720-073B-4FF2-8566-832AC3FC6EA7}" type="slidenum">
              <a:rPr lang="en-US" altLang="en-US" smtClean="0"/>
              <a:pPr>
                <a:defRPr/>
              </a:pPr>
              <a:t>20</a:t>
            </a:fld>
            <a:endParaRPr lang="en-US" altLang="en-US" dirty="0"/>
          </a:p>
        </p:txBody>
      </p:sp>
      <p:sp>
        <p:nvSpPr>
          <p:cNvPr id="2" name="Up Arrow 1"/>
          <p:cNvSpPr/>
          <p:nvPr/>
        </p:nvSpPr>
        <p:spPr>
          <a:xfrm>
            <a:off x="7848600" y="2590800"/>
            <a:ext cx="381000" cy="914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Up Arrow 14"/>
          <p:cNvSpPr/>
          <p:nvPr/>
        </p:nvSpPr>
        <p:spPr>
          <a:xfrm>
            <a:off x="5943600" y="2590800"/>
            <a:ext cx="381000"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Up Arrow 16"/>
          <p:cNvSpPr/>
          <p:nvPr/>
        </p:nvSpPr>
        <p:spPr>
          <a:xfrm>
            <a:off x="838200" y="2590800"/>
            <a:ext cx="381000"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76200" y="4114800"/>
            <a:ext cx="2400300" cy="1477328"/>
          </a:xfrm>
          <a:prstGeom prst="rect">
            <a:avLst/>
          </a:prstGeom>
          <a:noFill/>
        </p:spPr>
        <p:txBody>
          <a:bodyPr wrap="square" rtlCol="0">
            <a:spAutoFit/>
          </a:bodyPr>
          <a:lstStyle/>
          <a:p>
            <a:pPr algn="ctr"/>
            <a:r>
              <a:rPr lang="en-US" dirty="0" smtClean="0">
                <a:solidFill>
                  <a:prstClr val="black"/>
                </a:solidFill>
              </a:rPr>
              <a:t>Relative Contribution may be determined by degree of correlation, published guidelines, etc.</a:t>
            </a:r>
            <a:endParaRPr lang="en-US" dirty="0">
              <a:solidFill>
                <a:prstClr val="black"/>
              </a:solidFill>
            </a:endParaRPr>
          </a:p>
        </p:txBody>
      </p:sp>
      <p:sp>
        <p:nvSpPr>
          <p:cNvPr id="9" name="TextBox 8"/>
          <p:cNvSpPr txBox="1"/>
          <p:nvPr/>
        </p:nvSpPr>
        <p:spPr>
          <a:xfrm>
            <a:off x="5334000" y="4114800"/>
            <a:ext cx="1600200" cy="923330"/>
          </a:xfrm>
          <a:prstGeom prst="rect">
            <a:avLst/>
          </a:prstGeom>
          <a:noFill/>
        </p:spPr>
        <p:txBody>
          <a:bodyPr wrap="square" rtlCol="0">
            <a:spAutoFit/>
          </a:bodyPr>
          <a:lstStyle/>
          <a:p>
            <a:pPr algn="ctr"/>
            <a:r>
              <a:rPr lang="en-US" dirty="0" smtClean="0">
                <a:solidFill>
                  <a:prstClr val="black"/>
                </a:solidFill>
              </a:rPr>
              <a:t>Could be hundreds of variables</a:t>
            </a:r>
            <a:endParaRPr lang="en-US" dirty="0">
              <a:solidFill>
                <a:prstClr val="black"/>
              </a:solidFill>
            </a:endParaRPr>
          </a:p>
        </p:txBody>
      </p:sp>
      <p:sp>
        <p:nvSpPr>
          <p:cNvPr id="11" name="TextBox 10"/>
          <p:cNvSpPr txBox="1"/>
          <p:nvPr/>
        </p:nvSpPr>
        <p:spPr>
          <a:xfrm>
            <a:off x="7239000" y="3663077"/>
            <a:ext cx="1600199" cy="2585323"/>
          </a:xfrm>
          <a:prstGeom prst="rect">
            <a:avLst/>
          </a:prstGeom>
          <a:noFill/>
        </p:spPr>
        <p:txBody>
          <a:bodyPr wrap="square" rtlCol="0">
            <a:spAutoFit/>
          </a:bodyPr>
          <a:lstStyle/>
          <a:p>
            <a:pPr algn="ctr"/>
            <a:r>
              <a:rPr lang="en-US" dirty="0" smtClean="0">
                <a:solidFill>
                  <a:prstClr val="black"/>
                </a:solidFill>
              </a:rPr>
              <a:t>Represents contribution of various values for the variable. </a:t>
            </a:r>
            <a:r>
              <a:rPr lang="en-US" dirty="0">
                <a:solidFill>
                  <a:prstClr val="black"/>
                </a:solidFill>
              </a:rPr>
              <a:t>Continuous variables broken into bands. </a:t>
            </a:r>
          </a:p>
        </p:txBody>
      </p:sp>
    </p:spTree>
    <p:extLst>
      <p:ext uri="{BB962C8B-B14F-4D97-AF65-F5344CB8AC3E}">
        <p14:creationId xmlns:p14="http://schemas.microsoft.com/office/powerpoint/2010/main" val="10134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4"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lstStyle/>
          <a:p>
            <a:r>
              <a:rPr lang="en-US" dirty="0" smtClean="0"/>
              <a:t>Example Proposed Risk Score Method (CMS)</a:t>
            </a:r>
            <a:endParaRPr lang="en-US" dirty="0"/>
          </a:p>
        </p:txBody>
      </p:sp>
      <p:pic>
        <p:nvPicPr>
          <p:cNvPr id="5" name="Content Placeholder 4"/>
          <p:cNvPicPr>
            <a:picLocks noGrp="1" noChangeAspect="1"/>
          </p:cNvPicPr>
          <p:nvPr>
            <p:ph idx="1"/>
          </p:nvPr>
        </p:nvPicPr>
        <p:blipFill>
          <a:blip r:embed="rId2"/>
          <a:stretch>
            <a:fillRect/>
          </a:stretch>
        </p:blipFill>
        <p:spPr>
          <a:xfrm>
            <a:off x="1574653" y="1600200"/>
            <a:ext cx="5994694" cy="4525963"/>
          </a:xfrm>
          <a:prstGeom prst="rect">
            <a:avLst/>
          </a:prstGeom>
        </p:spPr>
      </p:pic>
      <p:sp>
        <p:nvSpPr>
          <p:cNvPr id="4" name="Slide Number Placeholder 3"/>
          <p:cNvSpPr>
            <a:spLocks noGrp="1"/>
          </p:cNvSpPr>
          <p:nvPr>
            <p:ph type="sldNum" sz="quarter" idx="10"/>
          </p:nvPr>
        </p:nvSpPr>
        <p:spPr/>
        <p:txBody>
          <a:bodyPr/>
          <a:lstStyle/>
          <a:p>
            <a:pPr>
              <a:defRPr/>
            </a:pPr>
            <a:fld id="{76F6287E-401E-4C27-A425-1269604BFB1A}" type="slidenum">
              <a:rPr lang="en-US" altLang="en-US" smtClean="0"/>
              <a:pPr>
                <a:defRPr/>
              </a:pPr>
              <a:t>21</a:t>
            </a:fld>
            <a:endParaRPr lang="en-US" altLang="en-US" dirty="0"/>
          </a:p>
        </p:txBody>
      </p:sp>
    </p:spTree>
    <p:extLst>
      <p:ext uri="{BB962C8B-B14F-4D97-AF65-F5344CB8AC3E}">
        <p14:creationId xmlns:p14="http://schemas.microsoft.com/office/powerpoint/2010/main" val="2299938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960438"/>
          </a:xfrm>
        </p:spPr>
        <p:txBody>
          <a:bodyPr/>
          <a:lstStyle/>
          <a:p>
            <a:r>
              <a:rPr lang="en-US" dirty="0" smtClean="0"/>
              <a:t>Red Flags with Predictive Analytics in a Far-Flung Collaborative-Care Model</a:t>
            </a:r>
            <a:endParaRPr lang="en-US" dirty="0"/>
          </a:p>
        </p:txBody>
      </p:sp>
      <p:sp>
        <p:nvSpPr>
          <p:cNvPr id="3" name="Content Placeholder 2"/>
          <p:cNvSpPr>
            <a:spLocks noGrp="1"/>
          </p:cNvSpPr>
          <p:nvPr>
            <p:ph idx="1"/>
          </p:nvPr>
        </p:nvSpPr>
        <p:spPr/>
        <p:txBody>
          <a:bodyPr/>
          <a:lstStyle/>
          <a:p>
            <a:pPr marL="0" indent="0" algn="ctr">
              <a:buNone/>
            </a:pPr>
            <a:r>
              <a:rPr lang="en-US" sz="3600" spc="600" dirty="0" smtClean="0">
                <a:solidFill>
                  <a:schemeClr val="tx2">
                    <a:lumMod val="60000"/>
                    <a:lumOff val="40000"/>
                  </a:schemeClr>
                </a:solidFill>
                <a:latin typeface="Symbol" panose="05050102010706020507" pitchFamily="18" charset="2"/>
              </a:rPr>
              <a:t>b</a:t>
            </a:r>
            <a:r>
              <a:rPr lang="en-US" sz="3600" spc="600" baseline="-25000" dirty="0" smtClean="0">
                <a:solidFill>
                  <a:schemeClr val="tx2">
                    <a:lumMod val="60000"/>
                    <a:lumOff val="40000"/>
                  </a:schemeClr>
                </a:solidFill>
                <a:latin typeface="Symbol" panose="05050102010706020507" pitchFamily="18" charset="2"/>
              </a:rPr>
              <a:t>1</a:t>
            </a:r>
            <a:r>
              <a:rPr lang="en-US" sz="3600" spc="600" dirty="0" smtClean="0">
                <a:latin typeface="+mn-lt"/>
              </a:rPr>
              <a:t>(</a:t>
            </a:r>
            <a:r>
              <a:rPr lang="en-US" sz="3600" spc="600" dirty="0" smtClean="0">
                <a:solidFill>
                  <a:srgbClr val="C00000"/>
                </a:solidFill>
                <a:latin typeface="+mn-lt"/>
              </a:rPr>
              <a:t>var</a:t>
            </a:r>
            <a:r>
              <a:rPr lang="en-US" sz="3600" spc="600" baseline="-25000" dirty="0" smtClean="0">
                <a:solidFill>
                  <a:srgbClr val="C00000"/>
                </a:solidFill>
                <a:latin typeface="+mn-lt"/>
              </a:rPr>
              <a:t>1</a:t>
            </a:r>
            <a:r>
              <a:rPr lang="en-US" sz="3600" spc="600" dirty="0" smtClean="0">
                <a:latin typeface="+mn-lt"/>
              </a:rPr>
              <a:t>)+</a:t>
            </a:r>
            <a:r>
              <a:rPr lang="en-US" sz="3600" spc="600" dirty="0" smtClean="0">
                <a:solidFill>
                  <a:schemeClr val="tx2">
                    <a:lumMod val="60000"/>
                    <a:lumOff val="40000"/>
                  </a:schemeClr>
                </a:solidFill>
                <a:latin typeface="Symbol" panose="05050102010706020507" pitchFamily="18" charset="2"/>
              </a:rPr>
              <a:t>b</a:t>
            </a:r>
            <a:r>
              <a:rPr lang="en-US" sz="3600" spc="600" baseline="-25000" dirty="0" smtClean="0">
                <a:solidFill>
                  <a:schemeClr val="tx2">
                    <a:lumMod val="60000"/>
                    <a:lumOff val="40000"/>
                  </a:schemeClr>
                </a:solidFill>
                <a:latin typeface="Symbol" panose="05050102010706020507" pitchFamily="18" charset="2"/>
              </a:rPr>
              <a:t>2</a:t>
            </a:r>
            <a:r>
              <a:rPr lang="en-US" sz="3600" spc="600" dirty="0" smtClean="0">
                <a:latin typeface="+mn-lt"/>
              </a:rPr>
              <a:t>(</a:t>
            </a:r>
            <a:r>
              <a:rPr lang="en-US" sz="3600" spc="600" dirty="0" smtClean="0">
                <a:solidFill>
                  <a:srgbClr val="C00000"/>
                </a:solidFill>
                <a:latin typeface="+mn-lt"/>
              </a:rPr>
              <a:t>var</a:t>
            </a:r>
            <a:r>
              <a:rPr lang="en-US" sz="3600" spc="600" baseline="-25000" dirty="0" smtClean="0">
                <a:solidFill>
                  <a:srgbClr val="C00000"/>
                </a:solidFill>
                <a:latin typeface="+mn-lt"/>
              </a:rPr>
              <a:t>2</a:t>
            </a:r>
            <a:r>
              <a:rPr lang="en-US" sz="3600" spc="600" dirty="0" smtClean="0">
                <a:latin typeface="+mn-lt"/>
              </a:rPr>
              <a:t>)+...+</a:t>
            </a:r>
            <a:r>
              <a:rPr lang="en-US" sz="3600" spc="600" dirty="0" err="1" smtClean="0">
                <a:solidFill>
                  <a:schemeClr val="tx2">
                    <a:lumMod val="60000"/>
                    <a:lumOff val="40000"/>
                  </a:schemeClr>
                </a:solidFill>
                <a:latin typeface="Symbol" panose="05050102010706020507" pitchFamily="18" charset="2"/>
              </a:rPr>
              <a:t>b</a:t>
            </a:r>
            <a:r>
              <a:rPr lang="en-US" sz="3600" spc="600" baseline="-25000" dirty="0" err="1" smtClean="0">
                <a:solidFill>
                  <a:schemeClr val="tx2">
                    <a:lumMod val="60000"/>
                    <a:lumOff val="40000"/>
                  </a:schemeClr>
                </a:solidFill>
                <a:latin typeface="Segoe UI" panose="020B0502040204020203" pitchFamily="34" charset="0"/>
                <a:cs typeface="Segoe UI" panose="020B0502040204020203" pitchFamily="34" charset="0"/>
              </a:rPr>
              <a:t>n</a:t>
            </a:r>
            <a:r>
              <a:rPr lang="en-US" sz="3600" spc="600" dirty="0" smtClean="0">
                <a:latin typeface="+mn-lt"/>
              </a:rPr>
              <a:t>(</a:t>
            </a:r>
            <a:r>
              <a:rPr lang="en-US" sz="3600" spc="600" dirty="0" smtClean="0">
                <a:solidFill>
                  <a:srgbClr val="C00000"/>
                </a:solidFill>
                <a:latin typeface="+mn-lt"/>
              </a:rPr>
              <a:t>var</a:t>
            </a:r>
            <a:r>
              <a:rPr lang="en-US" sz="3600" spc="600" baseline="-25000" dirty="0" smtClean="0">
                <a:solidFill>
                  <a:srgbClr val="C00000"/>
                </a:solidFill>
                <a:latin typeface="+mn-lt"/>
              </a:rPr>
              <a:t>3</a:t>
            </a:r>
            <a:r>
              <a:rPr lang="en-US" sz="3600" spc="600" dirty="0" smtClean="0">
                <a:latin typeface="+mn-lt"/>
              </a:rPr>
              <a:t>)</a:t>
            </a:r>
            <a:endParaRPr lang="en-US" sz="3600" spc="600" dirty="0" smtClean="0">
              <a:latin typeface="+mn-lt"/>
            </a:endParaRPr>
          </a:p>
          <a:p>
            <a:pPr marL="0" indent="0" algn="ctr">
              <a:buNone/>
            </a:pPr>
            <a:r>
              <a:rPr lang="en-US" sz="3600" spc="600" dirty="0" smtClean="0">
                <a:latin typeface="+mn-lt"/>
              </a:rPr>
              <a:t>= RISK SCORE</a:t>
            </a:r>
            <a:endParaRPr lang="en-US" sz="3600" spc="600" dirty="0">
              <a:latin typeface="+mn-lt"/>
            </a:endParaRPr>
          </a:p>
        </p:txBody>
      </p:sp>
      <p:sp>
        <p:nvSpPr>
          <p:cNvPr id="5" name="Slide Number Placeholder 4"/>
          <p:cNvSpPr>
            <a:spLocks noGrp="1"/>
          </p:cNvSpPr>
          <p:nvPr>
            <p:ph type="sldNum" sz="quarter" idx="10"/>
          </p:nvPr>
        </p:nvSpPr>
        <p:spPr/>
        <p:txBody>
          <a:bodyPr/>
          <a:lstStyle/>
          <a:p>
            <a:pPr>
              <a:defRPr/>
            </a:pPr>
            <a:fld id="{E007E720-073B-4FF2-8566-832AC3FC6EA7}" type="slidenum">
              <a:rPr lang="en-US" altLang="en-US" smtClean="0"/>
              <a:pPr>
                <a:defRPr/>
              </a:pPr>
              <a:t>22</a:t>
            </a:fld>
            <a:endParaRPr lang="en-US" altLang="en-US" dirty="0"/>
          </a:p>
        </p:txBody>
      </p:sp>
      <p:sp>
        <p:nvSpPr>
          <p:cNvPr id="13" name="Up Arrow 12"/>
          <p:cNvSpPr/>
          <p:nvPr/>
        </p:nvSpPr>
        <p:spPr>
          <a:xfrm>
            <a:off x="7353300" y="2208663"/>
            <a:ext cx="381000" cy="1068949"/>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Up Arrow 14"/>
          <p:cNvSpPr/>
          <p:nvPr/>
        </p:nvSpPr>
        <p:spPr>
          <a:xfrm>
            <a:off x="3429000" y="2856363"/>
            <a:ext cx="381000" cy="12954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Up Arrow 16"/>
          <p:cNvSpPr/>
          <p:nvPr/>
        </p:nvSpPr>
        <p:spPr>
          <a:xfrm>
            <a:off x="971550" y="2209800"/>
            <a:ext cx="381000" cy="12954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0" y="3505200"/>
            <a:ext cx="2324100" cy="2308324"/>
          </a:xfrm>
          <a:prstGeom prst="rect">
            <a:avLst/>
          </a:prstGeom>
          <a:noFill/>
        </p:spPr>
        <p:txBody>
          <a:bodyPr wrap="square" rtlCol="0">
            <a:spAutoFit/>
          </a:bodyPr>
          <a:lstStyle/>
          <a:p>
            <a:pPr algn="ctr"/>
            <a:r>
              <a:rPr lang="en-US" sz="1600" dirty="0" smtClean="0">
                <a:solidFill>
                  <a:prstClr val="black"/>
                </a:solidFill>
              </a:rPr>
              <a:t>The more sources and differences in data capture, consistency, timing, coverage, etc., the more unstable the data and the more error-prone is the relative contribution (requiring recalibration)</a:t>
            </a:r>
            <a:endParaRPr lang="en-US" sz="1600" dirty="0">
              <a:solidFill>
                <a:prstClr val="black"/>
              </a:solidFill>
            </a:endParaRPr>
          </a:p>
        </p:txBody>
      </p:sp>
      <p:sp>
        <p:nvSpPr>
          <p:cNvPr id="19" name="TextBox 18"/>
          <p:cNvSpPr txBox="1"/>
          <p:nvPr/>
        </p:nvSpPr>
        <p:spPr>
          <a:xfrm>
            <a:off x="2724150" y="4186297"/>
            <a:ext cx="1790700" cy="2062103"/>
          </a:xfrm>
          <a:prstGeom prst="rect">
            <a:avLst/>
          </a:prstGeom>
          <a:noFill/>
        </p:spPr>
        <p:txBody>
          <a:bodyPr wrap="square" rtlCol="0">
            <a:spAutoFit/>
          </a:bodyPr>
          <a:lstStyle/>
          <a:p>
            <a:pPr algn="ctr"/>
            <a:r>
              <a:rPr lang="en-US" sz="1600" dirty="0" smtClean="0">
                <a:solidFill>
                  <a:prstClr val="black"/>
                </a:solidFill>
              </a:rPr>
              <a:t>Need to identify all outcomes up front rather than allow them to emerge as program matures and analysts experiment</a:t>
            </a:r>
            <a:endParaRPr lang="en-US" sz="1600" dirty="0">
              <a:solidFill>
                <a:prstClr val="black"/>
              </a:solidFill>
            </a:endParaRPr>
          </a:p>
        </p:txBody>
      </p:sp>
      <p:sp>
        <p:nvSpPr>
          <p:cNvPr id="21" name="Up Arrow 20"/>
          <p:cNvSpPr/>
          <p:nvPr/>
        </p:nvSpPr>
        <p:spPr>
          <a:xfrm>
            <a:off x="5562600" y="2819400"/>
            <a:ext cx="381000" cy="12954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4772025" y="4191378"/>
            <a:ext cx="1962150" cy="2062103"/>
          </a:xfrm>
          <a:prstGeom prst="rect">
            <a:avLst/>
          </a:prstGeom>
          <a:noFill/>
        </p:spPr>
        <p:txBody>
          <a:bodyPr wrap="square" rtlCol="0">
            <a:spAutoFit/>
          </a:bodyPr>
          <a:lstStyle/>
          <a:p>
            <a:pPr algn="ctr"/>
            <a:r>
              <a:rPr lang="en-US" sz="1600" dirty="0" smtClean="0">
                <a:solidFill>
                  <a:prstClr val="black"/>
                </a:solidFill>
              </a:rPr>
              <a:t>A “score” conveys a level of precision that belies the volatility of the underlying data, especially in the early period of the program</a:t>
            </a:r>
            <a:endParaRPr lang="en-US" sz="1600" dirty="0">
              <a:solidFill>
                <a:prstClr val="black"/>
              </a:solidFill>
            </a:endParaRPr>
          </a:p>
        </p:txBody>
      </p:sp>
      <p:sp>
        <p:nvSpPr>
          <p:cNvPr id="23" name="TextBox 22"/>
          <p:cNvSpPr txBox="1"/>
          <p:nvPr/>
        </p:nvSpPr>
        <p:spPr>
          <a:xfrm>
            <a:off x="6781800" y="3276600"/>
            <a:ext cx="1524000" cy="3046988"/>
          </a:xfrm>
          <a:prstGeom prst="rect">
            <a:avLst/>
          </a:prstGeom>
          <a:noFill/>
        </p:spPr>
        <p:txBody>
          <a:bodyPr wrap="square" rtlCol="0">
            <a:spAutoFit/>
          </a:bodyPr>
          <a:lstStyle/>
          <a:p>
            <a:pPr algn="ctr"/>
            <a:r>
              <a:rPr lang="en-US" sz="1600" dirty="0" smtClean="0">
                <a:solidFill>
                  <a:srgbClr val="FF0000"/>
                </a:solidFill>
              </a:rPr>
              <a:t>The independent variables you really want are care coordination variables and meta data about the process you are using to improve care </a:t>
            </a:r>
            <a:endParaRPr lang="en-US" sz="1600" dirty="0">
              <a:solidFill>
                <a:srgbClr val="FF0000"/>
              </a:solidFill>
            </a:endParaRPr>
          </a:p>
        </p:txBody>
      </p:sp>
    </p:spTree>
    <p:extLst>
      <p:ext uri="{BB962C8B-B14F-4D97-AF65-F5344CB8AC3E}">
        <p14:creationId xmlns:p14="http://schemas.microsoft.com/office/powerpoint/2010/main" val="244764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2" grpId="0"/>
      <p:bldP spid="19" grpId="0"/>
      <p:bldP spid="21" grpId="0" animBg="1"/>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0438"/>
          </a:xfrm>
        </p:spPr>
        <p:txBody>
          <a:bodyPr/>
          <a:lstStyle/>
          <a:p>
            <a:r>
              <a:rPr lang="en-US" dirty="0" smtClean="0"/>
              <a:t>Corollary to Coordinated-Care Variables Used in Predictive Model</a:t>
            </a:r>
            <a:endParaRPr lang="en-US" dirty="0"/>
          </a:p>
        </p:txBody>
      </p:sp>
      <p:sp>
        <p:nvSpPr>
          <p:cNvPr id="3" name="Content Placeholder 2"/>
          <p:cNvSpPr>
            <a:spLocks noGrp="1"/>
          </p:cNvSpPr>
          <p:nvPr>
            <p:ph idx="1"/>
          </p:nvPr>
        </p:nvSpPr>
        <p:spPr>
          <a:xfrm>
            <a:off x="457200" y="1447800"/>
            <a:ext cx="8229600" cy="4525963"/>
          </a:xfrm>
        </p:spPr>
        <p:txBody>
          <a:bodyPr/>
          <a:lstStyle/>
          <a:p>
            <a:r>
              <a:rPr lang="en-US" sz="2400" dirty="0" smtClean="0"/>
              <a:t>We want all levels of analytic results to help calibrate the operational model for programs on a go-forward basis</a:t>
            </a:r>
          </a:p>
          <a:p>
            <a:endParaRPr lang="en-US" sz="2400" dirty="0" smtClean="0"/>
          </a:p>
          <a:p>
            <a:r>
              <a:rPr lang="en-US" sz="2400" dirty="0" smtClean="0"/>
              <a:t>Therefore, analytics should be tightly coupled with the operational </a:t>
            </a:r>
            <a:r>
              <a:rPr lang="en-US" sz="2400" dirty="0" smtClean="0"/>
              <a:t>activities to </a:t>
            </a:r>
            <a:r>
              <a:rPr lang="en-US" sz="2400" dirty="0" smtClean="0"/>
              <a:t>allow for </a:t>
            </a:r>
            <a:r>
              <a:rPr lang="en-US" sz="2400" dirty="0" smtClean="0">
                <a:solidFill>
                  <a:srgbClr val="00B050"/>
                </a:solidFill>
              </a:rPr>
              <a:t>closed-loop </a:t>
            </a:r>
            <a:r>
              <a:rPr lang="en-US" sz="2400" dirty="0" smtClean="0">
                <a:solidFill>
                  <a:srgbClr val="00B050"/>
                </a:solidFill>
              </a:rPr>
              <a:t>improvement of care – CLIC --</a:t>
            </a:r>
            <a:r>
              <a:rPr lang="en-US" sz="2400" dirty="0" smtClean="0"/>
              <a:t> </a:t>
            </a:r>
            <a:r>
              <a:rPr lang="en-US" sz="2400" dirty="0" smtClean="0"/>
              <a:t>(i.e., </a:t>
            </a:r>
            <a:r>
              <a:rPr lang="en-US" sz="2400" dirty="0" smtClean="0"/>
              <a:t>symbiosis between care delivery and measurement)</a:t>
            </a:r>
            <a:endParaRPr lang="en-US" sz="2400" dirty="0" smtClean="0"/>
          </a:p>
          <a:p>
            <a:pPr lvl="1"/>
            <a:r>
              <a:rPr lang="en-US" sz="2000" dirty="0" smtClean="0"/>
              <a:t>The </a:t>
            </a:r>
            <a:r>
              <a:rPr lang="en-US" sz="2000" dirty="0" smtClean="0"/>
              <a:t>expression of analytics and operational activities </a:t>
            </a:r>
            <a:r>
              <a:rPr lang="en-US" sz="2000" dirty="0" smtClean="0"/>
              <a:t>should leverage </a:t>
            </a:r>
            <a:r>
              <a:rPr lang="en-US" sz="2000" dirty="0" smtClean="0"/>
              <a:t>the same concepts so their relationships can be determined and exploited</a:t>
            </a:r>
            <a:endParaRPr lang="en-US" sz="2000" dirty="0"/>
          </a:p>
        </p:txBody>
      </p:sp>
      <p:sp>
        <p:nvSpPr>
          <p:cNvPr id="4" name="Slide Number Placeholder 3"/>
          <p:cNvSpPr>
            <a:spLocks noGrp="1"/>
          </p:cNvSpPr>
          <p:nvPr>
            <p:ph type="sldNum" sz="quarter" idx="10"/>
          </p:nvPr>
        </p:nvSpPr>
        <p:spPr/>
        <p:txBody>
          <a:bodyPr/>
          <a:lstStyle/>
          <a:p>
            <a:pPr>
              <a:defRPr/>
            </a:pPr>
            <a:fld id="{76F6287E-401E-4C27-A425-1269604BFB1A}" type="slidenum">
              <a:rPr lang="en-US" altLang="en-US" smtClean="0"/>
              <a:pPr>
                <a:defRPr/>
              </a:pPr>
              <a:t>23</a:t>
            </a:fld>
            <a:endParaRPr lang="en-US" altLang="en-US" dirty="0"/>
          </a:p>
        </p:txBody>
      </p:sp>
    </p:spTree>
    <p:extLst>
      <p:ext uri="{BB962C8B-B14F-4D97-AF65-F5344CB8AC3E}">
        <p14:creationId xmlns:p14="http://schemas.microsoft.com/office/powerpoint/2010/main" val="1023710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
            <a:ext cx="8229600" cy="911063"/>
          </a:xfrm>
        </p:spPr>
        <p:txBody>
          <a:bodyPr/>
          <a:lstStyle/>
          <a:p>
            <a:r>
              <a:rPr lang="en-US" dirty="0" smtClean="0"/>
              <a:t>CLIC </a:t>
            </a:r>
            <a:r>
              <a:rPr lang="en-US" dirty="0" smtClean="0"/>
              <a:t>Makes </a:t>
            </a:r>
            <a:r>
              <a:rPr lang="en-US" dirty="0" smtClean="0"/>
              <a:t>Analytics Useful</a:t>
            </a:r>
            <a:endParaRPr lang="en-US" dirty="0"/>
          </a:p>
        </p:txBody>
      </p:sp>
      <p:sp>
        <p:nvSpPr>
          <p:cNvPr id="4" name="Slide Number Placeholder 3"/>
          <p:cNvSpPr>
            <a:spLocks noGrp="1"/>
          </p:cNvSpPr>
          <p:nvPr>
            <p:ph type="sldNum" sz="quarter" idx="4294967295"/>
          </p:nvPr>
        </p:nvSpPr>
        <p:spPr>
          <a:xfrm>
            <a:off x="6553200" y="5959475"/>
            <a:ext cx="2133600" cy="365125"/>
          </a:xfrm>
          <a:prstGeom prst="rect">
            <a:avLst/>
          </a:prstGeom>
        </p:spPr>
        <p:txBody>
          <a:bodyPr/>
          <a:lstStyle/>
          <a:p>
            <a:pPr>
              <a:defRPr/>
            </a:pPr>
            <a:fld id="{8A4E538D-A7C4-4AE7-9868-AE3DC5CE540C}" type="slidenum">
              <a:rPr lang="en-US" smtClean="0"/>
              <a:pPr>
                <a:defRPr/>
              </a:pPr>
              <a:t>24</a:t>
            </a:fld>
            <a:endParaRPr lang="en-US" dirty="0"/>
          </a:p>
        </p:txBody>
      </p:sp>
      <p:pic>
        <p:nvPicPr>
          <p:cNvPr id="5" name="Picture 4"/>
          <p:cNvPicPr>
            <a:picLocks noChangeAspect="1"/>
          </p:cNvPicPr>
          <p:nvPr/>
        </p:nvPicPr>
        <p:blipFill>
          <a:blip r:embed="rId2"/>
          <a:stretch>
            <a:fillRect/>
          </a:stretch>
        </p:blipFill>
        <p:spPr>
          <a:xfrm>
            <a:off x="2299799" y="1050925"/>
            <a:ext cx="5320201" cy="4023987"/>
          </a:xfrm>
          <a:prstGeom prst="rect">
            <a:avLst/>
          </a:prstGeom>
        </p:spPr>
      </p:pic>
      <p:sp>
        <p:nvSpPr>
          <p:cNvPr id="8" name="Freeform 7"/>
          <p:cNvSpPr/>
          <p:nvPr/>
        </p:nvSpPr>
        <p:spPr>
          <a:xfrm>
            <a:off x="4082879" y="2327275"/>
            <a:ext cx="1188720" cy="628650"/>
          </a:xfrm>
          <a:custGeom>
            <a:avLst/>
            <a:gdLst>
              <a:gd name="connsiteX0" fmla="*/ 0 w 1188720"/>
              <a:gd name="connsiteY0" fmla="*/ 628650 h 628650"/>
              <a:gd name="connsiteX1" fmla="*/ 320040 w 1188720"/>
              <a:gd name="connsiteY1" fmla="*/ 217170 h 628650"/>
              <a:gd name="connsiteX2" fmla="*/ 697230 w 1188720"/>
              <a:gd name="connsiteY2" fmla="*/ 45720 h 628650"/>
              <a:gd name="connsiteX3" fmla="*/ 1188720 w 1188720"/>
              <a:gd name="connsiteY3" fmla="*/ 0 h 628650"/>
              <a:gd name="connsiteX4" fmla="*/ 1188720 w 118872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0" h="628650">
                <a:moveTo>
                  <a:pt x="0" y="628650"/>
                </a:moveTo>
                <a:cubicBezTo>
                  <a:pt x="101917" y="471487"/>
                  <a:pt x="203835" y="314325"/>
                  <a:pt x="320040" y="217170"/>
                </a:cubicBezTo>
                <a:cubicBezTo>
                  <a:pt x="436245" y="120015"/>
                  <a:pt x="552450" y="81915"/>
                  <a:pt x="697230" y="45720"/>
                </a:cubicBezTo>
                <a:cubicBezTo>
                  <a:pt x="842010" y="9525"/>
                  <a:pt x="1188720" y="0"/>
                  <a:pt x="1188720" y="0"/>
                </a:cubicBezTo>
                <a:lnTo>
                  <a:pt x="1188720" y="0"/>
                </a:lnTo>
              </a:path>
            </a:pathLst>
          </a:custGeom>
          <a:noFill/>
          <a:ln w="57150">
            <a:solidFill>
              <a:srgbClr val="00B05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3291840" y="2955925"/>
            <a:ext cx="1385399" cy="830997"/>
          </a:xfrm>
          <a:prstGeom prst="rect">
            <a:avLst/>
          </a:prstGeom>
          <a:noFill/>
        </p:spPr>
        <p:txBody>
          <a:bodyPr wrap="square" rtlCol="0">
            <a:spAutoFit/>
          </a:bodyPr>
          <a:lstStyle/>
          <a:p>
            <a:pPr algn="ctr"/>
            <a:r>
              <a:rPr lang="en-US" sz="1600" dirty="0" smtClean="0">
                <a:solidFill>
                  <a:srgbClr val="00B050"/>
                </a:solidFill>
              </a:rPr>
              <a:t>Closed-Loop Improvement of Care</a:t>
            </a:r>
            <a:endParaRPr lang="en-US" sz="1600" dirty="0">
              <a:solidFill>
                <a:srgbClr val="00B050"/>
              </a:solidFill>
            </a:endParaRPr>
          </a:p>
        </p:txBody>
      </p:sp>
      <p:sp>
        <p:nvSpPr>
          <p:cNvPr id="12" name="Freeform 11"/>
          <p:cNvSpPr/>
          <p:nvPr/>
        </p:nvSpPr>
        <p:spPr>
          <a:xfrm rot="14733080">
            <a:off x="3990172" y="3875442"/>
            <a:ext cx="1188720" cy="628650"/>
          </a:xfrm>
          <a:custGeom>
            <a:avLst/>
            <a:gdLst>
              <a:gd name="connsiteX0" fmla="*/ 0 w 1188720"/>
              <a:gd name="connsiteY0" fmla="*/ 628650 h 628650"/>
              <a:gd name="connsiteX1" fmla="*/ 320040 w 1188720"/>
              <a:gd name="connsiteY1" fmla="*/ 217170 h 628650"/>
              <a:gd name="connsiteX2" fmla="*/ 697230 w 1188720"/>
              <a:gd name="connsiteY2" fmla="*/ 45720 h 628650"/>
              <a:gd name="connsiteX3" fmla="*/ 1188720 w 1188720"/>
              <a:gd name="connsiteY3" fmla="*/ 0 h 628650"/>
              <a:gd name="connsiteX4" fmla="*/ 1188720 w 118872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0" h="628650">
                <a:moveTo>
                  <a:pt x="0" y="628650"/>
                </a:moveTo>
                <a:cubicBezTo>
                  <a:pt x="101917" y="471487"/>
                  <a:pt x="203835" y="314325"/>
                  <a:pt x="320040" y="217170"/>
                </a:cubicBezTo>
                <a:cubicBezTo>
                  <a:pt x="436245" y="120015"/>
                  <a:pt x="552450" y="81915"/>
                  <a:pt x="697230" y="45720"/>
                </a:cubicBezTo>
                <a:cubicBezTo>
                  <a:pt x="842010" y="9525"/>
                  <a:pt x="1188720" y="0"/>
                  <a:pt x="1188720" y="0"/>
                </a:cubicBezTo>
                <a:lnTo>
                  <a:pt x="1188720" y="0"/>
                </a:lnTo>
              </a:path>
            </a:pathLst>
          </a:custGeom>
          <a:noFill/>
          <a:ln w="57150">
            <a:solidFill>
              <a:srgbClr val="00B05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Line Callout 1 (Accent Bar) 2"/>
          <p:cNvSpPr/>
          <p:nvPr/>
        </p:nvSpPr>
        <p:spPr>
          <a:xfrm flipH="1">
            <a:off x="857457" y="2727325"/>
            <a:ext cx="1754041" cy="838200"/>
          </a:xfrm>
          <a:prstGeom prst="accentCallout1">
            <a:avLst>
              <a:gd name="adj1" fmla="val 18750"/>
              <a:gd name="adj2" fmla="val -8333"/>
              <a:gd name="adj3" fmla="val 61735"/>
              <a:gd name="adj4" fmla="val -445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solidFill>
                  <a:prstClr val="white"/>
                </a:solidFill>
              </a:rPr>
              <a:t>CLIC</a:t>
            </a:r>
            <a:endParaRPr lang="en-US" sz="2800" b="1" dirty="0">
              <a:solidFill>
                <a:prstClr val="white"/>
              </a:solidFill>
            </a:endParaRPr>
          </a:p>
        </p:txBody>
      </p:sp>
      <p:sp>
        <p:nvSpPr>
          <p:cNvPr id="6" name="Rectangle 5"/>
          <p:cNvSpPr/>
          <p:nvPr/>
        </p:nvSpPr>
        <p:spPr>
          <a:xfrm>
            <a:off x="1808908" y="5055529"/>
            <a:ext cx="6301982"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Insight is Actionable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3004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500"/>
                            </p:stCondLst>
                            <p:childTnLst>
                              <p:par>
                                <p:cTn id="15" presetID="22" presetClass="entr" presetSubtype="2" fill="hold" grpId="0" nodeType="afterEffect">
                                  <p:stCondLst>
                                    <p:cond delay="100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000"/>
                            </p:stCondLst>
                            <p:childTnLst>
                              <p:par>
                                <p:cTn id="19" presetID="8" presetClass="entr" presetSubtype="16" fill="hold" grpId="0" nodeType="afterEffect">
                                  <p:stCondLst>
                                    <p:cond delay="25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3"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Working Definitions</a:t>
            </a:r>
            <a:endParaRPr lang="en-US" dirty="0"/>
          </a:p>
        </p:txBody>
      </p:sp>
      <p:sp>
        <p:nvSpPr>
          <p:cNvPr id="3" name="Content Placeholder 2"/>
          <p:cNvSpPr>
            <a:spLocks noGrp="1"/>
          </p:cNvSpPr>
          <p:nvPr>
            <p:ph idx="1"/>
          </p:nvPr>
        </p:nvSpPr>
        <p:spPr>
          <a:xfrm>
            <a:off x="457200" y="1371600"/>
            <a:ext cx="8229600" cy="4525963"/>
          </a:xfrm>
        </p:spPr>
        <p:txBody>
          <a:bodyPr/>
          <a:lstStyle/>
          <a:p>
            <a:pPr lvl="0"/>
            <a:r>
              <a:rPr lang="en-US" sz="2400" b="1" dirty="0" smtClean="0"/>
              <a:t>What are analytics</a:t>
            </a:r>
            <a:r>
              <a:rPr lang="en-US" sz="2400" dirty="0" smtClean="0"/>
              <a:t>? – methods to perform data analysis, typically in a quantitative way</a:t>
            </a:r>
          </a:p>
          <a:p>
            <a:pPr lvl="1"/>
            <a:r>
              <a:rPr lang="en-US" sz="2000" dirty="0" smtClean="0"/>
              <a:t>Characterization: Segmenting by attributes (e.g. – using a query</a:t>
            </a:r>
            <a:r>
              <a:rPr lang="en-US" sz="2000" dirty="0" smtClean="0"/>
              <a:t>) – a.k.a. “descriptive” analytics</a:t>
            </a:r>
            <a:endParaRPr lang="en-US" sz="2000" dirty="0" smtClean="0"/>
          </a:p>
          <a:p>
            <a:pPr lvl="1"/>
            <a:r>
              <a:rPr lang="en-US" sz="2000" dirty="0" smtClean="0"/>
              <a:t>Association: Determining the contributing variables that are correlated to the dependent (e.g., outcome) </a:t>
            </a:r>
            <a:r>
              <a:rPr lang="en-US" sz="2000" dirty="0" smtClean="0"/>
              <a:t>variable – a.k.a. “prescriptive” analytics</a:t>
            </a:r>
            <a:endParaRPr lang="en-US" sz="2000" dirty="0" smtClean="0"/>
          </a:p>
          <a:p>
            <a:pPr lvl="1"/>
            <a:r>
              <a:rPr lang="en-US" sz="2000" dirty="0" smtClean="0"/>
              <a:t>Predictive: a classification system that allows estimation of future values of patient care variables based on patterns seen in the population</a:t>
            </a:r>
          </a:p>
          <a:p>
            <a:pPr lvl="2"/>
            <a:r>
              <a:rPr lang="en-US" sz="1600" dirty="0" smtClean="0"/>
              <a:t>Learn by Example: developing an analytic model based on previous data examples used to “train” the model (e.g., regression analysis)</a:t>
            </a:r>
          </a:p>
          <a:p>
            <a:pPr lvl="2"/>
            <a:r>
              <a:rPr lang="en-US" sz="1600" dirty="0" smtClean="0"/>
              <a:t>Learn by Observation: developing an analytic model based on data on hand, using the emergent patterns to shape it </a:t>
            </a:r>
          </a:p>
        </p:txBody>
      </p:sp>
    </p:spTree>
    <p:extLst>
      <p:ext uri="{BB962C8B-B14F-4D97-AF65-F5344CB8AC3E}">
        <p14:creationId xmlns:p14="http://schemas.microsoft.com/office/powerpoint/2010/main" val="2778381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Working Definitions (cont’d)</a:t>
            </a:r>
            <a:endParaRPr lang="en-US" dirty="0"/>
          </a:p>
        </p:txBody>
      </p:sp>
      <p:sp>
        <p:nvSpPr>
          <p:cNvPr id="3" name="Content Placeholder 2"/>
          <p:cNvSpPr>
            <a:spLocks noGrp="1"/>
          </p:cNvSpPr>
          <p:nvPr>
            <p:ph idx="1"/>
          </p:nvPr>
        </p:nvSpPr>
        <p:spPr/>
        <p:txBody>
          <a:bodyPr/>
          <a:lstStyle/>
          <a:p>
            <a:pPr lvl="0"/>
            <a:r>
              <a:rPr lang="en-US" b="1" dirty="0"/>
              <a:t>What is population stratification</a:t>
            </a:r>
            <a:r>
              <a:rPr lang="en-US" dirty="0" smtClean="0"/>
              <a:t>? – dividing up the population by some set of criteria that categorizes the members of the population</a:t>
            </a:r>
            <a:endParaRPr lang="en-US" dirty="0"/>
          </a:p>
          <a:p>
            <a:pPr lvl="0"/>
            <a:r>
              <a:rPr lang="en-US" b="1" dirty="0"/>
              <a:t>What is risk stratification</a:t>
            </a:r>
            <a:r>
              <a:rPr lang="en-US" dirty="0" smtClean="0"/>
              <a:t>? – population stratification where the criteria used to segment is indicative of the population members’ risk of having a given outcome</a:t>
            </a:r>
            <a:endParaRPr lang="en-US" dirty="0"/>
          </a:p>
          <a:p>
            <a:endParaRPr lang="en-US" dirty="0"/>
          </a:p>
          <a:p>
            <a:endParaRPr lang="en-US" dirty="0"/>
          </a:p>
        </p:txBody>
      </p:sp>
    </p:spTree>
    <p:extLst>
      <p:ext uri="{BB962C8B-B14F-4D97-AF65-F5344CB8AC3E}">
        <p14:creationId xmlns:p14="http://schemas.microsoft.com/office/powerpoint/2010/main" val="1610155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Analytics </a:t>
            </a:r>
            <a:r>
              <a:rPr lang="en-US" dirty="0" smtClean="0"/>
              <a:t>Characteristics</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2000" dirty="0" smtClean="0"/>
              <a:t>We want four things in predictive analytics</a:t>
            </a:r>
          </a:p>
          <a:p>
            <a:pPr lvl="1"/>
            <a:r>
              <a:rPr lang="en-US" sz="1800" dirty="0" smtClean="0"/>
              <a:t>Want to know what variables are positively correlated with outcome, and to what degree, which gets to the risk the outcome will happen given the attributes (independent </a:t>
            </a:r>
            <a:r>
              <a:rPr lang="en-US" sz="1800" dirty="0" smtClean="0"/>
              <a:t>variables</a:t>
            </a:r>
            <a:r>
              <a:rPr lang="en-US" sz="1800" dirty="0" smtClean="0"/>
              <a:t>) of the patient</a:t>
            </a:r>
          </a:p>
          <a:p>
            <a:pPr lvl="1"/>
            <a:r>
              <a:rPr lang="en-US" sz="1800" dirty="0" smtClean="0"/>
              <a:t>Want to predict (extrapolate) dependent variable value (e.g. – costs) given the anticipated dependent variables (and likelihood)</a:t>
            </a:r>
          </a:p>
          <a:p>
            <a:pPr lvl="1"/>
            <a:r>
              <a:rPr lang="en-US" sz="1800" dirty="0" smtClean="0"/>
              <a:t>Want to know how much of the predicted value is excess or deficit compared to the typical or desired state (risk adjusted)</a:t>
            </a:r>
          </a:p>
          <a:p>
            <a:pPr lvl="1"/>
            <a:r>
              <a:rPr lang="en-US" sz="1800" dirty="0" smtClean="0"/>
              <a:t>Want to know which of the opportunities are actually actionable (</a:t>
            </a:r>
            <a:r>
              <a:rPr lang="en-US" sz="1800" dirty="0" err="1" smtClean="0"/>
              <a:t>ie</a:t>
            </a:r>
            <a:r>
              <a:rPr lang="en-US" sz="1800" dirty="0" smtClean="0"/>
              <a:t>, which of the high risk things can I discard, and which should I pursue based upon the impact I can have?)</a:t>
            </a:r>
          </a:p>
          <a:p>
            <a:r>
              <a:rPr lang="en-US" sz="2000" dirty="0" smtClean="0"/>
              <a:t>By comparison and/or assigning of thresholds, the population may be partitioned by the results of the above analyses</a:t>
            </a:r>
            <a:endParaRPr lang="en-US" sz="2000" dirty="0"/>
          </a:p>
        </p:txBody>
      </p:sp>
      <p:sp>
        <p:nvSpPr>
          <p:cNvPr id="4" name="Slide Number Placeholder 3"/>
          <p:cNvSpPr>
            <a:spLocks noGrp="1"/>
          </p:cNvSpPr>
          <p:nvPr>
            <p:ph type="sldNum" sz="quarter" idx="10"/>
          </p:nvPr>
        </p:nvSpPr>
        <p:spPr/>
        <p:txBody>
          <a:bodyPr/>
          <a:lstStyle/>
          <a:p>
            <a:pPr>
              <a:defRPr/>
            </a:pPr>
            <a:fld id="{76F6287E-401E-4C27-A425-1269604BFB1A}" type="slidenum">
              <a:rPr lang="en-US" altLang="en-US" smtClean="0"/>
              <a:pPr>
                <a:defRPr/>
              </a:pPr>
              <a:t>27</a:t>
            </a:fld>
            <a:endParaRPr lang="en-US" altLang="en-US" dirty="0"/>
          </a:p>
        </p:txBody>
      </p:sp>
    </p:spTree>
    <p:extLst>
      <p:ext uri="{BB962C8B-B14F-4D97-AF65-F5344CB8AC3E}">
        <p14:creationId xmlns:p14="http://schemas.microsoft.com/office/powerpoint/2010/main" val="472810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Considerations on Type of “Risk”</a:t>
            </a:r>
            <a:endParaRPr lang="en-US" dirty="0"/>
          </a:p>
        </p:txBody>
      </p:sp>
      <p:sp>
        <p:nvSpPr>
          <p:cNvPr id="5" name="Text Placeholder 4"/>
          <p:cNvSpPr>
            <a:spLocks noGrp="1"/>
          </p:cNvSpPr>
          <p:nvPr>
            <p:ph type="body" idx="1"/>
          </p:nvPr>
        </p:nvSpPr>
        <p:spPr>
          <a:xfrm>
            <a:off x="457200" y="1066800"/>
            <a:ext cx="4040188" cy="639762"/>
          </a:xfrm>
        </p:spPr>
        <p:txBody>
          <a:bodyPr/>
          <a:lstStyle/>
          <a:p>
            <a:r>
              <a:rPr lang="en-US" dirty="0" smtClean="0"/>
              <a:t>Risk-Factor Stratification</a:t>
            </a:r>
            <a:endParaRPr lang="en-US" dirty="0"/>
          </a:p>
        </p:txBody>
      </p:sp>
      <p:sp>
        <p:nvSpPr>
          <p:cNvPr id="6" name="Content Placeholder 5"/>
          <p:cNvSpPr>
            <a:spLocks noGrp="1"/>
          </p:cNvSpPr>
          <p:nvPr>
            <p:ph sz="half" idx="2"/>
          </p:nvPr>
        </p:nvSpPr>
        <p:spPr>
          <a:xfrm>
            <a:off x="457200" y="1706562"/>
            <a:ext cx="4040188" cy="3951288"/>
          </a:xfrm>
        </p:spPr>
        <p:txBody>
          <a:bodyPr/>
          <a:lstStyle/>
          <a:p>
            <a:r>
              <a:rPr lang="en-US" sz="1600" dirty="0" smtClean="0"/>
              <a:t>Risk factors can come from organic sources (e.g., a program’s internal assessment of risk factors for an outcome), or authoritative sources (e.g., medical evidence)</a:t>
            </a:r>
          </a:p>
          <a:p>
            <a:r>
              <a:rPr lang="en-US" sz="1600" dirty="0" smtClean="0"/>
              <a:t>There may be a “score” or “scale” associated with risk factors that allow for classification</a:t>
            </a:r>
          </a:p>
          <a:p>
            <a:r>
              <a:rPr lang="en-US" sz="1600" dirty="0" smtClean="0"/>
              <a:t>May afford more flexibility in dynamic analysis (e.g., when outcomes-of-interest are not fixed, or there are various intermediate outcomes to consider)</a:t>
            </a:r>
          </a:p>
          <a:p>
            <a:r>
              <a:rPr lang="en-US" sz="1600" dirty="0" smtClean="0"/>
              <a:t>When authoritative sources used, the math has already been done for you (e.g., PAM, LACE)</a:t>
            </a:r>
            <a:endParaRPr lang="en-US" sz="1600" dirty="0"/>
          </a:p>
        </p:txBody>
      </p:sp>
      <p:sp>
        <p:nvSpPr>
          <p:cNvPr id="7" name="Text Placeholder 6"/>
          <p:cNvSpPr>
            <a:spLocks noGrp="1"/>
          </p:cNvSpPr>
          <p:nvPr>
            <p:ph type="body" sz="quarter" idx="3"/>
          </p:nvPr>
        </p:nvSpPr>
        <p:spPr>
          <a:xfrm>
            <a:off x="4645025" y="1066800"/>
            <a:ext cx="4041775" cy="639762"/>
          </a:xfrm>
        </p:spPr>
        <p:txBody>
          <a:bodyPr/>
          <a:lstStyle/>
          <a:p>
            <a:r>
              <a:rPr lang="en-US" dirty="0" smtClean="0"/>
              <a:t>Risk Stratification</a:t>
            </a:r>
            <a:endParaRPr lang="en-US" dirty="0"/>
          </a:p>
        </p:txBody>
      </p:sp>
      <p:sp>
        <p:nvSpPr>
          <p:cNvPr id="8" name="Content Placeholder 7"/>
          <p:cNvSpPr>
            <a:spLocks noGrp="1"/>
          </p:cNvSpPr>
          <p:nvPr>
            <p:ph sz="quarter" idx="4"/>
          </p:nvPr>
        </p:nvSpPr>
        <p:spPr>
          <a:xfrm>
            <a:off x="4645025" y="1706562"/>
            <a:ext cx="4041775" cy="3951288"/>
          </a:xfrm>
        </p:spPr>
        <p:txBody>
          <a:bodyPr/>
          <a:lstStyle/>
          <a:p>
            <a:r>
              <a:rPr lang="en-US" sz="1600" dirty="0" smtClean="0"/>
              <a:t>Typically arrived at through some computational method such as regression analysis or  clustering</a:t>
            </a:r>
          </a:p>
          <a:p>
            <a:r>
              <a:rPr lang="en-US" sz="1600" dirty="0" smtClean="0"/>
              <a:t>Dependent variable (e.g., outcome) can be designed to be a rate, such a likelihood percentage</a:t>
            </a:r>
          </a:p>
          <a:p>
            <a:r>
              <a:rPr lang="en-US" sz="1600" dirty="0" smtClean="0"/>
              <a:t>In order to stratify by a risk of an outcome, the outcome must be defined; however, it can be dynamic or pre-determined, depending on the requirements of the analytic method chosen</a:t>
            </a:r>
          </a:p>
          <a:p>
            <a:r>
              <a:rPr lang="en-US" sz="1600" dirty="0" smtClean="0"/>
              <a:t>Typically, the math needs to be done, but resulting model is more specific to your exact population</a:t>
            </a:r>
            <a:endParaRPr lang="en-US" sz="1600" dirty="0"/>
          </a:p>
        </p:txBody>
      </p:sp>
    </p:spTree>
    <p:extLst>
      <p:ext uri="{BB962C8B-B14F-4D97-AF65-F5344CB8AC3E}">
        <p14:creationId xmlns:p14="http://schemas.microsoft.com/office/powerpoint/2010/main" val="1014956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6858000" cy="960438"/>
          </a:xfrm>
        </p:spPr>
        <p:txBody>
          <a:bodyPr/>
          <a:lstStyle/>
          <a:p>
            <a:r>
              <a:rPr lang="en-US" dirty="0"/>
              <a:t>Outcomes, Methodology, &amp; </a:t>
            </a:r>
            <a:r>
              <a:rPr lang="en-US" dirty="0" smtClean="0"/>
              <a:t>Data</a:t>
            </a:r>
            <a:endParaRPr lang="en-US" dirty="0"/>
          </a:p>
        </p:txBody>
      </p:sp>
      <p:sp>
        <p:nvSpPr>
          <p:cNvPr id="3" name="Content Placeholder 2"/>
          <p:cNvSpPr>
            <a:spLocks noGrp="1"/>
          </p:cNvSpPr>
          <p:nvPr>
            <p:ph idx="1"/>
          </p:nvPr>
        </p:nvSpPr>
        <p:spPr>
          <a:xfrm>
            <a:off x="457200" y="1424360"/>
            <a:ext cx="8229600" cy="4525963"/>
          </a:xfrm>
        </p:spPr>
        <p:txBody>
          <a:bodyPr/>
          <a:lstStyle/>
          <a:p>
            <a:r>
              <a:rPr lang="en-US" sz="2000" b="1" dirty="0" smtClean="0"/>
              <a:t>Outcomes</a:t>
            </a:r>
            <a:r>
              <a:rPr lang="en-US" sz="2000" dirty="0" smtClean="0"/>
              <a:t> – Assess if there are fixed outcomes of interest</a:t>
            </a:r>
          </a:p>
          <a:p>
            <a:pPr lvl="1"/>
            <a:r>
              <a:rPr lang="en-US" sz="1800" dirty="0" smtClean="0"/>
              <a:t>E.g., </a:t>
            </a:r>
            <a:r>
              <a:rPr lang="en-US" sz="1800" dirty="0" smtClean="0"/>
              <a:t>25% reduction in admissions making # admissions an outcome</a:t>
            </a:r>
          </a:p>
          <a:p>
            <a:r>
              <a:rPr lang="en-US" sz="2000" b="1" dirty="0" smtClean="0"/>
              <a:t>Methodology</a:t>
            </a:r>
            <a:r>
              <a:rPr lang="en-US" sz="2000" dirty="0" smtClean="0"/>
              <a:t> </a:t>
            </a:r>
            <a:r>
              <a:rPr lang="en-US" sz="2000" dirty="0" smtClean="0"/>
              <a:t>– Choose analytic methods suited to appropriately mine the population and represent the chosen outcomes</a:t>
            </a:r>
          </a:p>
          <a:p>
            <a:pPr lvl="1"/>
            <a:r>
              <a:rPr lang="en-US" sz="1600" dirty="0" smtClean="0"/>
              <a:t>Regression analysis is typically used for healthcare population data sets, as well as other techniques such as cluster analysis</a:t>
            </a:r>
          </a:p>
          <a:p>
            <a:r>
              <a:rPr lang="en-US" sz="2000" b="1" dirty="0" smtClean="0"/>
              <a:t>Data</a:t>
            </a:r>
            <a:r>
              <a:rPr lang="en-US" sz="2000" dirty="0" smtClean="0"/>
              <a:t> – Ensure data available both supports measurement of outcomes, and has characteristics that optimize applicability of chosen methods</a:t>
            </a:r>
            <a:endParaRPr lang="en-US" sz="2000" dirty="0"/>
          </a:p>
        </p:txBody>
      </p:sp>
      <p:sp>
        <p:nvSpPr>
          <p:cNvPr id="4" name="Slide Number Placeholder 3"/>
          <p:cNvSpPr>
            <a:spLocks noGrp="1"/>
          </p:cNvSpPr>
          <p:nvPr>
            <p:ph type="sldNum" sz="quarter" idx="10"/>
          </p:nvPr>
        </p:nvSpPr>
        <p:spPr/>
        <p:txBody>
          <a:bodyPr/>
          <a:lstStyle/>
          <a:p>
            <a:pPr>
              <a:defRPr/>
            </a:pPr>
            <a:fld id="{76F6287E-401E-4C27-A425-1269604BFB1A}" type="slidenum">
              <a:rPr lang="en-US" altLang="en-US" smtClean="0"/>
              <a:pPr>
                <a:defRPr/>
              </a:pPr>
              <a:t>29</a:t>
            </a:fld>
            <a:endParaRPr lang="en-US" altLang="en-US" dirty="0"/>
          </a:p>
        </p:txBody>
      </p:sp>
      <p:sp>
        <p:nvSpPr>
          <p:cNvPr id="5" name="Rounded Rectangle 4"/>
          <p:cNvSpPr/>
          <p:nvPr/>
        </p:nvSpPr>
        <p:spPr>
          <a:xfrm>
            <a:off x="457200" y="609600"/>
            <a:ext cx="12192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600" b="1" dirty="0" smtClean="0">
                <a:solidFill>
                  <a:prstClr val="white"/>
                </a:solidFill>
              </a:rPr>
              <a:t>Start</a:t>
            </a:r>
            <a:endParaRPr lang="en-US" sz="3600" b="1" dirty="0">
              <a:solidFill>
                <a:prstClr val="white"/>
              </a:solidFill>
            </a:endParaRPr>
          </a:p>
        </p:txBody>
      </p:sp>
    </p:spTree>
    <p:extLst>
      <p:ext uri="{BB962C8B-B14F-4D97-AF65-F5344CB8AC3E}">
        <p14:creationId xmlns:p14="http://schemas.microsoft.com/office/powerpoint/2010/main" val="752727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57775" y="2446549"/>
            <a:ext cx="1263498" cy="1348116"/>
            <a:chOff x="4783825" y="3457843"/>
            <a:chExt cx="1697849" cy="1895589"/>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3825" y="4496182"/>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95924" y="3960457"/>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10175" y="3457843"/>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28777" y="4092593"/>
            <a:ext cx="212649" cy="60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 name="Group 101"/>
          <p:cNvGrpSpPr/>
          <p:nvPr/>
        </p:nvGrpSpPr>
        <p:grpSpPr>
          <a:xfrm>
            <a:off x="4362577" y="1227349"/>
            <a:ext cx="672006" cy="967116"/>
            <a:chOff x="5445125" y="3457843"/>
            <a:chExt cx="903020" cy="1359864"/>
          </a:xfrm>
        </p:grpSpPr>
        <p:pic>
          <p:nvPicPr>
            <p:cNvPr id="10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45125" y="3843739"/>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62395" y="3960457"/>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76645" y="3457843"/>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6" name="Group 105"/>
          <p:cNvGrpSpPr/>
          <p:nvPr/>
        </p:nvGrpSpPr>
        <p:grpSpPr>
          <a:xfrm>
            <a:off x="4514977" y="4709065"/>
            <a:ext cx="672006" cy="967116"/>
            <a:chOff x="5445125" y="3457843"/>
            <a:chExt cx="903020" cy="1359864"/>
          </a:xfrm>
        </p:grpSpPr>
        <p:pic>
          <p:nvPicPr>
            <p:cNvPr id="10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45125" y="3843739"/>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62395" y="3960457"/>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76645" y="3457843"/>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3687123" y="717473"/>
            <a:ext cx="2056973" cy="369332"/>
          </a:xfrm>
          <a:prstGeom prst="rect">
            <a:avLst/>
          </a:prstGeom>
          <a:noFill/>
        </p:spPr>
        <p:txBody>
          <a:bodyPr wrap="none" rtlCol="0">
            <a:spAutoFit/>
          </a:bodyPr>
          <a:lstStyle/>
          <a:p>
            <a:r>
              <a:rPr lang="en-US" u="sng" dirty="0" smtClean="0">
                <a:solidFill>
                  <a:prstClr val="black"/>
                </a:solidFill>
              </a:rPr>
              <a:t>Patient Population</a:t>
            </a:r>
            <a:endParaRPr lang="en-US" u="sng" dirty="0">
              <a:solidFill>
                <a:prstClr val="black"/>
              </a:solidFill>
            </a:endParaRPr>
          </a:p>
        </p:txBody>
      </p:sp>
      <p:sp>
        <p:nvSpPr>
          <p:cNvPr id="8" name="Title 7"/>
          <p:cNvSpPr>
            <a:spLocks noGrp="1"/>
          </p:cNvSpPr>
          <p:nvPr>
            <p:ph type="title"/>
          </p:nvPr>
        </p:nvSpPr>
        <p:spPr>
          <a:xfrm>
            <a:off x="457200" y="0"/>
            <a:ext cx="8229600" cy="1143000"/>
          </a:xfrm>
        </p:spPr>
        <p:txBody>
          <a:bodyPr>
            <a:normAutofit/>
          </a:bodyPr>
          <a:lstStyle/>
          <a:p>
            <a:r>
              <a:rPr lang="en-US" sz="3200" b="1" dirty="0" smtClean="0"/>
              <a:t>Payment Reform</a:t>
            </a:r>
            <a:endParaRPr lang="en-US" sz="3200" b="1" dirty="0"/>
          </a:p>
        </p:txBody>
      </p:sp>
      <p:sp>
        <p:nvSpPr>
          <p:cNvPr id="4" name="Slide Number Placeholder 3"/>
          <p:cNvSpPr>
            <a:spLocks noGrp="1"/>
          </p:cNvSpPr>
          <p:nvPr>
            <p:ph type="sldNum" sz="quarter" idx="4294967295"/>
          </p:nvPr>
        </p:nvSpPr>
        <p:spPr>
          <a:xfrm>
            <a:off x="6553200" y="5594350"/>
            <a:ext cx="2133600" cy="365125"/>
          </a:xfrm>
          <a:prstGeom prst="rect">
            <a:avLst/>
          </a:prstGeom>
        </p:spPr>
        <p:txBody>
          <a:bodyPr/>
          <a:lstStyle/>
          <a:p>
            <a:fld id="{BCEE6722-2D3E-470E-AF4A-E2A4D2F3440D}" type="slidenum">
              <a:rPr lang="en-US" smtClean="0">
                <a:solidFill>
                  <a:prstClr val="black">
                    <a:tint val="75000"/>
                  </a:prstClr>
                </a:solidFill>
              </a:rPr>
              <a:pPr/>
              <a:t>3</a:t>
            </a:fld>
            <a:endParaRPr lang="en-US">
              <a:solidFill>
                <a:prstClr val="black">
                  <a:tint val="75000"/>
                </a:prstClr>
              </a:solidFill>
            </a:endParaRPr>
          </a:p>
        </p:txBody>
      </p:sp>
      <p:grpSp>
        <p:nvGrpSpPr>
          <p:cNvPr id="70" name="Group 69"/>
          <p:cNvGrpSpPr/>
          <p:nvPr/>
        </p:nvGrpSpPr>
        <p:grpSpPr>
          <a:xfrm>
            <a:off x="1513730" y="5027381"/>
            <a:ext cx="1521908" cy="687619"/>
            <a:chOff x="2233590" y="4798781"/>
            <a:chExt cx="1521908" cy="687619"/>
          </a:xfrm>
        </p:grpSpPr>
        <p:pic>
          <p:nvPicPr>
            <p:cNvPr id="71" name="Picture 11" descr="C:\Users\Leroy\AppData\Local\Microsoft\Windows\Temporary Internet Files\Content.IE5\4ZC7E8ZZ\MC900441337[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11792" y="4924693"/>
              <a:ext cx="489414" cy="48941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33590" y="4798781"/>
              <a:ext cx="347506" cy="68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a:off x="3331984" y="5015512"/>
              <a:ext cx="423514" cy="307777"/>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1400" dirty="0" smtClean="0">
                  <a:solidFill>
                    <a:prstClr val="white"/>
                  </a:solidFill>
                </a:rPr>
                <a:t>HIS</a:t>
              </a:r>
              <a:endParaRPr lang="en-US" sz="1400" dirty="0">
                <a:solidFill>
                  <a:prstClr val="white"/>
                </a:solidFill>
              </a:endParaRPr>
            </a:p>
          </p:txBody>
        </p:sp>
        <p:cxnSp>
          <p:nvCxnSpPr>
            <p:cNvPr id="75" name="Straight Connector 74"/>
            <p:cNvCxnSpPr>
              <a:stCxn id="74" idx="1"/>
              <a:endCxn id="71" idx="3"/>
            </p:cNvCxnSpPr>
            <p:nvPr/>
          </p:nvCxnSpPr>
          <p:spPr>
            <a:xfrm flipH="1" flipV="1">
              <a:off x="3101206" y="5169400"/>
              <a:ext cx="230778"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78" name="Rectangle 77"/>
          <p:cNvSpPr/>
          <p:nvPr/>
        </p:nvSpPr>
        <p:spPr>
          <a:xfrm>
            <a:off x="1189948" y="4568008"/>
            <a:ext cx="2010452" cy="1223192"/>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 name="Straight Arrow Connector 50"/>
          <p:cNvCxnSpPr/>
          <p:nvPr/>
        </p:nvCxnSpPr>
        <p:spPr>
          <a:xfrm flipH="1">
            <a:off x="3199904" y="4506145"/>
            <a:ext cx="1372096" cy="48330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1202844" y="5638800"/>
            <a:ext cx="901504" cy="152400"/>
          </a:xfrm>
          <a:prstGeom prst="rect">
            <a:avLst/>
          </a:prstGeom>
          <a:solidFill>
            <a:schemeClr val="tx1"/>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t>Acute Care</a:t>
            </a:r>
            <a:endParaRPr lang="en-US" sz="1000" b="1" dirty="0"/>
          </a:p>
        </p:txBody>
      </p:sp>
      <p:cxnSp>
        <p:nvCxnSpPr>
          <p:cNvPr id="9" name="Straight Arrow Connector 8"/>
          <p:cNvCxnSpPr/>
          <p:nvPr/>
        </p:nvCxnSpPr>
        <p:spPr>
          <a:xfrm flipH="1">
            <a:off x="3199904" y="4357088"/>
            <a:ext cx="1298046" cy="632358"/>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3199904" y="4673267"/>
            <a:ext cx="1401350" cy="3161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822726" y="4275429"/>
            <a:ext cx="312906" cy="369332"/>
          </a:xfrm>
          <a:prstGeom prst="rect">
            <a:avLst/>
          </a:prstGeom>
          <a:noFill/>
        </p:spPr>
        <p:txBody>
          <a:bodyPr wrap="none" rtlCol="0">
            <a:spAutoFit/>
          </a:bodyPr>
          <a:lstStyle/>
          <a:p>
            <a:r>
              <a:rPr lang="en-US" b="1" dirty="0" smtClean="0">
                <a:solidFill>
                  <a:srgbClr val="00B050"/>
                </a:solidFill>
              </a:rPr>
              <a:t>$</a:t>
            </a:r>
            <a:endParaRPr lang="en-US" b="1" dirty="0">
              <a:solidFill>
                <a:srgbClr val="00B050"/>
              </a:solidFill>
            </a:endParaRPr>
          </a:p>
        </p:txBody>
      </p:sp>
      <p:sp>
        <p:nvSpPr>
          <p:cNvPr id="60" name="TextBox 59"/>
          <p:cNvSpPr txBox="1"/>
          <p:nvPr/>
        </p:nvSpPr>
        <p:spPr>
          <a:xfrm>
            <a:off x="3975126" y="4736068"/>
            <a:ext cx="389850" cy="369332"/>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sp>
        <p:nvSpPr>
          <p:cNvPr id="61" name="TextBox 60"/>
          <p:cNvSpPr txBox="1"/>
          <p:nvPr/>
        </p:nvSpPr>
        <p:spPr>
          <a:xfrm>
            <a:off x="4262319" y="4380637"/>
            <a:ext cx="312906" cy="369332"/>
          </a:xfrm>
          <a:prstGeom prst="rect">
            <a:avLst/>
          </a:prstGeom>
          <a:noFill/>
        </p:spPr>
        <p:txBody>
          <a:bodyPr wrap="none" rtlCol="0">
            <a:spAutoFit/>
          </a:bodyPr>
          <a:lstStyle/>
          <a:p>
            <a:r>
              <a:rPr lang="en-US" b="1" dirty="0" smtClean="0">
                <a:solidFill>
                  <a:srgbClr val="00B050"/>
                </a:solidFill>
              </a:rPr>
              <a:t>$</a:t>
            </a:r>
            <a:endParaRPr lang="en-US" b="1" dirty="0">
              <a:solidFill>
                <a:srgbClr val="00B050"/>
              </a:solidFill>
            </a:endParaRPr>
          </a:p>
        </p:txBody>
      </p:sp>
      <p:grpSp>
        <p:nvGrpSpPr>
          <p:cNvPr id="10" name="Group 9"/>
          <p:cNvGrpSpPr/>
          <p:nvPr/>
        </p:nvGrpSpPr>
        <p:grpSpPr>
          <a:xfrm>
            <a:off x="6058273" y="3039773"/>
            <a:ext cx="2010452" cy="1223192"/>
            <a:chOff x="6058273" y="3039773"/>
            <a:chExt cx="2010452" cy="1223192"/>
          </a:xfrm>
        </p:grpSpPr>
        <p:grpSp>
          <p:nvGrpSpPr>
            <p:cNvPr id="38" name="Group 37"/>
            <p:cNvGrpSpPr/>
            <p:nvPr/>
          </p:nvGrpSpPr>
          <p:grpSpPr>
            <a:xfrm flipH="1">
              <a:off x="6382055" y="3495154"/>
              <a:ext cx="1581218" cy="687619"/>
              <a:chOff x="1395390" y="3427181"/>
              <a:chExt cx="1581218" cy="687619"/>
            </a:xfrm>
          </p:grpSpPr>
          <p:pic>
            <p:nvPicPr>
              <p:cNvPr id="39" name="Picture 11" descr="C:\Users\Leroy\AppData\Local\Microsoft\Windows\Temporary Internet Files\Content.IE5\4ZC7E8ZZ\MC900441337[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73592" y="3553093"/>
                <a:ext cx="489414" cy="48941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95390" y="3427181"/>
                <a:ext cx="347506" cy="68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463326" y="3643912"/>
                <a:ext cx="513282" cy="30777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1400" dirty="0" smtClean="0">
                    <a:solidFill>
                      <a:prstClr val="white"/>
                    </a:solidFill>
                  </a:rPr>
                  <a:t>PMS</a:t>
                </a:r>
                <a:endParaRPr lang="en-US" sz="1400" dirty="0">
                  <a:solidFill>
                    <a:prstClr val="white"/>
                  </a:solidFill>
                </a:endParaRPr>
              </a:p>
            </p:txBody>
          </p:sp>
          <p:cxnSp>
            <p:nvCxnSpPr>
              <p:cNvPr id="42" name="Straight Connector 41"/>
              <p:cNvCxnSpPr>
                <a:stCxn id="41" idx="1"/>
                <a:endCxn id="39" idx="3"/>
              </p:cNvCxnSpPr>
              <p:nvPr/>
            </p:nvCxnSpPr>
            <p:spPr>
              <a:xfrm flipH="1" flipV="1">
                <a:off x="2263006" y="3797800"/>
                <a:ext cx="200320"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flipH="1">
              <a:off x="6058273" y="3039773"/>
              <a:ext cx="2010452" cy="122319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6902029" y="4099701"/>
              <a:ext cx="1166696" cy="159272"/>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t>Provider 2</a:t>
              </a:r>
              <a:endParaRPr lang="en-US" sz="1000" b="1" dirty="0"/>
            </a:p>
          </p:txBody>
        </p:sp>
      </p:grpSp>
      <p:cxnSp>
        <p:nvCxnSpPr>
          <p:cNvPr id="5" name="Straight Arrow Connector 4"/>
          <p:cNvCxnSpPr>
            <a:endCxn id="44" idx="0"/>
          </p:cNvCxnSpPr>
          <p:nvPr/>
        </p:nvCxnSpPr>
        <p:spPr>
          <a:xfrm flipV="1">
            <a:off x="4757894" y="3990197"/>
            <a:ext cx="1308850" cy="366891"/>
          </a:xfrm>
          <a:prstGeom prst="straightConnector1">
            <a:avLst/>
          </a:prstGeom>
          <a:ln>
            <a:solidFill>
              <a:srgbClr val="7030A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329177" y="3868199"/>
            <a:ext cx="325730"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grpSp>
        <p:nvGrpSpPr>
          <p:cNvPr id="11" name="Group 10"/>
          <p:cNvGrpSpPr/>
          <p:nvPr/>
        </p:nvGrpSpPr>
        <p:grpSpPr>
          <a:xfrm>
            <a:off x="5990757" y="1066800"/>
            <a:ext cx="2209800" cy="1715056"/>
            <a:chOff x="5990757" y="1066800"/>
            <a:chExt cx="2209800" cy="1715056"/>
          </a:xfrm>
        </p:grpSpPr>
        <p:sp>
          <p:nvSpPr>
            <p:cNvPr id="49" name="Rectangle 48"/>
            <p:cNvSpPr/>
            <p:nvPr/>
          </p:nvSpPr>
          <p:spPr>
            <a:xfrm>
              <a:off x="6333657" y="1676398"/>
              <a:ext cx="1524000" cy="110545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Isosceles Triangle 49"/>
            <p:cNvSpPr/>
            <p:nvPr/>
          </p:nvSpPr>
          <p:spPr>
            <a:xfrm>
              <a:off x="5990757" y="1066800"/>
              <a:ext cx="2209800" cy="8260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2" name="TextBox 51"/>
            <p:cNvSpPr txBox="1"/>
            <p:nvPr/>
          </p:nvSpPr>
          <p:spPr>
            <a:xfrm>
              <a:off x="6426243" y="1447800"/>
              <a:ext cx="1338828" cy="523220"/>
            </a:xfrm>
            <a:prstGeom prst="rect">
              <a:avLst/>
            </a:prstGeom>
            <a:noFill/>
          </p:spPr>
          <p:txBody>
            <a:bodyPr wrap="none" rtlCol="0">
              <a:spAutoFit/>
            </a:bodyPr>
            <a:lstStyle/>
            <a:p>
              <a:pPr algn="ctr"/>
              <a:r>
                <a:rPr lang="en-US" sz="1400" dirty="0" smtClean="0">
                  <a:solidFill>
                    <a:schemeClr val="bg1"/>
                  </a:solidFill>
                </a:rPr>
                <a:t>Home / Family</a:t>
              </a:r>
            </a:p>
            <a:p>
              <a:pPr algn="ctr"/>
              <a:r>
                <a:rPr lang="en-US" sz="1400" dirty="0" smtClean="0">
                  <a:solidFill>
                    <a:schemeClr val="bg1"/>
                  </a:solidFill>
                </a:rPr>
                <a:t>Care Givers</a:t>
              </a:r>
              <a:endParaRPr lang="en-US" sz="1400" dirty="0">
                <a:solidFill>
                  <a:schemeClr val="bg1"/>
                </a:solidFill>
              </a:endParaRPr>
            </a:p>
          </p:txBody>
        </p:sp>
        <p:pic>
          <p:nvPicPr>
            <p:cNvPr id="53" name="Picture 52"/>
            <p:cNvPicPr>
              <a:picLocks noChangeAspect="1"/>
            </p:cNvPicPr>
            <p:nvPr/>
          </p:nvPicPr>
          <p:blipFill>
            <a:blip r:embed="rId5"/>
            <a:stretch>
              <a:fillRect/>
            </a:stretch>
          </p:blipFill>
          <p:spPr>
            <a:xfrm>
              <a:off x="6414314" y="2161720"/>
              <a:ext cx="1373939" cy="581480"/>
            </a:xfrm>
            <a:prstGeom prst="rect">
              <a:avLst/>
            </a:prstGeom>
          </p:spPr>
        </p:pic>
      </p:grpSp>
      <p:cxnSp>
        <p:nvCxnSpPr>
          <p:cNvPr id="55" name="Straight Arrow Connector 54"/>
          <p:cNvCxnSpPr>
            <a:endCxn id="49" idx="1"/>
          </p:cNvCxnSpPr>
          <p:nvPr/>
        </p:nvCxnSpPr>
        <p:spPr>
          <a:xfrm flipV="1">
            <a:off x="4772091" y="2229127"/>
            <a:ext cx="1561566" cy="2151510"/>
          </a:xfrm>
          <a:prstGeom prst="straightConnector1">
            <a:avLst/>
          </a:prstGeom>
          <a:ln>
            <a:solidFill>
              <a:srgbClr val="7030A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5481577" y="2819400"/>
            <a:ext cx="325730" cy="369332"/>
          </a:xfrm>
          <a:prstGeom prst="rect">
            <a:avLst/>
          </a:prstGeom>
          <a:noFill/>
        </p:spPr>
        <p:txBody>
          <a:bodyPr wrap="none" rtlCol="0">
            <a:spAutoFit/>
          </a:bodyPr>
          <a:lstStyle/>
          <a:p>
            <a:r>
              <a:rPr lang="en-US" b="1" dirty="0" smtClean="0">
                <a:solidFill>
                  <a:srgbClr val="7030A0"/>
                </a:solidFill>
              </a:rPr>
              <a:t>?</a:t>
            </a:r>
            <a:endParaRPr lang="en-US" b="1" dirty="0">
              <a:solidFill>
                <a:srgbClr val="7030A0"/>
              </a:solidFill>
            </a:endParaRPr>
          </a:p>
        </p:txBody>
      </p:sp>
      <p:sp>
        <p:nvSpPr>
          <p:cNvPr id="12" name="Oval 11"/>
          <p:cNvSpPr/>
          <p:nvPr/>
        </p:nvSpPr>
        <p:spPr>
          <a:xfrm>
            <a:off x="3975126" y="4736068"/>
            <a:ext cx="443646" cy="358637"/>
          </a:xfrm>
          <a:prstGeom prst="ellipse">
            <a:avLst/>
          </a:prstGeom>
          <a:noFill/>
          <a:ln w="28575">
            <a:solidFill>
              <a:srgbClr val="7030A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627" y="630181"/>
            <a:ext cx="3196773" cy="3539430"/>
          </a:xfrm>
          <a:prstGeom prst="rect">
            <a:avLst/>
          </a:prstGeom>
          <a:noFill/>
        </p:spPr>
        <p:txBody>
          <a:bodyPr wrap="square" lIns="91440" tIns="45720" rIns="91440" bIns="45720">
            <a:spAutoFit/>
          </a:bodyPr>
          <a:lstStyle/>
          <a:p>
            <a:pPr algn="ctr"/>
            <a:r>
              <a:rPr lang="en-US" sz="3200" b="0" cap="none" spc="0" dirty="0" smtClean="0">
                <a:ln w="0"/>
                <a:solidFill>
                  <a:schemeClr val="accent1"/>
                </a:solidFill>
                <a:effectLst>
                  <a:outerShdw blurRad="38100" dist="25400" dir="5400000" algn="ctr" rotWithShape="0">
                    <a:srgbClr val="6E747A">
                      <a:alpha val="43000"/>
                    </a:srgbClr>
                  </a:outerShdw>
                </a:effectLst>
              </a:rPr>
              <a:t>With value-based care models, excessive encounters can penalize a provider… </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sp>
        <p:nvSpPr>
          <p:cNvPr id="58" name="Rectangle 57"/>
          <p:cNvSpPr/>
          <p:nvPr/>
        </p:nvSpPr>
        <p:spPr>
          <a:xfrm>
            <a:off x="5566227" y="4414897"/>
            <a:ext cx="3196773" cy="2062103"/>
          </a:xfrm>
          <a:prstGeom prst="rect">
            <a:avLst/>
          </a:prstGeom>
          <a:noFill/>
        </p:spPr>
        <p:txBody>
          <a:bodyPr wrap="square" lIns="91440" tIns="45720" rIns="91440" bIns="45720">
            <a:spAutoFit/>
          </a:bodyPr>
          <a:lstStyle/>
          <a:p>
            <a:pPr algn="ctr"/>
            <a:r>
              <a:rPr lang="en-US" sz="3200" b="0" cap="none" spc="0" dirty="0" smtClean="0">
                <a:ln w="0"/>
                <a:solidFill>
                  <a:srgbClr val="7030A0"/>
                </a:solidFill>
                <a:effectLst>
                  <a:outerShdw blurRad="38100" dist="25400" dir="5400000" algn="ctr" rotWithShape="0">
                    <a:srgbClr val="6E747A">
                      <a:alpha val="43000"/>
                    </a:srgbClr>
                  </a:outerShdw>
                </a:effectLst>
              </a:rPr>
              <a:t>…and it may be due to things out of th</a:t>
            </a:r>
            <a:r>
              <a:rPr lang="en-US" sz="3200" dirty="0" smtClean="0">
                <a:ln w="0"/>
                <a:solidFill>
                  <a:srgbClr val="7030A0"/>
                </a:solidFill>
                <a:effectLst>
                  <a:outerShdw blurRad="38100" dist="25400" dir="5400000" algn="ctr" rotWithShape="0">
                    <a:srgbClr val="6E747A">
                      <a:alpha val="43000"/>
                    </a:srgbClr>
                  </a:outerShdw>
                </a:effectLst>
              </a:rPr>
              <a:t>e </a:t>
            </a:r>
            <a:r>
              <a:rPr lang="en-US" sz="3200" b="0" cap="none" spc="0" dirty="0" smtClean="0">
                <a:ln w="0"/>
                <a:solidFill>
                  <a:srgbClr val="7030A0"/>
                </a:solidFill>
                <a:effectLst>
                  <a:outerShdw blurRad="38100" dist="25400" dir="5400000" algn="ctr" rotWithShape="0">
                    <a:srgbClr val="6E747A">
                      <a:alpha val="43000"/>
                    </a:srgbClr>
                  </a:outerShdw>
                </a:effectLst>
              </a:rPr>
              <a:t>provider’s control.</a:t>
            </a:r>
            <a:endParaRPr lang="en-US" sz="3200" b="0" cap="none" spc="0" dirty="0">
              <a:ln w="0"/>
              <a:solidFill>
                <a:srgbClr val="7030A0"/>
              </a:solidFill>
              <a:effectLst>
                <a:outerShdw blurRad="38100" dist="25400" dir="5400000" algn="ctr" rotWithShape="0">
                  <a:srgbClr val="6E747A">
                    <a:alpha val="43000"/>
                  </a:srgbClr>
                </a:outerShdw>
              </a:effectLst>
            </a:endParaRPr>
          </a:p>
        </p:txBody>
      </p:sp>
      <p:sp>
        <p:nvSpPr>
          <p:cNvPr id="79" name="Isosceles Triangle 78"/>
          <p:cNvSpPr/>
          <p:nvPr/>
        </p:nvSpPr>
        <p:spPr>
          <a:xfrm rot="16200000">
            <a:off x="2098369" y="2883886"/>
            <a:ext cx="4443116" cy="2180545"/>
          </a:xfrm>
          <a:prstGeom prst="triangle">
            <a:avLst>
              <a:gd name="adj" fmla="val 26928"/>
            </a:avLst>
          </a:prstGeom>
          <a:solidFill>
            <a:schemeClr val="accent4">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Isosceles Triangle 43"/>
          <p:cNvSpPr/>
          <p:nvPr/>
        </p:nvSpPr>
        <p:spPr>
          <a:xfrm rot="5400000" flipH="1">
            <a:off x="2925916" y="2103284"/>
            <a:ext cx="4101112" cy="2180544"/>
          </a:xfrm>
          <a:prstGeom prst="triangle">
            <a:avLst>
              <a:gd name="adj" fmla="val 30575"/>
            </a:avLst>
          </a:prstGeom>
          <a:solidFill>
            <a:srgbClr val="00B0F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393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500"/>
                                        <p:tgtEl>
                                          <p:spTgt spid="19"/>
                                        </p:tgtEl>
                                      </p:cBhvr>
                                    </p:animEffect>
                                  </p:childTnLst>
                                </p:cTn>
                              </p:par>
                              <p:par>
                                <p:cTn id="19" presetID="2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right)">
                                      <p:cBhvr>
                                        <p:cTn id="25" dur="500"/>
                                        <p:tgtEl>
                                          <p:spTgt spid="61"/>
                                        </p:tgtEl>
                                      </p:cBhvr>
                                    </p:animEffect>
                                  </p:childTnLst>
                                </p:cTn>
                              </p:par>
                              <p:par>
                                <p:cTn id="26" presetID="22" presetClass="entr" presetSubtype="2"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right)">
                                      <p:cBhvr>
                                        <p:cTn id="28" dur="500"/>
                                        <p:tgtEl>
                                          <p:spTgt spid="51"/>
                                        </p:tgtEl>
                                      </p:cBhvr>
                                    </p:animEffect>
                                  </p:childTnLst>
                                </p:cTn>
                              </p:par>
                            </p:childTnLst>
                          </p:cTn>
                        </p:par>
                        <p:par>
                          <p:cTn id="29" fill="hold">
                            <p:stCondLst>
                              <p:cond delay="1500"/>
                            </p:stCondLst>
                            <p:childTnLst>
                              <p:par>
                                <p:cTn id="30" presetID="22" presetClass="entr" presetSubtype="2" fill="hold" grpId="0" nodeType="afterEffect">
                                  <p:stCondLst>
                                    <p:cond delay="500"/>
                                  </p:stCondLst>
                                  <p:childTnLst>
                                    <p:set>
                                      <p:cBhvr>
                                        <p:cTn id="31" dur="1" fill="hold">
                                          <p:stCondLst>
                                            <p:cond delay="0"/>
                                          </p:stCondLst>
                                        </p:cTn>
                                        <p:tgtEl>
                                          <p:spTgt spid="60"/>
                                        </p:tgtEl>
                                        <p:attrNameLst>
                                          <p:attrName>style.visibility</p:attrName>
                                        </p:attrNameLst>
                                      </p:cBhvr>
                                      <p:to>
                                        <p:strVal val="visible"/>
                                      </p:to>
                                    </p:set>
                                    <p:animEffect transition="in" filter="wipe(right)">
                                      <p:cBhvr>
                                        <p:cTn id="32" dur="500"/>
                                        <p:tgtEl>
                                          <p:spTgt spid="60"/>
                                        </p:tgtEl>
                                      </p:cBhvr>
                                    </p:animEffect>
                                  </p:childTnLst>
                                </p:cTn>
                              </p:par>
                              <p:par>
                                <p:cTn id="33" presetID="22" presetClass="entr" presetSubtype="2" fill="hold" nodeType="withEffect">
                                  <p:stCondLst>
                                    <p:cond delay="500"/>
                                  </p:stCondLst>
                                  <p:childTnLst>
                                    <p:set>
                                      <p:cBhvr>
                                        <p:cTn id="34" dur="1" fill="hold">
                                          <p:stCondLst>
                                            <p:cond delay="0"/>
                                          </p:stCondLst>
                                        </p:cTn>
                                        <p:tgtEl>
                                          <p:spTgt spid="54"/>
                                        </p:tgtEl>
                                        <p:attrNameLst>
                                          <p:attrName>style.visibility</p:attrName>
                                        </p:attrNameLst>
                                      </p:cBhvr>
                                      <p:to>
                                        <p:strVal val="visible"/>
                                      </p:to>
                                    </p:set>
                                    <p:animEffect transition="in" filter="wipe(right)">
                                      <p:cBhvr>
                                        <p:cTn id="35" dur="500"/>
                                        <p:tgtEl>
                                          <p:spTgt spid="54"/>
                                        </p:tgtEl>
                                      </p:cBhvr>
                                    </p:animEffect>
                                  </p:childTnLst>
                                </p:cTn>
                              </p:par>
                            </p:childTnLst>
                          </p:cTn>
                        </p:par>
                        <p:par>
                          <p:cTn id="36" fill="hold">
                            <p:stCondLst>
                              <p:cond delay="2500"/>
                            </p:stCondLst>
                            <p:childTnLst>
                              <p:par>
                                <p:cTn id="37" presetID="22" presetClass="entr" presetSubtype="4" fill="hold" grpId="0" nodeType="afterEffect">
                                  <p:stCondLst>
                                    <p:cond delay="100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500" fill="hold"/>
                                        <p:tgtEl>
                                          <p:spTgt spid="58"/>
                                        </p:tgtEl>
                                        <p:attrNameLst>
                                          <p:attrName>ppt_w</p:attrName>
                                        </p:attrNameLst>
                                      </p:cBhvr>
                                      <p:tavLst>
                                        <p:tav tm="0">
                                          <p:val>
                                            <p:fltVal val="0"/>
                                          </p:val>
                                        </p:tav>
                                        <p:tav tm="100000">
                                          <p:val>
                                            <p:strVal val="#ppt_w"/>
                                          </p:val>
                                        </p:tav>
                                      </p:tavLst>
                                    </p:anim>
                                    <p:anim calcmode="lin" valueType="num">
                                      <p:cBhvr>
                                        <p:cTn id="45" dur="500" fill="hold"/>
                                        <p:tgtEl>
                                          <p:spTgt spid="58"/>
                                        </p:tgtEl>
                                        <p:attrNameLst>
                                          <p:attrName>ppt_h</p:attrName>
                                        </p:attrNameLst>
                                      </p:cBhvr>
                                      <p:tavLst>
                                        <p:tav tm="0">
                                          <p:val>
                                            <p:fltVal val="0"/>
                                          </p:val>
                                        </p:tav>
                                        <p:tav tm="100000">
                                          <p:val>
                                            <p:strVal val="#ppt_h"/>
                                          </p:val>
                                        </p:tav>
                                      </p:tavLst>
                                    </p:anim>
                                    <p:animEffect transition="in" filter="fade">
                                      <p:cBhvr>
                                        <p:cTn id="46" dur="500"/>
                                        <p:tgtEl>
                                          <p:spTgt spid="5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right)">
                                      <p:cBhvr>
                                        <p:cTn id="55" dur="500"/>
                                        <p:tgtEl>
                                          <p:spTgt spid="44"/>
                                        </p:tgtEl>
                                      </p:cBhvr>
                                    </p:animEffect>
                                  </p:childTnLst>
                                </p:cTn>
                              </p:par>
                            </p:childTnLst>
                          </p:cTn>
                        </p:par>
                        <p:par>
                          <p:cTn id="56" fill="hold">
                            <p:stCondLst>
                              <p:cond delay="1000"/>
                            </p:stCondLst>
                            <p:childTnLst>
                              <p:par>
                                <p:cTn id="57" presetID="22" presetClass="entr" presetSubtype="4" fill="hold" nodeType="afterEffect">
                                  <p:stCondLst>
                                    <p:cond delay="100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par>
                                <p:cTn id="60" presetID="22" presetClass="entr" presetSubtype="4" fill="hold" grpId="0" nodeType="withEffect">
                                  <p:stCondLst>
                                    <p:cond delay="100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par>
                          <p:cTn id="68" fill="hold">
                            <p:stCondLst>
                              <p:cond delay="500"/>
                            </p:stCondLst>
                            <p:childTnLst>
                              <p:par>
                                <p:cTn id="69" presetID="22" presetClass="entr" presetSubtype="4"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down)">
                                      <p:cBhvr>
                                        <p:cTn id="71" dur="500"/>
                                        <p:tgtEl>
                                          <p:spTgt spid="55"/>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down)">
                                      <p:cBhvr>
                                        <p:cTn id="7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0" grpId="0"/>
      <p:bldP spid="61" grpId="0"/>
      <p:bldP spid="6" grpId="0"/>
      <p:bldP spid="56" grpId="0"/>
      <p:bldP spid="12" grpId="0" animBg="1"/>
      <p:bldP spid="57" grpId="0"/>
      <p:bldP spid="58" grpId="0"/>
      <p:bldP spid="79"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044" y="457200"/>
            <a:ext cx="6916755" cy="960438"/>
          </a:xfrm>
        </p:spPr>
        <p:txBody>
          <a:bodyPr/>
          <a:lstStyle/>
          <a:p>
            <a:r>
              <a:rPr lang="en-US" dirty="0" smtClean="0"/>
              <a:t>Processing The Data That Matters</a:t>
            </a:r>
            <a:endParaRPr lang="en-US" dirty="0"/>
          </a:p>
        </p:txBody>
      </p:sp>
      <p:sp>
        <p:nvSpPr>
          <p:cNvPr id="83" name="Content Placeholder 82"/>
          <p:cNvSpPr>
            <a:spLocks noGrp="1"/>
          </p:cNvSpPr>
          <p:nvPr>
            <p:ph idx="1"/>
          </p:nvPr>
        </p:nvSpPr>
        <p:spPr>
          <a:xfrm>
            <a:off x="4427627" y="4908946"/>
            <a:ext cx="4259173" cy="1351692"/>
          </a:xfrm>
        </p:spPr>
        <p:txBody>
          <a:bodyPr/>
          <a:lstStyle/>
          <a:p>
            <a:r>
              <a:rPr lang="en-US" sz="1600" dirty="0">
                <a:solidFill>
                  <a:srgbClr val="FF0000"/>
                </a:solidFill>
              </a:rPr>
              <a:t>Regression analysis can be used to </a:t>
            </a:r>
            <a:r>
              <a:rPr lang="en-US" sz="1600" dirty="0" smtClean="0">
                <a:solidFill>
                  <a:srgbClr val="FF0000"/>
                </a:solidFill>
              </a:rPr>
              <a:t>“learn by example” so model predicts future from past examples</a:t>
            </a:r>
          </a:p>
          <a:p>
            <a:r>
              <a:rPr lang="en-US" sz="1600" dirty="0" smtClean="0">
                <a:solidFill>
                  <a:srgbClr val="FF0000"/>
                </a:solidFill>
              </a:rPr>
              <a:t>Traditionally, outcomes measurement would be a function of medical data alone. </a:t>
            </a:r>
            <a:endParaRPr lang="en-US" sz="1600" dirty="0">
              <a:solidFill>
                <a:srgbClr val="FF0000"/>
              </a:solidFill>
            </a:endParaRPr>
          </a:p>
        </p:txBody>
      </p:sp>
      <p:sp>
        <p:nvSpPr>
          <p:cNvPr id="4" name="Slide Number Placeholder 3"/>
          <p:cNvSpPr>
            <a:spLocks noGrp="1"/>
          </p:cNvSpPr>
          <p:nvPr>
            <p:ph type="sldNum" sz="quarter" idx="10"/>
          </p:nvPr>
        </p:nvSpPr>
        <p:spPr/>
        <p:txBody>
          <a:bodyPr/>
          <a:lstStyle/>
          <a:p>
            <a:pPr>
              <a:defRPr/>
            </a:pPr>
            <a:fld id="{76F6287E-401E-4C27-A425-1269604BFB1A}" type="slidenum">
              <a:rPr lang="en-US" altLang="en-US" smtClean="0"/>
              <a:pPr>
                <a:defRPr/>
              </a:pPr>
              <a:t>30</a:t>
            </a:fld>
            <a:endParaRPr lang="en-US" altLang="en-US" dirty="0"/>
          </a:p>
        </p:txBody>
      </p:sp>
      <p:sp>
        <p:nvSpPr>
          <p:cNvPr id="6" name="Oval 5"/>
          <p:cNvSpPr/>
          <p:nvPr/>
        </p:nvSpPr>
        <p:spPr>
          <a:xfrm>
            <a:off x="685800" y="533400"/>
            <a:ext cx="838200" cy="8080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600" b="1" dirty="0">
                <a:solidFill>
                  <a:prstClr val="white"/>
                </a:solidFill>
              </a:rPr>
              <a:t>1</a:t>
            </a:r>
          </a:p>
        </p:txBody>
      </p:sp>
      <p:sp>
        <p:nvSpPr>
          <p:cNvPr id="5" name="Rounded Rectangle 4"/>
          <p:cNvSpPr/>
          <p:nvPr/>
        </p:nvSpPr>
        <p:spPr>
          <a:xfrm>
            <a:off x="685799" y="3207821"/>
            <a:ext cx="1345223" cy="4835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Outcome</a:t>
            </a:r>
            <a:endParaRPr lang="en-US" dirty="0">
              <a:solidFill>
                <a:prstClr val="white"/>
              </a:solidFill>
            </a:endParaRPr>
          </a:p>
        </p:txBody>
      </p:sp>
      <p:sp>
        <p:nvSpPr>
          <p:cNvPr id="8" name="Rounded Rectangle 7"/>
          <p:cNvSpPr/>
          <p:nvPr/>
        </p:nvSpPr>
        <p:spPr>
          <a:xfrm>
            <a:off x="3854143" y="2312903"/>
            <a:ext cx="1700464" cy="8714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Medical / Behavioral Determinants</a:t>
            </a:r>
            <a:endParaRPr lang="en-US" dirty="0">
              <a:solidFill>
                <a:prstClr val="white"/>
              </a:solidFill>
            </a:endParaRPr>
          </a:p>
        </p:txBody>
      </p:sp>
      <p:sp>
        <p:nvSpPr>
          <p:cNvPr id="13" name="Rounded Rectangle 12"/>
          <p:cNvSpPr/>
          <p:nvPr/>
        </p:nvSpPr>
        <p:spPr>
          <a:xfrm>
            <a:off x="3851827" y="3803856"/>
            <a:ext cx="1702780" cy="59914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Process Measures</a:t>
            </a:r>
            <a:endParaRPr lang="en-US" dirty="0">
              <a:solidFill>
                <a:prstClr val="white"/>
              </a:solidFill>
            </a:endParaRPr>
          </a:p>
        </p:txBody>
      </p:sp>
      <p:grpSp>
        <p:nvGrpSpPr>
          <p:cNvPr id="22" name="Group 21"/>
          <p:cNvGrpSpPr/>
          <p:nvPr/>
        </p:nvGrpSpPr>
        <p:grpSpPr>
          <a:xfrm>
            <a:off x="158917" y="4604632"/>
            <a:ext cx="3339766" cy="1066383"/>
            <a:chOff x="2038350" y="3384888"/>
            <a:chExt cx="5888457" cy="1880176"/>
          </a:xfrm>
        </p:grpSpPr>
        <p:pic>
          <p:nvPicPr>
            <p:cNvPr id="16" name="Picture 15"/>
            <p:cNvPicPr>
              <a:picLocks noChangeAspect="1"/>
            </p:cNvPicPr>
            <p:nvPr/>
          </p:nvPicPr>
          <p:blipFill>
            <a:blip r:embed="rId2"/>
            <a:stretch>
              <a:fillRect/>
            </a:stretch>
          </p:blipFill>
          <p:spPr>
            <a:xfrm>
              <a:off x="2052637" y="3384888"/>
              <a:ext cx="5038725" cy="304800"/>
            </a:xfrm>
            <a:prstGeom prst="rect">
              <a:avLst/>
            </a:prstGeom>
          </p:spPr>
        </p:pic>
        <p:pic>
          <p:nvPicPr>
            <p:cNvPr id="17" name="Picture 16"/>
            <p:cNvPicPr>
              <a:picLocks noChangeAspect="1"/>
            </p:cNvPicPr>
            <p:nvPr/>
          </p:nvPicPr>
          <p:blipFill>
            <a:blip r:embed="rId3"/>
            <a:stretch>
              <a:fillRect/>
            </a:stretch>
          </p:blipFill>
          <p:spPr>
            <a:xfrm>
              <a:off x="2038350" y="3697207"/>
              <a:ext cx="5067300" cy="666750"/>
            </a:xfrm>
            <a:prstGeom prst="rect">
              <a:avLst/>
            </a:prstGeom>
          </p:spPr>
        </p:pic>
        <p:pic>
          <p:nvPicPr>
            <p:cNvPr id="18" name="Picture 17"/>
            <p:cNvPicPr>
              <a:picLocks noChangeAspect="1"/>
            </p:cNvPicPr>
            <p:nvPr/>
          </p:nvPicPr>
          <p:blipFill>
            <a:blip r:embed="rId4"/>
            <a:stretch>
              <a:fillRect/>
            </a:stretch>
          </p:blipFill>
          <p:spPr>
            <a:xfrm>
              <a:off x="2069432" y="4360189"/>
              <a:ext cx="5029200" cy="904875"/>
            </a:xfrm>
            <a:prstGeom prst="rect">
              <a:avLst/>
            </a:prstGeom>
          </p:spPr>
        </p:pic>
        <p:pic>
          <p:nvPicPr>
            <p:cNvPr id="19" name="Picture 18"/>
            <p:cNvPicPr>
              <a:picLocks noChangeAspect="1"/>
            </p:cNvPicPr>
            <p:nvPr/>
          </p:nvPicPr>
          <p:blipFill>
            <a:blip r:embed="rId5"/>
            <a:stretch>
              <a:fillRect/>
            </a:stretch>
          </p:blipFill>
          <p:spPr>
            <a:xfrm>
              <a:off x="7098132" y="3413714"/>
              <a:ext cx="819150" cy="295275"/>
            </a:xfrm>
            <a:prstGeom prst="rect">
              <a:avLst/>
            </a:prstGeom>
          </p:spPr>
        </p:pic>
        <p:pic>
          <p:nvPicPr>
            <p:cNvPr id="20" name="Picture 19"/>
            <p:cNvPicPr>
              <a:picLocks noChangeAspect="1"/>
            </p:cNvPicPr>
            <p:nvPr/>
          </p:nvPicPr>
          <p:blipFill>
            <a:blip r:embed="rId6"/>
            <a:stretch>
              <a:fillRect/>
            </a:stretch>
          </p:blipFill>
          <p:spPr>
            <a:xfrm>
              <a:off x="7079082" y="3692444"/>
              <a:ext cx="838200" cy="676275"/>
            </a:xfrm>
            <a:prstGeom prst="rect">
              <a:avLst/>
            </a:prstGeom>
          </p:spPr>
        </p:pic>
        <p:pic>
          <p:nvPicPr>
            <p:cNvPr id="21" name="Picture 20"/>
            <p:cNvPicPr>
              <a:picLocks noChangeAspect="1"/>
            </p:cNvPicPr>
            <p:nvPr/>
          </p:nvPicPr>
          <p:blipFill>
            <a:blip r:embed="rId7"/>
            <a:stretch>
              <a:fillRect/>
            </a:stretch>
          </p:blipFill>
          <p:spPr>
            <a:xfrm>
              <a:off x="7069557" y="4336758"/>
              <a:ext cx="857250" cy="895350"/>
            </a:xfrm>
            <a:prstGeom prst="rect">
              <a:avLst/>
            </a:prstGeom>
          </p:spPr>
        </p:pic>
      </p:grpSp>
      <p:cxnSp>
        <p:nvCxnSpPr>
          <p:cNvPr id="24" name="Straight Arrow Connector 23"/>
          <p:cNvCxnSpPr>
            <a:stCxn id="13" idx="1"/>
            <a:endCxn id="5" idx="3"/>
          </p:cNvCxnSpPr>
          <p:nvPr/>
        </p:nvCxnSpPr>
        <p:spPr>
          <a:xfrm flipH="1" flipV="1">
            <a:off x="2031022" y="3449610"/>
            <a:ext cx="1820805" cy="6538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8" idx="1"/>
            <a:endCxn id="5" idx="3"/>
          </p:cNvCxnSpPr>
          <p:nvPr/>
        </p:nvCxnSpPr>
        <p:spPr>
          <a:xfrm flipH="1">
            <a:off x="2031022" y="2748652"/>
            <a:ext cx="1823121" cy="700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48" idx="0"/>
            <a:endCxn id="5" idx="2"/>
          </p:cNvCxnSpPr>
          <p:nvPr/>
        </p:nvCxnSpPr>
        <p:spPr>
          <a:xfrm flipH="1" flipV="1">
            <a:off x="1358411" y="3691398"/>
            <a:ext cx="1877825" cy="1466397"/>
          </a:xfrm>
          <a:prstGeom prst="line">
            <a:avLst/>
          </a:prstGeom>
          <a:ln w="1905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50" idx="6"/>
            <a:endCxn id="13" idx="2"/>
          </p:cNvCxnSpPr>
          <p:nvPr/>
        </p:nvCxnSpPr>
        <p:spPr>
          <a:xfrm flipV="1">
            <a:off x="3447630" y="4403001"/>
            <a:ext cx="1255587" cy="981286"/>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3024842" y="5157795"/>
            <a:ext cx="422788" cy="118371"/>
          </a:xfrm>
          <a:prstGeom prst="ellipse">
            <a:avLst/>
          </a:prstGeom>
          <a:no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0" name="Oval 49"/>
          <p:cNvSpPr/>
          <p:nvPr/>
        </p:nvSpPr>
        <p:spPr>
          <a:xfrm>
            <a:off x="3024842" y="5325101"/>
            <a:ext cx="422788" cy="118371"/>
          </a:xfrm>
          <a:prstGeom prst="ellipse">
            <a:avLst/>
          </a:prstGeom>
          <a:noFill/>
          <a:ln w="19050">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5" name="Right Brace 64"/>
          <p:cNvSpPr/>
          <p:nvPr/>
        </p:nvSpPr>
        <p:spPr>
          <a:xfrm>
            <a:off x="5554607" y="2157374"/>
            <a:ext cx="397958" cy="237876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endParaRPr>
          </a:p>
        </p:txBody>
      </p:sp>
      <p:sp>
        <p:nvSpPr>
          <p:cNvPr id="66" name="TextBox 65"/>
          <p:cNvSpPr txBox="1"/>
          <p:nvPr/>
        </p:nvSpPr>
        <p:spPr>
          <a:xfrm>
            <a:off x="6004223" y="3122641"/>
            <a:ext cx="2581028" cy="646331"/>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ea typeface="+mn-ea"/>
              </a:rPr>
              <a:t>Claims, EHR/HIE/HIS Data</a:t>
            </a:r>
          </a:p>
          <a:p>
            <a:pPr fontAlgn="auto">
              <a:spcBef>
                <a:spcPts val="0"/>
              </a:spcBef>
              <a:spcAft>
                <a:spcPts val="0"/>
              </a:spcAft>
            </a:pPr>
            <a:r>
              <a:rPr lang="en-US" dirty="0" smtClean="0">
                <a:solidFill>
                  <a:prstClr val="black"/>
                </a:solidFill>
                <a:latin typeface="Calibri"/>
                <a:ea typeface="+mn-ea"/>
              </a:rPr>
              <a:t>(e.g., SHIN-NY)</a:t>
            </a:r>
            <a:endParaRPr lang="en-US" dirty="0">
              <a:solidFill>
                <a:prstClr val="black"/>
              </a:solidFill>
              <a:latin typeface="Calibri"/>
              <a:ea typeface="+mn-ea"/>
            </a:endParaRPr>
          </a:p>
        </p:txBody>
      </p:sp>
      <p:sp>
        <p:nvSpPr>
          <p:cNvPr id="72" name="TextBox 71"/>
          <p:cNvSpPr txBox="1"/>
          <p:nvPr/>
        </p:nvSpPr>
        <p:spPr>
          <a:xfrm>
            <a:off x="2919678" y="1717851"/>
            <a:ext cx="2425216" cy="523220"/>
          </a:xfrm>
          <a:prstGeom prst="rect">
            <a:avLst/>
          </a:prstGeom>
          <a:noFill/>
        </p:spPr>
        <p:txBody>
          <a:bodyPr wrap="none" rtlCol="0">
            <a:spAutoFit/>
          </a:bodyPr>
          <a:lstStyle/>
          <a:p>
            <a:pPr fontAlgn="auto">
              <a:spcBef>
                <a:spcPts val="0"/>
              </a:spcBef>
              <a:spcAft>
                <a:spcPts val="0"/>
              </a:spcAft>
            </a:pPr>
            <a:r>
              <a:rPr lang="en-US" sz="1400" dirty="0" smtClean="0">
                <a:solidFill>
                  <a:prstClr val="black"/>
                </a:solidFill>
                <a:latin typeface="Calibri"/>
                <a:ea typeface="+mn-ea"/>
              </a:rPr>
              <a:t>Relevant Determinant Variable</a:t>
            </a:r>
          </a:p>
          <a:p>
            <a:pPr fontAlgn="auto">
              <a:spcBef>
                <a:spcPts val="0"/>
              </a:spcBef>
              <a:spcAft>
                <a:spcPts val="0"/>
              </a:spcAft>
            </a:pPr>
            <a:r>
              <a:rPr lang="en-US" sz="1400" dirty="0" smtClean="0">
                <a:solidFill>
                  <a:prstClr val="black"/>
                </a:solidFill>
                <a:latin typeface="Calibri"/>
                <a:ea typeface="+mn-ea"/>
              </a:rPr>
              <a:t>(e.g., key test result value)</a:t>
            </a:r>
            <a:endParaRPr lang="en-US" sz="1400" dirty="0">
              <a:solidFill>
                <a:prstClr val="black"/>
              </a:solidFill>
              <a:latin typeface="Calibri"/>
              <a:ea typeface="+mn-ea"/>
            </a:endParaRPr>
          </a:p>
        </p:txBody>
      </p:sp>
      <p:sp>
        <p:nvSpPr>
          <p:cNvPr id="75" name="TextBox 74"/>
          <p:cNvSpPr txBox="1"/>
          <p:nvPr/>
        </p:nvSpPr>
        <p:spPr>
          <a:xfrm>
            <a:off x="2614875" y="1224794"/>
            <a:ext cx="3514488" cy="307777"/>
          </a:xfrm>
          <a:prstGeom prst="rect">
            <a:avLst/>
          </a:prstGeom>
          <a:noFill/>
        </p:spPr>
        <p:txBody>
          <a:bodyPr wrap="none" rtlCol="0">
            <a:spAutoFit/>
          </a:bodyPr>
          <a:lstStyle/>
          <a:p>
            <a:pPr fontAlgn="auto">
              <a:spcBef>
                <a:spcPts val="0"/>
              </a:spcBef>
              <a:spcAft>
                <a:spcPts val="0"/>
              </a:spcAft>
            </a:pPr>
            <a:r>
              <a:rPr lang="en-US" sz="1400" dirty="0" smtClean="0">
                <a:solidFill>
                  <a:prstClr val="black"/>
                </a:solidFill>
                <a:latin typeface="Calibri"/>
                <a:ea typeface="+mn-ea"/>
              </a:rPr>
              <a:t>Level of Contribution of Determinant Variable</a:t>
            </a:r>
            <a:endParaRPr lang="en-US" sz="1400" dirty="0">
              <a:solidFill>
                <a:prstClr val="black"/>
              </a:solidFill>
              <a:latin typeface="Calibri"/>
              <a:ea typeface="+mn-ea"/>
            </a:endParaRPr>
          </a:p>
        </p:txBody>
      </p:sp>
      <p:grpSp>
        <p:nvGrpSpPr>
          <p:cNvPr id="3" name="Group 2"/>
          <p:cNvGrpSpPr/>
          <p:nvPr/>
        </p:nvGrpSpPr>
        <p:grpSpPr>
          <a:xfrm>
            <a:off x="2562471" y="2394429"/>
            <a:ext cx="813774" cy="2141711"/>
            <a:chOff x="2562471" y="2394429"/>
            <a:chExt cx="813774" cy="2141711"/>
          </a:xfrm>
        </p:grpSpPr>
        <p:sp>
          <p:nvSpPr>
            <p:cNvPr id="67" name="Rectangle 66"/>
            <p:cNvSpPr/>
            <p:nvPr/>
          </p:nvSpPr>
          <p:spPr>
            <a:xfrm>
              <a:off x="2562471" y="2445805"/>
              <a:ext cx="813774" cy="209033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latin typeface="Symbol" panose="05050102010706020507" pitchFamily="18" charset="2"/>
                </a:rPr>
                <a:t>b</a:t>
              </a:r>
              <a:r>
                <a:rPr lang="en-US" baseline="-25000" dirty="0" smtClean="0">
                  <a:solidFill>
                    <a:prstClr val="black"/>
                  </a:solidFill>
                </a:rPr>
                <a:t>1,j</a:t>
              </a:r>
              <a:r>
                <a:rPr lang="en-US" dirty="0" smtClean="0">
                  <a:solidFill>
                    <a:prstClr val="black"/>
                  </a:solidFill>
                </a:rPr>
                <a:t>X</a:t>
              </a:r>
              <a:r>
                <a:rPr lang="en-US" baseline="-25000" dirty="0" smtClean="0">
                  <a:solidFill>
                    <a:prstClr val="black"/>
                  </a:solidFill>
                </a:rPr>
                <a:t>1,j</a:t>
              </a:r>
            </a:p>
            <a:p>
              <a:pPr algn="ctr" fontAlgn="auto">
                <a:spcBef>
                  <a:spcPts val="0"/>
                </a:spcBef>
                <a:spcAft>
                  <a:spcPts val="0"/>
                </a:spcAft>
              </a:pPr>
              <a:r>
                <a:rPr lang="en-US" dirty="0" smtClean="0">
                  <a:solidFill>
                    <a:prstClr val="black"/>
                  </a:solidFill>
                  <a:latin typeface="Symbol" panose="05050102010706020507" pitchFamily="18" charset="2"/>
                </a:rPr>
                <a:t>b</a:t>
              </a:r>
              <a:r>
                <a:rPr lang="en-US" baseline="-25000" dirty="0" smtClean="0">
                  <a:solidFill>
                    <a:prstClr val="black"/>
                  </a:solidFill>
                </a:rPr>
                <a:t>2,j</a:t>
              </a:r>
              <a:r>
                <a:rPr lang="en-US" dirty="0" smtClean="0">
                  <a:solidFill>
                    <a:prstClr val="black"/>
                  </a:solidFill>
                </a:rPr>
                <a:t>X</a:t>
              </a:r>
              <a:r>
                <a:rPr lang="en-US" baseline="-25000" dirty="0" smtClean="0">
                  <a:solidFill>
                    <a:prstClr val="black"/>
                  </a:solidFill>
                </a:rPr>
                <a:t>2,j</a:t>
              </a:r>
            </a:p>
            <a:p>
              <a:pPr algn="ctr" fontAlgn="auto">
                <a:spcBef>
                  <a:spcPts val="0"/>
                </a:spcBef>
                <a:spcAft>
                  <a:spcPts val="0"/>
                </a:spcAft>
              </a:pPr>
              <a:r>
                <a:rPr lang="en-US" dirty="0" smtClean="0">
                  <a:solidFill>
                    <a:prstClr val="black"/>
                  </a:solidFill>
                </a:rPr>
                <a:t>…</a:t>
              </a:r>
            </a:p>
            <a:p>
              <a:pPr algn="ctr" fontAlgn="auto">
                <a:spcBef>
                  <a:spcPts val="0"/>
                </a:spcBef>
                <a:spcAft>
                  <a:spcPts val="0"/>
                </a:spcAft>
              </a:pPr>
              <a:r>
                <a:rPr lang="en-US" dirty="0" err="1" smtClean="0">
                  <a:solidFill>
                    <a:prstClr val="black"/>
                  </a:solidFill>
                  <a:latin typeface="Symbol" panose="05050102010706020507" pitchFamily="18" charset="2"/>
                </a:rPr>
                <a:t>b</a:t>
              </a:r>
              <a:r>
                <a:rPr lang="en-US" baseline="-25000" dirty="0" err="1" smtClean="0">
                  <a:solidFill>
                    <a:prstClr val="black"/>
                  </a:solidFill>
                </a:rPr>
                <a:t>n,j</a:t>
              </a:r>
              <a:r>
                <a:rPr lang="en-US" dirty="0" err="1" smtClean="0">
                  <a:solidFill>
                    <a:prstClr val="black"/>
                  </a:solidFill>
                </a:rPr>
                <a:t>X</a:t>
              </a:r>
              <a:r>
                <a:rPr lang="en-US" baseline="-25000" dirty="0" err="1" smtClean="0">
                  <a:solidFill>
                    <a:prstClr val="black"/>
                  </a:solidFill>
                </a:rPr>
                <a:t>n,j</a:t>
              </a:r>
              <a:endParaRPr lang="en-US" baseline="-25000" dirty="0">
                <a:solidFill>
                  <a:prstClr val="black"/>
                </a:solidFill>
              </a:endParaRPr>
            </a:p>
          </p:txBody>
        </p:sp>
        <p:sp>
          <p:nvSpPr>
            <p:cNvPr id="78" name="TextBox 77"/>
            <p:cNvSpPr txBox="1"/>
            <p:nvPr/>
          </p:nvSpPr>
          <p:spPr>
            <a:xfrm>
              <a:off x="2680657" y="2394429"/>
              <a:ext cx="577402" cy="523220"/>
            </a:xfrm>
            <a:prstGeom prst="rect">
              <a:avLst/>
            </a:prstGeom>
            <a:noFill/>
          </p:spPr>
          <p:txBody>
            <a:bodyPr wrap="none" rtlCol="0">
              <a:spAutoFit/>
            </a:bodyPr>
            <a:lstStyle/>
            <a:p>
              <a:pPr fontAlgn="auto">
                <a:spcBef>
                  <a:spcPts val="0"/>
                </a:spcBef>
                <a:spcAft>
                  <a:spcPts val="0"/>
                </a:spcAft>
              </a:pPr>
              <a:r>
                <a:rPr lang="en-US" sz="2800" dirty="0" smtClean="0">
                  <a:solidFill>
                    <a:prstClr val="black"/>
                  </a:solidFill>
                  <a:latin typeface="Symbol" panose="05050102010706020507" pitchFamily="18" charset="2"/>
                  <a:ea typeface="+mn-ea"/>
                </a:rPr>
                <a:t>S</a:t>
              </a:r>
              <a:r>
                <a:rPr lang="en-US" sz="2800" baseline="-25000" dirty="0" smtClean="0">
                  <a:solidFill>
                    <a:prstClr val="black"/>
                  </a:solidFill>
                  <a:latin typeface="Calibri"/>
                  <a:ea typeface="+mn-ea"/>
                </a:rPr>
                <a:t>i</a:t>
              </a:r>
              <a:r>
                <a:rPr lang="en-US" sz="2800" baseline="30000" dirty="0" smtClean="0">
                  <a:solidFill>
                    <a:prstClr val="black"/>
                  </a:solidFill>
                  <a:latin typeface="Calibri"/>
                  <a:ea typeface="+mn-ea"/>
                </a:rPr>
                <a:t>n</a:t>
              </a:r>
              <a:endParaRPr lang="en-US" sz="2800" baseline="30000" dirty="0">
                <a:solidFill>
                  <a:prstClr val="black"/>
                </a:solidFill>
                <a:latin typeface="Symbol" panose="05050102010706020507" pitchFamily="18" charset="2"/>
                <a:ea typeface="+mn-ea"/>
              </a:endParaRPr>
            </a:p>
          </p:txBody>
        </p:sp>
      </p:grpSp>
      <p:sp>
        <p:nvSpPr>
          <p:cNvPr id="79" name="Rectangle 78"/>
          <p:cNvSpPr/>
          <p:nvPr/>
        </p:nvSpPr>
        <p:spPr>
          <a:xfrm>
            <a:off x="1102000" y="2689594"/>
            <a:ext cx="668045" cy="49072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Y</a:t>
            </a:r>
            <a:r>
              <a:rPr lang="en-US" baseline="-25000" dirty="0" smtClean="0">
                <a:solidFill>
                  <a:prstClr val="black"/>
                </a:solidFill>
              </a:rPr>
              <a:t>j</a:t>
            </a:r>
            <a:r>
              <a:rPr lang="en-US" dirty="0" smtClean="0">
                <a:solidFill>
                  <a:prstClr val="black"/>
                </a:solidFill>
              </a:rPr>
              <a:t> =</a:t>
            </a:r>
            <a:endParaRPr lang="en-US" baseline="-25000" dirty="0" smtClean="0">
              <a:solidFill>
                <a:prstClr val="black"/>
              </a:solidFill>
            </a:endParaRPr>
          </a:p>
        </p:txBody>
      </p:sp>
      <p:cxnSp>
        <p:nvCxnSpPr>
          <p:cNvPr id="80" name="Straight Arrow Connector 79"/>
          <p:cNvCxnSpPr/>
          <p:nvPr/>
        </p:nvCxnSpPr>
        <p:spPr>
          <a:xfrm>
            <a:off x="1350769" y="2169065"/>
            <a:ext cx="0" cy="6727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85571" y="1690735"/>
            <a:ext cx="2549609" cy="523220"/>
          </a:xfrm>
          <a:prstGeom prst="rect">
            <a:avLst/>
          </a:prstGeom>
          <a:noFill/>
        </p:spPr>
        <p:txBody>
          <a:bodyPr wrap="none" rtlCol="0">
            <a:spAutoFit/>
          </a:bodyPr>
          <a:lstStyle/>
          <a:p>
            <a:pPr fontAlgn="auto">
              <a:spcBef>
                <a:spcPts val="0"/>
              </a:spcBef>
              <a:spcAft>
                <a:spcPts val="0"/>
              </a:spcAft>
            </a:pPr>
            <a:r>
              <a:rPr lang="en-US" sz="1400" dirty="0" smtClean="0">
                <a:solidFill>
                  <a:prstClr val="black"/>
                </a:solidFill>
                <a:latin typeface="Calibri"/>
                <a:ea typeface="+mn-ea"/>
              </a:rPr>
              <a:t>Outcome of Interest for patient j</a:t>
            </a:r>
          </a:p>
          <a:p>
            <a:pPr fontAlgn="auto">
              <a:spcBef>
                <a:spcPts val="0"/>
              </a:spcBef>
              <a:spcAft>
                <a:spcPts val="0"/>
              </a:spcAft>
            </a:pPr>
            <a:r>
              <a:rPr lang="en-US" sz="1400" dirty="0" smtClean="0">
                <a:solidFill>
                  <a:prstClr val="black"/>
                </a:solidFill>
                <a:latin typeface="Calibri"/>
                <a:ea typeface="+mn-ea"/>
              </a:rPr>
              <a:t>(e.g., risk, # admissions, etc.)</a:t>
            </a:r>
            <a:endParaRPr lang="en-US" sz="1400" dirty="0">
              <a:solidFill>
                <a:prstClr val="black"/>
              </a:solidFill>
              <a:latin typeface="Calibri"/>
              <a:ea typeface="+mn-ea"/>
            </a:endParaRPr>
          </a:p>
        </p:txBody>
      </p:sp>
      <p:cxnSp>
        <p:nvCxnSpPr>
          <p:cNvPr id="69" name="Straight Arrow Connector 68"/>
          <p:cNvCxnSpPr/>
          <p:nvPr/>
        </p:nvCxnSpPr>
        <p:spPr>
          <a:xfrm>
            <a:off x="3036142" y="2195960"/>
            <a:ext cx="0" cy="7901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2726167" y="1487686"/>
            <a:ext cx="11454" cy="14984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477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75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par>
                                <p:cTn id="12" presetID="22" presetClass="entr" presetSubtype="4" fill="hold" grpId="0" nodeType="withEffect">
                                  <p:stCondLst>
                                    <p:cond delay="75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500"/>
                                        <p:tgtEl>
                                          <p:spTgt spid="48"/>
                                        </p:tgtEl>
                                      </p:cBhvr>
                                    </p:animEffect>
                                  </p:childTnLst>
                                </p:cTn>
                              </p:par>
                            </p:childTnLst>
                          </p:cTn>
                        </p:par>
                        <p:par>
                          <p:cTn id="15" fill="hold">
                            <p:stCondLst>
                              <p:cond delay="1750"/>
                            </p:stCondLst>
                            <p:childTnLst>
                              <p:par>
                                <p:cTn id="16" presetID="22" presetClass="entr" presetSubtype="4" fill="hold" nodeType="afterEffect">
                                  <p:stCondLst>
                                    <p:cond delay="50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par>
                                <p:cTn id="19" presetID="22" presetClass="entr" presetSubtype="4" fill="hold" grpId="0" nodeType="withEffect">
                                  <p:stCondLst>
                                    <p:cond delay="50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wipe(up)">
                                      <p:cBhvr>
                                        <p:cTn id="30" dur="500"/>
                                        <p:tgtEl>
                                          <p:spTgt spid="81"/>
                                        </p:tgtEl>
                                      </p:cBhvr>
                                    </p:animEffect>
                                  </p:childTnLst>
                                </p:cTn>
                              </p:par>
                              <p:par>
                                <p:cTn id="31" presetID="22" presetClass="entr" presetSubtype="1"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wipe(up)">
                                      <p:cBhvr>
                                        <p:cTn id="33" dur="500"/>
                                        <p:tgtEl>
                                          <p:spTgt spid="8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par>
                          <p:cTn id="39" fill="hold">
                            <p:stCondLst>
                              <p:cond delay="500"/>
                            </p:stCondLst>
                            <p:childTnLst>
                              <p:par>
                                <p:cTn id="40" presetID="22" presetClass="entr" presetSubtype="1" fill="hold" grpId="0" nodeType="afterEffect">
                                  <p:stCondLst>
                                    <p:cond delay="1000"/>
                                  </p:stCondLst>
                                  <p:childTnLst>
                                    <p:set>
                                      <p:cBhvr>
                                        <p:cTn id="41" dur="1" fill="hold">
                                          <p:stCondLst>
                                            <p:cond delay="0"/>
                                          </p:stCondLst>
                                        </p:cTn>
                                        <p:tgtEl>
                                          <p:spTgt spid="72"/>
                                        </p:tgtEl>
                                        <p:attrNameLst>
                                          <p:attrName>style.visibility</p:attrName>
                                        </p:attrNameLst>
                                      </p:cBhvr>
                                      <p:to>
                                        <p:strVal val="visible"/>
                                      </p:to>
                                    </p:set>
                                    <p:animEffect transition="in" filter="wipe(up)">
                                      <p:cBhvr>
                                        <p:cTn id="42" dur="500"/>
                                        <p:tgtEl>
                                          <p:spTgt spid="72"/>
                                        </p:tgtEl>
                                      </p:cBhvr>
                                    </p:animEffect>
                                  </p:childTnLst>
                                </p:cTn>
                              </p:par>
                              <p:par>
                                <p:cTn id="43" presetID="22" presetClass="entr" presetSubtype="1" fill="hold" nodeType="withEffect">
                                  <p:stCondLst>
                                    <p:cond delay="1000"/>
                                  </p:stCondLst>
                                  <p:childTnLst>
                                    <p:set>
                                      <p:cBhvr>
                                        <p:cTn id="44" dur="1" fill="hold">
                                          <p:stCondLst>
                                            <p:cond delay="0"/>
                                          </p:stCondLst>
                                        </p:cTn>
                                        <p:tgtEl>
                                          <p:spTgt spid="69"/>
                                        </p:tgtEl>
                                        <p:attrNameLst>
                                          <p:attrName>style.visibility</p:attrName>
                                        </p:attrNameLst>
                                      </p:cBhvr>
                                      <p:to>
                                        <p:strVal val="visible"/>
                                      </p:to>
                                    </p:set>
                                    <p:animEffect transition="in" filter="wipe(up)">
                                      <p:cBhvr>
                                        <p:cTn id="45" dur="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up)">
                                      <p:cBhvr>
                                        <p:cTn id="50" dur="500"/>
                                        <p:tgtEl>
                                          <p:spTgt spid="75"/>
                                        </p:tgtEl>
                                      </p:cBhvr>
                                    </p:animEffect>
                                  </p:childTnLst>
                                </p:cTn>
                              </p:par>
                              <p:par>
                                <p:cTn id="51" presetID="22" presetClass="entr" presetSubtype="1"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up)">
                                      <p:cBhvr>
                                        <p:cTn id="53" dur="500"/>
                                        <p:tgtEl>
                                          <p:spTgt spid="7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3">
                                            <p:txEl>
                                              <p:pRg st="0" end="0"/>
                                            </p:txEl>
                                          </p:spTgt>
                                        </p:tgtEl>
                                        <p:attrNameLst>
                                          <p:attrName>style.visibility</p:attrName>
                                        </p:attrNameLst>
                                      </p:cBhvr>
                                      <p:to>
                                        <p:strVal val="visible"/>
                                      </p:to>
                                    </p:set>
                                    <p:animEffect transition="in" filter="fade">
                                      <p:cBhvr>
                                        <p:cTn id="64" dur="500"/>
                                        <p:tgtEl>
                                          <p:spTgt spid="83">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3">
                                            <p:txEl>
                                              <p:pRg st="1" end="1"/>
                                            </p:txEl>
                                          </p:spTgt>
                                        </p:tgtEl>
                                        <p:attrNameLst>
                                          <p:attrName>style.visibility</p:attrName>
                                        </p:attrNameLst>
                                      </p:cBhvr>
                                      <p:to>
                                        <p:strVal val="visible"/>
                                      </p:to>
                                    </p:set>
                                    <p:animEffect transition="in" filter="fade">
                                      <p:cBhvr>
                                        <p:cTn id="69" dur="500"/>
                                        <p:tgtEl>
                                          <p:spTgt spid="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p:bldP spid="48" grpId="0" animBg="1"/>
      <p:bldP spid="50" grpId="0" animBg="1"/>
      <p:bldP spid="65" grpId="0" animBg="1"/>
      <p:bldP spid="66" grpId="0"/>
      <p:bldP spid="72" grpId="0"/>
      <p:bldP spid="75" grpId="0"/>
      <p:bldP spid="79" grpId="0" animBg="1"/>
      <p:bldP spid="8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044" y="457200"/>
            <a:ext cx="6916755" cy="960438"/>
          </a:xfrm>
        </p:spPr>
        <p:txBody>
          <a:bodyPr/>
          <a:lstStyle/>
          <a:p>
            <a:r>
              <a:rPr lang="en-US" dirty="0" smtClean="0"/>
              <a:t>Processing The Data That Matters</a:t>
            </a:r>
            <a:endParaRPr lang="en-US" dirty="0"/>
          </a:p>
        </p:txBody>
      </p:sp>
      <p:sp>
        <p:nvSpPr>
          <p:cNvPr id="83" name="Content Placeholder 82"/>
          <p:cNvSpPr>
            <a:spLocks noGrp="1"/>
          </p:cNvSpPr>
          <p:nvPr>
            <p:ph idx="1"/>
          </p:nvPr>
        </p:nvSpPr>
        <p:spPr>
          <a:xfrm>
            <a:off x="152401" y="3679579"/>
            <a:ext cx="2277035" cy="1487206"/>
          </a:xfrm>
        </p:spPr>
        <p:txBody>
          <a:bodyPr/>
          <a:lstStyle/>
          <a:p>
            <a:pPr marL="0" indent="0" algn="ctr">
              <a:buNone/>
            </a:pPr>
            <a:r>
              <a:rPr lang="en-US" sz="1600" dirty="0" smtClean="0">
                <a:solidFill>
                  <a:srgbClr val="FF0000"/>
                </a:solidFill>
              </a:rPr>
              <a:t>With the use of care coordination tools that allow for diversity of care-team composition, more variables on process and non-medical determinants can be explicitly analyzed</a:t>
            </a:r>
            <a:endParaRPr lang="en-US" sz="1600" dirty="0">
              <a:solidFill>
                <a:srgbClr val="FF0000"/>
              </a:solidFill>
            </a:endParaRPr>
          </a:p>
        </p:txBody>
      </p:sp>
      <p:sp>
        <p:nvSpPr>
          <p:cNvPr id="4" name="Slide Number Placeholder 3"/>
          <p:cNvSpPr>
            <a:spLocks noGrp="1"/>
          </p:cNvSpPr>
          <p:nvPr>
            <p:ph type="sldNum" sz="quarter" idx="10"/>
          </p:nvPr>
        </p:nvSpPr>
        <p:spPr/>
        <p:txBody>
          <a:bodyPr/>
          <a:lstStyle/>
          <a:p>
            <a:pPr>
              <a:defRPr/>
            </a:pPr>
            <a:fld id="{76F6287E-401E-4C27-A425-1269604BFB1A}" type="slidenum">
              <a:rPr lang="en-US" altLang="en-US" smtClean="0"/>
              <a:pPr>
                <a:defRPr/>
              </a:pPr>
              <a:t>31</a:t>
            </a:fld>
            <a:endParaRPr lang="en-US" altLang="en-US" dirty="0"/>
          </a:p>
        </p:txBody>
      </p:sp>
      <p:sp>
        <p:nvSpPr>
          <p:cNvPr id="6" name="Oval 5"/>
          <p:cNvSpPr/>
          <p:nvPr/>
        </p:nvSpPr>
        <p:spPr>
          <a:xfrm>
            <a:off x="685800" y="533400"/>
            <a:ext cx="838200" cy="8080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600" b="1" dirty="0">
                <a:solidFill>
                  <a:prstClr val="white"/>
                </a:solidFill>
              </a:rPr>
              <a:t>1</a:t>
            </a:r>
          </a:p>
        </p:txBody>
      </p:sp>
      <p:sp>
        <p:nvSpPr>
          <p:cNvPr id="5" name="Rounded Rectangle 4"/>
          <p:cNvSpPr/>
          <p:nvPr/>
        </p:nvSpPr>
        <p:spPr>
          <a:xfrm>
            <a:off x="685799" y="2374102"/>
            <a:ext cx="1345223" cy="4835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Outcome</a:t>
            </a:r>
            <a:endParaRPr lang="en-US" dirty="0">
              <a:solidFill>
                <a:prstClr val="white"/>
              </a:solidFill>
            </a:endParaRPr>
          </a:p>
        </p:txBody>
      </p:sp>
      <p:sp>
        <p:nvSpPr>
          <p:cNvPr id="8" name="Rounded Rectangle 7"/>
          <p:cNvSpPr/>
          <p:nvPr/>
        </p:nvSpPr>
        <p:spPr>
          <a:xfrm>
            <a:off x="3854143" y="1479184"/>
            <a:ext cx="1700464" cy="8714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Medical / Behavioral Determinants</a:t>
            </a:r>
            <a:endParaRPr lang="en-US" dirty="0">
              <a:solidFill>
                <a:prstClr val="white"/>
              </a:solidFill>
            </a:endParaRPr>
          </a:p>
        </p:txBody>
      </p:sp>
      <p:sp>
        <p:nvSpPr>
          <p:cNvPr id="11" name="Rounded Rectangle 10"/>
          <p:cNvSpPr/>
          <p:nvPr/>
        </p:nvSpPr>
        <p:spPr>
          <a:xfrm>
            <a:off x="3854143" y="3775483"/>
            <a:ext cx="1700464" cy="6441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Social Determinants</a:t>
            </a:r>
            <a:endParaRPr lang="en-US" dirty="0">
              <a:solidFill>
                <a:prstClr val="white"/>
              </a:solidFill>
            </a:endParaRPr>
          </a:p>
        </p:txBody>
      </p:sp>
      <p:sp>
        <p:nvSpPr>
          <p:cNvPr id="13" name="Rounded Rectangle 12"/>
          <p:cNvSpPr/>
          <p:nvPr/>
        </p:nvSpPr>
        <p:spPr>
          <a:xfrm>
            <a:off x="3851827" y="2763510"/>
            <a:ext cx="1702780" cy="59914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Process Measures</a:t>
            </a:r>
            <a:endParaRPr lang="en-US" dirty="0">
              <a:solidFill>
                <a:prstClr val="white"/>
              </a:solidFill>
            </a:endParaRPr>
          </a:p>
        </p:txBody>
      </p:sp>
      <p:sp>
        <p:nvSpPr>
          <p:cNvPr id="14" name="Rounded Rectangle 13"/>
          <p:cNvSpPr/>
          <p:nvPr/>
        </p:nvSpPr>
        <p:spPr>
          <a:xfrm>
            <a:off x="3854143" y="4832495"/>
            <a:ext cx="1700464" cy="55616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Coordination Determinants</a:t>
            </a:r>
            <a:endParaRPr lang="en-US" dirty="0">
              <a:solidFill>
                <a:prstClr val="white"/>
              </a:solidFill>
            </a:endParaRPr>
          </a:p>
        </p:txBody>
      </p:sp>
      <p:cxnSp>
        <p:nvCxnSpPr>
          <p:cNvPr id="24" name="Straight Arrow Connector 23"/>
          <p:cNvCxnSpPr>
            <a:stCxn id="13" idx="1"/>
            <a:endCxn id="5" idx="3"/>
          </p:cNvCxnSpPr>
          <p:nvPr/>
        </p:nvCxnSpPr>
        <p:spPr>
          <a:xfrm flipH="1" flipV="1">
            <a:off x="2031022" y="2615891"/>
            <a:ext cx="1820805" cy="4471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8" idx="1"/>
            <a:endCxn id="5" idx="3"/>
          </p:cNvCxnSpPr>
          <p:nvPr/>
        </p:nvCxnSpPr>
        <p:spPr>
          <a:xfrm flipH="1">
            <a:off x="2031022" y="1914933"/>
            <a:ext cx="1823121" cy="700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Right Brace 64"/>
          <p:cNvSpPr/>
          <p:nvPr/>
        </p:nvSpPr>
        <p:spPr>
          <a:xfrm>
            <a:off x="5554607" y="1323655"/>
            <a:ext cx="397958" cy="219947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endParaRPr>
          </a:p>
        </p:txBody>
      </p:sp>
      <p:sp>
        <p:nvSpPr>
          <p:cNvPr id="66" name="TextBox 65"/>
          <p:cNvSpPr txBox="1"/>
          <p:nvPr/>
        </p:nvSpPr>
        <p:spPr>
          <a:xfrm>
            <a:off x="5964557" y="2100225"/>
            <a:ext cx="2581028" cy="646331"/>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ea typeface="+mn-ea"/>
              </a:rPr>
              <a:t>Claims, EHR/HIE/HIS Data</a:t>
            </a:r>
          </a:p>
          <a:p>
            <a:pPr fontAlgn="auto">
              <a:spcBef>
                <a:spcPts val="0"/>
              </a:spcBef>
              <a:spcAft>
                <a:spcPts val="0"/>
              </a:spcAft>
            </a:pPr>
            <a:r>
              <a:rPr lang="en-US" dirty="0" smtClean="0">
                <a:solidFill>
                  <a:prstClr val="black"/>
                </a:solidFill>
                <a:latin typeface="Calibri"/>
                <a:ea typeface="+mn-ea"/>
              </a:rPr>
              <a:t>(e.g., SHIN-NY)</a:t>
            </a:r>
            <a:endParaRPr lang="en-US" dirty="0">
              <a:solidFill>
                <a:prstClr val="black"/>
              </a:solidFill>
              <a:latin typeface="Calibri"/>
              <a:ea typeface="+mn-ea"/>
            </a:endParaRPr>
          </a:p>
        </p:txBody>
      </p:sp>
      <p:sp>
        <p:nvSpPr>
          <p:cNvPr id="79" name="Rectangle 78"/>
          <p:cNvSpPr/>
          <p:nvPr/>
        </p:nvSpPr>
        <p:spPr>
          <a:xfrm>
            <a:off x="1102000" y="1855875"/>
            <a:ext cx="668045" cy="49072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Y</a:t>
            </a:r>
            <a:r>
              <a:rPr lang="en-US" baseline="-25000" dirty="0" smtClean="0">
                <a:solidFill>
                  <a:prstClr val="black"/>
                </a:solidFill>
              </a:rPr>
              <a:t>j</a:t>
            </a:r>
            <a:r>
              <a:rPr lang="en-US" dirty="0" smtClean="0">
                <a:solidFill>
                  <a:prstClr val="black"/>
                </a:solidFill>
              </a:rPr>
              <a:t> =</a:t>
            </a:r>
            <a:endParaRPr lang="en-US" baseline="-25000" dirty="0" smtClean="0">
              <a:solidFill>
                <a:prstClr val="black"/>
              </a:solidFill>
            </a:endParaRPr>
          </a:p>
        </p:txBody>
      </p:sp>
      <p:cxnSp>
        <p:nvCxnSpPr>
          <p:cNvPr id="35" name="Straight Arrow Connector 34"/>
          <p:cNvCxnSpPr>
            <a:stCxn id="11" idx="1"/>
            <a:endCxn id="5" idx="3"/>
          </p:cNvCxnSpPr>
          <p:nvPr/>
        </p:nvCxnSpPr>
        <p:spPr>
          <a:xfrm flipH="1" flipV="1">
            <a:off x="2031022" y="2615891"/>
            <a:ext cx="1823121" cy="14816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4" idx="1"/>
            <a:endCxn id="5" idx="3"/>
          </p:cNvCxnSpPr>
          <p:nvPr/>
        </p:nvCxnSpPr>
        <p:spPr>
          <a:xfrm flipH="1" flipV="1">
            <a:off x="2031022" y="2615891"/>
            <a:ext cx="1823121" cy="24946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2562471" y="1695465"/>
            <a:ext cx="813774" cy="25538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latin typeface="Symbol" panose="05050102010706020507" pitchFamily="18" charset="2"/>
              </a:rPr>
              <a:t>b</a:t>
            </a:r>
            <a:r>
              <a:rPr lang="en-US" baseline="-25000" dirty="0" smtClean="0">
                <a:solidFill>
                  <a:prstClr val="black"/>
                </a:solidFill>
              </a:rPr>
              <a:t>1,j</a:t>
            </a:r>
            <a:r>
              <a:rPr lang="en-US" dirty="0" smtClean="0">
                <a:solidFill>
                  <a:prstClr val="black"/>
                </a:solidFill>
              </a:rPr>
              <a:t>X</a:t>
            </a:r>
            <a:r>
              <a:rPr lang="en-US" baseline="-25000" dirty="0" smtClean="0">
                <a:solidFill>
                  <a:prstClr val="black"/>
                </a:solidFill>
              </a:rPr>
              <a:t>1,j</a:t>
            </a:r>
          </a:p>
          <a:p>
            <a:pPr algn="ctr" fontAlgn="auto">
              <a:spcBef>
                <a:spcPts val="0"/>
              </a:spcBef>
              <a:spcAft>
                <a:spcPts val="0"/>
              </a:spcAft>
            </a:pPr>
            <a:r>
              <a:rPr lang="en-US" dirty="0" smtClean="0">
                <a:solidFill>
                  <a:prstClr val="black"/>
                </a:solidFill>
                <a:latin typeface="Symbol" panose="05050102010706020507" pitchFamily="18" charset="2"/>
              </a:rPr>
              <a:t>b</a:t>
            </a:r>
            <a:r>
              <a:rPr lang="en-US" baseline="-25000" dirty="0" smtClean="0">
                <a:solidFill>
                  <a:prstClr val="black"/>
                </a:solidFill>
              </a:rPr>
              <a:t>2,j</a:t>
            </a:r>
            <a:r>
              <a:rPr lang="en-US" dirty="0" smtClean="0">
                <a:solidFill>
                  <a:prstClr val="black"/>
                </a:solidFill>
              </a:rPr>
              <a:t>X</a:t>
            </a:r>
            <a:r>
              <a:rPr lang="en-US" baseline="-25000" dirty="0" smtClean="0">
                <a:solidFill>
                  <a:prstClr val="black"/>
                </a:solidFill>
              </a:rPr>
              <a:t>2,j</a:t>
            </a:r>
          </a:p>
          <a:p>
            <a:pPr algn="ctr" fontAlgn="auto">
              <a:spcBef>
                <a:spcPts val="0"/>
              </a:spcBef>
              <a:spcAft>
                <a:spcPts val="0"/>
              </a:spcAft>
            </a:pPr>
            <a:r>
              <a:rPr lang="en-US" dirty="0" smtClean="0">
                <a:solidFill>
                  <a:prstClr val="black"/>
                </a:solidFill>
              </a:rPr>
              <a:t>…</a:t>
            </a:r>
          </a:p>
          <a:p>
            <a:pPr algn="ctr" fontAlgn="auto">
              <a:spcBef>
                <a:spcPts val="0"/>
              </a:spcBef>
              <a:spcAft>
                <a:spcPts val="0"/>
              </a:spcAft>
            </a:pPr>
            <a:r>
              <a:rPr lang="en-US" dirty="0" err="1" smtClean="0">
                <a:solidFill>
                  <a:prstClr val="black"/>
                </a:solidFill>
                <a:latin typeface="Symbol" panose="05050102010706020507" pitchFamily="18" charset="2"/>
              </a:rPr>
              <a:t>b</a:t>
            </a:r>
            <a:r>
              <a:rPr lang="en-US" baseline="-25000" dirty="0" err="1" smtClean="0">
                <a:solidFill>
                  <a:prstClr val="black"/>
                </a:solidFill>
              </a:rPr>
              <a:t>n,j</a:t>
            </a:r>
            <a:r>
              <a:rPr lang="en-US" dirty="0" err="1" smtClean="0">
                <a:solidFill>
                  <a:prstClr val="black"/>
                </a:solidFill>
              </a:rPr>
              <a:t>X</a:t>
            </a:r>
            <a:r>
              <a:rPr lang="en-US" baseline="-25000" dirty="0" err="1" smtClean="0">
                <a:solidFill>
                  <a:prstClr val="black"/>
                </a:solidFill>
              </a:rPr>
              <a:t>n,j</a:t>
            </a:r>
            <a:endParaRPr lang="en-US" baseline="-25000" dirty="0">
              <a:solidFill>
                <a:prstClr val="black"/>
              </a:solidFill>
            </a:endParaRPr>
          </a:p>
        </p:txBody>
      </p:sp>
      <p:sp>
        <p:nvSpPr>
          <p:cNvPr id="78" name="TextBox 77"/>
          <p:cNvSpPr txBox="1"/>
          <p:nvPr/>
        </p:nvSpPr>
        <p:spPr>
          <a:xfrm>
            <a:off x="2688583" y="1716610"/>
            <a:ext cx="577402" cy="523220"/>
          </a:xfrm>
          <a:prstGeom prst="rect">
            <a:avLst/>
          </a:prstGeom>
          <a:noFill/>
        </p:spPr>
        <p:txBody>
          <a:bodyPr wrap="none" rtlCol="0">
            <a:spAutoFit/>
          </a:bodyPr>
          <a:lstStyle/>
          <a:p>
            <a:pPr fontAlgn="auto">
              <a:spcBef>
                <a:spcPts val="0"/>
              </a:spcBef>
              <a:spcAft>
                <a:spcPts val="0"/>
              </a:spcAft>
            </a:pPr>
            <a:r>
              <a:rPr lang="en-US" sz="2800" dirty="0" smtClean="0">
                <a:solidFill>
                  <a:prstClr val="black"/>
                </a:solidFill>
                <a:latin typeface="Symbol" panose="05050102010706020507" pitchFamily="18" charset="2"/>
                <a:ea typeface="+mn-ea"/>
              </a:rPr>
              <a:t>S</a:t>
            </a:r>
            <a:r>
              <a:rPr lang="en-US" sz="2800" baseline="-25000" dirty="0" smtClean="0">
                <a:solidFill>
                  <a:prstClr val="black"/>
                </a:solidFill>
                <a:latin typeface="Calibri"/>
                <a:ea typeface="+mn-ea"/>
              </a:rPr>
              <a:t>i</a:t>
            </a:r>
            <a:r>
              <a:rPr lang="en-US" sz="2800" baseline="30000" dirty="0" smtClean="0">
                <a:solidFill>
                  <a:prstClr val="black"/>
                </a:solidFill>
                <a:latin typeface="Calibri"/>
                <a:ea typeface="+mn-ea"/>
              </a:rPr>
              <a:t>n</a:t>
            </a:r>
            <a:endParaRPr lang="en-US" sz="2800" baseline="30000" dirty="0">
              <a:solidFill>
                <a:prstClr val="black"/>
              </a:solidFill>
              <a:latin typeface="Symbol" panose="05050102010706020507" pitchFamily="18" charset="2"/>
              <a:ea typeface="+mn-ea"/>
            </a:endParaRPr>
          </a:p>
        </p:txBody>
      </p:sp>
      <p:sp>
        <p:nvSpPr>
          <p:cNvPr id="12" name="Right Brace 11"/>
          <p:cNvSpPr/>
          <p:nvPr/>
        </p:nvSpPr>
        <p:spPr>
          <a:xfrm>
            <a:off x="5554607" y="3678657"/>
            <a:ext cx="397958" cy="181222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sp>
        <p:nvSpPr>
          <p:cNvPr id="42" name="TextBox 41"/>
          <p:cNvSpPr txBox="1"/>
          <p:nvPr/>
        </p:nvSpPr>
        <p:spPr>
          <a:xfrm>
            <a:off x="5964556" y="3848344"/>
            <a:ext cx="2581030" cy="1477328"/>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ea typeface="+mn-ea"/>
              </a:rPr>
              <a:t>Community-wide Coordination </a:t>
            </a:r>
            <a:r>
              <a:rPr lang="en-US" dirty="0">
                <a:solidFill>
                  <a:prstClr val="black"/>
                </a:solidFill>
                <a:latin typeface="Calibri"/>
                <a:ea typeface="+mn-ea"/>
              </a:rPr>
              <a:t>T</a:t>
            </a:r>
            <a:r>
              <a:rPr lang="en-US" dirty="0" smtClean="0">
                <a:solidFill>
                  <a:prstClr val="black"/>
                </a:solidFill>
                <a:latin typeface="Calibri"/>
                <a:ea typeface="+mn-ea"/>
              </a:rPr>
              <a:t>ools:</a:t>
            </a:r>
          </a:p>
          <a:p>
            <a:pPr fontAlgn="auto">
              <a:spcBef>
                <a:spcPts val="0"/>
              </a:spcBef>
              <a:spcAft>
                <a:spcPts val="0"/>
              </a:spcAft>
            </a:pPr>
            <a:r>
              <a:rPr lang="en-US" dirty="0" smtClean="0">
                <a:solidFill>
                  <a:prstClr val="black"/>
                </a:solidFill>
                <a:latin typeface="Calibri"/>
                <a:ea typeface="+mn-ea"/>
              </a:rPr>
              <a:t>Assessments, Care </a:t>
            </a:r>
            <a:r>
              <a:rPr lang="en-US" dirty="0">
                <a:solidFill>
                  <a:prstClr val="black"/>
                </a:solidFill>
                <a:latin typeface="Calibri"/>
                <a:ea typeface="+mn-ea"/>
              </a:rPr>
              <a:t>P</a:t>
            </a:r>
            <a:r>
              <a:rPr lang="en-US" dirty="0" smtClean="0">
                <a:solidFill>
                  <a:prstClr val="black"/>
                </a:solidFill>
                <a:latin typeface="Calibri"/>
                <a:ea typeface="+mn-ea"/>
              </a:rPr>
              <a:t>lan, </a:t>
            </a:r>
            <a:r>
              <a:rPr lang="en-US" dirty="0">
                <a:solidFill>
                  <a:prstClr val="black"/>
                </a:solidFill>
                <a:latin typeface="Calibri"/>
                <a:ea typeface="+mn-ea"/>
              </a:rPr>
              <a:t>C</a:t>
            </a:r>
            <a:r>
              <a:rPr lang="en-US" dirty="0" smtClean="0">
                <a:solidFill>
                  <a:prstClr val="black"/>
                </a:solidFill>
                <a:latin typeface="Calibri"/>
                <a:ea typeface="+mn-ea"/>
              </a:rPr>
              <a:t>onsensus Patient </a:t>
            </a:r>
            <a:r>
              <a:rPr lang="en-US" dirty="0">
                <a:solidFill>
                  <a:prstClr val="black"/>
                </a:solidFill>
                <a:latin typeface="Calibri"/>
                <a:ea typeface="+mn-ea"/>
              </a:rPr>
              <a:t>S</a:t>
            </a:r>
            <a:r>
              <a:rPr lang="en-US" dirty="0" smtClean="0">
                <a:solidFill>
                  <a:prstClr val="black"/>
                </a:solidFill>
                <a:latin typeface="Calibri"/>
                <a:ea typeface="+mn-ea"/>
              </a:rPr>
              <a:t>ummary, etc.</a:t>
            </a:r>
            <a:endParaRPr lang="en-US" dirty="0">
              <a:solidFill>
                <a:prstClr val="black"/>
              </a:solidFill>
              <a:latin typeface="Calibri"/>
              <a:ea typeface="+mn-ea"/>
            </a:endParaRPr>
          </a:p>
        </p:txBody>
      </p:sp>
    </p:spTree>
    <p:extLst>
      <p:ext uri="{BB962C8B-B14F-4D97-AF65-F5344CB8AC3E}">
        <p14:creationId xmlns:p14="http://schemas.microsoft.com/office/powerpoint/2010/main" val="1338625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500"/>
                                        <p:tgtEl>
                                          <p:spTgt spid="4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000"/>
                            </p:stCondLst>
                            <p:childTnLst>
                              <p:par>
                                <p:cTn id="22" presetID="10" presetClass="entr" presetSubtype="0" fill="hold" grpId="0" nodeType="afterEffect">
                                  <p:stCondLst>
                                    <p:cond delay="15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83">
                                            <p:txEl>
                                              <p:pRg st="0" end="0"/>
                                            </p:txEl>
                                          </p:spTgt>
                                        </p:tgtEl>
                                        <p:attrNameLst>
                                          <p:attrName>style.visibility</p:attrName>
                                        </p:attrNameLst>
                                      </p:cBhvr>
                                      <p:to>
                                        <p:strVal val="visible"/>
                                      </p:to>
                                    </p:set>
                                    <p:animEffect transition="in" filter="fade">
                                      <p:cBhvr>
                                        <p:cTn id="30"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p:bldP spid="11" grpId="0" animBg="1"/>
      <p:bldP spid="14" grpId="0" animBg="1"/>
      <p:bldP spid="12"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30946" y="4371591"/>
            <a:ext cx="7105118" cy="13683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r>
              <a:rPr lang="en-US" sz="3200" b="1" dirty="0" smtClean="0">
                <a:solidFill>
                  <a:prstClr val="black"/>
                </a:solidFill>
              </a:rPr>
              <a:t>Y</a:t>
            </a:r>
            <a:r>
              <a:rPr lang="en-US" sz="3200" b="1" baseline="-25000" dirty="0" smtClean="0">
                <a:solidFill>
                  <a:prstClr val="black"/>
                </a:solidFill>
              </a:rPr>
              <a:t>j</a:t>
            </a:r>
            <a:r>
              <a:rPr lang="en-US" sz="3200" b="1" dirty="0" smtClean="0">
                <a:solidFill>
                  <a:prstClr val="black"/>
                </a:solidFill>
              </a:rPr>
              <a:t> =</a:t>
            </a:r>
            <a:endParaRPr lang="en-US" sz="3200" b="1" baseline="-25000" dirty="0" smtClean="0">
              <a:solidFill>
                <a:prstClr val="black"/>
              </a:solidFill>
            </a:endParaRPr>
          </a:p>
        </p:txBody>
      </p:sp>
      <p:sp>
        <p:nvSpPr>
          <p:cNvPr id="2" name="Title 1"/>
          <p:cNvSpPr>
            <a:spLocks noGrp="1"/>
          </p:cNvSpPr>
          <p:nvPr>
            <p:ph type="title"/>
          </p:nvPr>
        </p:nvSpPr>
        <p:spPr>
          <a:xfrm>
            <a:off x="1828800" y="457200"/>
            <a:ext cx="6858000" cy="960438"/>
          </a:xfrm>
        </p:spPr>
        <p:txBody>
          <a:bodyPr/>
          <a:lstStyle/>
          <a:p>
            <a:r>
              <a:rPr lang="en-US" dirty="0" smtClean="0"/>
              <a:t>Apply Model &amp; Segment</a:t>
            </a:r>
            <a:endParaRPr lang="en-US" dirty="0"/>
          </a:p>
        </p:txBody>
      </p:sp>
      <p:sp>
        <p:nvSpPr>
          <p:cNvPr id="4" name="Slide Number Placeholder 3"/>
          <p:cNvSpPr>
            <a:spLocks noGrp="1"/>
          </p:cNvSpPr>
          <p:nvPr>
            <p:ph type="sldNum" sz="quarter" idx="10"/>
          </p:nvPr>
        </p:nvSpPr>
        <p:spPr/>
        <p:txBody>
          <a:bodyPr/>
          <a:lstStyle/>
          <a:p>
            <a:pPr>
              <a:defRPr/>
            </a:pPr>
            <a:fld id="{76F6287E-401E-4C27-A425-1269604BFB1A}" type="slidenum">
              <a:rPr lang="en-US" altLang="en-US" smtClean="0"/>
              <a:pPr>
                <a:defRPr/>
              </a:pPr>
              <a:t>32</a:t>
            </a:fld>
            <a:endParaRPr lang="en-US" altLang="en-US" dirty="0"/>
          </a:p>
        </p:txBody>
      </p:sp>
      <p:sp>
        <p:nvSpPr>
          <p:cNvPr id="6" name="Oval 5"/>
          <p:cNvSpPr/>
          <p:nvPr/>
        </p:nvSpPr>
        <p:spPr>
          <a:xfrm>
            <a:off x="685800" y="533400"/>
            <a:ext cx="838200" cy="8080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600" b="1" dirty="0">
                <a:solidFill>
                  <a:prstClr val="white"/>
                </a:solidFill>
              </a:rPr>
              <a:t>2</a:t>
            </a:r>
          </a:p>
        </p:txBody>
      </p:sp>
      <p:sp>
        <p:nvSpPr>
          <p:cNvPr id="8" name="Slide Number Placeholder 3"/>
          <p:cNvSpPr txBox="1">
            <a:spLocks/>
          </p:cNvSpPr>
          <p:nvPr/>
        </p:nvSpPr>
        <p:spPr>
          <a:xfrm>
            <a:off x="6553200" y="5959475"/>
            <a:ext cx="2133600" cy="365125"/>
          </a:xfrm>
          <a:prstGeom prst="rect">
            <a:avLst/>
          </a:prstGeom>
        </p:spPr>
        <p:txBody>
          <a:bodyPr vert="horz" wrap="square" lIns="0" tIns="0" rIns="0" bIns="0" numCol="1" anchor="ctr" anchorCtr="0" compatLnSpc="1">
            <a:prstTxWarp prst="textNoShape">
              <a:avLst/>
            </a:prstTxWarp>
          </a:bodyPr>
          <a:lstStyle>
            <a:defPPr>
              <a:defRPr lang="en-US"/>
            </a:defPPr>
            <a:lvl1pPr marL="0" algn="r" defTabSz="457200" rtl="0" eaLnBrk="1" latinLnBrk="0" hangingPunct="1">
              <a:defRPr sz="1000" kern="1200">
                <a:solidFill>
                  <a:srgbClr val="7F7F7F"/>
                </a:solidFill>
                <a:latin typeface="Calibri"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6F6287E-401E-4C27-A425-1269604BFB1A}" type="slidenum">
              <a:rPr lang="en-US" altLang="en-US" smtClean="0"/>
              <a:pPr fontAlgn="auto">
                <a:spcBef>
                  <a:spcPts val="0"/>
                </a:spcBef>
                <a:spcAft>
                  <a:spcPts val="0"/>
                </a:spcAft>
                <a:defRPr/>
              </a:pPr>
              <a:t>32</a:t>
            </a:fld>
            <a:endParaRPr lang="en-US" altLang="en-US" dirty="0"/>
          </a:p>
        </p:txBody>
      </p:sp>
      <p:sp>
        <p:nvSpPr>
          <p:cNvPr id="9" name="Oval 8"/>
          <p:cNvSpPr/>
          <p:nvPr/>
        </p:nvSpPr>
        <p:spPr>
          <a:xfrm>
            <a:off x="1608336" y="2144737"/>
            <a:ext cx="1717970" cy="1840682"/>
          </a:xfrm>
          <a:prstGeom prst="ellipse">
            <a:avLst/>
          </a:prstGeom>
          <a:gradFill>
            <a:gsLst>
              <a:gs pos="100000">
                <a:srgbClr val="00B050">
                  <a:alpha val="52000"/>
                </a:srgbClr>
              </a:gs>
              <a:gs pos="100000">
                <a:schemeClr val="accent1">
                  <a:tint val="50000"/>
                  <a:shade val="100000"/>
                  <a:satMod val="3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5818094" y="2148612"/>
            <a:ext cx="1717970" cy="1840682"/>
          </a:xfrm>
          <a:prstGeom prst="ellipse">
            <a:avLst/>
          </a:prstGeom>
          <a:gradFill>
            <a:gsLst>
              <a:gs pos="78000">
                <a:srgbClr val="CD6180">
                  <a:alpha val="52000"/>
                </a:srgbClr>
              </a:gs>
              <a:gs pos="36000">
                <a:srgbClr val="FF0000">
                  <a:alpha val="48000"/>
                </a:srgb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3713215" y="2144737"/>
            <a:ext cx="1717970" cy="1840682"/>
          </a:xfrm>
          <a:prstGeom prst="ellipse">
            <a:avLst/>
          </a:prstGeom>
          <a:gradFill>
            <a:gsLst>
              <a:gs pos="0">
                <a:srgbClr val="FF8000">
                  <a:alpha val="52000"/>
                </a:srgbClr>
              </a:gs>
              <a:gs pos="54000">
                <a:srgbClr val="FFFF00"/>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2" name="Picture 11"/>
          <p:cNvPicPr>
            <a:picLocks noChangeAspect="1"/>
          </p:cNvPicPr>
          <p:nvPr/>
        </p:nvPicPr>
        <p:blipFill>
          <a:blip r:embed="rId2"/>
          <a:stretch>
            <a:fillRect/>
          </a:stretch>
        </p:blipFill>
        <p:spPr>
          <a:xfrm>
            <a:off x="1925582" y="4475934"/>
            <a:ext cx="489375" cy="566666"/>
          </a:xfrm>
          <a:prstGeom prst="rect">
            <a:avLst/>
          </a:prstGeom>
        </p:spPr>
      </p:pic>
      <p:pic>
        <p:nvPicPr>
          <p:cNvPr id="13" name="Picture 12"/>
          <p:cNvPicPr>
            <a:picLocks noChangeAspect="1"/>
          </p:cNvPicPr>
          <p:nvPr/>
        </p:nvPicPr>
        <p:blipFill>
          <a:blip r:embed="rId2"/>
          <a:stretch>
            <a:fillRect/>
          </a:stretch>
        </p:blipFill>
        <p:spPr>
          <a:xfrm>
            <a:off x="4514754" y="4371591"/>
            <a:ext cx="489375" cy="566666"/>
          </a:xfrm>
          <a:prstGeom prst="rect">
            <a:avLst/>
          </a:prstGeom>
        </p:spPr>
      </p:pic>
      <p:pic>
        <p:nvPicPr>
          <p:cNvPr id="14" name="Picture 13"/>
          <p:cNvPicPr>
            <a:picLocks noChangeAspect="1"/>
          </p:cNvPicPr>
          <p:nvPr/>
        </p:nvPicPr>
        <p:blipFill>
          <a:blip r:embed="rId2"/>
          <a:stretch>
            <a:fillRect/>
          </a:stretch>
        </p:blipFill>
        <p:spPr>
          <a:xfrm>
            <a:off x="3987692" y="5149554"/>
            <a:ext cx="489375" cy="566666"/>
          </a:xfrm>
          <a:prstGeom prst="rect">
            <a:avLst/>
          </a:prstGeom>
        </p:spPr>
      </p:pic>
      <p:pic>
        <p:nvPicPr>
          <p:cNvPr id="15" name="Picture 14"/>
          <p:cNvPicPr>
            <a:picLocks noChangeAspect="1"/>
          </p:cNvPicPr>
          <p:nvPr/>
        </p:nvPicPr>
        <p:blipFill>
          <a:blip r:embed="rId2"/>
          <a:stretch>
            <a:fillRect/>
          </a:stretch>
        </p:blipFill>
        <p:spPr>
          <a:xfrm>
            <a:off x="2382782" y="4933134"/>
            <a:ext cx="489375" cy="566666"/>
          </a:xfrm>
          <a:prstGeom prst="rect">
            <a:avLst/>
          </a:prstGeom>
        </p:spPr>
      </p:pic>
      <p:pic>
        <p:nvPicPr>
          <p:cNvPr id="16" name="Picture 15"/>
          <p:cNvPicPr>
            <a:picLocks noChangeAspect="1"/>
          </p:cNvPicPr>
          <p:nvPr/>
        </p:nvPicPr>
        <p:blipFill>
          <a:blip r:embed="rId2"/>
          <a:stretch>
            <a:fillRect/>
          </a:stretch>
        </p:blipFill>
        <p:spPr>
          <a:xfrm>
            <a:off x="2591725" y="4421201"/>
            <a:ext cx="489375" cy="566666"/>
          </a:xfrm>
          <a:prstGeom prst="rect">
            <a:avLst/>
          </a:prstGeom>
        </p:spPr>
      </p:pic>
      <p:pic>
        <p:nvPicPr>
          <p:cNvPr id="17" name="Picture 16"/>
          <p:cNvPicPr>
            <a:picLocks noChangeAspect="1"/>
          </p:cNvPicPr>
          <p:nvPr/>
        </p:nvPicPr>
        <p:blipFill>
          <a:blip r:embed="rId2"/>
          <a:stretch>
            <a:fillRect/>
          </a:stretch>
        </p:blipFill>
        <p:spPr>
          <a:xfrm>
            <a:off x="1504126" y="4759267"/>
            <a:ext cx="489375" cy="566666"/>
          </a:xfrm>
          <a:prstGeom prst="rect">
            <a:avLst/>
          </a:prstGeom>
        </p:spPr>
      </p:pic>
      <p:pic>
        <p:nvPicPr>
          <p:cNvPr id="18" name="Picture 17"/>
          <p:cNvPicPr>
            <a:picLocks noChangeAspect="1"/>
          </p:cNvPicPr>
          <p:nvPr/>
        </p:nvPicPr>
        <p:blipFill>
          <a:blip r:embed="rId2"/>
          <a:stretch>
            <a:fillRect/>
          </a:stretch>
        </p:blipFill>
        <p:spPr>
          <a:xfrm>
            <a:off x="3144781" y="5042600"/>
            <a:ext cx="489375" cy="566666"/>
          </a:xfrm>
          <a:prstGeom prst="rect">
            <a:avLst/>
          </a:prstGeom>
        </p:spPr>
      </p:pic>
      <p:pic>
        <p:nvPicPr>
          <p:cNvPr id="19" name="Picture 18"/>
          <p:cNvPicPr>
            <a:picLocks noChangeAspect="1"/>
          </p:cNvPicPr>
          <p:nvPr/>
        </p:nvPicPr>
        <p:blipFill>
          <a:blip r:embed="rId2"/>
          <a:stretch>
            <a:fillRect/>
          </a:stretch>
        </p:blipFill>
        <p:spPr>
          <a:xfrm>
            <a:off x="3715068" y="4624477"/>
            <a:ext cx="489375" cy="566666"/>
          </a:xfrm>
          <a:prstGeom prst="rect">
            <a:avLst/>
          </a:prstGeom>
        </p:spPr>
      </p:pic>
      <p:pic>
        <p:nvPicPr>
          <p:cNvPr id="20" name="Picture 19"/>
          <p:cNvPicPr>
            <a:picLocks noChangeAspect="1"/>
          </p:cNvPicPr>
          <p:nvPr/>
        </p:nvPicPr>
        <p:blipFill>
          <a:blip r:embed="rId2"/>
          <a:stretch>
            <a:fillRect/>
          </a:stretch>
        </p:blipFill>
        <p:spPr>
          <a:xfrm>
            <a:off x="3144782" y="4386286"/>
            <a:ext cx="489375" cy="566666"/>
          </a:xfrm>
          <a:prstGeom prst="rect">
            <a:avLst/>
          </a:prstGeom>
        </p:spPr>
      </p:pic>
      <p:pic>
        <p:nvPicPr>
          <p:cNvPr id="22" name="Picture 21"/>
          <p:cNvPicPr>
            <a:picLocks noChangeAspect="1"/>
          </p:cNvPicPr>
          <p:nvPr/>
        </p:nvPicPr>
        <p:blipFill>
          <a:blip r:embed="rId2"/>
          <a:stretch>
            <a:fillRect/>
          </a:stretch>
        </p:blipFill>
        <p:spPr>
          <a:xfrm>
            <a:off x="5242917" y="4542180"/>
            <a:ext cx="489375" cy="566666"/>
          </a:xfrm>
          <a:prstGeom prst="rect">
            <a:avLst/>
          </a:prstGeom>
        </p:spPr>
      </p:pic>
      <p:pic>
        <p:nvPicPr>
          <p:cNvPr id="23" name="Picture 22"/>
          <p:cNvPicPr>
            <a:picLocks noChangeAspect="1"/>
          </p:cNvPicPr>
          <p:nvPr/>
        </p:nvPicPr>
        <p:blipFill>
          <a:blip r:embed="rId2"/>
          <a:stretch>
            <a:fillRect/>
          </a:stretch>
        </p:blipFill>
        <p:spPr>
          <a:xfrm>
            <a:off x="6711530" y="5068245"/>
            <a:ext cx="489375" cy="566666"/>
          </a:xfrm>
          <a:prstGeom prst="rect">
            <a:avLst/>
          </a:prstGeom>
        </p:spPr>
      </p:pic>
      <p:pic>
        <p:nvPicPr>
          <p:cNvPr id="24" name="Picture 23"/>
          <p:cNvPicPr>
            <a:picLocks noChangeAspect="1"/>
          </p:cNvPicPr>
          <p:nvPr/>
        </p:nvPicPr>
        <p:blipFill>
          <a:blip r:embed="rId2"/>
          <a:stretch>
            <a:fillRect/>
          </a:stretch>
        </p:blipFill>
        <p:spPr>
          <a:xfrm>
            <a:off x="4902879" y="5108846"/>
            <a:ext cx="489375" cy="566666"/>
          </a:xfrm>
          <a:prstGeom prst="rect">
            <a:avLst/>
          </a:prstGeom>
        </p:spPr>
      </p:pic>
      <p:pic>
        <p:nvPicPr>
          <p:cNvPr id="25" name="Picture 24"/>
          <p:cNvPicPr>
            <a:picLocks noChangeAspect="1"/>
          </p:cNvPicPr>
          <p:nvPr/>
        </p:nvPicPr>
        <p:blipFill>
          <a:blip r:embed="rId2"/>
          <a:stretch>
            <a:fillRect/>
          </a:stretch>
        </p:blipFill>
        <p:spPr>
          <a:xfrm>
            <a:off x="6004104" y="4515011"/>
            <a:ext cx="489375" cy="566666"/>
          </a:xfrm>
          <a:prstGeom prst="rect">
            <a:avLst/>
          </a:prstGeom>
        </p:spPr>
      </p:pic>
      <p:sp>
        <p:nvSpPr>
          <p:cNvPr id="29" name="TextBox 28"/>
          <p:cNvSpPr txBox="1"/>
          <p:nvPr/>
        </p:nvSpPr>
        <p:spPr>
          <a:xfrm>
            <a:off x="1917492" y="1516001"/>
            <a:ext cx="1085554" cy="584775"/>
          </a:xfrm>
          <a:prstGeom prst="rect">
            <a:avLst/>
          </a:prstGeom>
          <a:noFill/>
        </p:spPr>
        <p:txBody>
          <a:bodyPr wrap="none" rtlCol="0">
            <a:spAutoFit/>
          </a:bodyPr>
          <a:lstStyle/>
          <a:p>
            <a:pPr algn="ctr"/>
            <a:r>
              <a:rPr lang="en-US" sz="1600" b="1" dirty="0">
                <a:solidFill>
                  <a:prstClr val="black"/>
                </a:solidFill>
              </a:rPr>
              <a:t>Low </a:t>
            </a:r>
            <a:r>
              <a:rPr lang="en-US" sz="1600" b="1" dirty="0" smtClean="0">
                <a:solidFill>
                  <a:prstClr val="black"/>
                </a:solidFill>
              </a:rPr>
              <a:t>Risk</a:t>
            </a:r>
          </a:p>
          <a:p>
            <a:pPr algn="ctr"/>
            <a:r>
              <a:rPr lang="en-US" sz="1600" b="1" dirty="0" smtClean="0">
                <a:solidFill>
                  <a:prstClr val="black"/>
                </a:solidFill>
              </a:rPr>
              <a:t>(&lt;= 50%)</a:t>
            </a:r>
            <a:endParaRPr lang="en-US" sz="1600" b="1" dirty="0">
              <a:solidFill>
                <a:prstClr val="black"/>
              </a:solidFill>
            </a:endParaRPr>
          </a:p>
        </p:txBody>
      </p:sp>
      <p:sp>
        <p:nvSpPr>
          <p:cNvPr id="30" name="TextBox 29"/>
          <p:cNvSpPr txBox="1"/>
          <p:nvPr/>
        </p:nvSpPr>
        <p:spPr>
          <a:xfrm>
            <a:off x="3885463" y="1516001"/>
            <a:ext cx="1451038" cy="584775"/>
          </a:xfrm>
          <a:prstGeom prst="rect">
            <a:avLst/>
          </a:prstGeom>
          <a:noFill/>
        </p:spPr>
        <p:txBody>
          <a:bodyPr wrap="none" rtlCol="0">
            <a:spAutoFit/>
          </a:bodyPr>
          <a:lstStyle/>
          <a:p>
            <a:pPr algn="ctr"/>
            <a:r>
              <a:rPr lang="en-US" sz="1600" b="1" dirty="0" smtClean="0">
                <a:solidFill>
                  <a:prstClr val="black"/>
                </a:solidFill>
              </a:rPr>
              <a:t>Medium Risk</a:t>
            </a:r>
          </a:p>
          <a:p>
            <a:pPr algn="ctr"/>
            <a:r>
              <a:rPr lang="en-US" sz="1600" b="1" dirty="0" smtClean="0">
                <a:solidFill>
                  <a:prstClr val="black"/>
                </a:solidFill>
              </a:rPr>
              <a:t>(&gt; 50%)</a:t>
            </a:r>
            <a:endParaRPr lang="en-US" sz="1600" b="1" dirty="0">
              <a:solidFill>
                <a:prstClr val="black"/>
              </a:solidFill>
            </a:endParaRPr>
          </a:p>
        </p:txBody>
      </p:sp>
      <p:sp>
        <p:nvSpPr>
          <p:cNvPr id="31" name="TextBox 30"/>
          <p:cNvSpPr txBox="1"/>
          <p:nvPr/>
        </p:nvSpPr>
        <p:spPr>
          <a:xfrm>
            <a:off x="6121002" y="1516001"/>
            <a:ext cx="1130438" cy="584775"/>
          </a:xfrm>
          <a:prstGeom prst="rect">
            <a:avLst/>
          </a:prstGeom>
          <a:noFill/>
        </p:spPr>
        <p:txBody>
          <a:bodyPr wrap="none" rtlCol="0">
            <a:spAutoFit/>
          </a:bodyPr>
          <a:lstStyle/>
          <a:p>
            <a:pPr algn="ctr"/>
            <a:r>
              <a:rPr lang="en-US" sz="1600" b="1" dirty="0">
                <a:solidFill>
                  <a:prstClr val="black"/>
                </a:solidFill>
              </a:rPr>
              <a:t>High </a:t>
            </a:r>
            <a:r>
              <a:rPr lang="en-US" sz="1600" b="1" dirty="0" smtClean="0">
                <a:solidFill>
                  <a:prstClr val="black"/>
                </a:solidFill>
              </a:rPr>
              <a:t>Risk</a:t>
            </a:r>
          </a:p>
          <a:p>
            <a:pPr algn="ctr"/>
            <a:r>
              <a:rPr lang="en-US" sz="1600" b="1" dirty="0" smtClean="0">
                <a:solidFill>
                  <a:prstClr val="black"/>
                </a:solidFill>
              </a:rPr>
              <a:t>(&gt; 75%)</a:t>
            </a:r>
            <a:endParaRPr lang="en-US" sz="1600" b="1" dirty="0">
              <a:solidFill>
                <a:prstClr val="black"/>
              </a:solidFill>
            </a:endParaRPr>
          </a:p>
        </p:txBody>
      </p:sp>
      <p:sp>
        <p:nvSpPr>
          <p:cNvPr id="32" name="Rounded Rectangle 31"/>
          <p:cNvSpPr/>
          <p:nvPr/>
        </p:nvSpPr>
        <p:spPr>
          <a:xfrm>
            <a:off x="1917492" y="1495455"/>
            <a:ext cx="1085554" cy="58477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Rounded Rectangle 32"/>
          <p:cNvSpPr/>
          <p:nvPr/>
        </p:nvSpPr>
        <p:spPr>
          <a:xfrm>
            <a:off x="3885463" y="1495455"/>
            <a:ext cx="1451038" cy="59413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Rounded Rectangle 33"/>
          <p:cNvSpPr/>
          <p:nvPr/>
        </p:nvSpPr>
        <p:spPr>
          <a:xfrm>
            <a:off x="6121002" y="1495456"/>
            <a:ext cx="1130438" cy="59413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20870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1500"/>
                                  </p:stCondLst>
                                  <p:childTnLst>
                                    <p:animMotion origin="layout" path="M -3.88889E-6 -4.07407E-6 L 0.02275 -0.36551 " pathEditMode="relative" rAng="0" ptsTypes="AA">
                                      <p:cBhvr>
                                        <p:cTn id="6" dur="2000" fill="hold"/>
                                        <p:tgtEl>
                                          <p:spTgt spid="23"/>
                                        </p:tgtEl>
                                        <p:attrNameLst>
                                          <p:attrName>ppt_x</p:attrName>
                                          <p:attrName>ppt_y</p:attrName>
                                        </p:attrNameLst>
                                      </p:cBhvr>
                                      <p:rCtr x="1128" y="-18287"/>
                                    </p:animMotion>
                                  </p:childTnLst>
                                </p:cTn>
                              </p:par>
                              <p:par>
                                <p:cTn id="7" presetID="42" presetClass="path" presetSubtype="0" accel="50000" decel="50000" fill="hold" nodeType="withEffect">
                                  <p:stCondLst>
                                    <p:cond delay="1500"/>
                                  </p:stCondLst>
                                  <p:childTnLst>
                                    <p:animMotion origin="layout" path="M -3.05556E-6 3.7037E-7 L 0.39983 -0.21134 " pathEditMode="relative" rAng="0" ptsTypes="AA">
                                      <p:cBhvr>
                                        <p:cTn id="8" dur="2000" fill="hold"/>
                                        <p:tgtEl>
                                          <p:spTgt spid="16"/>
                                        </p:tgtEl>
                                        <p:attrNameLst>
                                          <p:attrName>ppt_x</p:attrName>
                                          <p:attrName>ppt_y</p:attrName>
                                        </p:attrNameLst>
                                      </p:cBhvr>
                                      <p:rCtr x="19983" y="-10579"/>
                                    </p:animMotion>
                                  </p:childTnLst>
                                </p:cTn>
                              </p:par>
                            </p:childTnLst>
                          </p:cTn>
                        </p:par>
                        <p:par>
                          <p:cTn id="9" fill="hold">
                            <p:stCondLst>
                              <p:cond delay="3500"/>
                            </p:stCondLst>
                            <p:childTnLst>
                              <p:par>
                                <p:cTn id="10" presetID="42" presetClass="path" presetSubtype="0" accel="50000" decel="50000" fill="hold" nodeType="afterEffect">
                                  <p:stCondLst>
                                    <p:cond delay="2000"/>
                                  </p:stCondLst>
                                  <p:childTnLst>
                                    <p:animMotion origin="layout" path="M 3.88889E-6 -3.7037E-6 L -0.02014 -0.16759 " pathEditMode="relative" rAng="0" ptsTypes="AA">
                                      <p:cBhvr>
                                        <p:cTn id="11" dur="2000" fill="hold"/>
                                        <p:tgtEl>
                                          <p:spTgt spid="13"/>
                                        </p:tgtEl>
                                        <p:attrNameLst>
                                          <p:attrName>ppt_x</p:attrName>
                                          <p:attrName>ppt_y</p:attrName>
                                        </p:attrNameLst>
                                      </p:cBhvr>
                                      <p:rCtr x="-1007" y="-8380"/>
                                    </p:animMotion>
                                  </p:childTnLst>
                                </p:cTn>
                              </p:par>
                              <p:par>
                                <p:cTn id="12" presetID="42" presetClass="path" presetSubtype="0" accel="50000" decel="50000" fill="hold" nodeType="withEffect">
                                  <p:stCondLst>
                                    <p:cond delay="2000"/>
                                  </p:stCondLst>
                                  <p:childTnLst>
                                    <p:animMotion origin="layout" path="M -3.61111E-6 -2.22222E-6 L -0.04826 -0.28657 " pathEditMode="relative" rAng="0" ptsTypes="AA">
                                      <p:cBhvr>
                                        <p:cTn id="13" dur="2000" fill="hold"/>
                                        <p:tgtEl>
                                          <p:spTgt spid="22"/>
                                        </p:tgtEl>
                                        <p:attrNameLst>
                                          <p:attrName>ppt_x</p:attrName>
                                          <p:attrName>ppt_y</p:attrName>
                                        </p:attrNameLst>
                                      </p:cBhvr>
                                      <p:rCtr x="-2413" y="-14329"/>
                                    </p:animMotion>
                                  </p:childTnLst>
                                </p:cTn>
                              </p:par>
                              <p:par>
                                <p:cTn id="14" presetID="42" presetClass="path" presetSubtype="0" accel="50000" decel="50000" fill="hold" nodeType="withEffect">
                                  <p:stCondLst>
                                    <p:cond delay="2000"/>
                                  </p:stCondLst>
                                  <p:childTnLst>
                                    <p:animMotion origin="layout" path="M 4.16667E-6 4.81481E-6 L 0.26892 -0.31713 " pathEditMode="relative" rAng="0" ptsTypes="AA">
                                      <p:cBhvr>
                                        <p:cTn id="15" dur="2000" fill="hold"/>
                                        <p:tgtEl>
                                          <p:spTgt spid="17"/>
                                        </p:tgtEl>
                                        <p:attrNameLst>
                                          <p:attrName>ppt_x</p:attrName>
                                          <p:attrName>ppt_y</p:attrName>
                                        </p:attrNameLst>
                                      </p:cBhvr>
                                      <p:rCtr x="13438" y="-15856"/>
                                    </p:animMotion>
                                  </p:childTnLst>
                                </p:cTn>
                              </p:par>
                              <p:par>
                                <p:cTn id="16" presetID="42" presetClass="path" presetSubtype="0" accel="50000" decel="50000" fill="hold" nodeType="withEffect">
                                  <p:stCondLst>
                                    <p:cond delay="2000"/>
                                  </p:stCondLst>
                                  <p:childTnLst>
                                    <p:animMotion origin="layout" path="M -3.33333E-6 2.96296E-6 L -0.17656 -0.33449 " pathEditMode="relative" rAng="0" ptsTypes="AA">
                                      <p:cBhvr>
                                        <p:cTn id="17" dur="2000" fill="hold"/>
                                        <p:tgtEl>
                                          <p:spTgt spid="25"/>
                                        </p:tgtEl>
                                        <p:attrNameLst>
                                          <p:attrName>ppt_x</p:attrName>
                                          <p:attrName>ppt_y</p:attrName>
                                        </p:attrNameLst>
                                      </p:cBhvr>
                                      <p:rCtr x="-8837" y="-16736"/>
                                    </p:animMotion>
                                  </p:childTnLst>
                                </p:cTn>
                              </p:par>
                            </p:childTnLst>
                          </p:cTn>
                        </p:par>
                        <p:par>
                          <p:cTn id="18" fill="hold">
                            <p:stCondLst>
                              <p:cond delay="7500"/>
                            </p:stCondLst>
                            <p:childTnLst>
                              <p:par>
                                <p:cTn id="19" presetID="42" presetClass="path" presetSubtype="0" accel="50000" decel="50000" fill="hold" nodeType="afterEffect">
                                  <p:stCondLst>
                                    <p:cond delay="2000"/>
                                  </p:stCondLst>
                                  <p:childTnLst>
                                    <p:animMotion origin="layout" path="M 3.61111E-6 2.22045E-16 L -0.02049 -0.22708 " pathEditMode="relative" rAng="0" ptsTypes="AA">
                                      <p:cBhvr>
                                        <p:cTn id="20" dur="2000" fill="hold"/>
                                        <p:tgtEl>
                                          <p:spTgt spid="12"/>
                                        </p:tgtEl>
                                        <p:attrNameLst>
                                          <p:attrName>ppt_x</p:attrName>
                                          <p:attrName>ppt_y</p:attrName>
                                        </p:attrNameLst>
                                      </p:cBhvr>
                                      <p:rCtr x="-1024" y="-11366"/>
                                    </p:animMotion>
                                  </p:childTnLst>
                                </p:cTn>
                              </p:par>
                              <p:par>
                                <p:cTn id="21" presetID="42" presetClass="path" presetSubtype="0" accel="50000" decel="50000" fill="hold" nodeType="withEffect">
                                  <p:stCondLst>
                                    <p:cond delay="2000"/>
                                  </p:stCondLst>
                                  <p:childTnLst>
                                    <p:animMotion origin="layout" path="M 3.61111E-6 3.33333E-6 L -0.03212 -0.2375 " pathEditMode="relative" rAng="0" ptsTypes="AA">
                                      <p:cBhvr>
                                        <p:cTn id="22" dur="2000" fill="hold"/>
                                        <p:tgtEl>
                                          <p:spTgt spid="15"/>
                                        </p:tgtEl>
                                        <p:attrNameLst>
                                          <p:attrName>ppt_x</p:attrName>
                                          <p:attrName>ppt_y</p:attrName>
                                        </p:attrNameLst>
                                      </p:cBhvr>
                                      <p:rCtr x="-1615" y="-11875"/>
                                    </p:animMotion>
                                  </p:childTnLst>
                                </p:cTn>
                              </p:par>
                              <p:par>
                                <p:cTn id="23" presetID="42" presetClass="path" presetSubtype="0" accel="50000" decel="50000" fill="hold" nodeType="withEffect">
                                  <p:stCondLst>
                                    <p:cond delay="2000"/>
                                  </p:stCondLst>
                                  <p:childTnLst>
                                    <p:animMotion origin="layout" path="M 2.77778E-7 1.11111E-6 L -0.12656 -0.37523 " pathEditMode="relative" rAng="0" ptsTypes="AA">
                                      <p:cBhvr>
                                        <p:cTn id="24" dur="2000" fill="hold"/>
                                        <p:tgtEl>
                                          <p:spTgt spid="18"/>
                                        </p:tgtEl>
                                        <p:attrNameLst>
                                          <p:attrName>ppt_x</p:attrName>
                                          <p:attrName>ppt_y</p:attrName>
                                        </p:attrNameLst>
                                      </p:cBhvr>
                                      <p:rCtr x="-6337" y="-18773"/>
                                    </p:animMotion>
                                  </p:childTnLst>
                                </p:cTn>
                              </p:par>
                              <p:par>
                                <p:cTn id="25" presetID="42" presetClass="path" presetSubtype="0" accel="50000" decel="50000" fill="hold" nodeType="withEffect">
                                  <p:stCondLst>
                                    <p:cond delay="2000"/>
                                  </p:stCondLst>
                                  <p:childTnLst>
                                    <p:animMotion origin="layout" path="M 3.88889E-6 7.40741E-7 L -0.13924 -0.30833 " pathEditMode="relative" rAng="0" ptsTypes="AA">
                                      <p:cBhvr>
                                        <p:cTn id="26" dur="2000" fill="hold"/>
                                        <p:tgtEl>
                                          <p:spTgt spid="19"/>
                                        </p:tgtEl>
                                        <p:attrNameLst>
                                          <p:attrName>ppt_x</p:attrName>
                                          <p:attrName>ppt_y</p:attrName>
                                        </p:attrNameLst>
                                      </p:cBhvr>
                                      <p:rCtr x="-6962" y="-15417"/>
                                    </p:animMotion>
                                  </p:childTnLst>
                                </p:cTn>
                              </p:par>
                              <p:par>
                                <p:cTn id="27" presetID="42" presetClass="path" presetSubtype="0" accel="50000" decel="50000" fill="hold" nodeType="withEffect">
                                  <p:stCondLst>
                                    <p:cond delay="2000"/>
                                  </p:stCondLst>
                                  <p:childTnLst>
                                    <p:animMotion origin="layout" path="M 2.77778E-6 3.7037E-7 L -0.16476 -0.3162 " pathEditMode="relative" rAng="0" ptsTypes="AA">
                                      <p:cBhvr>
                                        <p:cTn id="28" dur="2000" fill="hold"/>
                                        <p:tgtEl>
                                          <p:spTgt spid="14"/>
                                        </p:tgtEl>
                                        <p:attrNameLst>
                                          <p:attrName>ppt_x</p:attrName>
                                          <p:attrName>ppt_y</p:attrName>
                                        </p:attrNameLst>
                                      </p:cBhvr>
                                      <p:rCtr x="-8247" y="-15810"/>
                                    </p:animMotion>
                                  </p:childTnLst>
                                </p:cTn>
                              </p:par>
                              <p:par>
                                <p:cTn id="29" presetID="42" presetClass="path" presetSubtype="0" accel="50000" decel="50000" fill="hold" nodeType="withEffect">
                                  <p:stCondLst>
                                    <p:cond delay="2000"/>
                                  </p:stCondLst>
                                  <p:childTnLst>
                                    <p:animMotion origin="layout" path="M 2.77778E-6 -1.11111E-6 L -0.23768 -0.36342 " pathEditMode="relative" rAng="0" ptsTypes="AA">
                                      <p:cBhvr>
                                        <p:cTn id="30" dur="2000" fill="hold"/>
                                        <p:tgtEl>
                                          <p:spTgt spid="24"/>
                                        </p:tgtEl>
                                        <p:attrNameLst>
                                          <p:attrName>ppt_x</p:attrName>
                                          <p:attrName>ppt_y</p:attrName>
                                        </p:attrNameLst>
                                      </p:cBhvr>
                                      <p:rCtr x="-11892" y="-18171"/>
                                    </p:animMotion>
                                  </p:childTnLst>
                                </p:cTn>
                              </p:par>
                              <p:par>
                                <p:cTn id="31" presetID="42" presetClass="path" presetSubtype="0" accel="50000" decel="50000" fill="hold" nodeType="withEffect">
                                  <p:stCondLst>
                                    <p:cond delay="2000"/>
                                  </p:stCondLst>
                                  <p:childTnLst>
                                    <p:animMotion origin="layout" path="M 2.77778E-7 2.96296E-6 L -0.11007 -0.32176 " pathEditMode="relative" rAng="0" ptsTypes="AA">
                                      <p:cBhvr>
                                        <p:cTn id="32" dur="2000" fill="hold"/>
                                        <p:tgtEl>
                                          <p:spTgt spid="20"/>
                                        </p:tgtEl>
                                        <p:attrNameLst>
                                          <p:attrName>ppt_x</p:attrName>
                                          <p:attrName>ppt_y</p:attrName>
                                        </p:attrNameLst>
                                      </p:cBhvr>
                                      <p:rCtr x="-5503" y="-160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2186"/>
            <a:ext cx="6858000" cy="960438"/>
          </a:xfrm>
        </p:spPr>
        <p:txBody>
          <a:bodyPr/>
          <a:lstStyle/>
          <a:p>
            <a:r>
              <a:rPr lang="en-US" dirty="0" smtClean="0"/>
              <a:t>Auto-Classify New Patients &amp; Update Patient Progress</a:t>
            </a:r>
            <a:endParaRPr lang="en-US" dirty="0"/>
          </a:p>
        </p:txBody>
      </p:sp>
      <p:sp>
        <p:nvSpPr>
          <p:cNvPr id="4" name="Slide Number Placeholder 3"/>
          <p:cNvSpPr>
            <a:spLocks noGrp="1"/>
          </p:cNvSpPr>
          <p:nvPr>
            <p:ph type="sldNum" sz="quarter" idx="10"/>
          </p:nvPr>
        </p:nvSpPr>
        <p:spPr/>
        <p:txBody>
          <a:bodyPr/>
          <a:lstStyle/>
          <a:p>
            <a:pPr>
              <a:defRPr/>
            </a:pPr>
            <a:fld id="{76F6287E-401E-4C27-A425-1269604BFB1A}" type="slidenum">
              <a:rPr lang="en-US" altLang="en-US" smtClean="0"/>
              <a:pPr>
                <a:defRPr/>
              </a:pPr>
              <a:t>33</a:t>
            </a:fld>
            <a:endParaRPr lang="en-US" altLang="en-US" dirty="0"/>
          </a:p>
        </p:txBody>
      </p:sp>
      <p:sp>
        <p:nvSpPr>
          <p:cNvPr id="6" name="Oval 5"/>
          <p:cNvSpPr/>
          <p:nvPr/>
        </p:nvSpPr>
        <p:spPr>
          <a:xfrm>
            <a:off x="685800" y="533400"/>
            <a:ext cx="838200" cy="8080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600" b="1" dirty="0" smtClean="0">
                <a:solidFill>
                  <a:prstClr val="white"/>
                </a:solidFill>
              </a:rPr>
              <a:t>3</a:t>
            </a:r>
            <a:endParaRPr lang="en-US" sz="3600" b="1" dirty="0">
              <a:solidFill>
                <a:prstClr val="white"/>
              </a:solidFill>
            </a:endParaRPr>
          </a:p>
        </p:txBody>
      </p:sp>
      <p:sp>
        <p:nvSpPr>
          <p:cNvPr id="8" name="Rectangle 7"/>
          <p:cNvSpPr/>
          <p:nvPr/>
        </p:nvSpPr>
        <p:spPr>
          <a:xfrm>
            <a:off x="430946" y="4371591"/>
            <a:ext cx="7105118" cy="13683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r>
              <a:rPr lang="en-US" sz="3200" b="1" dirty="0" smtClean="0">
                <a:solidFill>
                  <a:prstClr val="black"/>
                </a:solidFill>
              </a:rPr>
              <a:t>Y</a:t>
            </a:r>
            <a:r>
              <a:rPr lang="en-US" sz="3200" b="1" baseline="-25000" dirty="0" smtClean="0">
                <a:solidFill>
                  <a:prstClr val="black"/>
                </a:solidFill>
              </a:rPr>
              <a:t>j</a:t>
            </a:r>
            <a:r>
              <a:rPr lang="en-US" sz="3200" b="1" dirty="0" smtClean="0">
                <a:solidFill>
                  <a:prstClr val="black"/>
                </a:solidFill>
              </a:rPr>
              <a:t> =</a:t>
            </a:r>
            <a:endParaRPr lang="en-US" sz="3200" b="1" baseline="-25000" dirty="0" smtClean="0">
              <a:solidFill>
                <a:prstClr val="black"/>
              </a:solidFill>
            </a:endParaRPr>
          </a:p>
        </p:txBody>
      </p:sp>
      <p:sp>
        <p:nvSpPr>
          <p:cNvPr id="9" name="Oval 8"/>
          <p:cNvSpPr/>
          <p:nvPr/>
        </p:nvSpPr>
        <p:spPr>
          <a:xfrm>
            <a:off x="1608336" y="2144737"/>
            <a:ext cx="1717970" cy="1840682"/>
          </a:xfrm>
          <a:prstGeom prst="ellipse">
            <a:avLst/>
          </a:prstGeom>
          <a:gradFill>
            <a:gsLst>
              <a:gs pos="100000">
                <a:srgbClr val="00B050">
                  <a:alpha val="52000"/>
                </a:srgbClr>
              </a:gs>
              <a:gs pos="100000">
                <a:schemeClr val="accent1">
                  <a:tint val="50000"/>
                  <a:shade val="100000"/>
                  <a:satMod val="3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5818094" y="2148612"/>
            <a:ext cx="1717970" cy="1840682"/>
          </a:xfrm>
          <a:prstGeom prst="ellipse">
            <a:avLst/>
          </a:prstGeom>
          <a:gradFill>
            <a:gsLst>
              <a:gs pos="78000">
                <a:srgbClr val="CD6180">
                  <a:alpha val="52000"/>
                </a:srgbClr>
              </a:gs>
              <a:gs pos="36000">
                <a:srgbClr val="FF0000">
                  <a:alpha val="48000"/>
                </a:srgb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3713215" y="2144737"/>
            <a:ext cx="1717970" cy="1840682"/>
          </a:xfrm>
          <a:prstGeom prst="ellipse">
            <a:avLst/>
          </a:prstGeom>
          <a:gradFill>
            <a:gsLst>
              <a:gs pos="0">
                <a:srgbClr val="FF8000">
                  <a:alpha val="52000"/>
                </a:srgbClr>
              </a:gs>
              <a:gs pos="54000">
                <a:srgbClr val="FFFF00"/>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2" name="Picture 11"/>
          <p:cNvPicPr>
            <a:picLocks noChangeAspect="1"/>
          </p:cNvPicPr>
          <p:nvPr/>
        </p:nvPicPr>
        <p:blipFill>
          <a:blip r:embed="rId2"/>
          <a:stretch>
            <a:fillRect/>
          </a:stretch>
        </p:blipFill>
        <p:spPr>
          <a:xfrm>
            <a:off x="1717178" y="3005161"/>
            <a:ext cx="489375" cy="566666"/>
          </a:xfrm>
          <a:prstGeom prst="rect">
            <a:avLst/>
          </a:prstGeom>
        </p:spPr>
      </p:pic>
      <p:pic>
        <p:nvPicPr>
          <p:cNvPr id="13" name="Picture 12"/>
          <p:cNvPicPr>
            <a:picLocks noChangeAspect="1"/>
          </p:cNvPicPr>
          <p:nvPr/>
        </p:nvPicPr>
        <p:blipFill>
          <a:blip r:embed="rId2"/>
          <a:stretch>
            <a:fillRect/>
          </a:stretch>
        </p:blipFill>
        <p:spPr>
          <a:xfrm>
            <a:off x="4327512" y="3266707"/>
            <a:ext cx="489375" cy="566666"/>
          </a:xfrm>
          <a:prstGeom prst="rect">
            <a:avLst/>
          </a:prstGeom>
        </p:spPr>
      </p:pic>
      <p:pic>
        <p:nvPicPr>
          <p:cNvPr id="14" name="Picture 13"/>
          <p:cNvPicPr>
            <a:picLocks noChangeAspect="1"/>
          </p:cNvPicPr>
          <p:nvPr/>
        </p:nvPicPr>
        <p:blipFill>
          <a:blip r:embed="rId2"/>
          <a:stretch>
            <a:fillRect/>
          </a:stretch>
        </p:blipFill>
        <p:spPr>
          <a:xfrm>
            <a:off x="2220698" y="2882054"/>
            <a:ext cx="489375" cy="566666"/>
          </a:xfrm>
          <a:prstGeom prst="rect">
            <a:avLst/>
          </a:prstGeom>
        </p:spPr>
      </p:pic>
      <p:pic>
        <p:nvPicPr>
          <p:cNvPr id="15" name="Picture 14"/>
          <p:cNvPicPr>
            <a:picLocks noChangeAspect="1"/>
          </p:cNvPicPr>
          <p:nvPr/>
        </p:nvPicPr>
        <p:blipFill>
          <a:blip r:embed="rId2"/>
          <a:stretch>
            <a:fillRect/>
          </a:stretch>
        </p:blipFill>
        <p:spPr>
          <a:xfrm>
            <a:off x="2104087" y="3382929"/>
            <a:ext cx="489375" cy="566666"/>
          </a:xfrm>
          <a:prstGeom prst="rect">
            <a:avLst/>
          </a:prstGeom>
        </p:spPr>
      </p:pic>
      <p:pic>
        <p:nvPicPr>
          <p:cNvPr id="16" name="Picture 15"/>
          <p:cNvPicPr>
            <a:picLocks noChangeAspect="1"/>
          </p:cNvPicPr>
          <p:nvPr/>
        </p:nvPicPr>
        <p:blipFill>
          <a:blip r:embed="rId2"/>
          <a:stretch>
            <a:fillRect/>
          </a:stretch>
        </p:blipFill>
        <p:spPr>
          <a:xfrm>
            <a:off x="6207675" y="2963255"/>
            <a:ext cx="489375" cy="566666"/>
          </a:xfrm>
          <a:prstGeom prst="rect">
            <a:avLst/>
          </a:prstGeom>
        </p:spPr>
      </p:pic>
      <p:pic>
        <p:nvPicPr>
          <p:cNvPr id="17" name="Picture 16"/>
          <p:cNvPicPr>
            <a:picLocks noChangeAspect="1"/>
          </p:cNvPicPr>
          <p:nvPr/>
        </p:nvPicPr>
        <p:blipFill>
          <a:blip r:embed="rId2"/>
          <a:stretch>
            <a:fillRect/>
          </a:stretch>
        </p:blipFill>
        <p:spPr>
          <a:xfrm>
            <a:off x="3925181" y="2595406"/>
            <a:ext cx="489375" cy="566666"/>
          </a:xfrm>
          <a:prstGeom prst="rect">
            <a:avLst/>
          </a:prstGeom>
        </p:spPr>
      </p:pic>
      <p:pic>
        <p:nvPicPr>
          <p:cNvPr id="18" name="Picture 17"/>
          <p:cNvPicPr>
            <a:picLocks noChangeAspect="1"/>
          </p:cNvPicPr>
          <p:nvPr/>
        </p:nvPicPr>
        <p:blipFill>
          <a:blip r:embed="rId2"/>
          <a:stretch>
            <a:fillRect/>
          </a:stretch>
        </p:blipFill>
        <p:spPr>
          <a:xfrm>
            <a:off x="2032367" y="2516617"/>
            <a:ext cx="489375" cy="566666"/>
          </a:xfrm>
          <a:prstGeom prst="rect">
            <a:avLst/>
          </a:prstGeom>
        </p:spPr>
      </p:pic>
      <p:pic>
        <p:nvPicPr>
          <p:cNvPr id="19" name="Picture 18"/>
          <p:cNvPicPr>
            <a:picLocks noChangeAspect="1"/>
          </p:cNvPicPr>
          <p:nvPr/>
        </p:nvPicPr>
        <p:blipFill>
          <a:blip r:embed="rId2"/>
          <a:stretch>
            <a:fillRect/>
          </a:stretch>
        </p:blipFill>
        <p:spPr>
          <a:xfrm>
            <a:off x="2460269" y="2445667"/>
            <a:ext cx="489375" cy="566666"/>
          </a:xfrm>
          <a:prstGeom prst="rect">
            <a:avLst/>
          </a:prstGeom>
        </p:spPr>
      </p:pic>
      <p:pic>
        <p:nvPicPr>
          <p:cNvPr id="20" name="Picture 19"/>
          <p:cNvPicPr>
            <a:picLocks noChangeAspect="1"/>
          </p:cNvPicPr>
          <p:nvPr/>
        </p:nvPicPr>
        <p:blipFill>
          <a:blip r:embed="rId2"/>
          <a:stretch>
            <a:fillRect/>
          </a:stretch>
        </p:blipFill>
        <p:spPr>
          <a:xfrm>
            <a:off x="2525719" y="2989421"/>
            <a:ext cx="489375" cy="566666"/>
          </a:xfrm>
          <a:prstGeom prst="rect">
            <a:avLst/>
          </a:prstGeom>
        </p:spPr>
      </p:pic>
      <p:pic>
        <p:nvPicPr>
          <p:cNvPr id="21" name="Picture 20"/>
          <p:cNvPicPr>
            <a:picLocks noChangeAspect="1"/>
          </p:cNvPicPr>
          <p:nvPr/>
        </p:nvPicPr>
        <p:blipFill>
          <a:blip r:embed="rId2"/>
          <a:stretch>
            <a:fillRect/>
          </a:stretch>
        </p:blipFill>
        <p:spPr>
          <a:xfrm>
            <a:off x="4821436" y="2611281"/>
            <a:ext cx="489375" cy="566666"/>
          </a:xfrm>
          <a:prstGeom prst="rect">
            <a:avLst/>
          </a:prstGeom>
        </p:spPr>
      </p:pic>
      <p:pic>
        <p:nvPicPr>
          <p:cNvPr id="22" name="Picture 21"/>
          <p:cNvPicPr>
            <a:picLocks noChangeAspect="1"/>
          </p:cNvPicPr>
          <p:nvPr/>
        </p:nvPicPr>
        <p:blipFill>
          <a:blip r:embed="rId2"/>
          <a:stretch>
            <a:fillRect/>
          </a:stretch>
        </p:blipFill>
        <p:spPr>
          <a:xfrm>
            <a:off x="6890505" y="2573182"/>
            <a:ext cx="489375" cy="566666"/>
          </a:xfrm>
          <a:prstGeom prst="rect">
            <a:avLst/>
          </a:prstGeom>
        </p:spPr>
      </p:pic>
      <p:pic>
        <p:nvPicPr>
          <p:cNvPr id="23" name="Picture 22"/>
          <p:cNvPicPr>
            <a:picLocks noChangeAspect="1"/>
          </p:cNvPicPr>
          <p:nvPr/>
        </p:nvPicPr>
        <p:blipFill>
          <a:blip r:embed="rId2"/>
          <a:stretch>
            <a:fillRect/>
          </a:stretch>
        </p:blipFill>
        <p:spPr>
          <a:xfrm>
            <a:off x="2778045" y="2623984"/>
            <a:ext cx="489375" cy="566666"/>
          </a:xfrm>
          <a:prstGeom prst="rect">
            <a:avLst/>
          </a:prstGeom>
        </p:spPr>
      </p:pic>
      <p:pic>
        <p:nvPicPr>
          <p:cNvPr id="24" name="Picture 23"/>
          <p:cNvPicPr>
            <a:picLocks noChangeAspect="1"/>
          </p:cNvPicPr>
          <p:nvPr/>
        </p:nvPicPr>
        <p:blipFill>
          <a:blip r:embed="rId2"/>
          <a:stretch>
            <a:fillRect/>
          </a:stretch>
        </p:blipFill>
        <p:spPr>
          <a:xfrm>
            <a:off x="4383294" y="2248299"/>
            <a:ext cx="489375" cy="566666"/>
          </a:xfrm>
          <a:prstGeom prst="rect">
            <a:avLst/>
          </a:prstGeom>
        </p:spPr>
      </p:pic>
      <p:sp>
        <p:nvSpPr>
          <p:cNvPr id="25" name="TextBox 24"/>
          <p:cNvSpPr txBox="1"/>
          <p:nvPr/>
        </p:nvSpPr>
        <p:spPr>
          <a:xfrm>
            <a:off x="1917492" y="1516001"/>
            <a:ext cx="1085554" cy="584775"/>
          </a:xfrm>
          <a:prstGeom prst="rect">
            <a:avLst/>
          </a:prstGeom>
          <a:noFill/>
        </p:spPr>
        <p:txBody>
          <a:bodyPr wrap="none" rtlCol="0">
            <a:spAutoFit/>
          </a:bodyPr>
          <a:lstStyle/>
          <a:p>
            <a:pPr algn="ctr"/>
            <a:r>
              <a:rPr lang="en-US" sz="1600" b="1" dirty="0">
                <a:solidFill>
                  <a:prstClr val="black"/>
                </a:solidFill>
              </a:rPr>
              <a:t>Low </a:t>
            </a:r>
            <a:r>
              <a:rPr lang="en-US" sz="1600" b="1" dirty="0" smtClean="0">
                <a:solidFill>
                  <a:prstClr val="black"/>
                </a:solidFill>
              </a:rPr>
              <a:t>Risk</a:t>
            </a:r>
          </a:p>
          <a:p>
            <a:pPr algn="ctr"/>
            <a:r>
              <a:rPr lang="en-US" sz="1600" b="1" dirty="0" smtClean="0">
                <a:solidFill>
                  <a:prstClr val="black"/>
                </a:solidFill>
              </a:rPr>
              <a:t>(&lt;= 50%)</a:t>
            </a:r>
            <a:endParaRPr lang="en-US" sz="1600" b="1" dirty="0">
              <a:solidFill>
                <a:prstClr val="black"/>
              </a:solidFill>
            </a:endParaRPr>
          </a:p>
        </p:txBody>
      </p:sp>
      <p:sp>
        <p:nvSpPr>
          <p:cNvPr id="26" name="TextBox 25"/>
          <p:cNvSpPr txBox="1"/>
          <p:nvPr/>
        </p:nvSpPr>
        <p:spPr>
          <a:xfrm>
            <a:off x="3885463" y="1516001"/>
            <a:ext cx="1451038" cy="584775"/>
          </a:xfrm>
          <a:prstGeom prst="rect">
            <a:avLst/>
          </a:prstGeom>
          <a:noFill/>
        </p:spPr>
        <p:txBody>
          <a:bodyPr wrap="none" rtlCol="0">
            <a:spAutoFit/>
          </a:bodyPr>
          <a:lstStyle/>
          <a:p>
            <a:pPr algn="ctr"/>
            <a:r>
              <a:rPr lang="en-US" sz="1600" b="1" dirty="0" smtClean="0">
                <a:solidFill>
                  <a:prstClr val="black"/>
                </a:solidFill>
              </a:rPr>
              <a:t>Medium Risk</a:t>
            </a:r>
          </a:p>
          <a:p>
            <a:pPr algn="ctr"/>
            <a:r>
              <a:rPr lang="en-US" sz="1600" b="1" dirty="0" smtClean="0">
                <a:solidFill>
                  <a:prstClr val="black"/>
                </a:solidFill>
              </a:rPr>
              <a:t>(&gt; 50%)</a:t>
            </a:r>
            <a:endParaRPr lang="en-US" sz="1600" b="1" dirty="0">
              <a:solidFill>
                <a:prstClr val="black"/>
              </a:solidFill>
            </a:endParaRPr>
          </a:p>
        </p:txBody>
      </p:sp>
      <p:sp>
        <p:nvSpPr>
          <p:cNvPr id="27" name="TextBox 26"/>
          <p:cNvSpPr txBox="1"/>
          <p:nvPr/>
        </p:nvSpPr>
        <p:spPr>
          <a:xfrm>
            <a:off x="6121002" y="1516001"/>
            <a:ext cx="1130438" cy="584775"/>
          </a:xfrm>
          <a:prstGeom prst="rect">
            <a:avLst/>
          </a:prstGeom>
          <a:noFill/>
        </p:spPr>
        <p:txBody>
          <a:bodyPr wrap="none" rtlCol="0">
            <a:spAutoFit/>
          </a:bodyPr>
          <a:lstStyle/>
          <a:p>
            <a:pPr algn="ctr"/>
            <a:r>
              <a:rPr lang="en-US" sz="1600" b="1" dirty="0">
                <a:solidFill>
                  <a:prstClr val="black"/>
                </a:solidFill>
              </a:rPr>
              <a:t>High </a:t>
            </a:r>
            <a:r>
              <a:rPr lang="en-US" sz="1600" b="1" dirty="0" smtClean="0">
                <a:solidFill>
                  <a:prstClr val="black"/>
                </a:solidFill>
              </a:rPr>
              <a:t>Risk</a:t>
            </a:r>
          </a:p>
          <a:p>
            <a:pPr algn="ctr"/>
            <a:r>
              <a:rPr lang="en-US" sz="1600" b="1" dirty="0" smtClean="0">
                <a:solidFill>
                  <a:prstClr val="black"/>
                </a:solidFill>
              </a:rPr>
              <a:t>(&gt; 75%)</a:t>
            </a:r>
            <a:endParaRPr lang="en-US" sz="1600" b="1" dirty="0">
              <a:solidFill>
                <a:prstClr val="black"/>
              </a:solidFill>
            </a:endParaRPr>
          </a:p>
        </p:txBody>
      </p:sp>
      <p:sp>
        <p:nvSpPr>
          <p:cNvPr id="28" name="Rounded Rectangle 27"/>
          <p:cNvSpPr/>
          <p:nvPr/>
        </p:nvSpPr>
        <p:spPr>
          <a:xfrm>
            <a:off x="1917492" y="1495455"/>
            <a:ext cx="1085554" cy="58477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p:nvSpPr>
        <p:spPr>
          <a:xfrm>
            <a:off x="3885463" y="1495455"/>
            <a:ext cx="1451038" cy="59413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p:nvSpPr>
        <p:spPr>
          <a:xfrm>
            <a:off x="6121002" y="1495456"/>
            <a:ext cx="1130438" cy="59413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2"/>
          <a:stretch>
            <a:fillRect/>
          </a:stretch>
        </p:blipFill>
        <p:spPr>
          <a:xfrm>
            <a:off x="6308512" y="4935265"/>
            <a:ext cx="489375" cy="566666"/>
          </a:xfrm>
          <a:prstGeom prst="rect">
            <a:avLst/>
          </a:prstGeom>
        </p:spPr>
      </p:pic>
      <p:pic>
        <p:nvPicPr>
          <p:cNvPr id="32" name="Picture 31"/>
          <p:cNvPicPr>
            <a:picLocks noChangeAspect="1"/>
          </p:cNvPicPr>
          <p:nvPr/>
        </p:nvPicPr>
        <p:blipFill>
          <a:blip r:embed="rId2"/>
          <a:stretch>
            <a:fillRect/>
          </a:stretch>
        </p:blipFill>
        <p:spPr>
          <a:xfrm>
            <a:off x="2104087" y="4845843"/>
            <a:ext cx="489375" cy="566666"/>
          </a:xfrm>
          <a:prstGeom prst="rect">
            <a:avLst/>
          </a:prstGeom>
        </p:spPr>
      </p:pic>
      <p:sp>
        <p:nvSpPr>
          <p:cNvPr id="33" name="Content Placeholder 82"/>
          <p:cNvSpPr>
            <a:spLocks noGrp="1"/>
          </p:cNvSpPr>
          <p:nvPr>
            <p:ph idx="1"/>
          </p:nvPr>
        </p:nvSpPr>
        <p:spPr>
          <a:xfrm>
            <a:off x="7698206" y="2287409"/>
            <a:ext cx="1365112" cy="1351692"/>
          </a:xfrm>
        </p:spPr>
        <p:txBody>
          <a:bodyPr/>
          <a:lstStyle/>
          <a:p>
            <a:pPr marL="0" indent="0" algn="ctr">
              <a:buNone/>
            </a:pPr>
            <a:r>
              <a:rPr lang="en-US" sz="1600" dirty="0" smtClean="0">
                <a:solidFill>
                  <a:srgbClr val="FF0000"/>
                </a:solidFill>
              </a:rPr>
              <a:t>Technology tools should perform this ongoing automated classification to facilitate workflow</a:t>
            </a:r>
            <a:endParaRPr lang="en-US" sz="1600" dirty="0">
              <a:solidFill>
                <a:srgbClr val="FF0000"/>
              </a:solidFill>
            </a:endParaRPr>
          </a:p>
        </p:txBody>
      </p:sp>
    </p:spTree>
    <p:extLst>
      <p:ext uri="{BB962C8B-B14F-4D97-AF65-F5344CB8AC3E}">
        <p14:creationId xmlns:p14="http://schemas.microsoft.com/office/powerpoint/2010/main" val="18631640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path" presetSubtype="0" accel="50000" decel="50000" fill="hold" nodeType="afterEffect">
                                  <p:stCondLst>
                                    <p:cond delay="1000"/>
                                  </p:stCondLst>
                                  <p:childTnLst>
                                    <p:animMotion origin="layout" path="M -8.33333E-7 4.81481E-6 L 0.43316 -0.36922 " pathEditMode="relative" rAng="0" ptsTypes="AA">
                                      <p:cBhvr>
                                        <p:cTn id="12" dur="2000" fill="hold"/>
                                        <p:tgtEl>
                                          <p:spTgt spid="32"/>
                                        </p:tgtEl>
                                        <p:attrNameLst>
                                          <p:attrName>ppt_x</p:attrName>
                                          <p:attrName>ppt_y</p:attrName>
                                        </p:attrNameLst>
                                      </p:cBhvr>
                                      <p:rCtr x="21649" y="-18472"/>
                                    </p:animMotion>
                                  </p:childTnLst>
                                </p:cTn>
                              </p:par>
                            </p:childTnLst>
                          </p:cTn>
                        </p:par>
                        <p:par>
                          <p:cTn id="13" fill="hold">
                            <p:stCondLst>
                              <p:cond delay="4500"/>
                            </p:stCondLst>
                            <p:childTnLst>
                              <p:par>
                                <p:cTn id="14" presetID="42" presetClass="entr" presetSubtype="0" fill="hold" nodeType="afterEffect">
                                  <p:stCondLst>
                                    <p:cond delay="10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6500"/>
                            </p:stCondLst>
                            <p:childTnLst>
                              <p:par>
                                <p:cTn id="20" presetID="42" presetClass="path" presetSubtype="0" accel="50000" decel="50000" fill="hold" nodeType="afterEffect">
                                  <p:stCondLst>
                                    <p:cond delay="1000"/>
                                  </p:stCondLst>
                                  <p:childTnLst>
                                    <p:animMotion origin="layout" path="M 3.33333E-6 3.7037E-7 L -0.16997 -0.26759 " pathEditMode="relative" rAng="0" ptsTypes="AA">
                                      <p:cBhvr>
                                        <p:cTn id="21" dur="2000" fill="hold"/>
                                        <p:tgtEl>
                                          <p:spTgt spid="31"/>
                                        </p:tgtEl>
                                        <p:attrNameLst>
                                          <p:attrName>ppt_x</p:attrName>
                                          <p:attrName>ppt_y</p:attrName>
                                        </p:attrNameLst>
                                      </p:cBhvr>
                                      <p:rCtr x="-8507" y="-13380"/>
                                    </p:animMotion>
                                  </p:childTnLst>
                                </p:cTn>
                              </p:par>
                            </p:childTnLst>
                          </p:cTn>
                        </p:par>
                        <p:par>
                          <p:cTn id="22" fill="hold">
                            <p:stCondLst>
                              <p:cond delay="9500"/>
                            </p:stCondLst>
                            <p:childTnLst>
                              <p:par>
                                <p:cTn id="23" presetID="10" presetClass="entr" presetSubtype="0" fill="hold" grpId="0" nodeType="after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10000"/>
                            </p:stCondLst>
                            <p:childTnLst>
                              <p:par>
                                <p:cTn id="27" presetID="0" presetClass="path" presetSubtype="0" accel="50000" decel="50000" fill="hold" nodeType="afterEffect">
                                  <p:stCondLst>
                                    <p:cond delay="0"/>
                                  </p:stCondLst>
                                  <p:childTnLst>
                                    <p:animMotion origin="layout" path="M -6.94444E-6 4.81481E-6 L -6.94444E-6 4.81481E-6 C 0.00034 0.0625 0.00051 0.125 0.00104 0.1875 C 0.00225 0.34537 0.00086 0.21782 0.00312 0.29166 C 0.00347 0.30671 0.00416 0.3375 0.00416 0.3375 L 0.27187 0.10833 " pathEditMode="relative" ptsTypes="AAAAAA">
                                      <p:cBhvr>
                                        <p:cTn id="28" dur="2000" fill="hold"/>
                                        <p:tgtEl>
                                          <p:spTgt spid="24"/>
                                        </p:tgtEl>
                                        <p:attrNameLst>
                                          <p:attrName>ppt_x</p:attrName>
                                          <p:attrName>ppt_y</p:attrName>
                                        </p:attrNameLst>
                                      </p:cBhvr>
                                    </p:animMotion>
                                  </p:childTnLst>
                                </p:cTn>
                              </p:par>
                            </p:childTnLst>
                          </p:cTn>
                        </p:par>
                        <p:par>
                          <p:cTn id="29" fill="hold">
                            <p:stCondLst>
                              <p:cond delay="12000"/>
                            </p:stCondLst>
                            <p:childTnLst>
                              <p:par>
                                <p:cTn id="30" presetID="0" presetClass="path" presetSubtype="0" accel="50000" decel="50000" fill="hold" nodeType="afterEffect">
                                  <p:stCondLst>
                                    <p:cond delay="0"/>
                                  </p:stCondLst>
                                  <p:childTnLst>
                                    <p:animMotion origin="layout" path="M 3.33333E-6 -1.48148E-6 L 3.33333E-6 -1.48148E-6 C -0.00921 0.01828 -0.004 0.01365 -0.0125 0.01921 C -0.0132 0.02106 -0.01355 0.02338 -0.01459 0.02477 C -0.01754 0.0287 -0.02396 0.03449 -0.02396 0.03449 C -0.03594 0.06319 -0.02205 0.03078 -0.03542 0.05949 C -0.03803 0.06504 -0.03994 0.07106 -0.04271 0.07615 C -0.04514 0.08055 -0.04862 0.08333 -0.05105 0.08727 C -0.05348 0.09074 -0.05521 0.0949 -0.0573 0.09838 C -0.06372 0.10879 -0.0731 0.12083 -0.07813 0.1331 C -0.07969 0.13657 -0.08021 0.14074 -0.08125 0.14421 C -0.08282 0.14861 -0.0875 0.1618 -0.09063 0.16643 C -0.09323 0.17014 -0.09653 0.17245 -0.09896 0.17615 C -0.10435 0.18426 -0.10886 0.19282 -0.11355 0.20115 C -0.1165 0.20625 -0.1191 0.21134 -0.12188 0.21643 C -0.12466 0.22152 -0.12726 0.22708 -0.13021 0.23171 C -0.13264 0.23541 -0.13473 0.23981 -0.1375 0.24282 C -0.14271 0.24814 -0.14862 0.25208 -0.15417 0.25671 C -0.15591 0.2581 -0.15764 0.25995 -0.15938 0.26088 C -0.16216 0.26227 -0.16511 0.26319 -0.16771 0.26504 C -0.17275 0.26852 -0.18039 0.27639 -0.18438 0.28171 C -0.19532 0.29606 -0.1908 0.29213 -0.2 0.3081 C -0.20348 0.31389 -0.20625 0.32037 -0.21042 0.32477 C -0.21216 0.32662 -0.21407 0.32847 -0.21563 0.33032 C -0.21685 0.33171 -0.21771 0.33333 -0.21875 0.33449 C -0.22014 0.33564 -0.22171 0.33611 -0.22292 0.33727 C -0.22448 0.33842 -0.2257 0.34027 -0.22709 0.34143 C -0.22952 0.34328 -0.23837 0.34884 -0.24063 0.34977 C -0.24341 0.35092 -0.24653 0.35092 -0.24896 0.35254 C -0.25035 0.35347 -0.25191 0.35416 -0.25313 0.35532 C -0.25678 0.35833 -0.25764 0.35995 -0.26042 0.36365 C -0.26077 0.36504 -0.26094 0.36666 -0.26146 0.36782 C -0.26233 0.36921 -0.26389 0.37199 -0.26459 0.3706 C -0.26528 0.36967 -0.27084 0.34467 -0.27084 0.34421 C -0.27292 0.33657 -0.27657 0.32453 -0.27917 0.31782 C -0.28282 0.30879 -0.28681 0.30023 -0.29063 0.29143 C -0.2948 0.2625 -0.29306 0.26944 -0.29792 0.24838 C -0.29931 0.24259 -0.30157 0.23356 -0.30417 0.22893 L -0.30834 0.22199 C -0.31042 0.20671 -0.30816 0.22083 -0.31146 0.20532 C -0.31233 0.20162 -0.31285 0.19791 -0.31355 0.19421 C -0.31719 0.17685 -0.31667 0.17916 -0.3198 0.16643 C -0.32014 0.15995 -0.32049 0.15347 -0.32084 0.14699 C -0.32119 0.14467 -0.32188 0.14259 -0.32188 0.14004 C -0.32257 0.12847 -0.32292 0.10532 -0.32292 0.10532 L -0.32292 0.10532 " pathEditMode="relative" ptsTypes="AAAAAAAAAAAAAAAAAAAAAAAAAAAAAAAAAAAAAAAAAAAAAA">
                                      <p:cBhvr>
                                        <p:cTn id="31" dur="2000" fill="hold"/>
                                        <p:tgtEl>
                                          <p:spTgt spid="22"/>
                                        </p:tgtEl>
                                        <p:attrNameLst>
                                          <p:attrName>ppt_x</p:attrName>
                                          <p:attrName>ppt_y</p:attrName>
                                        </p:attrNameLst>
                                      </p:cBhvr>
                                    </p:animMotion>
                                  </p:childTnLst>
                                </p:cTn>
                              </p:par>
                            </p:childTnLst>
                          </p:cTn>
                        </p:par>
                        <p:par>
                          <p:cTn id="32" fill="hold">
                            <p:stCondLst>
                              <p:cond delay="14000"/>
                            </p:stCondLst>
                            <p:childTnLst>
                              <p:par>
                                <p:cTn id="33" presetID="0" presetClass="path" presetSubtype="0" accel="50000" decel="50000" fill="hold" nodeType="afterEffect">
                                  <p:stCondLst>
                                    <p:cond delay="0"/>
                                  </p:stCondLst>
                                  <p:childTnLst>
                                    <p:animMotion origin="layout" path="M -1.38889E-6 -3.33333E-6 L -1.38889E-6 0.00023 C 0.00208 0.00417 0.00417 0.00857 0.0066 0.0125 C 0.00799 0.01412 0.01024 0.01482 0.01129 0.01667 C 0.01233 0.0176 0.01215 0.01945 0.0125 0.02084 C 0.0132 0.02315 0.01389 0.02547 0.01476 0.02778 C 0.0158 0.0294 0.01754 0.03033 0.01823 0.03195 C 0.01945 0.03357 0.01962 0.03565 0.02066 0.0375 C 0.02153 0.03889 0.02309 0.04005 0.02413 0.04167 C 0.03333 0.05463 0.02066 0.03727 0.02761 0.05 C 0.02847 0.05162 0.02986 0.05278 0.03108 0.05417 C 0.03143 0.05556 0.03177 0.05695 0.03229 0.05834 C 0.03299 0.05973 0.03403 0.06088 0.03455 0.0625 C 0.03698 0.0669 0.03993 0.0713 0.04149 0.07639 C 0.04219 0.07871 0.04288 0.08102 0.04375 0.08334 C 0.04479 0.08496 0.04636 0.08588 0.04722 0.0875 C 0.0507 0.09283 0.05347 0.09861 0.0566 0.10417 L 0.0566 0.1044 C 0.05955 0.1125 0.05712 0.10973 0.06233 0.11389 C 0.06649 0.12547 0.06389 0.11852 0.07049 0.13473 C 0.0717 0.1375 0.07327 0.14005 0.07396 0.14306 C 0.07431 0.14445 0.07483 0.14584 0.07518 0.14723 C 0.07604 0.14908 0.08021 0.15556 0.0809 0.15695 C 0.08125 0.15926 0.08108 0.16181 0.08212 0.16389 C 0.08333 0.16598 0.08524 0.1676 0.08681 0.16945 C 0.08889 0.17153 0.09688 0.17801 0.09844 0.17917 C 0.09948 0.17986 0.1007 0.1801 0.10191 0.18056 C 0.10903 0.19329 0.09601 0.17037 0.11233 0.19445 C 0.11337 0.19584 0.11389 0.19815 0.11458 0.2 C 0.11615 0.20278 0.11788 0.20533 0.11927 0.20834 C 0.12066 0.21042 0.12118 0.2132 0.12274 0.21528 C 0.12483 0.2176 0.12743 0.21898 0.12969 0.22084 C 0.13038 0.22269 0.1309 0.22477 0.13195 0.22639 C 0.13299 0.22732 0.13472 0.22662 0.13542 0.22778 C 0.13646 0.22871 0.13611 0.23056 0.13663 0.23195 C 0.13768 0.23357 0.13889 0.23473 0.14011 0.23611 C 0.14097 0.24005 0.14115 0.24329 0.14254 0.24723 C 0.14323 0.24908 0.14393 0.25093 0.14479 0.25278 C 0.14601 0.25232 0.1474 0.25232 0.14827 0.25139 C 0.14913 0.25023 0.14913 0.24861 0.14948 0.24723 C 0.15 0.24491 0.15018 0.24236 0.15052 0.24028 C 0.15156 0.23635 0.15486 0.225 0.15643 0.22223 C 0.15747 0.21991 0.15972 0.21852 0.16094 0.21667 C 0.16354 0.21343 0.1658 0.21019 0.16806 0.20695 C 0.19393 0.16736 0.14844 0.23496 0.18073 0.18334 C 0.18611 0.17454 0.19271 0.16667 0.19809 0.15834 C 0.20052 0.15486 0.2092 0.13773 0.21215 0.13473 C 0.21667 0.1301 0.22274 0.12801 0.22708 0.12361 C 0.23038 0.12037 0.23247 0.11598 0.23524 0.1125 C 0.24011 0.10648 0.24636 0.10232 0.25035 0.09584 C 0.2592 0.08125 0.26024 0.05787 0.27361 0.05 C 0.27743 0.04769 0.28143 0.04561 0.28524 0.04306 C 0.29948 0.03311 0.30313 0.02709 0.31997 0.01806 L 0.33281 0.01111 C 0.3507 -0.01041 0.32674 0.01713 0.35018 -0.00555 C 0.3533 -0.00856 0.35538 -0.0125 0.35833 -0.01527 C 0.36077 -0.01759 0.36389 -0.01875 0.36632 -0.02083 C 0.36893 -0.02291 0.37136 -0.02523 0.37344 -0.02777 C 0.37535 -0.03032 0.37587 -0.03426 0.37795 -0.03611 C 0.38108 -0.03912 0.38524 -0.03981 0.38837 -0.04166 C 0.39636 -0.04652 0.38646 -0.04328 0.39774 -0.04583 C 0.40695 -0.05139 0.40226 -0.04907 0.41163 -0.05277 C 0.41285 -0.05324 0.41406 -0.05393 0.41511 -0.05416 C 0.42101 -0.05578 0.42205 -0.05555 0.42795 -0.05833 C 0.42986 -0.05926 0.43299 -0.05902 0.43368 -0.06111 C 0.43524 -0.06504 0.43368 -0.06944 0.43368 -0.07361 L 0.43368 -0.07338 " pathEditMode="relative" rAng="0" ptsTypes="AAAAAAAAAAAAAAAAAAAAAAAAAAAAAAAAAAAAAAAAAAAAAAAAAAAAAAAAAAAAAAAAAAA">
                                      <p:cBhvr>
                                        <p:cTn id="34" dur="2000" fill="hold"/>
                                        <p:tgtEl>
                                          <p:spTgt spid="20"/>
                                        </p:tgtEl>
                                        <p:attrNameLst>
                                          <p:attrName>ppt_x</p:attrName>
                                          <p:attrName>ppt_y</p:attrName>
                                        </p:attrNameLst>
                                      </p:cBhvr>
                                      <p:rCtr x="21719" y="8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2101027" y="902238"/>
          <a:ext cx="5075847" cy="3977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828800" y="457200"/>
            <a:ext cx="6858000" cy="960438"/>
          </a:xfrm>
        </p:spPr>
        <p:txBody>
          <a:bodyPr/>
          <a:lstStyle/>
          <a:p>
            <a:r>
              <a:rPr lang="en-US" dirty="0" smtClean="0"/>
              <a:t>Periodically Reset Analytic Model</a:t>
            </a:r>
            <a:endParaRPr lang="en-US" dirty="0"/>
          </a:p>
        </p:txBody>
      </p:sp>
      <p:sp>
        <p:nvSpPr>
          <p:cNvPr id="4" name="Slide Number Placeholder 3"/>
          <p:cNvSpPr>
            <a:spLocks noGrp="1"/>
          </p:cNvSpPr>
          <p:nvPr>
            <p:ph type="sldNum" sz="quarter" idx="10"/>
          </p:nvPr>
        </p:nvSpPr>
        <p:spPr/>
        <p:txBody>
          <a:bodyPr/>
          <a:lstStyle/>
          <a:p>
            <a:pPr>
              <a:defRPr/>
            </a:pPr>
            <a:fld id="{76F6287E-401E-4C27-A425-1269604BFB1A}" type="slidenum">
              <a:rPr lang="en-US" altLang="en-US" smtClean="0"/>
              <a:pPr>
                <a:defRPr/>
              </a:pPr>
              <a:t>34</a:t>
            </a:fld>
            <a:endParaRPr lang="en-US" altLang="en-US" dirty="0"/>
          </a:p>
        </p:txBody>
      </p:sp>
      <p:sp>
        <p:nvSpPr>
          <p:cNvPr id="6" name="Oval 5"/>
          <p:cNvSpPr/>
          <p:nvPr/>
        </p:nvSpPr>
        <p:spPr>
          <a:xfrm>
            <a:off x="685800" y="533400"/>
            <a:ext cx="838200" cy="8080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600" b="1" dirty="0">
                <a:solidFill>
                  <a:prstClr val="white"/>
                </a:solidFill>
              </a:rPr>
              <a:t>4</a:t>
            </a:r>
          </a:p>
        </p:txBody>
      </p:sp>
      <p:grpSp>
        <p:nvGrpSpPr>
          <p:cNvPr id="28" name="Group 27"/>
          <p:cNvGrpSpPr/>
          <p:nvPr/>
        </p:nvGrpSpPr>
        <p:grpSpPr>
          <a:xfrm>
            <a:off x="3562582" y="1713638"/>
            <a:ext cx="1606200" cy="2141711"/>
            <a:chOff x="1770045" y="2394429"/>
            <a:chExt cx="1606200" cy="2141711"/>
          </a:xfrm>
        </p:grpSpPr>
        <p:sp>
          <p:nvSpPr>
            <p:cNvPr id="9" name="Rectangle 8"/>
            <p:cNvSpPr/>
            <p:nvPr/>
          </p:nvSpPr>
          <p:spPr>
            <a:xfrm>
              <a:off x="1770045" y="3197834"/>
              <a:ext cx="668045" cy="49072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Y</a:t>
              </a:r>
              <a:r>
                <a:rPr lang="en-US" baseline="-25000" dirty="0" smtClean="0">
                  <a:solidFill>
                    <a:prstClr val="black"/>
                  </a:solidFill>
                </a:rPr>
                <a:t>j</a:t>
              </a:r>
              <a:r>
                <a:rPr lang="en-US" dirty="0" smtClean="0">
                  <a:solidFill>
                    <a:prstClr val="black"/>
                  </a:solidFill>
                </a:rPr>
                <a:t> =</a:t>
              </a:r>
              <a:endParaRPr lang="en-US" baseline="-25000" dirty="0" smtClean="0">
                <a:solidFill>
                  <a:prstClr val="black"/>
                </a:solidFill>
              </a:endParaRPr>
            </a:p>
          </p:txBody>
        </p:sp>
        <p:grpSp>
          <p:nvGrpSpPr>
            <p:cNvPr id="27" name="Group 26"/>
            <p:cNvGrpSpPr/>
            <p:nvPr/>
          </p:nvGrpSpPr>
          <p:grpSpPr>
            <a:xfrm>
              <a:off x="2562471" y="2394429"/>
              <a:ext cx="813774" cy="2141711"/>
              <a:chOff x="2562471" y="2394429"/>
              <a:chExt cx="813774" cy="2141711"/>
            </a:xfrm>
          </p:grpSpPr>
          <p:sp>
            <p:nvSpPr>
              <p:cNvPr id="8" name="Rectangle 7"/>
              <p:cNvSpPr/>
              <p:nvPr/>
            </p:nvSpPr>
            <p:spPr>
              <a:xfrm>
                <a:off x="2562471" y="2445805"/>
                <a:ext cx="813774" cy="209033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latin typeface="Symbol" panose="05050102010706020507" pitchFamily="18" charset="2"/>
                  </a:rPr>
                  <a:t>b</a:t>
                </a:r>
                <a:r>
                  <a:rPr lang="en-US" baseline="-25000" dirty="0" smtClean="0">
                    <a:solidFill>
                      <a:prstClr val="black"/>
                    </a:solidFill>
                  </a:rPr>
                  <a:t>1,j</a:t>
                </a:r>
                <a:r>
                  <a:rPr lang="en-US" dirty="0" smtClean="0">
                    <a:solidFill>
                      <a:prstClr val="black"/>
                    </a:solidFill>
                  </a:rPr>
                  <a:t>X</a:t>
                </a:r>
                <a:r>
                  <a:rPr lang="en-US" baseline="-25000" dirty="0" smtClean="0">
                    <a:solidFill>
                      <a:prstClr val="black"/>
                    </a:solidFill>
                  </a:rPr>
                  <a:t>1,j</a:t>
                </a:r>
              </a:p>
              <a:p>
                <a:pPr algn="ctr" fontAlgn="auto">
                  <a:spcBef>
                    <a:spcPts val="0"/>
                  </a:spcBef>
                  <a:spcAft>
                    <a:spcPts val="0"/>
                  </a:spcAft>
                </a:pPr>
                <a:r>
                  <a:rPr lang="en-US" dirty="0" smtClean="0">
                    <a:solidFill>
                      <a:prstClr val="black"/>
                    </a:solidFill>
                    <a:latin typeface="Symbol" panose="05050102010706020507" pitchFamily="18" charset="2"/>
                  </a:rPr>
                  <a:t>b</a:t>
                </a:r>
                <a:r>
                  <a:rPr lang="en-US" baseline="-25000" dirty="0" smtClean="0">
                    <a:solidFill>
                      <a:prstClr val="black"/>
                    </a:solidFill>
                  </a:rPr>
                  <a:t>2,j</a:t>
                </a:r>
                <a:r>
                  <a:rPr lang="en-US" dirty="0" smtClean="0">
                    <a:solidFill>
                      <a:prstClr val="black"/>
                    </a:solidFill>
                  </a:rPr>
                  <a:t>X</a:t>
                </a:r>
                <a:r>
                  <a:rPr lang="en-US" baseline="-25000" dirty="0" smtClean="0">
                    <a:solidFill>
                      <a:prstClr val="black"/>
                    </a:solidFill>
                  </a:rPr>
                  <a:t>2,j</a:t>
                </a:r>
              </a:p>
              <a:p>
                <a:pPr algn="ctr" fontAlgn="auto">
                  <a:spcBef>
                    <a:spcPts val="0"/>
                  </a:spcBef>
                  <a:spcAft>
                    <a:spcPts val="0"/>
                  </a:spcAft>
                </a:pPr>
                <a:r>
                  <a:rPr lang="en-US" dirty="0" smtClean="0">
                    <a:solidFill>
                      <a:prstClr val="black"/>
                    </a:solidFill>
                  </a:rPr>
                  <a:t>…</a:t>
                </a:r>
              </a:p>
              <a:p>
                <a:pPr algn="ctr" fontAlgn="auto">
                  <a:spcBef>
                    <a:spcPts val="0"/>
                  </a:spcBef>
                  <a:spcAft>
                    <a:spcPts val="0"/>
                  </a:spcAft>
                </a:pPr>
                <a:r>
                  <a:rPr lang="en-US" dirty="0" err="1" smtClean="0">
                    <a:solidFill>
                      <a:prstClr val="black"/>
                    </a:solidFill>
                    <a:latin typeface="Symbol" panose="05050102010706020507" pitchFamily="18" charset="2"/>
                  </a:rPr>
                  <a:t>b</a:t>
                </a:r>
                <a:r>
                  <a:rPr lang="en-US" baseline="-25000" dirty="0" err="1" smtClean="0">
                    <a:solidFill>
                      <a:prstClr val="black"/>
                    </a:solidFill>
                  </a:rPr>
                  <a:t>n,j</a:t>
                </a:r>
                <a:r>
                  <a:rPr lang="en-US" dirty="0" err="1" smtClean="0">
                    <a:solidFill>
                      <a:prstClr val="black"/>
                    </a:solidFill>
                  </a:rPr>
                  <a:t>X</a:t>
                </a:r>
                <a:r>
                  <a:rPr lang="en-US" baseline="-25000" dirty="0" err="1" smtClean="0">
                    <a:solidFill>
                      <a:prstClr val="black"/>
                    </a:solidFill>
                  </a:rPr>
                  <a:t>n,j</a:t>
                </a:r>
                <a:endParaRPr lang="en-US" baseline="-25000" dirty="0">
                  <a:solidFill>
                    <a:prstClr val="black"/>
                  </a:solidFill>
                </a:endParaRPr>
              </a:p>
            </p:txBody>
          </p:sp>
          <p:sp>
            <p:nvSpPr>
              <p:cNvPr id="12" name="TextBox 11"/>
              <p:cNvSpPr txBox="1"/>
              <p:nvPr/>
            </p:nvSpPr>
            <p:spPr>
              <a:xfrm>
                <a:off x="2680657" y="2394429"/>
                <a:ext cx="577402" cy="523220"/>
              </a:xfrm>
              <a:prstGeom prst="rect">
                <a:avLst/>
              </a:prstGeom>
              <a:noFill/>
            </p:spPr>
            <p:txBody>
              <a:bodyPr wrap="none" rtlCol="0">
                <a:spAutoFit/>
              </a:bodyPr>
              <a:lstStyle/>
              <a:p>
                <a:pPr fontAlgn="auto">
                  <a:spcBef>
                    <a:spcPts val="0"/>
                  </a:spcBef>
                  <a:spcAft>
                    <a:spcPts val="0"/>
                  </a:spcAft>
                </a:pPr>
                <a:r>
                  <a:rPr lang="en-US" sz="2800" dirty="0" smtClean="0">
                    <a:solidFill>
                      <a:prstClr val="black"/>
                    </a:solidFill>
                    <a:latin typeface="Symbol" panose="05050102010706020507" pitchFamily="18" charset="2"/>
                    <a:ea typeface="+mn-ea"/>
                  </a:rPr>
                  <a:t>S</a:t>
                </a:r>
                <a:r>
                  <a:rPr lang="en-US" sz="2800" baseline="-25000" dirty="0" smtClean="0">
                    <a:solidFill>
                      <a:prstClr val="black"/>
                    </a:solidFill>
                    <a:latin typeface="Calibri"/>
                    <a:ea typeface="+mn-ea"/>
                  </a:rPr>
                  <a:t>i</a:t>
                </a:r>
                <a:r>
                  <a:rPr lang="en-US" sz="2800" baseline="30000" dirty="0" smtClean="0">
                    <a:solidFill>
                      <a:prstClr val="black"/>
                    </a:solidFill>
                    <a:latin typeface="Calibri"/>
                    <a:ea typeface="+mn-ea"/>
                  </a:rPr>
                  <a:t>n</a:t>
                </a:r>
                <a:endParaRPr lang="en-US" sz="2800" baseline="30000" dirty="0">
                  <a:solidFill>
                    <a:prstClr val="black"/>
                  </a:solidFill>
                  <a:latin typeface="Symbol" panose="05050102010706020507" pitchFamily="18" charset="2"/>
                  <a:ea typeface="+mn-ea"/>
                </a:endParaRPr>
              </a:p>
            </p:txBody>
          </p:sp>
        </p:grpSp>
      </p:grpSp>
      <p:sp>
        <p:nvSpPr>
          <p:cNvPr id="13" name="Rectangle 12"/>
          <p:cNvSpPr/>
          <p:nvPr/>
        </p:nvSpPr>
        <p:spPr>
          <a:xfrm>
            <a:off x="1040546" y="4461241"/>
            <a:ext cx="7105118" cy="13683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r>
              <a:rPr lang="en-US" sz="3200" b="1" dirty="0" smtClean="0">
                <a:solidFill>
                  <a:prstClr val="black"/>
                </a:solidFill>
              </a:rPr>
              <a:t>Y</a:t>
            </a:r>
            <a:r>
              <a:rPr lang="en-US" sz="3200" b="1" baseline="-25000" dirty="0" smtClean="0">
                <a:solidFill>
                  <a:prstClr val="black"/>
                </a:solidFill>
              </a:rPr>
              <a:t>j</a:t>
            </a:r>
            <a:r>
              <a:rPr lang="en-US" sz="3200" b="1" dirty="0" smtClean="0">
                <a:solidFill>
                  <a:prstClr val="black"/>
                </a:solidFill>
              </a:rPr>
              <a:t> =</a:t>
            </a:r>
            <a:endParaRPr lang="en-US" sz="3200" b="1" baseline="-25000" dirty="0" smtClean="0">
              <a:solidFill>
                <a:prstClr val="black"/>
              </a:solidFill>
            </a:endParaRPr>
          </a:p>
        </p:txBody>
      </p:sp>
      <p:pic>
        <p:nvPicPr>
          <p:cNvPr id="14" name="Picture 13"/>
          <p:cNvPicPr>
            <a:picLocks noChangeAspect="1"/>
          </p:cNvPicPr>
          <p:nvPr/>
        </p:nvPicPr>
        <p:blipFill>
          <a:blip r:embed="rId7"/>
          <a:stretch>
            <a:fillRect/>
          </a:stretch>
        </p:blipFill>
        <p:spPr>
          <a:xfrm>
            <a:off x="2535182" y="4565584"/>
            <a:ext cx="489375" cy="566666"/>
          </a:xfrm>
          <a:prstGeom prst="rect">
            <a:avLst/>
          </a:prstGeom>
        </p:spPr>
      </p:pic>
      <p:pic>
        <p:nvPicPr>
          <p:cNvPr id="15" name="Picture 14"/>
          <p:cNvPicPr>
            <a:picLocks noChangeAspect="1"/>
          </p:cNvPicPr>
          <p:nvPr/>
        </p:nvPicPr>
        <p:blipFill>
          <a:blip r:embed="rId7"/>
          <a:stretch>
            <a:fillRect/>
          </a:stretch>
        </p:blipFill>
        <p:spPr>
          <a:xfrm>
            <a:off x="5124354" y="4461241"/>
            <a:ext cx="489375" cy="566666"/>
          </a:xfrm>
          <a:prstGeom prst="rect">
            <a:avLst/>
          </a:prstGeom>
        </p:spPr>
      </p:pic>
      <p:pic>
        <p:nvPicPr>
          <p:cNvPr id="16" name="Picture 15"/>
          <p:cNvPicPr>
            <a:picLocks noChangeAspect="1"/>
          </p:cNvPicPr>
          <p:nvPr/>
        </p:nvPicPr>
        <p:blipFill>
          <a:blip r:embed="rId7"/>
          <a:stretch>
            <a:fillRect/>
          </a:stretch>
        </p:blipFill>
        <p:spPr>
          <a:xfrm>
            <a:off x="4597292" y="5239204"/>
            <a:ext cx="489375" cy="566666"/>
          </a:xfrm>
          <a:prstGeom prst="rect">
            <a:avLst/>
          </a:prstGeom>
        </p:spPr>
      </p:pic>
      <p:pic>
        <p:nvPicPr>
          <p:cNvPr id="17" name="Picture 16"/>
          <p:cNvPicPr>
            <a:picLocks noChangeAspect="1"/>
          </p:cNvPicPr>
          <p:nvPr/>
        </p:nvPicPr>
        <p:blipFill>
          <a:blip r:embed="rId7"/>
          <a:stretch>
            <a:fillRect/>
          </a:stretch>
        </p:blipFill>
        <p:spPr>
          <a:xfrm>
            <a:off x="2992382" y="5022784"/>
            <a:ext cx="489375" cy="566666"/>
          </a:xfrm>
          <a:prstGeom prst="rect">
            <a:avLst/>
          </a:prstGeom>
        </p:spPr>
      </p:pic>
      <p:pic>
        <p:nvPicPr>
          <p:cNvPr id="18" name="Picture 17"/>
          <p:cNvPicPr>
            <a:picLocks noChangeAspect="1"/>
          </p:cNvPicPr>
          <p:nvPr/>
        </p:nvPicPr>
        <p:blipFill>
          <a:blip r:embed="rId7"/>
          <a:stretch>
            <a:fillRect/>
          </a:stretch>
        </p:blipFill>
        <p:spPr>
          <a:xfrm>
            <a:off x="3201325" y="4510851"/>
            <a:ext cx="489375" cy="566666"/>
          </a:xfrm>
          <a:prstGeom prst="rect">
            <a:avLst/>
          </a:prstGeom>
        </p:spPr>
      </p:pic>
      <p:pic>
        <p:nvPicPr>
          <p:cNvPr id="19" name="Picture 18"/>
          <p:cNvPicPr>
            <a:picLocks noChangeAspect="1"/>
          </p:cNvPicPr>
          <p:nvPr/>
        </p:nvPicPr>
        <p:blipFill>
          <a:blip r:embed="rId7"/>
          <a:stretch>
            <a:fillRect/>
          </a:stretch>
        </p:blipFill>
        <p:spPr>
          <a:xfrm>
            <a:off x="2113726" y="4848917"/>
            <a:ext cx="489375" cy="566666"/>
          </a:xfrm>
          <a:prstGeom prst="rect">
            <a:avLst/>
          </a:prstGeom>
        </p:spPr>
      </p:pic>
      <p:pic>
        <p:nvPicPr>
          <p:cNvPr id="20" name="Picture 19"/>
          <p:cNvPicPr>
            <a:picLocks noChangeAspect="1"/>
          </p:cNvPicPr>
          <p:nvPr/>
        </p:nvPicPr>
        <p:blipFill>
          <a:blip r:embed="rId7"/>
          <a:stretch>
            <a:fillRect/>
          </a:stretch>
        </p:blipFill>
        <p:spPr>
          <a:xfrm>
            <a:off x="3754381" y="5132250"/>
            <a:ext cx="489375" cy="566666"/>
          </a:xfrm>
          <a:prstGeom prst="rect">
            <a:avLst/>
          </a:prstGeom>
        </p:spPr>
      </p:pic>
      <p:pic>
        <p:nvPicPr>
          <p:cNvPr id="21" name="Picture 20"/>
          <p:cNvPicPr>
            <a:picLocks noChangeAspect="1"/>
          </p:cNvPicPr>
          <p:nvPr/>
        </p:nvPicPr>
        <p:blipFill>
          <a:blip r:embed="rId7"/>
          <a:stretch>
            <a:fillRect/>
          </a:stretch>
        </p:blipFill>
        <p:spPr>
          <a:xfrm>
            <a:off x="4324668" y="4714127"/>
            <a:ext cx="489375" cy="566666"/>
          </a:xfrm>
          <a:prstGeom prst="rect">
            <a:avLst/>
          </a:prstGeom>
        </p:spPr>
      </p:pic>
      <p:pic>
        <p:nvPicPr>
          <p:cNvPr id="22" name="Picture 21"/>
          <p:cNvPicPr>
            <a:picLocks noChangeAspect="1"/>
          </p:cNvPicPr>
          <p:nvPr/>
        </p:nvPicPr>
        <p:blipFill>
          <a:blip r:embed="rId7"/>
          <a:stretch>
            <a:fillRect/>
          </a:stretch>
        </p:blipFill>
        <p:spPr>
          <a:xfrm>
            <a:off x="3754382" y="4475936"/>
            <a:ext cx="489375" cy="566666"/>
          </a:xfrm>
          <a:prstGeom prst="rect">
            <a:avLst/>
          </a:prstGeom>
        </p:spPr>
      </p:pic>
      <p:pic>
        <p:nvPicPr>
          <p:cNvPr id="23" name="Picture 22"/>
          <p:cNvPicPr>
            <a:picLocks noChangeAspect="1"/>
          </p:cNvPicPr>
          <p:nvPr/>
        </p:nvPicPr>
        <p:blipFill>
          <a:blip r:embed="rId7"/>
          <a:stretch>
            <a:fillRect/>
          </a:stretch>
        </p:blipFill>
        <p:spPr>
          <a:xfrm>
            <a:off x="5852517" y="4631830"/>
            <a:ext cx="489375" cy="566666"/>
          </a:xfrm>
          <a:prstGeom prst="rect">
            <a:avLst/>
          </a:prstGeom>
        </p:spPr>
      </p:pic>
      <p:pic>
        <p:nvPicPr>
          <p:cNvPr id="24" name="Picture 23"/>
          <p:cNvPicPr>
            <a:picLocks noChangeAspect="1"/>
          </p:cNvPicPr>
          <p:nvPr/>
        </p:nvPicPr>
        <p:blipFill>
          <a:blip r:embed="rId7"/>
          <a:stretch>
            <a:fillRect/>
          </a:stretch>
        </p:blipFill>
        <p:spPr>
          <a:xfrm>
            <a:off x="7321130" y="5157895"/>
            <a:ext cx="489375" cy="566666"/>
          </a:xfrm>
          <a:prstGeom prst="rect">
            <a:avLst/>
          </a:prstGeom>
        </p:spPr>
      </p:pic>
      <p:pic>
        <p:nvPicPr>
          <p:cNvPr id="25" name="Picture 24"/>
          <p:cNvPicPr>
            <a:picLocks noChangeAspect="1"/>
          </p:cNvPicPr>
          <p:nvPr/>
        </p:nvPicPr>
        <p:blipFill>
          <a:blip r:embed="rId7"/>
          <a:stretch>
            <a:fillRect/>
          </a:stretch>
        </p:blipFill>
        <p:spPr>
          <a:xfrm>
            <a:off x="5512479" y="5198496"/>
            <a:ext cx="489375" cy="566666"/>
          </a:xfrm>
          <a:prstGeom prst="rect">
            <a:avLst/>
          </a:prstGeom>
        </p:spPr>
      </p:pic>
      <p:pic>
        <p:nvPicPr>
          <p:cNvPr id="26" name="Picture 25"/>
          <p:cNvPicPr>
            <a:picLocks noChangeAspect="1"/>
          </p:cNvPicPr>
          <p:nvPr/>
        </p:nvPicPr>
        <p:blipFill>
          <a:blip r:embed="rId7"/>
          <a:stretch>
            <a:fillRect/>
          </a:stretch>
        </p:blipFill>
        <p:spPr>
          <a:xfrm>
            <a:off x="6613704" y="4604661"/>
            <a:ext cx="489375" cy="566666"/>
          </a:xfrm>
          <a:prstGeom prst="rect">
            <a:avLst/>
          </a:prstGeom>
        </p:spPr>
      </p:pic>
      <p:sp>
        <p:nvSpPr>
          <p:cNvPr id="29" name="Content Placeholder 82"/>
          <p:cNvSpPr txBox="1">
            <a:spLocks/>
          </p:cNvSpPr>
          <p:nvPr/>
        </p:nvSpPr>
        <p:spPr bwMode="auto">
          <a:xfrm>
            <a:off x="6958053" y="1713638"/>
            <a:ext cx="2105265" cy="19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BE1E2D"/>
              </a:buClr>
              <a:buFont typeface="Arial" pitchFamily="34" charset="0"/>
              <a:buChar char="•"/>
              <a:defRPr sz="2800" kern="1200">
                <a:solidFill>
                  <a:srgbClr val="404040"/>
                </a:solidFill>
                <a:latin typeface="Arial"/>
                <a:ea typeface="ＭＳ Ｐゴシック" charset="0"/>
                <a:cs typeface="Geneva" charset="-128"/>
              </a:defRPr>
            </a:lvl1pPr>
            <a:lvl2pPr marL="742950" indent="-285750" algn="l" defTabSz="457200" rtl="0" eaLnBrk="0" fontAlgn="base" hangingPunct="0">
              <a:spcBef>
                <a:spcPct val="20000"/>
              </a:spcBef>
              <a:spcAft>
                <a:spcPct val="0"/>
              </a:spcAft>
              <a:buClr>
                <a:srgbClr val="BE1E2D"/>
              </a:buClr>
              <a:buFont typeface="Arial" pitchFamily="34" charset="0"/>
              <a:buChar char="–"/>
              <a:defRPr sz="2400" kern="1200">
                <a:solidFill>
                  <a:srgbClr val="404040"/>
                </a:solidFill>
                <a:latin typeface="Arial"/>
                <a:ea typeface="Geneva" charset="-128"/>
                <a:cs typeface="Geneva" charset="0"/>
              </a:defRPr>
            </a:lvl2pPr>
            <a:lvl3pPr marL="1143000" indent="-228600" algn="l" defTabSz="457200" rtl="0" eaLnBrk="0" fontAlgn="base" hangingPunct="0">
              <a:spcBef>
                <a:spcPct val="20000"/>
              </a:spcBef>
              <a:spcAft>
                <a:spcPct val="0"/>
              </a:spcAft>
              <a:buClr>
                <a:srgbClr val="BE1E2D"/>
              </a:buClr>
              <a:buFont typeface="Arial" pitchFamily="34" charset="0"/>
              <a:buChar char="•"/>
              <a:defRPr sz="2000" kern="1200">
                <a:solidFill>
                  <a:srgbClr val="404040"/>
                </a:solidFill>
                <a:latin typeface="Arial"/>
                <a:ea typeface="Geneva" charset="-128"/>
                <a:cs typeface="Geneva" charset="0"/>
              </a:defRPr>
            </a:lvl3pPr>
            <a:lvl4pPr marL="16002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4pPr>
            <a:lvl5pPr marL="20574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sz="1600" dirty="0" smtClean="0">
                <a:solidFill>
                  <a:srgbClr val="FF0000"/>
                </a:solidFill>
              </a:rPr>
              <a:t>Can replace previous patient classifications, or maintain longitudinal risk history for population </a:t>
            </a:r>
            <a:r>
              <a:rPr lang="en-US" sz="1600" dirty="0" smtClean="0">
                <a:solidFill>
                  <a:srgbClr val="FF0000"/>
                </a:solidFill>
              </a:rPr>
              <a:t>analysis (intervention contributions should grow as time goes on)</a:t>
            </a:r>
            <a:endParaRPr lang="en-US" sz="1600" dirty="0">
              <a:solidFill>
                <a:srgbClr val="FF0000"/>
              </a:solidFill>
            </a:endParaRPr>
          </a:p>
        </p:txBody>
      </p:sp>
      <p:sp>
        <p:nvSpPr>
          <p:cNvPr id="30" name="Content Placeholder 82"/>
          <p:cNvSpPr txBox="1">
            <a:spLocks/>
          </p:cNvSpPr>
          <p:nvPr/>
        </p:nvSpPr>
        <p:spPr bwMode="auto">
          <a:xfrm>
            <a:off x="181535" y="1765014"/>
            <a:ext cx="1846730" cy="19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BE1E2D"/>
              </a:buClr>
              <a:buFont typeface="Arial" pitchFamily="34" charset="0"/>
              <a:buChar char="•"/>
              <a:defRPr sz="2800" kern="1200">
                <a:solidFill>
                  <a:srgbClr val="404040"/>
                </a:solidFill>
                <a:latin typeface="Arial"/>
                <a:ea typeface="ＭＳ Ｐゴシック" charset="0"/>
                <a:cs typeface="Geneva" charset="-128"/>
              </a:defRPr>
            </a:lvl1pPr>
            <a:lvl2pPr marL="742950" indent="-285750" algn="l" defTabSz="457200" rtl="0" eaLnBrk="0" fontAlgn="base" hangingPunct="0">
              <a:spcBef>
                <a:spcPct val="20000"/>
              </a:spcBef>
              <a:spcAft>
                <a:spcPct val="0"/>
              </a:spcAft>
              <a:buClr>
                <a:srgbClr val="BE1E2D"/>
              </a:buClr>
              <a:buFont typeface="Arial" pitchFamily="34" charset="0"/>
              <a:buChar char="–"/>
              <a:defRPr sz="2400" kern="1200">
                <a:solidFill>
                  <a:srgbClr val="404040"/>
                </a:solidFill>
                <a:latin typeface="Arial"/>
                <a:ea typeface="Geneva" charset="-128"/>
                <a:cs typeface="Geneva" charset="0"/>
              </a:defRPr>
            </a:lvl2pPr>
            <a:lvl3pPr marL="1143000" indent="-228600" algn="l" defTabSz="457200" rtl="0" eaLnBrk="0" fontAlgn="base" hangingPunct="0">
              <a:spcBef>
                <a:spcPct val="20000"/>
              </a:spcBef>
              <a:spcAft>
                <a:spcPct val="0"/>
              </a:spcAft>
              <a:buClr>
                <a:srgbClr val="BE1E2D"/>
              </a:buClr>
              <a:buFont typeface="Arial" pitchFamily="34" charset="0"/>
              <a:buChar char="•"/>
              <a:defRPr sz="2000" kern="1200">
                <a:solidFill>
                  <a:srgbClr val="404040"/>
                </a:solidFill>
                <a:latin typeface="Arial"/>
                <a:ea typeface="Geneva" charset="-128"/>
                <a:cs typeface="Geneva" charset="0"/>
              </a:defRPr>
            </a:lvl3pPr>
            <a:lvl4pPr marL="16002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4pPr>
            <a:lvl5pPr marL="20574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sz="1600" dirty="0" smtClean="0">
                <a:solidFill>
                  <a:srgbClr val="FF0000"/>
                </a:solidFill>
              </a:rPr>
              <a:t>Sample present-day population to update model characteristics regarding determinant relevance and contribution level</a:t>
            </a:r>
            <a:endParaRPr lang="en-US" sz="1600" dirty="0">
              <a:solidFill>
                <a:srgbClr val="FF0000"/>
              </a:solidFill>
            </a:endParaRPr>
          </a:p>
        </p:txBody>
      </p:sp>
      <p:sp>
        <p:nvSpPr>
          <p:cNvPr id="31" name="Oval 30"/>
          <p:cNvSpPr/>
          <p:nvPr/>
        </p:nvSpPr>
        <p:spPr>
          <a:xfrm>
            <a:off x="4689519" y="4973053"/>
            <a:ext cx="183760" cy="159197"/>
          </a:xfrm>
          <a:prstGeom prst="ellipse">
            <a:avLst/>
          </a:prstGeom>
          <a:gradFill>
            <a:gsLst>
              <a:gs pos="100000">
                <a:srgbClr val="00B050">
                  <a:alpha val="52000"/>
                </a:srgbClr>
              </a:gs>
              <a:gs pos="100000">
                <a:schemeClr val="accent1">
                  <a:tint val="50000"/>
                  <a:shade val="100000"/>
                  <a:satMod val="3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2" name="Oval 31"/>
          <p:cNvSpPr/>
          <p:nvPr/>
        </p:nvSpPr>
        <p:spPr>
          <a:xfrm>
            <a:off x="6220776" y="4887994"/>
            <a:ext cx="183760" cy="159197"/>
          </a:xfrm>
          <a:prstGeom prst="ellipse">
            <a:avLst/>
          </a:prstGeom>
          <a:gradFill>
            <a:gsLst>
              <a:gs pos="78000">
                <a:srgbClr val="CD6180">
                  <a:alpha val="52000"/>
                </a:srgbClr>
              </a:gs>
              <a:gs pos="36000">
                <a:srgbClr val="FF0000">
                  <a:alpha val="48000"/>
                </a:srgb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3" name="Oval 32"/>
          <p:cNvSpPr/>
          <p:nvPr/>
        </p:nvSpPr>
        <p:spPr>
          <a:xfrm>
            <a:off x="4958716" y="5509851"/>
            <a:ext cx="183760" cy="159197"/>
          </a:xfrm>
          <a:prstGeom prst="ellipse">
            <a:avLst/>
          </a:prstGeom>
          <a:gradFill>
            <a:gsLst>
              <a:gs pos="0">
                <a:srgbClr val="FF8000">
                  <a:alpha val="52000"/>
                </a:srgbClr>
              </a:gs>
              <a:gs pos="54000">
                <a:srgbClr val="FFFF00"/>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4" name="Oval 33"/>
          <p:cNvSpPr/>
          <p:nvPr/>
        </p:nvSpPr>
        <p:spPr>
          <a:xfrm>
            <a:off x="3369716" y="5306117"/>
            <a:ext cx="183760" cy="159197"/>
          </a:xfrm>
          <a:prstGeom prst="ellipse">
            <a:avLst/>
          </a:prstGeom>
          <a:gradFill>
            <a:gsLst>
              <a:gs pos="78000">
                <a:srgbClr val="CD6180">
                  <a:alpha val="52000"/>
                </a:srgbClr>
              </a:gs>
              <a:gs pos="36000">
                <a:srgbClr val="FF0000">
                  <a:alpha val="48000"/>
                </a:srgb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5" name="Oval 34"/>
          <p:cNvSpPr/>
          <p:nvPr/>
        </p:nvSpPr>
        <p:spPr>
          <a:xfrm>
            <a:off x="5479427" y="4707828"/>
            <a:ext cx="183760" cy="159197"/>
          </a:xfrm>
          <a:prstGeom prst="ellipse">
            <a:avLst/>
          </a:prstGeom>
          <a:gradFill>
            <a:gsLst>
              <a:gs pos="100000">
                <a:srgbClr val="00B050">
                  <a:alpha val="52000"/>
                </a:srgbClr>
              </a:gs>
              <a:gs pos="100000">
                <a:schemeClr val="accent1">
                  <a:tint val="50000"/>
                  <a:shade val="100000"/>
                  <a:satMod val="3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6" name="Oval 35"/>
          <p:cNvSpPr/>
          <p:nvPr/>
        </p:nvSpPr>
        <p:spPr>
          <a:xfrm>
            <a:off x="5874162" y="5481829"/>
            <a:ext cx="183760" cy="159197"/>
          </a:xfrm>
          <a:prstGeom prst="ellipse">
            <a:avLst/>
          </a:prstGeom>
          <a:gradFill>
            <a:gsLst>
              <a:gs pos="100000">
                <a:srgbClr val="00B050">
                  <a:alpha val="52000"/>
                </a:srgbClr>
              </a:gs>
              <a:gs pos="100000">
                <a:schemeClr val="accent1">
                  <a:tint val="50000"/>
                  <a:shade val="100000"/>
                  <a:satMod val="3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7" name="Oval 36"/>
          <p:cNvSpPr/>
          <p:nvPr/>
        </p:nvSpPr>
        <p:spPr>
          <a:xfrm>
            <a:off x="6958053" y="4883405"/>
            <a:ext cx="183760" cy="159197"/>
          </a:xfrm>
          <a:prstGeom prst="ellipse">
            <a:avLst/>
          </a:prstGeom>
          <a:gradFill>
            <a:gsLst>
              <a:gs pos="100000">
                <a:srgbClr val="00B050">
                  <a:alpha val="52000"/>
                </a:srgbClr>
              </a:gs>
              <a:gs pos="100000">
                <a:schemeClr val="accent1">
                  <a:tint val="50000"/>
                  <a:shade val="100000"/>
                  <a:satMod val="3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9" name="Oval 38"/>
          <p:cNvSpPr/>
          <p:nvPr/>
        </p:nvSpPr>
        <p:spPr>
          <a:xfrm>
            <a:off x="4132152" y="4721013"/>
            <a:ext cx="183760" cy="159197"/>
          </a:xfrm>
          <a:prstGeom prst="ellipse">
            <a:avLst/>
          </a:prstGeom>
          <a:gradFill>
            <a:gsLst>
              <a:gs pos="0">
                <a:srgbClr val="FF8000">
                  <a:alpha val="52000"/>
                </a:srgbClr>
              </a:gs>
              <a:gs pos="54000">
                <a:srgbClr val="FFFF00"/>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0" name="Oval 39"/>
          <p:cNvSpPr/>
          <p:nvPr/>
        </p:nvSpPr>
        <p:spPr>
          <a:xfrm>
            <a:off x="2876875" y="4808395"/>
            <a:ext cx="183760" cy="159197"/>
          </a:xfrm>
          <a:prstGeom prst="ellipse">
            <a:avLst/>
          </a:prstGeom>
          <a:gradFill>
            <a:gsLst>
              <a:gs pos="0">
                <a:srgbClr val="FF8000">
                  <a:alpha val="52000"/>
                </a:srgbClr>
              </a:gs>
              <a:gs pos="54000">
                <a:srgbClr val="FFFF00"/>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504882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1500"/>
                            </p:stCondLst>
                            <p:childTnLst>
                              <p:par>
                                <p:cTn id="9" presetID="42" presetClass="path" presetSubtype="0" accel="50000" decel="50000" fill="hold" nodeType="afterEffect">
                                  <p:stCondLst>
                                    <p:cond delay="0"/>
                                  </p:stCondLst>
                                  <p:childTnLst>
                                    <p:animMotion origin="layout" path="M -0.0026 -0.00371 L -0.13715 -0.24375 " pathEditMode="relative" rAng="0" ptsTypes="AA">
                                      <p:cBhvr>
                                        <p:cTn id="10" dur="2000" fill="hold"/>
                                        <p:tgtEl>
                                          <p:spTgt spid="24"/>
                                        </p:tgtEl>
                                        <p:attrNameLst>
                                          <p:attrName>ppt_x</p:attrName>
                                          <p:attrName>ppt_y</p:attrName>
                                        </p:attrNameLst>
                                      </p:cBhvr>
                                      <p:rCtr x="-6736" y="-12014"/>
                                    </p:animMotion>
                                  </p:childTnLst>
                                </p:cTn>
                              </p:par>
                            </p:childTnLst>
                          </p:cTn>
                        </p:par>
                        <p:par>
                          <p:cTn id="11" fill="hold">
                            <p:stCondLst>
                              <p:cond delay="3500"/>
                            </p:stCondLst>
                            <p:childTnLst>
                              <p:par>
                                <p:cTn id="12" presetID="42" presetClass="path" presetSubtype="0" accel="50000" decel="50000" fill="hold" nodeType="afterEffect">
                                  <p:stCondLst>
                                    <p:cond delay="0"/>
                                  </p:stCondLst>
                                  <p:childTnLst>
                                    <p:animMotion origin="layout" path="M 2.77778E-7 -2.59259E-6 L 0.02674 -0.41759 " pathEditMode="relative" rAng="0" ptsTypes="AA">
                                      <p:cBhvr>
                                        <p:cTn id="13" dur="2000" fill="hold"/>
                                        <p:tgtEl>
                                          <p:spTgt spid="18"/>
                                        </p:tgtEl>
                                        <p:attrNameLst>
                                          <p:attrName>ppt_x</p:attrName>
                                          <p:attrName>ppt_y</p:attrName>
                                        </p:attrNameLst>
                                      </p:cBhvr>
                                      <p:rCtr x="1337" y="-20880"/>
                                    </p:animMotion>
                                  </p:childTnLst>
                                </p:cTn>
                              </p:par>
                              <p:par>
                                <p:cTn id="14" presetID="42" presetClass="path" presetSubtype="0" accel="50000" decel="50000" fill="hold" nodeType="withEffect">
                                  <p:stCondLst>
                                    <p:cond delay="2000"/>
                                  </p:stCondLst>
                                  <p:childTnLst>
                                    <p:animMotion origin="layout" path="M -2.5E-6 1.85185E-6 L 0.06841 -0.20046 " pathEditMode="relative" rAng="0" ptsTypes="AA">
                                      <p:cBhvr>
                                        <p:cTn id="15" dur="2000" fill="hold"/>
                                        <p:tgtEl>
                                          <p:spTgt spid="19"/>
                                        </p:tgtEl>
                                        <p:attrNameLst>
                                          <p:attrName>ppt_x</p:attrName>
                                          <p:attrName>ppt_y</p:attrName>
                                        </p:attrNameLst>
                                      </p:cBhvr>
                                      <p:rCtr x="3420" y="-10023"/>
                                    </p:animMotion>
                                  </p:childTnLst>
                                </p:cTn>
                              </p:par>
                            </p:childTnLst>
                          </p:cTn>
                        </p:par>
                        <p:par>
                          <p:cTn id="16" fill="hold">
                            <p:stCondLst>
                              <p:cond delay="7500"/>
                            </p:stCondLst>
                            <p:childTnLst>
                              <p:par>
                                <p:cTn id="17" presetID="42" presetClass="path" presetSubtype="0" accel="50000" decel="50000" fill="hold" nodeType="afterEffect">
                                  <p:stCondLst>
                                    <p:cond delay="0"/>
                                  </p:stCondLst>
                                  <p:childTnLst>
                                    <p:animMotion origin="layout" path="M 3.61111E-6 -3.33333E-6 L 0.17968 -0.50625 " pathEditMode="relative" rAng="0" ptsTypes="AA">
                                      <p:cBhvr>
                                        <p:cTn id="18" dur="2000" fill="hold"/>
                                        <p:tgtEl>
                                          <p:spTgt spid="20"/>
                                        </p:tgtEl>
                                        <p:attrNameLst>
                                          <p:attrName>ppt_x</p:attrName>
                                          <p:attrName>ppt_y</p:attrName>
                                        </p:attrNameLst>
                                      </p:cBhvr>
                                      <p:rCtr x="8976" y="-25324"/>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500"/>
                            </p:stCondLst>
                            <p:childTnLst>
                              <p:par>
                                <p:cTn id="25" presetID="26"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80">
                                          <p:stCondLst>
                                            <p:cond delay="0"/>
                                          </p:stCondLst>
                                        </p:cTn>
                                        <p:tgtEl>
                                          <p:spTgt spid="31"/>
                                        </p:tgtEl>
                                      </p:cBhvr>
                                    </p:animEffect>
                                    <p:anim calcmode="lin" valueType="num">
                                      <p:cBhvr>
                                        <p:cTn id="2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3" dur="26">
                                          <p:stCondLst>
                                            <p:cond delay="650"/>
                                          </p:stCondLst>
                                        </p:cTn>
                                        <p:tgtEl>
                                          <p:spTgt spid="31"/>
                                        </p:tgtEl>
                                      </p:cBhvr>
                                      <p:to x="100000" y="60000"/>
                                    </p:animScale>
                                    <p:animScale>
                                      <p:cBhvr>
                                        <p:cTn id="34" dur="166" decel="50000">
                                          <p:stCondLst>
                                            <p:cond delay="676"/>
                                          </p:stCondLst>
                                        </p:cTn>
                                        <p:tgtEl>
                                          <p:spTgt spid="31"/>
                                        </p:tgtEl>
                                      </p:cBhvr>
                                      <p:to x="100000" y="100000"/>
                                    </p:animScale>
                                    <p:animScale>
                                      <p:cBhvr>
                                        <p:cTn id="35" dur="26">
                                          <p:stCondLst>
                                            <p:cond delay="1312"/>
                                          </p:stCondLst>
                                        </p:cTn>
                                        <p:tgtEl>
                                          <p:spTgt spid="31"/>
                                        </p:tgtEl>
                                      </p:cBhvr>
                                      <p:to x="100000" y="80000"/>
                                    </p:animScale>
                                    <p:animScale>
                                      <p:cBhvr>
                                        <p:cTn id="36" dur="166" decel="50000">
                                          <p:stCondLst>
                                            <p:cond delay="1338"/>
                                          </p:stCondLst>
                                        </p:cTn>
                                        <p:tgtEl>
                                          <p:spTgt spid="31"/>
                                        </p:tgtEl>
                                      </p:cBhvr>
                                      <p:to x="100000" y="100000"/>
                                    </p:animScale>
                                    <p:animScale>
                                      <p:cBhvr>
                                        <p:cTn id="37" dur="26">
                                          <p:stCondLst>
                                            <p:cond delay="1642"/>
                                          </p:stCondLst>
                                        </p:cTn>
                                        <p:tgtEl>
                                          <p:spTgt spid="31"/>
                                        </p:tgtEl>
                                      </p:cBhvr>
                                      <p:to x="100000" y="90000"/>
                                    </p:animScale>
                                    <p:animScale>
                                      <p:cBhvr>
                                        <p:cTn id="38" dur="166" decel="50000">
                                          <p:stCondLst>
                                            <p:cond delay="1668"/>
                                          </p:stCondLst>
                                        </p:cTn>
                                        <p:tgtEl>
                                          <p:spTgt spid="31"/>
                                        </p:tgtEl>
                                      </p:cBhvr>
                                      <p:to x="100000" y="100000"/>
                                    </p:animScale>
                                    <p:animScale>
                                      <p:cBhvr>
                                        <p:cTn id="39" dur="26">
                                          <p:stCondLst>
                                            <p:cond delay="1808"/>
                                          </p:stCondLst>
                                        </p:cTn>
                                        <p:tgtEl>
                                          <p:spTgt spid="31"/>
                                        </p:tgtEl>
                                      </p:cBhvr>
                                      <p:to x="100000" y="95000"/>
                                    </p:animScale>
                                    <p:animScale>
                                      <p:cBhvr>
                                        <p:cTn id="40" dur="166" decel="50000">
                                          <p:stCondLst>
                                            <p:cond delay="1834"/>
                                          </p:stCondLst>
                                        </p:cTn>
                                        <p:tgtEl>
                                          <p:spTgt spid="31"/>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80">
                                          <p:stCondLst>
                                            <p:cond delay="0"/>
                                          </p:stCondLst>
                                        </p:cTn>
                                        <p:tgtEl>
                                          <p:spTgt spid="35"/>
                                        </p:tgtEl>
                                      </p:cBhvr>
                                    </p:animEffect>
                                    <p:anim calcmode="lin" valueType="num">
                                      <p:cBhvr>
                                        <p:cTn id="4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49" dur="26">
                                          <p:stCondLst>
                                            <p:cond delay="650"/>
                                          </p:stCondLst>
                                        </p:cTn>
                                        <p:tgtEl>
                                          <p:spTgt spid="35"/>
                                        </p:tgtEl>
                                      </p:cBhvr>
                                      <p:to x="100000" y="60000"/>
                                    </p:animScale>
                                    <p:animScale>
                                      <p:cBhvr>
                                        <p:cTn id="50" dur="166" decel="50000">
                                          <p:stCondLst>
                                            <p:cond delay="676"/>
                                          </p:stCondLst>
                                        </p:cTn>
                                        <p:tgtEl>
                                          <p:spTgt spid="35"/>
                                        </p:tgtEl>
                                      </p:cBhvr>
                                      <p:to x="100000" y="100000"/>
                                    </p:animScale>
                                    <p:animScale>
                                      <p:cBhvr>
                                        <p:cTn id="51" dur="26">
                                          <p:stCondLst>
                                            <p:cond delay="1312"/>
                                          </p:stCondLst>
                                        </p:cTn>
                                        <p:tgtEl>
                                          <p:spTgt spid="35"/>
                                        </p:tgtEl>
                                      </p:cBhvr>
                                      <p:to x="100000" y="80000"/>
                                    </p:animScale>
                                    <p:animScale>
                                      <p:cBhvr>
                                        <p:cTn id="52" dur="166" decel="50000">
                                          <p:stCondLst>
                                            <p:cond delay="1338"/>
                                          </p:stCondLst>
                                        </p:cTn>
                                        <p:tgtEl>
                                          <p:spTgt spid="35"/>
                                        </p:tgtEl>
                                      </p:cBhvr>
                                      <p:to x="100000" y="100000"/>
                                    </p:animScale>
                                    <p:animScale>
                                      <p:cBhvr>
                                        <p:cTn id="53" dur="26">
                                          <p:stCondLst>
                                            <p:cond delay="1642"/>
                                          </p:stCondLst>
                                        </p:cTn>
                                        <p:tgtEl>
                                          <p:spTgt spid="35"/>
                                        </p:tgtEl>
                                      </p:cBhvr>
                                      <p:to x="100000" y="90000"/>
                                    </p:animScale>
                                    <p:animScale>
                                      <p:cBhvr>
                                        <p:cTn id="54" dur="166" decel="50000">
                                          <p:stCondLst>
                                            <p:cond delay="1668"/>
                                          </p:stCondLst>
                                        </p:cTn>
                                        <p:tgtEl>
                                          <p:spTgt spid="35"/>
                                        </p:tgtEl>
                                      </p:cBhvr>
                                      <p:to x="100000" y="100000"/>
                                    </p:animScale>
                                    <p:animScale>
                                      <p:cBhvr>
                                        <p:cTn id="55" dur="26">
                                          <p:stCondLst>
                                            <p:cond delay="1808"/>
                                          </p:stCondLst>
                                        </p:cTn>
                                        <p:tgtEl>
                                          <p:spTgt spid="35"/>
                                        </p:tgtEl>
                                      </p:cBhvr>
                                      <p:to x="100000" y="95000"/>
                                    </p:animScale>
                                    <p:animScale>
                                      <p:cBhvr>
                                        <p:cTn id="56" dur="166" decel="50000">
                                          <p:stCondLst>
                                            <p:cond delay="1834"/>
                                          </p:stCondLst>
                                        </p:cTn>
                                        <p:tgtEl>
                                          <p:spTgt spid="35"/>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80">
                                          <p:stCondLst>
                                            <p:cond delay="0"/>
                                          </p:stCondLst>
                                        </p:cTn>
                                        <p:tgtEl>
                                          <p:spTgt spid="36"/>
                                        </p:tgtEl>
                                      </p:cBhvr>
                                    </p:animEffect>
                                    <p:anim calcmode="lin" valueType="num">
                                      <p:cBhvr>
                                        <p:cTn id="6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65" dur="26">
                                          <p:stCondLst>
                                            <p:cond delay="650"/>
                                          </p:stCondLst>
                                        </p:cTn>
                                        <p:tgtEl>
                                          <p:spTgt spid="36"/>
                                        </p:tgtEl>
                                      </p:cBhvr>
                                      <p:to x="100000" y="60000"/>
                                    </p:animScale>
                                    <p:animScale>
                                      <p:cBhvr>
                                        <p:cTn id="66" dur="166" decel="50000">
                                          <p:stCondLst>
                                            <p:cond delay="676"/>
                                          </p:stCondLst>
                                        </p:cTn>
                                        <p:tgtEl>
                                          <p:spTgt spid="36"/>
                                        </p:tgtEl>
                                      </p:cBhvr>
                                      <p:to x="100000" y="100000"/>
                                    </p:animScale>
                                    <p:animScale>
                                      <p:cBhvr>
                                        <p:cTn id="67" dur="26">
                                          <p:stCondLst>
                                            <p:cond delay="1312"/>
                                          </p:stCondLst>
                                        </p:cTn>
                                        <p:tgtEl>
                                          <p:spTgt spid="36"/>
                                        </p:tgtEl>
                                      </p:cBhvr>
                                      <p:to x="100000" y="80000"/>
                                    </p:animScale>
                                    <p:animScale>
                                      <p:cBhvr>
                                        <p:cTn id="68" dur="166" decel="50000">
                                          <p:stCondLst>
                                            <p:cond delay="1338"/>
                                          </p:stCondLst>
                                        </p:cTn>
                                        <p:tgtEl>
                                          <p:spTgt spid="36"/>
                                        </p:tgtEl>
                                      </p:cBhvr>
                                      <p:to x="100000" y="100000"/>
                                    </p:animScale>
                                    <p:animScale>
                                      <p:cBhvr>
                                        <p:cTn id="69" dur="26">
                                          <p:stCondLst>
                                            <p:cond delay="1642"/>
                                          </p:stCondLst>
                                        </p:cTn>
                                        <p:tgtEl>
                                          <p:spTgt spid="36"/>
                                        </p:tgtEl>
                                      </p:cBhvr>
                                      <p:to x="100000" y="90000"/>
                                    </p:animScale>
                                    <p:animScale>
                                      <p:cBhvr>
                                        <p:cTn id="70" dur="166" decel="50000">
                                          <p:stCondLst>
                                            <p:cond delay="1668"/>
                                          </p:stCondLst>
                                        </p:cTn>
                                        <p:tgtEl>
                                          <p:spTgt spid="36"/>
                                        </p:tgtEl>
                                      </p:cBhvr>
                                      <p:to x="100000" y="100000"/>
                                    </p:animScale>
                                    <p:animScale>
                                      <p:cBhvr>
                                        <p:cTn id="71" dur="26">
                                          <p:stCondLst>
                                            <p:cond delay="1808"/>
                                          </p:stCondLst>
                                        </p:cTn>
                                        <p:tgtEl>
                                          <p:spTgt spid="36"/>
                                        </p:tgtEl>
                                      </p:cBhvr>
                                      <p:to x="100000" y="95000"/>
                                    </p:animScale>
                                    <p:animScale>
                                      <p:cBhvr>
                                        <p:cTn id="72" dur="166" decel="50000">
                                          <p:stCondLst>
                                            <p:cond delay="1834"/>
                                          </p:stCondLst>
                                        </p:cTn>
                                        <p:tgtEl>
                                          <p:spTgt spid="36"/>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80">
                                          <p:stCondLst>
                                            <p:cond delay="0"/>
                                          </p:stCondLst>
                                        </p:cTn>
                                        <p:tgtEl>
                                          <p:spTgt spid="37"/>
                                        </p:tgtEl>
                                      </p:cBhvr>
                                    </p:animEffect>
                                    <p:anim calcmode="lin" valueType="num">
                                      <p:cBhvr>
                                        <p:cTn id="7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1" dur="26">
                                          <p:stCondLst>
                                            <p:cond delay="650"/>
                                          </p:stCondLst>
                                        </p:cTn>
                                        <p:tgtEl>
                                          <p:spTgt spid="37"/>
                                        </p:tgtEl>
                                      </p:cBhvr>
                                      <p:to x="100000" y="60000"/>
                                    </p:animScale>
                                    <p:animScale>
                                      <p:cBhvr>
                                        <p:cTn id="82" dur="166" decel="50000">
                                          <p:stCondLst>
                                            <p:cond delay="676"/>
                                          </p:stCondLst>
                                        </p:cTn>
                                        <p:tgtEl>
                                          <p:spTgt spid="37"/>
                                        </p:tgtEl>
                                      </p:cBhvr>
                                      <p:to x="100000" y="100000"/>
                                    </p:animScale>
                                    <p:animScale>
                                      <p:cBhvr>
                                        <p:cTn id="83" dur="26">
                                          <p:stCondLst>
                                            <p:cond delay="1312"/>
                                          </p:stCondLst>
                                        </p:cTn>
                                        <p:tgtEl>
                                          <p:spTgt spid="37"/>
                                        </p:tgtEl>
                                      </p:cBhvr>
                                      <p:to x="100000" y="80000"/>
                                    </p:animScale>
                                    <p:animScale>
                                      <p:cBhvr>
                                        <p:cTn id="84" dur="166" decel="50000">
                                          <p:stCondLst>
                                            <p:cond delay="1338"/>
                                          </p:stCondLst>
                                        </p:cTn>
                                        <p:tgtEl>
                                          <p:spTgt spid="37"/>
                                        </p:tgtEl>
                                      </p:cBhvr>
                                      <p:to x="100000" y="100000"/>
                                    </p:animScale>
                                    <p:animScale>
                                      <p:cBhvr>
                                        <p:cTn id="85" dur="26">
                                          <p:stCondLst>
                                            <p:cond delay="1642"/>
                                          </p:stCondLst>
                                        </p:cTn>
                                        <p:tgtEl>
                                          <p:spTgt spid="37"/>
                                        </p:tgtEl>
                                      </p:cBhvr>
                                      <p:to x="100000" y="90000"/>
                                    </p:animScale>
                                    <p:animScale>
                                      <p:cBhvr>
                                        <p:cTn id="86" dur="166" decel="50000">
                                          <p:stCondLst>
                                            <p:cond delay="1668"/>
                                          </p:stCondLst>
                                        </p:cTn>
                                        <p:tgtEl>
                                          <p:spTgt spid="37"/>
                                        </p:tgtEl>
                                      </p:cBhvr>
                                      <p:to x="100000" y="100000"/>
                                    </p:animScale>
                                    <p:animScale>
                                      <p:cBhvr>
                                        <p:cTn id="87" dur="26">
                                          <p:stCondLst>
                                            <p:cond delay="1808"/>
                                          </p:stCondLst>
                                        </p:cTn>
                                        <p:tgtEl>
                                          <p:spTgt spid="37"/>
                                        </p:tgtEl>
                                      </p:cBhvr>
                                      <p:to x="100000" y="95000"/>
                                    </p:animScale>
                                    <p:animScale>
                                      <p:cBhvr>
                                        <p:cTn id="88" dur="166" decel="50000">
                                          <p:stCondLst>
                                            <p:cond delay="1834"/>
                                          </p:stCondLst>
                                        </p:cTn>
                                        <p:tgtEl>
                                          <p:spTgt spid="37"/>
                                        </p:tgtEl>
                                      </p:cBhvr>
                                      <p:to x="100000" y="100000"/>
                                    </p:animScale>
                                  </p:childTnLst>
                                </p:cTn>
                              </p:par>
                            </p:childTnLst>
                          </p:cTn>
                        </p:par>
                        <p:par>
                          <p:cTn id="89" fill="hold">
                            <p:stCondLst>
                              <p:cond delay="2500"/>
                            </p:stCondLst>
                            <p:childTnLst>
                              <p:par>
                                <p:cTn id="90" presetID="26" presetClass="entr" presetSubtype="0" fill="hold" grpId="0" nodeType="afterEffect">
                                  <p:stCondLst>
                                    <p:cond delay="1000"/>
                                  </p:stCondLst>
                                  <p:childTnLst>
                                    <p:set>
                                      <p:cBhvr>
                                        <p:cTn id="91" dur="1" fill="hold">
                                          <p:stCondLst>
                                            <p:cond delay="0"/>
                                          </p:stCondLst>
                                        </p:cTn>
                                        <p:tgtEl>
                                          <p:spTgt spid="33"/>
                                        </p:tgtEl>
                                        <p:attrNameLst>
                                          <p:attrName>style.visibility</p:attrName>
                                        </p:attrNameLst>
                                      </p:cBhvr>
                                      <p:to>
                                        <p:strVal val="visible"/>
                                      </p:to>
                                    </p:set>
                                    <p:animEffect transition="in" filter="wipe(down)">
                                      <p:cBhvr>
                                        <p:cTn id="92" dur="580">
                                          <p:stCondLst>
                                            <p:cond delay="0"/>
                                          </p:stCondLst>
                                        </p:cTn>
                                        <p:tgtEl>
                                          <p:spTgt spid="33"/>
                                        </p:tgtEl>
                                      </p:cBhvr>
                                    </p:animEffect>
                                    <p:anim calcmode="lin" valueType="num">
                                      <p:cBhvr>
                                        <p:cTn id="93"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98" dur="26">
                                          <p:stCondLst>
                                            <p:cond delay="650"/>
                                          </p:stCondLst>
                                        </p:cTn>
                                        <p:tgtEl>
                                          <p:spTgt spid="33"/>
                                        </p:tgtEl>
                                      </p:cBhvr>
                                      <p:to x="100000" y="60000"/>
                                    </p:animScale>
                                    <p:animScale>
                                      <p:cBhvr>
                                        <p:cTn id="99" dur="166" decel="50000">
                                          <p:stCondLst>
                                            <p:cond delay="676"/>
                                          </p:stCondLst>
                                        </p:cTn>
                                        <p:tgtEl>
                                          <p:spTgt spid="33"/>
                                        </p:tgtEl>
                                      </p:cBhvr>
                                      <p:to x="100000" y="100000"/>
                                    </p:animScale>
                                    <p:animScale>
                                      <p:cBhvr>
                                        <p:cTn id="100" dur="26">
                                          <p:stCondLst>
                                            <p:cond delay="1312"/>
                                          </p:stCondLst>
                                        </p:cTn>
                                        <p:tgtEl>
                                          <p:spTgt spid="33"/>
                                        </p:tgtEl>
                                      </p:cBhvr>
                                      <p:to x="100000" y="80000"/>
                                    </p:animScale>
                                    <p:animScale>
                                      <p:cBhvr>
                                        <p:cTn id="101" dur="166" decel="50000">
                                          <p:stCondLst>
                                            <p:cond delay="1338"/>
                                          </p:stCondLst>
                                        </p:cTn>
                                        <p:tgtEl>
                                          <p:spTgt spid="33"/>
                                        </p:tgtEl>
                                      </p:cBhvr>
                                      <p:to x="100000" y="100000"/>
                                    </p:animScale>
                                    <p:animScale>
                                      <p:cBhvr>
                                        <p:cTn id="102" dur="26">
                                          <p:stCondLst>
                                            <p:cond delay="1642"/>
                                          </p:stCondLst>
                                        </p:cTn>
                                        <p:tgtEl>
                                          <p:spTgt spid="33"/>
                                        </p:tgtEl>
                                      </p:cBhvr>
                                      <p:to x="100000" y="90000"/>
                                    </p:animScale>
                                    <p:animScale>
                                      <p:cBhvr>
                                        <p:cTn id="103" dur="166" decel="50000">
                                          <p:stCondLst>
                                            <p:cond delay="1668"/>
                                          </p:stCondLst>
                                        </p:cTn>
                                        <p:tgtEl>
                                          <p:spTgt spid="33"/>
                                        </p:tgtEl>
                                      </p:cBhvr>
                                      <p:to x="100000" y="100000"/>
                                    </p:animScale>
                                    <p:animScale>
                                      <p:cBhvr>
                                        <p:cTn id="104" dur="26">
                                          <p:stCondLst>
                                            <p:cond delay="1808"/>
                                          </p:stCondLst>
                                        </p:cTn>
                                        <p:tgtEl>
                                          <p:spTgt spid="33"/>
                                        </p:tgtEl>
                                      </p:cBhvr>
                                      <p:to x="100000" y="95000"/>
                                    </p:animScale>
                                    <p:animScale>
                                      <p:cBhvr>
                                        <p:cTn id="105" dur="166" decel="50000">
                                          <p:stCondLst>
                                            <p:cond delay="1834"/>
                                          </p:stCondLst>
                                        </p:cTn>
                                        <p:tgtEl>
                                          <p:spTgt spid="33"/>
                                        </p:tgtEl>
                                      </p:cBhvr>
                                      <p:to x="100000" y="100000"/>
                                    </p:animScale>
                                  </p:childTnLst>
                                </p:cTn>
                              </p:par>
                              <p:par>
                                <p:cTn id="106" presetID="26" presetClass="entr" presetSubtype="0" fill="hold" grpId="0" nodeType="withEffect">
                                  <p:stCondLst>
                                    <p:cond delay="1000"/>
                                  </p:stCondLst>
                                  <p:childTnLst>
                                    <p:set>
                                      <p:cBhvr>
                                        <p:cTn id="107" dur="1" fill="hold">
                                          <p:stCondLst>
                                            <p:cond delay="0"/>
                                          </p:stCondLst>
                                        </p:cTn>
                                        <p:tgtEl>
                                          <p:spTgt spid="39"/>
                                        </p:tgtEl>
                                        <p:attrNameLst>
                                          <p:attrName>style.visibility</p:attrName>
                                        </p:attrNameLst>
                                      </p:cBhvr>
                                      <p:to>
                                        <p:strVal val="visible"/>
                                      </p:to>
                                    </p:set>
                                    <p:animEffect transition="in" filter="wipe(down)">
                                      <p:cBhvr>
                                        <p:cTn id="108" dur="580">
                                          <p:stCondLst>
                                            <p:cond delay="0"/>
                                          </p:stCondLst>
                                        </p:cTn>
                                        <p:tgtEl>
                                          <p:spTgt spid="39"/>
                                        </p:tgtEl>
                                      </p:cBhvr>
                                    </p:animEffect>
                                    <p:anim calcmode="lin" valueType="num">
                                      <p:cBhvr>
                                        <p:cTn id="109"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14" dur="26">
                                          <p:stCondLst>
                                            <p:cond delay="650"/>
                                          </p:stCondLst>
                                        </p:cTn>
                                        <p:tgtEl>
                                          <p:spTgt spid="39"/>
                                        </p:tgtEl>
                                      </p:cBhvr>
                                      <p:to x="100000" y="60000"/>
                                    </p:animScale>
                                    <p:animScale>
                                      <p:cBhvr>
                                        <p:cTn id="115" dur="166" decel="50000">
                                          <p:stCondLst>
                                            <p:cond delay="676"/>
                                          </p:stCondLst>
                                        </p:cTn>
                                        <p:tgtEl>
                                          <p:spTgt spid="39"/>
                                        </p:tgtEl>
                                      </p:cBhvr>
                                      <p:to x="100000" y="100000"/>
                                    </p:animScale>
                                    <p:animScale>
                                      <p:cBhvr>
                                        <p:cTn id="116" dur="26">
                                          <p:stCondLst>
                                            <p:cond delay="1312"/>
                                          </p:stCondLst>
                                        </p:cTn>
                                        <p:tgtEl>
                                          <p:spTgt spid="39"/>
                                        </p:tgtEl>
                                      </p:cBhvr>
                                      <p:to x="100000" y="80000"/>
                                    </p:animScale>
                                    <p:animScale>
                                      <p:cBhvr>
                                        <p:cTn id="117" dur="166" decel="50000">
                                          <p:stCondLst>
                                            <p:cond delay="1338"/>
                                          </p:stCondLst>
                                        </p:cTn>
                                        <p:tgtEl>
                                          <p:spTgt spid="39"/>
                                        </p:tgtEl>
                                      </p:cBhvr>
                                      <p:to x="100000" y="100000"/>
                                    </p:animScale>
                                    <p:animScale>
                                      <p:cBhvr>
                                        <p:cTn id="118" dur="26">
                                          <p:stCondLst>
                                            <p:cond delay="1642"/>
                                          </p:stCondLst>
                                        </p:cTn>
                                        <p:tgtEl>
                                          <p:spTgt spid="39"/>
                                        </p:tgtEl>
                                      </p:cBhvr>
                                      <p:to x="100000" y="90000"/>
                                    </p:animScale>
                                    <p:animScale>
                                      <p:cBhvr>
                                        <p:cTn id="119" dur="166" decel="50000">
                                          <p:stCondLst>
                                            <p:cond delay="1668"/>
                                          </p:stCondLst>
                                        </p:cTn>
                                        <p:tgtEl>
                                          <p:spTgt spid="39"/>
                                        </p:tgtEl>
                                      </p:cBhvr>
                                      <p:to x="100000" y="100000"/>
                                    </p:animScale>
                                    <p:animScale>
                                      <p:cBhvr>
                                        <p:cTn id="120" dur="26">
                                          <p:stCondLst>
                                            <p:cond delay="1808"/>
                                          </p:stCondLst>
                                        </p:cTn>
                                        <p:tgtEl>
                                          <p:spTgt spid="39"/>
                                        </p:tgtEl>
                                      </p:cBhvr>
                                      <p:to x="100000" y="95000"/>
                                    </p:animScale>
                                    <p:animScale>
                                      <p:cBhvr>
                                        <p:cTn id="121" dur="166" decel="50000">
                                          <p:stCondLst>
                                            <p:cond delay="1834"/>
                                          </p:stCondLst>
                                        </p:cTn>
                                        <p:tgtEl>
                                          <p:spTgt spid="39"/>
                                        </p:tgtEl>
                                      </p:cBhvr>
                                      <p:to x="100000" y="100000"/>
                                    </p:animScale>
                                  </p:childTnLst>
                                </p:cTn>
                              </p:par>
                              <p:par>
                                <p:cTn id="122" presetID="26" presetClass="entr" presetSubtype="0" fill="hold" grpId="0" nodeType="withEffect">
                                  <p:stCondLst>
                                    <p:cond delay="1000"/>
                                  </p:stCondLst>
                                  <p:childTnLst>
                                    <p:set>
                                      <p:cBhvr>
                                        <p:cTn id="123" dur="1" fill="hold">
                                          <p:stCondLst>
                                            <p:cond delay="0"/>
                                          </p:stCondLst>
                                        </p:cTn>
                                        <p:tgtEl>
                                          <p:spTgt spid="40"/>
                                        </p:tgtEl>
                                        <p:attrNameLst>
                                          <p:attrName>style.visibility</p:attrName>
                                        </p:attrNameLst>
                                      </p:cBhvr>
                                      <p:to>
                                        <p:strVal val="visible"/>
                                      </p:to>
                                    </p:set>
                                    <p:animEffect transition="in" filter="wipe(down)">
                                      <p:cBhvr>
                                        <p:cTn id="124" dur="580">
                                          <p:stCondLst>
                                            <p:cond delay="0"/>
                                          </p:stCondLst>
                                        </p:cTn>
                                        <p:tgtEl>
                                          <p:spTgt spid="40"/>
                                        </p:tgtEl>
                                      </p:cBhvr>
                                    </p:animEffect>
                                    <p:anim calcmode="lin" valueType="num">
                                      <p:cBhvr>
                                        <p:cTn id="125"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0" dur="26">
                                          <p:stCondLst>
                                            <p:cond delay="650"/>
                                          </p:stCondLst>
                                        </p:cTn>
                                        <p:tgtEl>
                                          <p:spTgt spid="40"/>
                                        </p:tgtEl>
                                      </p:cBhvr>
                                      <p:to x="100000" y="60000"/>
                                    </p:animScale>
                                    <p:animScale>
                                      <p:cBhvr>
                                        <p:cTn id="131" dur="166" decel="50000">
                                          <p:stCondLst>
                                            <p:cond delay="676"/>
                                          </p:stCondLst>
                                        </p:cTn>
                                        <p:tgtEl>
                                          <p:spTgt spid="40"/>
                                        </p:tgtEl>
                                      </p:cBhvr>
                                      <p:to x="100000" y="100000"/>
                                    </p:animScale>
                                    <p:animScale>
                                      <p:cBhvr>
                                        <p:cTn id="132" dur="26">
                                          <p:stCondLst>
                                            <p:cond delay="1312"/>
                                          </p:stCondLst>
                                        </p:cTn>
                                        <p:tgtEl>
                                          <p:spTgt spid="40"/>
                                        </p:tgtEl>
                                      </p:cBhvr>
                                      <p:to x="100000" y="80000"/>
                                    </p:animScale>
                                    <p:animScale>
                                      <p:cBhvr>
                                        <p:cTn id="133" dur="166" decel="50000">
                                          <p:stCondLst>
                                            <p:cond delay="1338"/>
                                          </p:stCondLst>
                                        </p:cTn>
                                        <p:tgtEl>
                                          <p:spTgt spid="40"/>
                                        </p:tgtEl>
                                      </p:cBhvr>
                                      <p:to x="100000" y="100000"/>
                                    </p:animScale>
                                    <p:animScale>
                                      <p:cBhvr>
                                        <p:cTn id="134" dur="26">
                                          <p:stCondLst>
                                            <p:cond delay="1642"/>
                                          </p:stCondLst>
                                        </p:cTn>
                                        <p:tgtEl>
                                          <p:spTgt spid="40"/>
                                        </p:tgtEl>
                                      </p:cBhvr>
                                      <p:to x="100000" y="90000"/>
                                    </p:animScale>
                                    <p:animScale>
                                      <p:cBhvr>
                                        <p:cTn id="135" dur="166" decel="50000">
                                          <p:stCondLst>
                                            <p:cond delay="1668"/>
                                          </p:stCondLst>
                                        </p:cTn>
                                        <p:tgtEl>
                                          <p:spTgt spid="40"/>
                                        </p:tgtEl>
                                      </p:cBhvr>
                                      <p:to x="100000" y="100000"/>
                                    </p:animScale>
                                    <p:animScale>
                                      <p:cBhvr>
                                        <p:cTn id="136" dur="26">
                                          <p:stCondLst>
                                            <p:cond delay="1808"/>
                                          </p:stCondLst>
                                        </p:cTn>
                                        <p:tgtEl>
                                          <p:spTgt spid="40"/>
                                        </p:tgtEl>
                                      </p:cBhvr>
                                      <p:to x="100000" y="95000"/>
                                    </p:animScale>
                                    <p:animScale>
                                      <p:cBhvr>
                                        <p:cTn id="137" dur="166" decel="50000">
                                          <p:stCondLst>
                                            <p:cond delay="1834"/>
                                          </p:stCondLst>
                                        </p:cTn>
                                        <p:tgtEl>
                                          <p:spTgt spid="40"/>
                                        </p:tgtEl>
                                      </p:cBhvr>
                                      <p:to x="100000" y="100000"/>
                                    </p:animScale>
                                  </p:childTnLst>
                                </p:cTn>
                              </p:par>
                            </p:childTnLst>
                          </p:cTn>
                        </p:par>
                        <p:par>
                          <p:cTn id="138" fill="hold">
                            <p:stCondLst>
                              <p:cond delay="5500"/>
                            </p:stCondLst>
                            <p:childTnLst>
                              <p:par>
                                <p:cTn id="139" presetID="26" presetClass="entr" presetSubtype="0" fill="hold" grpId="0" nodeType="afterEffect">
                                  <p:stCondLst>
                                    <p:cond delay="1000"/>
                                  </p:stCondLst>
                                  <p:childTnLst>
                                    <p:set>
                                      <p:cBhvr>
                                        <p:cTn id="140" dur="1" fill="hold">
                                          <p:stCondLst>
                                            <p:cond delay="0"/>
                                          </p:stCondLst>
                                        </p:cTn>
                                        <p:tgtEl>
                                          <p:spTgt spid="34"/>
                                        </p:tgtEl>
                                        <p:attrNameLst>
                                          <p:attrName>style.visibility</p:attrName>
                                        </p:attrNameLst>
                                      </p:cBhvr>
                                      <p:to>
                                        <p:strVal val="visible"/>
                                      </p:to>
                                    </p:set>
                                    <p:animEffect transition="in" filter="wipe(down)">
                                      <p:cBhvr>
                                        <p:cTn id="141" dur="580">
                                          <p:stCondLst>
                                            <p:cond delay="0"/>
                                          </p:stCondLst>
                                        </p:cTn>
                                        <p:tgtEl>
                                          <p:spTgt spid="34"/>
                                        </p:tgtEl>
                                      </p:cBhvr>
                                    </p:animEffect>
                                    <p:anim calcmode="lin" valueType="num">
                                      <p:cBhvr>
                                        <p:cTn id="142"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47" dur="26">
                                          <p:stCondLst>
                                            <p:cond delay="650"/>
                                          </p:stCondLst>
                                        </p:cTn>
                                        <p:tgtEl>
                                          <p:spTgt spid="34"/>
                                        </p:tgtEl>
                                      </p:cBhvr>
                                      <p:to x="100000" y="60000"/>
                                    </p:animScale>
                                    <p:animScale>
                                      <p:cBhvr>
                                        <p:cTn id="148" dur="166" decel="50000">
                                          <p:stCondLst>
                                            <p:cond delay="676"/>
                                          </p:stCondLst>
                                        </p:cTn>
                                        <p:tgtEl>
                                          <p:spTgt spid="34"/>
                                        </p:tgtEl>
                                      </p:cBhvr>
                                      <p:to x="100000" y="100000"/>
                                    </p:animScale>
                                    <p:animScale>
                                      <p:cBhvr>
                                        <p:cTn id="149" dur="26">
                                          <p:stCondLst>
                                            <p:cond delay="1312"/>
                                          </p:stCondLst>
                                        </p:cTn>
                                        <p:tgtEl>
                                          <p:spTgt spid="34"/>
                                        </p:tgtEl>
                                      </p:cBhvr>
                                      <p:to x="100000" y="80000"/>
                                    </p:animScale>
                                    <p:animScale>
                                      <p:cBhvr>
                                        <p:cTn id="150" dur="166" decel="50000">
                                          <p:stCondLst>
                                            <p:cond delay="1338"/>
                                          </p:stCondLst>
                                        </p:cTn>
                                        <p:tgtEl>
                                          <p:spTgt spid="34"/>
                                        </p:tgtEl>
                                      </p:cBhvr>
                                      <p:to x="100000" y="100000"/>
                                    </p:animScale>
                                    <p:animScale>
                                      <p:cBhvr>
                                        <p:cTn id="151" dur="26">
                                          <p:stCondLst>
                                            <p:cond delay="1642"/>
                                          </p:stCondLst>
                                        </p:cTn>
                                        <p:tgtEl>
                                          <p:spTgt spid="34"/>
                                        </p:tgtEl>
                                      </p:cBhvr>
                                      <p:to x="100000" y="90000"/>
                                    </p:animScale>
                                    <p:animScale>
                                      <p:cBhvr>
                                        <p:cTn id="152" dur="166" decel="50000">
                                          <p:stCondLst>
                                            <p:cond delay="1668"/>
                                          </p:stCondLst>
                                        </p:cTn>
                                        <p:tgtEl>
                                          <p:spTgt spid="34"/>
                                        </p:tgtEl>
                                      </p:cBhvr>
                                      <p:to x="100000" y="100000"/>
                                    </p:animScale>
                                    <p:animScale>
                                      <p:cBhvr>
                                        <p:cTn id="153" dur="26">
                                          <p:stCondLst>
                                            <p:cond delay="1808"/>
                                          </p:stCondLst>
                                        </p:cTn>
                                        <p:tgtEl>
                                          <p:spTgt spid="34"/>
                                        </p:tgtEl>
                                      </p:cBhvr>
                                      <p:to x="100000" y="95000"/>
                                    </p:animScale>
                                    <p:animScale>
                                      <p:cBhvr>
                                        <p:cTn id="154" dur="166" decel="50000">
                                          <p:stCondLst>
                                            <p:cond delay="1834"/>
                                          </p:stCondLst>
                                        </p:cTn>
                                        <p:tgtEl>
                                          <p:spTgt spid="34"/>
                                        </p:tgtEl>
                                      </p:cBhvr>
                                      <p:to x="100000" y="100000"/>
                                    </p:animScale>
                                  </p:childTnLst>
                                </p:cTn>
                              </p:par>
                              <p:par>
                                <p:cTn id="155" presetID="26" presetClass="entr" presetSubtype="0" fill="hold" grpId="0" nodeType="withEffect">
                                  <p:stCondLst>
                                    <p:cond delay="1000"/>
                                  </p:stCondLst>
                                  <p:childTnLst>
                                    <p:set>
                                      <p:cBhvr>
                                        <p:cTn id="156" dur="1" fill="hold">
                                          <p:stCondLst>
                                            <p:cond delay="0"/>
                                          </p:stCondLst>
                                        </p:cTn>
                                        <p:tgtEl>
                                          <p:spTgt spid="32"/>
                                        </p:tgtEl>
                                        <p:attrNameLst>
                                          <p:attrName>style.visibility</p:attrName>
                                        </p:attrNameLst>
                                      </p:cBhvr>
                                      <p:to>
                                        <p:strVal val="visible"/>
                                      </p:to>
                                    </p:set>
                                    <p:animEffect transition="in" filter="wipe(down)">
                                      <p:cBhvr>
                                        <p:cTn id="157" dur="580">
                                          <p:stCondLst>
                                            <p:cond delay="0"/>
                                          </p:stCondLst>
                                        </p:cTn>
                                        <p:tgtEl>
                                          <p:spTgt spid="32"/>
                                        </p:tgtEl>
                                      </p:cBhvr>
                                    </p:animEffect>
                                    <p:anim calcmode="lin" valueType="num">
                                      <p:cBhvr>
                                        <p:cTn id="15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63" dur="26">
                                          <p:stCondLst>
                                            <p:cond delay="650"/>
                                          </p:stCondLst>
                                        </p:cTn>
                                        <p:tgtEl>
                                          <p:spTgt spid="32"/>
                                        </p:tgtEl>
                                      </p:cBhvr>
                                      <p:to x="100000" y="60000"/>
                                    </p:animScale>
                                    <p:animScale>
                                      <p:cBhvr>
                                        <p:cTn id="164" dur="166" decel="50000">
                                          <p:stCondLst>
                                            <p:cond delay="676"/>
                                          </p:stCondLst>
                                        </p:cTn>
                                        <p:tgtEl>
                                          <p:spTgt spid="32"/>
                                        </p:tgtEl>
                                      </p:cBhvr>
                                      <p:to x="100000" y="100000"/>
                                    </p:animScale>
                                    <p:animScale>
                                      <p:cBhvr>
                                        <p:cTn id="165" dur="26">
                                          <p:stCondLst>
                                            <p:cond delay="1312"/>
                                          </p:stCondLst>
                                        </p:cTn>
                                        <p:tgtEl>
                                          <p:spTgt spid="32"/>
                                        </p:tgtEl>
                                      </p:cBhvr>
                                      <p:to x="100000" y="80000"/>
                                    </p:animScale>
                                    <p:animScale>
                                      <p:cBhvr>
                                        <p:cTn id="166" dur="166" decel="50000">
                                          <p:stCondLst>
                                            <p:cond delay="1338"/>
                                          </p:stCondLst>
                                        </p:cTn>
                                        <p:tgtEl>
                                          <p:spTgt spid="32"/>
                                        </p:tgtEl>
                                      </p:cBhvr>
                                      <p:to x="100000" y="100000"/>
                                    </p:animScale>
                                    <p:animScale>
                                      <p:cBhvr>
                                        <p:cTn id="167" dur="26">
                                          <p:stCondLst>
                                            <p:cond delay="1642"/>
                                          </p:stCondLst>
                                        </p:cTn>
                                        <p:tgtEl>
                                          <p:spTgt spid="32"/>
                                        </p:tgtEl>
                                      </p:cBhvr>
                                      <p:to x="100000" y="90000"/>
                                    </p:animScale>
                                    <p:animScale>
                                      <p:cBhvr>
                                        <p:cTn id="168" dur="166" decel="50000">
                                          <p:stCondLst>
                                            <p:cond delay="1668"/>
                                          </p:stCondLst>
                                        </p:cTn>
                                        <p:tgtEl>
                                          <p:spTgt spid="32"/>
                                        </p:tgtEl>
                                      </p:cBhvr>
                                      <p:to x="100000" y="100000"/>
                                    </p:animScale>
                                    <p:animScale>
                                      <p:cBhvr>
                                        <p:cTn id="169" dur="26">
                                          <p:stCondLst>
                                            <p:cond delay="1808"/>
                                          </p:stCondLst>
                                        </p:cTn>
                                        <p:tgtEl>
                                          <p:spTgt spid="32"/>
                                        </p:tgtEl>
                                      </p:cBhvr>
                                      <p:to x="100000" y="95000"/>
                                    </p:animScale>
                                    <p:animScale>
                                      <p:cBhvr>
                                        <p:cTn id="170"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animBg="1"/>
      <p:bldP spid="32" grpId="0" animBg="1"/>
      <p:bldP spid="33" grpId="0" animBg="1"/>
      <p:bldP spid="34" grpId="0" animBg="1"/>
      <p:bldP spid="35" grpId="0" animBg="1"/>
      <p:bldP spid="36" grpId="0" animBg="1"/>
      <p:bldP spid="37" grpId="0" animBg="1"/>
      <p:bldP spid="39" grpId="0" animBg="1"/>
      <p:bldP spid="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6858000" cy="960438"/>
          </a:xfrm>
        </p:spPr>
        <p:txBody>
          <a:bodyPr/>
          <a:lstStyle/>
          <a:p>
            <a:r>
              <a:rPr lang="en-US" dirty="0" smtClean="0"/>
              <a:t>Analyze for Meaningful Impact</a:t>
            </a:r>
            <a:endParaRPr lang="en-US" dirty="0"/>
          </a:p>
        </p:txBody>
      </p:sp>
      <p:sp>
        <p:nvSpPr>
          <p:cNvPr id="4" name="Slide Number Placeholder 3"/>
          <p:cNvSpPr>
            <a:spLocks noGrp="1"/>
          </p:cNvSpPr>
          <p:nvPr>
            <p:ph type="sldNum" sz="quarter" idx="10"/>
          </p:nvPr>
        </p:nvSpPr>
        <p:spPr/>
        <p:txBody>
          <a:bodyPr/>
          <a:lstStyle/>
          <a:p>
            <a:pPr>
              <a:defRPr/>
            </a:pPr>
            <a:fld id="{76F6287E-401E-4C27-A425-1269604BFB1A}" type="slidenum">
              <a:rPr lang="en-US" altLang="en-US" smtClean="0"/>
              <a:pPr>
                <a:defRPr/>
              </a:pPr>
              <a:t>35</a:t>
            </a:fld>
            <a:endParaRPr lang="en-US" altLang="en-US" dirty="0"/>
          </a:p>
        </p:txBody>
      </p:sp>
      <p:sp>
        <p:nvSpPr>
          <p:cNvPr id="6" name="Oval 5"/>
          <p:cNvSpPr/>
          <p:nvPr/>
        </p:nvSpPr>
        <p:spPr>
          <a:xfrm>
            <a:off x="685800" y="533400"/>
            <a:ext cx="838200" cy="8080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600" b="1" dirty="0" smtClean="0">
                <a:solidFill>
                  <a:prstClr val="white"/>
                </a:solidFill>
              </a:rPr>
              <a:t>5</a:t>
            </a:r>
            <a:endParaRPr lang="en-US" sz="3600" b="1" dirty="0">
              <a:solidFill>
                <a:prstClr val="white"/>
              </a:solidFill>
            </a:endParaRPr>
          </a:p>
        </p:txBody>
      </p:sp>
      <p:sp>
        <p:nvSpPr>
          <p:cNvPr id="8" name="Oval 7"/>
          <p:cNvSpPr/>
          <p:nvPr/>
        </p:nvSpPr>
        <p:spPr>
          <a:xfrm>
            <a:off x="1608336" y="2144737"/>
            <a:ext cx="1717970" cy="1840682"/>
          </a:xfrm>
          <a:prstGeom prst="ellipse">
            <a:avLst/>
          </a:prstGeom>
          <a:gradFill>
            <a:gsLst>
              <a:gs pos="100000">
                <a:srgbClr val="00B050">
                  <a:alpha val="52000"/>
                </a:srgbClr>
              </a:gs>
              <a:gs pos="100000">
                <a:schemeClr val="accent1">
                  <a:tint val="50000"/>
                  <a:shade val="100000"/>
                  <a:satMod val="3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Oval 8"/>
          <p:cNvSpPr/>
          <p:nvPr/>
        </p:nvSpPr>
        <p:spPr>
          <a:xfrm>
            <a:off x="5818094" y="2148612"/>
            <a:ext cx="1717970" cy="1840682"/>
          </a:xfrm>
          <a:prstGeom prst="ellipse">
            <a:avLst/>
          </a:prstGeom>
          <a:gradFill>
            <a:gsLst>
              <a:gs pos="78000">
                <a:srgbClr val="CD6180">
                  <a:alpha val="52000"/>
                </a:srgbClr>
              </a:gs>
              <a:gs pos="36000">
                <a:srgbClr val="FF0000">
                  <a:alpha val="48000"/>
                </a:srgb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3713215" y="2144737"/>
            <a:ext cx="1717970" cy="1840682"/>
          </a:xfrm>
          <a:prstGeom prst="ellipse">
            <a:avLst/>
          </a:prstGeom>
          <a:gradFill>
            <a:gsLst>
              <a:gs pos="0">
                <a:srgbClr val="FF8000">
                  <a:alpha val="52000"/>
                </a:srgbClr>
              </a:gs>
              <a:gs pos="54000">
                <a:srgbClr val="FFFF00"/>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1" name="Picture 10"/>
          <p:cNvPicPr>
            <a:picLocks noChangeAspect="1"/>
          </p:cNvPicPr>
          <p:nvPr/>
        </p:nvPicPr>
        <p:blipFill>
          <a:blip r:embed="rId2"/>
          <a:stretch>
            <a:fillRect/>
          </a:stretch>
        </p:blipFill>
        <p:spPr>
          <a:xfrm>
            <a:off x="1717178" y="3005161"/>
            <a:ext cx="489375" cy="566666"/>
          </a:xfrm>
          <a:prstGeom prst="rect">
            <a:avLst/>
          </a:prstGeom>
        </p:spPr>
      </p:pic>
      <p:pic>
        <p:nvPicPr>
          <p:cNvPr id="12" name="Picture 11"/>
          <p:cNvPicPr>
            <a:picLocks noChangeAspect="1"/>
          </p:cNvPicPr>
          <p:nvPr/>
        </p:nvPicPr>
        <p:blipFill>
          <a:blip r:embed="rId2"/>
          <a:stretch>
            <a:fillRect/>
          </a:stretch>
        </p:blipFill>
        <p:spPr>
          <a:xfrm>
            <a:off x="4327512" y="3266707"/>
            <a:ext cx="489375" cy="566666"/>
          </a:xfrm>
          <a:prstGeom prst="rect">
            <a:avLst/>
          </a:prstGeom>
        </p:spPr>
      </p:pic>
      <p:pic>
        <p:nvPicPr>
          <p:cNvPr id="13" name="Picture 12"/>
          <p:cNvPicPr>
            <a:picLocks noChangeAspect="1"/>
          </p:cNvPicPr>
          <p:nvPr/>
        </p:nvPicPr>
        <p:blipFill>
          <a:blip r:embed="rId2"/>
          <a:stretch>
            <a:fillRect/>
          </a:stretch>
        </p:blipFill>
        <p:spPr>
          <a:xfrm>
            <a:off x="2220698" y="2882054"/>
            <a:ext cx="489375" cy="566666"/>
          </a:xfrm>
          <a:prstGeom prst="rect">
            <a:avLst/>
          </a:prstGeom>
        </p:spPr>
      </p:pic>
      <p:pic>
        <p:nvPicPr>
          <p:cNvPr id="14" name="Picture 13"/>
          <p:cNvPicPr>
            <a:picLocks noChangeAspect="1"/>
          </p:cNvPicPr>
          <p:nvPr/>
        </p:nvPicPr>
        <p:blipFill>
          <a:blip r:embed="rId2"/>
          <a:stretch>
            <a:fillRect/>
          </a:stretch>
        </p:blipFill>
        <p:spPr>
          <a:xfrm>
            <a:off x="2104087" y="3382929"/>
            <a:ext cx="489375" cy="566666"/>
          </a:xfrm>
          <a:prstGeom prst="rect">
            <a:avLst/>
          </a:prstGeom>
        </p:spPr>
      </p:pic>
      <p:pic>
        <p:nvPicPr>
          <p:cNvPr id="15" name="Picture 14"/>
          <p:cNvPicPr>
            <a:picLocks noChangeAspect="1"/>
          </p:cNvPicPr>
          <p:nvPr/>
        </p:nvPicPr>
        <p:blipFill>
          <a:blip r:embed="rId2"/>
          <a:stretch>
            <a:fillRect/>
          </a:stretch>
        </p:blipFill>
        <p:spPr>
          <a:xfrm>
            <a:off x="6207675" y="2963255"/>
            <a:ext cx="489375" cy="566666"/>
          </a:xfrm>
          <a:prstGeom prst="rect">
            <a:avLst/>
          </a:prstGeom>
        </p:spPr>
      </p:pic>
      <p:pic>
        <p:nvPicPr>
          <p:cNvPr id="16" name="Picture 15"/>
          <p:cNvPicPr>
            <a:picLocks noChangeAspect="1"/>
          </p:cNvPicPr>
          <p:nvPr/>
        </p:nvPicPr>
        <p:blipFill>
          <a:blip r:embed="rId2"/>
          <a:stretch>
            <a:fillRect/>
          </a:stretch>
        </p:blipFill>
        <p:spPr>
          <a:xfrm>
            <a:off x="3925181" y="2595406"/>
            <a:ext cx="489375" cy="566666"/>
          </a:xfrm>
          <a:prstGeom prst="rect">
            <a:avLst/>
          </a:prstGeom>
        </p:spPr>
      </p:pic>
      <p:pic>
        <p:nvPicPr>
          <p:cNvPr id="17" name="Picture 16"/>
          <p:cNvPicPr>
            <a:picLocks noChangeAspect="1"/>
          </p:cNvPicPr>
          <p:nvPr/>
        </p:nvPicPr>
        <p:blipFill>
          <a:blip r:embed="rId2"/>
          <a:stretch>
            <a:fillRect/>
          </a:stretch>
        </p:blipFill>
        <p:spPr>
          <a:xfrm>
            <a:off x="2032367" y="2516617"/>
            <a:ext cx="489375" cy="566666"/>
          </a:xfrm>
          <a:prstGeom prst="rect">
            <a:avLst/>
          </a:prstGeom>
        </p:spPr>
      </p:pic>
      <p:pic>
        <p:nvPicPr>
          <p:cNvPr id="18" name="Picture 17"/>
          <p:cNvPicPr>
            <a:picLocks noChangeAspect="1"/>
          </p:cNvPicPr>
          <p:nvPr/>
        </p:nvPicPr>
        <p:blipFill>
          <a:blip r:embed="rId2"/>
          <a:stretch>
            <a:fillRect/>
          </a:stretch>
        </p:blipFill>
        <p:spPr>
          <a:xfrm>
            <a:off x="2460269" y="2445667"/>
            <a:ext cx="489375" cy="566666"/>
          </a:xfrm>
          <a:prstGeom prst="rect">
            <a:avLst/>
          </a:prstGeom>
        </p:spPr>
      </p:pic>
      <p:pic>
        <p:nvPicPr>
          <p:cNvPr id="19" name="Picture 18"/>
          <p:cNvPicPr>
            <a:picLocks noChangeAspect="1"/>
          </p:cNvPicPr>
          <p:nvPr/>
        </p:nvPicPr>
        <p:blipFill>
          <a:blip r:embed="rId2"/>
          <a:stretch>
            <a:fillRect/>
          </a:stretch>
        </p:blipFill>
        <p:spPr>
          <a:xfrm>
            <a:off x="2525719" y="2989421"/>
            <a:ext cx="489375" cy="566666"/>
          </a:xfrm>
          <a:prstGeom prst="rect">
            <a:avLst/>
          </a:prstGeom>
        </p:spPr>
      </p:pic>
      <p:pic>
        <p:nvPicPr>
          <p:cNvPr id="20" name="Picture 19"/>
          <p:cNvPicPr>
            <a:picLocks noChangeAspect="1"/>
          </p:cNvPicPr>
          <p:nvPr/>
        </p:nvPicPr>
        <p:blipFill>
          <a:blip r:embed="rId2"/>
          <a:stretch>
            <a:fillRect/>
          </a:stretch>
        </p:blipFill>
        <p:spPr>
          <a:xfrm>
            <a:off x="4821436" y="2611281"/>
            <a:ext cx="489375" cy="566666"/>
          </a:xfrm>
          <a:prstGeom prst="rect">
            <a:avLst/>
          </a:prstGeom>
        </p:spPr>
      </p:pic>
      <p:pic>
        <p:nvPicPr>
          <p:cNvPr id="21" name="Picture 20"/>
          <p:cNvPicPr>
            <a:picLocks noChangeAspect="1"/>
          </p:cNvPicPr>
          <p:nvPr/>
        </p:nvPicPr>
        <p:blipFill>
          <a:blip r:embed="rId2"/>
          <a:stretch>
            <a:fillRect/>
          </a:stretch>
        </p:blipFill>
        <p:spPr>
          <a:xfrm>
            <a:off x="6890505" y="2573182"/>
            <a:ext cx="489375" cy="566666"/>
          </a:xfrm>
          <a:prstGeom prst="rect">
            <a:avLst/>
          </a:prstGeom>
        </p:spPr>
      </p:pic>
      <p:pic>
        <p:nvPicPr>
          <p:cNvPr id="22" name="Picture 21"/>
          <p:cNvPicPr>
            <a:picLocks noChangeAspect="1"/>
          </p:cNvPicPr>
          <p:nvPr/>
        </p:nvPicPr>
        <p:blipFill>
          <a:blip r:embed="rId2"/>
          <a:stretch>
            <a:fillRect/>
          </a:stretch>
        </p:blipFill>
        <p:spPr>
          <a:xfrm>
            <a:off x="2778045" y="2623984"/>
            <a:ext cx="489375" cy="566666"/>
          </a:xfrm>
          <a:prstGeom prst="rect">
            <a:avLst/>
          </a:prstGeom>
        </p:spPr>
      </p:pic>
      <p:pic>
        <p:nvPicPr>
          <p:cNvPr id="23" name="Picture 22"/>
          <p:cNvPicPr>
            <a:picLocks noChangeAspect="1"/>
          </p:cNvPicPr>
          <p:nvPr/>
        </p:nvPicPr>
        <p:blipFill>
          <a:blip r:embed="rId2"/>
          <a:stretch>
            <a:fillRect/>
          </a:stretch>
        </p:blipFill>
        <p:spPr>
          <a:xfrm>
            <a:off x="4383294" y="2248299"/>
            <a:ext cx="489375" cy="566666"/>
          </a:xfrm>
          <a:prstGeom prst="rect">
            <a:avLst/>
          </a:prstGeom>
        </p:spPr>
      </p:pic>
      <p:sp>
        <p:nvSpPr>
          <p:cNvPr id="24" name="TextBox 23"/>
          <p:cNvSpPr txBox="1"/>
          <p:nvPr/>
        </p:nvSpPr>
        <p:spPr>
          <a:xfrm>
            <a:off x="1917492" y="1516001"/>
            <a:ext cx="1085554" cy="584775"/>
          </a:xfrm>
          <a:prstGeom prst="rect">
            <a:avLst/>
          </a:prstGeom>
          <a:noFill/>
        </p:spPr>
        <p:txBody>
          <a:bodyPr wrap="none" rtlCol="0">
            <a:spAutoFit/>
          </a:bodyPr>
          <a:lstStyle/>
          <a:p>
            <a:pPr algn="ctr"/>
            <a:r>
              <a:rPr lang="en-US" sz="1600" b="1" dirty="0">
                <a:solidFill>
                  <a:prstClr val="black"/>
                </a:solidFill>
              </a:rPr>
              <a:t>Low </a:t>
            </a:r>
            <a:r>
              <a:rPr lang="en-US" sz="1600" b="1" dirty="0" smtClean="0">
                <a:solidFill>
                  <a:prstClr val="black"/>
                </a:solidFill>
              </a:rPr>
              <a:t>Risk</a:t>
            </a:r>
          </a:p>
          <a:p>
            <a:pPr algn="ctr"/>
            <a:r>
              <a:rPr lang="en-US" sz="1600" b="1" dirty="0" smtClean="0">
                <a:solidFill>
                  <a:prstClr val="black"/>
                </a:solidFill>
              </a:rPr>
              <a:t>(&lt;= 50%)</a:t>
            </a:r>
            <a:endParaRPr lang="en-US" sz="1600" b="1" dirty="0">
              <a:solidFill>
                <a:prstClr val="black"/>
              </a:solidFill>
            </a:endParaRPr>
          </a:p>
        </p:txBody>
      </p:sp>
      <p:sp>
        <p:nvSpPr>
          <p:cNvPr id="25" name="TextBox 24"/>
          <p:cNvSpPr txBox="1"/>
          <p:nvPr/>
        </p:nvSpPr>
        <p:spPr>
          <a:xfrm>
            <a:off x="3885463" y="1516001"/>
            <a:ext cx="1451038" cy="584775"/>
          </a:xfrm>
          <a:prstGeom prst="rect">
            <a:avLst/>
          </a:prstGeom>
          <a:noFill/>
        </p:spPr>
        <p:txBody>
          <a:bodyPr wrap="none" rtlCol="0">
            <a:spAutoFit/>
          </a:bodyPr>
          <a:lstStyle/>
          <a:p>
            <a:pPr algn="ctr"/>
            <a:r>
              <a:rPr lang="en-US" sz="1600" b="1" dirty="0" smtClean="0">
                <a:solidFill>
                  <a:prstClr val="black"/>
                </a:solidFill>
              </a:rPr>
              <a:t>Medium Risk</a:t>
            </a:r>
          </a:p>
          <a:p>
            <a:pPr algn="ctr"/>
            <a:r>
              <a:rPr lang="en-US" sz="1600" b="1" dirty="0" smtClean="0">
                <a:solidFill>
                  <a:prstClr val="black"/>
                </a:solidFill>
              </a:rPr>
              <a:t>(&gt; 50%)</a:t>
            </a:r>
            <a:endParaRPr lang="en-US" sz="1600" b="1" dirty="0">
              <a:solidFill>
                <a:prstClr val="black"/>
              </a:solidFill>
            </a:endParaRPr>
          </a:p>
        </p:txBody>
      </p:sp>
      <p:sp>
        <p:nvSpPr>
          <p:cNvPr id="26" name="TextBox 25"/>
          <p:cNvSpPr txBox="1"/>
          <p:nvPr/>
        </p:nvSpPr>
        <p:spPr>
          <a:xfrm>
            <a:off x="6121002" y="1516001"/>
            <a:ext cx="1130438" cy="584775"/>
          </a:xfrm>
          <a:prstGeom prst="rect">
            <a:avLst/>
          </a:prstGeom>
          <a:noFill/>
        </p:spPr>
        <p:txBody>
          <a:bodyPr wrap="none" rtlCol="0">
            <a:spAutoFit/>
          </a:bodyPr>
          <a:lstStyle/>
          <a:p>
            <a:pPr algn="ctr"/>
            <a:r>
              <a:rPr lang="en-US" sz="1600" b="1" dirty="0">
                <a:solidFill>
                  <a:prstClr val="black"/>
                </a:solidFill>
              </a:rPr>
              <a:t>High </a:t>
            </a:r>
            <a:r>
              <a:rPr lang="en-US" sz="1600" b="1" dirty="0" smtClean="0">
                <a:solidFill>
                  <a:prstClr val="black"/>
                </a:solidFill>
              </a:rPr>
              <a:t>Risk</a:t>
            </a:r>
          </a:p>
          <a:p>
            <a:pPr algn="ctr"/>
            <a:r>
              <a:rPr lang="en-US" sz="1600" b="1" dirty="0" smtClean="0">
                <a:solidFill>
                  <a:prstClr val="black"/>
                </a:solidFill>
              </a:rPr>
              <a:t>(&gt; 75%)</a:t>
            </a:r>
            <a:endParaRPr lang="en-US" sz="1600" b="1" dirty="0">
              <a:solidFill>
                <a:prstClr val="black"/>
              </a:solidFill>
            </a:endParaRPr>
          </a:p>
        </p:txBody>
      </p:sp>
      <p:sp>
        <p:nvSpPr>
          <p:cNvPr id="27" name="Rounded Rectangle 26"/>
          <p:cNvSpPr/>
          <p:nvPr/>
        </p:nvSpPr>
        <p:spPr>
          <a:xfrm>
            <a:off x="1917492" y="1495455"/>
            <a:ext cx="1085554" cy="58477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p:nvSpPr>
        <p:spPr>
          <a:xfrm>
            <a:off x="3885463" y="1495455"/>
            <a:ext cx="1451038" cy="59413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p:nvSpPr>
        <p:spPr>
          <a:xfrm>
            <a:off x="6121002" y="1495456"/>
            <a:ext cx="1130438" cy="59413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Content Placeholder 82"/>
          <p:cNvSpPr txBox="1">
            <a:spLocks/>
          </p:cNvSpPr>
          <p:nvPr/>
        </p:nvSpPr>
        <p:spPr bwMode="auto">
          <a:xfrm>
            <a:off x="1608336" y="4605140"/>
            <a:ext cx="5927728" cy="135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BE1E2D"/>
              </a:buClr>
              <a:buFont typeface="Arial" pitchFamily="34" charset="0"/>
              <a:buChar char="•"/>
              <a:defRPr sz="2800" kern="1200">
                <a:solidFill>
                  <a:srgbClr val="404040"/>
                </a:solidFill>
                <a:latin typeface="Arial"/>
                <a:ea typeface="ＭＳ Ｐゴシック" charset="0"/>
                <a:cs typeface="Geneva" charset="-128"/>
              </a:defRPr>
            </a:lvl1pPr>
            <a:lvl2pPr marL="742950" indent="-285750" algn="l" defTabSz="457200" rtl="0" eaLnBrk="0" fontAlgn="base" hangingPunct="0">
              <a:spcBef>
                <a:spcPct val="20000"/>
              </a:spcBef>
              <a:spcAft>
                <a:spcPct val="0"/>
              </a:spcAft>
              <a:buClr>
                <a:srgbClr val="BE1E2D"/>
              </a:buClr>
              <a:buFont typeface="Arial" pitchFamily="34" charset="0"/>
              <a:buChar char="–"/>
              <a:defRPr sz="2400" kern="1200">
                <a:solidFill>
                  <a:srgbClr val="404040"/>
                </a:solidFill>
                <a:latin typeface="Arial"/>
                <a:ea typeface="Geneva" charset="-128"/>
                <a:cs typeface="Geneva" charset="0"/>
              </a:defRPr>
            </a:lvl2pPr>
            <a:lvl3pPr marL="1143000" indent="-228600" algn="l" defTabSz="457200" rtl="0" eaLnBrk="0" fontAlgn="base" hangingPunct="0">
              <a:spcBef>
                <a:spcPct val="20000"/>
              </a:spcBef>
              <a:spcAft>
                <a:spcPct val="0"/>
              </a:spcAft>
              <a:buClr>
                <a:srgbClr val="BE1E2D"/>
              </a:buClr>
              <a:buFont typeface="Arial" pitchFamily="34" charset="0"/>
              <a:buChar char="•"/>
              <a:defRPr sz="2000" kern="1200">
                <a:solidFill>
                  <a:srgbClr val="404040"/>
                </a:solidFill>
                <a:latin typeface="Arial"/>
                <a:ea typeface="Geneva" charset="-128"/>
                <a:cs typeface="Geneva" charset="0"/>
              </a:defRPr>
            </a:lvl3pPr>
            <a:lvl4pPr marL="16002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4pPr>
            <a:lvl5pPr marL="20574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sz="1600" dirty="0" smtClean="0">
                <a:solidFill>
                  <a:srgbClr val="FF0000"/>
                </a:solidFill>
              </a:rPr>
              <a:t>Sensitivity Analysis can be performed to determine if planned interventions will likely result in meaningful change in patient condition (i.e., move to a lower risk category). Where potential impact is projected to be minimal, care management activities can be re-prioritized.</a:t>
            </a:r>
            <a:endParaRPr lang="en-US" sz="1600" dirty="0">
              <a:solidFill>
                <a:srgbClr val="FF0000"/>
              </a:solidFill>
            </a:endParaRPr>
          </a:p>
        </p:txBody>
      </p:sp>
      <p:sp>
        <p:nvSpPr>
          <p:cNvPr id="5" name="&quot;No&quot; Symbol 4"/>
          <p:cNvSpPr/>
          <p:nvPr/>
        </p:nvSpPr>
        <p:spPr>
          <a:xfrm>
            <a:off x="4309024" y="2213439"/>
            <a:ext cx="609682" cy="630440"/>
          </a:xfrm>
          <a:prstGeom prst="noSmoking">
            <a:avLst>
              <a:gd name="adj" fmla="val 9686"/>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31" name="&quot;No&quot; Symbol 30"/>
          <p:cNvSpPr/>
          <p:nvPr/>
        </p:nvSpPr>
        <p:spPr>
          <a:xfrm>
            <a:off x="6128861" y="2921653"/>
            <a:ext cx="609682" cy="630440"/>
          </a:xfrm>
          <a:prstGeom prst="noSmoking">
            <a:avLst>
              <a:gd name="adj" fmla="val 9686"/>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2131121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6858000" cy="960438"/>
          </a:xfrm>
        </p:spPr>
        <p:txBody>
          <a:bodyPr/>
          <a:lstStyle/>
          <a:p>
            <a:r>
              <a:rPr lang="en-US" dirty="0" smtClean="0"/>
              <a:t>Further Stratify for Workflow</a:t>
            </a:r>
            <a:endParaRPr lang="en-US" dirty="0"/>
          </a:p>
        </p:txBody>
      </p:sp>
      <p:sp>
        <p:nvSpPr>
          <p:cNvPr id="4" name="Slide Number Placeholder 3"/>
          <p:cNvSpPr>
            <a:spLocks noGrp="1"/>
          </p:cNvSpPr>
          <p:nvPr>
            <p:ph type="sldNum" sz="quarter" idx="10"/>
          </p:nvPr>
        </p:nvSpPr>
        <p:spPr/>
        <p:txBody>
          <a:bodyPr/>
          <a:lstStyle/>
          <a:p>
            <a:pPr>
              <a:defRPr/>
            </a:pPr>
            <a:fld id="{76F6287E-401E-4C27-A425-1269604BFB1A}" type="slidenum">
              <a:rPr lang="en-US" altLang="en-US" smtClean="0"/>
              <a:pPr>
                <a:defRPr/>
              </a:pPr>
              <a:t>36</a:t>
            </a:fld>
            <a:endParaRPr lang="en-US" altLang="en-US" dirty="0"/>
          </a:p>
        </p:txBody>
      </p:sp>
      <p:sp>
        <p:nvSpPr>
          <p:cNvPr id="6" name="Oval 5"/>
          <p:cNvSpPr/>
          <p:nvPr/>
        </p:nvSpPr>
        <p:spPr>
          <a:xfrm>
            <a:off x="685800" y="533400"/>
            <a:ext cx="838200" cy="8080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600" b="1" dirty="0" smtClean="0">
                <a:solidFill>
                  <a:prstClr val="white"/>
                </a:solidFill>
              </a:rPr>
              <a:t>6</a:t>
            </a:r>
            <a:endParaRPr lang="en-US" sz="3600" b="1" dirty="0">
              <a:solidFill>
                <a:prstClr val="white"/>
              </a:solidFill>
            </a:endParaRPr>
          </a:p>
        </p:txBody>
      </p:sp>
      <p:sp>
        <p:nvSpPr>
          <p:cNvPr id="9" name="Oval 8"/>
          <p:cNvSpPr/>
          <p:nvPr/>
        </p:nvSpPr>
        <p:spPr>
          <a:xfrm>
            <a:off x="3962399" y="2148612"/>
            <a:ext cx="1717970" cy="1840682"/>
          </a:xfrm>
          <a:prstGeom prst="ellipse">
            <a:avLst/>
          </a:prstGeom>
          <a:gradFill>
            <a:gsLst>
              <a:gs pos="78000">
                <a:srgbClr val="CD6180">
                  <a:alpha val="52000"/>
                </a:srgbClr>
              </a:gs>
              <a:gs pos="36000">
                <a:srgbClr val="FF0000">
                  <a:alpha val="48000"/>
                </a:srgb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5" name="Picture 14"/>
          <p:cNvPicPr>
            <a:picLocks noChangeAspect="1"/>
          </p:cNvPicPr>
          <p:nvPr/>
        </p:nvPicPr>
        <p:blipFill>
          <a:blip r:embed="rId2"/>
          <a:stretch>
            <a:fillRect/>
          </a:stretch>
        </p:blipFill>
        <p:spPr>
          <a:xfrm>
            <a:off x="4351980" y="2963255"/>
            <a:ext cx="489375" cy="566666"/>
          </a:xfrm>
          <a:prstGeom prst="rect">
            <a:avLst/>
          </a:prstGeom>
        </p:spPr>
      </p:pic>
      <p:pic>
        <p:nvPicPr>
          <p:cNvPr id="21" name="Picture 20"/>
          <p:cNvPicPr>
            <a:picLocks noChangeAspect="1"/>
          </p:cNvPicPr>
          <p:nvPr/>
        </p:nvPicPr>
        <p:blipFill>
          <a:blip r:embed="rId2"/>
          <a:stretch>
            <a:fillRect/>
          </a:stretch>
        </p:blipFill>
        <p:spPr>
          <a:xfrm>
            <a:off x="4841355" y="2573182"/>
            <a:ext cx="489375" cy="566666"/>
          </a:xfrm>
          <a:prstGeom prst="rect">
            <a:avLst/>
          </a:prstGeom>
        </p:spPr>
      </p:pic>
      <p:sp>
        <p:nvSpPr>
          <p:cNvPr id="26" name="TextBox 25"/>
          <p:cNvSpPr txBox="1"/>
          <p:nvPr/>
        </p:nvSpPr>
        <p:spPr>
          <a:xfrm>
            <a:off x="4265307" y="1516001"/>
            <a:ext cx="1130438" cy="584775"/>
          </a:xfrm>
          <a:prstGeom prst="rect">
            <a:avLst/>
          </a:prstGeom>
          <a:noFill/>
        </p:spPr>
        <p:txBody>
          <a:bodyPr wrap="none" rtlCol="0">
            <a:spAutoFit/>
          </a:bodyPr>
          <a:lstStyle/>
          <a:p>
            <a:pPr algn="ctr"/>
            <a:r>
              <a:rPr lang="en-US" sz="1600" b="1" dirty="0">
                <a:solidFill>
                  <a:prstClr val="black"/>
                </a:solidFill>
              </a:rPr>
              <a:t>High </a:t>
            </a:r>
            <a:r>
              <a:rPr lang="en-US" sz="1600" b="1" dirty="0" smtClean="0">
                <a:solidFill>
                  <a:prstClr val="black"/>
                </a:solidFill>
              </a:rPr>
              <a:t>Risk</a:t>
            </a:r>
          </a:p>
          <a:p>
            <a:pPr algn="ctr"/>
            <a:r>
              <a:rPr lang="en-US" sz="1600" b="1" dirty="0" smtClean="0">
                <a:solidFill>
                  <a:prstClr val="black"/>
                </a:solidFill>
              </a:rPr>
              <a:t>(&gt; 75%)</a:t>
            </a:r>
            <a:endParaRPr lang="en-US" sz="1600" b="1" dirty="0">
              <a:solidFill>
                <a:prstClr val="black"/>
              </a:solidFill>
            </a:endParaRPr>
          </a:p>
        </p:txBody>
      </p:sp>
      <p:sp>
        <p:nvSpPr>
          <p:cNvPr id="29" name="Rounded Rectangle 28"/>
          <p:cNvSpPr/>
          <p:nvPr/>
        </p:nvSpPr>
        <p:spPr>
          <a:xfrm>
            <a:off x="4265307" y="1495456"/>
            <a:ext cx="1130438" cy="59413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Content Placeholder 82"/>
          <p:cNvSpPr txBox="1">
            <a:spLocks/>
          </p:cNvSpPr>
          <p:nvPr/>
        </p:nvSpPr>
        <p:spPr bwMode="auto">
          <a:xfrm>
            <a:off x="1608336" y="4605140"/>
            <a:ext cx="5927728" cy="135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BE1E2D"/>
              </a:buClr>
              <a:buFont typeface="Arial" pitchFamily="34" charset="0"/>
              <a:buChar char="•"/>
              <a:defRPr sz="2800" kern="1200">
                <a:solidFill>
                  <a:srgbClr val="404040"/>
                </a:solidFill>
                <a:latin typeface="Arial"/>
                <a:ea typeface="ＭＳ Ｐゴシック" charset="0"/>
                <a:cs typeface="Geneva" charset="-128"/>
              </a:defRPr>
            </a:lvl1pPr>
            <a:lvl2pPr marL="742950" indent="-285750" algn="l" defTabSz="457200" rtl="0" eaLnBrk="0" fontAlgn="base" hangingPunct="0">
              <a:spcBef>
                <a:spcPct val="20000"/>
              </a:spcBef>
              <a:spcAft>
                <a:spcPct val="0"/>
              </a:spcAft>
              <a:buClr>
                <a:srgbClr val="BE1E2D"/>
              </a:buClr>
              <a:buFont typeface="Arial" pitchFamily="34" charset="0"/>
              <a:buChar char="–"/>
              <a:defRPr sz="2400" kern="1200">
                <a:solidFill>
                  <a:srgbClr val="404040"/>
                </a:solidFill>
                <a:latin typeface="Arial"/>
                <a:ea typeface="Geneva" charset="-128"/>
                <a:cs typeface="Geneva" charset="0"/>
              </a:defRPr>
            </a:lvl2pPr>
            <a:lvl3pPr marL="1143000" indent="-228600" algn="l" defTabSz="457200" rtl="0" eaLnBrk="0" fontAlgn="base" hangingPunct="0">
              <a:spcBef>
                <a:spcPct val="20000"/>
              </a:spcBef>
              <a:spcAft>
                <a:spcPct val="0"/>
              </a:spcAft>
              <a:buClr>
                <a:srgbClr val="BE1E2D"/>
              </a:buClr>
              <a:buFont typeface="Arial" pitchFamily="34" charset="0"/>
              <a:buChar char="•"/>
              <a:defRPr sz="2000" kern="1200">
                <a:solidFill>
                  <a:srgbClr val="404040"/>
                </a:solidFill>
                <a:latin typeface="Arial"/>
                <a:ea typeface="Geneva" charset="-128"/>
                <a:cs typeface="Geneva" charset="0"/>
              </a:defRPr>
            </a:lvl3pPr>
            <a:lvl4pPr marL="16002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4pPr>
            <a:lvl5pPr marL="20574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sz="1600" dirty="0" smtClean="0">
                <a:solidFill>
                  <a:srgbClr val="FF0000"/>
                </a:solidFill>
              </a:rPr>
              <a:t>Beyond the top level stratifications which are more global in nature, there should be temporal derivative stratifications allowed to optimize work assignments and care management efficacy.</a:t>
            </a:r>
            <a:endParaRPr lang="en-US" sz="1600" dirty="0">
              <a:solidFill>
                <a:srgbClr val="FF0000"/>
              </a:solidFill>
            </a:endParaRPr>
          </a:p>
        </p:txBody>
      </p:sp>
      <p:cxnSp>
        <p:nvCxnSpPr>
          <p:cNvPr id="33" name="Straight Connector 32"/>
          <p:cNvCxnSpPr/>
          <p:nvPr/>
        </p:nvCxnSpPr>
        <p:spPr>
          <a:xfrm>
            <a:off x="3433482" y="1936376"/>
            <a:ext cx="2636468" cy="2111939"/>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3469341" y="1990165"/>
            <a:ext cx="2636468" cy="2111939"/>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128682" y="3029217"/>
            <a:ext cx="3246068"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069950" y="1802856"/>
            <a:ext cx="2824745"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ea typeface="+mn-ea"/>
              </a:rPr>
              <a:t>Recent Encounters</a:t>
            </a:r>
            <a:endParaRPr lang="en-US" dirty="0">
              <a:solidFill>
                <a:prstClr val="black"/>
              </a:solidFill>
              <a:latin typeface="Calibri"/>
              <a:ea typeface="+mn-ea"/>
            </a:endParaRPr>
          </a:p>
        </p:txBody>
      </p:sp>
      <p:sp>
        <p:nvSpPr>
          <p:cNvPr id="38" name="TextBox 37"/>
          <p:cNvSpPr txBox="1"/>
          <p:nvPr/>
        </p:nvSpPr>
        <p:spPr>
          <a:xfrm>
            <a:off x="6356821" y="2861468"/>
            <a:ext cx="2537874"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ea typeface="+mn-ea"/>
              </a:rPr>
              <a:t>Member of Health Home</a:t>
            </a:r>
            <a:endParaRPr lang="en-US" dirty="0">
              <a:solidFill>
                <a:prstClr val="black"/>
              </a:solidFill>
              <a:latin typeface="Calibri"/>
              <a:ea typeface="+mn-ea"/>
            </a:endParaRPr>
          </a:p>
        </p:txBody>
      </p:sp>
      <p:sp>
        <p:nvSpPr>
          <p:cNvPr id="39" name="TextBox 38"/>
          <p:cNvSpPr txBox="1"/>
          <p:nvPr/>
        </p:nvSpPr>
        <p:spPr>
          <a:xfrm>
            <a:off x="5999237" y="3821951"/>
            <a:ext cx="2923685" cy="646331"/>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ea typeface="+mn-ea"/>
              </a:rPr>
              <a:t>Alignment with On-Duty Staff</a:t>
            </a:r>
          </a:p>
          <a:p>
            <a:pPr fontAlgn="auto">
              <a:spcBef>
                <a:spcPts val="0"/>
              </a:spcBef>
              <a:spcAft>
                <a:spcPts val="0"/>
              </a:spcAft>
            </a:pPr>
            <a:r>
              <a:rPr lang="en-US" dirty="0" smtClean="0">
                <a:solidFill>
                  <a:prstClr val="black"/>
                </a:solidFill>
                <a:latin typeface="Calibri"/>
                <a:ea typeface="+mn-ea"/>
              </a:rPr>
              <a:t>Competencies / Experience</a:t>
            </a:r>
            <a:endParaRPr lang="en-US" dirty="0">
              <a:solidFill>
                <a:prstClr val="black"/>
              </a:solidFill>
              <a:latin typeface="Calibri"/>
              <a:ea typeface="+mn-ea"/>
            </a:endParaRPr>
          </a:p>
        </p:txBody>
      </p:sp>
      <p:pic>
        <p:nvPicPr>
          <p:cNvPr id="40" name="Picture 39"/>
          <p:cNvPicPr>
            <a:picLocks noChangeAspect="1"/>
          </p:cNvPicPr>
          <p:nvPr/>
        </p:nvPicPr>
        <p:blipFill>
          <a:blip r:embed="rId3"/>
          <a:stretch>
            <a:fillRect/>
          </a:stretch>
        </p:blipFill>
        <p:spPr>
          <a:xfrm>
            <a:off x="1431538" y="1802856"/>
            <a:ext cx="467760" cy="602379"/>
          </a:xfrm>
          <a:prstGeom prst="rect">
            <a:avLst/>
          </a:prstGeom>
        </p:spPr>
      </p:pic>
      <p:pic>
        <p:nvPicPr>
          <p:cNvPr id="42" name="Picture 41"/>
          <p:cNvPicPr>
            <a:picLocks noChangeAspect="1"/>
          </p:cNvPicPr>
          <p:nvPr/>
        </p:nvPicPr>
        <p:blipFill>
          <a:blip r:embed="rId3"/>
          <a:stretch>
            <a:fillRect/>
          </a:stretch>
        </p:blipFill>
        <p:spPr>
          <a:xfrm>
            <a:off x="1466894" y="3423159"/>
            <a:ext cx="467760" cy="602379"/>
          </a:xfrm>
          <a:prstGeom prst="rect">
            <a:avLst/>
          </a:prstGeom>
        </p:spPr>
      </p:pic>
      <p:cxnSp>
        <p:nvCxnSpPr>
          <p:cNvPr id="44" name="Straight Connector 43"/>
          <p:cNvCxnSpPr>
            <a:stCxn id="42" idx="3"/>
          </p:cNvCxnSpPr>
          <p:nvPr/>
        </p:nvCxnSpPr>
        <p:spPr>
          <a:xfrm flipV="1">
            <a:off x="1934654" y="3246588"/>
            <a:ext cx="2180146" cy="477761"/>
          </a:xfrm>
          <a:prstGeom prst="line">
            <a:avLst/>
          </a:prstGeom>
          <a:ln w="9525">
            <a:solidFill>
              <a:schemeClr val="tx1"/>
            </a:solidFill>
            <a:prstDash val="sysDash"/>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42" idx="3"/>
          </p:cNvCxnSpPr>
          <p:nvPr/>
        </p:nvCxnSpPr>
        <p:spPr>
          <a:xfrm flipV="1">
            <a:off x="1934654" y="3608820"/>
            <a:ext cx="2850433" cy="115529"/>
          </a:xfrm>
          <a:prstGeom prst="line">
            <a:avLst/>
          </a:prstGeom>
          <a:ln w="9525">
            <a:solidFill>
              <a:schemeClr val="tx1"/>
            </a:solidFill>
            <a:prstDash val="sysDash"/>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0" idx="3"/>
          </p:cNvCxnSpPr>
          <p:nvPr/>
        </p:nvCxnSpPr>
        <p:spPr>
          <a:xfrm>
            <a:off x="1899298" y="2104046"/>
            <a:ext cx="2870942" cy="301189"/>
          </a:xfrm>
          <a:prstGeom prst="line">
            <a:avLst/>
          </a:prstGeom>
          <a:ln w="9525">
            <a:solidFill>
              <a:schemeClr val="tx1"/>
            </a:solidFill>
            <a:prstDash val="sysDash"/>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40" idx="3"/>
          </p:cNvCxnSpPr>
          <p:nvPr/>
        </p:nvCxnSpPr>
        <p:spPr>
          <a:xfrm>
            <a:off x="1899298" y="2104046"/>
            <a:ext cx="2330150" cy="713535"/>
          </a:xfrm>
          <a:prstGeom prst="line">
            <a:avLst/>
          </a:prstGeom>
          <a:ln w="9525">
            <a:solidFill>
              <a:schemeClr val="tx1"/>
            </a:solidFill>
            <a:prstDash val="sysDash"/>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871179" y="2347894"/>
            <a:ext cx="1676934"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ea typeface="+mn-ea"/>
              </a:rPr>
              <a:t>Care Manager 1</a:t>
            </a:r>
            <a:endParaRPr lang="en-US" dirty="0">
              <a:solidFill>
                <a:prstClr val="black"/>
              </a:solidFill>
              <a:latin typeface="Calibri"/>
              <a:ea typeface="+mn-ea"/>
            </a:endParaRPr>
          </a:p>
        </p:txBody>
      </p:sp>
      <p:sp>
        <p:nvSpPr>
          <p:cNvPr id="52" name="TextBox 51"/>
          <p:cNvSpPr txBox="1"/>
          <p:nvPr/>
        </p:nvSpPr>
        <p:spPr>
          <a:xfrm>
            <a:off x="871175" y="3970503"/>
            <a:ext cx="1729833"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ea typeface="+mn-ea"/>
              </a:rPr>
              <a:t>Care Manager 2</a:t>
            </a:r>
            <a:endParaRPr lang="en-US" dirty="0">
              <a:solidFill>
                <a:prstClr val="black"/>
              </a:solidFill>
              <a:latin typeface="Calibri"/>
              <a:ea typeface="+mn-ea"/>
            </a:endParaRPr>
          </a:p>
        </p:txBody>
      </p:sp>
    </p:spTree>
    <p:extLst>
      <p:ext uri="{BB962C8B-B14F-4D97-AF65-F5344CB8AC3E}">
        <p14:creationId xmlns:p14="http://schemas.microsoft.com/office/powerpoint/2010/main" val="347024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right)">
                                      <p:cBhvr>
                                        <p:cTn id="11" dur="500"/>
                                        <p:tgtEl>
                                          <p:spTgt spid="38"/>
                                        </p:tgtEl>
                                      </p:cBhvr>
                                    </p:animEffect>
                                  </p:childTnLst>
                                </p:cTn>
                              </p:par>
                              <p:par>
                                <p:cTn id="12" presetID="22" presetClass="entr" presetSubtype="2" fill="hold" grpId="0" nodeType="withEffect">
                                  <p:stCondLst>
                                    <p:cond delay="1000"/>
                                  </p:stCondLst>
                                  <p:childTnLst>
                                    <p:set>
                                      <p:cBhvr>
                                        <p:cTn id="13" dur="1" fill="hold">
                                          <p:stCondLst>
                                            <p:cond delay="0"/>
                                          </p:stCondLst>
                                        </p:cTn>
                                        <p:tgtEl>
                                          <p:spTgt spid="39"/>
                                        </p:tgtEl>
                                        <p:attrNameLst>
                                          <p:attrName>style.visibility</p:attrName>
                                        </p:attrNameLst>
                                      </p:cBhvr>
                                      <p:to>
                                        <p:strVal val="visible"/>
                                      </p:to>
                                    </p:set>
                                    <p:animEffect transition="in" filter="wipe(right)">
                                      <p:cBhvr>
                                        <p:cTn id="14" dur="500"/>
                                        <p:tgtEl>
                                          <p:spTgt spid="39"/>
                                        </p:tgtEl>
                                      </p:cBhvr>
                                    </p:animEffect>
                                  </p:childTnLst>
                                </p:cTn>
                              </p:par>
                            </p:childTnLst>
                          </p:cTn>
                        </p:par>
                        <p:par>
                          <p:cTn id="15" fill="hold">
                            <p:stCondLst>
                              <p:cond delay="3000"/>
                            </p:stCondLst>
                            <p:childTnLst>
                              <p:par>
                                <p:cTn id="16" presetID="22" presetClass="entr" presetSubtype="2"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right)">
                                      <p:cBhvr>
                                        <p:cTn id="18" dur="500"/>
                                        <p:tgtEl>
                                          <p:spTgt spid="34"/>
                                        </p:tgtEl>
                                      </p:cBhvr>
                                    </p:animEffect>
                                  </p:childTnLst>
                                </p:cTn>
                              </p:par>
                              <p:par>
                                <p:cTn id="19" presetID="22" presetClass="entr" presetSubtype="2"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par>
                                <p:cTn id="22" presetID="22" presetClass="entr" presetSubtype="2"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right)">
                                      <p:cBhvr>
                                        <p:cTn id="24" dur="500"/>
                                        <p:tgtEl>
                                          <p:spTgt spid="33"/>
                                        </p:tgtEl>
                                      </p:cBhvr>
                                    </p:animEffect>
                                  </p:childTnLst>
                                </p:cTn>
                              </p:par>
                            </p:childTnLst>
                          </p:cTn>
                        </p:par>
                        <p:par>
                          <p:cTn id="25" fill="hold">
                            <p:stCondLst>
                              <p:cond delay="3500"/>
                            </p:stCondLst>
                            <p:childTnLst>
                              <p:par>
                                <p:cTn id="26" presetID="22" presetClass="entr" presetSubtype="8" fill="hold" nodeType="afterEffect">
                                  <p:stCondLst>
                                    <p:cond delay="2000"/>
                                  </p:stCondLst>
                                  <p:childTnLst>
                                    <p:set>
                                      <p:cBhvr>
                                        <p:cTn id="27" dur="1" fill="hold">
                                          <p:stCondLst>
                                            <p:cond delay="0"/>
                                          </p:stCondLst>
                                        </p:cTn>
                                        <p:tgtEl>
                                          <p:spTgt spid="48"/>
                                        </p:tgtEl>
                                        <p:attrNameLst>
                                          <p:attrName>style.visibility</p:attrName>
                                        </p:attrNameLst>
                                      </p:cBhvr>
                                      <p:to>
                                        <p:strVal val="visible"/>
                                      </p:to>
                                    </p:set>
                                    <p:animEffect transition="in" filter="wipe(left)">
                                      <p:cBhvr>
                                        <p:cTn id="28" dur="500"/>
                                        <p:tgtEl>
                                          <p:spTgt spid="48"/>
                                        </p:tgtEl>
                                      </p:cBhvr>
                                    </p:animEffect>
                                  </p:childTnLst>
                                </p:cTn>
                              </p:par>
                              <p:par>
                                <p:cTn id="29" presetID="22" presetClass="entr" presetSubtype="8" fill="hold" nodeType="withEffect">
                                  <p:stCondLst>
                                    <p:cond delay="200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par>
                                <p:cTn id="32" presetID="22" presetClass="entr" presetSubtype="8" fill="hold" nodeType="withEffect">
                                  <p:stCondLst>
                                    <p:cond delay="200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par>
                                <p:cTn id="35" presetID="22" presetClass="entr" presetSubtype="8" fill="hold" nodeType="withEffect">
                                  <p:stCondLst>
                                    <p:cond delay="200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4060"/>
            <a:ext cx="6858000" cy="960438"/>
          </a:xfrm>
        </p:spPr>
        <p:txBody>
          <a:bodyPr/>
          <a:lstStyle/>
          <a:p>
            <a:r>
              <a:rPr lang="en-US" dirty="0" smtClean="0"/>
              <a:t>Meld Analytics for Nuanced Targeting </a:t>
            </a:r>
            <a:endParaRPr lang="en-US" dirty="0"/>
          </a:p>
        </p:txBody>
      </p:sp>
      <p:sp>
        <p:nvSpPr>
          <p:cNvPr id="4" name="Slide Number Placeholder 3"/>
          <p:cNvSpPr>
            <a:spLocks noGrp="1"/>
          </p:cNvSpPr>
          <p:nvPr>
            <p:ph type="sldNum" sz="quarter" idx="10"/>
          </p:nvPr>
        </p:nvSpPr>
        <p:spPr/>
        <p:txBody>
          <a:bodyPr/>
          <a:lstStyle/>
          <a:p>
            <a:pPr>
              <a:defRPr/>
            </a:pPr>
            <a:fld id="{76F6287E-401E-4C27-A425-1269604BFB1A}" type="slidenum">
              <a:rPr lang="en-US" altLang="en-US" smtClean="0"/>
              <a:pPr>
                <a:defRPr/>
              </a:pPr>
              <a:t>37</a:t>
            </a:fld>
            <a:endParaRPr lang="en-US" altLang="en-US" dirty="0"/>
          </a:p>
        </p:txBody>
      </p:sp>
      <p:sp>
        <p:nvSpPr>
          <p:cNvPr id="6" name="Oval 5"/>
          <p:cNvSpPr/>
          <p:nvPr/>
        </p:nvSpPr>
        <p:spPr>
          <a:xfrm>
            <a:off x="685800" y="533400"/>
            <a:ext cx="838200" cy="8080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600" b="1" dirty="0" smtClean="0">
                <a:solidFill>
                  <a:prstClr val="white"/>
                </a:solidFill>
              </a:rPr>
              <a:t>7</a:t>
            </a:r>
            <a:endParaRPr lang="en-US" sz="3600" b="1" dirty="0">
              <a:solidFill>
                <a:prstClr val="white"/>
              </a:solidFill>
            </a:endParaRPr>
          </a:p>
        </p:txBody>
      </p:sp>
      <p:sp>
        <p:nvSpPr>
          <p:cNvPr id="10" name="Oval 9"/>
          <p:cNvSpPr/>
          <p:nvPr/>
        </p:nvSpPr>
        <p:spPr>
          <a:xfrm>
            <a:off x="4089602" y="3159553"/>
            <a:ext cx="1717970" cy="1840682"/>
          </a:xfrm>
          <a:prstGeom prst="ellipse">
            <a:avLst/>
          </a:prstGeom>
          <a:gradFill>
            <a:gsLst>
              <a:gs pos="78000">
                <a:srgbClr val="CD6180">
                  <a:alpha val="52000"/>
                </a:srgbClr>
              </a:gs>
              <a:gs pos="36000">
                <a:srgbClr val="FF0000">
                  <a:alpha val="48000"/>
                </a:srgb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6" name="Picture 15"/>
          <p:cNvPicPr>
            <a:picLocks noChangeAspect="1"/>
          </p:cNvPicPr>
          <p:nvPr/>
        </p:nvPicPr>
        <p:blipFill>
          <a:blip r:embed="rId2"/>
          <a:stretch>
            <a:fillRect/>
          </a:stretch>
        </p:blipFill>
        <p:spPr>
          <a:xfrm>
            <a:off x="4479183" y="3974196"/>
            <a:ext cx="489375" cy="566666"/>
          </a:xfrm>
          <a:prstGeom prst="rect">
            <a:avLst/>
          </a:prstGeom>
        </p:spPr>
      </p:pic>
      <p:pic>
        <p:nvPicPr>
          <p:cNvPr id="22" name="Picture 21"/>
          <p:cNvPicPr>
            <a:picLocks noChangeAspect="1"/>
          </p:cNvPicPr>
          <p:nvPr/>
        </p:nvPicPr>
        <p:blipFill>
          <a:blip r:embed="rId2"/>
          <a:stretch>
            <a:fillRect/>
          </a:stretch>
        </p:blipFill>
        <p:spPr>
          <a:xfrm>
            <a:off x="5162013" y="3584123"/>
            <a:ext cx="489375" cy="566666"/>
          </a:xfrm>
          <a:prstGeom prst="rect">
            <a:avLst/>
          </a:prstGeom>
        </p:spPr>
      </p:pic>
      <p:grpSp>
        <p:nvGrpSpPr>
          <p:cNvPr id="8" name="Group 7"/>
          <p:cNvGrpSpPr/>
          <p:nvPr/>
        </p:nvGrpSpPr>
        <p:grpSpPr>
          <a:xfrm>
            <a:off x="5807572" y="4376638"/>
            <a:ext cx="2480552" cy="594135"/>
            <a:chOff x="6146689" y="3773098"/>
            <a:chExt cx="2480552" cy="594135"/>
          </a:xfrm>
        </p:grpSpPr>
        <p:sp>
          <p:nvSpPr>
            <p:cNvPr id="27" name="TextBox 26"/>
            <p:cNvSpPr txBox="1"/>
            <p:nvPr/>
          </p:nvSpPr>
          <p:spPr>
            <a:xfrm>
              <a:off x="6146689" y="3777778"/>
              <a:ext cx="2480552" cy="584775"/>
            </a:xfrm>
            <a:prstGeom prst="rect">
              <a:avLst/>
            </a:prstGeom>
            <a:noFill/>
          </p:spPr>
          <p:txBody>
            <a:bodyPr wrap="none" rtlCol="0">
              <a:spAutoFit/>
            </a:bodyPr>
            <a:lstStyle/>
            <a:p>
              <a:pPr algn="ctr"/>
              <a:r>
                <a:rPr lang="en-US" sz="1600" b="1" dirty="0">
                  <a:solidFill>
                    <a:prstClr val="black"/>
                  </a:solidFill>
                </a:rPr>
                <a:t>High </a:t>
              </a:r>
              <a:r>
                <a:rPr lang="en-US" sz="1600" b="1" dirty="0" smtClean="0">
                  <a:solidFill>
                    <a:prstClr val="black"/>
                  </a:solidFill>
                </a:rPr>
                <a:t>Risk of Admission</a:t>
              </a:r>
            </a:p>
            <a:p>
              <a:pPr algn="ctr"/>
              <a:r>
                <a:rPr lang="en-US" sz="1600" b="1" dirty="0" smtClean="0">
                  <a:solidFill>
                    <a:prstClr val="black"/>
                  </a:solidFill>
                </a:rPr>
                <a:t>(&gt; 75%)</a:t>
              </a:r>
              <a:endParaRPr lang="en-US" sz="1600" b="1" dirty="0">
                <a:solidFill>
                  <a:prstClr val="black"/>
                </a:solidFill>
              </a:endParaRPr>
            </a:p>
          </p:txBody>
        </p:sp>
        <p:sp>
          <p:nvSpPr>
            <p:cNvPr id="30" name="Rounded Rectangle 29"/>
            <p:cNvSpPr/>
            <p:nvPr/>
          </p:nvSpPr>
          <p:spPr>
            <a:xfrm>
              <a:off x="6146689" y="3773098"/>
              <a:ext cx="2462574" cy="59413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31" name="Content Placeholder 82"/>
          <p:cNvSpPr txBox="1">
            <a:spLocks/>
          </p:cNvSpPr>
          <p:nvPr/>
        </p:nvSpPr>
        <p:spPr bwMode="auto">
          <a:xfrm>
            <a:off x="1615643" y="5127400"/>
            <a:ext cx="5927728" cy="135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BE1E2D"/>
              </a:buClr>
              <a:buFont typeface="Arial" pitchFamily="34" charset="0"/>
              <a:buChar char="•"/>
              <a:defRPr sz="2800" kern="1200">
                <a:solidFill>
                  <a:srgbClr val="404040"/>
                </a:solidFill>
                <a:latin typeface="Arial"/>
                <a:ea typeface="ＭＳ Ｐゴシック" charset="0"/>
                <a:cs typeface="Geneva" charset="-128"/>
              </a:defRPr>
            </a:lvl1pPr>
            <a:lvl2pPr marL="742950" indent="-285750" algn="l" defTabSz="457200" rtl="0" eaLnBrk="0" fontAlgn="base" hangingPunct="0">
              <a:spcBef>
                <a:spcPct val="20000"/>
              </a:spcBef>
              <a:spcAft>
                <a:spcPct val="0"/>
              </a:spcAft>
              <a:buClr>
                <a:srgbClr val="BE1E2D"/>
              </a:buClr>
              <a:buFont typeface="Arial" pitchFamily="34" charset="0"/>
              <a:buChar char="–"/>
              <a:defRPr sz="2400" kern="1200">
                <a:solidFill>
                  <a:srgbClr val="404040"/>
                </a:solidFill>
                <a:latin typeface="Arial"/>
                <a:ea typeface="Geneva" charset="-128"/>
                <a:cs typeface="Geneva" charset="0"/>
              </a:defRPr>
            </a:lvl2pPr>
            <a:lvl3pPr marL="1143000" indent="-228600" algn="l" defTabSz="457200" rtl="0" eaLnBrk="0" fontAlgn="base" hangingPunct="0">
              <a:spcBef>
                <a:spcPct val="20000"/>
              </a:spcBef>
              <a:spcAft>
                <a:spcPct val="0"/>
              </a:spcAft>
              <a:buClr>
                <a:srgbClr val="BE1E2D"/>
              </a:buClr>
              <a:buFont typeface="Arial" pitchFamily="34" charset="0"/>
              <a:buChar char="•"/>
              <a:defRPr sz="2000" kern="1200">
                <a:solidFill>
                  <a:srgbClr val="404040"/>
                </a:solidFill>
                <a:latin typeface="Arial"/>
                <a:ea typeface="Geneva" charset="-128"/>
                <a:cs typeface="Geneva" charset="0"/>
              </a:defRPr>
            </a:lvl3pPr>
            <a:lvl4pPr marL="16002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4pPr>
            <a:lvl5pPr marL="20574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sz="1600" dirty="0" smtClean="0">
                <a:solidFill>
                  <a:srgbClr val="FF0000"/>
                </a:solidFill>
              </a:rPr>
              <a:t>By combining the resultant sets from stratification, more refined or inclusive sets can be constructed in order to </a:t>
            </a:r>
            <a:endParaRPr lang="en-US" sz="1600" dirty="0">
              <a:solidFill>
                <a:srgbClr val="FF0000"/>
              </a:solidFill>
            </a:endParaRPr>
          </a:p>
        </p:txBody>
      </p:sp>
      <p:sp>
        <p:nvSpPr>
          <p:cNvPr id="34" name="Oval 33"/>
          <p:cNvSpPr/>
          <p:nvPr/>
        </p:nvSpPr>
        <p:spPr>
          <a:xfrm>
            <a:off x="3261110" y="3191360"/>
            <a:ext cx="1717970" cy="1840682"/>
          </a:xfrm>
          <a:prstGeom prst="ellipse">
            <a:avLst/>
          </a:prstGeom>
          <a:gradFill>
            <a:gsLst>
              <a:gs pos="78000">
                <a:srgbClr val="CD6180">
                  <a:alpha val="52000"/>
                </a:srgbClr>
              </a:gs>
              <a:gs pos="36000">
                <a:srgbClr val="FF0000">
                  <a:alpha val="48000"/>
                </a:srgb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35" name="Picture 34"/>
          <p:cNvPicPr>
            <a:picLocks noChangeAspect="1"/>
          </p:cNvPicPr>
          <p:nvPr/>
        </p:nvPicPr>
        <p:blipFill>
          <a:blip r:embed="rId2"/>
          <a:stretch>
            <a:fillRect/>
          </a:stretch>
        </p:blipFill>
        <p:spPr>
          <a:xfrm>
            <a:off x="3650691" y="4006003"/>
            <a:ext cx="489375" cy="566666"/>
          </a:xfrm>
          <a:prstGeom prst="rect">
            <a:avLst/>
          </a:prstGeom>
        </p:spPr>
      </p:pic>
      <p:pic>
        <p:nvPicPr>
          <p:cNvPr id="36" name="Picture 35"/>
          <p:cNvPicPr>
            <a:picLocks noChangeAspect="1"/>
          </p:cNvPicPr>
          <p:nvPr/>
        </p:nvPicPr>
        <p:blipFill>
          <a:blip r:embed="rId2"/>
          <a:stretch>
            <a:fillRect/>
          </a:stretch>
        </p:blipFill>
        <p:spPr>
          <a:xfrm>
            <a:off x="4333521" y="3615930"/>
            <a:ext cx="489375" cy="566666"/>
          </a:xfrm>
          <a:prstGeom prst="rect">
            <a:avLst/>
          </a:prstGeom>
        </p:spPr>
      </p:pic>
      <p:grpSp>
        <p:nvGrpSpPr>
          <p:cNvPr id="5" name="Group 4"/>
          <p:cNvGrpSpPr/>
          <p:nvPr/>
        </p:nvGrpSpPr>
        <p:grpSpPr>
          <a:xfrm>
            <a:off x="685800" y="4426803"/>
            <a:ext cx="2593227" cy="830997"/>
            <a:chOff x="712487" y="3832552"/>
            <a:chExt cx="2287336" cy="830997"/>
          </a:xfrm>
        </p:grpSpPr>
        <p:sp>
          <p:nvSpPr>
            <p:cNvPr id="37" name="TextBox 36"/>
            <p:cNvSpPr txBox="1"/>
            <p:nvPr/>
          </p:nvSpPr>
          <p:spPr>
            <a:xfrm>
              <a:off x="712487" y="3832552"/>
              <a:ext cx="2287336" cy="830997"/>
            </a:xfrm>
            <a:prstGeom prst="rect">
              <a:avLst/>
            </a:prstGeom>
            <a:noFill/>
          </p:spPr>
          <p:txBody>
            <a:bodyPr wrap="square" rtlCol="0">
              <a:spAutoFit/>
            </a:bodyPr>
            <a:lstStyle/>
            <a:p>
              <a:pPr algn="ctr"/>
              <a:r>
                <a:rPr lang="en-US" sz="1600" b="1" dirty="0">
                  <a:solidFill>
                    <a:prstClr val="black"/>
                  </a:solidFill>
                </a:rPr>
                <a:t>High </a:t>
              </a:r>
              <a:r>
                <a:rPr lang="en-US" sz="1600" b="1" dirty="0" smtClean="0">
                  <a:solidFill>
                    <a:prstClr val="black"/>
                  </a:solidFill>
                </a:rPr>
                <a:t>Risk Factors for Admission (e.g., PAM)</a:t>
              </a:r>
            </a:p>
          </p:txBody>
        </p:sp>
        <p:sp>
          <p:nvSpPr>
            <p:cNvPr id="38" name="Rounded Rectangle 37"/>
            <p:cNvSpPr/>
            <p:nvPr/>
          </p:nvSpPr>
          <p:spPr>
            <a:xfrm>
              <a:off x="772647" y="3832552"/>
              <a:ext cx="2185867" cy="59413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40" name="Oval 39"/>
          <p:cNvSpPr/>
          <p:nvPr/>
        </p:nvSpPr>
        <p:spPr>
          <a:xfrm>
            <a:off x="1608336" y="1657626"/>
            <a:ext cx="1717970" cy="1840682"/>
          </a:xfrm>
          <a:prstGeom prst="ellipse">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1" name="TextBox 40"/>
          <p:cNvSpPr txBox="1"/>
          <p:nvPr/>
        </p:nvSpPr>
        <p:spPr>
          <a:xfrm>
            <a:off x="3466394" y="1675937"/>
            <a:ext cx="750526"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ea typeface="+mn-ea"/>
              </a:rPr>
              <a:t>Union</a:t>
            </a:r>
            <a:endParaRPr lang="en-US" dirty="0">
              <a:solidFill>
                <a:prstClr val="black"/>
              </a:solidFill>
              <a:latin typeface="Calibri"/>
              <a:ea typeface="+mn-ea"/>
            </a:endParaRPr>
          </a:p>
        </p:txBody>
      </p:sp>
      <p:sp>
        <p:nvSpPr>
          <p:cNvPr id="42" name="TextBox 41"/>
          <p:cNvSpPr txBox="1"/>
          <p:nvPr/>
        </p:nvSpPr>
        <p:spPr>
          <a:xfrm>
            <a:off x="4686809" y="1666637"/>
            <a:ext cx="1304588"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ea typeface="+mn-ea"/>
              </a:rPr>
              <a:t>Intersection</a:t>
            </a:r>
            <a:endParaRPr lang="en-US" dirty="0">
              <a:solidFill>
                <a:prstClr val="black"/>
              </a:solidFill>
              <a:latin typeface="Calibri"/>
              <a:ea typeface="+mn-ea"/>
            </a:endParaRPr>
          </a:p>
        </p:txBody>
      </p:sp>
      <p:sp>
        <p:nvSpPr>
          <p:cNvPr id="43" name="Oval 42"/>
          <p:cNvSpPr/>
          <p:nvPr/>
        </p:nvSpPr>
        <p:spPr>
          <a:xfrm>
            <a:off x="5755493" y="1675937"/>
            <a:ext cx="1717970" cy="1840682"/>
          </a:xfrm>
          <a:prstGeom prst="ellipse">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44" name="Picture 43"/>
          <p:cNvPicPr>
            <a:picLocks noChangeAspect="1"/>
          </p:cNvPicPr>
          <p:nvPr/>
        </p:nvPicPr>
        <p:blipFill>
          <a:blip r:embed="rId2"/>
          <a:stretch>
            <a:fillRect/>
          </a:stretch>
        </p:blipFill>
        <p:spPr>
          <a:xfrm>
            <a:off x="6433049" y="2328132"/>
            <a:ext cx="489375" cy="566666"/>
          </a:xfrm>
          <a:prstGeom prst="rect">
            <a:avLst/>
          </a:prstGeom>
        </p:spPr>
      </p:pic>
      <p:pic>
        <p:nvPicPr>
          <p:cNvPr id="45" name="Picture 44"/>
          <p:cNvPicPr>
            <a:picLocks noChangeAspect="1"/>
          </p:cNvPicPr>
          <p:nvPr/>
        </p:nvPicPr>
        <p:blipFill>
          <a:blip r:embed="rId2"/>
          <a:stretch>
            <a:fillRect/>
          </a:stretch>
        </p:blipFill>
        <p:spPr>
          <a:xfrm>
            <a:off x="2222633" y="2294634"/>
            <a:ext cx="489375" cy="566666"/>
          </a:xfrm>
          <a:prstGeom prst="rect">
            <a:avLst/>
          </a:prstGeom>
        </p:spPr>
      </p:pic>
      <p:grpSp>
        <p:nvGrpSpPr>
          <p:cNvPr id="46" name="Group 45"/>
          <p:cNvGrpSpPr/>
          <p:nvPr/>
        </p:nvGrpSpPr>
        <p:grpSpPr>
          <a:xfrm>
            <a:off x="6614478" y="1411014"/>
            <a:ext cx="2462574" cy="594135"/>
            <a:chOff x="6146689" y="3773098"/>
            <a:chExt cx="2462574" cy="594135"/>
          </a:xfrm>
        </p:grpSpPr>
        <p:sp>
          <p:nvSpPr>
            <p:cNvPr id="47" name="TextBox 46"/>
            <p:cNvSpPr txBox="1"/>
            <p:nvPr/>
          </p:nvSpPr>
          <p:spPr>
            <a:xfrm>
              <a:off x="6179398" y="3777778"/>
              <a:ext cx="2429865" cy="584775"/>
            </a:xfrm>
            <a:prstGeom prst="rect">
              <a:avLst/>
            </a:prstGeom>
            <a:noFill/>
          </p:spPr>
          <p:txBody>
            <a:bodyPr wrap="square" rtlCol="0">
              <a:spAutoFit/>
            </a:bodyPr>
            <a:lstStyle/>
            <a:p>
              <a:pPr algn="ctr"/>
              <a:r>
                <a:rPr lang="en-US" sz="1600" b="1" dirty="0" smtClean="0">
                  <a:solidFill>
                    <a:prstClr val="black"/>
                  </a:solidFill>
                </a:rPr>
                <a:t>Highest Risk Across Outcomes</a:t>
              </a:r>
              <a:endParaRPr lang="en-US" sz="1600" b="1" dirty="0">
                <a:solidFill>
                  <a:prstClr val="black"/>
                </a:solidFill>
              </a:endParaRPr>
            </a:p>
          </p:txBody>
        </p:sp>
        <p:sp>
          <p:nvSpPr>
            <p:cNvPr id="48" name="Rounded Rectangle 47"/>
            <p:cNvSpPr/>
            <p:nvPr/>
          </p:nvSpPr>
          <p:spPr>
            <a:xfrm>
              <a:off x="6146689" y="3773098"/>
              <a:ext cx="2462574" cy="59413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49" name="Group 48"/>
          <p:cNvGrpSpPr/>
          <p:nvPr/>
        </p:nvGrpSpPr>
        <p:grpSpPr>
          <a:xfrm>
            <a:off x="106854" y="1430886"/>
            <a:ext cx="2462574" cy="594135"/>
            <a:chOff x="6146689" y="3773098"/>
            <a:chExt cx="2462574" cy="594135"/>
          </a:xfrm>
        </p:grpSpPr>
        <p:sp>
          <p:nvSpPr>
            <p:cNvPr id="50" name="TextBox 49"/>
            <p:cNvSpPr txBox="1"/>
            <p:nvPr/>
          </p:nvSpPr>
          <p:spPr>
            <a:xfrm>
              <a:off x="6179398" y="3777778"/>
              <a:ext cx="2429865" cy="584775"/>
            </a:xfrm>
            <a:prstGeom prst="rect">
              <a:avLst/>
            </a:prstGeom>
            <a:noFill/>
          </p:spPr>
          <p:txBody>
            <a:bodyPr wrap="square" rtlCol="0">
              <a:spAutoFit/>
            </a:bodyPr>
            <a:lstStyle/>
            <a:p>
              <a:pPr algn="ctr"/>
              <a:r>
                <a:rPr lang="en-US" sz="1600" b="1" dirty="0">
                  <a:solidFill>
                    <a:prstClr val="black"/>
                  </a:solidFill>
                </a:rPr>
                <a:t>High </a:t>
              </a:r>
              <a:r>
                <a:rPr lang="en-US" sz="1600" b="1" dirty="0" smtClean="0">
                  <a:solidFill>
                    <a:prstClr val="black"/>
                  </a:solidFill>
                </a:rPr>
                <a:t>Risk for Compound Outcomes</a:t>
              </a:r>
              <a:endParaRPr lang="en-US" sz="1600" b="1" dirty="0">
                <a:solidFill>
                  <a:prstClr val="black"/>
                </a:solidFill>
              </a:endParaRPr>
            </a:p>
          </p:txBody>
        </p:sp>
        <p:sp>
          <p:nvSpPr>
            <p:cNvPr id="51" name="Rounded Rectangle 50"/>
            <p:cNvSpPr/>
            <p:nvPr/>
          </p:nvSpPr>
          <p:spPr>
            <a:xfrm>
              <a:off x="6146689" y="3773098"/>
              <a:ext cx="2462574" cy="59413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pic>
        <p:nvPicPr>
          <p:cNvPr id="52" name="Picture 51"/>
          <p:cNvPicPr>
            <a:picLocks noChangeAspect="1"/>
          </p:cNvPicPr>
          <p:nvPr/>
        </p:nvPicPr>
        <p:blipFill>
          <a:blip r:embed="rId2"/>
          <a:stretch>
            <a:fillRect/>
          </a:stretch>
        </p:blipFill>
        <p:spPr>
          <a:xfrm>
            <a:off x="2559250" y="2344391"/>
            <a:ext cx="489375" cy="566666"/>
          </a:xfrm>
          <a:prstGeom prst="rect">
            <a:avLst/>
          </a:prstGeom>
        </p:spPr>
      </p:pic>
      <p:sp>
        <p:nvSpPr>
          <p:cNvPr id="3" name="Curved Left Arrow 2"/>
          <p:cNvSpPr/>
          <p:nvPr/>
        </p:nvSpPr>
        <p:spPr>
          <a:xfrm rot="18706293" flipV="1">
            <a:off x="3577604" y="1584658"/>
            <a:ext cx="927517" cy="204767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39" name="Curved Left Arrow 38"/>
          <p:cNvSpPr/>
          <p:nvPr/>
        </p:nvSpPr>
        <p:spPr>
          <a:xfrm rot="2893707" flipH="1" flipV="1">
            <a:off x="4608307" y="1580642"/>
            <a:ext cx="927517" cy="204767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2217440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par>
                                <p:cTn id="43" presetID="22" presetClass="entr" presetSubtype="8"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500"/>
                                        <p:tgtEl>
                                          <p:spTgt spid="44"/>
                                        </p:tgtEl>
                                      </p:cBhvr>
                                    </p:animEffect>
                                  </p:childTnLst>
                                </p:cTn>
                              </p:par>
                              <p:par>
                                <p:cTn id="46" presetID="22" presetClass="entr" presetSubtype="8"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right)">
                                      <p:cBhvr>
                                        <p:cTn id="53" dur="500"/>
                                        <p:tgtEl>
                                          <p:spTgt spid="3"/>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childTnLst>
                          </p:cTn>
                        </p:par>
                        <p:par>
                          <p:cTn id="57" fill="hold">
                            <p:stCondLst>
                              <p:cond delay="500"/>
                            </p:stCondLst>
                            <p:childTnLst>
                              <p:par>
                                <p:cTn id="58" presetID="22" presetClass="entr" presetSubtype="2"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right)">
                                      <p:cBhvr>
                                        <p:cTn id="60" dur="500"/>
                                        <p:tgtEl>
                                          <p:spTgt spid="40"/>
                                        </p:tgtEl>
                                      </p:cBhvr>
                                    </p:animEffect>
                                  </p:childTnLst>
                                </p:cTn>
                              </p:par>
                              <p:par>
                                <p:cTn id="61" presetID="22" presetClass="entr" presetSubtype="2"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right)">
                                      <p:cBhvr>
                                        <p:cTn id="63" dur="500"/>
                                        <p:tgtEl>
                                          <p:spTgt spid="49"/>
                                        </p:tgtEl>
                                      </p:cBhvr>
                                    </p:animEffect>
                                  </p:childTnLst>
                                </p:cTn>
                              </p:par>
                              <p:par>
                                <p:cTn id="64" presetID="22" presetClass="entr" presetSubtype="2"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right)">
                                      <p:cBhvr>
                                        <p:cTn id="66" dur="500"/>
                                        <p:tgtEl>
                                          <p:spTgt spid="52"/>
                                        </p:tgtEl>
                                      </p:cBhvr>
                                    </p:animEffect>
                                  </p:childTnLst>
                                </p:cTn>
                              </p:par>
                              <p:par>
                                <p:cTn id="67" presetID="22" presetClass="entr" presetSubtype="2"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right)">
                                      <p:cBhvr>
                                        <p:cTn id="6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animBg="1"/>
      <p:bldP spid="40" grpId="0" animBg="1"/>
      <p:bldP spid="41" grpId="0"/>
      <p:bldP spid="42" grpId="0"/>
      <p:bldP spid="43" grpId="0" animBg="1"/>
      <p:bldP spid="3" grpId="0" animBg="1"/>
      <p:bldP spid="3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2" y="641683"/>
            <a:ext cx="6376738" cy="960438"/>
          </a:xfrm>
        </p:spPr>
        <p:txBody>
          <a:bodyPr/>
          <a:lstStyle/>
          <a:p>
            <a:r>
              <a:rPr lang="en-US" dirty="0" smtClean="0"/>
              <a:t>Dynamic-Outcome Predictions</a:t>
            </a:r>
            <a:endParaRPr lang="en-US" dirty="0"/>
          </a:p>
        </p:txBody>
      </p:sp>
      <p:sp>
        <p:nvSpPr>
          <p:cNvPr id="4" name="Slide Number Placeholder 3"/>
          <p:cNvSpPr>
            <a:spLocks noGrp="1"/>
          </p:cNvSpPr>
          <p:nvPr>
            <p:ph type="sldNum" sz="quarter" idx="10"/>
          </p:nvPr>
        </p:nvSpPr>
        <p:spPr/>
        <p:txBody>
          <a:bodyPr/>
          <a:lstStyle/>
          <a:p>
            <a:pPr>
              <a:defRPr/>
            </a:pPr>
            <a:fld id="{76F6287E-401E-4C27-A425-1269604BFB1A}" type="slidenum">
              <a:rPr lang="en-US" altLang="en-US" smtClean="0"/>
              <a:pPr>
                <a:defRPr/>
              </a:pPr>
              <a:t>38</a:t>
            </a:fld>
            <a:endParaRPr lang="en-US" altLang="en-US" dirty="0"/>
          </a:p>
        </p:txBody>
      </p:sp>
      <p:sp>
        <p:nvSpPr>
          <p:cNvPr id="5" name="Rounded Rectangle 4"/>
          <p:cNvSpPr/>
          <p:nvPr/>
        </p:nvSpPr>
        <p:spPr>
          <a:xfrm>
            <a:off x="457199" y="670719"/>
            <a:ext cx="1852863"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600" b="1" dirty="0" smtClean="0">
                <a:solidFill>
                  <a:prstClr val="white"/>
                </a:solidFill>
              </a:rPr>
              <a:t>Sidebar</a:t>
            </a:r>
            <a:endParaRPr lang="en-US" sz="3600" b="1" dirty="0">
              <a:solidFill>
                <a:prstClr val="white"/>
              </a:solidFill>
            </a:endParaRPr>
          </a:p>
        </p:txBody>
      </p:sp>
      <p:sp>
        <p:nvSpPr>
          <p:cNvPr id="7" name="Left-Up Arrow 6"/>
          <p:cNvSpPr/>
          <p:nvPr/>
        </p:nvSpPr>
        <p:spPr>
          <a:xfrm flipH="1">
            <a:off x="312821" y="1805782"/>
            <a:ext cx="8085221" cy="4153693"/>
          </a:xfrm>
          <a:prstGeom prst="leftUpArrow">
            <a:avLst>
              <a:gd name="adj1" fmla="val 7620"/>
              <a:gd name="adj2" fmla="val 791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b="1" dirty="0" smtClean="0">
                <a:solidFill>
                  <a:prstClr val="white"/>
                </a:solidFill>
              </a:rPr>
              <a:t>Time</a:t>
            </a:r>
            <a:endParaRPr lang="en-US" sz="2800" b="1" dirty="0">
              <a:solidFill>
                <a:prstClr val="white"/>
              </a:solidFill>
            </a:endParaRPr>
          </a:p>
        </p:txBody>
      </p:sp>
      <p:pic>
        <p:nvPicPr>
          <p:cNvPr id="8" name="Picture 7"/>
          <p:cNvPicPr>
            <a:picLocks noChangeAspect="1"/>
          </p:cNvPicPr>
          <p:nvPr/>
        </p:nvPicPr>
        <p:blipFill>
          <a:blip r:embed="rId2"/>
          <a:stretch>
            <a:fillRect/>
          </a:stretch>
        </p:blipFill>
        <p:spPr>
          <a:xfrm>
            <a:off x="4295289" y="1983892"/>
            <a:ext cx="489375" cy="566666"/>
          </a:xfrm>
          <a:prstGeom prst="rect">
            <a:avLst/>
          </a:prstGeom>
        </p:spPr>
      </p:pic>
      <p:pic>
        <p:nvPicPr>
          <p:cNvPr id="9" name="Picture 8"/>
          <p:cNvPicPr>
            <a:picLocks noChangeAspect="1"/>
          </p:cNvPicPr>
          <p:nvPr/>
        </p:nvPicPr>
        <p:blipFill>
          <a:blip r:embed="rId2"/>
          <a:stretch>
            <a:fillRect/>
          </a:stretch>
        </p:blipFill>
        <p:spPr>
          <a:xfrm>
            <a:off x="6462118" y="2550558"/>
            <a:ext cx="489375" cy="566666"/>
          </a:xfrm>
          <a:prstGeom prst="rect">
            <a:avLst/>
          </a:prstGeom>
        </p:spPr>
      </p:pic>
      <p:pic>
        <p:nvPicPr>
          <p:cNvPr id="10" name="Picture 9"/>
          <p:cNvPicPr>
            <a:picLocks noChangeAspect="1"/>
          </p:cNvPicPr>
          <p:nvPr/>
        </p:nvPicPr>
        <p:blipFill>
          <a:blip r:embed="rId2"/>
          <a:stretch>
            <a:fillRect/>
          </a:stretch>
        </p:blipFill>
        <p:spPr>
          <a:xfrm>
            <a:off x="6565857" y="2203784"/>
            <a:ext cx="489375" cy="566666"/>
          </a:xfrm>
          <a:prstGeom prst="rect">
            <a:avLst/>
          </a:prstGeom>
        </p:spPr>
      </p:pic>
      <p:pic>
        <p:nvPicPr>
          <p:cNvPr id="11" name="Picture 10"/>
          <p:cNvPicPr>
            <a:picLocks noChangeAspect="1"/>
          </p:cNvPicPr>
          <p:nvPr/>
        </p:nvPicPr>
        <p:blipFill>
          <a:blip r:embed="rId2"/>
          <a:stretch>
            <a:fillRect/>
          </a:stretch>
        </p:blipFill>
        <p:spPr>
          <a:xfrm>
            <a:off x="4295288" y="3152221"/>
            <a:ext cx="489375" cy="566666"/>
          </a:xfrm>
          <a:prstGeom prst="rect">
            <a:avLst/>
          </a:prstGeom>
        </p:spPr>
      </p:pic>
      <p:sp>
        <p:nvSpPr>
          <p:cNvPr id="12" name="Oval 11"/>
          <p:cNvSpPr/>
          <p:nvPr/>
        </p:nvSpPr>
        <p:spPr>
          <a:xfrm>
            <a:off x="6310251" y="2203784"/>
            <a:ext cx="885837" cy="9134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TextBox 12"/>
          <p:cNvSpPr txBox="1"/>
          <p:nvPr/>
        </p:nvSpPr>
        <p:spPr>
          <a:xfrm>
            <a:off x="7199614" y="2183884"/>
            <a:ext cx="1411360" cy="738664"/>
          </a:xfrm>
          <a:prstGeom prst="rect">
            <a:avLst/>
          </a:prstGeom>
          <a:noFill/>
        </p:spPr>
        <p:txBody>
          <a:bodyPr wrap="square" rtlCol="0">
            <a:spAutoFit/>
          </a:bodyPr>
          <a:lstStyle/>
          <a:p>
            <a:pPr algn="ctr" fontAlgn="auto">
              <a:spcBef>
                <a:spcPts val="0"/>
              </a:spcBef>
              <a:spcAft>
                <a:spcPts val="0"/>
              </a:spcAft>
            </a:pPr>
            <a:r>
              <a:rPr lang="en-US" sz="1400" dirty="0" smtClean="0">
                <a:solidFill>
                  <a:prstClr val="black"/>
                </a:solidFill>
                <a:latin typeface="Calibri"/>
                <a:ea typeface="+mn-ea"/>
              </a:rPr>
              <a:t>Cluster Analysis or Risk-Factor Stratification</a:t>
            </a:r>
            <a:endParaRPr lang="en-US" sz="1400" dirty="0">
              <a:solidFill>
                <a:prstClr val="black"/>
              </a:solidFill>
              <a:latin typeface="Calibri"/>
              <a:ea typeface="+mn-ea"/>
            </a:endParaRPr>
          </a:p>
        </p:txBody>
      </p:sp>
      <p:sp>
        <p:nvSpPr>
          <p:cNvPr id="14" name="TextBox 13"/>
          <p:cNvSpPr txBox="1"/>
          <p:nvPr/>
        </p:nvSpPr>
        <p:spPr>
          <a:xfrm rot="16200000">
            <a:off x="-840469" y="3741217"/>
            <a:ext cx="3223294" cy="800219"/>
          </a:xfrm>
          <a:prstGeom prst="rect">
            <a:avLst/>
          </a:prstGeom>
          <a:noFill/>
        </p:spPr>
        <p:txBody>
          <a:bodyPr wrap="square" rtlCol="0">
            <a:spAutoFit/>
          </a:bodyPr>
          <a:lstStyle/>
          <a:p>
            <a:pPr algn="ctr" fontAlgn="auto">
              <a:spcBef>
                <a:spcPts val="0"/>
              </a:spcBef>
              <a:spcAft>
                <a:spcPts val="0"/>
              </a:spcAft>
            </a:pPr>
            <a:r>
              <a:rPr lang="en-US" sz="2800" b="1" dirty="0" smtClean="0">
                <a:solidFill>
                  <a:prstClr val="white"/>
                </a:solidFill>
                <a:latin typeface="Calibri"/>
                <a:ea typeface="+mn-ea"/>
              </a:rPr>
              <a:t>Care Dimension</a:t>
            </a:r>
            <a:endParaRPr lang="en-US" sz="2800" b="1" dirty="0">
              <a:solidFill>
                <a:prstClr val="white"/>
              </a:solidFill>
              <a:latin typeface="Calibri"/>
              <a:ea typeface="+mn-ea"/>
            </a:endParaRPr>
          </a:p>
          <a:p>
            <a:pPr fontAlgn="auto">
              <a:spcBef>
                <a:spcPts val="0"/>
              </a:spcBef>
              <a:spcAft>
                <a:spcPts val="0"/>
              </a:spcAft>
            </a:pPr>
            <a:endParaRPr lang="en-US" dirty="0">
              <a:solidFill>
                <a:prstClr val="white"/>
              </a:solidFill>
              <a:latin typeface="Calibri"/>
              <a:ea typeface="+mn-ea"/>
            </a:endParaRPr>
          </a:p>
        </p:txBody>
      </p:sp>
      <p:sp>
        <p:nvSpPr>
          <p:cNvPr id="16" name="Freeform 15"/>
          <p:cNvSpPr/>
          <p:nvPr/>
        </p:nvSpPr>
        <p:spPr>
          <a:xfrm rot="1058755" flipH="1">
            <a:off x="4800600" y="2128063"/>
            <a:ext cx="1491916" cy="302316"/>
          </a:xfrm>
          <a:custGeom>
            <a:avLst/>
            <a:gdLst>
              <a:gd name="connsiteX0" fmla="*/ 0 w 1491916"/>
              <a:gd name="connsiteY0" fmla="*/ 73716 h 302316"/>
              <a:gd name="connsiteX1" fmla="*/ 625642 w 1491916"/>
              <a:gd name="connsiteY1" fmla="*/ 1526 h 302316"/>
              <a:gd name="connsiteX2" fmla="*/ 1191126 w 1491916"/>
              <a:gd name="connsiteY2" fmla="*/ 133874 h 302316"/>
              <a:gd name="connsiteX3" fmla="*/ 1491916 w 1491916"/>
              <a:gd name="connsiteY3" fmla="*/ 302316 h 302316"/>
            </a:gdLst>
            <a:ahLst/>
            <a:cxnLst>
              <a:cxn ang="0">
                <a:pos x="connsiteX0" y="connsiteY0"/>
              </a:cxn>
              <a:cxn ang="0">
                <a:pos x="connsiteX1" y="connsiteY1"/>
              </a:cxn>
              <a:cxn ang="0">
                <a:pos x="connsiteX2" y="connsiteY2"/>
              </a:cxn>
              <a:cxn ang="0">
                <a:pos x="connsiteX3" y="connsiteY3"/>
              </a:cxn>
            </a:cxnLst>
            <a:rect l="l" t="t" r="r" b="b"/>
            <a:pathLst>
              <a:path w="1491916" h="302316">
                <a:moveTo>
                  <a:pt x="0" y="73716"/>
                </a:moveTo>
                <a:cubicBezTo>
                  <a:pt x="213560" y="32608"/>
                  <a:pt x="427121" y="-8500"/>
                  <a:pt x="625642" y="1526"/>
                </a:cubicBezTo>
                <a:cubicBezTo>
                  <a:pt x="824163" y="11552"/>
                  <a:pt x="1046747" y="83742"/>
                  <a:pt x="1191126" y="133874"/>
                </a:cubicBezTo>
                <a:cubicBezTo>
                  <a:pt x="1335505" y="184006"/>
                  <a:pt x="1413710" y="243161"/>
                  <a:pt x="1491916" y="302316"/>
                </a:cubicBezTo>
              </a:path>
            </a:pathLst>
          </a:custGeom>
          <a:noFill/>
          <a:ln>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Freeform 16"/>
          <p:cNvSpPr/>
          <p:nvPr/>
        </p:nvSpPr>
        <p:spPr>
          <a:xfrm rot="19360260" flipH="1">
            <a:off x="4783003" y="2873352"/>
            <a:ext cx="1564381" cy="546709"/>
          </a:xfrm>
          <a:custGeom>
            <a:avLst/>
            <a:gdLst>
              <a:gd name="connsiteX0" fmla="*/ 0 w 1648326"/>
              <a:gd name="connsiteY0" fmla="*/ 481263 h 546709"/>
              <a:gd name="connsiteX1" fmla="*/ 757989 w 1648326"/>
              <a:gd name="connsiteY1" fmla="*/ 505326 h 546709"/>
              <a:gd name="connsiteX2" fmla="*/ 1648326 w 1648326"/>
              <a:gd name="connsiteY2" fmla="*/ 0 h 546709"/>
            </a:gdLst>
            <a:ahLst/>
            <a:cxnLst>
              <a:cxn ang="0">
                <a:pos x="connsiteX0" y="connsiteY0"/>
              </a:cxn>
              <a:cxn ang="0">
                <a:pos x="connsiteX1" y="connsiteY1"/>
              </a:cxn>
              <a:cxn ang="0">
                <a:pos x="connsiteX2" y="connsiteY2"/>
              </a:cxn>
            </a:cxnLst>
            <a:rect l="l" t="t" r="r" b="b"/>
            <a:pathLst>
              <a:path w="1648326" h="546709">
                <a:moveTo>
                  <a:pt x="0" y="481263"/>
                </a:moveTo>
                <a:cubicBezTo>
                  <a:pt x="241634" y="533399"/>
                  <a:pt x="483268" y="585536"/>
                  <a:pt x="757989" y="505326"/>
                </a:cubicBezTo>
                <a:cubicBezTo>
                  <a:pt x="1032710" y="425116"/>
                  <a:pt x="1340518" y="212558"/>
                  <a:pt x="1648326" y="0"/>
                </a:cubicBezTo>
              </a:path>
            </a:pathLst>
          </a:custGeom>
          <a:noFill/>
          <a:ln>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8" name="Picture 17"/>
          <p:cNvPicPr>
            <a:picLocks noChangeAspect="1"/>
          </p:cNvPicPr>
          <p:nvPr/>
        </p:nvPicPr>
        <p:blipFill>
          <a:blip r:embed="rId2"/>
          <a:stretch>
            <a:fillRect/>
          </a:stretch>
        </p:blipFill>
        <p:spPr>
          <a:xfrm>
            <a:off x="4283316" y="3706671"/>
            <a:ext cx="489375" cy="566666"/>
          </a:xfrm>
          <a:prstGeom prst="rect">
            <a:avLst/>
          </a:prstGeom>
          <a:solidFill>
            <a:srgbClr val="00B0F0"/>
          </a:solidFill>
        </p:spPr>
      </p:pic>
      <p:pic>
        <p:nvPicPr>
          <p:cNvPr id="19" name="Picture 18"/>
          <p:cNvPicPr>
            <a:picLocks noChangeAspect="1"/>
          </p:cNvPicPr>
          <p:nvPr/>
        </p:nvPicPr>
        <p:blipFill>
          <a:blip r:embed="rId2"/>
          <a:stretch>
            <a:fillRect/>
          </a:stretch>
        </p:blipFill>
        <p:spPr>
          <a:xfrm>
            <a:off x="3828816" y="3219677"/>
            <a:ext cx="489375" cy="566666"/>
          </a:xfrm>
          <a:prstGeom prst="rect">
            <a:avLst/>
          </a:prstGeom>
          <a:solidFill>
            <a:srgbClr val="00B0F0"/>
          </a:solidFill>
        </p:spPr>
      </p:pic>
      <p:sp>
        <p:nvSpPr>
          <p:cNvPr id="20" name="Oval 19"/>
          <p:cNvSpPr/>
          <p:nvPr/>
        </p:nvSpPr>
        <p:spPr>
          <a:xfrm>
            <a:off x="3636546" y="2934080"/>
            <a:ext cx="1404689" cy="142347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1" name="Picture 20"/>
          <p:cNvPicPr>
            <a:picLocks noChangeAspect="1"/>
          </p:cNvPicPr>
          <p:nvPr/>
        </p:nvPicPr>
        <p:blipFill>
          <a:blip r:embed="rId2"/>
          <a:stretch>
            <a:fillRect/>
          </a:stretch>
        </p:blipFill>
        <p:spPr>
          <a:xfrm>
            <a:off x="3809864" y="1973998"/>
            <a:ext cx="489375" cy="566666"/>
          </a:xfrm>
          <a:prstGeom prst="rect">
            <a:avLst/>
          </a:prstGeom>
          <a:solidFill>
            <a:srgbClr val="92D050"/>
          </a:solidFill>
        </p:spPr>
      </p:pic>
      <p:sp>
        <p:nvSpPr>
          <p:cNvPr id="22" name="TextBox 21"/>
          <p:cNvSpPr txBox="1"/>
          <p:nvPr/>
        </p:nvSpPr>
        <p:spPr>
          <a:xfrm>
            <a:off x="4795127" y="2320229"/>
            <a:ext cx="1459215" cy="738664"/>
          </a:xfrm>
          <a:prstGeom prst="rect">
            <a:avLst/>
          </a:prstGeom>
          <a:noFill/>
        </p:spPr>
        <p:txBody>
          <a:bodyPr wrap="square" rtlCol="0">
            <a:spAutoFit/>
          </a:bodyPr>
          <a:lstStyle/>
          <a:p>
            <a:pPr algn="ctr" fontAlgn="auto">
              <a:spcBef>
                <a:spcPts val="0"/>
              </a:spcBef>
              <a:spcAft>
                <a:spcPts val="0"/>
              </a:spcAft>
            </a:pPr>
            <a:r>
              <a:rPr lang="en-US" sz="1400" dirty="0" smtClean="0">
                <a:solidFill>
                  <a:prstClr val="black"/>
                </a:solidFill>
                <a:latin typeface="Calibri"/>
                <a:ea typeface="+mn-ea"/>
              </a:rPr>
              <a:t>Retrospective look at cluster member histories</a:t>
            </a:r>
            <a:endParaRPr lang="en-US" sz="1400" dirty="0">
              <a:solidFill>
                <a:prstClr val="black"/>
              </a:solidFill>
              <a:latin typeface="Calibri"/>
              <a:ea typeface="+mn-ea"/>
            </a:endParaRPr>
          </a:p>
        </p:txBody>
      </p:sp>
      <p:sp>
        <p:nvSpPr>
          <p:cNvPr id="23" name="TextBox 22"/>
          <p:cNvSpPr txBox="1"/>
          <p:nvPr/>
        </p:nvSpPr>
        <p:spPr>
          <a:xfrm>
            <a:off x="2084330" y="1994090"/>
            <a:ext cx="1411360" cy="3323987"/>
          </a:xfrm>
          <a:prstGeom prst="rect">
            <a:avLst/>
          </a:prstGeom>
          <a:noFill/>
        </p:spPr>
        <p:txBody>
          <a:bodyPr wrap="square" rtlCol="0">
            <a:spAutoFit/>
          </a:bodyPr>
          <a:lstStyle/>
          <a:p>
            <a:pPr algn="ctr" fontAlgn="auto">
              <a:spcBef>
                <a:spcPts val="0"/>
              </a:spcBef>
              <a:spcAft>
                <a:spcPts val="0"/>
              </a:spcAft>
            </a:pPr>
            <a:r>
              <a:rPr lang="en-US" sz="1400" dirty="0" smtClean="0">
                <a:solidFill>
                  <a:prstClr val="black"/>
                </a:solidFill>
                <a:latin typeface="Calibri"/>
                <a:ea typeface="+mn-ea"/>
              </a:rPr>
              <a:t>Cluster Analysis to see:</a:t>
            </a:r>
          </a:p>
          <a:p>
            <a:pPr marL="342900" indent="-342900" fontAlgn="auto">
              <a:spcBef>
                <a:spcPts val="0"/>
              </a:spcBef>
              <a:spcAft>
                <a:spcPts val="0"/>
              </a:spcAft>
              <a:buFont typeface="+mj-lt"/>
              <a:buAutoNum type="arabicPeriod"/>
            </a:pPr>
            <a:r>
              <a:rPr lang="en-US" sz="1400" dirty="0" smtClean="0">
                <a:solidFill>
                  <a:prstClr val="black"/>
                </a:solidFill>
                <a:latin typeface="Calibri"/>
                <a:ea typeface="+mn-ea"/>
              </a:rPr>
              <a:t>How similar the histories are of present-day High Risk group</a:t>
            </a:r>
          </a:p>
          <a:p>
            <a:pPr marL="342900" indent="-342900" fontAlgn="auto">
              <a:spcBef>
                <a:spcPts val="0"/>
              </a:spcBef>
              <a:spcAft>
                <a:spcPts val="0"/>
              </a:spcAft>
              <a:buFont typeface="+mj-lt"/>
              <a:buAutoNum type="arabicPeriod"/>
            </a:pPr>
            <a:r>
              <a:rPr lang="en-US" sz="1400" dirty="0" smtClean="0">
                <a:solidFill>
                  <a:prstClr val="black"/>
                </a:solidFill>
                <a:latin typeface="Calibri"/>
                <a:ea typeface="+mn-ea"/>
              </a:rPr>
              <a:t>How many present-day patients are similar to High-Risk’s histories</a:t>
            </a:r>
            <a:endParaRPr lang="en-US" sz="1400" dirty="0">
              <a:solidFill>
                <a:prstClr val="black"/>
              </a:solidFill>
              <a:latin typeface="Calibri"/>
              <a:ea typeface="+mn-ea"/>
            </a:endParaRPr>
          </a:p>
        </p:txBody>
      </p:sp>
      <p:sp>
        <p:nvSpPr>
          <p:cNvPr id="24" name="Content Placeholder 82"/>
          <p:cNvSpPr txBox="1">
            <a:spLocks/>
          </p:cNvSpPr>
          <p:nvPr/>
        </p:nvSpPr>
        <p:spPr bwMode="auto">
          <a:xfrm>
            <a:off x="4939918" y="4069570"/>
            <a:ext cx="4113969" cy="135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BE1E2D"/>
              </a:buClr>
              <a:buFont typeface="Arial" pitchFamily="34" charset="0"/>
              <a:buChar char="•"/>
              <a:defRPr sz="2800" kern="1200">
                <a:solidFill>
                  <a:srgbClr val="404040"/>
                </a:solidFill>
                <a:latin typeface="Arial"/>
                <a:ea typeface="ＭＳ Ｐゴシック" charset="0"/>
                <a:cs typeface="Geneva" charset="-128"/>
              </a:defRPr>
            </a:lvl1pPr>
            <a:lvl2pPr marL="742950" indent="-285750" algn="l" defTabSz="457200" rtl="0" eaLnBrk="0" fontAlgn="base" hangingPunct="0">
              <a:spcBef>
                <a:spcPct val="20000"/>
              </a:spcBef>
              <a:spcAft>
                <a:spcPct val="0"/>
              </a:spcAft>
              <a:buClr>
                <a:srgbClr val="BE1E2D"/>
              </a:buClr>
              <a:buFont typeface="Arial" pitchFamily="34" charset="0"/>
              <a:buChar char="–"/>
              <a:defRPr sz="2400" kern="1200">
                <a:solidFill>
                  <a:srgbClr val="404040"/>
                </a:solidFill>
                <a:latin typeface="Arial"/>
                <a:ea typeface="Geneva" charset="-128"/>
                <a:cs typeface="Geneva" charset="0"/>
              </a:defRPr>
            </a:lvl2pPr>
            <a:lvl3pPr marL="1143000" indent="-228600" algn="l" defTabSz="457200" rtl="0" eaLnBrk="0" fontAlgn="base" hangingPunct="0">
              <a:spcBef>
                <a:spcPct val="20000"/>
              </a:spcBef>
              <a:spcAft>
                <a:spcPct val="0"/>
              </a:spcAft>
              <a:buClr>
                <a:srgbClr val="BE1E2D"/>
              </a:buClr>
              <a:buFont typeface="Arial" pitchFamily="34" charset="0"/>
              <a:buChar char="•"/>
              <a:defRPr sz="2000" kern="1200">
                <a:solidFill>
                  <a:srgbClr val="404040"/>
                </a:solidFill>
                <a:latin typeface="Arial"/>
                <a:ea typeface="Geneva" charset="-128"/>
                <a:cs typeface="Geneva" charset="0"/>
              </a:defRPr>
            </a:lvl3pPr>
            <a:lvl4pPr marL="16002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4pPr>
            <a:lvl5pPr marL="2057400" indent="-228600" algn="l" defTabSz="457200" rtl="0" eaLnBrk="0" fontAlgn="base" hangingPunct="0">
              <a:spcBef>
                <a:spcPct val="20000"/>
              </a:spcBef>
              <a:spcAft>
                <a:spcPct val="0"/>
              </a:spcAft>
              <a:buClr>
                <a:srgbClr val="BE1E2D"/>
              </a:buClr>
              <a:buFont typeface="Arial" pitchFamily="34" charset="0"/>
              <a:buChar char="»"/>
              <a:defRPr kern="1200">
                <a:solidFill>
                  <a:srgbClr val="404040"/>
                </a:solidFill>
                <a:latin typeface="Arial"/>
                <a:ea typeface="Geneva"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sz="1600" dirty="0" smtClean="0">
                <a:solidFill>
                  <a:srgbClr val="FF0000"/>
                </a:solidFill>
              </a:rPr>
              <a:t>Using this form of predictive analysis (via “evolution analysis”), we are freed from fixing the outcomes of interest  at the onset, and can dynamically change outcomes to suit our dynamic analysis (learning by observation).</a:t>
            </a:r>
            <a:endParaRPr lang="en-US" sz="1600" dirty="0">
              <a:solidFill>
                <a:srgbClr val="FF0000"/>
              </a:solidFill>
            </a:endParaRPr>
          </a:p>
        </p:txBody>
      </p:sp>
    </p:spTree>
    <p:extLst>
      <p:ext uri="{BB962C8B-B14F-4D97-AF65-F5344CB8AC3E}">
        <p14:creationId xmlns:p14="http://schemas.microsoft.com/office/powerpoint/2010/main" val="186672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500"/>
                            </p:stCondLst>
                            <p:childTnLst>
                              <p:par>
                                <p:cTn id="48" presetID="10" presetClass="entr" presetSubtype="0" fill="hold" grpId="0" nodeType="afterEffect">
                                  <p:stCondLst>
                                    <p:cond delay="100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2000"/>
                            </p:stCondLst>
                            <p:childTnLst>
                              <p:par>
                                <p:cTn id="55" presetID="10" presetClass="entr" presetSubtype="0" fill="hold" grpId="0" nodeType="afterEffect">
                                  <p:stCondLst>
                                    <p:cond delay="150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animBg="1"/>
      <p:bldP spid="17" grpId="0" animBg="1"/>
      <p:bldP spid="20" grpId="0" animBg="1"/>
      <p:bldP spid="22" grpId="0"/>
      <p:bldP spid="23"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a:t>
            </a:r>
            <a:r>
              <a:rPr lang="en-US" dirty="0" smtClean="0"/>
              <a:t>is The Takeaway…</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5CCE75F4-5FF2-4FD1-BF54-AFF61C7B0681}" type="slidenum">
              <a:rPr lang="en-US" smtClean="0"/>
              <a:pPr/>
              <a:t>39</a:t>
            </a:fld>
            <a:endParaRPr lang="en-US" dirty="0"/>
          </a:p>
        </p:txBody>
      </p:sp>
      <p:sp>
        <p:nvSpPr>
          <p:cNvPr id="2" name="Rectangle 1"/>
          <p:cNvSpPr/>
          <p:nvPr/>
        </p:nvSpPr>
        <p:spPr>
          <a:xfrm>
            <a:off x="1285684" y="1410290"/>
            <a:ext cx="6572633" cy="1323439"/>
          </a:xfrm>
          <a:prstGeom prst="rect">
            <a:avLst/>
          </a:prstGeom>
          <a:noFill/>
        </p:spPr>
        <p:txBody>
          <a:bodyPr wrap="none" lIns="91440" tIns="45720" rIns="91440" bIns="45720">
            <a:spAutoFit/>
          </a:bodyPr>
          <a:lstStyle/>
          <a:p>
            <a:pPr algn="ctr"/>
            <a:r>
              <a:rPr lang="en-US" sz="8000" b="1" cap="none" spc="0" dirty="0" smtClean="0">
                <a:ln w="22225">
                  <a:solidFill>
                    <a:schemeClr val="accent2"/>
                  </a:solidFill>
                  <a:prstDash val="solid"/>
                </a:ln>
                <a:solidFill>
                  <a:schemeClr val="accent2">
                    <a:lumMod val="40000"/>
                    <a:lumOff val="60000"/>
                  </a:schemeClr>
                </a:solidFill>
                <a:effectLst/>
              </a:rPr>
              <a:t>Analytics are</a:t>
            </a:r>
            <a:endParaRPr lang="en-US" sz="80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174803" y="2819400"/>
            <a:ext cx="8794395" cy="2554545"/>
          </a:xfrm>
          <a:prstGeom prst="rect">
            <a:avLst/>
          </a:prstGeom>
          <a:noFill/>
        </p:spPr>
        <p:txBody>
          <a:bodyPr wrap="none" lIns="91440" tIns="45720" rIns="91440" bIns="45720">
            <a:spAutoFit/>
          </a:bodyPr>
          <a:lstStyle/>
          <a:p>
            <a:pPr algn="ctr"/>
            <a:r>
              <a:rPr lang="en-US" sz="8000" b="1" dirty="0" smtClean="0">
                <a:ln w="22225">
                  <a:solidFill>
                    <a:schemeClr val="accent2"/>
                  </a:solidFill>
                  <a:prstDash val="solid"/>
                </a:ln>
                <a:solidFill>
                  <a:schemeClr val="accent2">
                    <a:lumMod val="40000"/>
                    <a:lumOff val="60000"/>
                  </a:schemeClr>
                </a:solidFill>
              </a:rPr>
              <a:t>part &amp; parcel with</a:t>
            </a:r>
            <a:endParaRPr lang="en-US" sz="8000" b="1" dirty="0" smtClean="0">
              <a:ln w="22225">
                <a:solidFill>
                  <a:schemeClr val="accent2"/>
                </a:solidFill>
                <a:prstDash val="solid"/>
              </a:ln>
              <a:solidFill>
                <a:schemeClr val="accent2">
                  <a:lumMod val="40000"/>
                  <a:lumOff val="60000"/>
                </a:schemeClr>
              </a:solidFill>
            </a:endParaRPr>
          </a:p>
          <a:p>
            <a:pPr algn="ctr"/>
            <a:r>
              <a:rPr lang="en-US" sz="8000" b="1" dirty="0" smtClean="0">
                <a:ln w="22225">
                  <a:solidFill>
                    <a:schemeClr val="accent2"/>
                  </a:solidFill>
                  <a:prstDash val="solid"/>
                </a:ln>
                <a:solidFill>
                  <a:schemeClr val="accent2">
                    <a:lumMod val="40000"/>
                    <a:lumOff val="60000"/>
                  </a:schemeClr>
                </a:solidFill>
              </a:rPr>
              <a:t>care delivery</a:t>
            </a:r>
            <a:endParaRPr lang="en-US" sz="8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32621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57775" y="2446549"/>
            <a:ext cx="1263498" cy="1348116"/>
            <a:chOff x="4783825" y="3457843"/>
            <a:chExt cx="1697849" cy="1895589"/>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3825" y="4496182"/>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95924" y="3960457"/>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10175" y="3457843"/>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28777" y="4092593"/>
            <a:ext cx="212649" cy="60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 name="Group 101"/>
          <p:cNvGrpSpPr/>
          <p:nvPr/>
        </p:nvGrpSpPr>
        <p:grpSpPr>
          <a:xfrm>
            <a:off x="4362577" y="1227349"/>
            <a:ext cx="672006" cy="967116"/>
            <a:chOff x="5445125" y="3457843"/>
            <a:chExt cx="903020" cy="1359864"/>
          </a:xfrm>
        </p:grpSpPr>
        <p:pic>
          <p:nvPicPr>
            <p:cNvPr id="10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45125" y="3843739"/>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62395" y="3960457"/>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76645" y="3457843"/>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6" name="Group 105"/>
          <p:cNvGrpSpPr/>
          <p:nvPr/>
        </p:nvGrpSpPr>
        <p:grpSpPr>
          <a:xfrm>
            <a:off x="4514977" y="4709065"/>
            <a:ext cx="672006" cy="967116"/>
            <a:chOff x="5445125" y="3457843"/>
            <a:chExt cx="903020" cy="1359864"/>
          </a:xfrm>
        </p:grpSpPr>
        <p:pic>
          <p:nvPicPr>
            <p:cNvPr id="10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45125" y="3843739"/>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62395" y="3960457"/>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76645" y="3457843"/>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9" name="Isosceles Triangle 78"/>
          <p:cNvSpPr/>
          <p:nvPr/>
        </p:nvSpPr>
        <p:spPr>
          <a:xfrm rot="16200000">
            <a:off x="2098369" y="2883886"/>
            <a:ext cx="4443116" cy="2180545"/>
          </a:xfrm>
          <a:prstGeom prst="triangle">
            <a:avLst>
              <a:gd name="adj" fmla="val 26928"/>
            </a:avLst>
          </a:prstGeom>
          <a:solidFill>
            <a:schemeClr val="accent4">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687123" y="717473"/>
            <a:ext cx="2056973" cy="369332"/>
          </a:xfrm>
          <a:prstGeom prst="rect">
            <a:avLst/>
          </a:prstGeom>
          <a:noFill/>
        </p:spPr>
        <p:txBody>
          <a:bodyPr wrap="none" rtlCol="0">
            <a:spAutoFit/>
          </a:bodyPr>
          <a:lstStyle/>
          <a:p>
            <a:r>
              <a:rPr lang="en-US" u="sng" dirty="0" smtClean="0">
                <a:solidFill>
                  <a:prstClr val="black"/>
                </a:solidFill>
              </a:rPr>
              <a:t>Patient Population</a:t>
            </a:r>
            <a:endParaRPr lang="en-US" u="sng" dirty="0">
              <a:solidFill>
                <a:prstClr val="black"/>
              </a:solidFill>
            </a:endParaRPr>
          </a:p>
        </p:txBody>
      </p:sp>
      <p:sp>
        <p:nvSpPr>
          <p:cNvPr id="8" name="Title 7"/>
          <p:cNvSpPr>
            <a:spLocks noGrp="1"/>
          </p:cNvSpPr>
          <p:nvPr>
            <p:ph type="title"/>
          </p:nvPr>
        </p:nvSpPr>
        <p:spPr>
          <a:xfrm>
            <a:off x="457200" y="0"/>
            <a:ext cx="8229600" cy="1143000"/>
          </a:xfrm>
        </p:spPr>
        <p:txBody>
          <a:bodyPr>
            <a:normAutofit/>
          </a:bodyPr>
          <a:lstStyle/>
          <a:p>
            <a:r>
              <a:rPr lang="en-US" sz="3200" b="1" dirty="0" smtClean="0"/>
              <a:t>Collaborative Care </a:t>
            </a:r>
            <a:r>
              <a:rPr lang="en-US" sz="3200" b="1" dirty="0" smtClean="0"/>
              <a:t>Model</a:t>
            </a:r>
            <a:endParaRPr lang="en-US" sz="3200" b="1" dirty="0"/>
          </a:p>
        </p:txBody>
      </p:sp>
      <p:sp>
        <p:nvSpPr>
          <p:cNvPr id="4" name="Slide Number Placeholder 3"/>
          <p:cNvSpPr>
            <a:spLocks noGrp="1"/>
          </p:cNvSpPr>
          <p:nvPr>
            <p:ph type="sldNum" sz="quarter" idx="4294967295"/>
          </p:nvPr>
        </p:nvSpPr>
        <p:spPr>
          <a:xfrm>
            <a:off x="6548967" y="5570565"/>
            <a:ext cx="2133600" cy="365125"/>
          </a:xfrm>
          <a:prstGeom prst="rect">
            <a:avLst/>
          </a:prstGeom>
        </p:spPr>
        <p:txBody>
          <a:bodyPr/>
          <a:lstStyle/>
          <a:p>
            <a:fld id="{BCEE6722-2D3E-470E-AF4A-E2A4D2F3440D}" type="slidenum">
              <a:rPr lang="en-US" smtClean="0">
                <a:solidFill>
                  <a:prstClr val="black">
                    <a:tint val="75000"/>
                  </a:prstClr>
                </a:solidFill>
              </a:rPr>
              <a:pPr/>
              <a:t>4</a:t>
            </a:fld>
            <a:endParaRPr lang="en-US">
              <a:solidFill>
                <a:prstClr val="black">
                  <a:tint val="75000"/>
                </a:prstClr>
              </a:solidFill>
            </a:endParaRPr>
          </a:p>
        </p:txBody>
      </p:sp>
      <p:grpSp>
        <p:nvGrpSpPr>
          <p:cNvPr id="70" name="Group 69"/>
          <p:cNvGrpSpPr/>
          <p:nvPr/>
        </p:nvGrpSpPr>
        <p:grpSpPr>
          <a:xfrm>
            <a:off x="1513730" y="5027381"/>
            <a:ext cx="1521908" cy="687619"/>
            <a:chOff x="2233590" y="4798781"/>
            <a:chExt cx="1521908" cy="687619"/>
          </a:xfrm>
        </p:grpSpPr>
        <p:pic>
          <p:nvPicPr>
            <p:cNvPr id="71" name="Picture 11" descr="C:\Users\Leroy\AppData\Local\Microsoft\Windows\Temporary Internet Files\Content.IE5\4ZC7E8ZZ\MC900441337[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11792" y="4924693"/>
              <a:ext cx="489414" cy="48941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33590" y="4798781"/>
              <a:ext cx="347506" cy="68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a:off x="3331984" y="5015512"/>
              <a:ext cx="423514" cy="307777"/>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1400" dirty="0" smtClean="0">
                  <a:solidFill>
                    <a:prstClr val="white"/>
                  </a:solidFill>
                </a:rPr>
                <a:t>HIS</a:t>
              </a:r>
              <a:endParaRPr lang="en-US" sz="1400" dirty="0">
                <a:solidFill>
                  <a:prstClr val="white"/>
                </a:solidFill>
              </a:endParaRPr>
            </a:p>
          </p:txBody>
        </p:sp>
        <p:cxnSp>
          <p:nvCxnSpPr>
            <p:cNvPr id="75" name="Straight Connector 74"/>
            <p:cNvCxnSpPr>
              <a:stCxn id="74" idx="1"/>
              <a:endCxn id="71" idx="3"/>
            </p:cNvCxnSpPr>
            <p:nvPr/>
          </p:nvCxnSpPr>
          <p:spPr>
            <a:xfrm flipH="1" flipV="1">
              <a:off x="3101206" y="5169400"/>
              <a:ext cx="230778"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78" name="Rectangle 77"/>
          <p:cNvSpPr/>
          <p:nvPr/>
        </p:nvSpPr>
        <p:spPr>
          <a:xfrm>
            <a:off x="1189948" y="4568008"/>
            <a:ext cx="2010452" cy="1223192"/>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 name="Straight Arrow Connector 50"/>
          <p:cNvCxnSpPr>
            <a:stCxn id="57" idx="6"/>
          </p:cNvCxnSpPr>
          <p:nvPr/>
        </p:nvCxnSpPr>
        <p:spPr>
          <a:xfrm>
            <a:off x="5638800" y="3714391"/>
            <a:ext cx="427944" cy="27580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1202844" y="5638800"/>
            <a:ext cx="901504" cy="152400"/>
          </a:xfrm>
          <a:prstGeom prst="rect">
            <a:avLst/>
          </a:prstGeom>
          <a:solidFill>
            <a:schemeClr val="tx1"/>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t>Acute Care</a:t>
            </a:r>
            <a:endParaRPr lang="en-US" sz="1000" b="1" dirty="0"/>
          </a:p>
        </p:txBody>
      </p:sp>
      <p:cxnSp>
        <p:nvCxnSpPr>
          <p:cNvPr id="9" name="Straight Arrow Connector 8"/>
          <p:cNvCxnSpPr>
            <a:stCxn id="57" idx="2"/>
          </p:cNvCxnSpPr>
          <p:nvPr/>
        </p:nvCxnSpPr>
        <p:spPr>
          <a:xfrm flipH="1">
            <a:off x="3199905" y="3714391"/>
            <a:ext cx="1132166" cy="1275055"/>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595061" y="3974068"/>
            <a:ext cx="312906" cy="369332"/>
          </a:xfrm>
          <a:prstGeom prst="rect">
            <a:avLst/>
          </a:prstGeom>
          <a:noFill/>
        </p:spPr>
        <p:txBody>
          <a:bodyPr wrap="none" rtlCol="0">
            <a:spAutoFit/>
          </a:bodyPr>
          <a:lstStyle/>
          <a:p>
            <a:r>
              <a:rPr lang="en-US" b="1" dirty="0" smtClean="0">
                <a:solidFill>
                  <a:srgbClr val="00B050"/>
                </a:solidFill>
              </a:rPr>
              <a:t>$</a:t>
            </a:r>
            <a:endParaRPr lang="en-US" b="1" dirty="0">
              <a:solidFill>
                <a:srgbClr val="00B050"/>
              </a:solidFill>
            </a:endParaRPr>
          </a:p>
        </p:txBody>
      </p:sp>
      <p:sp>
        <p:nvSpPr>
          <p:cNvPr id="61" name="TextBox 60"/>
          <p:cNvSpPr txBox="1"/>
          <p:nvPr/>
        </p:nvSpPr>
        <p:spPr>
          <a:xfrm>
            <a:off x="5715000" y="3516868"/>
            <a:ext cx="312906" cy="369332"/>
          </a:xfrm>
          <a:prstGeom prst="rect">
            <a:avLst/>
          </a:prstGeom>
          <a:noFill/>
        </p:spPr>
        <p:txBody>
          <a:bodyPr wrap="none" rtlCol="0">
            <a:spAutoFit/>
          </a:bodyPr>
          <a:lstStyle/>
          <a:p>
            <a:r>
              <a:rPr lang="en-US" b="1" dirty="0" smtClean="0">
                <a:solidFill>
                  <a:srgbClr val="00B050"/>
                </a:solidFill>
              </a:rPr>
              <a:t>$</a:t>
            </a:r>
            <a:endParaRPr lang="en-US" b="1" dirty="0">
              <a:solidFill>
                <a:srgbClr val="00B050"/>
              </a:solidFill>
            </a:endParaRPr>
          </a:p>
        </p:txBody>
      </p:sp>
      <p:grpSp>
        <p:nvGrpSpPr>
          <p:cNvPr id="38" name="Group 37"/>
          <p:cNvGrpSpPr/>
          <p:nvPr/>
        </p:nvGrpSpPr>
        <p:grpSpPr>
          <a:xfrm flipH="1">
            <a:off x="6382055" y="3655781"/>
            <a:ext cx="1581218" cy="687619"/>
            <a:chOff x="1395390" y="3427181"/>
            <a:chExt cx="1581218" cy="687619"/>
          </a:xfrm>
        </p:grpSpPr>
        <p:pic>
          <p:nvPicPr>
            <p:cNvPr id="39" name="Picture 11" descr="C:\Users\Leroy\AppData\Local\Microsoft\Windows\Temporary Internet Files\Content.IE5\4ZC7E8ZZ\MC900441337[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73592" y="3553093"/>
              <a:ext cx="489414" cy="48941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95390" y="3427181"/>
              <a:ext cx="347506" cy="68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463326" y="3643912"/>
              <a:ext cx="513282" cy="30777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1400" dirty="0" smtClean="0">
                  <a:solidFill>
                    <a:prstClr val="white"/>
                  </a:solidFill>
                </a:rPr>
                <a:t>PMS</a:t>
              </a:r>
              <a:endParaRPr lang="en-US" sz="1400" dirty="0">
                <a:solidFill>
                  <a:prstClr val="white"/>
                </a:solidFill>
              </a:endParaRPr>
            </a:p>
          </p:txBody>
        </p:sp>
        <p:cxnSp>
          <p:nvCxnSpPr>
            <p:cNvPr id="42" name="Straight Connector 41"/>
            <p:cNvCxnSpPr>
              <a:stCxn id="41" idx="1"/>
              <a:endCxn id="39" idx="3"/>
            </p:cNvCxnSpPr>
            <p:nvPr/>
          </p:nvCxnSpPr>
          <p:spPr>
            <a:xfrm flipH="1" flipV="1">
              <a:off x="2263006" y="3797800"/>
              <a:ext cx="200320"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flipH="1">
            <a:off x="6058273" y="3200400"/>
            <a:ext cx="2010452" cy="122319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Isosceles Triangle 43"/>
          <p:cNvSpPr/>
          <p:nvPr/>
        </p:nvSpPr>
        <p:spPr>
          <a:xfrm rot="5400000" flipH="1">
            <a:off x="2713152" y="1890521"/>
            <a:ext cx="4526639" cy="2180544"/>
          </a:xfrm>
          <a:prstGeom prst="triangle">
            <a:avLst>
              <a:gd name="adj" fmla="val 30575"/>
            </a:avLst>
          </a:prstGeom>
          <a:solidFill>
            <a:srgbClr val="00B0F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6902029" y="4260328"/>
            <a:ext cx="1166696" cy="159272"/>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t>Provider 2</a:t>
            </a:r>
            <a:endParaRPr lang="en-US" sz="1000" b="1" dirty="0"/>
          </a:p>
        </p:txBody>
      </p:sp>
      <p:sp>
        <p:nvSpPr>
          <p:cNvPr id="57" name="Oval 56"/>
          <p:cNvSpPr/>
          <p:nvPr/>
        </p:nvSpPr>
        <p:spPr>
          <a:xfrm>
            <a:off x="4332071" y="2445272"/>
            <a:ext cx="1306729" cy="253823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3627" y="630181"/>
            <a:ext cx="3196773" cy="3046988"/>
          </a:xfrm>
          <a:prstGeom prst="rect">
            <a:avLst/>
          </a:prstGeom>
          <a:noFill/>
        </p:spPr>
        <p:txBody>
          <a:bodyPr wrap="square" lIns="91440" tIns="45720" rIns="91440" bIns="45720">
            <a:spAutoFit/>
          </a:bodyPr>
          <a:lstStyle/>
          <a:p>
            <a:pPr algn="ctr"/>
            <a:r>
              <a:rPr lang="en-US" sz="3200" b="0" cap="none" spc="0" dirty="0" smtClean="0">
                <a:ln w="0"/>
                <a:solidFill>
                  <a:schemeClr val="accent1"/>
                </a:solidFill>
                <a:effectLst>
                  <a:outerShdw blurRad="38100" dist="25400" dir="5400000" algn="ctr" rotWithShape="0">
                    <a:srgbClr val="6E747A">
                      <a:alpha val="43000"/>
                    </a:srgbClr>
                  </a:outerShdw>
                </a:effectLst>
              </a:rPr>
              <a:t>Collaborative providers, jointly treating their common patients, benefit all involved</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0534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44"/>
                                        </p:tgtEl>
                                        <p:attrNameLst>
                                          <p:attrName>style.visibility</p:attrName>
                                        </p:attrNameLst>
                                      </p:cBhvr>
                                      <p:to>
                                        <p:strVal val="visible"/>
                                      </p:to>
                                    </p:set>
                                    <p:animEffect transition="in" filter="wipe(right)">
                                      <p:cBhvr>
                                        <p:cTn id="11" dur="5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par>
                                <p:cTn id="29" presetID="22" presetClass="entr" presetSubtype="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par>
                                <p:cTn id="32" presetID="22" presetClass="entr" presetSubtype="1"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up)">
                                      <p:cBhvr>
                                        <p:cTn id="34" dur="500"/>
                                        <p:tgtEl>
                                          <p:spTgt spid="5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up)">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9" grpId="0"/>
      <p:bldP spid="61" grpId="0"/>
      <p:bldP spid="44" grpId="0" animBg="1"/>
      <p:bldP spid="57"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6268"/>
            <a:ext cx="8229600" cy="1143000"/>
          </a:xfrm>
        </p:spPr>
        <p:txBody>
          <a:bodyPr>
            <a:normAutofit fontScale="90000"/>
          </a:bodyPr>
          <a:lstStyle/>
          <a:p>
            <a:r>
              <a:rPr lang="en-US" b="1" dirty="0" smtClean="0"/>
              <a:t>Thank You for Your Time and Attention!</a:t>
            </a:r>
            <a:br>
              <a:rPr lang="en-US" b="1" dirty="0" smtClean="0"/>
            </a:br>
            <a:r>
              <a:rPr lang="en-US" b="1" dirty="0"/>
              <a:t/>
            </a:r>
            <a:br>
              <a:rPr lang="en-US" b="1" dirty="0"/>
            </a:br>
            <a:r>
              <a:rPr lang="en-US" sz="2200" dirty="0" smtClean="0"/>
              <a:t/>
            </a:r>
            <a:br>
              <a:rPr lang="en-US" sz="2200" dirty="0" smtClean="0"/>
            </a:br>
            <a:r>
              <a:rPr lang="en-US" sz="2200" dirty="0" smtClean="0"/>
              <a:t/>
            </a:r>
            <a:br>
              <a:rPr lang="en-US" sz="2200" dirty="0" smtClean="0"/>
            </a:br>
            <a:r>
              <a:rPr lang="en-US" sz="2200" dirty="0" smtClean="0"/>
              <a:t>Presented By:</a:t>
            </a:r>
            <a:br>
              <a:rPr lang="en-US" sz="2200" dirty="0" smtClean="0"/>
            </a:br>
            <a:r>
              <a:rPr lang="en-US" sz="2200" dirty="0" err="1" smtClean="0"/>
              <a:t>LeRoy</a:t>
            </a:r>
            <a:r>
              <a:rPr lang="en-US" sz="2200" dirty="0" smtClean="0"/>
              <a:t> Jones, CEO – GSI Health</a:t>
            </a:r>
            <a:r>
              <a:rPr lang="en-US" sz="2200" dirty="0" smtClean="0"/>
              <a:t/>
            </a:r>
            <a:br>
              <a:rPr lang="en-US" sz="2200" dirty="0" smtClean="0"/>
            </a:br>
            <a:r>
              <a:rPr lang="en-US" sz="2200" dirty="0" smtClean="0"/>
              <a:t>www.gsihealth.com</a:t>
            </a:r>
            <a:endParaRPr lang="en-US" sz="2200" dirty="0">
              <a:solidFill>
                <a:srgbClr val="C00000"/>
              </a:solidFill>
            </a:endParaRPr>
          </a:p>
        </p:txBody>
      </p:sp>
      <p:sp>
        <p:nvSpPr>
          <p:cNvPr id="4" name="Slide Number Placeholder 3"/>
          <p:cNvSpPr>
            <a:spLocks noGrp="1"/>
          </p:cNvSpPr>
          <p:nvPr>
            <p:ph type="sldNum" sz="quarter" idx="4294967295"/>
          </p:nvPr>
        </p:nvSpPr>
        <p:spPr>
          <a:xfrm>
            <a:off x="3352800" y="6356350"/>
            <a:ext cx="2133600" cy="365125"/>
          </a:xfrm>
          <a:prstGeom prst="rect">
            <a:avLst/>
          </a:prstGeom>
        </p:spPr>
        <p:txBody>
          <a:bodyPr/>
          <a:lstStyle/>
          <a:p>
            <a:pPr algn="ctr"/>
            <a:fld id="{5CCE75F4-5FF2-4FD1-BF54-AFF61C7B0681}" type="slidenum">
              <a:rPr lang="en-US" smtClean="0"/>
              <a:pPr algn="ctr"/>
              <a:t>40</a:t>
            </a:fld>
            <a:endParaRPr lang="en-US" dirty="0"/>
          </a:p>
        </p:txBody>
      </p:sp>
    </p:spTree>
    <p:extLst>
      <p:ext uri="{BB962C8B-B14F-4D97-AF65-F5344CB8AC3E}">
        <p14:creationId xmlns:p14="http://schemas.microsoft.com/office/powerpoint/2010/main" val="1020240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57776" y="2446550"/>
            <a:ext cx="1263499" cy="1348116"/>
            <a:chOff x="4783825" y="3457843"/>
            <a:chExt cx="1697849" cy="1895589"/>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3825" y="4496182"/>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95924" y="3960457"/>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10175" y="3457843"/>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28781" y="4092593"/>
            <a:ext cx="212649" cy="60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 name="Group 101"/>
          <p:cNvGrpSpPr/>
          <p:nvPr/>
        </p:nvGrpSpPr>
        <p:grpSpPr>
          <a:xfrm>
            <a:off x="4362579" y="1227350"/>
            <a:ext cx="672007" cy="967116"/>
            <a:chOff x="5445125" y="3457843"/>
            <a:chExt cx="903020" cy="1359864"/>
          </a:xfrm>
        </p:grpSpPr>
        <p:pic>
          <p:nvPicPr>
            <p:cNvPr id="10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45125" y="3843739"/>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62395" y="3960457"/>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76645" y="3457843"/>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6" name="Group 105"/>
          <p:cNvGrpSpPr/>
          <p:nvPr/>
        </p:nvGrpSpPr>
        <p:grpSpPr>
          <a:xfrm>
            <a:off x="4514979" y="4709066"/>
            <a:ext cx="672007" cy="967116"/>
            <a:chOff x="5445125" y="3457843"/>
            <a:chExt cx="903020" cy="1359864"/>
          </a:xfrm>
        </p:grpSpPr>
        <p:pic>
          <p:nvPicPr>
            <p:cNvPr id="10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45125" y="3843739"/>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62395" y="3960457"/>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76645" y="3457843"/>
              <a:ext cx="2857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3592818" y="717473"/>
            <a:ext cx="2056973" cy="369332"/>
          </a:xfrm>
          <a:prstGeom prst="rect">
            <a:avLst/>
          </a:prstGeom>
          <a:noFill/>
        </p:spPr>
        <p:txBody>
          <a:bodyPr wrap="none" rtlCol="0">
            <a:spAutoFit/>
          </a:bodyPr>
          <a:lstStyle/>
          <a:p>
            <a:pPr defTabSz="457189" fontAlgn="base">
              <a:spcBef>
                <a:spcPct val="0"/>
              </a:spcBef>
              <a:spcAft>
                <a:spcPct val="0"/>
              </a:spcAft>
            </a:pPr>
            <a:r>
              <a:rPr lang="en-US" u="sng" dirty="0">
                <a:solidFill>
                  <a:prstClr val="black"/>
                </a:solidFill>
                <a:latin typeface="Arial" pitchFamily="34" charset="0"/>
                <a:ea typeface="ＭＳ Ｐゴシック" pitchFamily="34" charset="-128"/>
              </a:rPr>
              <a:t>Patient Population</a:t>
            </a:r>
          </a:p>
        </p:txBody>
      </p:sp>
      <p:sp>
        <p:nvSpPr>
          <p:cNvPr id="8" name="Title 7"/>
          <p:cNvSpPr>
            <a:spLocks noGrp="1"/>
          </p:cNvSpPr>
          <p:nvPr>
            <p:ph type="title"/>
          </p:nvPr>
        </p:nvSpPr>
        <p:spPr>
          <a:xfrm>
            <a:off x="457200" y="-76199"/>
            <a:ext cx="8229600" cy="650195"/>
          </a:xfrm>
        </p:spPr>
        <p:txBody>
          <a:bodyPr>
            <a:normAutofit/>
          </a:bodyPr>
          <a:lstStyle/>
          <a:p>
            <a:r>
              <a:rPr lang="en-US" sz="3200" b="1" dirty="0"/>
              <a:t>Whole Person Care</a:t>
            </a:r>
          </a:p>
        </p:txBody>
      </p:sp>
      <p:sp>
        <p:nvSpPr>
          <p:cNvPr id="4" name="Slide Number Placeholder 3"/>
          <p:cNvSpPr>
            <a:spLocks noGrp="1"/>
          </p:cNvSpPr>
          <p:nvPr>
            <p:ph type="sldNum" sz="quarter" idx="4294967295"/>
          </p:nvPr>
        </p:nvSpPr>
        <p:spPr>
          <a:xfrm>
            <a:off x="6548967" y="5570568"/>
            <a:ext cx="2133600" cy="365125"/>
          </a:xfrm>
          <a:prstGeom prst="rect">
            <a:avLst/>
          </a:prstGeom>
        </p:spPr>
        <p:txBody>
          <a:bodyPr/>
          <a:lstStyle/>
          <a:p>
            <a:fld id="{BCEE6722-2D3E-470E-AF4A-E2A4D2F3440D}" type="slidenum">
              <a:rPr lang="en-US">
                <a:solidFill>
                  <a:prstClr val="black">
                    <a:tint val="75000"/>
                  </a:prstClr>
                </a:solidFill>
              </a:rPr>
              <a:pPr/>
              <a:t>5</a:t>
            </a:fld>
            <a:endParaRPr lang="en-US">
              <a:solidFill>
                <a:prstClr val="black">
                  <a:tint val="75000"/>
                </a:prstClr>
              </a:solidFill>
            </a:endParaRPr>
          </a:p>
        </p:txBody>
      </p:sp>
      <p:sp>
        <p:nvSpPr>
          <p:cNvPr id="46" name="Rectangle 45"/>
          <p:cNvSpPr/>
          <p:nvPr/>
        </p:nvSpPr>
        <p:spPr>
          <a:xfrm>
            <a:off x="3650336" y="583206"/>
            <a:ext cx="1912264" cy="5131796"/>
          </a:xfrm>
          <a:prstGeom prst="rect">
            <a:avLst/>
          </a:prstGeom>
          <a:noFill/>
          <a:ln w="38100">
            <a:solidFill>
              <a:srgbClr val="C0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endParaRPr lang="en-US">
              <a:solidFill>
                <a:prstClr val="white"/>
              </a:solidFill>
            </a:endParaRPr>
          </a:p>
        </p:txBody>
      </p:sp>
      <p:pic>
        <p:nvPicPr>
          <p:cNvPr id="47" name="Picture 46"/>
          <p:cNvPicPr>
            <a:picLocks noChangeAspect="1"/>
          </p:cNvPicPr>
          <p:nvPr/>
        </p:nvPicPr>
        <p:blipFill>
          <a:blip r:embed="rId3"/>
          <a:stretch>
            <a:fillRect/>
          </a:stretch>
        </p:blipFill>
        <p:spPr>
          <a:xfrm>
            <a:off x="3391366" y="5867403"/>
            <a:ext cx="2399835" cy="303559"/>
          </a:xfrm>
          <a:prstGeom prst="rect">
            <a:avLst/>
          </a:prstGeom>
        </p:spPr>
      </p:pic>
      <p:grpSp>
        <p:nvGrpSpPr>
          <p:cNvPr id="18" name="Group 17"/>
          <p:cNvGrpSpPr/>
          <p:nvPr/>
        </p:nvGrpSpPr>
        <p:grpSpPr>
          <a:xfrm>
            <a:off x="1182809" y="4568008"/>
            <a:ext cx="2010452" cy="1223192"/>
            <a:chOff x="1189948" y="4568008"/>
            <a:chExt cx="2010452" cy="1223192"/>
          </a:xfrm>
        </p:grpSpPr>
        <p:grpSp>
          <p:nvGrpSpPr>
            <p:cNvPr id="70" name="Group 69"/>
            <p:cNvGrpSpPr/>
            <p:nvPr/>
          </p:nvGrpSpPr>
          <p:grpSpPr>
            <a:xfrm>
              <a:off x="1513730" y="5027381"/>
              <a:ext cx="1521910" cy="687619"/>
              <a:chOff x="2233590" y="4798781"/>
              <a:chExt cx="1521910" cy="687619"/>
            </a:xfrm>
          </p:grpSpPr>
          <p:pic>
            <p:nvPicPr>
              <p:cNvPr id="71" name="Picture 11" descr="C:\Users\Leroy\AppData\Local\Microsoft\Windows\Temporary Internet Files\Content.IE5\4ZC7E8ZZ\MC900441337[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11792" y="4924693"/>
                <a:ext cx="489414" cy="48941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33590" y="4798781"/>
                <a:ext cx="347506" cy="68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a:off x="3331986" y="5015512"/>
                <a:ext cx="423514" cy="307777"/>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pPr defTabSz="457189" fontAlgn="base">
                  <a:spcBef>
                    <a:spcPct val="0"/>
                  </a:spcBef>
                  <a:spcAft>
                    <a:spcPct val="0"/>
                  </a:spcAft>
                </a:pPr>
                <a:r>
                  <a:rPr lang="en-US" sz="1400" dirty="0">
                    <a:solidFill>
                      <a:prstClr val="white"/>
                    </a:solidFill>
                  </a:rPr>
                  <a:t>HIS</a:t>
                </a:r>
              </a:p>
            </p:txBody>
          </p:sp>
          <p:cxnSp>
            <p:nvCxnSpPr>
              <p:cNvPr id="75" name="Straight Connector 74"/>
              <p:cNvCxnSpPr>
                <a:stCxn id="74" idx="1"/>
                <a:endCxn id="71" idx="3"/>
              </p:cNvCxnSpPr>
              <p:nvPr/>
            </p:nvCxnSpPr>
            <p:spPr>
              <a:xfrm flipH="1" flipV="1">
                <a:off x="3101206" y="5169400"/>
                <a:ext cx="230780"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78" name="Rectangle 77"/>
            <p:cNvSpPr/>
            <p:nvPr/>
          </p:nvSpPr>
          <p:spPr>
            <a:xfrm>
              <a:off x="1189948" y="4568008"/>
              <a:ext cx="2010452" cy="1223192"/>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endParaRPr lang="en-US">
                <a:solidFill>
                  <a:prstClr val="white"/>
                </a:solidFill>
              </a:endParaRPr>
            </a:p>
          </p:txBody>
        </p:sp>
        <p:sp>
          <p:nvSpPr>
            <p:cNvPr id="84" name="Rectangle 83"/>
            <p:cNvSpPr/>
            <p:nvPr/>
          </p:nvSpPr>
          <p:spPr>
            <a:xfrm>
              <a:off x="1202844" y="5638800"/>
              <a:ext cx="901504" cy="152400"/>
            </a:xfrm>
            <a:prstGeom prst="rect">
              <a:avLst/>
            </a:prstGeom>
            <a:solidFill>
              <a:schemeClr val="tx1"/>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prstClr val="white"/>
                  </a:solidFill>
                </a:rPr>
                <a:t>Acute Care</a:t>
              </a:r>
            </a:p>
          </p:txBody>
        </p:sp>
        <p:sp>
          <p:nvSpPr>
            <p:cNvPr id="32" name="TextBox 31"/>
            <p:cNvSpPr txBox="1"/>
            <p:nvPr/>
          </p:nvSpPr>
          <p:spPr>
            <a:xfrm>
              <a:off x="1911531" y="4724400"/>
              <a:ext cx="547650" cy="307777"/>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defTabSz="457189" fontAlgn="base">
                <a:spcBef>
                  <a:spcPct val="0"/>
                </a:spcBef>
                <a:spcAft>
                  <a:spcPct val="0"/>
                </a:spcAft>
              </a:pPr>
              <a:r>
                <a:rPr lang="en-US" sz="1400" dirty="0">
                  <a:solidFill>
                    <a:prstClr val="white"/>
                  </a:solidFill>
                </a:rPr>
                <a:t>Apps</a:t>
              </a:r>
            </a:p>
          </p:txBody>
        </p:sp>
        <p:cxnSp>
          <p:nvCxnSpPr>
            <p:cNvPr id="33" name="Straight Connector 32"/>
            <p:cNvCxnSpPr>
              <a:stCxn id="32" idx="2"/>
            </p:cNvCxnSpPr>
            <p:nvPr/>
          </p:nvCxnSpPr>
          <p:spPr>
            <a:xfrm>
              <a:off x="2185356" y="5032177"/>
              <a:ext cx="1973" cy="164621"/>
            </a:xfrm>
            <a:prstGeom prst="line">
              <a:avLst/>
            </a:prstGeom>
          </p:spPr>
          <p:style>
            <a:lnRef idx="1">
              <a:schemeClr val="accent1"/>
            </a:lnRef>
            <a:fillRef idx="0">
              <a:schemeClr val="accent1"/>
            </a:fillRef>
            <a:effectRef idx="0">
              <a:schemeClr val="accent1"/>
            </a:effectRef>
            <a:fontRef idx="minor">
              <a:schemeClr val="tx1"/>
            </a:fontRef>
          </p:style>
        </p:cxnSp>
        <p:sp>
          <p:nvSpPr>
            <p:cNvPr id="34" name="Arc 33"/>
            <p:cNvSpPr/>
            <p:nvPr/>
          </p:nvSpPr>
          <p:spPr>
            <a:xfrm rot="18824747">
              <a:off x="2327108" y="4736724"/>
              <a:ext cx="583395" cy="727358"/>
            </a:xfrm>
            <a:prstGeom prst="arc">
              <a:avLst>
                <a:gd name="adj1" fmla="val 16995047"/>
                <a:gd name="adj2" fmla="val 4447705"/>
              </a:avLst>
            </a:prstGeom>
            <a:ln>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457189" fontAlgn="base">
                <a:spcBef>
                  <a:spcPct val="0"/>
                </a:spcBef>
                <a:spcAft>
                  <a:spcPct val="0"/>
                </a:spcAft>
              </a:pPr>
              <a:endParaRPr lang="en-US">
                <a:solidFill>
                  <a:prstClr val="black"/>
                </a:solidFill>
              </a:endParaRPr>
            </a:p>
          </p:txBody>
        </p:sp>
      </p:grpSp>
      <p:grpSp>
        <p:nvGrpSpPr>
          <p:cNvPr id="16" name="Group 15"/>
          <p:cNvGrpSpPr/>
          <p:nvPr/>
        </p:nvGrpSpPr>
        <p:grpSpPr>
          <a:xfrm>
            <a:off x="1182808" y="1796053"/>
            <a:ext cx="2010452" cy="1223192"/>
            <a:chOff x="1175668" y="1828800"/>
            <a:chExt cx="2010452" cy="1223192"/>
          </a:xfrm>
        </p:grpSpPr>
        <p:grpSp>
          <p:nvGrpSpPr>
            <p:cNvPr id="52" name="Group 51"/>
            <p:cNvGrpSpPr/>
            <p:nvPr/>
          </p:nvGrpSpPr>
          <p:grpSpPr>
            <a:xfrm>
              <a:off x="1499450" y="2288173"/>
              <a:ext cx="1581218" cy="687619"/>
              <a:chOff x="533400" y="2059573"/>
              <a:chExt cx="1581218" cy="687619"/>
            </a:xfrm>
          </p:grpSpPr>
          <p:pic>
            <p:nvPicPr>
              <p:cNvPr id="53" name="Picture 11" descr="C:\Users\Leroy\AppData\Local\Microsoft\Windows\Temporary Internet Files\Content.IE5\4ZC7E8ZZ\MC900441337[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5490" y="2185485"/>
                <a:ext cx="489414" cy="48941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 y="2059573"/>
                <a:ext cx="347506" cy="68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p:nvPr/>
            </p:nvSpPr>
            <p:spPr>
              <a:xfrm>
                <a:off x="1631794" y="2276304"/>
                <a:ext cx="482824" cy="307777"/>
              </a:xfrm>
              <a:prstGeom prst="rect">
                <a:avLst/>
              </a:prstGeom>
              <a:solidFill>
                <a:schemeClr val="tx2"/>
              </a:solidFill>
            </p:spPr>
            <p:style>
              <a:lnRef idx="3">
                <a:schemeClr val="lt1"/>
              </a:lnRef>
              <a:fillRef idx="1">
                <a:schemeClr val="accent3"/>
              </a:fillRef>
              <a:effectRef idx="1">
                <a:schemeClr val="accent3"/>
              </a:effectRef>
              <a:fontRef idx="minor">
                <a:schemeClr val="lt1"/>
              </a:fontRef>
            </p:style>
            <p:txBody>
              <a:bodyPr wrap="none" rtlCol="0">
                <a:spAutoFit/>
              </a:bodyPr>
              <a:lstStyle/>
              <a:p>
                <a:pPr defTabSz="457189" fontAlgn="base">
                  <a:spcBef>
                    <a:spcPct val="0"/>
                  </a:spcBef>
                  <a:spcAft>
                    <a:spcPct val="0"/>
                  </a:spcAft>
                </a:pPr>
                <a:r>
                  <a:rPr lang="en-US" sz="1400" dirty="0">
                    <a:solidFill>
                      <a:prstClr val="white"/>
                    </a:solidFill>
                  </a:rPr>
                  <a:t>EHR</a:t>
                </a:r>
              </a:p>
            </p:txBody>
          </p:sp>
          <p:cxnSp>
            <p:nvCxnSpPr>
              <p:cNvPr id="56" name="Straight Connector 55"/>
              <p:cNvCxnSpPr>
                <a:stCxn id="55" idx="1"/>
                <a:endCxn id="53" idx="3"/>
              </p:cNvCxnSpPr>
              <p:nvPr/>
            </p:nvCxnSpPr>
            <p:spPr>
              <a:xfrm flipH="1" flipV="1">
                <a:off x="1434904" y="2430192"/>
                <a:ext cx="196890"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1175668" y="1828800"/>
              <a:ext cx="2010452" cy="1223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endParaRPr lang="en-US">
                <a:solidFill>
                  <a:prstClr val="white"/>
                </a:solidFill>
              </a:endParaRPr>
            </a:p>
          </p:txBody>
        </p:sp>
        <p:sp>
          <p:nvSpPr>
            <p:cNvPr id="64" name="TextBox 63"/>
            <p:cNvSpPr txBox="1"/>
            <p:nvPr/>
          </p:nvSpPr>
          <p:spPr>
            <a:xfrm>
              <a:off x="1915363" y="1987104"/>
              <a:ext cx="547650" cy="307777"/>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defTabSz="457189" fontAlgn="base">
                <a:spcBef>
                  <a:spcPct val="0"/>
                </a:spcBef>
                <a:spcAft>
                  <a:spcPct val="0"/>
                </a:spcAft>
              </a:pPr>
              <a:r>
                <a:rPr lang="en-US" sz="1400" dirty="0">
                  <a:solidFill>
                    <a:prstClr val="white"/>
                  </a:solidFill>
                </a:rPr>
                <a:t>Apps</a:t>
              </a:r>
            </a:p>
          </p:txBody>
        </p:sp>
        <p:cxnSp>
          <p:nvCxnSpPr>
            <p:cNvPr id="65" name="Straight Connector 64"/>
            <p:cNvCxnSpPr>
              <a:stCxn id="64" idx="2"/>
            </p:cNvCxnSpPr>
            <p:nvPr/>
          </p:nvCxnSpPr>
          <p:spPr>
            <a:xfrm>
              <a:off x="2189188" y="2294881"/>
              <a:ext cx="1973" cy="164621"/>
            </a:xfrm>
            <a:prstGeom prst="line">
              <a:avLst/>
            </a:prstGeom>
          </p:spPr>
          <p:style>
            <a:lnRef idx="1">
              <a:schemeClr val="accent1"/>
            </a:lnRef>
            <a:fillRef idx="0">
              <a:schemeClr val="accent1"/>
            </a:fillRef>
            <a:effectRef idx="0">
              <a:schemeClr val="accent1"/>
            </a:effectRef>
            <a:fontRef idx="minor">
              <a:schemeClr val="tx1"/>
            </a:fontRef>
          </p:style>
        </p:cxnSp>
        <p:sp>
          <p:nvSpPr>
            <p:cNvPr id="68" name="Arc 67"/>
            <p:cNvSpPr/>
            <p:nvPr/>
          </p:nvSpPr>
          <p:spPr>
            <a:xfrm rot="18824747">
              <a:off x="2400746" y="1993524"/>
              <a:ext cx="583395" cy="727358"/>
            </a:xfrm>
            <a:prstGeom prst="arc">
              <a:avLst>
                <a:gd name="adj1" fmla="val 16995047"/>
                <a:gd name="adj2" fmla="val 4447705"/>
              </a:avLst>
            </a:prstGeom>
            <a:ln>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457189" fontAlgn="base">
                <a:spcBef>
                  <a:spcPct val="0"/>
                </a:spcBef>
                <a:spcAft>
                  <a:spcPct val="0"/>
                </a:spcAft>
              </a:pPr>
              <a:endParaRPr lang="en-US">
                <a:solidFill>
                  <a:prstClr val="black"/>
                </a:solidFill>
              </a:endParaRPr>
            </a:p>
          </p:txBody>
        </p:sp>
        <p:sp>
          <p:nvSpPr>
            <p:cNvPr id="72" name="Rectangle 71"/>
            <p:cNvSpPr/>
            <p:nvPr/>
          </p:nvSpPr>
          <p:spPr>
            <a:xfrm>
              <a:off x="1188564" y="2895600"/>
              <a:ext cx="901504" cy="152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prstClr val="white"/>
                  </a:solidFill>
                </a:rPr>
                <a:t>Primary Care</a:t>
              </a:r>
            </a:p>
          </p:txBody>
        </p:sp>
      </p:grpSp>
      <p:grpSp>
        <p:nvGrpSpPr>
          <p:cNvPr id="17" name="Group 16"/>
          <p:cNvGrpSpPr/>
          <p:nvPr/>
        </p:nvGrpSpPr>
        <p:grpSpPr>
          <a:xfrm>
            <a:off x="1182809" y="3167653"/>
            <a:ext cx="2010452" cy="1223192"/>
            <a:chOff x="1175668" y="3200400"/>
            <a:chExt cx="2010452" cy="1223192"/>
          </a:xfrm>
        </p:grpSpPr>
        <p:grpSp>
          <p:nvGrpSpPr>
            <p:cNvPr id="57" name="Group 56"/>
            <p:cNvGrpSpPr/>
            <p:nvPr/>
          </p:nvGrpSpPr>
          <p:grpSpPr>
            <a:xfrm>
              <a:off x="1499450" y="3655781"/>
              <a:ext cx="1528320" cy="687619"/>
              <a:chOff x="1395390" y="3427181"/>
              <a:chExt cx="1528320" cy="687619"/>
            </a:xfrm>
          </p:grpSpPr>
          <p:pic>
            <p:nvPicPr>
              <p:cNvPr id="58" name="Picture 11" descr="C:\Users\Leroy\AppData\Local\Microsoft\Windows\Temporary Internet Files\Content.IE5\4ZC7E8ZZ\MC900441337[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73592" y="3553093"/>
                <a:ext cx="489414" cy="48941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95390" y="3427181"/>
                <a:ext cx="347506" cy="68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2493784" y="3643912"/>
                <a:ext cx="429926" cy="307777"/>
              </a:xfrm>
              <a:prstGeom prst="rect">
                <a:avLst/>
              </a:prstGeom>
              <a:solidFill>
                <a:srgbClr val="FFC000"/>
              </a:solidFill>
            </p:spPr>
            <p:style>
              <a:lnRef idx="3">
                <a:schemeClr val="lt1"/>
              </a:lnRef>
              <a:fillRef idx="1">
                <a:schemeClr val="accent1"/>
              </a:fillRef>
              <a:effectRef idx="1">
                <a:schemeClr val="accent1"/>
              </a:effectRef>
              <a:fontRef idx="minor">
                <a:schemeClr val="lt1"/>
              </a:fontRef>
            </p:style>
            <p:txBody>
              <a:bodyPr wrap="none" rtlCol="0">
                <a:spAutoFit/>
              </a:bodyPr>
              <a:lstStyle/>
              <a:p>
                <a:pPr defTabSz="457189" fontAlgn="base">
                  <a:spcBef>
                    <a:spcPct val="0"/>
                  </a:spcBef>
                  <a:spcAft>
                    <a:spcPct val="0"/>
                  </a:spcAft>
                </a:pPr>
                <a:r>
                  <a:rPr lang="en-US" sz="1400" dirty="0">
                    <a:solidFill>
                      <a:prstClr val="white"/>
                    </a:solidFill>
                  </a:rPr>
                  <a:t>HIE</a:t>
                </a:r>
              </a:p>
            </p:txBody>
          </p:sp>
          <p:cxnSp>
            <p:nvCxnSpPr>
              <p:cNvPr id="61" name="Straight Connector 60"/>
              <p:cNvCxnSpPr>
                <a:stCxn id="60" idx="1"/>
                <a:endCxn id="58" idx="3"/>
              </p:cNvCxnSpPr>
              <p:nvPr/>
            </p:nvCxnSpPr>
            <p:spPr>
              <a:xfrm flipH="1" flipV="1">
                <a:off x="2263006" y="3797800"/>
                <a:ext cx="230778"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1175668" y="3200400"/>
              <a:ext cx="2010452" cy="122319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endParaRPr lang="en-US">
                <a:solidFill>
                  <a:prstClr val="white"/>
                </a:solidFill>
              </a:endParaRPr>
            </a:p>
          </p:txBody>
        </p:sp>
        <p:sp>
          <p:nvSpPr>
            <p:cNvPr id="66" name="TextBox 65"/>
            <p:cNvSpPr txBox="1"/>
            <p:nvPr/>
          </p:nvSpPr>
          <p:spPr>
            <a:xfrm>
              <a:off x="1923419" y="3352800"/>
              <a:ext cx="547650" cy="307777"/>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defTabSz="457189" fontAlgn="base">
                <a:spcBef>
                  <a:spcPct val="0"/>
                </a:spcBef>
                <a:spcAft>
                  <a:spcPct val="0"/>
                </a:spcAft>
              </a:pPr>
              <a:r>
                <a:rPr lang="en-US" sz="1400" dirty="0">
                  <a:solidFill>
                    <a:prstClr val="white"/>
                  </a:solidFill>
                </a:rPr>
                <a:t>Apps</a:t>
              </a:r>
            </a:p>
          </p:txBody>
        </p:sp>
        <p:cxnSp>
          <p:nvCxnSpPr>
            <p:cNvPr id="67" name="Straight Connector 66"/>
            <p:cNvCxnSpPr>
              <a:stCxn id="66" idx="2"/>
            </p:cNvCxnSpPr>
            <p:nvPr/>
          </p:nvCxnSpPr>
          <p:spPr>
            <a:xfrm>
              <a:off x="2197244" y="3660577"/>
              <a:ext cx="1973" cy="164621"/>
            </a:xfrm>
            <a:prstGeom prst="line">
              <a:avLst/>
            </a:prstGeom>
          </p:spPr>
          <p:style>
            <a:lnRef idx="1">
              <a:schemeClr val="accent1"/>
            </a:lnRef>
            <a:fillRef idx="0">
              <a:schemeClr val="accent1"/>
            </a:fillRef>
            <a:effectRef idx="0">
              <a:schemeClr val="accent1"/>
            </a:effectRef>
            <a:fontRef idx="minor">
              <a:schemeClr val="tx1"/>
            </a:fontRef>
          </p:style>
        </p:cxnSp>
        <p:sp>
          <p:nvSpPr>
            <p:cNvPr id="69" name="Arc 68"/>
            <p:cNvSpPr/>
            <p:nvPr/>
          </p:nvSpPr>
          <p:spPr>
            <a:xfrm rot="18824747">
              <a:off x="2375387" y="3365124"/>
              <a:ext cx="583395" cy="727358"/>
            </a:xfrm>
            <a:prstGeom prst="arc">
              <a:avLst>
                <a:gd name="adj1" fmla="val 16995047"/>
                <a:gd name="adj2" fmla="val 4447705"/>
              </a:avLst>
            </a:prstGeom>
            <a:ln>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457189" fontAlgn="base">
                <a:spcBef>
                  <a:spcPct val="0"/>
                </a:spcBef>
                <a:spcAft>
                  <a:spcPct val="0"/>
                </a:spcAft>
              </a:pPr>
              <a:endParaRPr lang="en-US">
                <a:solidFill>
                  <a:prstClr val="black"/>
                </a:solidFill>
              </a:endParaRPr>
            </a:p>
          </p:txBody>
        </p:sp>
        <p:sp>
          <p:nvSpPr>
            <p:cNvPr id="76" name="Rectangle 75"/>
            <p:cNvSpPr/>
            <p:nvPr/>
          </p:nvSpPr>
          <p:spPr>
            <a:xfrm>
              <a:off x="1188564" y="4260328"/>
              <a:ext cx="960172" cy="159272"/>
            </a:xfrm>
            <a:prstGeom prst="rect">
              <a:avLst/>
            </a:prstGeom>
            <a:solidFill>
              <a:schemeClr val="tx1"/>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prstClr val="white"/>
                  </a:solidFill>
                </a:rPr>
                <a:t>Specialty Care</a:t>
              </a:r>
            </a:p>
          </p:txBody>
        </p:sp>
      </p:grpSp>
      <p:grpSp>
        <p:nvGrpSpPr>
          <p:cNvPr id="15" name="Group 14"/>
          <p:cNvGrpSpPr/>
          <p:nvPr/>
        </p:nvGrpSpPr>
        <p:grpSpPr>
          <a:xfrm>
            <a:off x="1182809" y="424453"/>
            <a:ext cx="2010453" cy="1223192"/>
            <a:chOff x="1189948" y="424901"/>
            <a:chExt cx="2010452" cy="1223192"/>
          </a:xfrm>
        </p:grpSpPr>
        <p:grpSp>
          <p:nvGrpSpPr>
            <p:cNvPr id="77" name="Group 76"/>
            <p:cNvGrpSpPr/>
            <p:nvPr/>
          </p:nvGrpSpPr>
          <p:grpSpPr>
            <a:xfrm>
              <a:off x="1513730" y="884274"/>
              <a:ext cx="1660344" cy="687619"/>
              <a:chOff x="533400" y="2059573"/>
              <a:chExt cx="1660344" cy="687619"/>
            </a:xfrm>
          </p:grpSpPr>
          <p:pic>
            <p:nvPicPr>
              <p:cNvPr id="79" name="Picture 11" descr="C:\Users\Leroy\AppData\Local\Microsoft\Windows\Temporary Internet Files\Content.IE5\4ZC7E8ZZ\MC900441337[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5490" y="2185485"/>
                <a:ext cx="489414" cy="48941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 y="2059573"/>
                <a:ext cx="347506" cy="68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TextBox 80"/>
              <p:cNvSpPr txBox="1"/>
              <p:nvPr/>
            </p:nvSpPr>
            <p:spPr>
              <a:xfrm>
                <a:off x="1573061" y="2285289"/>
                <a:ext cx="620683" cy="26161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none" rtlCol="0">
                <a:spAutoFit/>
              </a:bodyPr>
              <a:lstStyle/>
              <a:p>
                <a:pPr defTabSz="457189" fontAlgn="base">
                  <a:spcBef>
                    <a:spcPct val="0"/>
                  </a:spcBef>
                  <a:spcAft>
                    <a:spcPct val="0"/>
                  </a:spcAft>
                </a:pPr>
                <a:r>
                  <a:rPr lang="en-US" sz="1100" dirty="0">
                    <a:solidFill>
                      <a:prstClr val="white"/>
                    </a:solidFill>
                  </a:rPr>
                  <a:t>CLAIMS</a:t>
                </a:r>
              </a:p>
            </p:txBody>
          </p:sp>
          <p:cxnSp>
            <p:nvCxnSpPr>
              <p:cNvPr id="82" name="Straight Connector 81"/>
              <p:cNvCxnSpPr>
                <a:stCxn id="81" idx="1"/>
                <a:endCxn id="79" idx="3"/>
              </p:cNvCxnSpPr>
              <p:nvPr/>
            </p:nvCxnSpPr>
            <p:spPr>
              <a:xfrm flipH="1">
                <a:off x="1434903" y="2416094"/>
                <a:ext cx="138158" cy="140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83" name="Rectangle 82"/>
            <p:cNvSpPr/>
            <p:nvPr/>
          </p:nvSpPr>
          <p:spPr>
            <a:xfrm>
              <a:off x="1189948" y="424901"/>
              <a:ext cx="2010452" cy="1223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endParaRPr lang="en-US">
                <a:solidFill>
                  <a:prstClr val="white"/>
                </a:solidFill>
              </a:endParaRPr>
            </a:p>
          </p:txBody>
        </p:sp>
        <p:sp>
          <p:nvSpPr>
            <p:cNvPr id="85" name="TextBox 84"/>
            <p:cNvSpPr txBox="1"/>
            <p:nvPr/>
          </p:nvSpPr>
          <p:spPr>
            <a:xfrm>
              <a:off x="1929642" y="583205"/>
              <a:ext cx="547650" cy="307777"/>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defTabSz="457189" fontAlgn="base">
                <a:spcBef>
                  <a:spcPct val="0"/>
                </a:spcBef>
                <a:spcAft>
                  <a:spcPct val="0"/>
                </a:spcAft>
              </a:pPr>
              <a:r>
                <a:rPr lang="en-US" sz="1400" dirty="0">
                  <a:solidFill>
                    <a:prstClr val="white"/>
                  </a:solidFill>
                </a:rPr>
                <a:t>Apps</a:t>
              </a:r>
            </a:p>
          </p:txBody>
        </p:sp>
        <p:cxnSp>
          <p:nvCxnSpPr>
            <p:cNvPr id="86" name="Straight Connector 85"/>
            <p:cNvCxnSpPr>
              <a:stCxn id="85" idx="2"/>
            </p:cNvCxnSpPr>
            <p:nvPr/>
          </p:nvCxnSpPr>
          <p:spPr>
            <a:xfrm>
              <a:off x="2203466" y="890982"/>
              <a:ext cx="1974" cy="164621"/>
            </a:xfrm>
            <a:prstGeom prst="line">
              <a:avLst/>
            </a:prstGeom>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8824747">
              <a:off x="2415026" y="589625"/>
              <a:ext cx="583395" cy="727358"/>
            </a:xfrm>
            <a:prstGeom prst="arc">
              <a:avLst>
                <a:gd name="adj1" fmla="val 16995047"/>
                <a:gd name="adj2" fmla="val 4447705"/>
              </a:avLst>
            </a:prstGeom>
            <a:ln>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457189" fontAlgn="base">
                <a:spcBef>
                  <a:spcPct val="0"/>
                </a:spcBef>
                <a:spcAft>
                  <a:spcPct val="0"/>
                </a:spcAft>
              </a:pPr>
              <a:endParaRPr lang="en-US">
                <a:solidFill>
                  <a:prstClr val="black"/>
                </a:solidFill>
              </a:endParaRPr>
            </a:p>
          </p:txBody>
        </p:sp>
        <p:sp>
          <p:nvSpPr>
            <p:cNvPr id="88" name="Rectangle 87"/>
            <p:cNvSpPr/>
            <p:nvPr/>
          </p:nvSpPr>
          <p:spPr>
            <a:xfrm>
              <a:off x="1202843" y="1491701"/>
              <a:ext cx="1000623" cy="152400"/>
            </a:xfrm>
            <a:prstGeom prst="rect">
              <a:avLst/>
            </a:prstGeom>
            <a:solidFill>
              <a:schemeClr val="tx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prstClr val="white"/>
                  </a:solidFill>
                </a:rPr>
                <a:t>Managed Care</a:t>
              </a:r>
            </a:p>
          </p:txBody>
        </p:sp>
      </p:grpSp>
      <p:grpSp>
        <p:nvGrpSpPr>
          <p:cNvPr id="23" name="Group 22"/>
          <p:cNvGrpSpPr/>
          <p:nvPr/>
        </p:nvGrpSpPr>
        <p:grpSpPr>
          <a:xfrm>
            <a:off x="6019800" y="4572003"/>
            <a:ext cx="2209800" cy="1525193"/>
            <a:chOff x="5939533" y="4620346"/>
            <a:chExt cx="2209800" cy="1525193"/>
          </a:xfrm>
        </p:grpSpPr>
        <p:sp>
          <p:nvSpPr>
            <p:cNvPr id="125" name="Rectangle 124"/>
            <p:cNvSpPr/>
            <p:nvPr/>
          </p:nvSpPr>
          <p:spPr>
            <a:xfrm>
              <a:off x="6282433" y="5040081"/>
              <a:ext cx="1524000" cy="110545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endParaRPr lang="en-US">
                <a:solidFill>
                  <a:prstClr val="white"/>
                </a:solidFill>
              </a:endParaRPr>
            </a:p>
          </p:txBody>
        </p:sp>
        <p:sp>
          <p:nvSpPr>
            <p:cNvPr id="126" name="Isosceles Triangle 125"/>
            <p:cNvSpPr/>
            <p:nvPr/>
          </p:nvSpPr>
          <p:spPr>
            <a:xfrm>
              <a:off x="5939533" y="4620346"/>
              <a:ext cx="2209800" cy="41574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endParaRPr lang="en-US" sz="1600" dirty="0">
                <a:solidFill>
                  <a:prstClr val="white"/>
                </a:solidFill>
              </a:endParaRPr>
            </a:p>
          </p:txBody>
        </p:sp>
        <p:sp>
          <p:nvSpPr>
            <p:cNvPr id="127" name="TextBox 126"/>
            <p:cNvSpPr txBox="1"/>
            <p:nvPr/>
          </p:nvSpPr>
          <p:spPr>
            <a:xfrm>
              <a:off x="6456773" y="4811483"/>
              <a:ext cx="1175322" cy="276999"/>
            </a:xfrm>
            <a:prstGeom prst="rect">
              <a:avLst/>
            </a:prstGeom>
            <a:noFill/>
          </p:spPr>
          <p:txBody>
            <a:bodyPr wrap="none" rtlCol="0">
              <a:spAutoFit/>
            </a:bodyPr>
            <a:lstStyle/>
            <a:p>
              <a:pPr algn="ctr" defTabSz="457189" fontAlgn="base">
                <a:spcBef>
                  <a:spcPct val="0"/>
                </a:spcBef>
                <a:spcAft>
                  <a:spcPct val="0"/>
                </a:spcAft>
              </a:pPr>
              <a:r>
                <a:rPr lang="en-US" sz="1200" dirty="0">
                  <a:solidFill>
                    <a:prstClr val="white"/>
                  </a:solidFill>
                  <a:latin typeface="Arial" pitchFamily="34" charset="0"/>
                  <a:ea typeface="ＭＳ Ｐゴシック" pitchFamily="34" charset="-128"/>
                </a:rPr>
                <a:t>Home / Family</a:t>
              </a:r>
            </a:p>
          </p:txBody>
        </p:sp>
        <p:pic>
          <p:nvPicPr>
            <p:cNvPr id="128" name="Picture 127"/>
            <p:cNvPicPr>
              <a:picLocks noChangeAspect="1"/>
            </p:cNvPicPr>
            <p:nvPr/>
          </p:nvPicPr>
          <p:blipFill>
            <a:blip r:embed="rId6"/>
            <a:stretch>
              <a:fillRect/>
            </a:stretch>
          </p:blipFill>
          <p:spPr>
            <a:xfrm>
              <a:off x="6363090" y="5525403"/>
              <a:ext cx="1373939" cy="581480"/>
            </a:xfrm>
            <a:prstGeom prst="rect">
              <a:avLst/>
            </a:prstGeom>
          </p:spPr>
        </p:pic>
        <p:sp>
          <p:nvSpPr>
            <p:cNvPr id="129" name="TextBox 128"/>
            <p:cNvSpPr txBox="1"/>
            <p:nvPr/>
          </p:nvSpPr>
          <p:spPr>
            <a:xfrm>
              <a:off x="6934200" y="5181601"/>
              <a:ext cx="494879" cy="27699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defTabSz="457189" fontAlgn="base">
                <a:spcBef>
                  <a:spcPct val="0"/>
                </a:spcBef>
                <a:spcAft>
                  <a:spcPct val="0"/>
                </a:spcAft>
              </a:pPr>
              <a:r>
                <a:rPr lang="en-US" sz="1200" dirty="0">
                  <a:solidFill>
                    <a:prstClr val="white"/>
                  </a:solidFill>
                </a:rPr>
                <a:t>Apps</a:t>
              </a:r>
            </a:p>
          </p:txBody>
        </p:sp>
        <p:cxnSp>
          <p:nvCxnSpPr>
            <p:cNvPr id="130" name="Straight Connector 129"/>
            <p:cNvCxnSpPr>
              <a:stCxn id="129" idx="2"/>
            </p:cNvCxnSpPr>
            <p:nvPr/>
          </p:nvCxnSpPr>
          <p:spPr>
            <a:xfrm>
              <a:off x="7181640" y="5458600"/>
              <a:ext cx="0" cy="2175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041153" y="3167653"/>
            <a:ext cx="2010452" cy="1223192"/>
            <a:chOff x="5960885" y="3167653"/>
            <a:chExt cx="2010452" cy="1223192"/>
          </a:xfrm>
        </p:grpSpPr>
        <p:grpSp>
          <p:nvGrpSpPr>
            <p:cNvPr id="94" name="Group 93"/>
            <p:cNvGrpSpPr/>
            <p:nvPr/>
          </p:nvGrpSpPr>
          <p:grpSpPr>
            <a:xfrm flipH="1">
              <a:off x="6284667" y="3623034"/>
              <a:ext cx="1581218" cy="687619"/>
              <a:chOff x="1395390" y="3427181"/>
              <a:chExt cx="1581218" cy="687619"/>
            </a:xfrm>
          </p:grpSpPr>
          <p:pic>
            <p:nvPicPr>
              <p:cNvPr id="95" name="Picture 11" descr="C:\Users\Leroy\AppData\Local\Microsoft\Windows\Temporary Internet Files\Content.IE5\4ZC7E8ZZ\MC900441337[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73592" y="3553093"/>
                <a:ext cx="489414" cy="48941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95390" y="3427181"/>
                <a:ext cx="347506" cy="68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Box 96"/>
              <p:cNvSpPr txBox="1"/>
              <p:nvPr/>
            </p:nvSpPr>
            <p:spPr>
              <a:xfrm>
                <a:off x="2463326" y="3643912"/>
                <a:ext cx="513282" cy="30777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defTabSz="457189" fontAlgn="base">
                  <a:spcBef>
                    <a:spcPct val="0"/>
                  </a:spcBef>
                  <a:spcAft>
                    <a:spcPct val="0"/>
                  </a:spcAft>
                </a:pPr>
                <a:r>
                  <a:rPr lang="en-US" sz="1400" dirty="0">
                    <a:solidFill>
                      <a:prstClr val="white"/>
                    </a:solidFill>
                  </a:rPr>
                  <a:t>PMS</a:t>
                </a:r>
              </a:p>
            </p:txBody>
          </p:sp>
          <p:cxnSp>
            <p:nvCxnSpPr>
              <p:cNvPr id="98" name="Straight Connector 97"/>
              <p:cNvCxnSpPr>
                <a:stCxn id="97" idx="1"/>
                <a:endCxn id="95" idx="3"/>
              </p:cNvCxnSpPr>
              <p:nvPr/>
            </p:nvCxnSpPr>
            <p:spPr>
              <a:xfrm flipH="1" flipV="1">
                <a:off x="2263006" y="3797800"/>
                <a:ext cx="200320"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1" name="Rectangle 100"/>
            <p:cNvSpPr/>
            <p:nvPr/>
          </p:nvSpPr>
          <p:spPr>
            <a:xfrm flipH="1">
              <a:off x="5960885" y="3167653"/>
              <a:ext cx="2010452" cy="122319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endParaRPr lang="en-US">
                <a:solidFill>
                  <a:prstClr val="white"/>
                </a:solidFill>
              </a:endParaRPr>
            </a:p>
          </p:txBody>
        </p:sp>
        <p:sp>
          <p:nvSpPr>
            <p:cNvPr id="111" name="Rectangle 110"/>
            <p:cNvSpPr/>
            <p:nvPr/>
          </p:nvSpPr>
          <p:spPr>
            <a:xfrm>
              <a:off x="6804641" y="4227581"/>
              <a:ext cx="1166696" cy="159272"/>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prstClr val="white"/>
                  </a:solidFill>
                </a:rPr>
                <a:t>Behavioral Health</a:t>
              </a:r>
            </a:p>
          </p:txBody>
        </p:sp>
        <p:sp>
          <p:nvSpPr>
            <p:cNvPr id="119" name="TextBox 118"/>
            <p:cNvSpPr txBox="1"/>
            <p:nvPr/>
          </p:nvSpPr>
          <p:spPr>
            <a:xfrm>
              <a:off x="6966488" y="3304856"/>
              <a:ext cx="547650" cy="307777"/>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defTabSz="457189" fontAlgn="base">
                <a:spcBef>
                  <a:spcPct val="0"/>
                </a:spcBef>
                <a:spcAft>
                  <a:spcPct val="0"/>
                </a:spcAft>
              </a:pPr>
              <a:r>
                <a:rPr lang="en-US" sz="1400" dirty="0">
                  <a:solidFill>
                    <a:prstClr val="white"/>
                  </a:solidFill>
                </a:rPr>
                <a:t>Apps</a:t>
              </a:r>
            </a:p>
          </p:txBody>
        </p:sp>
        <p:cxnSp>
          <p:nvCxnSpPr>
            <p:cNvPr id="120" name="Straight Connector 119"/>
            <p:cNvCxnSpPr>
              <a:stCxn id="119" idx="2"/>
            </p:cNvCxnSpPr>
            <p:nvPr/>
          </p:nvCxnSpPr>
          <p:spPr>
            <a:xfrm>
              <a:off x="7240313" y="3612633"/>
              <a:ext cx="1973" cy="164621"/>
            </a:xfrm>
            <a:prstGeom prst="line">
              <a:avLst/>
            </a:prstGeom>
          </p:spPr>
          <p:style>
            <a:lnRef idx="1">
              <a:schemeClr val="accent1"/>
            </a:lnRef>
            <a:fillRef idx="0">
              <a:schemeClr val="accent1"/>
            </a:fillRef>
            <a:effectRef idx="0">
              <a:schemeClr val="accent1"/>
            </a:effectRef>
            <a:fontRef idx="minor">
              <a:schemeClr val="tx1"/>
            </a:fontRef>
          </p:style>
        </p:cxnSp>
        <p:sp>
          <p:nvSpPr>
            <p:cNvPr id="131" name="Arc 130"/>
            <p:cNvSpPr/>
            <p:nvPr/>
          </p:nvSpPr>
          <p:spPr>
            <a:xfrm rot="2775253" flipH="1">
              <a:off x="6482877" y="3338708"/>
              <a:ext cx="583395" cy="727358"/>
            </a:xfrm>
            <a:prstGeom prst="arc">
              <a:avLst>
                <a:gd name="adj1" fmla="val 16995047"/>
                <a:gd name="adj2" fmla="val 4447705"/>
              </a:avLst>
            </a:prstGeom>
            <a:ln>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457189" fontAlgn="base">
                <a:spcBef>
                  <a:spcPct val="0"/>
                </a:spcBef>
                <a:spcAft>
                  <a:spcPct val="0"/>
                </a:spcAft>
              </a:pPr>
              <a:endParaRPr lang="en-US">
                <a:solidFill>
                  <a:prstClr val="black"/>
                </a:solidFill>
              </a:endParaRPr>
            </a:p>
          </p:txBody>
        </p:sp>
      </p:grpSp>
      <p:grpSp>
        <p:nvGrpSpPr>
          <p:cNvPr id="21" name="Group 20"/>
          <p:cNvGrpSpPr/>
          <p:nvPr/>
        </p:nvGrpSpPr>
        <p:grpSpPr>
          <a:xfrm>
            <a:off x="6041153" y="1796053"/>
            <a:ext cx="2010452" cy="1223192"/>
            <a:chOff x="5960885" y="1796053"/>
            <a:chExt cx="2010452" cy="1223192"/>
          </a:xfrm>
        </p:grpSpPr>
        <p:grpSp>
          <p:nvGrpSpPr>
            <p:cNvPr id="89" name="Group 88"/>
            <p:cNvGrpSpPr/>
            <p:nvPr/>
          </p:nvGrpSpPr>
          <p:grpSpPr>
            <a:xfrm flipH="1">
              <a:off x="6142537" y="2255426"/>
              <a:ext cx="1723348" cy="687619"/>
              <a:chOff x="533400" y="2059573"/>
              <a:chExt cx="1723348" cy="687619"/>
            </a:xfrm>
          </p:grpSpPr>
          <p:pic>
            <p:nvPicPr>
              <p:cNvPr id="90" name="Picture 11" descr="C:\Users\Leroy\AppData\Local\Microsoft\Windows\Temporary Internet Files\Content.IE5\4ZC7E8ZZ\MC900441337[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5490" y="2185485"/>
                <a:ext cx="489414" cy="48941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 y="2059573"/>
                <a:ext cx="347506" cy="68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Box 91"/>
              <p:cNvSpPr txBox="1"/>
              <p:nvPr/>
            </p:nvSpPr>
            <p:spPr>
              <a:xfrm>
                <a:off x="1543091" y="2276304"/>
                <a:ext cx="713657" cy="307777"/>
              </a:xfrm>
              <a:prstGeom prst="rect">
                <a:avLst/>
              </a:prstGeom>
              <a:solidFill>
                <a:schemeClr val="accent5">
                  <a:lumMod val="60000"/>
                  <a:lumOff val="40000"/>
                </a:schemeClr>
              </a:solidFill>
            </p:spPr>
            <p:style>
              <a:lnRef idx="3">
                <a:schemeClr val="lt1"/>
              </a:lnRef>
              <a:fillRef idx="1">
                <a:schemeClr val="accent3"/>
              </a:fillRef>
              <a:effectRef idx="1">
                <a:schemeClr val="accent3"/>
              </a:effectRef>
              <a:fontRef idx="minor">
                <a:schemeClr val="lt1"/>
              </a:fontRef>
            </p:style>
            <p:txBody>
              <a:bodyPr wrap="none" rtlCol="0">
                <a:spAutoFit/>
              </a:bodyPr>
              <a:lstStyle/>
              <a:p>
                <a:pPr defTabSz="457189" fontAlgn="base">
                  <a:spcBef>
                    <a:spcPct val="0"/>
                  </a:spcBef>
                  <a:spcAft>
                    <a:spcPct val="0"/>
                  </a:spcAft>
                </a:pPr>
                <a:r>
                  <a:rPr lang="en-US" sz="1400" dirty="0">
                    <a:solidFill>
                      <a:prstClr val="white"/>
                    </a:solidFill>
                  </a:rPr>
                  <a:t>ADMIN</a:t>
                </a:r>
              </a:p>
            </p:txBody>
          </p:sp>
          <p:cxnSp>
            <p:nvCxnSpPr>
              <p:cNvPr id="93" name="Straight Connector 92"/>
              <p:cNvCxnSpPr>
                <a:stCxn id="92" idx="1"/>
                <a:endCxn id="90" idx="3"/>
              </p:cNvCxnSpPr>
              <p:nvPr/>
            </p:nvCxnSpPr>
            <p:spPr>
              <a:xfrm flipH="1" flipV="1">
                <a:off x="1434904" y="2430192"/>
                <a:ext cx="108187"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flipH="1">
              <a:off x="5960885" y="1796053"/>
              <a:ext cx="2010452" cy="1223192"/>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endParaRPr lang="en-US">
                <a:solidFill>
                  <a:prstClr val="white"/>
                </a:solidFill>
              </a:endParaRPr>
            </a:p>
          </p:txBody>
        </p:sp>
        <p:sp>
          <p:nvSpPr>
            <p:cNvPr id="110" name="Rectangle 109"/>
            <p:cNvSpPr/>
            <p:nvPr/>
          </p:nvSpPr>
          <p:spPr>
            <a:xfrm>
              <a:off x="6432031" y="2870837"/>
              <a:ext cx="1536111" cy="148408"/>
            </a:xfrm>
            <a:prstGeom prst="rect">
              <a:avLst/>
            </a:prstGeom>
            <a:solidFill>
              <a:schemeClr val="tx1"/>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prstClr val="white"/>
                  </a:solidFill>
                </a:rPr>
                <a:t>Social / Human Services</a:t>
              </a:r>
            </a:p>
          </p:txBody>
        </p:sp>
        <p:sp>
          <p:nvSpPr>
            <p:cNvPr id="121" name="TextBox 120"/>
            <p:cNvSpPr txBox="1"/>
            <p:nvPr/>
          </p:nvSpPr>
          <p:spPr>
            <a:xfrm>
              <a:off x="6890288" y="1948453"/>
              <a:ext cx="547650" cy="307777"/>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defTabSz="457189" fontAlgn="base">
                <a:spcBef>
                  <a:spcPct val="0"/>
                </a:spcBef>
                <a:spcAft>
                  <a:spcPct val="0"/>
                </a:spcAft>
              </a:pPr>
              <a:r>
                <a:rPr lang="en-US" sz="1400" dirty="0">
                  <a:solidFill>
                    <a:prstClr val="white"/>
                  </a:solidFill>
                </a:rPr>
                <a:t>Apps</a:t>
              </a:r>
            </a:p>
          </p:txBody>
        </p:sp>
        <p:cxnSp>
          <p:nvCxnSpPr>
            <p:cNvPr id="122" name="Straight Connector 121"/>
            <p:cNvCxnSpPr>
              <a:stCxn id="121" idx="2"/>
            </p:cNvCxnSpPr>
            <p:nvPr/>
          </p:nvCxnSpPr>
          <p:spPr>
            <a:xfrm>
              <a:off x="7164113" y="2256230"/>
              <a:ext cx="1973" cy="164621"/>
            </a:xfrm>
            <a:prstGeom prst="line">
              <a:avLst/>
            </a:prstGeom>
          </p:spPr>
          <p:style>
            <a:lnRef idx="1">
              <a:schemeClr val="accent1"/>
            </a:lnRef>
            <a:fillRef idx="0">
              <a:schemeClr val="accent1"/>
            </a:fillRef>
            <a:effectRef idx="0">
              <a:schemeClr val="accent1"/>
            </a:effectRef>
            <a:fontRef idx="minor">
              <a:schemeClr val="tx1"/>
            </a:fontRef>
          </p:style>
        </p:cxnSp>
        <p:sp>
          <p:nvSpPr>
            <p:cNvPr id="132" name="Arc 131"/>
            <p:cNvSpPr/>
            <p:nvPr/>
          </p:nvSpPr>
          <p:spPr>
            <a:xfrm rot="2775253" flipH="1">
              <a:off x="6406679" y="1967912"/>
              <a:ext cx="583395" cy="727358"/>
            </a:xfrm>
            <a:prstGeom prst="arc">
              <a:avLst>
                <a:gd name="adj1" fmla="val 16995047"/>
                <a:gd name="adj2" fmla="val 4447705"/>
              </a:avLst>
            </a:prstGeom>
            <a:ln>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457189" fontAlgn="base">
                <a:spcBef>
                  <a:spcPct val="0"/>
                </a:spcBef>
                <a:spcAft>
                  <a:spcPct val="0"/>
                </a:spcAft>
              </a:pPr>
              <a:endParaRPr lang="en-US">
                <a:solidFill>
                  <a:prstClr val="black"/>
                </a:solidFill>
              </a:endParaRPr>
            </a:p>
          </p:txBody>
        </p:sp>
      </p:grpSp>
      <p:grpSp>
        <p:nvGrpSpPr>
          <p:cNvPr id="20" name="Group 19"/>
          <p:cNvGrpSpPr/>
          <p:nvPr/>
        </p:nvGrpSpPr>
        <p:grpSpPr>
          <a:xfrm>
            <a:off x="6041153" y="424453"/>
            <a:ext cx="2010452" cy="1223192"/>
            <a:chOff x="5960885" y="424453"/>
            <a:chExt cx="2010452" cy="1223192"/>
          </a:xfrm>
        </p:grpSpPr>
        <p:grpSp>
          <p:nvGrpSpPr>
            <p:cNvPr id="112" name="Group 111"/>
            <p:cNvGrpSpPr/>
            <p:nvPr/>
          </p:nvGrpSpPr>
          <p:grpSpPr>
            <a:xfrm flipH="1">
              <a:off x="6066337" y="883826"/>
              <a:ext cx="1799548" cy="687619"/>
              <a:chOff x="533400" y="2059573"/>
              <a:chExt cx="1799548" cy="687619"/>
            </a:xfrm>
          </p:grpSpPr>
          <p:pic>
            <p:nvPicPr>
              <p:cNvPr id="113" name="Picture 11" descr="C:\Users\Leroy\AppData\Local\Microsoft\Windows\Temporary Internet Files\Content.IE5\4ZC7E8ZZ\MC900441337[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5490" y="2185485"/>
                <a:ext cx="489414" cy="48941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 y="2059573"/>
                <a:ext cx="347506" cy="68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TextBox 114"/>
              <p:cNvSpPr txBox="1"/>
              <p:nvPr/>
            </p:nvSpPr>
            <p:spPr>
              <a:xfrm>
                <a:off x="1540872" y="2276304"/>
                <a:ext cx="792076" cy="276999"/>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pPr defTabSz="457189" fontAlgn="base">
                  <a:spcBef>
                    <a:spcPct val="0"/>
                  </a:spcBef>
                  <a:spcAft>
                    <a:spcPct val="0"/>
                  </a:spcAft>
                </a:pPr>
                <a:r>
                  <a:rPr lang="en-US" sz="1200" dirty="0" err="1">
                    <a:solidFill>
                      <a:prstClr val="white"/>
                    </a:solidFill>
                  </a:rPr>
                  <a:t>mHEALTH</a:t>
                </a:r>
                <a:endParaRPr lang="en-US" sz="1200" dirty="0">
                  <a:solidFill>
                    <a:prstClr val="white"/>
                  </a:solidFill>
                </a:endParaRPr>
              </a:p>
            </p:txBody>
          </p:sp>
          <p:cxnSp>
            <p:nvCxnSpPr>
              <p:cNvPr id="116" name="Straight Connector 115"/>
              <p:cNvCxnSpPr>
                <a:stCxn id="115" idx="1"/>
                <a:endCxn id="113" idx="3"/>
              </p:cNvCxnSpPr>
              <p:nvPr/>
            </p:nvCxnSpPr>
            <p:spPr>
              <a:xfrm flipH="1">
                <a:off x="1434904" y="2414804"/>
                <a:ext cx="105968" cy="153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7" name="Rectangle 116"/>
            <p:cNvSpPr/>
            <p:nvPr/>
          </p:nvSpPr>
          <p:spPr>
            <a:xfrm flipH="1">
              <a:off x="5960885" y="424453"/>
              <a:ext cx="2010452" cy="122319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endParaRPr lang="en-US">
                <a:solidFill>
                  <a:prstClr val="white"/>
                </a:solidFill>
              </a:endParaRPr>
            </a:p>
          </p:txBody>
        </p:sp>
        <p:sp>
          <p:nvSpPr>
            <p:cNvPr id="118" name="Rectangle 117"/>
            <p:cNvSpPr/>
            <p:nvPr/>
          </p:nvSpPr>
          <p:spPr>
            <a:xfrm>
              <a:off x="6877032" y="1483269"/>
              <a:ext cx="1091110" cy="164376"/>
            </a:xfrm>
            <a:prstGeom prst="rect">
              <a:avLst/>
            </a:prstGeom>
            <a:solidFill>
              <a:schemeClr val="tx1"/>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prstClr val="white"/>
                  </a:solidFill>
                </a:rPr>
                <a:t>Long-Term Care</a:t>
              </a:r>
            </a:p>
          </p:txBody>
        </p:sp>
        <p:sp>
          <p:nvSpPr>
            <p:cNvPr id="123" name="TextBox 122"/>
            <p:cNvSpPr txBox="1"/>
            <p:nvPr/>
          </p:nvSpPr>
          <p:spPr>
            <a:xfrm>
              <a:off x="6890288" y="576853"/>
              <a:ext cx="547650" cy="307777"/>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defTabSz="457189" fontAlgn="base">
                <a:spcBef>
                  <a:spcPct val="0"/>
                </a:spcBef>
                <a:spcAft>
                  <a:spcPct val="0"/>
                </a:spcAft>
              </a:pPr>
              <a:r>
                <a:rPr lang="en-US" sz="1400" dirty="0">
                  <a:solidFill>
                    <a:prstClr val="white"/>
                  </a:solidFill>
                </a:rPr>
                <a:t>Apps</a:t>
              </a:r>
            </a:p>
          </p:txBody>
        </p:sp>
        <p:cxnSp>
          <p:nvCxnSpPr>
            <p:cNvPr id="124" name="Straight Connector 123"/>
            <p:cNvCxnSpPr>
              <a:stCxn id="123" idx="2"/>
            </p:cNvCxnSpPr>
            <p:nvPr/>
          </p:nvCxnSpPr>
          <p:spPr>
            <a:xfrm>
              <a:off x="7164113" y="884630"/>
              <a:ext cx="1973" cy="164621"/>
            </a:xfrm>
            <a:prstGeom prst="line">
              <a:avLst/>
            </a:prstGeom>
          </p:spPr>
          <p:style>
            <a:lnRef idx="1">
              <a:schemeClr val="accent1"/>
            </a:lnRef>
            <a:fillRef idx="0">
              <a:schemeClr val="accent1"/>
            </a:fillRef>
            <a:effectRef idx="0">
              <a:schemeClr val="accent1"/>
            </a:effectRef>
            <a:fontRef idx="minor">
              <a:schemeClr val="tx1"/>
            </a:fontRef>
          </p:style>
        </p:cxnSp>
        <p:sp>
          <p:nvSpPr>
            <p:cNvPr id="133" name="Arc 132"/>
            <p:cNvSpPr/>
            <p:nvPr/>
          </p:nvSpPr>
          <p:spPr>
            <a:xfrm rot="2775253" flipH="1">
              <a:off x="6406678" y="597827"/>
              <a:ext cx="583395" cy="727358"/>
            </a:xfrm>
            <a:prstGeom prst="arc">
              <a:avLst>
                <a:gd name="adj1" fmla="val 16995047"/>
                <a:gd name="adj2" fmla="val 4447705"/>
              </a:avLst>
            </a:prstGeom>
            <a:ln>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457189" fontAlgn="base">
                <a:spcBef>
                  <a:spcPct val="0"/>
                </a:spcBef>
                <a:spcAft>
                  <a:spcPct val="0"/>
                </a:spcAft>
              </a:pPr>
              <a:endParaRPr lang="en-US">
                <a:solidFill>
                  <a:prstClr val="black"/>
                </a:solidFill>
              </a:endParaRPr>
            </a:p>
          </p:txBody>
        </p:sp>
      </p:grpSp>
      <p:cxnSp>
        <p:nvCxnSpPr>
          <p:cNvPr id="25" name="Straight Connector 24"/>
          <p:cNvCxnSpPr/>
          <p:nvPr/>
        </p:nvCxnSpPr>
        <p:spPr>
          <a:xfrm>
            <a:off x="3193261" y="1501793"/>
            <a:ext cx="457076" cy="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3200401" y="2895600"/>
            <a:ext cx="457076" cy="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3200401" y="4267200"/>
            <a:ext cx="457076" cy="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3200401" y="5562600"/>
            <a:ext cx="457076" cy="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5584077" y="1499152"/>
            <a:ext cx="457076" cy="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5584077" y="2822223"/>
            <a:ext cx="457076" cy="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5584077" y="4191000"/>
            <a:ext cx="457076" cy="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5559371" y="5410203"/>
            <a:ext cx="805567" cy="53"/>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495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down)">
                                      <p:cBhvr>
                                        <p:cTn id="11" dur="500"/>
                                        <p:tgtEl>
                                          <p:spTgt spid="136"/>
                                        </p:tgtEl>
                                      </p:cBhvr>
                                    </p:animEffect>
                                  </p:childTnLst>
                                </p:cTn>
                              </p:par>
                            </p:childTnLst>
                          </p:cTn>
                        </p:par>
                        <p:par>
                          <p:cTn id="12" fill="hold">
                            <p:stCondLst>
                              <p:cond delay="1000"/>
                            </p:stCondLst>
                            <p:childTnLst>
                              <p:par>
                                <p:cTn id="13" presetID="22" presetClass="entr" presetSubtype="4" fill="hold"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wipe(down)">
                                      <p:cBhvr>
                                        <p:cTn id="19" dur="500"/>
                                        <p:tgtEl>
                                          <p:spTgt spid="135"/>
                                        </p:tgtEl>
                                      </p:cBhvr>
                                    </p:animEffect>
                                  </p:childTnLst>
                                </p:cTn>
                              </p:par>
                            </p:childTnLst>
                          </p:cTn>
                        </p:par>
                        <p:par>
                          <p:cTn id="20" fill="hold">
                            <p:stCondLst>
                              <p:cond delay="2500"/>
                            </p:stCondLst>
                            <p:childTnLst>
                              <p:par>
                                <p:cTn id="21" presetID="22" presetClass="entr" presetSubtype="4" fill="hold" nodeType="after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3500"/>
                            </p:stCondLst>
                            <p:childTnLst>
                              <p:par>
                                <p:cTn id="25" presetID="22" presetClass="entr" presetSubtype="4" fill="hold"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wipe(down)">
                                      <p:cBhvr>
                                        <p:cTn id="27" dur="500"/>
                                        <p:tgtEl>
                                          <p:spTgt spid="134"/>
                                        </p:tgtEl>
                                      </p:cBhvr>
                                    </p:animEffect>
                                  </p:childTnLst>
                                </p:cTn>
                              </p:par>
                            </p:childTnLst>
                          </p:cTn>
                        </p:par>
                        <p:par>
                          <p:cTn id="28" fill="hold">
                            <p:stCondLst>
                              <p:cond delay="4000"/>
                            </p:stCondLst>
                            <p:childTnLst>
                              <p:par>
                                <p:cTn id="29" presetID="22" presetClass="entr" presetSubtype="4" fill="hold"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p:stCondLst>
                              <p:cond delay="5500"/>
                            </p:stCondLst>
                            <p:childTnLst>
                              <p:par>
                                <p:cTn id="37" presetID="22" presetClass="entr" presetSubtype="4" fill="hold"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6500"/>
                            </p:stCondLst>
                            <p:childTnLst>
                              <p:par>
                                <p:cTn id="41" presetID="22" presetClass="entr" presetSubtype="4" fill="hold" nodeType="after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wipe(down)">
                                      <p:cBhvr>
                                        <p:cTn id="43" dur="500"/>
                                        <p:tgtEl>
                                          <p:spTgt spid="137"/>
                                        </p:tgtEl>
                                      </p:cBhvr>
                                    </p:animEffect>
                                  </p:childTnLst>
                                </p:cTn>
                              </p:par>
                            </p:childTnLst>
                          </p:cTn>
                        </p:par>
                        <p:par>
                          <p:cTn id="44" fill="hold">
                            <p:stCondLst>
                              <p:cond delay="7000"/>
                            </p:stCondLst>
                            <p:childTnLst>
                              <p:par>
                                <p:cTn id="45" presetID="22" presetClass="entr" presetSubtype="4" fill="hold" nodeType="after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8000"/>
                            </p:stCondLst>
                            <p:childTnLst>
                              <p:par>
                                <p:cTn id="49" presetID="22" presetClass="entr" presetSubtype="4" fill="hold" nodeType="afterEffect">
                                  <p:stCondLst>
                                    <p:cond delay="0"/>
                                  </p:stCondLst>
                                  <p:childTnLst>
                                    <p:set>
                                      <p:cBhvr>
                                        <p:cTn id="50" dur="1" fill="hold">
                                          <p:stCondLst>
                                            <p:cond delay="0"/>
                                          </p:stCondLst>
                                        </p:cTn>
                                        <p:tgtEl>
                                          <p:spTgt spid="138"/>
                                        </p:tgtEl>
                                        <p:attrNameLst>
                                          <p:attrName>style.visibility</p:attrName>
                                        </p:attrNameLst>
                                      </p:cBhvr>
                                      <p:to>
                                        <p:strVal val="visible"/>
                                      </p:to>
                                    </p:set>
                                    <p:animEffect transition="in" filter="wipe(down)">
                                      <p:cBhvr>
                                        <p:cTn id="51" dur="500"/>
                                        <p:tgtEl>
                                          <p:spTgt spid="138"/>
                                        </p:tgtEl>
                                      </p:cBhvr>
                                    </p:animEffect>
                                  </p:childTnLst>
                                </p:cTn>
                              </p:par>
                            </p:childTnLst>
                          </p:cTn>
                        </p:par>
                        <p:par>
                          <p:cTn id="52" fill="hold">
                            <p:stCondLst>
                              <p:cond delay="8500"/>
                            </p:stCondLst>
                            <p:childTnLst>
                              <p:par>
                                <p:cTn id="53" presetID="22" presetClass="entr" presetSubtype="4" fill="hold" nodeType="afterEffect">
                                  <p:stCondLst>
                                    <p:cond delay="50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childTnLst>
                          </p:cTn>
                        </p:par>
                        <p:par>
                          <p:cTn id="56" fill="hold">
                            <p:stCondLst>
                              <p:cond delay="9500"/>
                            </p:stCondLst>
                            <p:childTnLst>
                              <p:par>
                                <p:cTn id="57" presetID="22" presetClass="entr" presetSubtype="4" fill="hold" nodeType="after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wipe(down)">
                                      <p:cBhvr>
                                        <p:cTn id="59" dur="500"/>
                                        <p:tgtEl>
                                          <p:spTgt spid="139"/>
                                        </p:tgtEl>
                                      </p:cBhvr>
                                    </p:animEffect>
                                  </p:childTnLst>
                                </p:cTn>
                              </p:par>
                            </p:childTnLst>
                          </p:cTn>
                        </p:par>
                        <p:par>
                          <p:cTn id="60" fill="hold">
                            <p:stCondLst>
                              <p:cond delay="10000"/>
                            </p:stCondLst>
                            <p:childTnLst>
                              <p:par>
                                <p:cTn id="61" presetID="22" presetClass="entr" presetSubtype="4" fill="hold" nodeType="afterEffect">
                                  <p:stCondLst>
                                    <p:cond delay="50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p:stCondLst>
                              <p:cond delay="11000"/>
                            </p:stCondLst>
                            <p:childTnLst>
                              <p:par>
                                <p:cTn id="65" presetID="22" presetClass="entr" presetSubtype="4" fill="hold" nodeType="afterEffect">
                                  <p:stCondLst>
                                    <p:cond delay="0"/>
                                  </p:stCondLst>
                                  <p:childTnLst>
                                    <p:set>
                                      <p:cBhvr>
                                        <p:cTn id="66" dur="1" fill="hold">
                                          <p:stCondLst>
                                            <p:cond delay="0"/>
                                          </p:stCondLst>
                                        </p:cTn>
                                        <p:tgtEl>
                                          <p:spTgt spid="140"/>
                                        </p:tgtEl>
                                        <p:attrNameLst>
                                          <p:attrName>style.visibility</p:attrName>
                                        </p:attrNameLst>
                                      </p:cBhvr>
                                      <p:to>
                                        <p:strVal val="visible"/>
                                      </p:to>
                                    </p:set>
                                    <p:animEffect transition="in" filter="wipe(down)">
                                      <p:cBhvr>
                                        <p:cTn id="6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Patients To Manage? </a:t>
            </a:r>
            <a:endParaRPr lang="en-US" dirty="0"/>
          </a:p>
        </p:txBody>
      </p:sp>
      <p:sp>
        <p:nvSpPr>
          <p:cNvPr id="3" name="Content Placeholder 2"/>
          <p:cNvSpPr>
            <a:spLocks noGrp="1"/>
          </p:cNvSpPr>
          <p:nvPr>
            <p:ph idx="1"/>
          </p:nvPr>
        </p:nvSpPr>
        <p:spPr>
          <a:xfrm>
            <a:off x="457200" y="1600200"/>
            <a:ext cx="8229600" cy="3718837"/>
          </a:xfrm>
        </p:spPr>
        <p:txBody>
          <a:bodyPr anchor="ctr">
            <a:normAutofit/>
          </a:bodyPr>
          <a:lstStyle/>
          <a:p>
            <a:pPr marL="0" indent="0" algn="ctr">
              <a:buNone/>
            </a:pPr>
            <a:r>
              <a:rPr lang="en-US" sz="8000" b="1" dirty="0" smtClean="0">
                <a:solidFill>
                  <a:srgbClr val="0070C0"/>
                </a:solidFill>
              </a:rPr>
              <a:t>80</a:t>
            </a:r>
            <a:r>
              <a:rPr lang="en-US" sz="8000" b="1" dirty="0" smtClean="0"/>
              <a:t> / </a:t>
            </a:r>
            <a:r>
              <a:rPr lang="en-US" sz="8000" b="1" dirty="0" smtClean="0">
                <a:solidFill>
                  <a:srgbClr val="FF0000"/>
                </a:solidFill>
              </a:rPr>
              <a:t>20</a:t>
            </a:r>
            <a:endParaRPr lang="en-US" sz="8000" b="1" dirty="0">
              <a:solidFill>
                <a:srgbClr val="FF000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5CCE75F4-5FF2-4FD1-BF54-AFF61C7B0681}"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1828800" y="2604989"/>
            <a:ext cx="558000" cy="843200"/>
          </a:xfrm>
          <a:prstGeom prst="rect">
            <a:avLst/>
          </a:prstGeom>
        </p:spPr>
      </p:pic>
      <p:pic>
        <p:nvPicPr>
          <p:cNvPr id="6" name="Picture 5"/>
          <p:cNvPicPr>
            <a:picLocks noChangeAspect="1"/>
          </p:cNvPicPr>
          <p:nvPr/>
        </p:nvPicPr>
        <p:blipFill>
          <a:blip r:embed="rId3"/>
          <a:stretch>
            <a:fillRect/>
          </a:stretch>
        </p:blipFill>
        <p:spPr>
          <a:xfrm>
            <a:off x="2668200" y="2177415"/>
            <a:ext cx="558000" cy="843200"/>
          </a:xfrm>
          <a:prstGeom prst="rect">
            <a:avLst/>
          </a:prstGeom>
        </p:spPr>
      </p:pic>
      <p:pic>
        <p:nvPicPr>
          <p:cNvPr id="7" name="Picture 6"/>
          <p:cNvPicPr>
            <a:picLocks noChangeAspect="1"/>
          </p:cNvPicPr>
          <p:nvPr/>
        </p:nvPicPr>
        <p:blipFill>
          <a:blip r:embed="rId4"/>
          <a:stretch>
            <a:fillRect/>
          </a:stretch>
        </p:blipFill>
        <p:spPr>
          <a:xfrm>
            <a:off x="2121300" y="3761462"/>
            <a:ext cx="558000" cy="843200"/>
          </a:xfrm>
          <a:prstGeom prst="rect">
            <a:avLst/>
          </a:prstGeom>
        </p:spPr>
      </p:pic>
      <p:pic>
        <p:nvPicPr>
          <p:cNvPr id="8" name="Picture 7"/>
          <p:cNvPicPr>
            <a:picLocks noChangeAspect="1"/>
          </p:cNvPicPr>
          <p:nvPr/>
        </p:nvPicPr>
        <p:blipFill>
          <a:blip r:embed="rId5"/>
          <a:stretch>
            <a:fillRect/>
          </a:stretch>
        </p:blipFill>
        <p:spPr>
          <a:xfrm>
            <a:off x="2382450" y="5171700"/>
            <a:ext cx="558000" cy="843200"/>
          </a:xfrm>
          <a:prstGeom prst="rect">
            <a:avLst/>
          </a:prstGeom>
        </p:spPr>
      </p:pic>
      <p:pic>
        <p:nvPicPr>
          <p:cNvPr id="9" name="Picture 8"/>
          <p:cNvPicPr>
            <a:picLocks noChangeAspect="1"/>
          </p:cNvPicPr>
          <p:nvPr/>
        </p:nvPicPr>
        <p:blipFill>
          <a:blip r:embed="rId6"/>
          <a:stretch>
            <a:fillRect/>
          </a:stretch>
        </p:blipFill>
        <p:spPr>
          <a:xfrm>
            <a:off x="3331575" y="4750100"/>
            <a:ext cx="558000" cy="843200"/>
          </a:xfrm>
          <a:prstGeom prst="rect">
            <a:avLst/>
          </a:prstGeom>
        </p:spPr>
      </p:pic>
      <p:pic>
        <p:nvPicPr>
          <p:cNvPr id="10" name="Picture 9"/>
          <p:cNvPicPr>
            <a:picLocks noChangeAspect="1"/>
          </p:cNvPicPr>
          <p:nvPr/>
        </p:nvPicPr>
        <p:blipFill>
          <a:blip r:embed="rId7"/>
          <a:stretch>
            <a:fillRect/>
          </a:stretch>
        </p:blipFill>
        <p:spPr>
          <a:xfrm>
            <a:off x="3303600" y="1548487"/>
            <a:ext cx="558000" cy="843200"/>
          </a:xfrm>
          <a:prstGeom prst="rect">
            <a:avLst/>
          </a:prstGeom>
        </p:spPr>
      </p:pic>
      <p:pic>
        <p:nvPicPr>
          <p:cNvPr id="11" name="Picture 10"/>
          <p:cNvPicPr>
            <a:picLocks noChangeAspect="1"/>
          </p:cNvPicPr>
          <p:nvPr/>
        </p:nvPicPr>
        <p:blipFill>
          <a:blip r:embed="rId8"/>
          <a:stretch>
            <a:fillRect/>
          </a:stretch>
        </p:blipFill>
        <p:spPr>
          <a:xfrm>
            <a:off x="756450" y="5033607"/>
            <a:ext cx="558000" cy="843200"/>
          </a:xfrm>
          <a:prstGeom prst="rect">
            <a:avLst/>
          </a:prstGeom>
        </p:spPr>
      </p:pic>
      <p:pic>
        <p:nvPicPr>
          <p:cNvPr id="12" name="Picture 11"/>
          <p:cNvPicPr>
            <a:picLocks noChangeAspect="1"/>
          </p:cNvPicPr>
          <p:nvPr/>
        </p:nvPicPr>
        <p:blipFill>
          <a:blip r:embed="rId9"/>
          <a:stretch>
            <a:fillRect/>
          </a:stretch>
        </p:blipFill>
        <p:spPr>
          <a:xfrm>
            <a:off x="1632750" y="1335188"/>
            <a:ext cx="558000" cy="843200"/>
          </a:xfrm>
          <a:prstGeom prst="rect">
            <a:avLst/>
          </a:prstGeom>
        </p:spPr>
      </p:pic>
      <p:pic>
        <p:nvPicPr>
          <p:cNvPr id="13" name="Picture 12"/>
          <p:cNvPicPr>
            <a:picLocks noChangeAspect="1"/>
          </p:cNvPicPr>
          <p:nvPr/>
        </p:nvPicPr>
        <p:blipFill>
          <a:blip r:embed="rId10"/>
          <a:stretch>
            <a:fillRect/>
          </a:stretch>
        </p:blipFill>
        <p:spPr>
          <a:xfrm>
            <a:off x="787800" y="3295650"/>
            <a:ext cx="558000" cy="843200"/>
          </a:xfrm>
          <a:prstGeom prst="rect">
            <a:avLst/>
          </a:prstGeom>
        </p:spPr>
      </p:pic>
      <p:pic>
        <p:nvPicPr>
          <p:cNvPr id="14" name="Picture 13"/>
          <p:cNvPicPr>
            <a:picLocks noChangeAspect="1"/>
          </p:cNvPicPr>
          <p:nvPr/>
        </p:nvPicPr>
        <p:blipFill>
          <a:blip r:embed="rId11"/>
          <a:stretch>
            <a:fillRect/>
          </a:stretch>
        </p:blipFill>
        <p:spPr>
          <a:xfrm>
            <a:off x="1549800" y="4379000"/>
            <a:ext cx="558000" cy="843200"/>
          </a:xfrm>
          <a:prstGeom prst="rect">
            <a:avLst/>
          </a:prstGeom>
        </p:spPr>
      </p:pic>
      <p:pic>
        <p:nvPicPr>
          <p:cNvPr id="15" name="Picture 14"/>
          <p:cNvPicPr>
            <a:picLocks noChangeAspect="1"/>
          </p:cNvPicPr>
          <p:nvPr/>
        </p:nvPicPr>
        <p:blipFill>
          <a:blip r:embed="rId12"/>
          <a:stretch>
            <a:fillRect/>
          </a:stretch>
        </p:blipFill>
        <p:spPr>
          <a:xfrm>
            <a:off x="6464700" y="2490550"/>
            <a:ext cx="558000" cy="843200"/>
          </a:xfrm>
          <a:prstGeom prst="rect">
            <a:avLst/>
          </a:prstGeom>
        </p:spPr>
      </p:pic>
      <p:pic>
        <p:nvPicPr>
          <p:cNvPr id="16" name="Picture 15"/>
          <p:cNvPicPr>
            <a:picLocks noChangeAspect="1"/>
          </p:cNvPicPr>
          <p:nvPr/>
        </p:nvPicPr>
        <p:blipFill>
          <a:blip r:embed="rId13"/>
          <a:stretch>
            <a:fillRect/>
          </a:stretch>
        </p:blipFill>
        <p:spPr>
          <a:xfrm>
            <a:off x="5120100" y="4661812"/>
            <a:ext cx="558000" cy="843200"/>
          </a:xfrm>
          <a:prstGeom prst="rect">
            <a:avLst/>
          </a:prstGeom>
        </p:spPr>
      </p:pic>
      <p:pic>
        <p:nvPicPr>
          <p:cNvPr id="17" name="Picture 16"/>
          <p:cNvPicPr>
            <a:picLocks noChangeAspect="1"/>
          </p:cNvPicPr>
          <p:nvPr/>
        </p:nvPicPr>
        <p:blipFill>
          <a:blip r:embed="rId14"/>
          <a:stretch>
            <a:fillRect/>
          </a:stretch>
        </p:blipFill>
        <p:spPr>
          <a:xfrm>
            <a:off x="5399100" y="2141606"/>
            <a:ext cx="265050" cy="659600"/>
          </a:xfrm>
          <a:prstGeom prst="rect">
            <a:avLst/>
          </a:prstGeom>
        </p:spPr>
      </p:pic>
      <p:pic>
        <p:nvPicPr>
          <p:cNvPr id="18" name="Picture 17"/>
          <p:cNvPicPr>
            <a:picLocks noChangeAspect="1"/>
          </p:cNvPicPr>
          <p:nvPr/>
        </p:nvPicPr>
        <p:blipFill>
          <a:blip r:embed="rId15"/>
          <a:stretch>
            <a:fillRect/>
          </a:stretch>
        </p:blipFill>
        <p:spPr>
          <a:xfrm>
            <a:off x="7925625" y="3028950"/>
            <a:ext cx="265050" cy="659600"/>
          </a:xfrm>
          <a:prstGeom prst="rect">
            <a:avLst/>
          </a:prstGeom>
        </p:spPr>
      </p:pic>
      <p:pic>
        <p:nvPicPr>
          <p:cNvPr id="19" name="Picture 18"/>
          <p:cNvPicPr>
            <a:picLocks noChangeAspect="1"/>
          </p:cNvPicPr>
          <p:nvPr/>
        </p:nvPicPr>
        <p:blipFill>
          <a:blip r:embed="rId16"/>
          <a:stretch>
            <a:fillRect/>
          </a:stretch>
        </p:blipFill>
        <p:spPr>
          <a:xfrm>
            <a:off x="6326250" y="4274862"/>
            <a:ext cx="265050" cy="659600"/>
          </a:xfrm>
          <a:prstGeom prst="rect">
            <a:avLst/>
          </a:prstGeom>
        </p:spPr>
      </p:pic>
      <p:pic>
        <p:nvPicPr>
          <p:cNvPr id="20" name="Picture 19"/>
          <p:cNvPicPr>
            <a:picLocks noChangeAspect="1"/>
          </p:cNvPicPr>
          <p:nvPr/>
        </p:nvPicPr>
        <p:blipFill>
          <a:blip r:embed="rId17"/>
          <a:stretch>
            <a:fillRect/>
          </a:stretch>
        </p:blipFill>
        <p:spPr>
          <a:xfrm>
            <a:off x="7181850" y="1650866"/>
            <a:ext cx="265050" cy="659600"/>
          </a:xfrm>
          <a:prstGeom prst="rect">
            <a:avLst/>
          </a:prstGeom>
        </p:spPr>
      </p:pic>
      <p:sp>
        <p:nvSpPr>
          <p:cNvPr id="21" name="Flowchart: Document 20"/>
          <p:cNvSpPr/>
          <p:nvPr/>
        </p:nvSpPr>
        <p:spPr>
          <a:xfrm>
            <a:off x="6464700" y="3200817"/>
            <a:ext cx="2496750" cy="3008570"/>
          </a:xfrm>
          <a:prstGeom prst="flowChartDocumen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High Cost, Bad Outcomes</a:t>
            </a:r>
          </a:p>
          <a:p>
            <a:pPr algn="ctr"/>
            <a:endParaRPr lang="en-US" dirty="0">
              <a:solidFill>
                <a:srgbClr val="FF0000"/>
              </a:solidFill>
            </a:endParaRPr>
          </a:p>
          <a:p>
            <a:pPr algn="ctr"/>
            <a:r>
              <a:rPr lang="en-US" dirty="0" smtClean="0">
                <a:solidFill>
                  <a:srgbClr val="FF0000"/>
                </a:solidFill>
              </a:rPr>
              <a:t>Chronic Diseases; High Acuity; High Utilization; Comorbid Conditions; and </a:t>
            </a:r>
            <a:r>
              <a:rPr lang="en-US" b="1" dirty="0" smtClean="0">
                <a:solidFill>
                  <a:srgbClr val="FF0000"/>
                </a:solidFill>
              </a:rPr>
              <a:t>Those Trending These Ways</a:t>
            </a:r>
            <a:endParaRPr lang="en-US" b="1" dirty="0">
              <a:solidFill>
                <a:srgbClr val="FF0000"/>
              </a:solidFill>
            </a:endParaRPr>
          </a:p>
        </p:txBody>
      </p:sp>
    </p:spTree>
    <p:extLst>
      <p:ext uri="{BB962C8B-B14F-4D97-AF65-F5344CB8AC3E}">
        <p14:creationId xmlns:p14="http://schemas.microsoft.com/office/powerpoint/2010/main" val="334129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Build The Target Population?</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5CCE75F4-5FF2-4FD1-BF54-AFF61C7B0681}"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3437905" y="5207778"/>
            <a:ext cx="4843991" cy="837437"/>
          </a:xfrm>
          <a:prstGeom prst="rect">
            <a:avLst/>
          </a:prstGeom>
        </p:spPr>
      </p:pic>
      <p:pic>
        <p:nvPicPr>
          <p:cNvPr id="6" name="Picture 5"/>
          <p:cNvPicPr>
            <a:picLocks noChangeAspect="1"/>
          </p:cNvPicPr>
          <p:nvPr/>
        </p:nvPicPr>
        <p:blipFill>
          <a:blip r:embed="rId3"/>
          <a:stretch>
            <a:fillRect/>
          </a:stretch>
        </p:blipFill>
        <p:spPr>
          <a:xfrm>
            <a:off x="3437905" y="4261750"/>
            <a:ext cx="4318789" cy="854043"/>
          </a:xfrm>
          <a:prstGeom prst="rect">
            <a:avLst/>
          </a:prstGeom>
        </p:spPr>
      </p:pic>
      <p:pic>
        <p:nvPicPr>
          <p:cNvPr id="7" name="Picture 6"/>
          <p:cNvPicPr>
            <a:picLocks noChangeAspect="1"/>
          </p:cNvPicPr>
          <p:nvPr/>
        </p:nvPicPr>
        <p:blipFill>
          <a:blip r:embed="rId4"/>
          <a:stretch>
            <a:fillRect/>
          </a:stretch>
        </p:blipFill>
        <p:spPr>
          <a:xfrm>
            <a:off x="3437905" y="1596078"/>
            <a:ext cx="3352800" cy="1020381"/>
          </a:xfrm>
          <a:prstGeom prst="rect">
            <a:avLst/>
          </a:prstGeom>
        </p:spPr>
      </p:pic>
      <p:pic>
        <p:nvPicPr>
          <p:cNvPr id="8" name="Picture 7"/>
          <p:cNvPicPr>
            <a:picLocks noChangeAspect="1"/>
          </p:cNvPicPr>
          <p:nvPr/>
        </p:nvPicPr>
        <p:blipFill>
          <a:blip r:embed="rId5"/>
          <a:stretch>
            <a:fillRect/>
          </a:stretch>
        </p:blipFill>
        <p:spPr>
          <a:xfrm>
            <a:off x="3437905" y="2708443"/>
            <a:ext cx="4093572" cy="1461323"/>
          </a:xfrm>
          <a:prstGeom prst="rect">
            <a:avLst/>
          </a:prstGeom>
        </p:spPr>
      </p:pic>
      <p:sp>
        <p:nvSpPr>
          <p:cNvPr id="9" name="Left Brace 8"/>
          <p:cNvSpPr/>
          <p:nvPr/>
        </p:nvSpPr>
        <p:spPr>
          <a:xfrm>
            <a:off x="3051954" y="1596078"/>
            <a:ext cx="249381" cy="7908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Left Brace 9"/>
          <p:cNvSpPr/>
          <p:nvPr/>
        </p:nvSpPr>
        <p:spPr>
          <a:xfrm>
            <a:off x="3049975" y="3102270"/>
            <a:ext cx="249381" cy="7908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e 10"/>
          <p:cNvSpPr/>
          <p:nvPr/>
        </p:nvSpPr>
        <p:spPr>
          <a:xfrm>
            <a:off x="3049977" y="4277913"/>
            <a:ext cx="249381" cy="7908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Left Brace 11"/>
          <p:cNvSpPr/>
          <p:nvPr/>
        </p:nvSpPr>
        <p:spPr>
          <a:xfrm>
            <a:off x="3049977" y="5216071"/>
            <a:ext cx="249381" cy="7908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1007428" y="1832533"/>
            <a:ext cx="2009589" cy="369332"/>
          </a:xfrm>
          <a:prstGeom prst="rect">
            <a:avLst/>
          </a:prstGeom>
          <a:noFill/>
        </p:spPr>
        <p:txBody>
          <a:bodyPr wrap="none" rtlCol="0">
            <a:spAutoFit/>
          </a:bodyPr>
          <a:lstStyle/>
          <a:p>
            <a:pPr algn="r"/>
            <a:r>
              <a:rPr lang="en-US" dirty="0" smtClean="0"/>
              <a:t>Predictive Analytics</a:t>
            </a:r>
            <a:endParaRPr lang="en-US" dirty="0"/>
          </a:p>
        </p:txBody>
      </p:sp>
      <p:sp>
        <p:nvSpPr>
          <p:cNvPr id="14" name="TextBox 13"/>
          <p:cNvSpPr txBox="1"/>
          <p:nvPr/>
        </p:nvSpPr>
        <p:spPr>
          <a:xfrm>
            <a:off x="567308" y="3308614"/>
            <a:ext cx="2449709" cy="369332"/>
          </a:xfrm>
          <a:prstGeom prst="rect">
            <a:avLst/>
          </a:prstGeom>
          <a:noFill/>
        </p:spPr>
        <p:txBody>
          <a:bodyPr wrap="none" rtlCol="0">
            <a:spAutoFit/>
          </a:bodyPr>
          <a:lstStyle/>
          <a:p>
            <a:pPr algn="r"/>
            <a:r>
              <a:rPr lang="en-US" dirty="0" smtClean="0"/>
              <a:t>Population Stratification</a:t>
            </a:r>
            <a:endParaRPr lang="en-US" dirty="0"/>
          </a:p>
        </p:txBody>
      </p:sp>
      <p:sp>
        <p:nvSpPr>
          <p:cNvPr id="15" name="TextBox 14"/>
          <p:cNvSpPr txBox="1"/>
          <p:nvPr/>
        </p:nvSpPr>
        <p:spPr>
          <a:xfrm>
            <a:off x="1578610" y="4504105"/>
            <a:ext cx="1438407" cy="369332"/>
          </a:xfrm>
          <a:prstGeom prst="rect">
            <a:avLst/>
          </a:prstGeom>
          <a:noFill/>
        </p:spPr>
        <p:txBody>
          <a:bodyPr wrap="none" rtlCol="0">
            <a:spAutoFit/>
          </a:bodyPr>
          <a:lstStyle/>
          <a:p>
            <a:pPr algn="r"/>
            <a:r>
              <a:rPr lang="en-US" dirty="0" smtClean="0"/>
              <a:t>Program Lists</a:t>
            </a:r>
            <a:endParaRPr lang="en-US" dirty="0"/>
          </a:p>
        </p:txBody>
      </p:sp>
      <p:sp>
        <p:nvSpPr>
          <p:cNvPr id="16" name="TextBox 15"/>
          <p:cNvSpPr txBox="1"/>
          <p:nvPr/>
        </p:nvSpPr>
        <p:spPr>
          <a:xfrm>
            <a:off x="213236" y="5441830"/>
            <a:ext cx="2803781" cy="369332"/>
          </a:xfrm>
          <a:prstGeom prst="rect">
            <a:avLst/>
          </a:prstGeom>
          <a:noFill/>
        </p:spPr>
        <p:txBody>
          <a:bodyPr wrap="none" rtlCol="0">
            <a:spAutoFit/>
          </a:bodyPr>
          <a:lstStyle/>
          <a:p>
            <a:pPr algn="r"/>
            <a:r>
              <a:rPr lang="en-US" dirty="0" smtClean="0"/>
              <a:t>One-Up Patient Registration</a:t>
            </a:r>
            <a:endParaRPr lang="en-US" dirty="0"/>
          </a:p>
        </p:txBody>
      </p:sp>
      <p:sp>
        <p:nvSpPr>
          <p:cNvPr id="17" name="Rectangle 16"/>
          <p:cNvSpPr/>
          <p:nvPr/>
        </p:nvSpPr>
        <p:spPr>
          <a:xfrm>
            <a:off x="4381995" y="1596078"/>
            <a:ext cx="3899901" cy="44108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597299" y="1246198"/>
            <a:ext cx="2801344" cy="369332"/>
          </a:xfrm>
          <a:prstGeom prst="rect">
            <a:avLst/>
          </a:prstGeom>
          <a:noFill/>
        </p:spPr>
        <p:txBody>
          <a:bodyPr wrap="none" rtlCol="0">
            <a:spAutoFit/>
          </a:bodyPr>
          <a:lstStyle/>
          <a:p>
            <a:r>
              <a:rPr lang="en-US" dirty="0" smtClean="0"/>
              <a:t>Combination of Approaches</a:t>
            </a:r>
            <a:endParaRPr lang="en-US" dirty="0"/>
          </a:p>
        </p:txBody>
      </p:sp>
    </p:spTree>
    <p:extLst>
      <p:ext uri="{BB962C8B-B14F-4D97-AF65-F5344CB8AC3E}">
        <p14:creationId xmlns:p14="http://schemas.microsoft.com/office/powerpoint/2010/main" val="346013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Some programs focus on analytics…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03774FE-6E71-47C4-9CC1-7BFCC1BE979A}" type="slidenum">
              <a:rPr lang="en-US" smtClean="0"/>
              <a:pPr/>
              <a:t>8</a:t>
            </a:fld>
            <a:endParaRPr lang="en-US"/>
          </a:p>
        </p:txBody>
      </p:sp>
      <p:pic>
        <p:nvPicPr>
          <p:cNvPr id="1026" name="Picture 2" descr="http://img2.wikia.nocookie.net/__cb20130301214805/scribblenauts/images/3/39/Mount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775" y="2590800"/>
            <a:ext cx="35020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g2.wikia.nocookie.net/__cb20130301214805/scribblenauts/images/3/39/Mount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2000" y="2590800"/>
            <a:ext cx="3502025" cy="221285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7315200" y="2864242"/>
            <a:ext cx="1295400" cy="1482105"/>
            <a:chOff x="7391400" y="2864242"/>
            <a:chExt cx="1295400" cy="1482105"/>
          </a:xfrm>
        </p:grpSpPr>
        <p:pic>
          <p:nvPicPr>
            <p:cNvPr id="17" name="Picture 6" descr="http://thumbs.dreamstime.com/z/climbing-1868620.jpg"/>
            <p:cNvPicPr>
              <a:picLocks noChangeAspect="1" noChangeArrowheads="1"/>
            </p:cNvPicPr>
            <p:nvPr/>
          </p:nvPicPr>
          <p:blipFill rotWithShape="1">
            <a:blip r:embed="rId3">
              <a:extLst>
                <a:ext uri="{28A0092B-C50C-407E-A947-70E740481C1C}">
                  <a14:useLocalDpi xmlns:a14="http://schemas.microsoft.com/office/drawing/2010/main" val="0"/>
                </a:ext>
              </a:extLst>
            </a:blip>
            <a:srcRect l="25977" r="22067" b="31964"/>
            <a:stretch/>
          </p:blipFill>
          <p:spPr bwMode="auto">
            <a:xfrm>
              <a:off x="7620000" y="2864242"/>
              <a:ext cx="1066800" cy="1355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img2.wikia.nocookie.net/__cb20130301214805/scribblenauts/images/3/39/Mountain.png"/>
            <p:cNvPicPr>
              <a:picLocks noChangeAspect="1" noChangeArrowheads="1"/>
            </p:cNvPicPr>
            <p:nvPr/>
          </p:nvPicPr>
          <p:blipFill rotWithShape="1">
            <a:blip r:embed="rId2">
              <a:extLst>
                <a:ext uri="{28A0092B-C50C-407E-A947-70E740481C1C}">
                  <a14:useLocalDpi xmlns:a14="http://schemas.microsoft.com/office/drawing/2010/main" val="0"/>
                </a:ext>
              </a:extLst>
            </a:blip>
            <a:srcRect l="52086" t="56538" r="30507"/>
            <a:stretch/>
          </p:blipFill>
          <p:spPr bwMode="auto">
            <a:xfrm>
              <a:off x="7391400" y="3352800"/>
              <a:ext cx="609600" cy="9935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mg2.wikia.nocookie.net/__cb20130301214805/scribblenauts/images/3/39/Mountain.png"/>
            <p:cNvPicPr>
              <a:picLocks noChangeAspect="1" noChangeArrowheads="1"/>
            </p:cNvPicPr>
            <p:nvPr/>
          </p:nvPicPr>
          <p:blipFill rotWithShape="1">
            <a:blip r:embed="rId2">
              <a:extLst>
                <a:ext uri="{28A0092B-C50C-407E-A947-70E740481C1C}">
                  <a14:useLocalDpi xmlns:a14="http://schemas.microsoft.com/office/drawing/2010/main" val="0"/>
                </a:ext>
              </a:extLst>
            </a:blip>
            <a:srcRect l="52086" t="79871" r="30507" b="5377"/>
            <a:stretch/>
          </p:blipFill>
          <p:spPr bwMode="auto">
            <a:xfrm>
              <a:off x="7543800" y="3701383"/>
              <a:ext cx="609600" cy="41341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1600200" y="3733800"/>
            <a:ext cx="1447800" cy="533400"/>
          </a:xfrm>
          <a:prstGeom prst="rect">
            <a:avLst/>
          </a:prstGeom>
          <a:solidFill>
            <a:schemeClr val="accent5">
              <a:lumMod val="75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Care</a:t>
            </a:r>
          </a:p>
          <a:p>
            <a:pPr algn="ctr"/>
            <a:r>
              <a:rPr lang="en-US" b="1" dirty="0" smtClean="0"/>
              <a:t>Coordination</a:t>
            </a:r>
            <a:endParaRPr lang="en-US" b="1" dirty="0"/>
          </a:p>
        </p:txBody>
      </p:sp>
      <p:sp>
        <p:nvSpPr>
          <p:cNvPr id="15" name="Rectangle 14"/>
          <p:cNvSpPr/>
          <p:nvPr/>
        </p:nvSpPr>
        <p:spPr>
          <a:xfrm>
            <a:off x="6400800" y="3733800"/>
            <a:ext cx="1447800" cy="533400"/>
          </a:xfrm>
          <a:prstGeom prst="rect">
            <a:avLst/>
          </a:prstGeom>
          <a:solidFill>
            <a:schemeClr val="accent5">
              <a:lumMod val="75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Analytics &amp;</a:t>
            </a:r>
          </a:p>
          <a:p>
            <a:pPr algn="ctr"/>
            <a:r>
              <a:rPr lang="en-US" b="1" dirty="0" smtClean="0"/>
              <a:t>Reporting</a:t>
            </a:r>
          </a:p>
        </p:txBody>
      </p:sp>
      <p:grpSp>
        <p:nvGrpSpPr>
          <p:cNvPr id="10" name="Group 9"/>
          <p:cNvGrpSpPr/>
          <p:nvPr/>
        </p:nvGrpSpPr>
        <p:grpSpPr>
          <a:xfrm>
            <a:off x="6477000" y="1654759"/>
            <a:ext cx="914400" cy="963254"/>
            <a:chOff x="6477000" y="1654759"/>
            <a:chExt cx="914400" cy="963254"/>
          </a:xfrm>
        </p:grpSpPr>
        <p:sp>
          <p:nvSpPr>
            <p:cNvPr id="5" name="Decagon 4"/>
            <p:cNvSpPr/>
            <p:nvPr/>
          </p:nvSpPr>
          <p:spPr>
            <a:xfrm>
              <a:off x="6592888" y="2008413"/>
              <a:ext cx="682625" cy="609600"/>
            </a:xfrm>
            <a:prstGeom prst="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477000" y="1654759"/>
              <a:ext cx="914400" cy="369332"/>
            </a:xfrm>
            <a:prstGeom prst="rect">
              <a:avLst/>
            </a:prstGeom>
            <a:noFill/>
          </p:spPr>
          <p:txBody>
            <a:bodyPr wrap="square" rtlCol="0">
              <a:spAutoFit/>
            </a:bodyPr>
            <a:lstStyle/>
            <a:p>
              <a:pPr algn="ctr"/>
              <a:r>
                <a:rPr lang="en-US" dirty="0" smtClean="0"/>
                <a:t>Insight</a:t>
              </a:r>
              <a:endParaRPr lang="en-US" dirty="0"/>
            </a:p>
          </p:txBody>
        </p:sp>
      </p:grpSp>
      <p:sp>
        <p:nvSpPr>
          <p:cNvPr id="20" name="Title 1"/>
          <p:cNvSpPr txBox="1">
            <a:spLocks/>
          </p:cNvSpPr>
          <p:nvPr/>
        </p:nvSpPr>
        <p:spPr bwMode="auto">
          <a:xfrm>
            <a:off x="457200" y="4876800"/>
            <a:ext cx="8229600" cy="960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defTabSz="457200" rtl="0" eaLnBrk="0" fontAlgn="base" hangingPunct="0">
              <a:spcBef>
                <a:spcPct val="0"/>
              </a:spcBef>
              <a:spcAft>
                <a:spcPct val="0"/>
              </a:spcAft>
              <a:defRPr sz="4000" kern="1200">
                <a:solidFill>
                  <a:schemeClr val="tx1"/>
                </a:solidFill>
                <a:latin typeface="+mj-lt"/>
                <a:ea typeface="ＭＳ Ｐゴシック" charset="0"/>
                <a:cs typeface="Geneva" charset="-128"/>
              </a:defRPr>
            </a:lvl1pPr>
            <a:lvl2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2pPr>
            <a:lvl3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3pPr>
            <a:lvl4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4pPr>
            <a:lvl5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5pPr>
            <a:lvl6pPr marL="457200" algn="ctr" defTabSz="457200" rtl="0" fontAlgn="base">
              <a:spcBef>
                <a:spcPct val="0"/>
              </a:spcBef>
              <a:spcAft>
                <a:spcPct val="0"/>
              </a:spcAft>
              <a:defRPr sz="4000">
                <a:solidFill>
                  <a:schemeClr val="tx1"/>
                </a:solidFill>
                <a:latin typeface="Calibri" charset="0"/>
                <a:ea typeface="Geneva" charset="-128"/>
                <a:cs typeface="Geneva" charset="-128"/>
              </a:defRPr>
            </a:lvl6pPr>
            <a:lvl7pPr marL="914400" algn="ctr" defTabSz="457200" rtl="0" fontAlgn="base">
              <a:spcBef>
                <a:spcPct val="0"/>
              </a:spcBef>
              <a:spcAft>
                <a:spcPct val="0"/>
              </a:spcAft>
              <a:defRPr sz="4000">
                <a:solidFill>
                  <a:schemeClr val="tx1"/>
                </a:solidFill>
                <a:latin typeface="Calibri" charset="0"/>
                <a:ea typeface="Geneva" charset="-128"/>
                <a:cs typeface="Geneva" charset="-128"/>
              </a:defRPr>
            </a:lvl7pPr>
            <a:lvl8pPr marL="1371600" algn="ctr" defTabSz="457200" rtl="0" fontAlgn="base">
              <a:spcBef>
                <a:spcPct val="0"/>
              </a:spcBef>
              <a:spcAft>
                <a:spcPct val="0"/>
              </a:spcAft>
              <a:defRPr sz="4000">
                <a:solidFill>
                  <a:schemeClr val="tx1"/>
                </a:solidFill>
                <a:latin typeface="Calibri" charset="0"/>
                <a:ea typeface="Geneva" charset="-128"/>
                <a:cs typeface="Geneva" charset="-128"/>
              </a:defRPr>
            </a:lvl8pPr>
            <a:lvl9pPr marL="1828800" algn="ctr" defTabSz="457200" rtl="0" fontAlgn="base">
              <a:spcBef>
                <a:spcPct val="0"/>
              </a:spcBef>
              <a:spcAft>
                <a:spcPct val="0"/>
              </a:spcAft>
              <a:defRPr sz="4000">
                <a:solidFill>
                  <a:schemeClr val="tx1"/>
                </a:solidFill>
                <a:latin typeface="Calibri" charset="0"/>
                <a:ea typeface="Geneva" charset="-128"/>
                <a:cs typeface="Geneva" charset="-128"/>
              </a:defRPr>
            </a:lvl9pPr>
          </a:lstStyle>
          <a:p>
            <a:r>
              <a:rPr lang="en-US" dirty="0" smtClean="0">
                <a:solidFill>
                  <a:srgbClr val="FF0000"/>
                </a:solidFill>
              </a:rPr>
              <a:t>…but can’t infuse their insight into the care model</a:t>
            </a:r>
            <a:endParaRPr lang="en-US" dirty="0">
              <a:solidFill>
                <a:srgbClr val="FF0000"/>
              </a:solidFill>
            </a:endParaRPr>
          </a:p>
        </p:txBody>
      </p:sp>
    </p:spTree>
    <p:extLst>
      <p:ext uri="{BB962C8B-B14F-4D97-AF65-F5344CB8AC3E}">
        <p14:creationId xmlns:p14="http://schemas.microsoft.com/office/powerpoint/2010/main" val="23434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500"/>
                            </p:stCondLst>
                            <p:childTnLst>
                              <p:par>
                                <p:cTn id="26" presetID="22" presetClass="entr" presetSubtype="1" fill="hold"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par>
                          <p:cTn id="29" fill="hold">
                            <p:stCondLst>
                              <p:cond delay="1500"/>
                            </p:stCondLst>
                            <p:childTnLst>
                              <p:par>
                                <p:cTn id="30" presetID="22" presetClass="entr" presetSubtype="4" fill="hold" nodeType="afterEffect">
                                  <p:stCondLst>
                                    <p:cond delay="100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3000"/>
                            </p:stCondLst>
                            <p:childTnLst>
                              <p:par>
                                <p:cTn id="34" presetID="0" presetClass="path" presetSubtype="0" accel="50000" decel="50000" fill="hold" nodeType="afterEffect">
                                  <p:stCondLst>
                                    <p:cond delay="500"/>
                                  </p:stCondLst>
                                  <p:childTnLst>
                                    <p:animMotion origin="layout" path="M 7.5E-6 5.55556E-6 L 7.5E-6 5.55556E-6 C -0.00399 0.00741 -0.00937 0.01366 -0.01197 0.02223 C -0.01354 0.02732 -0.01562 0.03496 -0.01788 0.03959 C -0.0217 0.047 -0.02135 0.04121 -0.02395 0.04908 C -0.02499 0.05209 -0.02482 0.05579 -0.02621 0.05857 C -0.02968 0.06528 -0.02795 0.06158 -0.03107 0.06968 C -0.03142 0.07246 -0.03176 0.07501 -0.03229 0.07778 C -0.03524 0.09191 -0.03506 0.0889 -0.03819 0.10001 C -0.03871 0.1014 -0.03888 0.10302 -0.0394 0.10464 C -0.04114 0.11112 -0.04392 0.11991 -0.04652 0.12524 C -0.04739 0.12732 -0.04913 0.12825 -0.05017 0.1301 C -0.06215 0.15325 -0.0526 0.13959 -0.06076 0.1507 C -0.06354 0.16922 -0.05989 0.15163 -0.0644 0.16181 C -0.0651 0.1632 -0.06492 0.16528 -0.06562 0.16667 C -0.06822 0.17177 -0.07065 0.17177 -0.07395 0.17616 C -0.07499 0.17755 -0.07534 0.17941 -0.07638 0.18079 C -0.07812 0.18403 -0.08107 0.18658 -0.0835 0.1889 C -0.09079 0.20348 -0.08142 0.18542 -0.08819 0.19677 C -0.08906 0.19816 -0.08975 0.20001 -0.09062 0.20163 C -0.09166 0.20325 -0.09322 0.20441 -0.09409 0.20626 C -0.10138 0.21968 -0.09253 0.20741 -0.09895 0.21575 C -0.09982 0.21853 -0.09999 0.22153 -0.10138 0.22385 C -0.10242 0.22547 -0.10468 0.22547 -0.10607 0.22686 C -0.10746 0.22825 -0.10833 0.23033 -0.10972 0.23172 C -0.11076 0.23288 -0.11215 0.23357 -0.11319 0.23496 C -0.11406 0.23589 -0.11475 0.23704 -0.11562 0.23797 C -0.1184 0.24098 -0.12065 0.24214 -0.12395 0.24445 C -0.13176 0.26528 -0.12343 0.24677 -0.13107 0.25718 C -0.13246 0.25903 -0.13333 0.26135 -0.13472 0.26343 C -0.13472 0.26343 -0.14461 0.27686 -0.14548 0.27778 C -0.14704 0.27987 -0.14843 0.28218 -0.15017 0.28403 C -0.15173 0.28566 -0.15329 0.28728 -0.15486 0.2889 C -0.15607 0.29005 -0.15746 0.29075 -0.1585 0.29191 C -0.16527 0.29954 -0.1592 0.29491 -0.16683 0.30626 C -0.16822 0.30834 -0.16979 0.30973 -0.17152 0.31112 C -0.17343 0.31251 -0.17569 0.31297 -0.1776 0.31413 C -0.17881 0.31505 -0.17986 0.31667 -0.18107 0.31737 C -0.21406 0.33728 -0.19374 0.32246 -0.21215 0.33658 C -0.21301 0.33635 -0.23472 0.33311 -0.24062 0.33172 C -0.24236 0.33126 -0.24392 0.33056 -0.24548 0.3301 C -0.24739 0.32964 -0.24947 0.32894 -0.25138 0.32848 C -0.25173 0.3264 -0.25208 0.32431 -0.2526 0.32223 C -0.25329 0.31991 -0.25451 0.31806 -0.25503 0.31575 C -0.25572 0.31228 -0.25451 0.30765 -0.25624 0.30464 C -0.25763 0.30209 -0.26128 0.30348 -0.26336 0.30163 C -0.26458 0.30047 -0.26579 0.29954 -0.26683 0.29839 C -0.26857 0.2963 -0.26979 0.29376 -0.2717 0.29191 C -0.27274 0.29098 -0.27395 0.29098 -0.27517 0.29052 C -0.28003 0.28079 -0.27551 0.29098 -0.27881 0.27941 C -0.27951 0.27709 -0.28055 0.27524 -0.28124 0.27292 C -0.28159 0.27153 -0.28194 0.26968 -0.28229 0.26829 C -0.28194 0.26598 -0.28211 0.26366 -0.28124 0.26181 C -0.27899 0.25765 -0.27604 0.25695 -0.27291 0.25556 C -0.2717 0.25649 -0.27048 0.25788 -0.26926 0.25857 C -0.26562 0.26112 -0.25937 0.26135 -0.25624 0.26181 C -0.25503 0.26228 -0.25364 0.26251 -0.2526 0.26343 C -0.25086 0.26482 -0.24947 0.26667 -0.24791 0.26829 C -0.24149 0.27431 -0.2467 0.26806 -0.23958 0.27778 C -0.23732 0.2889 -0.23975 0.27964 -0.23472 0.29052 C -0.23246 0.29538 -0.23229 0.29931 -0.22881 0.30302 C -0.22777 0.30417 -0.22638 0.30394 -0.22517 0.30464 C -0.22395 0.30556 -0.22274 0.30672 -0.2217 0.30788 C -0.21701 0.31297 -0.22187 0.30996 -0.21562 0.31274 C -0.2144 0.31366 -0.21319 0.31459 -0.21215 0.31575 C -0.21076 0.3176 -0.20972 0.31991 -0.2085 0.32223 C -0.20763 0.32362 -0.20711 0.3257 -0.20607 0.32686 C -0.2052 0.32825 -0.2026 0.3301 -0.2026 0.3301 L -0.20017 0.32848 " pathEditMode="relative" ptsTypes="AAAAAAAAAAAAAAAAAAAAAAAAAAAAAAAAAAAAAAAAAAAAAAAAAAAAAAAAAAAAAAAAAAAAA">
                                      <p:cBhvr>
                                        <p:cTn id="35" dur="2000" fill="hold"/>
                                        <p:tgtEl>
                                          <p:spTgt spid="10"/>
                                        </p:tgtEl>
                                        <p:attrNameLst>
                                          <p:attrName>ppt_x</p:attrName>
                                          <p:attrName>ppt_y</p:attrName>
                                        </p:attrNameLst>
                                      </p:cBhvr>
                                    </p:animMotion>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Some programs focus on care management…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03774FE-6E71-47C4-9CC1-7BFCC1BE979A}" type="slidenum">
              <a:rPr lang="en-US" smtClean="0"/>
              <a:pPr/>
              <a:t>9</a:t>
            </a:fld>
            <a:endParaRPr lang="en-US"/>
          </a:p>
        </p:txBody>
      </p:sp>
      <p:pic>
        <p:nvPicPr>
          <p:cNvPr id="1026" name="Picture 2" descr="http://img2.wikia.nocookie.net/__cb20130301214805/scribblenauts/images/3/39/Mount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775" y="2590800"/>
            <a:ext cx="35020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g2.wikia.nocookie.net/__cb20130301214805/scribblenauts/images/3/39/Mount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2000" y="2590800"/>
            <a:ext cx="3502025" cy="221285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flipH="1">
            <a:off x="838200" y="2864242"/>
            <a:ext cx="1295400" cy="1482105"/>
            <a:chOff x="7391400" y="2864242"/>
            <a:chExt cx="1295400" cy="1482105"/>
          </a:xfrm>
        </p:grpSpPr>
        <p:pic>
          <p:nvPicPr>
            <p:cNvPr id="17" name="Picture 6" descr="http://thumbs.dreamstime.com/z/climbing-1868620.jpg"/>
            <p:cNvPicPr>
              <a:picLocks noChangeAspect="1" noChangeArrowheads="1"/>
            </p:cNvPicPr>
            <p:nvPr/>
          </p:nvPicPr>
          <p:blipFill rotWithShape="1">
            <a:blip r:embed="rId3">
              <a:extLst>
                <a:ext uri="{28A0092B-C50C-407E-A947-70E740481C1C}">
                  <a14:useLocalDpi xmlns:a14="http://schemas.microsoft.com/office/drawing/2010/main" val="0"/>
                </a:ext>
              </a:extLst>
            </a:blip>
            <a:srcRect l="25977" r="22067" b="31964"/>
            <a:stretch/>
          </p:blipFill>
          <p:spPr bwMode="auto">
            <a:xfrm>
              <a:off x="7620000" y="2864242"/>
              <a:ext cx="1066800" cy="1355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img2.wikia.nocookie.net/__cb20130301214805/scribblenauts/images/3/39/Mountain.png"/>
            <p:cNvPicPr>
              <a:picLocks noChangeAspect="1" noChangeArrowheads="1"/>
            </p:cNvPicPr>
            <p:nvPr/>
          </p:nvPicPr>
          <p:blipFill rotWithShape="1">
            <a:blip r:embed="rId2">
              <a:extLst>
                <a:ext uri="{28A0092B-C50C-407E-A947-70E740481C1C}">
                  <a14:useLocalDpi xmlns:a14="http://schemas.microsoft.com/office/drawing/2010/main" val="0"/>
                </a:ext>
              </a:extLst>
            </a:blip>
            <a:srcRect l="52086" t="56538" r="30507"/>
            <a:stretch/>
          </p:blipFill>
          <p:spPr bwMode="auto">
            <a:xfrm>
              <a:off x="7391400" y="3352800"/>
              <a:ext cx="609600" cy="9935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mg2.wikia.nocookie.net/__cb20130301214805/scribblenauts/images/3/39/Mountain.png"/>
            <p:cNvPicPr>
              <a:picLocks noChangeAspect="1" noChangeArrowheads="1"/>
            </p:cNvPicPr>
            <p:nvPr/>
          </p:nvPicPr>
          <p:blipFill rotWithShape="1">
            <a:blip r:embed="rId2">
              <a:extLst>
                <a:ext uri="{28A0092B-C50C-407E-A947-70E740481C1C}">
                  <a14:useLocalDpi xmlns:a14="http://schemas.microsoft.com/office/drawing/2010/main" val="0"/>
                </a:ext>
              </a:extLst>
            </a:blip>
            <a:srcRect l="52086" t="79871" r="30507" b="5377"/>
            <a:stretch/>
          </p:blipFill>
          <p:spPr bwMode="auto">
            <a:xfrm>
              <a:off x="7543800" y="3701383"/>
              <a:ext cx="609600" cy="41341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1600200" y="3733800"/>
            <a:ext cx="1447800" cy="533400"/>
          </a:xfrm>
          <a:prstGeom prst="rect">
            <a:avLst/>
          </a:prstGeom>
          <a:solidFill>
            <a:schemeClr val="accent5">
              <a:lumMod val="75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Care</a:t>
            </a:r>
          </a:p>
          <a:p>
            <a:pPr algn="ctr"/>
            <a:r>
              <a:rPr lang="en-US" b="1" dirty="0" smtClean="0"/>
              <a:t>Coordination</a:t>
            </a:r>
            <a:endParaRPr lang="en-US" b="1" dirty="0"/>
          </a:p>
        </p:txBody>
      </p:sp>
      <p:sp>
        <p:nvSpPr>
          <p:cNvPr id="15" name="Rectangle 14"/>
          <p:cNvSpPr/>
          <p:nvPr/>
        </p:nvSpPr>
        <p:spPr>
          <a:xfrm>
            <a:off x="6400800" y="3733800"/>
            <a:ext cx="1447800" cy="533400"/>
          </a:xfrm>
          <a:prstGeom prst="rect">
            <a:avLst/>
          </a:prstGeom>
          <a:solidFill>
            <a:schemeClr val="accent5">
              <a:lumMod val="75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Analytics &amp;</a:t>
            </a:r>
          </a:p>
          <a:p>
            <a:pPr algn="ctr"/>
            <a:r>
              <a:rPr lang="en-US" b="1" dirty="0" smtClean="0"/>
              <a:t>Reporting</a:t>
            </a:r>
          </a:p>
        </p:txBody>
      </p:sp>
      <p:grpSp>
        <p:nvGrpSpPr>
          <p:cNvPr id="10" name="Group 9"/>
          <p:cNvGrpSpPr/>
          <p:nvPr/>
        </p:nvGrpSpPr>
        <p:grpSpPr>
          <a:xfrm>
            <a:off x="2133600" y="1371600"/>
            <a:ext cx="914400" cy="1246413"/>
            <a:chOff x="6477000" y="1371600"/>
            <a:chExt cx="914400" cy="1246413"/>
          </a:xfrm>
        </p:grpSpPr>
        <p:sp>
          <p:nvSpPr>
            <p:cNvPr id="5" name="Decagon 4"/>
            <p:cNvSpPr/>
            <p:nvPr/>
          </p:nvSpPr>
          <p:spPr>
            <a:xfrm>
              <a:off x="6592888" y="2008413"/>
              <a:ext cx="682625" cy="609600"/>
            </a:xfrm>
            <a:prstGeom prst="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477000" y="1371600"/>
              <a:ext cx="914400" cy="646331"/>
            </a:xfrm>
            <a:prstGeom prst="rect">
              <a:avLst/>
            </a:prstGeom>
            <a:noFill/>
          </p:spPr>
          <p:txBody>
            <a:bodyPr wrap="square" rtlCol="0">
              <a:spAutoFit/>
            </a:bodyPr>
            <a:lstStyle/>
            <a:p>
              <a:pPr algn="ctr"/>
              <a:r>
                <a:rPr lang="en-US" dirty="0" smtClean="0"/>
                <a:t>Care Model</a:t>
              </a:r>
              <a:endParaRPr lang="en-US" dirty="0"/>
            </a:p>
          </p:txBody>
        </p:sp>
      </p:grpSp>
      <p:sp>
        <p:nvSpPr>
          <p:cNvPr id="20" name="Title 1"/>
          <p:cNvSpPr txBox="1">
            <a:spLocks/>
          </p:cNvSpPr>
          <p:nvPr/>
        </p:nvSpPr>
        <p:spPr bwMode="auto">
          <a:xfrm>
            <a:off x="457200" y="4876800"/>
            <a:ext cx="8229600" cy="960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defTabSz="457200" rtl="0" eaLnBrk="0" fontAlgn="base" hangingPunct="0">
              <a:spcBef>
                <a:spcPct val="0"/>
              </a:spcBef>
              <a:spcAft>
                <a:spcPct val="0"/>
              </a:spcAft>
              <a:defRPr sz="4000" kern="1200">
                <a:solidFill>
                  <a:schemeClr val="tx1"/>
                </a:solidFill>
                <a:latin typeface="+mj-lt"/>
                <a:ea typeface="ＭＳ Ｐゴシック" charset="0"/>
                <a:cs typeface="Geneva" charset="-128"/>
              </a:defRPr>
            </a:lvl1pPr>
            <a:lvl2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2pPr>
            <a:lvl3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3pPr>
            <a:lvl4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4pPr>
            <a:lvl5pPr algn="ctr" defTabSz="457200" rtl="0" eaLnBrk="0" fontAlgn="base" hangingPunct="0">
              <a:spcBef>
                <a:spcPct val="0"/>
              </a:spcBef>
              <a:spcAft>
                <a:spcPct val="0"/>
              </a:spcAft>
              <a:defRPr sz="4000">
                <a:solidFill>
                  <a:schemeClr val="tx1"/>
                </a:solidFill>
                <a:latin typeface="Calibri" charset="0"/>
                <a:ea typeface="ＭＳ Ｐゴシック" charset="0"/>
                <a:cs typeface="Geneva" charset="-128"/>
              </a:defRPr>
            </a:lvl5pPr>
            <a:lvl6pPr marL="457200" algn="ctr" defTabSz="457200" rtl="0" fontAlgn="base">
              <a:spcBef>
                <a:spcPct val="0"/>
              </a:spcBef>
              <a:spcAft>
                <a:spcPct val="0"/>
              </a:spcAft>
              <a:defRPr sz="4000">
                <a:solidFill>
                  <a:schemeClr val="tx1"/>
                </a:solidFill>
                <a:latin typeface="Calibri" charset="0"/>
                <a:ea typeface="Geneva" charset="-128"/>
                <a:cs typeface="Geneva" charset="-128"/>
              </a:defRPr>
            </a:lvl6pPr>
            <a:lvl7pPr marL="914400" algn="ctr" defTabSz="457200" rtl="0" fontAlgn="base">
              <a:spcBef>
                <a:spcPct val="0"/>
              </a:spcBef>
              <a:spcAft>
                <a:spcPct val="0"/>
              </a:spcAft>
              <a:defRPr sz="4000">
                <a:solidFill>
                  <a:schemeClr val="tx1"/>
                </a:solidFill>
                <a:latin typeface="Calibri" charset="0"/>
                <a:ea typeface="Geneva" charset="-128"/>
                <a:cs typeface="Geneva" charset="-128"/>
              </a:defRPr>
            </a:lvl7pPr>
            <a:lvl8pPr marL="1371600" algn="ctr" defTabSz="457200" rtl="0" fontAlgn="base">
              <a:spcBef>
                <a:spcPct val="0"/>
              </a:spcBef>
              <a:spcAft>
                <a:spcPct val="0"/>
              </a:spcAft>
              <a:defRPr sz="4000">
                <a:solidFill>
                  <a:schemeClr val="tx1"/>
                </a:solidFill>
                <a:latin typeface="Calibri" charset="0"/>
                <a:ea typeface="Geneva" charset="-128"/>
                <a:cs typeface="Geneva" charset="-128"/>
              </a:defRPr>
            </a:lvl8pPr>
            <a:lvl9pPr marL="1828800" algn="ctr" defTabSz="457200" rtl="0" fontAlgn="base">
              <a:spcBef>
                <a:spcPct val="0"/>
              </a:spcBef>
              <a:spcAft>
                <a:spcPct val="0"/>
              </a:spcAft>
              <a:defRPr sz="4000">
                <a:solidFill>
                  <a:schemeClr val="tx1"/>
                </a:solidFill>
                <a:latin typeface="Calibri" charset="0"/>
                <a:ea typeface="Geneva" charset="-128"/>
                <a:cs typeface="Geneva" charset="-128"/>
              </a:defRPr>
            </a:lvl9pPr>
          </a:lstStyle>
          <a:p>
            <a:r>
              <a:rPr lang="en-US" dirty="0" smtClean="0">
                <a:solidFill>
                  <a:srgbClr val="FF0000"/>
                </a:solidFill>
              </a:rPr>
              <a:t>…but can’t measure its efficacy or calibrate it based on insights</a:t>
            </a:r>
            <a:endParaRPr lang="en-US" dirty="0">
              <a:solidFill>
                <a:srgbClr val="FF0000"/>
              </a:solidFill>
            </a:endParaRPr>
          </a:p>
        </p:txBody>
      </p:sp>
    </p:spTree>
    <p:extLst>
      <p:ext uri="{BB962C8B-B14F-4D97-AF65-F5344CB8AC3E}">
        <p14:creationId xmlns:p14="http://schemas.microsoft.com/office/powerpoint/2010/main" val="1802525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500"/>
                            </p:stCondLst>
                            <p:childTnLst>
                              <p:par>
                                <p:cTn id="13" presetID="22" presetClass="entr" presetSubtype="4"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3000"/>
                            </p:stCondLst>
                            <p:childTnLst>
                              <p:par>
                                <p:cTn id="17" presetID="0" presetClass="path" presetSubtype="0" accel="50000" decel="50000" fill="hold" nodeType="afterEffect">
                                  <p:stCondLst>
                                    <p:cond delay="500"/>
                                  </p:stCondLst>
                                  <p:childTnLst>
                                    <p:animMotion origin="layout" path="M -1.38889E-6 2.96296E-6 L -1.38889E-6 2.96296E-6 C 0.00226 0.00416 0.00504 0.0081 0.00712 0.0125 C 0.01372 0.02708 0.00591 0.01574 0.01181 0.02361 C 0.01216 0.02569 0.01337 0.03264 0.01424 0.03472 C 0.01476 0.03657 0.01598 0.03796 0.01667 0.03958 C 0.01719 0.04097 0.01702 0.04305 0.01771 0.04421 C 0.0191 0.04676 0.02101 0.04861 0.02257 0.05069 C 0.02709 0.05671 0.02466 0.05416 0.02969 0.05856 C 0.03334 0.06828 0.03073 0.06319 0.03803 0.07291 L 0.04046 0.07616 L 0.04271 0.07916 C 0.04323 0.08078 0.04341 0.08241 0.04393 0.08403 C 0.04462 0.08565 0.04584 0.08703 0.04636 0.08866 C 0.05105 0.10301 0.04393 0.08796 0.05 0.09977 C 0.05035 0.10208 0.05053 0.10416 0.05105 0.10625 C 0.05174 0.10787 0.05278 0.10926 0.05348 0.11088 C 0.05487 0.11412 0.05591 0.11736 0.05712 0.1206 C 0.05955 0.12801 0.0566 0.12291 0.0606 0.12847 C 0.06181 0.13449 0.06198 0.1368 0.06424 0.14282 C 0.07014 0.15879 0.06563 0.14328 0.07014 0.15694 C 0.07101 0.15972 0.07188 0.16227 0.07257 0.16504 C 0.07292 0.16643 0.0731 0.16828 0.07379 0.16967 C 0.075 0.17268 0.07674 0.17523 0.07848 0.17754 C 0.07952 0.17893 0.08091 0.17963 0.08212 0.18078 C 0.08369 0.18241 0.08525 0.18403 0.08681 0.18565 C 0.08976 0.19745 0.08525 0.18171 0.09271 0.19676 C 0.1007 0.21227 0.0941 0.20185 0.10105 0.20949 C 0.10348 0.2118 0.104 0.21435 0.10712 0.21574 C 0.10938 0.21666 0.11181 0.2169 0.11424 0.21736 C 0.1158 0.21875 0.1191 0.22106 0.12014 0.22361 C 0.12084 0.225 0.12066 0.22708 0.12136 0.22847 C 0.12483 0.23495 0.12518 0.23426 0.12969 0.23634 C 0.13178 0.23912 0.13334 0.24213 0.1356 0.24421 C 0.13855 0.24676 0.1415 0.2493 0.14393 0.25231 C 0.14532 0.2537 0.14636 0.25555 0.14757 0.25694 C 0.14862 0.25833 0.15 0.25903 0.15122 0.26018 C 0.15244 0.26157 0.15365 0.26319 0.15469 0.26504 C 0.15886 0.27129 0.16198 0.27847 0.16667 0.28403 C 0.17014 0.28819 0.17362 0.29259 0.17726 0.29676 C 0.18039 0.3 0.18334 0.30393 0.18681 0.30625 C 0.19011 0.30833 0.1941 0.3081 0.19757 0.30949 C 0.19879 0.30972 0.2 0.31041 0.20122 0.31088 C 0.21337 0.31041 0.22587 0.31088 0.23803 0.30949 C 0.23924 0.30926 0.23941 0.30671 0.24046 0.30625 C 0.24237 0.30509 0.24445 0.30532 0.24636 0.30463 C 0.24757 0.30416 0.24879 0.30347 0.25 0.30301 C 0.2507 0.30208 0.25139 0.30046 0.25244 0.29977 C 0.25382 0.29884 0.25556 0.29861 0.25712 0.29838 C 0.26112 0.29722 0.26511 0.29676 0.2691 0.29514 L 0.27969 0.29028 L 0.28334 0.28866 C 0.28403 0.28727 0.28455 0.28518 0.28577 0.28403 C 0.29532 0.27384 0.28247 0.29421 0.29289 0.27754 C 0.29375 0.27616 0.29462 0.27453 0.29514 0.27291 C 0.29636 0.26967 0.29723 0.26319 0.29757 0.26018 C 0.29723 0.25393 0.29896 0.24653 0.29636 0.2412 C 0.29514 0.23842 0.29167 0.2419 0.28924 0.24282 C 0.28681 0.24352 0.28212 0.24583 0.28212 0.24583 C 0.28125 0.24699 0.28039 0.24791 0.27969 0.24907 C 0.27726 0.25324 0.27622 0.25648 0.275 0.2618 C 0.27448 0.26389 0.27448 0.2662 0.27379 0.26805 C 0.27275 0.27129 0.2698 0.27546 0.26789 0.27754 C 0.26667 0.27893 0.26528 0.27963 0.26424 0.28078 C 0.26216 0.28333 0.2599 0.28565 0.25834 0.28866 C 0.25591 0.29352 0.25573 0.29444 0.25244 0.29838 C 0.25122 0.29953 0.25 0.30069 0.24879 0.30139 C 0.24375 0.3044 0.2408 0.30486 0.23577 0.30625 C 0.23403 0.30717 0.23247 0.3081 0.23091 0.30949 C 0.23004 0.31018 0.22935 0.31157 0.22848 0.3125 C 0.22744 0.31366 0.22622 0.31458 0.225 0.31574 L 0.22379 0.3206 L 0.22379 0.3206 " pathEditMode="relative" ptsTypes="AAAAAAAAAAAAAAAAAAAAAAAAAAAAAAAAAAAAAAAAAAAAAAAAAAAAAAAAAAAAAAAAAAAAAAAAA">
                                      <p:cBhvr>
                                        <p:cTn id="18" dur="2000" fill="hold"/>
                                        <p:tgtEl>
                                          <p:spTgt spid="10"/>
                                        </p:tgtEl>
                                        <p:attrNameLst>
                                          <p:attrName>ppt_x</p:attrName>
                                          <p:attrName>ppt_y</p:attrName>
                                        </p:attrNameLst>
                                      </p:cBhvr>
                                    </p:animMotion>
                                  </p:childTnLst>
                                </p:cTn>
                              </p:par>
                            </p:childTnLst>
                          </p:cTn>
                        </p:par>
                        <p:par>
                          <p:cTn id="19" fill="hold">
                            <p:stCondLst>
                              <p:cond delay="550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itle Page - Client Presentation">
  <a:themeElements>
    <a:clrScheme name="Title Page - Client Presentation 8">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4D4D4D"/>
      </a:folHlink>
    </a:clrScheme>
    <a:fontScheme name="Title Page - Client Presentation">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01858" tIns="50929" rIns="101858" bIns="50929"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01858" tIns="50929" rIns="101858" bIns="50929"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Calibri" charset="0"/>
          </a:defRPr>
        </a:defPPr>
      </a:lstStyle>
    </a:lnDef>
  </a:objectDefaults>
  <a:extraClrSchemeLst>
    <a:extraClrScheme>
      <a:clrScheme name="Title Page - Client Presentation 1">
        <a:dk1>
          <a:srgbClr val="000000"/>
        </a:dk1>
        <a:lt1>
          <a:srgbClr val="FFFFFF"/>
        </a:lt1>
        <a:dk2>
          <a:srgbClr val="EC1608"/>
        </a:dk2>
        <a:lt2>
          <a:srgbClr val="808080"/>
        </a:lt2>
        <a:accent1>
          <a:srgbClr val="FFFFFF"/>
        </a:accent1>
        <a:accent2>
          <a:srgbClr val="EC1608"/>
        </a:accent2>
        <a:accent3>
          <a:srgbClr val="FFFFFF"/>
        </a:accent3>
        <a:accent4>
          <a:srgbClr val="000000"/>
        </a:accent4>
        <a:accent5>
          <a:srgbClr val="FFFFFF"/>
        </a:accent5>
        <a:accent6>
          <a:srgbClr val="D61306"/>
        </a:accent6>
        <a:hlink>
          <a:srgbClr val="B2B2B2"/>
        </a:hlink>
        <a:folHlink>
          <a:srgbClr val="808080"/>
        </a:folHlink>
      </a:clrScheme>
      <a:clrMap bg1="lt1" tx1="dk1" bg2="lt2" tx2="dk2" accent1="accent1" accent2="accent2" accent3="accent3" accent4="accent4" accent5="accent5" accent6="accent6" hlink="hlink" folHlink="folHlink"/>
    </a:extraClrScheme>
    <a:extraClrScheme>
      <a:clrScheme name="Title Page - Client Presentation 2">
        <a:dk1>
          <a:srgbClr val="000000"/>
        </a:dk1>
        <a:lt1>
          <a:srgbClr val="FFFFFF"/>
        </a:lt1>
        <a:dk2>
          <a:srgbClr val="EC1608"/>
        </a:dk2>
        <a:lt2>
          <a:srgbClr val="003768"/>
        </a:lt2>
        <a:accent1>
          <a:srgbClr val="93A445"/>
        </a:accent1>
        <a:accent2>
          <a:srgbClr val="4E8ABE"/>
        </a:accent2>
        <a:accent3>
          <a:srgbClr val="FFFFFF"/>
        </a:accent3>
        <a:accent4>
          <a:srgbClr val="000000"/>
        </a:accent4>
        <a:accent5>
          <a:srgbClr val="C8CFB0"/>
        </a:accent5>
        <a:accent6>
          <a:srgbClr val="467DAC"/>
        </a:accent6>
        <a:hlink>
          <a:srgbClr val="E58E1A"/>
        </a:hlink>
        <a:folHlink>
          <a:srgbClr val="B2AA7E"/>
        </a:folHlink>
      </a:clrScheme>
      <a:clrMap bg1="lt1" tx1="dk1" bg2="lt2" tx2="dk2" accent1="accent1" accent2="accent2" accent3="accent3" accent4="accent4" accent5="accent5" accent6="accent6" hlink="hlink" folHlink="folHlink"/>
    </a:extraClrScheme>
    <a:extraClrScheme>
      <a:clrScheme name="Title Page - Client Presentation 3">
        <a:dk1>
          <a:srgbClr val="000000"/>
        </a:dk1>
        <a:lt1>
          <a:srgbClr val="FFFFFF"/>
        </a:lt1>
        <a:dk2>
          <a:srgbClr val="EC1608"/>
        </a:dk2>
        <a:lt2>
          <a:srgbClr val="F0AB32"/>
        </a:lt2>
        <a:accent1>
          <a:srgbClr val="93A445"/>
        </a:accent1>
        <a:accent2>
          <a:srgbClr val="4E8ABE"/>
        </a:accent2>
        <a:accent3>
          <a:srgbClr val="FFFFFF"/>
        </a:accent3>
        <a:accent4>
          <a:srgbClr val="000000"/>
        </a:accent4>
        <a:accent5>
          <a:srgbClr val="C8CFB0"/>
        </a:accent5>
        <a:accent6>
          <a:srgbClr val="467DAC"/>
        </a:accent6>
        <a:hlink>
          <a:srgbClr val="E58E1A"/>
        </a:hlink>
        <a:folHlink>
          <a:srgbClr val="B2AA7E"/>
        </a:folHlink>
      </a:clrScheme>
      <a:clrMap bg1="lt1" tx1="dk1" bg2="lt2" tx2="dk2" accent1="accent1" accent2="accent2" accent3="accent3" accent4="accent4" accent5="accent5" accent6="accent6" hlink="hlink" folHlink="folHlink"/>
    </a:extraClrScheme>
    <a:extraClrScheme>
      <a:clrScheme name="Title Page - Client Presentation 4">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B2AA7E"/>
        </a:folHlink>
      </a:clrScheme>
      <a:clrMap bg1="lt1" tx1="dk1" bg2="lt2" tx2="dk2" accent1="accent1" accent2="accent2" accent3="accent3" accent4="accent4" accent5="accent5" accent6="accent6" hlink="hlink" folHlink="folHlink"/>
    </a:extraClrScheme>
    <a:extraClrScheme>
      <a:clrScheme name="Title Page - Client Presentation 5">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EDEDED"/>
        </a:folHlink>
      </a:clrScheme>
      <a:clrMap bg1="lt1" tx1="dk1" bg2="lt2" tx2="dk2" accent1="accent1" accent2="accent2" accent3="accent3" accent4="accent4" accent5="accent5" accent6="accent6" hlink="hlink" folHlink="folHlink"/>
    </a:extraClrScheme>
    <a:extraClrScheme>
      <a:clrScheme name="Title Page - Client Presentation 6">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Title Page - Client Presentation 7">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F7F7F7"/>
        </a:folHlink>
      </a:clrScheme>
      <a:clrMap bg1="lt1" tx1="dk1" bg2="lt2" tx2="dk2" accent1="accent1" accent2="accent2" accent3="accent3" accent4="accent4" accent5="accent5" accent6="accent6" hlink="hlink" folHlink="folHlink"/>
    </a:extraClrScheme>
    <a:extraClrScheme>
      <a:clrScheme name="Title Page - Client Presentation 8">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9">
        <a:dk1>
          <a:srgbClr val="000000"/>
        </a:dk1>
        <a:lt1>
          <a:srgbClr val="FFFFFF"/>
        </a:lt1>
        <a:dk2>
          <a:srgbClr val="F0AB00"/>
        </a:dk2>
        <a:lt2>
          <a:srgbClr val="D52B1E"/>
        </a:lt2>
        <a:accent1>
          <a:srgbClr val="7AB800"/>
        </a:accent1>
        <a:accent2>
          <a:srgbClr val="0099A5"/>
        </a:accent2>
        <a:accent3>
          <a:srgbClr val="FFFFFF"/>
        </a:accent3>
        <a:accent4>
          <a:srgbClr val="000000"/>
        </a:accent4>
        <a:accent5>
          <a:srgbClr val="BED8AA"/>
        </a:accent5>
        <a:accent6>
          <a:srgbClr val="008A95"/>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10">
        <a:dk1>
          <a:srgbClr val="000000"/>
        </a:dk1>
        <a:lt1>
          <a:srgbClr val="FFFFFF"/>
        </a:lt1>
        <a:dk2>
          <a:srgbClr val="F0AB00"/>
        </a:dk2>
        <a:lt2>
          <a:srgbClr val="D9D9D9"/>
        </a:lt2>
        <a:accent1>
          <a:srgbClr val="7AB800"/>
        </a:accent1>
        <a:accent2>
          <a:srgbClr val="0099A5"/>
        </a:accent2>
        <a:accent3>
          <a:srgbClr val="FFFFFF"/>
        </a:accent3>
        <a:accent4>
          <a:srgbClr val="000000"/>
        </a:accent4>
        <a:accent5>
          <a:srgbClr val="BED8AA"/>
        </a:accent5>
        <a:accent6>
          <a:srgbClr val="008A95"/>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11">
        <a:dk1>
          <a:srgbClr val="000000"/>
        </a:dk1>
        <a:lt1>
          <a:srgbClr val="FFFFFF"/>
        </a:lt1>
        <a:dk2>
          <a:srgbClr val="F0AB00"/>
        </a:dk2>
        <a:lt2>
          <a:srgbClr val="0099A5"/>
        </a:lt2>
        <a:accent1>
          <a:srgbClr val="7AB800"/>
        </a:accent1>
        <a:accent2>
          <a:srgbClr val="D9D9D9"/>
        </a:accent2>
        <a:accent3>
          <a:srgbClr val="FFFFFF"/>
        </a:accent3>
        <a:accent4>
          <a:srgbClr val="000000"/>
        </a:accent4>
        <a:accent5>
          <a:srgbClr val="BED8AA"/>
        </a:accent5>
        <a:accent6>
          <a:srgbClr val="C4C4C4"/>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Client Presentation 12">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88863</TotalTime>
  <Words>2231</Words>
  <Application>Microsoft Office PowerPoint</Application>
  <PresentationFormat>On-screen Show (4:3)</PresentationFormat>
  <Paragraphs>480</Paragraphs>
  <Slides>40</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40</vt:i4>
      </vt:variant>
    </vt:vector>
  </HeadingPairs>
  <TitlesOfParts>
    <vt:vector size="54" baseType="lpstr">
      <vt:lpstr>ＭＳ Ｐゴシック</vt:lpstr>
      <vt:lpstr>ＭＳ Ｐゴシック</vt:lpstr>
      <vt:lpstr>Arial</vt:lpstr>
      <vt:lpstr>Calibri</vt:lpstr>
      <vt:lpstr>Franklin Gothic Medium</vt:lpstr>
      <vt:lpstr>Geneva</vt:lpstr>
      <vt:lpstr>Segoe UI</vt:lpstr>
      <vt:lpstr>Symbol</vt:lpstr>
      <vt:lpstr>Wingdings</vt:lpstr>
      <vt:lpstr>1_Office Theme</vt:lpstr>
      <vt:lpstr>Office Theme</vt:lpstr>
      <vt:lpstr>2_Office Theme</vt:lpstr>
      <vt:lpstr>Title Page - Client Presentation</vt:lpstr>
      <vt:lpstr>6_Office Theme</vt:lpstr>
      <vt:lpstr>PowerPoint Presentation</vt:lpstr>
      <vt:lpstr>Fee For Service Model</vt:lpstr>
      <vt:lpstr>Payment Reform</vt:lpstr>
      <vt:lpstr>Collaborative Care Model</vt:lpstr>
      <vt:lpstr>Whole Person Care</vt:lpstr>
      <vt:lpstr>Which Patients To Manage? </vt:lpstr>
      <vt:lpstr>How To Build The Target Population?</vt:lpstr>
      <vt:lpstr>Some programs focus on analytics…</vt:lpstr>
      <vt:lpstr>Some programs focus on care management…</vt:lpstr>
      <vt:lpstr>Good use of analytics bridges the chasm…</vt:lpstr>
      <vt:lpstr>What It’s All About…</vt:lpstr>
      <vt:lpstr>Path to Data Utilization &amp; Analytics</vt:lpstr>
      <vt:lpstr>Considerations For Measure Reporting</vt:lpstr>
      <vt:lpstr>What Is The Task?</vt:lpstr>
      <vt:lpstr>Where Do We Start?</vt:lpstr>
      <vt:lpstr>Key Concept: Meta-Data as Coordination Data</vt:lpstr>
      <vt:lpstr>Traditional Sources of Data</vt:lpstr>
      <vt:lpstr>Data Harmony &amp; Coordination Data</vt:lpstr>
      <vt:lpstr>Over Simplified Predictive Analytics</vt:lpstr>
      <vt:lpstr>Over Simplified - Example</vt:lpstr>
      <vt:lpstr>Example Proposed Risk Score Method (CMS)</vt:lpstr>
      <vt:lpstr>Red Flags with Predictive Analytics in a Far-Flung Collaborative-Care Model</vt:lpstr>
      <vt:lpstr>Corollary to Coordinated-Care Variables Used in Predictive Model</vt:lpstr>
      <vt:lpstr>CLIC Makes Analytics Useful</vt:lpstr>
      <vt:lpstr>Some Working Definitions</vt:lpstr>
      <vt:lpstr>Some Working Definitions (cont’d)</vt:lpstr>
      <vt:lpstr>Predictive Analytics Characteristics</vt:lpstr>
      <vt:lpstr>Considerations on Type of “Risk”</vt:lpstr>
      <vt:lpstr>Outcomes, Methodology, &amp; Data</vt:lpstr>
      <vt:lpstr>Processing The Data That Matters</vt:lpstr>
      <vt:lpstr>Processing The Data That Matters</vt:lpstr>
      <vt:lpstr>Apply Model &amp; Segment</vt:lpstr>
      <vt:lpstr>Auto-Classify New Patients &amp; Update Patient Progress</vt:lpstr>
      <vt:lpstr>Periodically Reset Analytic Model</vt:lpstr>
      <vt:lpstr>Analyze for Meaningful Impact</vt:lpstr>
      <vt:lpstr>Further Stratify for Workflow</vt:lpstr>
      <vt:lpstr>Meld Analytics for Nuanced Targeting </vt:lpstr>
      <vt:lpstr>Dynamic-Outcome Predictions</vt:lpstr>
      <vt:lpstr>What is The Takeaway…</vt:lpstr>
      <vt:lpstr>Thank You for Your Time and Attention!    Presented By: LeRoy Jones, CEO – GSI Health www.gsihealth.com</vt:lpstr>
    </vt:vector>
  </TitlesOfParts>
  <Company>Square 2 Marketing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Katie Dunford</dc:creator>
  <cp:lastModifiedBy>Leroy Jones</cp:lastModifiedBy>
  <cp:revision>453</cp:revision>
  <dcterms:created xsi:type="dcterms:W3CDTF">2014-01-15T14:23:02Z</dcterms:created>
  <dcterms:modified xsi:type="dcterms:W3CDTF">2014-10-20T10:09:18Z</dcterms:modified>
</cp:coreProperties>
</file>